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83" r:id="rId4"/>
    <p:sldId id="267" r:id="rId5"/>
    <p:sldId id="270" r:id="rId6"/>
    <p:sldId id="280" r:id="rId7"/>
    <p:sldId id="284" r:id="rId8"/>
    <p:sldId id="273" r:id="rId9"/>
    <p:sldId id="271" r:id="rId10"/>
    <p:sldId id="281" r:id="rId11"/>
    <p:sldId id="286" r:id="rId12"/>
    <p:sldId id="287" r:id="rId13"/>
    <p:sldId id="269" r:id="rId14"/>
    <p:sldId id="288" r:id="rId15"/>
    <p:sldId id="279" r:id="rId16"/>
    <p:sldId id="289"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46"/>
  </p:normalViewPr>
  <p:slideViewPr>
    <p:cSldViewPr snapToGrid="0" snapToObjects="1">
      <p:cViewPr varScale="1">
        <p:scale>
          <a:sx n="46" d="100"/>
          <a:sy n="46" d="100"/>
        </p:scale>
        <p:origin x="48"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1713-0071-CF41-A64A-8110D9805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052211-A266-F74B-B579-BE06F59BA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2257F-EA5E-734A-AC61-115A3E3C0B06}"/>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5" name="Footer Placeholder 4">
            <a:extLst>
              <a:ext uri="{FF2B5EF4-FFF2-40B4-BE49-F238E27FC236}">
                <a16:creationId xmlns:a16="http://schemas.microsoft.com/office/drawing/2014/main" id="{8F65774E-44A4-2C46-8511-0599210F2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957F4-AE99-BF4F-879B-8B399F2D0FAA}"/>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121092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9B64-7CD1-CE41-9E10-4416E942E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DD42AC-C103-4A40-B708-FB1FC772C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04302-6FAE-A04B-AD40-9D6930148F04}"/>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5" name="Footer Placeholder 4">
            <a:extLst>
              <a:ext uri="{FF2B5EF4-FFF2-40B4-BE49-F238E27FC236}">
                <a16:creationId xmlns:a16="http://schemas.microsoft.com/office/drawing/2014/main" id="{36A795BB-5FEE-924C-A94B-EE5F5C8AF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6CD28-D22D-824C-BCAE-DE3CAF589F7D}"/>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285761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EC9AD-C7CC-4344-9178-CFF0041A56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34C478-FD1A-7A43-A0F3-63BF19CADF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99F9E-B8A8-FC41-BD9D-01DA4898ACC9}"/>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5" name="Footer Placeholder 4">
            <a:extLst>
              <a:ext uri="{FF2B5EF4-FFF2-40B4-BE49-F238E27FC236}">
                <a16:creationId xmlns:a16="http://schemas.microsoft.com/office/drawing/2014/main" id="{B126A3F9-0C5A-0846-9630-731AEA73A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16B3B-FB40-F449-B94C-8ACA1D68C59F}"/>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334427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5814-9A52-2D4A-8BAE-CBEE124A9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2D864-E8BE-F147-8DB3-7200EF458C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B4318-CD72-C745-B451-6121B2E0AEDD}"/>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5" name="Footer Placeholder 4">
            <a:extLst>
              <a:ext uri="{FF2B5EF4-FFF2-40B4-BE49-F238E27FC236}">
                <a16:creationId xmlns:a16="http://schemas.microsoft.com/office/drawing/2014/main" id="{0EEA624C-EACF-6D41-830F-10C87ADE5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B5294-A04A-AC45-9C5B-0295BC363F8D}"/>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39019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719C-58D3-1F41-8526-0A75CE6DF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FE58EF-CCC9-E441-998B-BA071BABC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62D73-BE3A-224C-B55F-BA9F44ACB335}"/>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5" name="Footer Placeholder 4">
            <a:extLst>
              <a:ext uri="{FF2B5EF4-FFF2-40B4-BE49-F238E27FC236}">
                <a16:creationId xmlns:a16="http://schemas.microsoft.com/office/drawing/2014/main" id="{971B46E9-7A7B-5549-AB1E-B862B2B9D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AB7BD-43FB-F84D-9380-8EF1556192AF}"/>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210009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33E0F-7486-6C45-871D-60B02A746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70ECC-68A5-9B4E-97E5-5777BC832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063CB-5476-6346-880D-C7D25786A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04CDA-BDA7-9547-B85E-97A80DD3E03F}"/>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6" name="Footer Placeholder 5">
            <a:extLst>
              <a:ext uri="{FF2B5EF4-FFF2-40B4-BE49-F238E27FC236}">
                <a16:creationId xmlns:a16="http://schemas.microsoft.com/office/drawing/2014/main" id="{CDC9D332-E70E-C34F-A747-C248C0E5D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D9977-CE17-254C-900E-7402E4BCE3A2}"/>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57833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23F1-3E73-1D48-B24A-E0979D450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8AD5E-D1AE-564C-8B0F-06957A86B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36E6D8-314E-4141-8A91-334853438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5BEBF-DE5B-6543-BC11-6F703C484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FCED2-A9D2-1E41-85F4-457BB3B4E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52C81D-DBD1-B44F-A23E-ADD3301D7830}"/>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8" name="Footer Placeholder 7">
            <a:extLst>
              <a:ext uri="{FF2B5EF4-FFF2-40B4-BE49-F238E27FC236}">
                <a16:creationId xmlns:a16="http://schemas.microsoft.com/office/drawing/2014/main" id="{F3BB2D0F-7BD8-B44A-8829-91068049A6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62376B-7FEF-FB43-AA7D-6D95B8FAF76B}"/>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314344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6DB9-68BF-2148-AD8D-7653C99AB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F9013-1970-504C-A0F8-A2BE6669C6A6}"/>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4" name="Footer Placeholder 3">
            <a:extLst>
              <a:ext uri="{FF2B5EF4-FFF2-40B4-BE49-F238E27FC236}">
                <a16:creationId xmlns:a16="http://schemas.microsoft.com/office/drawing/2014/main" id="{C839A574-C724-FA43-A0E3-F46CA53A1A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E7046A-D8CB-064C-832D-A4BADC18AE34}"/>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126105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40950-FA5E-8744-9083-F89E7DAB073D}"/>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3" name="Footer Placeholder 2">
            <a:extLst>
              <a:ext uri="{FF2B5EF4-FFF2-40B4-BE49-F238E27FC236}">
                <a16:creationId xmlns:a16="http://schemas.microsoft.com/office/drawing/2014/main" id="{81767C86-F0A9-BC49-AC26-0FEB1B3669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7CEB1-788E-944C-A129-2AD60F5A6F99}"/>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386282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44CD-AB71-C143-99F2-43BD830FC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FFE2E1-D4B8-544C-A4E6-675603FB4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CED14-A297-C94F-A09C-951317E82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DD972-2C98-5E4D-A3E2-A9732EF674FB}"/>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6" name="Footer Placeholder 5">
            <a:extLst>
              <a:ext uri="{FF2B5EF4-FFF2-40B4-BE49-F238E27FC236}">
                <a16:creationId xmlns:a16="http://schemas.microsoft.com/office/drawing/2014/main" id="{C1B5FD95-D474-3547-BECC-E4AB9CFED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0DAEC-230F-F343-A38B-B8CE6FA955BE}"/>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215584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D58C-123F-794E-8C41-7B6E3E397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FA0C6A-81C3-614D-B44B-F2D612D14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31081-04EB-2D40-9C9D-E883D57D4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6B510-DC11-B84E-9ABC-162EE3ED21A0}"/>
              </a:ext>
            </a:extLst>
          </p:cNvPr>
          <p:cNvSpPr>
            <a:spLocks noGrp="1"/>
          </p:cNvSpPr>
          <p:nvPr>
            <p:ph type="dt" sz="half" idx="10"/>
          </p:nvPr>
        </p:nvSpPr>
        <p:spPr/>
        <p:txBody>
          <a:bodyPr/>
          <a:lstStyle/>
          <a:p>
            <a:fld id="{3E48219F-2214-B041-BD8C-9FB192B15E6E}" type="datetimeFigureOut">
              <a:rPr lang="en-US" smtClean="0"/>
              <a:t>7/23/2021</a:t>
            </a:fld>
            <a:endParaRPr lang="en-US"/>
          </a:p>
        </p:txBody>
      </p:sp>
      <p:sp>
        <p:nvSpPr>
          <p:cNvPr id="6" name="Footer Placeholder 5">
            <a:extLst>
              <a:ext uri="{FF2B5EF4-FFF2-40B4-BE49-F238E27FC236}">
                <a16:creationId xmlns:a16="http://schemas.microsoft.com/office/drawing/2014/main" id="{42B7D481-162A-014A-95DE-2EB3829A3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C635-A1C3-D249-8B85-92EF2136CB88}"/>
              </a:ext>
            </a:extLst>
          </p:cNvPr>
          <p:cNvSpPr>
            <a:spLocks noGrp="1"/>
          </p:cNvSpPr>
          <p:nvPr>
            <p:ph type="sldNum" sz="quarter" idx="12"/>
          </p:nvPr>
        </p:nvSpPr>
        <p:spPr/>
        <p:txBody>
          <a:bodyPr/>
          <a:lstStyle/>
          <a:p>
            <a:fld id="{B24C769B-D68C-AA4F-A49E-AB6372B5E7CF}" type="slidenum">
              <a:rPr lang="en-US" smtClean="0"/>
              <a:t>‹#›</a:t>
            </a:fld>
            <a:endParaRPr lang="en-US"/>
          </a:p>
        </p:txBody>
      </p:sp>
    </p:spTree>
    <p:extLst>
      <p:ext uri="{BB962C8B-B14F-4D97-AF65-F5344CB8AC3E}">
        <p14:creationId xmlns:p14="http://schemas.microsoft.com/office/powerpoint/2010/main" val="31841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40C3E-F911-0C4D-8273-2A6D3DCC8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17F8E-5DA8-7E4B-8E8F-D711A7D47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5B4F0-C134-F74D-8D9F-0451E2044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8219F-2214-B041-BD8C-9FB192B15E6E}" type="datetimeFigureOut">
              <a:rPr lang="en-US" smtClean="0"/>
              <a:t>7/23/2021</a:t>
            </a:fld>
            <a:endParaRPr lang="en-US"/>
          </a:p>
        </p:txBody>
      </p:sp>
      <p:sp>
        <p:nvSpPr>
          <p:cNvPr id="5" name="Footer Placeholder 4">
            <a:extLst>
              <a:ext uri="{FF2B5EF4-FFF2-40B4-BE49-F238E27FC236}">
                <a16:creationId xmlns:a16="http://schemas.microsoft.com/office/drawing/2014/main" id="{88B1EB30-C4DE-D840-B7C5-BE289E9B3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ADAF7B-F0A2-694E-8AAE-08BDDA64F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C769B-D68C-AA4F-A49E-AB6372B5E7CF}" type="slidenum">
              <a:rPr lang="en-US" smtClean="0"/>
              <a:t>‹#›</a:t>
            </a:fld>
            <a:endParaRPr lang="en-US"/>
          </a:p>
        </p:txBody>
      </p:sp>
    </p:spTree>
    <p:extLst>
      <p:ext uri="{BB962C8B-B14F-4D97-AF65-F5344CB8AC3E}">
        <p14:creationId xmlns:p14="http://schemas.microsoft.com/office/powerpoint/2010/main" val="247195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8607-3776-B74A-8359-27DCA2F8E9A1}"/>
              </a:ext>
            </a:extLst>
          </p:cNvPr>
          <p:cNvSpPr>
            <a:spLocks noGrp="1"/>
          </p:cNvSpPr>
          <p:nvPr>
            <p:ph type="ctrTitle"/>
          </p:nvPr>
        </p:nvSpPr>
        <p:spPr>
          <a:xfrm>
            <a:off x="0" y="128348"/>
            <a:ext cx="7549116" cy="1443278"/>
          </a:xfrm>
        </p:spPr>
        <p:txBody>
          <a:bodyPr anchor="t">
            <a:normAutofit fontScale="90000"/>
          </a:bodyPr>
          <a:lstStyle/>
          <a:p>
            <a:r>
              <a:rPr lang="en-US" sz="4000" b="1" i="0" cap="none" dirty="0">
                <a:latin typeface="Calibri" panose="020F0502020204030204" pitchFamily="34" charset="0"/>
                <a:cs typeface="Calibri" panose="020F0502020204030204" pitchFamily="34" charset="0"/>
              </a:rPr>
              <a:t>Horizontal Stress Rotation Due To Reservoir Depletion </a:t>
            </a:r>
            <a:br>
              <a:rPr lang="en-US" sz="4000" cap="none"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ARMA 21-1748</a:t>
            </a:r>
            <a:br>
              <a:rPr lang="en-US" dirty="0"/>
            </a:br>
            <a:br>
              <a:rPr lang="en-US" sz="4000" cap="none" dirty="0">
                <a:latin typeface="Calibri" panose="020F0502020204030204" pitchFamily="34" charset="0"/>
                <a:cs typeface="Calibri" panose="020F0502020204030204" pitchFamily="34" charset="0"/>
              </a:rPr>
            </a:br>
            <a:br>
              <a:rPr lang="en-US" sz="4000" cap="none" dirty="0">
                <a:latin typeface="Calibri" panose="020F0502020204030204" pitchFamily="34" charset="0"/>
                <a:cs typeface="Calibri" panose="020F0502020204030204" pitchFamily="34" charset="0"/>
              </a:rPr>
            </a:br>
            <a:r>
              <a:rPr lang="en-US" sz="3100" cap="none" dirty="0">
                <a:latin typeface="Calibri" panose="020F0502020204030204" pitchFamily="34" charset="0"/>
                <a:cs typeface="Calibri" panose="020F0502020204030204" pitchFamily="34" charset="0"/>
              </a:rPr>
              <a:t>Osman Hamid </a:t>
            </a:r>
            <a:br>
              <a:rPr lang="en-US" sz="3100" cap="none" dirty="0">
                <a:latin typeface="Calibri" panose="020F0502020204030204" pitchFamily="34" charset="0"/>
                <a:cs typeface="Calibri" panose="020F0502020204030204" pitchFamily="34" charset="0"/>
              </a:rPr>
            </a:br>
            <a:r>
              <a:rPr lang="en-US" sz="3100" cap="none" dirty="0">
                <a:latin typeface="Calibri" panose="020F0502020204030204" pitchFamily="34" charset="0"/>
                <a:cs typeface="Calibri" panose="020F0502020204030204" pitchFamily="34" charset="0"/>
              </a:rPr>
              <a:t>RGU/Saudi Aramco</a:t>
            </a:r>
            <a:br>
              <a:rPr lang="en-US" sz="3100" cap="none" dirty="0">
                <a:latin typeface="Calibri" panose="020F0502020204030204" pitchFamily="34" charset="0"/>
                <a:cs typeface="Calibri" panose="020F0502020204030204" pitchFamily="34" charset="0"/>
              </a:rPr>
            </a:br>
            <a:r>
              <a:rPr lang="en-US" sz="2200" cap="none" dirty="0">
                <a:latin typeface="Calibri" panose="020F0502020204030204" pitchFamily="34" charset="0"/>
                <a:cs typeface="Calibri" panose="020F0502020204030204" pitchFamily="34" charset="0"/>
              </a:rPr>
              <a:t>June 2021</a:t>
            </a:r>
            <a:br>
              <a:rPr lang="en-US" dirty="0"/>
            </a:br>
            <a:endParaRPr lang="en-US" dirty="0"/>
          </a:p>
        </p:txBody>
      </p:sp>
      <p:sp>
        <p:nvSpPr>
          <p:cNvPr id="3" name="Subtitle 2">
            <a:extLst>
              <a:ext uri="{FF2B5EF4-FFF2-40B4-BE49-F238E27FC236}">
                <a16:creationId xmlns:a16="http://schemas.microsoft.com/office/drawing/2014/main" id="{81C072F9-F669-0F44-ABD8-D2E72FCC1B1C}"/>
              </a:ext>
            </a:extLst>
          </p:cNvPr>
          <p:cNvSpPr>
            <a:spLocks noGrp="1"/>
          </p:cNvSpPr>
          <p:nvPr>
            <p:ph type="subTitle" idx="1"/>
          </p:nvPr>
        </p:nvSpPr>
        <p:spPr>
          <a:xfrm>
            <a:off x="871870" y="4651745"/>
            <a:ext cx="4890977" cy="999460"/>
          </a:xfrm>
        </p:spPr>
        <p:txBody>
          <a:bodyPr anchor="b">
            <a:normAutofit/>
          </a:bodyPr>
          <a:lstStyle/>
          <a:p>
            <a:pPr algn="l"/>
            <a:endParaRPr lang="en-US" dirty="0"/>
          </a:p>
        </p:txBody>
      </p:sp>
      <p:pic>
        <p:nvPicPr>
          <p:cNvPr id="4" name="Picture 3" descr="Top view of half of a basketball ring">
            <a:extLst>
              <a:ext uri="{FF2B5EF4-FFF2-40B4-BE49-F238E27FC236}">
                <a16:creationId xmlns:a16="http://schemas.microsoft.com/office/drawing/2014/main" id="{05201AFE-F142-49A1-85D2-C8B93BBADFF7}"/>
              </a:ext>
            </a:extLst>
          </p:cNvPr>
          <p:cNvPicPr>
            <a:picLocks noChangeAspect="1"/>
          </p:cNvPicPr>
          <p:nvPr/>
        </p:nvPicPr>
        <p:blipFill rotWithShape="1">
          <a:blip r:embed="rId2"/>
          <a:srcRect r="31132" b="-2"/>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pic>
        <p:nvPicPr>
          <p:cNvPr id="5" name="Picture 4">
            <a:extLst>
              <a:ext uri="{FF2B5EF4-FFF2-40B4-BE49-F238E27FC236}">
                <a16:creationId xmlns:a16="http://schemas.microsoft.com/office/drawing/2014/main" id="{A34381CD-1EF5-3F4A-A2ED-D1F1C15ED0E9}"/>
              </a:ext>
            </a:extLst>
          </p:cNvPr>
          <p:cNvPicPr>
            <a:picLocks noChangeAspect="1"/>
          </p:cNvPicPr>
          <p:nvPr/>
        </p:nvPicPr>
        <p:blipFill>
          <a:blip r:embed="rId3"/>
          <a:stretch>
            <a:fillRect/>
          </a:stretch>
        </p:blipFill>
        <p:spPr>
          <a:xfrm>
            <a:off x="-16164" y="3499212"/>
            <a:ext cx="12192000" cy="3353584"/>
          </a:xfrm>
          <a:prstGeom prst="rect">
            <a:avLst/>
          </a:prstGeom>
        </p:spPr>
      </p:pic>
      <p:pic>
        <p:nvPicPr>
          <p:cNvPr id="6" name="Picture 5">
            <a:extLst>
              <a:ext uri="{FF2B5EF4-FFF2-40B4-BE49-F238E27FC236}">
                <a16:creationId xmlns:a16="http://schemas.microsoft.com/office/drawing/2014/main" id="{C2EDF184-05A4-1840-A168-9D14ADD57A40}"/>
              </a:ext>
            </a:extLst>
          </p:cNvPr>
          <p:cNvPicPr>
            <a:picLocks noChangeAspect="1"/>
          </p:cNvPicPr>
          <p:nvPr/>
        </p:nvPicPr>
        <p:blipFill>
          <a:blip r:embed="rId4"/>
          <a:stretch>
            <a:fillRect/>
          </a:stretch>
        </p:blipFill>
        <p:spPr>
          <a:xfrm>
            <a:off x="8200736" y="2126892"/>
            <a:ext cx="3975100" cy="1346200"/>
          </a:xfrm>
          <a:prstGeom prst="rect">
            <a:avLst/>
          </a:prstGeom>
        </p:spPr>
      </p:pic>
    </p:spTree>
    <p:extLst>
      <p:ext uri="{BB962C8B-B14F-4D97-AF65-F5344CB8AC3E}">
        <p14:creationId xmlns:p14="http://schemas.microsoft.com/office/powerpoint/2010/main" val="272903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D6A61474-E942-9644-93B1-B94F7AC0F6FA}"/>
              </a:ext>
            </a:extLst>
          </p:cNvPr>
          <p:cNvPicPr>
            <a:picLocks noChangeAspect="1"/>
          </p:cNvPicPr>
          <p:nvPr/>
        </p:nvPicPr>
        <p:blipFill>
          <a:blip r:embed="rId2"/>
          <a:stretch>
            <a:fillRect/>
          </a:stretch>
        </p:blipFill>
        <p:spPr>
          <a:xfrm>
            <a:off x="2416040" y="1495429"/>
            <a:ext cx="6831012" cy="5182659"/>
          </a:xfrm>
          <a:prstGeom prst="rect">
            <a:avLst/>
          </a:prstGeom>
        </p:spPr>
      </p:pic>
      <p:sp>
        <p:nvSpPr>
          <p:cNvPr id="3" name="Rectangle 2">
            <a:extLst>
              <a:ext uri="{FF2B5EF4-FFF2-40B4-BE49-F238E27FC236}">
                <a16:creationId xmlns:a16="http://schemas.microsoft.com/office/drawing/2014/main" id="{C7B111D4-BDA2-B24A-A03B-4D134F36ABFB}"/>
              </a:ext>
            </a:extLst>
          </p:cNvPr>
          <p:cNvSpPr/>
          <p:nvPr/>
        </p:nvSpPr>
        <p:spPr>
          <a:xfrm>
            <a:off x="95114" y="38867"/>
            <a:ext cx="11472864" cy="1477328"/>
          </a:xfrm>
          <a:prstGeom prst="rect">
            <a:avLst/>
          </a:prstGeom>
        </p:spPr>
        <p:txBody>
          <a:bodyPr wrap="square">
            <a:spAutoFit/>
          </a:bodyPr>
          <a:lstStyle/>
          <a:p>
            <a:pPr algn="ctr"/>
            <a:r>
              <a:rPr lang="en-US" sz="3600" dirty="0"/>
              <a:t>Horizontal stress rotation interpreted Finite Element Simulation</a:t>
            </a:r>
            <a:br>
              <a:rPr lang="en-US" i="1" dirty="0">
                <a:latin typeface="TimesNewRomanPS"/>
              </a:rPr>
            </a:br>
            <a:endParaRPr lang="en-US" dirty="0"/>
          </a:p>
        </p:txBody>
      </p:sp>
    </p:spTree>
    <p:extLst>
      <p:ext uri="{BB962C8B-B14F-4D97-AF65-F5344CB8AC3E}">
        <p14:creationId xmlns:p14="http://schemas.microsoft.com/office/powerpoint/2010/main" val="199696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FEFAB256-5BB1-5C4F-AEDC-6248C7BAF3EC}"/>
              </a:ext>
            </a:extLst>
          </p:cNvPr>
          <p:cNvPicPr>
            <a:picLocks noChangeAspect="1"/>
          </p:cNvPicPr>
          <p:nvPr/>
        </p:nvPicPr>
        <p:blipFill>
          <a:blip r:embed="rId2"/>
          <a:stretch>
            <a:fillRect/>
          </a:stretch>
        </p:blipFill>
        <p:spPr>
          <a:xfrm>
            <a:off x="1055411" y="1420878"/>
            <a:ext cx="9771661" cy="5056187"/>
          </a:xfrm>
          <a:prstGeom prst="rect">
            <a:avLst/>
          </a:prstGeom>
          <a:ln w="25400">
            <a:solidFill>
              <a:schemeClr val="accent1">
                <a:shade val="50000"/>
              </a:schemeClr>
            </a:solidFill>
          </a:ln>
        </p:spPr>
      </p:pic>
      <p:sp>
        <p:nvSpPr>
          <p:cNvPr id="3" name="Rectangle 2">
            <a:extLst>
              <a:ext uri="{FF2B5EF4-FFF2-40B4-BE49-F238E27FC236}">
                <a16:creationId xmlns:a16="http://schemas.microsoft.com/office/drawing/2014/main" id="{AF23A651-28C1-2743-A535-F62F9A10B7A7}"/>
              </a:ext>
            </a:extLst>
          </p:cNvPr>
          <p:cNvSpPr/>
          <p:nvPr/>
        </p:nvSpPr>
        <p:spPr>
          <a:xfrm>
            <a:off x="580490" y="133495"/>
            <a:ext cx="10597449" cy="1200329"/>
          </a:xfrm>
          <a:prstGeom prst="rect">
            <a:avLst/>
          </a:prstGeom>
        </p:spPr>
        <p:txBody>
          <a:bodyPr wrap="square">
            <a:spAutoFit/>
          </a:bodyPr>
          <a:lstStyle/>
          <a:p>
            <a:pPr algn="ctr"/>
            <a:r>
              <a:rPr lang="en-US" sz="3600" dirty="0"/>
              <a:t>Horizontal stress rotation concluded from severe lost circulation while drilling </a:t>
            </a:r>
          </a:p>
        </p:txBody>
      </p:sp>
    </p:spTree>
    <p:extLst>
      <p:ext uri="{BB962C8B-B14F-4D97-AF65-F5344CB8AC3E}">
        <p14:creationId xmlns:p14="http://schemas.microsoft.com/office/powerpoint/2010/main" val="254110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text&#10;&#10;Description automatically generated">
            <a:extLst>
              <a:ext uri="{FF2B5EF4-FFF2-40B4-BE49-F238E27FC236}">
                <a16:creationId xmlns:a16="http://schemas.microsoft.com/office/drawing/2014/main" id="{6A6134A4-76F5-484B-AF42-98A257D8D15C}"/>
              </a:ext>
            </a:extLst>
          </p:cNvPr>
          <p:cNvPicPr/>
          <p:nvPr/>
        </p:nvPicPr>
        <p:blipFill>
          <a:blip r:embed="rId2"/>
          <a:stretch>
            <a:fillRect/>
          </a:stretch>
        </p:blipFill>
        <p:spPr>
          <a:xfrm>
            <a:off x="3309937" y="895554"/>
            <a:ext cx="5033963" cy="5829300"/>
          </a:xfrm>
          <a:prstGeom prst="rect">
            <a:avLst/>
          </a:prstGeom>
        </p:spPr>
      </p:pic>
      <p:sp>
        <p:nvSpPr>
          <p:cNvPr id="10" name="Rectangle 9">
            <a:extLst>
              <a:ext uri="{FF2B5EF4-FFF2-40B4-BE49-F238E27FC236}">
                <a16:creationId xmlns:a16="http://schemas.microsoft.com/office/drawing/2014/main" id="{D7CF1B22-AF52-DD4E-9B47-C377ABF664E3}"/>
              </a:ext>
            </a:extLst>
          </p:cNvPr>
          <p:cNvSpPr/>
          <p:nvPr/>
        </p:nvSpPr>
        <p:spPr>
          <a:xfrm>
            <a:off x="507030" y="133146"/>
            <a:ext cx="10616608" cy="923330"/>
          </a:xfrm>
          <a:prstGeom prst="rect">
            <a:avLst/>
          </a:prstGeom>
        </p:spPr>
        <p:txBody>
          <a:bodyPr wrap="square">
            <a:spAutoFit/>
          </a:bodyPr>
          <a:lstStyle/>
          <a:p>
            <a:pPr algn="ctr"/>
            <a:r>
              <a:rPr lang="en-US" sz="3600" dirty="0"/>
              <a:t>Horizontal stress rotation modeling using Finite Element</a:t>
            </a:r>
            <a:br>
              <a:rPr lang="en-US" i="1" dirty="0">
                <a:latin typeface="TimesNewRomanPS"/>
              </a:rPr>
            </a:br>
            <a:endParaRPr lang="en-US" dirty="0">
              <a:latin typeface="TimesNewRomanPSMT"/>
            </a:endParaRPr>
          </a:p>
        </p:txBody>
      </p:sp>
    </p:spTree>
    <p:extLst>
      <p:ext uri="{BB962C8B-B14F-4D97-AF65-F5344CB8AC3E}">
        <p14:creationId xmlns:p14="http://schemas.microsoft.com/office/powerpoint/2010/main" val="68821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F8B35718-AA83-5541-A413-C1863E36F6DD}"/>
              </a:ext>
            </a:extLst>
          </p:cNvPr>
          <p:cNvPicPr>
            <a:picLocks noChangeAspect="1"/>
          </p:cNvPicPr>
          <p:nvPr/>
        </p:nvPicPr>
        <p:blipFill>
          <a:blip r:embed="rId2"/>
          <a:stretch>
            <a:fillRect/>
          </a:stretch>
        </p:blipFill>
        <p:spPr>
          <a:xfrm>
            <a:off x="3058417" y="1056477"/>
            <a:ext cx="5905500" cy="5562600"/>
          </a:xfrm>
          <a:prstGeom prst="rect">
            <a:avLst/>
          </a:prstGeom>
        </p:spPr>
      </p:pic>
      <p:sp>
        <p:nvSpPr>
          <p:cNvPr id="3" name="Rectangle 2">
            <a:extLst>
              <a:ext uri="{FF2B5EF4-FFF2-40B4-BE49-F238E27FC236}">
                <a16:creationId xmlns:a16="http://schemas.microsoft.com/office/drawing/2014/main" id="{65B7978B-A0B9-B840-BB6A-1497F0CBB417}"/>
              </a:ext>
            </a:extLst>
          </p:cNvPr>
          <p:cNvSpPr/>
          <p:nvPr/>
        </p:nvSpPr>
        <p:spPr>
          <a:xfrm>
            <a:off x="507030" y="133146"/>
            <a:ext cx="10616608" cy="923330"/>
          </a:xfrm>
          <a:prstGeom prst="rect">
            <a:avLst/>
          </a:prstGeom>
        </p:spPr>
        <p:txBody>
          <a:bodyPr wrap="square">
            <a:spAutoFit/>
          </a:bodyPr>
          <a:lstStyle/>
          <a:p>
            <a:pPr algn="ctr"/>
            <a:r>
              <a:rPr lang="en-US" sz="3600" dirty="0"/>
              <a:t>Horizontal stress rotation for three depletion scenarios</a:t>
            </a:r>
            <a:br>
              <a:rPr lang="en-US" i="1" dirty="0">
                <a:latin typeface="TimesNewRomanPS"/>
              </a:rPr>
            </a:br>
            <a:endParaRPr lang="en-US" dirty="0">
              <a:latin typeface="TimesNewRomanPSMT"/>
            </a:endParaRPr>
          </a:p>
        </p:txBody>
      </p:sp>
    </p:spTree>
    <p:extLst>
      <p:ext uri="{BB962C8B-B14F-4D97-AF65-F5344CB8AC3E}">
        <p14:creationId xmlns:p14="http://schemas.microsoft.com/office/powerpoint/2010/main" val="206555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E7D6987-5A41-9649-ADC1-1A1C04440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DE09232-E8F3-D446-8D92-5CDBEB3F77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3" name="Rectangle 12">
              <a:extLst>
                <a:ext uri="{FF2B5EF4-FFF2-40B4-BE49-F238E27FC236}">
                  <a16:creationId xmlns:a16="http://schemas.microsoft.com/office/drawing/2014/main" id="{B7C2A6B3-126D-8A45-9509-86CE6274E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31">
              <a:extLst>
                <a:ext uri="{FF2B5EF4-FFF2-40B4-BE49-F238E27FC236}">
                  <a16:creationId xmlns:a16="http://schemas.microsoft.com/office/drawing/2014/main" id="{AAAA2958-2FD9-354E-9C32-76D9DF1AC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3DF189D0-EF4F-154E-931F-4C1D194060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34">
              <a:extLst>
                <a:ext uri="{FF2B5EF4-FFF2-40B4-BE49-F238E27FC236}">
                  <a16:creationId xmlns:a16="http://schemas.microsoft.com/office/drawing/2014/main" id="{8260E7C6-983C-D24D-A602-2AB02324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46E7BA-9320-374F-819F-32E09D33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6">
            <a:extLst>
              <a:ext uri="{FF2B5EF4-FFF2-40B4-BE49-F238E27FC236}">
                <a16:creationId xmlns:a16="http://schemas.microsoft.com/office/drawing/2014/main" id="{9715483F-E451-3841-8809-3B04E75E1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3E761A59-7627-F045-B3B8-591736E3C99B}"/>
              </a:ext>
            </a:extLst>
          </p:cNvPr>
          <p:cNvPicPr>
            <a:picLocks noChangeAspect="1"/>
          </p:cNvPicPr>
          <p:nvPr/>
        </p:nvPicPr>
        <p:blipFill>
          <a:blip r:embed="rId2"/>
          <a:stretch>
            <a:fillRect/>
          </a:stretch>
        </p:blipFill>
        <p:spPr>
          <a:xfrm>
            <a:off x="3525164" y="1267936"/>
            <a:ext cx="3732611" cy="5571065"/>
          </a:xfrm>
          <a:prstGeom prst="rect">
            <a:avLst/>
          </a:prstGeom>
          <a:solidFill>
            <a:schemeClr val="bg1"/>
          </a:solidFill>
          <a:ln w="19050">
            <a:noFill/>
          </a:ln>
        </p:spPr>
      </p:pic>
      <p:sp>
        <p:nvSpPr>
          <p:cNvPr id="20" name="Up Arrow 19">
            <a:extLst>
              <a:ext uri="{FF2B5EF4-FFF2-40B4-BE49-F238E27FC236}">
                <a16:creationId xmlns:a16="http://schemas.microsoft.com/office/drawing/2014/main" id="{0EA277A3-1EB3-4F49-A8BA-26F5A92DECA4}"/>
              </a:ext>
            </a:extLst>
          </p:cNvPr>
          <p:cNvSpPr/>
          <p:nvPr/>
        </p:nvSpPr>
        <p:spPr>
          <a:xfrm>
            <a:off x="6055286" y="1823679"/>
            <a:ext cx="45719" cy="764498"/>
          </a:xfrm>
          <a:prstGeom prst="upArrow">
            <a:avLst/>
          </a:prstGeom>
          <a:ln w="127000"/>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a:extLst>
              <a:ext uri="{FF2B5EF4-FFF2-40B4-BE49-F238E27FC236}">
                <a16:creationId xmlns:a16="http://schemas.microsoft.com/office/drawing/2014/main" id="{9FEF7954-4BAC-2945-8A13-2F974997EC57}"/>
              </a:ext>
            </a:extLst>
          </p:cNvPr>
          <p:cNvSpPr/>
          <p:nvPr/>
        </p:nvSpPr>
        <p:spPr>
          <a:xfrm>
            <a:off x="4242229" y="2003563"/>
            <a:ext cx="45719" cy="1124263"/>
          </a:xfrm>
          <a:prstGeom prst="upArrow">
            <a:avLst/>
          </a:prstGeom>
          <a:ln w="127000"/>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923D59F-B118-874A-9462-B1CD99CF1B23}"/>
                  </a:ext>
                </a:extLst>
              </p:cNvPr>
              <p:cNvSpPr txBox="1"/>
              <p:nvPr/>
            </p:nvSpPr>
            <p:spPr>
              <a:xfrm>
                <a:off x="2467450" y="1251126"/>
                <a:ext cx="2743123" cy="669992"/>
              </a:xfrm>
              <a:prstGeom prst="rect">
                <a:avLst/>
              </a:prstGeom>
              <a:noFill/>
            </p:spPr>
            <p:txBody>
              <a:bodyPr wrap="none" rtlCol="0">
                <a:spAutoFit/>
              </a:bodyPr>
              <a:lstStyle/>
              <a:p>
                <a:r>
                  <a:rPr lang="en-US" dirty="0"/>
                  <a:t>Original direction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𝐻𝑚𝑖𝑛</m:t>
                        </m:r>
                      </m:sub>
                    </m:sSub>
                  </m:oMath>
                </a14:m>
                <a:r>
                  <a:rPr lang="en-US" dirty="0"/>
                  <a:t> </a:t>
                </a:r>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345</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2" name="TextBox 21">
                <a:extLst>
                  <a:ext uri="{FF2B5EF4-FFF2-40B4-BE49-F238E27FC236}">
                    <a16:creationId xmlns:a16="http://schemas.microsoft.com/office/drawing/2014/main" id="{4923D59F-B118-874A-9462-B1CD99CF1B23}"/>
                  </a:ext>
                </a:extLst>
              </p:cNvPr>
              <p:cNvSpPr txBox="1">
                <a:spLocks noRot="1" noChangeAspect="1" noMove="1" noResize="1" noEditPoints="1" noAdjustHandles="1" noChangeArrowheads="1" noChangeShapeType="1" noTextEdit="1"/>
              </p:cNvSpPr>
              <p:nvPr/>
            </p:nvSpPr>
            <p:spPr>
              <a:xfrm>
                <a:off x="2467450" y="1251126"/>
                <a:ext cx="2743123" cy="669992"/>
              </a:xfrm>
              <a:prstGeom prst="rect">
                <a:avLst/>
              </a:prstGeom>
              <a:blipFill>
                <a:blip r:embed="rId3"/>
                <a:stretch>
                  <a:fillRect l="-1843" t="-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AD545AD-12A6-C342-913E-07013E5E4DB8}"/>
                  </a:ext>
                </a:extLst>
              </p:cNvPr>
              <p:cNvSpPr txBox="1"/>
              <p:nvPr/>
            </p:nvSpPr>
            <p:spPr>
              <a:xfrm>
                <a:off x="6412718" y="1737565"/>
                <a:ext cx="1882631" cy="652551"/>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𝐻𝑚𝑎𝑥</m:t>
                        </m:r>
                      </m:sub>
                    </m:sSub>
                  </m:oMath>
                </a14:m>
                <a:r>
                  <a:rPr lang="en-US" dirty="0"/>
                  <a:t> rotated by </a:t>
                </a:r>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35</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3" name="TextBox 22">
                <a:extLst>
                  <a:ext uri="{FF2B5EF4-FFF2-40B4-BE49-F238E27FC236}">
                    <a16:creationId xmlns:a16="http://schemas.microsoft.com/office/drawing/2014/main" id="{3AD545AD-12A6-C342-913E-07013E5E4DB8}"/>
                  </a:ext>
                </a:extLst>
              </p:cNvPr>
              <p:cNvSpPr txBox="1">
                <a:spLocks noRot="1" noChangeAspect="1" noMove="1" noResize="1" noEditPoints="1" noAdjustHandles="1" noChangeArrowheads="1" noChangeShapeType="1" noTextEdit="1"/>
              </p:cNvSpPr>
              <p:nvPr/>
            </p:nvSpPr>
            <p:spPr>
              <a:xfrm>
                <a:off x="6412718" y="1737565"/>
                <a:ext cx="1882631" cy="652551"/>
              </a:xfrm>
              <a:prstGeom prst="rect">
                <a:avLst/>
              </a:prstGeom>
              <a:blipFill>
                <a:blip r:embed="rId4"/>
                <a:stretch>
                  <a:fillRect t="-3774" r="-1333"/>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1F1AB426-B47F-854F-A0D5-6972C816B88D}"/>
              </a:ext>
            </a:extLst>
          </p:cNvPr>
          <p:cNvPicPr>
            <a:picLocks noChangeAspect="1"/>
          </p:cNvPicPr>
          <p:nvPr/>
        </p:nvPicPr>
        <p:blipFill>
          <a:blip r:embed="rId5"/>
          <a:stretch>
            <a:fillRect/>
          </a:stretch>
        </p:blipFill>
        <p:spPr>
          <a:xfrm>
            <a:off x="5178483" y="1124650"/>
            <a:ext cx="748208" cy="875238"/>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8C61F3-D26E-C746-AE59-688D36A980EB}"/>
                  </a:ext>
                </a:extLst>
              </p:cNvPr>
              <p:cNvSpPr txBox="1"/>
              <p:nvPr/>
            </p:nvSpPr>
            <p:spPr>
              <a:xfrm>
                <a:off x="6250905" y="2835278"/>
                <a:ext cx="2835356" cy="923330"/>
              </a:xfrm>
              <a:prstGeom prst="rect">
                <a:avLst/>
              </a:prstGeom>
              <a:noFill/>
            </p:spPr>
            <p:txBody>
              <a:bodyPr wrap="square" rtlCol="0">
                <a:spAutoFit/>
              </a:bodyPr>
              <a:lstStyle/>
              <a:p>
                <a:r>
                  <a:rPr lang="en-US" dirty="0"/>
                  <a:t>Hydraulic fracture rotation following the new direction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𝐻𝑚𝑎𝑥</m:t>
                        </m:r>
                      </m:sub>
                    </m:sSub>
                  </m:oMath>
                </a14:m>
                <a:r>
                  <a:rPr lang="en-US" dirty="0"/>
                  <a:t> </a:t>
                </a:r>
              </a:p>
            </p:txBody>
          </p:sp>
        </mc:Choice>
        <mc:Fallback xmlns="">
          <p:sp>
            <p:nvSpPr>
              <p:cNvPr id="25" name="TextBox 24">
                <a:extLst>
                  <a:ext uri="{FF2B5EF4-FFF2-40B4-BE49-F238E27FC236}">
                    <a16:creationId xmlns:a16="http://schemas.microsoft.com/office/drawing/2014/main" id="{C58C61F3-D26E-C746-AE59-688D36A980EB}"/>
                  </a:ext>
                </a:extLst>
              </p:cNvPr>
              <p:cNvSpPr txBox="1">
                <a:spLocks noRot="1" noChangeAspect="1" noMove="1" noResize="1" noEditPoints="1" noAdjustHandles="1" noChangeArrowheads="1" noChangeShapeType="1" noTextEdit="1"/>
              </p:cNvSpPr>
              <p:nvPr/>
            </p:nvSpPr>
            <p:spPr>
              <a:xfrm>
                <a:off x="6250905" y="2835278"/>
                <a:ext cx="2835356" cy="923330"/>
              </a:xfrm>
              <a:prstGeom prst="rect">
                <a:avLst/>
              </a:prstGeom>
              <a:blipFill>
                <a:blip r:embed="rId6"/>
                <a:stretch>
                  <a:fillRect l="-1786" t="-2703" b="-8108"/>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488D8728-4BB3-7D4A-BD51-4308AEF15D60}"/>
              </a:ext>
            </a:extLst>
          </p:cNvPr>
          <p:cNvSpPr/>
          <p:nvPr/>
        </p:nvSpPr>
        <p:spPr>
          <a:xfrm>
            <a:off x="1869202" y="139547"/>
            <a:ext cx="8453596" cy="837409"/>
          </a:xfrm>
          <a:prstGeom prst="rect">
            <a:avLst/>
          </a:prstGeom>
        </p:spPr>
        <p:txBody>
          <a:bodyPr wrap="none">
            <a:spAutoFit/>
          </a:bodyPr>
          <a:lstStyle/>
          <a:p>
            <a:pPr algn="just">
              <a:lnSpc>
                <a:spcPct val="150000"/>
              </a:lnSpc>
            </a:pPr>
            <a:r>
              <a:rPr lang="en-US" sz="3600" dirty="0"/>
              <a:t>Impact of Stress Rotation on HF Propagation</a:t>
            </a:r>
          </a:p>
        </p:txBody>
      </p:sp>
    </p:spTree>
    <p:extLst>
      <p:ext uri="{BB962C8B-B14F-4D97-AF65-F5344CB8AC3E}">
        <p14:creationId xmlns:p14="http://schemas.microsoft.com/office/powerpoint/2010/main" val="289106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D55C2792-1B84-0444-B4E9-8977A6DA688C}"/>
              </a:ext>
            </a:extLst>
          </p:cNvPr>
          <p:cNvPicPr>
            <a:picLocks noChangeAspect="1"/>
          </p:cNvPicPr>
          <p:nvPr/>
        </p:nvPicPr>
        <p:blipFill>
          <a:blip r:embed="rId2"/>
          <a:stretch>
            <a:fillRect/>
          </a:stretch>
        </p:blipFill>
        <p:spPr>
          <a:xfrm>
            <a:off x="1434671" y="1089572"/>
            <a:ext cx="7952446" cy="4155152"/>
          </a:xfrm>
          <a:prstGeom prst="rect">
            <a:avLst/>
          </a:prstGeom>
        </p:spPr>
      </p:pic>
      <p:sp>
        <p:nvSpPr>
          <p:cNvPr id="10" name="Rectangle 9">
            <a:extLst>
              <a:ext uri="{FF2B5EF4-FFF2-40B4-BE49-F238E27FC236}">
                <a16:creationId xmlns:a16="http://schemas.microsoft.com/office/drawing/2014/main" id="{9FB5740C-9AF2-7745-8C7C-D572AEE409AD}"/>
              </a:ext>
            </a:extLst>
          </p:cNvPr>
          <p:cNvSpPr/>
          <p:nvPr/>
        </p:nvSpPr>
        <p:spPr>
          <a:xfrm>
            <a:off x="9507598" y="6272880"/>
            <a:ext cx="2099906" cy="338554"/>
          </a:xfrm>
          <a:prstGeom prst="rect">
            <a:avLst/>
          </a:prstGeom>
        </p:spPr>
        <p:txBody>
          <a:bodyPr wrap="square">
            <a:spAutoFit/>
          </a:bodyPr>
          <a:lstStyle/>
          <a:p>
            <a:pPr algn="just"/>
            <a:r>
              <a:rPr lang="en-US" sz="1600" dirty="0"/>
              <a:t>Ziegler et al. 2017</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CB8A6D-5144-984F-90F2-5E980C567184}"/>
                  </a:ext>
                </a:extLst>
              </p:cNvPr>
              <p:cNvSpPr txBox="1"/>
              <p:nvPr/>
            </p:nvSpPr>
            <p:spPr>
              <a:xfrm>
                <a:off x="4329947" y="5239486"/>
                <a:ext cx="1705147" cy="338554"/>
              </a:xfrm>
              <a:prstGeom prst="rect">
                <a:avLst/>
              </a:prstGeom>
              <a:noFill/>
            </p:spPr>
            <p:txBody>
              <a:bodyPr wrap="none" rtlCol="0">
                <a:spAutoFit/>
              </a:bodyPr>
              <a:lstStyle/>
              <a:p>
                <a:r>
                  <a:rPr lang="en-US" sz="1600" dirty="0"/>
                  <a:t>Stress Rotation </a:t>
                </a:r>
                <a14:m>
                  <m:oMath xmlns:m="http://schemas.openxmlformats.org/officeDocument/2006/math">
                    <m:d>
                      <m:dPr>
                        <m:begChr m:val="["/>
                        <m:endChr m:val="]"/>
                        <m:ctrlPr>
                          <a:rPr lang="en-US" sz="1600" i="1" smtClean="0">
                            <a:latin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m:t>
                        </m:r>
                      </m:e>
                    </m:d>
                  </m:oMath>
                </a14:m>
                <a:endParaRPr lang="en-US" sz="1600" dirty="0"/>
              </a:p>
            </p:txBody>
          </p:sp>
        </mc:Choice>
        <mc:Fallback xmlns="">
          <p:sp>
            <p:nvSpPr>
              <p:cNvPr id="11" name="TextBox 10">
                <a:extLst>
                  <a:ext uri="{FF2B5EF4-FFF2-40B4-BE49-F238E27FC236}">
                    <a16:creationId xmlns:a16="http://schemas.microsoft.com/office/drawing/2014/main" id="{4ACB8A6D-5144-984F-90F2-5E980C567184}"/>
                  </a:ext>
                </a:extLst>
              </p:cNvPr>
              <p:cNvSpPr txBox="1">
                <a:spLocks noRot="1" noChangeAspect="1" noMove="1" noResize="1" noEditPoints="1" noAdjustHandles="1" noChangeArrowheads="1" noChangeShapeType="1" noTextEdit="1"/>
              </p:cNvSpPr>
              <p:nvPr/>
            </p:nvSpPr>
            <p:spPr>
              <a:xfrm>
                <a:off x="4329947" y="5239486"/>
                <a:ext cx="1705147" cy="338554"/>
              </a:xfrm>
              <a:prstGeom prst="rect">
                <a:avLst/>
              </a:prstGeom>
              <a:blipFill>
                <a:blip r:embed="rId3"/>
                <a:stretch>
                  <a:fillRect l="-1471" t="-3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D0E8E6-3056-B44D-92F2-001BA7508930}"/>
                  </a:ext>
                </a:extLst>
              </p:cNvPr>
              <p:cNvSpPr txBox="1"/>
              <p:nvPr/>
            </p:nvSpPr>
            <p:spPr>
              <a:xfrm>
                <a:off x="411515" y="2819569"/>
                <a:ext cx="1625701" cy="369332"/>
              </a:xfrm>
              <a:prstGeom prst="rect">
                <a:avLst/>
              </a:prstGeom>
              <a:noFill/>
              <a:scene3d>
                <a:camera prst="orthographicFront">
                  <a:rot lat="0" lon="0" rev="5400000"/>
                </a:camera>
                <a:lightRig rig="threePt" dir="t"/>
              </a:scene3d>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r>
                        <a:rPr lang="en-US" b="0" i="1" smtClean="0">
                          <a:latin typeface="Cambria Math" panose="02040503050406030204" pitchFamily="18" charset="0"/>
                        </a:rPr>
                        <m:t>𝑀𝑃𝑎</m:t>
                      </m:r>
                    </m:oMath>
                  </m:oMathPara>
                </a14:m>
                <a:endParaRPr lang="en-US" dirty="0"/>
              </a:p>
            </p:txBody>
          </p:sp>
        </mc:Choice>
        <mc:Fallback xmlns="">
          <p:sp>
            <p:nvSpPr>
              <p:cNvPr id="12" name="TextBox 11">
                <a:extLst>
                  <a:ext uri="{FF2B5EF4-FFF2-40B4-BE49-F238E27FC236}">
                    <a16:creationId xmlns:a16="http://schemas.microsoft.com/office/drawing/2014/main" id="{29D0E8E6-3056-B44D-92F2-001BA7508930}"/>
                  </a:ext>
                </a:extLst>
              </p:cNvPr>
              <p:cNvSpPr txBox="1">
                <a:spLocks noRot="1" noChangeAspect="1" noMove="1" noResize="1" noEditPoints="1" noAdjustHandles="1" noChangeArrowheads="1" noChangeShapeType="1" noTextEdit="1"/>
              </p:cNvSpPr>
              <p:nvPr/>
            </p:nvSpPr>
            <p:spPr>
              <a:xfrm>
                <a:off x="411515" y="2819569"/>
                <a:ext cx="1625701" cy="369332"/>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221E764-A63D-A54F-9B38-151E03D76E65}"/>
              </a:ext>
            </a:extLst>
          </p:cNvPr>
          <p:cNvSpPr txBox="1"/>
          <p:nvPr/>
        </p:nvSpPr>
        <p:spPr>
          <a:xfrm>
            <a:off x="1634449" y="6042048"/>
            <a:ext cx="7588332" cy="461665"/>
          </a:xfrm>
          <a:prstGeom prst="rect">
            <a:avLst/>
          </a:prstGeom>
          <a:noFill/>
        </p:spPr>
        <p:txBody>
          <a:bodyPr wrap="square" rtlCol="0">
            <a:spAutoFit/>
          </a:bodyPr>
          <a:lstStyle/>
          <a:p>
            <a:r>
              <a:rPr lang="en-US" sz="2400" dirty="0"/>
              <a:t>Impact of stress re-orientation on field development </a:t>
            </a:r>
            <a:endParaRPr lang="en-GB" sz="2400" dirty="0"/>
          </a:p>
        </p:txBody>
      </p:sp>
      <p:sp>
        <p:nvSpPr>
          <p:cNvPr id="2" name="Rectangle 1">
            <a:extLst>
              <a:ext uri="{FF2B5EF4-FFF2-40B4-BE49-F238E27FC236}">
                <a16:creationId xmlns:a16="http://schemas.microsoft.com/office/drawing/2014/main" id="{877DEB95-8AB6-5346-AC3A-752A161D8248}"/>
              </a:ext>
            </a:extLst>
          </p:cNvPr>
          <p:cNvSpPr/>
          <p:nvPr/>
        </p:nvSpPr>
        <p:spPr>
          <a:xfrm>
            <a:off x="668837" y="158730"/>
            <a:ext cx="10550452" cy="590931"/>
          </a:xfrm>
          <a:prstGeom prst="rect">
            <a:avLst/>
          </a:prstGeom>
        </p:spPr>
        <p:txBody>
          <a:bodyPr wrap="none">
            <a:spAutoFit/>
          </a:bodyPr>
          <a:lstStyle/>
          <a:p>
            <a:pPr lvl="0" defTabSz="1644650">
              <a:lnSpc>
                <a:spcPct val="90000"/>
              </a:lnSpc>
              <a:spcBef>
                <a:spcPct val="0"/>
              </a:spcBef>
              <a:spcAft>
                <a:spcPct val="35000"/>
              </a:spcAft>
            </a:pPr>
            <a:r>
              <a:rPr lang="en-US" sz="3600" dirty="0">
                <a:ea typeface="Tahoma" panose="020B0604030504040204" pitchFamily="34" charset="0"/>
                <a:cs typeface="Tahoma" panose="020B0604030504040204" pitchFamily="34" charset="0"/>
              </a:rPr>
              <a:t>Relationship Between Permeability and Stress Rotation </a:t>
            </a:r>
          </a:p>
        </p:txBody>
      </p:sp>
    </p:spTree>
    <p:extLst>
      <p:ext uri="{BB962C8B-B14F-4D97-AF65-F5344CB8AC3E}">
        <p14:creationId xmlns:p14="http://schemas.microsoft.com/office/powerpoint/2010/main" val="135001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590A148-681E-3949-988A-5F155F3B6F77}"/>
              </a:ext>
            </a:extLst>
          </p:cNvPr>
          <p:cNvSpPr/>
          <p:nvPr/>
        </p:nvSpPr>
        <p:spPr>
          <a:xfrm>
            <a:off x="668837" y="158730"/>
            <a:ext cx="6647717" cy="590931"/>
          </a:xfrm>
          <a:prstGeom prst="rect">
            <a:avLst/>
          </a:prstGeom>
        </p:spPr>
        <p:txBody>
          <a:bodyPr wrap="none">
            <a:spAutoFit/>
          </a:bodyPr>
          <a:lstStyle/>
          <a:p>
            <a:pPr lvl="0" defTabSz="1644650">
              <a:lnSpc>
                <a:spcPct val="90000"/>
              </a:lnSpc>
              <a:spcBef>
                <a:spcPct val="0"/>
              </a:spcBef>
              <a:spcAft>
                <a:spcPct val="35000"/>
              </a:spcAft>
            </a:pPr>
            <a:r>
              <a:rPr lang="en-US" sz="3600" dirty="0">
                <a:ea typeface="Tahoma" panose="020B0604030504040204" pitchFamily="34" charset="0"/>
                <a:cs typeface="Tahoma" panose="020B0604030504040204" pitchFamily="34" charset="0"/>
              </a:rPr>
              <a:t>Conclusion and Recommendations</a:t>
            </a:r>
          </a:p>
        </p:txBody>
      </p:sp>
      <p:sp>
        <p:nvSpPr>
          <p:cNvPr id="2" name="Rectangle 1">
            <a:extLst>
              <a:ext uri="{FF2B5EF4-FFF2-40B4-BE49-F238E27FC236}">
                <a16:creationId xmlns:a16="http://schemas.microsoft.com/office/drawing/2014/main" id="{879010D3-71E3-C245-AD16-25F046770BBB}"/>
              </a:ext>
            </a:extLst>
          </p:cNvPr>
          <p:cNvSpPr/>
          <p:nvPr/>
        </p:nvSpPr>
        <p:spPr>
          <a:xfrm>
            <a:off x="899802" y="730247"/>
            <a:ext cx="8572267" cy="558460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dirty="0">
                <a:solidFill>
                  <a:srgbClr val="232323"/>
                </a:solidFill>
              </a:rPr>
              <a:t>This research has  investigated the horizontal stress rotations due to multiple tectonics events as indicated by circulation losses during drilling operations and depletion.</a:t>
            </a:r>
          </a:p>
          <a:p>
            <a:pPr marL="285750" indent="-285750" algn="just">
              <a:lnSpc>
                <a:spcPct val="150000"/>
              </a:lnSpc>
              <a:buFont typeface="Arial" panose="020B0604020202020204" pitchFamily="34" charset="0"/>
              <a:buChar char="•"/>
            </a:pPr>
            <a:r>
              <a:rPr lang="en-US" sz="2000" dirty="0">
                <a:solidFill>
                  <a:srgbClr val="232323"/>
                </a:solidFill>
              </a:rPr>
              <a:t> Finite Element Models have been conducted to characterize the stress rotation. </a:t>
            </a:r>
          </a:p>
          <a:p>
            <a:pPr marL="285750" indent="-285750" algn="just">
              <a:lnSpc>
                <a:spcPct val="150000"/>
              </a:lnSpc>
              <a:buFont typeface="Arial" panose="020B0604020202020204" pitchFamily="34" charset="0"/>
              <a:buChar char="•"/>
            </a:pPr>
            <a:r>
              <a:rPr lang="en-US" sz="2000" dirty="0"/>
              <a:t>The orientation of the horizontal stresses (𝜎</a:t>
            </a:r>
            <a:r>
              <a:rPr lang="en-US" sz="2000" dirty="0">
                <a:effectLst/>
              </a:rPr>
              <a:t>!</a:t>
            </a:r>
            <a:r>
              <a:rPr lang="en-US" sz="2000" dirty="0"/>
              <a:t>) can be reoriented due to number of factors, including:</a:t>
            </a:r>
          </a:p>
          <a:p>
            <a:pPr marL="342900" indent="-342900" algn="just">
              <a:lnSpc>
                <a:spcPct val="150000"/>
              </a:lnSpc>
              <a:buFont typeface="+mj-lt"/>
              <a:buAutoNum type="arabicPeriod"/>
            </a:pPr>
            <a:r>
              <a:rPr lang="en-US" sz="2000" dirty="0"/>
              <a:t>Multiple tectonic forces acting into a reservoir</a:t>
            </a:r>
          </a:p>
          <a:p>
            <a:pPr marL="342900" indent="-342900" algn="just">
              <a:lnSpc>
                <a:spcPct val="150000"/>
              </a:lnSpc>
              <a:buFont typeface="+mj-lt"/>
              <a:buAutoNum type="arabicPeriod"/>
            </a:pPr>
            <a:r>
              <a:rPr lang="en-US" sz="2000" dirty="0"/>
              <a:t>Impact of hydrocarbon production or fluid/gas injection in high fractured/faulted areas</a:t>
            </a:r>
          </a:p>
          <a:p>
            <a:pPr marL="342900" indent="-342900" algn="just">
              <a:lnSpc>
                <a:spcPct val="150000"/>
              </a:lnSpc>
              <a:buFont typeface="+mj-lt"/>
              <a:buAutoNum type="arabicPeriod"/>
            </a:pPr>
            <a:r>
              <a:rPr lang="en-US" sz="2000" dirty="0"/>
              <a:t>Impact of multi-stage hydraulic fracture that generated stress perturbation in the vicinity of the fractures. </a:t>
            </a:r>
          </a:p>
        </p:txBody>
      </p:sp>
    </p:spTree>
    <p:extLst>
      <p:ext uri="{BB962C8B-B14F-4D97-AF65-F5344CB8AC3E}">
        <p14:creationId xmlns:p14="http://schemas.microsoft.com/office/powerpoint/2010/main" val="370192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1A9DFB28-9BE6-0242-B1AC-840E14069CB4}"/>
              </a:ext>
            </a:extLst>
          </p:cNvPr>
          <p:cNvSpPr txBox="1"/>
          <p:nvPr/>
        </p:nvSpPr>
        <p:spPr>
          <a:xfrm>
            <a:off x="670705" y="219981"/>
            <a:ext cx="1569660" cy="646331"/>
          </a:xfrm>
          <a:prstGeom prst="rect">
            <a:avLst/>
          </a:prstGeom>
          <a:noFill/>
        </p:spPr>
        <p:txBody>
          <a:bodyPr wrap="none" rtlCol="0">
            <a:spAutoFit/>
          </a:bodyPr>
          <a:lstStyle/>
          <a:p>
            <a:r>
              <a:rPr lang="en-US" sz="3600" dirty="0"/>
              <a:t>Outline</a:t>
            </a:r>
          </a:p>
        </p:txBody>
      </p:sp>
      <p:sp>
        <p:nvSpPr>
          <p:cNvPr id="3" name="TextBox 2">
            <a:extLst>
              <a:ext uri="{FF2B5EF4-FFF2-40B4-BE49-F238E27FC236}">
                <a16:creationId xmlns:a16="http://schemas.microsoft.com/office/drawing/2014/main" id="{B3C04095-D6F1-7548-96BD-29E405CD2C4F}"/>
              </a:ext>
            </a:extLst>
          </p:cNvPr>
          <p:cNvSpPr txBox="1"/>
          <p:nvPr/>
        </p:nvSpPr>
        <p:spPr>
          <a:xfrm>
            <a:off x="1014060" y="873980"/>
            <a:ext cx="8782220" cy="5584606"/>
          </a:xfrm>
          <a:prstGeom prst="rect">
            <a:avLst/>
          </a:prstGeom>
          <a:noFill/>
        </p:spPr>
        <p:txBody>
          <a:bodyPr wrap="square" rtlCol="0">
            <a:spAutoFit/>
          </a:bodyPr>
          <a:lstStyle/>
          <a:p>
            <a:pPr marL="342900" indent="-342900" algn="just">
              <a:lnSpc>
                <a:spcPct val="150000"/>
              </a:lnSpc>
              <a:buFont typeface="+mj-lt"/>
              <a:buAutoNum type="arabicPeriod"/>
            </a:pPr>
            <a:r>
              <a:rPr lang="en-US" sz="2000" dirty="0"/>
              <a:t>Stress Rotation Background</a:t>
            </a:r>
          </a:p>
          <a:p>
            <a:pPr marL="342900" indent="-342900" algn="just">
              <a:lnSpc>
                <a:spcPct val="150000"/>
              </a:lnSpc>
              <a:buFont typeface="+mj-lt"/>
              <a:buAutoNum type="arabicPeriod"/>
            </a:pPr>
            <a:r>
              <a:rPr lang="en-US" sz="2000" dirty="0"/>
              <a:t>Stress Rotation Assessment</a:t>
            </a:r>
          </a:p>
          <a:p>
            <a:pPr marL="285750" indent="-285750" algn="just">
              <a:lnSpc>
                <a:spcPct val="150000"/>
              </a:lnSpc>
              <a:buFont typeface="Arial" panose="020B0604020202020204" pitchFamily="34" charset="0"/>
              <a:buChar char="•"/>
            </a:pPr>
            <a:r>
              <a:rPr lang="en-US" sz="2000" u="sng" dirty="0"/>
              <a:t>Single wellbore analysis:</a:t>
            </a:r>
          </a:p>
          <a:p>
            <a:pPr marL="342900" indent="-342900" algn="just">
              <a:lnSpc>
                <a:spcPct val="150000"/>
              </a:lnSpc>
              <a:buFont typeface="+mj-lt"/>
              <a:buAutoNum type="alphaLcParenR"/>
            </a:pPr>
            <a:r>
              <a:rPr lang="en-US" sz="2000" dirty="0"/>
              <a:t>Image log interpretation</a:t>
            </a:r>
          </a:p>
          <a:p>
            <a:pPr marL="342900" indent="-342900" algn="just">
              <a:lnSpc>
                <a:spcPct val="150000"/>
              </a:lnSpc>
              <a:buFont typeface="+mj-lt"/>
              <a:buAutoNum type="alphaLcParenR"/>
            </a:pPr>
            <a:r>
              <a:rPr lang="en-US" sz="2000" dirty="0"/>
              <a:t>Finite Element modeling around producing wellbore</a:t>
            </a:r>
          </a:p>
          <a:p>
            <a:pPr marL="285750" indent="-285750" algn="just">
              <a:lnSpc>
                <a:spcPct val="150000"/>
              </a:lnSpc>
              <a:buFont typeface="Arial" panose="020B0604020202020204" pitchFamily="34" charset="0"/>
              <a:buChar char="•"/>
            </a:pPr>
            <a:r>
              <a:rPr lang="en-US" sz="2000" u="sng" dirty="0"/>
              <a:t>Field operations </a:t>
            </a:r>
          </a:p>
          <a:p>
            <a:pPr marL="342900" indent="-342900" algn="just">
              <a:lnSpc>
                <a:spcPct val="150000"/>
              </a:lnSpc>
              <a:buFont typeface="+mj-lt"/>
              <a:buAutoNum type="alphaLcParenR"/>
            </a:pPr>
            <a:r>
              <a:rPr lang="en-US" sz="2000" dirty="0"/>
              <a:t>Drilling events (mainly mud losses due to changing in well azimuth)</a:t>
            </a:r>
          </a:p>
          <a:p>
            <a:pPr marL="342900" indent="-342900" algn="just">
              <a:lnSpc>
                <a:spcPct val="150000"/>
              </a:lnSpc>
              <a:buFont typeface="+mj-lt"/>
              <a:buAutoNum type="alphaLcParenR"/>
            </a:pPr>
            <a:r>
              <a:rPr lang="en-US" sz="2000" dirty="0"/>
              <a:t>Orientation of hydraulic fractures</a:t>
            </a:r>
          </a:p>
          <a:p>
            <a:pPr marL="285750" indent="-285750" algn="just">
              <a:lnSpc>
                <a:spcPct val="150000"/>
              </a:lnSpc>
              <a:buFont typeface="Arial" panose="020B0604020202020204" pitchFamily="34" charset="0"/>
              <a:buChar char="•"/>
            </a:pPr>
            <a:r>
              <a:rPr lang="en-US" sz="2000" u="sng" dirty="0"/>
              <a:t>Field scale assessment</a:t>
            </a:r>
          </a:p>
          <a:p>
            <a:pPr marL="342900" indent="-342900" algn="just">
              <a:lnSpc>
                <a:spcPct val="150000"/>
              </a:lnSpc>
              <a:buFont typeface="+mj-lt"/>
              <a:buAutoNum type="alphaLcParenR"/>
            </a:pPr>
            <a:r>
              <a:rPr lang="en-US" sz="2000" dirty="0"/>
              <a:t>Finite Element modeling due to injection and depletion</a:t>
            </a:r>
          </a:p>
          <a:p>
            <a:pPr marL="342900" indent="-342900" algn="just">
              <a:lnSpc>
                <a:spcPct val="150000"/>
              </a:lnSpc>
              <a:buAutoNum type="arabicPeriod" startAt="3"/>
            </a:pPr>
            <a:r>
              <a:rPr lang="en-US" sz="2000" dirty="0"/>
              <a:t>Sensitivity Analysis</a:t>
            </a:r>
          </a:p>
          <a:p>
            <a:pPr marL="342900" indent="-342900" algn="just">
              <a:lnSpc>
                <a:spcPct val="150000"/>
              </a:lnSpc>
              <a:buAutoNum type="arabicPeriod" startAt="3"/>
            </a:pPr>
            <a:r>
              <a:rPr lang="en-US" sz="2000" dirty="0"/>
              <a:t>Impact of stress rotation in operations</a:t>
            </a:r>
          </a:p>
        </p:txBody>
      </p:sp>
    </p:spTree>
    <p:extLst>
      <p:ext uri="{BB962C8B-B14F-4D97-AF65-F5344CB8AC3E}">
        <p14:creationId xmlns:p14="http://schemas.microsoft.com/office/powerpoint/2010/main" val="409633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543A0D9-95E2-144B-9703-8689CF98DD17}"/>
              </a:ext>
            </a:extLst>
          </p:cNvPr>
          <p:cNvSpPr/>
          <p:nvPr/>
        </p:nvSpPr>
        <p:spPr>
          <a:xfrm>
            <a:off x="2678623" y="2591591"/>
            <a:ext cx="5318187" cy="837409"/>
          </a:xfrm>
          <a:prstGeom prst="rect">
            <a:avLst/>
          </a:prstGeom>
        </p:spPr>
        <p:txBody>
          <a:bodyPr wrap="none">
            <a:spAutoFit/>
          </a:bodyPr>
          <a:lstStyle/>
          <a:p>
            <a:pPr algn="just">
              <a:lnSpc>
                <a:spcPct val="150000"/>
              </a:lnSpc>
            </a:pPr>
            <a:r>
              <a:rPr lang="en-US" sz="3600" dirty="0"/>
              <a:t>Stress Rotation Background</a:t>
            </a:r>
          </a:p>
        </p:txBody>
      </p:sp>
    </p:spTree>
    <p:extLst>
      <p:ext uri="{BB962C8B-B14F-4D97-AF65-F5344CB8AC3E}">
        <p14:creationId xmlns:p14="http://schemas.microsoft.com/office/powerpoint/2010/main" val="91022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11108C7-4279-C24D-BA36-6BB1FE2B829A}"/>
              </a:ext>
            </a:extLst>
          </p:cNvPr>
          <p:cNvPicPr>
            <a:picLocks noChangeAspect="1"/>
          </p:cNvPicPr>
          <p:nvPr/>
        </p:nvPicPr>
        <p:blipFill>
          <a:blip r:embed="rId2"/>
          <a:stretch>
            <a:fillRect/>
          </a:stretch>
        </p:blipFill>
        <p:spPr>
          <a:xfrm>
            <a:off x="1934823" y="1776866"/>
            <a:ext cx="7349644" cy="3851275"/>
          </a:xfrm>
          <a:prstGeom prst="rect">
            <a:avLst/>
          </a:prstGeom>
        </p:spPr>
      </p:pic>
      <p:sp>
        <p:nvSpPr>
          <p:cNvPr id="3" name="Rectangle 2">
            <a:extLst>
              <a:ext uri="{FF2B5EF4-FFF2-40B4-BE49-F238E27FC236}">
                <a16:creationId xmlns:a16="http://schemas.microsoft.com/office/drawing/2014/main" id="{D4CA0419-2BDF-924F-BCDC-1C6B72AB4091}"/>
              </a:ext>
            </a:extLst>
          </p:cNvPr>
          <p:cNvSpPr/>
          <p:nvPr/>
        </p:nvSpPr>
        <p:spPr>
          <a:xfrm>
            <a:off x="670705" y="288269"/>
            <a:ext cx="10058400" cy="1200329"/>
          </a:xfrm>
          <a:prstGeom prst="rect">
            <a:avLst/>
          </a:prstGeom>
        </p:spPr>
        <p:txBody>
          <a:bodyPr wrap="square">
            <a:spAutoFit/>
          </a:bodyPr>
          <a:lstStyle/>
          <a:p>
            <a:pPr algn="ctr"/>
            <a:r>
              <a:rPr lang="en-US" sz="3600" dirty="0"/>
              <a:t>Horizontal stress direction from wellbore breakouts and drilling-induced fractures </a:t>
            </a:r>
          </a:p>
        </p:txBody>
      </p:sp>
      <p:pic>
        <p:nvPicPr>
          <p:cNvPr id="1025" name="Picture 1" descr="page3image122728704">
            <a:extLst>
              <a:ext uri="{FF2B5EF4-FFF2-40B4-BE49-F238E27FC236}">
                <a16:creationId xmlns:a16="http://schemas.microsoft.com/office/drawing/2014/main" id="{9872C355-7C26-4595-AE06-71BF65880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3850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5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D7A1197C-D3FC-4249-91C8-7CBA4D0BB736}"/>
              </a:ext>
            </a:extLst>
          </p:cNvPr>
          <p:cNvPicPr>
            <a:picLocks noChangeAspect="1"/>
          </p:cNvPicPr>
          <p:nvPr/>
        </p:nvPicPr>
        <p:blipFill>
          <a:blip r:embed="rId2"/>
          <a:stretch>
            <a:fillRect/>
          </a:stretch>
        </p:blipFill>
        <p:spPr>
          <a:xfrm>
            <a:off x="982597" y="486432"/>
            <a:ext cx="4214048" cy="5885135"/>
          </a:xfrm>
          <a:prstGeom prst="rect">
            <a:avLst/>
          </a:prstGeom>
        </p:spPr>
      </p:pic>
      <p:sp>
        <p:nvSpPr>
          <p:cNvPr id="3" name="Rectangle 2">
            <a:extLst>
              <a:ext uri="{FF2B5EF4-FFF2-40B4-BE49-F238E27FC236}">
                <a16:creationId xmlns:a16="http://schemas.microsoft.com/office/drawing/2014/main" id="{CB4B6C5C-60EB-B349-93C0-583DCB585DD5}"/>
              </a:ext>
            </a:extLst>
          </p:cNvPr>
          <p:cNvSpPr/>
          <p:nvPr/>
        </p:nvSpPr>
        <p:spPr>
          <a:xfrm>
            <a:off x="5196645" y="2156673"/>
            <a:ext cx="6096000" cy="2126864"/>
          </a:xfrm>
          <a:prstGeom prst="rect">
            <a:avLst/>
          </a:prstGeom>
        </p:spPr>
        <p:txBody>
          <a:bodyPr>
            <a:spAutoFit/>
          </a:bodyPr>
          <a:lstStyle/>
          <a:p>
            <a:pPr>
              <a:lnSpc>
                <a:spcPct val="150000"/>
              </a:lnSpc>
            </a:pPr>
            <a:r>
              <a:rPr lang="en-US" dirty="0"/>
              <a:t>Horizontal stress rotation (a and b conceptual model before and after production respectively-Zoback 2007) (c and d from Arcabuz–Culebra field in Mexico - before and after production respectively Wolhart et al. 2000)</a:t>
            </a:r>
            <a:br>
              <a:rPr lang="en-US" i="1" dirty="0">
                <a:latin typeface="TimesNewRomanPS"/>
              </a:rPr>
            </a:br>
            <a:endParaRPr lang="en-US" dirty="0"/>
          </a:p>
        </p:txBody>
      </p:sp>
    </p:spTree>
    <p:extLst>
      <p:ext uri="{BB962C8B-B14F-4D97-AF65-F5344CB8AC3E}">
        <p14:creationId xmlns:p14="http://schemas.microsoft.com/office/powerpoint/2010/main" val="177391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C788C2F0-3DC4-9A48-AB56-C47D732DE0AE}"/>
              </a:ext>
            </a:extLst>
          </p:cNvPr>
          <p:cNvPicPr>
            <a:picLocks noChangeAspect="1"/>
          </p:cNvPicPr>
          <p:nvPr/>
        </p:nvPicPr>
        <p:blipFill>
          <a:blip r:embed="rId2"/>
          <a:stretch>
            <a:fillRect/>
          </a:stretch>
        </p:blipFill>
        <p:spPr>
          <a:xfrm>
            <a:off x="498782" y="772768"/>
            <a:ext cx="6104247" cy="4342051"/>
          </a:xfrm>
          <a:prstGeom prst="rect">
            <a:avLst/>
          </a:prstGeom>
        </p:spPr>
      </p:pic>
      <p:sp>
        <p:nvSpPr>
          <p:cNvPr id="3" name="Rectangle 2">
            <a:extLst>
              <a:ext uri="{FF2B5EF4-FFF2-40B4-BE49-F238E27FC236}">
                <a16:creationId xmlns:a16="http://schemas.microsoft.com/office/drawing/2014/main" id="{F462D086-C24B-A54E-807E-94229DE2CDD6}"/>
              </a:ext>
            </a:extLst>
          </p:cNvPr>
          <p:cNvSpPr/>
          <p:nvPr/>
        </p:nvSpPr>
        <p:spPr>
          <a:xfrm>
            <a:off x="6774953" y="1672611"/>
            <a:ext cx="4444337" cy="2542363"/>
          </a:xfrm>
          <a:prstGeom prst="rect">
            <a:avLst/>
          </a:prstGeom>
        </p:spPr>
        <p:txBody>
          <a:bodyPr wrap="square">
            <a:spAutoFit/>
          </a:bodyPr>
          <a:lstStyle/>
          <a:p>
            <a:pPr algn="just">
              <a:lnSpc>
                <a:spcPct val="150000"/>
              </a:lnSpc>
            </a:pPr>
            <a:r>
              <a:rPr lang="en-US" dirty="0"/>
              <a:t>Hydraulic fracture network generated during first treatment stage, (b) Hydraulic fracture network developed during first and second treatment stage, and (c) Hydraulic fracture network generated during third treatment stage (Modified after Yew and Weng 2015) </a:t>
            </a:r>
          </a:p>
        </p:txBody>
      </p:sp>
    </p:spTree>
    <p:extLst>
      <p:ext uri="{BB962C8B-B14F-4D97-AF65-F5344CB8AC3E}">
        <p14:creationId xmlns:p14="http://schemas.microsoft.com/office/powerpoint/2010/main" val="394032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43A0D9-95E2-144B-9703-8689CF98DD17}"/>
              </a:ext>
            </a:extLst>
          </p:cNvPr>
          <p:cNvSpPr/>
          <p:nvPr/>
        </p:nvSpPr>
        <p:spPr>
          <a:xfrm>
            <a:off x="2630568" y="2591591"/>
            <a:ext cx="5414303" cy="837409"/>
          </a:xfrm>
          <a:prstGeom prst="rect">
            <a:avLst/>
          </a:prstGeom>
        </p:spPr>
        <p:txBody>
          <a:bodyPr wrap="none">
            <a:spAutoFit/>
          </a:bodyPr>
          <a:lstStyle/>
          <a:p>
            <a:pPr algn="just">
              <a:lnSpc>
                <a:spcPct val="150000"/>
              </a:lnSpc>
            </a:pPr>
            <a:r>
              <a:rPr lang="en-US" sz="3600" dirty="0"/>
              <a:t>Stress Rotation Assessment </a:t>
            </a:r>
          </a:p>
        </p:txBody>
      </p:sp>
    </p:spTree>
    <p:extLst>
      <p:ext uri="{BB962C8B-B14F-4D97-AF65-F5344CB8AC3E}">
        <p14:creationId xmlns:p14="http://schemas.microsoft.com/office/powerpoint/2010/main" val="395664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Chart&#10;&#10;Description automatically generated with medium confidence">
            <a:extLst>
              <a:ext uri="{FF2B5EF4-FFF2-40B4-BE49-F238E27FC236}">
                <a16:creationId xmlns:a16="http://schemas.microsoft.com/office/drawing/2014/main" id="{8C344DC9-FD02-104F-BAF5-211CF03BC2F2}"/>
              </a:ext>
            </a:extLst>
          </p:cNvPr>
          <p:cNvPicPr/>
          <p:nvPr/>
        </p:nvPicPr>
        <p:blipFill>
          <a:blip r:embed="rId2"/>
          <a:stretch>
            <a:fillRect/>
          </a:stretch>
        </p:blipFill>
        <p:spPr>
          <a:xfrm>
            <a:off x="2440205" y="1583473"/>
            <a:ext cx="5900908" cy="5035604"/>
          </a:xfrm>
          <a:prstGeom prst="rect">
            <a:avLst/>
          </a:prstGeom>
          <a:ln>
            <a:noFill/>
          </a:ln>
        </p:spPr>
      </p:pic>
      <p:sp>
        <p:nvSpPr>
          <p:cNvPr id="2" name="Rectangle 1">
            <a:extLst>
              <a:ext uri="{FF2B5EF4-FFF2-40B4-BE49-F238E27FC236}">
                <a16:creationId xmlns:a16="http://schemas.microsoft.com/office/drawing/2014/main" id="{688FBE7A-6B4E-254C-90CD-6326A093DBB1}"/>
              </a:ext>
            </a:extLst>
          </p:cNvPr>
          <p:cNvSpPr/>
          <p:nvPr/>
        </p:nvSpPr>
        <p:spPr>
          <a:xfrm>
            <a:off x="574869" y="3384"/>
            <a:ext cx="10069552" cy="1477328"/>
          </a:xfrm>
          <a:prstGeom prst="rect">
            <a:avLst/>
          </a:prstGeom>
        </p:spPr>
        <p:txBody>
          <a:bodyPr wrap="square">
            <a:spAutoFit/>
          </a:bodyPr>
          <a:lstStyle/>
          <a:p>
            <a:pPr algn="ctr"/>
            <a:r>
              <a:rPr lang="en-US" sz="3600" dirty="0"/>
              <a:t>Horizontal stress rotation interpreted from image log in a vertical well</a:t>
            </a:r>
            <a:br>
              <a:rPr lang="en-US" i="1" dirty="0">
                <a:latin typeface="TimesNewRomanPS"/>
              </a:rPr>
            </a:br>
            <a:endParaRPr lang="en-US" dirty="0"/>
          </a:p>
        </p:txBody>
      </p:sp>
    </p:spTree>
    <p:extLst>
      <p:ext uri="{BB962C8B-B14F-4D97-AF65-F5344CB8AC3E}">
        <p14:creationId xmlns:p14="http://schemas.microsoft.com/office/powerpoint/2010/main" val="219693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close up of a colorful background&#10;&#10;Description automatically generated">
            <a:extLst>
              <a:ext uri="{FF2B5EF4-FFF2-40B4-BE49-F238E27FC236}">
                <a16:creationId xmlns:a16="http://schemas.microsoft.com/office/drawing/2014/main" id="{32E217EF-BB69-754B-BA16-9F2BEC4E06FD}"/>
              </a:ext>
            </a:extLst>
          </p:cNvPr>
          <p:cNvPicPr/>
          <p:nvPr/>
        </p:nvPicPr>
        <p:blipFill>
          <a:blip r:embed="rId2"/>
          <a:stretch>
            <a:fillRect/>
          </a:stretch>
        </p:blipFill>
        <p:spPr>
          <a:xfrm>
            <a:off x="3062753" y="800101"/>
            <a:ext cx="4981110" cy="5990912"/>
          </a:xfrm>
          <a:prstGeom prst="rect">
            <a:avLst/>
          </a:prstGeom>
          <a:ln w="19050">
            <a:solidFill>
              <a:schemeClr val="tx1">
                <a:lumMod val="85000"/>
                <a:lumOff val="15000"/>
              </a:schemeClr>
            </a:solidFill>
          </a:ln>
        </p:spPr>
      </p:pic>
      <p:sp>
        <p:nvSpPr>
          <p:cNvPr id="10" name="Rectangle 9">
            <a:extLst>
              <a:ext uri="{FF2B5EF4-FFF2-40B4-BE49-F238E27FC236}">
                <a16:creationId xmlns:a16="http://schemas.microsoft.com/office/drawing/2014/main" id="{A74B10E7-D74C-DA4A-B744-D34BF8C139B6}"/>
              </a:ext>
            </a:extLst>
          </p:cNvPr>
          <p:cNvSpPr/>
          <p:nvPr/>
        </p:nvSpPr>
        <p:spPr>
          <a:xfrm>
            <a:off x="-1" y="38867"/>
            <a:ext cx="12191999" cy="923330"/>
          </a:xfrm>
          <a:prstGeom prst="rect">
            <a:avLst/>
          </a:prstGeom>
        </p:spPr>
        <p:txBody>
          <a:bodyPr wrap="square">
            <a:spAutoFit/>
          </a:bodyPr>
          <a:lstStyle/>
          <a:p>
            <a:pPr algn="ctr"/>
            <a:r>
              <a:rPr lang="en-US" sz="3600" dirty="0"/>
              <a:t>Regional horizontal stress rotation</a:t>
            </a:r>
            <a:br>
              <a:rPr lang="en-US" i="1" dirty="0">
                <a:latin typeface="TimesNewRomanPS"/>
              </a:rPr>
            </a:br>
            <a:endParaRPr lang="en-US" dirty="0"/>
          </a:p>
        </p:txBody>
      </p:sp>
    </p:spTree>
    <p:extLst>
      <p:ext uri="{BB962C8B-B14F-4D97-AF65-F5344CB8AC3E}">
        <p14:creationId xmlns:p14="http://schemas.microsoft.com/office/powerpoint/2010/main" val="243592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9955</TotalTime>
  <Words>377</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 Math</vt:lpstr>
      <vt:lpstr>Tahoma</vt:lpstr>
      <vt:lpstr>TimesNewRomanPS</vt:lpstr>
      <vt:lpstr>TimesNewRomanPSMT</vt:lpstr>
      <vt:lpstr>Office Theme</vt:lpstr>
      <vt:lpstr>Horizontal Stress Rotation Due To Reservoir Depletion  ARMA 21-1748   Osman Hamid  RGU/Saudi Aramco June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Stress Rotation Due To Reservoir Depletion  ARMA 21-1748   Osman Hamid  RGU/Saudi Aramco</dc:title>
  <dc:creator>osman omerabi</dc:creator>
  <cp:lastModifiedBy>Leah Morrison (lib)</cp:lastModifiedBy>
  <cp:revision>31</cp:revision>
  <dcterms:created xsi:type="dcterms:W3CDTF">2021-06-14T00:54:38Z</dcterms:created>
  <dcterms:modified xsi:type="dcterms:W3CDTF">2021-07-23T10:56:07Z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54CD6085-1A70-4E6B-94D3-BA5FDE965EC7</vt:lpwstr>
  </property>
  <property fmtid="{D5CDD505-2E9C-101B-9397-08002B2CF9AE}" pid="3" name="ArticulatePath">
    <vt:lpwstr>ARMA_2021</vt:lpwstr>
  </property>
</Properties>
</file>