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1"/>
  </p:sldMasterIdLst>
  <p:notesMasterIdLst>
    <p:notesMasterId r:id="rId17"/>
  </p:notesMasterIdLst>
  <p:sldIdLst>
    <p:sldId id="260" r:id="rId2"/>
    <p:sldId id="257" r:id="rId3"/>
    <p:sldId id="315" r:id="rId4"/>
    <p:sldId id="324" r:id="rId5"/>
    <p:sldId id="325" r:id="rId6"/>
    <p:sldId id="264" r:id="rId7"/>
    <p:sldId id="317" r:id="rId8"/>
    <p:sldId id="318" r:id="rId9"/>
    <p:sldId id="321" r:id="rId10"/>
    <p:sldId id="322" r:id="rId11"/>
    <p:sldId id="327" r:id="rId12"/>
    <p:sldId id="265" r:id="rId13"/>
    <p:sldId id="266" r:id="rId14"/>
    <p:sldId id="328" r:id="rId15"/>
    <p:sldId id="283" r:id="rId16"/>
  </p:sldIdLst>
  <p:sldSz cx="9906000" cy="6858000" type="A4"/>
  <p:notesSz cx="6858000" cy="9947275"/>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85" autoAdjust="0"/>
    <p:restoredTop sz="58989" autoAdjust="0"/>
  </p:normalViewPr>
  <p:slideViewPr>
    <p:cSldViewPr snapToGrid="0" snapToObjects="1">
      <p:cViewPr varScale="1">
        <p:scale>
          <a:sx n="38" d="100"/>
          <a:sy n="38" d="100"/>
        </p:scale>
        <p:origin x="552" y="54"/>
      </p:cViewPr>
      <p:guideLst>
        <p:guide orient="horz" pos="2160"/>
        <p:guide pos="312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99092"/>
          </a:xfrm>
          <a:prstGeom prst="rect">
            <a:avLst/>
          </a:prstGeom>
        </p:spPr>
        <p:txBody>
          <a:bodyPr vert="horz" lIns="96022" tIns="48010" rIns="96022" bIns="48010" rtlCol="0"/>
          <a:lstStyle>
            <a:lvl1pPr algn="l">
              <a:defRPr sz="1300"/>
            </a:lvl1pPr>
          </a:lstStyle>
          <a:p>
            <a:endParaRPr lang="en-US"/>
          </a:p>
        </p:txBody>
      </p:sp>
      <p:sp>
        <p:nvSpPr>
          <p:cNvPr id="3" name="Date Placeholder 2"/>
          <p:cNvSpPr>
            <a:spLocks noGrp="1"/>
          </p:cNvSpPr>
          <p:nvPr>
            <p:ph type="dt" idx="1"/>
          </p:nvPr>
        </p:nvSpPr>
        <p:spPr>
          <a:xfrm>
            <a:off x="3884613" y="0"/>
            <a:ext cx="2971800" cy="499092"/>
          </a:xfrm>
          <a:prstGeom prst="rect">
            <a:avLst/>
          </a:prstGeom>
        </p:spPr>
        <p:txBody>
          <a:bodyPr vert="horz" lIns="96022" tIns="48010" rIns="96022" bIns="48010" rtlCol="0"/>
          <a:lstStyle>
            <a:lvl1pPr algn="r">
              <a:defRPr sz="1300"/>
            </a:lvl1pPr>
          </a:lstStyle>
          <a:p>
            <a:fld id="{25A1FF30-BA3C-EF47-B126-A2E7F241AF5E}" type="datetimeFigureOut">
              <a:rPr lang="en-US" smtClean="0"/>
              <a:pPr/>
              <a:t>8/13/2021</a:t>
            </a:fld>
            <a:endParaRPr lang="en-US"/>
          </a:p>
        </p:txBody>
      </p:sp>
      <p:sp>
        <p:nvSpPr>
          <p:cNvPr id="4" name="Slide Image Placeholder 3"/>
          <p:cNvSpPr>
            <a:spLocks noGrp="1" noRot="1" noChangeAspect="1"/>
          </p:cNvSpPr>
          <p:nvPr>
            <p:ph type="sldImg" idx="2"/>
          </p:nvPr>
        </p:nvSpPr>
        <p:spPr>
          <a:xfrm>
            <a:off x="1003300" y="1243013"/>
            <a:ext cx="4851400" cy="3359150"/>
          </a:xfrm>
          <a:prstGeom prst="rect">
            <a:avLst/>
          </a:prstGeom>
          <a:noFill/>
          <a:ln w="12700">
            <a:solidFill>
              <a:prstClr val="black"/>
            </a:solidFill>
          </a:ln>
        </p:spPr>
        <p:txBody>
          <a:bodyPr vert="horz" lIns="96022" tIns="48010" rIns="96022" bIns="48010" rtlCol="0" anchor="ctr"/>
          <a:lstStyle/>
          <a:p>
            <a:endParaRPr lang="en-US"/>
          </a:p>
        </p:txBody>
      </p:sp>
      <p:sp>
        <p:nvSpPr>
          <p:cNvPr id="5" name="Notes Placeholder 4"/>
          <p:cNvSpPr>
            <a:spLocks noGrp="1"/>
          </p:cNvSpPr>
          <p:nvPr>
            <p:ph type="body" sz="quarter" idx="3"/>
          </p:nvPr>
        </p:nvSpPr>
        <p:spPr>
          <a:xfrm>
            <a:off x="685800" y="4787127"/>
            <a:ext cx="5486400" cy="3916739"/>
          </a:xfrm>
          <a:prstGeom prst="rect">
            <a:avLst/>
          </a:prstGeom>
        </p:spPr>
        <p:txBody>
          <a:bodyPr vert="horz" lIns="96022" tIns="48010" rIns="96022" bIns="4801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48186"/>
            <a:ext cx="2971800" cy="499091"/>
          </a:xfrm>
          <a:prstGeom prst="rect">
            <a:avLst/>
          </a:prstGeom>
        </p:spPr>
        <p:txBody>
          <a:bodyPr vert="horz" lIns="96022" tIns="48010" rIns="96022" bIns="48010" rtlCol="0" anchor="b"/>
          <a:lstStyle>
            <a:lvl1pPr algn="l">
              <a:defRPr sz="1300"/>
            </a:lvl1pPr>
          </a:lstStyle>
          <a:p>
            <a:endParaRPr lang="en-US"/>
          </a:p>
        </p:txBody>
      </p:sp>
      <p:sp>
        <p:nvSpPr>
          <p:cNvPr id="7" name="Slide Number Placeholder 6"/>
          <p:cNvSpPr>
            <a:spLocks noGrp="1"/>
          </p:cNvSpPr>
          <p:nvPr>
            <p:ph type="sldNum" sz="quarter" idx="5"/>
          </p:nvPr>
        </p:nvSpPr>
        <p:spPr>
          <a:xfrm>
            <a:off x="3884613" y="9448186"/>
            <a:ext cx="2971800" cy="499091"/>
          </a:xfrm>
          <a:prstGeom prst="rect">
            <a:avLst/>
          </a:prstGeom>
        </p:spPr>
        <p:txBody>
          <a:bodyPr vert="horz" lIns="96022" tIns="48010" rIns="96022" bIns="48010" rtlCol="0" anchor="b"/>
          <a:lstStyle>
            <a:lvl1pPr algn="r">
              <a:defRPr sz="1300"/>
            </a:lvl1pPr>
          </a:lstStyle>
          <a:p>
            <a:fld id="{C829C269-8FCE-854A-B5CA-30953A26A773}" type="slidenum">
              <a:rPr lang="en-US" smtClean="0"/>
              <a:pPr/>
              <a:t>‹#›</a:t>
            </a:fld>
            <a:endParaRPr lang="en-US"/>
          </a:p>
        </p:txBody>
      </p:sp>
    </p:spTree>
    <p:extLst>
      <p:ext uri="{BB962C8B-B14F-4D97-AF65-F5344CB8AC3E}">
        <p14:creationId xmlns:p14="http://schemas.microsoft.com/office/powerpoint/2010/main" val="1618457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defTabSz="928939">
              <a:defRPr/>
            </a:pPr>
            <a:endParaRPr lang="en-GB" sz="1000" dirty="0">
              <a:solidFill>
                <a:prstClr val="black"/>
              </a:solidFill>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1</a:t>
            </a:fld>
            <a:endParaRPr lang="en-US"/>
          </a:p>
        </p:txBody>
      </p:sp>
    </p:spTree>
    <p:extLst>
      <p:ext uri="{BB962C8B-B14F-4D97-AF65-F5344CB8AC3E}">
        <p14:creationId xmlns:p14="http://schemas.microsoft.com/office/powerpoint/2010/main" val="9882127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spcBef>
                <a:spcPts val="610"/>
              </a:spcBef>
              <a:spcAft>
                <a:spcPts val="610"/>
              </a:spcAft>
            </a:pPr>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10</a:t>
            </a:fld>
            <a:endParaRPr lang="en-US"/>
          </a:p>
        </p:txBody>
      </p:sp>
    </p:spTree>
    <p:extLst>
      <p:ext uri="{BB962C8B-B14F-4D97-AF65-F5344CB8AC3E}">
        <p14:creationId xmlns:p14="http://schemas.microsoft.com/office/powerpoint/2010/main" val="3615134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11</a:t>
            </a:fld>
            <a:endParaRPr lang="en-US"/>
          </a:p>
        </p:txBody>
      </p:sp>
    </p:spTree>
    <p:extLst>
      <p:ext uri="{BB962C8B-B14F-4D97-AF65-F5344CB8AC3E}">
        <p14:creationId xmlns:p14="http://schemas.microsoft.com/office/powerpoint/2010/main" val="2053892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spcBef>
                <a:spcPts val="610"/>
              </a:spcBef>
              <a:spcAft>
                <a:spcPts val="610"/>
              </a:spcAft>
            </a:pPr>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12</a:t>
            </a:fld>
            <a:endParaRPr lang="en-US"/>
          </a:p>
        </p:txBody>
      </p:sp>
    </p:spTree>
    <p:extLst>
      <p:ext uri="{BB962C8B-B14F-4D97-AF65-F5344CB8AC3E}">
        <p14:creationId xmlns:p14="http://schemas.microsoft.com/office/powerpoint/2010/main" val="3743607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spcBef>
                <a:spcPts val="1829"/>
              </a:spcBef>
              <a:spcAft>
                <a:spcPts val="305"/>
              </a:spcAft>
            </a:pPr>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13</a:t>
            </a:fld>
            <a:endParaRPr lang="en-US"/>
          </a:p>
        </p:txBody>
      </p:sp>
    </p:spTree>
    <p:extLst>
      <p:ext uri="{BB962C8B-B14F-4D97-AF65-F5344CB8AC3E}">
        <p14:creationId xmlns:p14="http://schemas.microsoft.com/office/powerpoint/2010/main" val="2604126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marL="456728" indent="-456728"/>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14</a:t>
            </a:fld>
            <a:endParaRPr lang="en-US"/>
          </a:p>
        </p:txBody>
      </p:sp>
    </p:spTree>
    <p:extLst>
      <p:ext uri="{BB962C8B-B14F-4D97-AF65-F5344CB8AC3E}">
        <p14:creationId xmlns:p14="http://schemas.microsoft.com/office/powerpoint/2010/main" val="1948016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C829C269-8FCE-854A-B5CA-30953A26A773}" type="slidenum">
              <a:rPr lang="en-US" smtClean="0"/>
              <a:pPr/>
              <a:t>15</a:t>
            </a:fld>
            <a:endParaRPr lang="en-US"/>
          </a:p>
        </p:txBody>
      </p:sp>
    </p:spTree>
    <p:extLst>
      <p:ext uri="{BB962C8B-B14F-4D97-AF65-F5344CB8AC3E}">
        <p14:creationId xmlns:p14="http://schemas.microsoft.com/office/powerpoint/2010/main" val="1131929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defTabSz="928939">
              <a:defRPr/>
            </a:pPr>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2</a:t>
            </a:fld>
            <a:endParaRPr lang="en-US"/>
          </a:p>
        </p:txBody>
      </p:sp>
    </p:spTree>
    <p:extLst>
      <p:ext uri="{BB962C8B-B14F-4D97-AF65-F5344CB8AC3E}">
        <p14:creationId xmlns:p14="http://schemas.microsoft.com/office/powerpoint/2010/main" val="1386976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spcBef>
                <a:spcPts val="610"/>
              </a:spcBef>
              <a:spcAft>
                <a:spcPts val="610"/>
              </a:spcAft>
            </a:pPr>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3</a:t>
            </a:fld>
            <a:endParaRPr lang="en-US"/>
          </a:p>
        </p:txBody>
      </p:sp>
    </p:spTree>
    <p:extLst>
      <p:ext uri="{BB962C8B-B14F-4D97-AF65-F5344CB8AC3E}">
        <p14:creationId xmlns:p14="http://schemas.microsoft.com/office/powerpoint/2010/main" val="20402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endParaRPr lang="en-GB" sz="1000" dirty="0">
              <a:ea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4</a:t>
            </a:fld>
            <a:endParaRPr lang="en-US"/>
          </a:p>
        </p:txBody>
      </p:sp>
    </p:spTree>
    <p:extLst>
      <p:ext uri="{BB962C8B-B14F-4D97-AF65-F5344CB8AC3E}">
        <p14:creationId xmlns:p14="http://schemas.microsoft.com/office/powerpoint/2010/main" val="2362796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5</a:t>
            </a:fld>
            <a:endParaRPr lang="en-US"/>
          </a:p>
        </p:txBody>
      </p:sp>
    </p:spTree>
    <p:extLst>
      <p:ext uri="{BB962C8B-B14F-4D97-AF65-F5344CB8AC3E}">
        <p14:creationId xmlns:p14="http://schemas.microsoft.com/office/powerpoint/2010/main" val="2045022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defTabSz="928939"/>
            <a:endParaRPr lang="en-US" sz="1000" dirty="0"/>
          </a:p>
        </p:txBody>
      </p:sp>
      <p:sp>
        <p:nvSpPr>
          <p:cNvPr id="4" name="Slide Number Placeholder 3"/>
          <p:cNvSpPr>
            <a:spLocks noGrp="1"/>
          </p:cNvSpPr>
          <p:nvPr>
            <p:ph type="sldNum" sz="quarter" idx="10"/>
          </p:nvPr>
        </p:nvSpPr>
        <p:spPr/>
        <p:txBody>
          <a:bodyPr/>
          <a:lstStyle/>
          <a:p>
            <a:fld id="{C829C269-8FCE-854A-B5CA-30953A26A773}" type="slidenum">
              <a:rPr lang="en-US" smtClean="0"/>
              <a:pPr/>
              <a:t>6</a:t>
            </a:fld>
            <a:endParaRPr lang="en-US"/>
          </a:p>
        </p:txBody>
      </p:sp>
    </p:spTree>
    <p:extLst>
      <p:ext uri="{BB962C8B-B14F-4D97-AF65-F5344CB8AC3E}">
        <p14:creationId xmlns:p14="http://schemas.microsoft.com/office/powerpoint/2010/main" val="3715981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spcBef>
                <a:spcPts val="610"/>
              </a:spcBef>
              <a:spcAft>
                <a:spcPts val="610"/>
              </a:spcAft>
            </a:pPr>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7</a:t>
            </a:fld>
            <a:endParaRPr lang="en-US"/>
          </a:p>
        </p:txBody>
      </p:sp>
    </p:spTree>
    <p:extLst>
      <p:ext uri="{BB962C8B-B14F-4D97-AF65-F5344CB8AC3E}">
        <p14:creationId xmlns:p14="http://schemas.microsoft.com/office/powerpoint/2010/main" val="313358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spcBef>
                <a:spcPts val="610"/>
              </a:spcBef>
              <a:spcAft>
                <a:spcPts val="610"/>
              </a:spcAft>
            </a:pPr>
            <a:endParaRPr lang="en-GB" sz="1000"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8</a:t>
            </a:fld>
            <a:endParaRPr lang="en-US"/>
          </a:p>
        </p:txBody>
      </p:sp>
    </p:spTree>
    <p:extLst>
      <p:ext uri="{BB962C8B-B14F-4D97-AF65-F5344CB8AC3E}">
        <p14:creationId xmlns:p14="http://schemas.microsoft.com/office/powerpoint/2010/main" val="2494231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3300" y="1243013"/>
            <a:ext cx="4851400" cy="3359150"/>
          </a:xfrm>
        </p:spPr>
      </p:sp>
      <p:sp>
        <p:nvSpPr>
          <p:cNvPr id="3" name="Notes Placeholder 2"/>
          <p:cNvSpPr>
            <a:spLocks noGrp="1"/>
          </p:cNvSpPr>
          <p:nvPr>
            <p:ph type="body" idx="1"/>
          </p:nvPr>
        </p:nvSpPr>
        <p:spPr/>
        <p:txBody>
          <a:bodyPr/>
          <a:lstStyle/>
          <a:p>
            <a:pPr algn="just">
              <a:spcBef>
                <a:spcPts val="610"/>
              </a:spcBef>
              <a:spcAft>
                <a:spcPts val="610"/>
              </a:spcAft>
            </a:pPr>
            <a:endParaRPr lang="en-GB" sz="1000" dirty="0">
              <a:ea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829C269-8FCE-854A-B5CA-30953A26A773}" type="slidenum">
              <a:rPr lang="en-US" smtClean="0"/>
              <a:pPr/>
              <a:t>9</a:t>
            </a:fld>
            <a:endParaRPr lang="en-US"/>
          </a:p>
        </p:txBody>
      </p:sp>
    </p:spTree>
    <p:extLst>
      <p:ext uri="{BB962C8B-B14F-4D97-AF65-F5344CB8AC3E}">
        <p14:creationId xmlns:p14="http://schemas.microsoft.com/office/powerpoint/2010/main" val="351380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a:t>Click to edit Master title style</a:t>
            </a:r>
            <a:endParaRPr lang="en-GB"/>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855BEF2-6B76-43CF-AC4B-92E6352C887B}" type="datetimeFigureOut">
              <a:rPr lang="en-GB" smtClean="0"/>
              <a:t>13/08/2021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1322488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55BEF2-6B76-43CF-AC4B-92E6352C887B}" type="datetimeFigureOut">
              <a:rPr lang="en-GB" smtClean="0"/>
              <a:t>13/08/2021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650670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55BEF2-6B76-43CF-AC4B-92E6352C887B}" type="datetimeFigureOut">
              <a:rPr lang="en-GB" smtClean="0"/>
              <a:t>13/08/2021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2737432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855BEF2-6B76-43CF-AC4B-92E6352C887B}" type="datetimeFigureOut">
              <a:rPr lang="en-GB" smtClean="0"/>
              <a:t>13/08/2021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2886829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a:t>Click to edit Master title style</a:t>
            </a:r>
            <a:endParaRPr lang="en-GB"/>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855BEF2-6B76-43CF-AC4B-92E6352C887B}" type="datetimeFigureOut">
              <a:rPr lang="en-GB" smtClean="0"/>
              <a:t>13/08/2021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2725701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855BEF2-6B76-43CF-AC4B-92E6352C887B}" type="datetimeFigureOut">
              <a:rPr lang="en-GB" smtClean="0"/>
              <a:t>13/08/2021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3534115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855BEF2-6B76-43CF-AC4B-92E6352C887B}" type="datetimeFigureOut">
              <a:rPr lang="en-GB" smtClean="0"/>
              <a:t>13/08/2021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3907241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EC8E6A8-8892-4943-B1EA-8CC5C30EB7C2}" type="slidenum">
              <a:rPr lang="en-US" altLang="en-US" smtClean="0"/>
              <a:pPr>
                <a:defRPr/>
              </a:pPr>
              <a:t>‹#›</a:t>
            </a:fld>
            <a:endParaRPr lang="en-US" altLang="en-US"/>
          </a:p>
        </p:txBody>
      </p:sp>
    </p:spTree>
    <p:extLst>
      <p:ext uri="{BB962C8B-B14F-4D97-AF65-F5344CB8AC3E}">
        <p14:creationId xmlns:p14="http://schemas.microsoft.com/office/powerpoint/2010/main" val="2278511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55BEF2-6B76-43CF-AC4B-92E6352C887B}" type="datetimeFigureOut">
              <a:rPr lang="en-GB" smtClean="0"/>
              <a:t>13/08/2021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4057746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endParaRPr lang="en-GB"/>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1855BEF2-6B76-43CF-AC4B-92E6352C887B}" type="datetimeFigureOut">
              <a:rPr lang="en-GB" smtClean="0"/>
              <a:t>13/08/2021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643518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endParaRPr lang="en-GB"/>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GB"/>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1855BEF2-6B76-43CF-AC4B-92E6352C887B}" type="datetimeFigureOut">
              <a:rPr lang="en-GB" smtClean="0"/>
              <a:t>13/08/2021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AED78A8-92C0-432D-8DB4-BC5AB12DBCC5}" type="slidenum">
              <a:rPr lang="en-GB" smtClean="0"/>
              <a:t>‹#›</a:t>
            </a:fld>
            <a:endParaRPr lang="en-GB"/>
          </a:p>
        </p:txBody>
      </p:sp>
    </p:spTree>
    <p:extLst>
      <p:ext uri="{BB962C8B-B14F-4D97-AF65-F5344CB8AC3E}">
        <p14:creationId xmlns:p14="http://schemas.microsoft.com/office/powerpoint/2010/main" val="1942035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1855BEF2-6B76-43CF-AC4B-92E6352C887B}" type="datetimeFigureOut">
              <a:rPr lang="en-GB" smtClean="0"/>
              <a:t>13/08/2021</a:t>
            </a:fld>
            <a:endParaRPr lang="en-GB"/>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BAED78A8-92C0-432D-8DB4-BC5AB12DBCC5}" type="slidenum">
              <a:rPr lang="en-GB" smtClean="0"/>
              <a:t>‹#›</a:t>
            </a:fld>
            <a:endParaRPr lang="en-GB"/>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40131" y="370141"/>
            <a:ext cx="3010524" cy="623062"/>
          </a:xfrm>
          <a:prstGeom prst="rect">
            <a:avLst/>
          </a:prstGeom>
        </p:spPr>
      </p:pic>
      <p:pic>
        <p:nvPicPr>
          <p:cNvPr id="8" name="Pictur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6178607"/>
            <a:ext cx="9906000" cy="689015"/>
          </a:xfrm>
          <a:prstGeom prst="rect">
            <a:avLst/>
          </a:prstGeom>
        </p:spPr>
      </p:pic>
    </p:spTree>
    <p:extLst>
      <p:ext uri="{BB962C8B-B14F-4D97-AF65-F5344CB8AC3E}">
        <p14:creationId xmlns:p14="http://schemas.microsoft.com/office/powerpoint/2010/main" val="1783413149"/>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2.jpe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3.emf"/><Relationship Id="rId5" Type="http://schemas.openxmlformats.org/officeDocument/2006/relationships/image" Target="../media/image2.jpeg"/><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2.jpe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hyperlink" Target="https://www.dawsonera.com/search?sType=ALL&amp;searchForType=0&amp;publisherSelect=105&amp;searchBy=0" TargetMode="Externa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hyperlink" Target="https://doi.org/10.1177/2329490619878834" TargetMode="External"/><Relationship Id="rId5" Type="http://schemas.openxmlformats.org/officeDocument/2006/relationships/image" Target="../media/image2.jpe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8" Type="http://schemas.openxmlformats.org/officeDocument/2006/relationships/hyperlink" Target="https://iveconference.org/" TargetMode="External"/><Relationship Id="rId3" Type="http://schemas.openxmlformats.org/officeDocument/2006/relationships/notesSlide" Target="../notesSlides/notesSlide14.xml"/><Relationship Id="rId7" Type="http://schemas.openxmlformats.org/officeDocument/2006/relationships/hyperlink" Target="https://www.insidehighered.com/news/2018/02/23/studystudents-believe-they-areprepared-workplace-employers-disagree#.WpATRGkybjY.linkedin" TargetMode="Externa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hyperlink" Target="https://www.timeshighereducation.com/campus/spotlight/bridging-digital-skills-gap-teaching-online" TargetMode="External"/><Relationship Id="rId5" Type="http://schemas.openxmlformats.org/officeDocument/2006/relationships/image" Target="../media/image2.jpeg"/><Relationship Id="rId10" Type="http://schemas.openxmlformats.org/officeDocument/2006/relationships/hyperlink" Target="https://www.unicollaboration.org/" TargetMode="External"/><Relationship Id="rId4" Type="http://schemas.openxmlformats.org/officeDocument/2006/relationships/image" Target="../media/image1.jpeg"/><Relationship Id="rId9" Type="http://schemas.openxmlformats.org/officeDocument/2006/relationships/hyperlink" Target="https://evolve-erasmus.eu/about-evolve/what-is-virtual-exchange/"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hyperlink" Target="mailto:i.c.crawford@rgu.ac.uk" TargetMode="External"/><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2.jpe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2.jpe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2.jpe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2.jpeg"/><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2.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2.jpe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2.jpe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2.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700087" y="1707999"/>
            <a:ext cx="8543925" cy="918912"/>
          </a:xfrm>
        </p:spPr>
        <p:txBody>
          <a:bodyPr>
            <a:normAutofit/>
          </a:bodyPr>
          <a:lstStyle/>
          <a:p>
            <a:pPr algn="ctr"/>
            <a:r>
              <a:rPr lang="en-GB" sz="4800" b="1" dirty="0">
                <a:solidFill>
                  <a:srgbClr val="7030A0"/>
                </a:solidFill>
              </a:rPr>
              <a:t>EDULEARN21</a:t>
            </a:r>
          </a:p>
        </p:txBody>
      </p:sp>
      <p:sp>
        <p:nvSpPr>
          <p:cNvPr id="12" name="Content Placeholder 11"/>
          <p:cNvSpPr>
            <a:spLocks noGrp="1"/>
          </p:cNvSpPr>
          <p:nvPr>
            <p:ph idx="1"/>
          </p:nvPr>
        </p:nvSpPr>
        <p:spPr>
          <a:xfrm>
            <a:off x="357188" y="2030506"/>
            <a:ext cx="9229725" cy="3919190"/>
          </a:xfrm>
        </p:spPr>
        <p:txBody>
          <a:bodyPr>
            <a:normAutofit/>
          </a:bodyPr>
          <a:lstStyle/>
          <a:p>
            <a:pPr marL="0" indent="0" algn="ctr">
              <a:buNone/>
            </a:pPr>
            <a:endParaRPr lang="en-GB" sz="4400" dirty="0"/>
          </a:p>
          <a:p>
            <a:pPr marL="0" indent="0" algn="ctr">
              <a:buNone/>
            </a:pPr>
            <a:r>
              <a:rPr lang="en-US" sz="2800" b="1" cap="all" dirty="0">
                <a:effectLst/>
                <a:latin typeface="Arial" panose="020B0604020202020204" pitchFamily="34" charset="0"/>
                <a:ea typeface="Times New Roman" panose="02020603050405020304" pitchFamily="18" charset="0"/>
              </a:rPr>
              <a:t>RE-THINKING DIGITAL SKILL DEVELOPMENT POST COVID19 – VIEWS FROM THE WORKPLACE</a:t>
            </a:r>
            <a:endParaRPr lang="en-GB" sz="2800" b="1" cap="all" dirty="0">
              <a:effectLst/>
              <a:latin typeface="Arial" panose="020B0604020202020204" pitchFamily="34" charset="0"/>
              <a:ea typeface="Times New Roman" panose="02020603050405020304" pitchFamily="18" charset="0"/>
            </a:endParaRPr>
          </a:p>
          <a:p>
            <a:pPr marL="0" indent="0" algn="ctr">
              <a:buNone/>
            </a:pPr>
            <a:endParaRPr lang="en-GB" sz="2000" i="1" dirty="0"/>
          </a:p>
          <a:p>
            <a:pPr marL="0" indent="0" algn="ctr">
              <a:buNone/>
            </a:pPr>
            <a:r>
              <a:rPr lang="en-GB" sz="2000" i="1" dirty="0"/>
              <a:t>Izzy Crawford, Robert Gordon University, Scotland</a:t>
            </a:r>
          </a:p>
          <a:p>
            <a:pPr marL="0" indent="0">
              <a:buNone/>
            </a:pPr>
            <a:endParaRPr lang="en-GB" dirty="0"/>
          </a:p>
        </p:txBody>
      </p:sp>
    </p:spTree>
    <p:custDataLst>
      <p:tags r:id="rId1"/>
    </p:custDataLst>
    <p:extLst>
      <p:ext uri="{BB962C8B-B14F-4D97-AF65-F5344CB8AC3E}">
        <p14:creationId xmlns:p14="http://schemas.microsoft.com/office/powerpoint/2010/main" val="3566096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457200" y="1212490"/>
            <a:ext cx="8767764" cy="1195429"/>
          </a:xfrm>
        </p:spPr>
        <p:txBody>
          <a:bodyPr/>
          <a:lstStyle/>
          <a:p>
            <a:r>
              <a:rPr lang="en-US" b="1" dirty="0">
                <a:solidFill>
                  <a:srgbClr val="7030A0"/>
                </a:solidFill>
              </a:rPr>
              <a:t>Results - Experiential Learning and COIL</a:t>
            </a:r>
            <a:br>
              <a:rPr lang="en-US" b="1" dirty="0">
                <a:solidFill>
                  <a:srgbClr val="7030A0"/>
                </a:solidFill>
              </a:rPr>
            </a:br>
            <a:endParaRPr lang="en-GB" b="1" dirty="0">
              <a:solidFill>
                <a:srgbClr val="7030A0"/>
              </a:solidFill>
            </a:endParaRPr>
          </a:p>
        </p:txBody>
      </p:sp>
      <p:sp>
        <p:nvSpPr>
          <p:cNvPr id="12" name="Content Placeholder 11"/>
          <p:cNvSpPr>
            <a:spLocks noGrp="1"/>
          </p:cNvSpPr>
          <p:nvPr>
            <p:ph idx="1"/>
          </p:nvPr>
        </p:nvSpPr>
        <p:spPr>
          <a:xfrm>
            <a:off x="365760" y="2167454"/>
            <a:ext cx="9083040" cy="3782243"/>
          </a:xfrm>
        </p:spPr>
        <p:txBody>
          <a:bodyPr>
            <a:normAutofit lnSpcReduction="10000"/>
          </a:bodyPr>
          <a:lstStyle/>
          <a:p>
            <a:pPr marL="0" indent="0">
              <a:buNone/>
            </a:pPr>
            <a:r>
              <a:rPr lang="en-US" sz="2800" dirty="0">
                <a:solidFill>
                  <a:schemeClr val="accent5">
                    <a:lumMod val="50000"/>
                  </a:schemeClr>
                </a:solidFill>
              </a:rPr>
              <a:t>“Because of the changes which are happening in the workplace and work environments anyway…a lot of it will come from when they have experience; it’s quite difficult without having the actual experience in the workplace to know it, so it (COIL) will be more important (for students) because nine out of ten times they’re going to be in a situation in which they’re going to have to be dealing with, whether it’s internally or externally, a client or partner who is in a different country or different area and it is a global company.” </a:t>
            </a:r>
          </a:p>
          <a:p>
            <a:pPr marL="0" indent="0">
              <a:buNone/>
            </a:pPr>
            <a:endParaRPr lang="en-GB" sz="2400" dirty="0"/>
          </a:p>
        </p:txBody>
      </p:sp>
    </p:spTree>
    <p:custDataLst>
      <p:tags r:id="rId1"/>
    </p:custDataLst>
    <p:extLst>
      <p:ext uri="{BB962C8B-B14F-4D97-AF65-F5344CB8AC3E}">
        <p14:creationId xmlns:p14="http://schemas.microsoft.com/office/powerpoint/2010/main" val="3589764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438895" y="1438317"/>
            <a:ext cx="8708920" cy="623062"/>
          </a:xfrm>
        </p:spPr>
        <p:txBody>
          <a:bodyPr/>
          <a:lstStyle/>
          <a:p>
            <a:pPr algn="ctr"/>
            <a:r>
              <a:rPr lang="en-GB" b="1" dirty="0">
                <a:solidFill>
                  <a:srgbClr val="7030A0"/>
                </a:solidFill>
              </a:rPr>
              <a:t>New Conceptual Model</a:t>
            </a:r>
          </a:p>
        </p:txBody>
      </p:sp>
      <p:sp>
        <p:nvSpPr>
          <p:cNvPr id="12" name="Content Placeholder 11"/>
          <p:cNvSpPr>
            <a:spLocks noGrp="1"/>
          </p:cNvSpPr>
          <p:nvPr>
            <p:ph idx="1"/>
          </p:nvPr>
        </p:nvSpPr>
        <p:spPr>
          <a:xfrm>
            <a:off x="681038" y="2372497"/>
            <a:ext cx="8543925" cy="3577199"/>
          </a:xfrm>
        </p:spPr>
        <p:txBody>
          <a:bodyPr/>
          <a:lstStyle/>
          <a:p>
            <a:pPr marL="0" indent="0">
              <a:buNone/>
            </a:pPr>
            <a:endParaRPr lang="en-GB" dirty="0"/>
          </a:p>
          <a:p>
            <a:pPr marL="0" indent="0">
              <a:buNone/>
            </a:pPr>
            <a:endParaRPr lang="en-GB" sz="2400" dirty="0"/>
          </a:p>
        </p:txBody>
      </p:sp>
      <p:pic>
        <p:nvPicPr>
          <p:cNvPr id="2" name="Picture 1">
            <a:extLst>
              <a:ext uri="{FF2B5EF4-FFF2-40B4-BE49-F238E27FC236}">
                <a16:creationId xmlns:a16="http://schemas.microsoft.com/office/drawing/2014/main" id="{96CB8310-26CC-4F8E-87F2-A73F3599E57B}"/>
              </a:ext>
            </a:extLst>
          </p:cNvPr>
          <p:cNvPicPr>
            <a:picLocks noChangeAspect="1"/>
          </p:cNvPicPr>
          <p:nvPr/>
        </p:nvPicPr>
        <p:blipFill>
          <a:blip r:embed="rId6"/>
          <a:stretch>
            <a:fillRect/>
          </a:stretch>
        </p:blipFill>
        <p:spPr>
          <a:xfrm>
            <a:off x="119803" y="1615440"/>
            <a:ext cx="10272960" cy="4334255"/>
          </a:xfrm>
          <a:prstGeom prst="rect">
            <a:avLst/>
          </a:prstGeom>
        </p:spPr>
      </p:pic>
    </p:spTree>
    <p:custDataLst>
      <p:tags r:id="rId1"/>
    </p:custDataLst>
    <p:extLst>
      <p:ext uri="{BB962C8B-B14F-4D97-AF65-F5344CB8AC3E}">
        <p14:creationId xmlns:p14="http://schemas.microsoft.com/office/powerpoint/2010/main" val="1770120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681038" y="1395663"/>
            <a:ext cx="8543925" cy="1038618"/>
          </a:xfrm>
        </p:spPr>
        <p:txBody>
          <a:bodyPr/>
          <a:lstStyle/>
          <a:p>
            <a:r>
              <a:rPr lang="en-GB" b="1" dirty="0">
                <a:solidFill>
                  <a:srgbClr val="7030A0"/>
                </a:solidFill>
              </a:rPr>
              <a:t>Conclusion</a:t>
            </a:r>
          </a:p>
        </p:txBody>
      </p:sp>
      <p:sp>
        <p:nvSpPr>
          <p:cNvPr id="12" name="Content Placeholder 11"/>
          <p:cNvSpPr>
            <a:spLocks noGrp="1"/>
          </p:cNvSpPr>
          <p:nvPr>
            <p:ph idx="1"/>
          </p:nvPr>
        </p:nvSpPr>
        <p:spPr>
          <a:xfrm>
            <a:off x="681038" y="2106825"/>
            <a:ext cx="8543925" cy="3842871"/>
          </a:xfrm>
        </p:spPr>
        <p:txBody>
          <a:bodyPr>
            <a:normAutofit/>
          </a:bodyPr>
          <a:lstStyle/>
          <a:p>
            <a:pPr marL="0" indent="0" algn="ctr">
              <a:buNone/>
            </a:pPr>
            <a:endParaRPr lang="en-GB" sz="3600" dirty="0"/>
          </a:p>
          <a:p>
            <a:r>
              <a:rPr lang="en-GB" sz="2800" dirty="0"/>
              <a:t>Digital revolution in homes, schools, and workplaces</a:t>
            </a:r>
          </a:p>
          <a:p>
            <a:r>
              <a:rPr lang="en-GB" sz="2800" dirty="0"/>
              <a:t>COIL technologies and practices embraced</a:t>
            </a:r>
          </a:p>
          <a:p>
            <a:r>
              <a:rPr lang="en-GB" sz="2800" dirty="0"/>
              <a:t>Future-focussed mindset for employability</a:t>
            </a:r>
          </a:p>
          <a:p>
            <a:r>
              <a:rPr lang="en-GB" sz="2800" dirty="0"/>
              <a:t>Theory-practice balance must change</a:t>
            </a:r>
          </a:p>
          <a:p>
            <a:pPr marL="0" indent="0">
              <a:buNone/>
            </a:pPr>
            <a:endParaRPr lang="en-GB" sz="3600" dirty="0"/>
          </a:p>
        </p:txBody>
      </p:sp>
    </p:spTree>
    <p:custDataLst>
      <p:tags r:id="rId1"/>
    </p:custDataLst>
    <p:extLst>
      <p:ext uri="{BB962C8B-B14F-4D97-AF65-F5344CB8AC3E}">
        <p14:creationId xmlns:p14="http://schemas.microsoft.com/office/powerpoint/2010/main" val="2774948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681037" y="1281905"/>
            <a:ext cx="8543925" cy="596848"/>
          </a:xfrm>
        </p:spPr>
        <p:txBody>
          <a:bodyPr/>
          <a:lstStyle/>
          <a:p>
            <a:r>
              <a:rPr lang="en-GB" b="1" dirty="0">
                <a:solidFill>
                  <a:srgbClr val="7030A0"/>
                </a:solidFill>
              </a:rPr>
              <a:t>References</a:t>
            </a:r>
          </a:p>
        </p:txBody>
      </p:sp>
      <p:sp>
        <p:nvSpPr>
          <p:cNvPr id="6" name="Content Placeholder 5">
            <a:extLst>
              <a:ext uri="{FF2B5EF4-FFF2-40B4-BE49-F238E27FC236}">
                <a16:creationId xmlns:a16="http://schemas.microsoft.com/office/drawing/2014/main" id="{A8FB0DB9-9D57-48F7-87B9-828FF1A77D36}"/>
              </a:ext>
            </a:extLst>
          </p:cNvPr>
          <p:cNvSpPr>
            <a:spLocks noGrp="1"/>
          </p:cNvSpPr>
          <p:nvPr>
            <p:ph idx="1"/>
          </p:nvPr>
        </p:nvSpPr>
        <p:spPr>
          <a:xfrm>
            <a:off x="681038" y="1992511"/>
            <a:ext cx="8543925" cy="4184451"/>
          </a:xfrm>
        </p:spPr>
        <p:txBody>
          <a:bodyPr>
            <a:normAutofit fontScale="77500" lnSpcReduction="20000"/>
          </a:bodyPr>
          <a:lstStyle/>
          <a:p>
            <a:pPr marL="450215" marR="0" lvl="0" indent="-450215" algn="l" defTabSz="914400" rtl="0" eaLnBrk="1" fontAlgn="auto" latinLnBrk="0" hangingPunct="1">
              <a:lnSpc>
                <a:spcPct val="100000"/>
              </a:lnSpc>
              <a:spcBef>
                <a:spcPts val="600"/>
              </a:spcBef>
              <a:spcAft>
                <a:spcPts val="60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[1]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C.S. Bhat and M. McMahon, “Internationalization at home for counselling students: Utilizing technology to expand global and multicultural horizons,” </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International Journal for the</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Advancement of Counselling</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vol. 38, pp. 319-329, 2016.</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449580" marR="0" lvl="0" indent="-449580" algn="l" defTabSz="914400" rtl="0" eaLnBrk="1" fontAlgn="auto" latinLnBrk="0" hangingPunct="1">
              <a:lnSpc>
                <a:spcPct val="100000"/>
              </a:lnSpc>
              <a:spcBef>
                <a:spcPts val="0"/>
              </a:spcBef>
              <a:spcAft>
                <a:spcPts val="60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Arial" panose="020B0604020202020204" pitchFamily="34" charset="0"/>
                <a:ea typeface="Arial Unicode MS"/>
                <a:cs typeface="+mn-cs"/>
              </a:rPr>
              <a:t>[2]	S. </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Arial Unicode MS"/>
                <a:cs typeface="+mn-cs"/>
              </a:rPr>
              <a:t>Swartz, B. Barbosa, and I. Crawford, “Building intercultural competence through virtual team collaboration across global classrooms,” </a:t>
            </a:r>
            <a:r>
              <a:rPr kumimoji="0" lang="en-US" sz="1800" b="0" i="1" u="none" strike="noStrike" kern="1200" cap="none" spc="0" normalizeH="0" baseline="0" noProof="0" dirty="0">
                <a:ln>
                  <a:noFill/>
                </a:ln>
                <a:solidFill>
                  <a:prstClr val="black"/>
                </a:solidFill>
                <a:effectLst/>
                <a:uLnTx/>
                <a:uFillTx/>
                <a:latin typeface="Arial" panose="020B0604020202020204" pitchFamily="34" charset="0"/>
                <a:ea typeface="Arial Unicode MS"/>
                <a:cs typeface="+mn-cs"/>
              </a:rPr>
              <a:t>Business and Professional Communication Quarterly</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Arial Unicode MS"/>
                <a:cs typeface="+mn-cs"/>
              </a:rPr>
              <a:t>, vol. 83, no.7, pp. 57-79, 2020. Retrieved from: </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Arial Unicode MS"/>
                <a:cs typeface="+mn-cs"/>
                <a:hlinkClick r:id="rId6"/>
              </a:rPr>
              <a:t>https://doi.org/10.1177/2329490619878834</a:t>
            </a:r>
            <a:endParaRPr kumimoji="0" lang="en-GB" sz="1800" b="0" i="0" u="none" strike="noStrike" kern="1200" cap="none" spc="0" normalizeH="0" baseline="0" noProof="0" dirty="0">
              <a:ln>
                <a:noFill/>
              </a:ln>
              <a:solidFill>
                <a:prstClr val="black"/>
              </a:solidFill>
              <a:effectLst/>
              <a:uLnTx/>
              <a:uFillTx/>
              <a:latin typeface="Times New Roman" panose="02020603050405020304" pitchFamily="18" charset="0"/>
              <a:ea typeface="Arial Unicode MS"/>
              <a:cs typeface="+mn-cs"/>
            </a:endParaRPr>
          </a:p>
          <a:p>
            <a:pPr marL="449580" marR="0" lvl="0" indent="-449580" algn="l" defTabSz="914400" rtl="0" eaLnBrk="1" fontAlgn="auto" latinLnBrk="0" hangingPunct="1">
              <a:lnSpc>
                <a:spcPct val="100000"/>
              </a:lnSpc>
              <a:spcBef>
                <a:spcPts val="600"/>
              </a:spcBef>
              <a:spcAft>
                <a:spcPts val="60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S Mincho" panose="02020609040205080304" pitchFamily="49" charset="-128"/>
                <a:cs typeface="Arial" panose="020B0604020202020204" pitchFamily="34" charset="0"/>
              </a:rPr>
              <a:t>[3]	M.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Packer, </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The Science of Qualitative Research,</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S Mincho" panose="02020609040205080304" pitchFamily="49" charset="-128"/>
                <a:cs typeface="Arial" panose="020B0604020202020204" pitchFamily="34" charset="0"/>
              </a:rPr>
              <a:t> pp. 41</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Cambridge: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hlinkClick r:id="rId7"/>
              </a:rPr>
              <a:t>Cambridge University Press</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2010.</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450215" marR="0" lvl="0" indent="-450215" algn="l" defTabSz="914400" rtl="0" eaLnBrk="1" fontAlgn="auto" latinLnBrk="0" hangingPunct="1">
              <a:lnSpc>
                <a:spcPct val="100000"/>
              </a:lnSpc>
              <a:spcBef>
                <a:spcPts val="600"/>
              </a:spcBef>
              <a:spcAft>
                <a:spcPts val="60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S Mincho" panose="02020609040205080304" pitchFamily="49" charset="-128"/>
                <a:cs typeface="Arial" panose="020B0604020202020204" pitchFamily="34" charset="0"/>
              </a:rPr>
              <a:t>[4]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Roulston, “Theoretical Considerations in Qualitative Interviewing,” </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The Qualitative Report,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vol.15, no. 4, pp. 1002-1005, 2010.</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450215" marR="0" lvl="0" indent="-450215" algn="l" defTabSz="914400" rtl="0" eaLnBrk="1" fontAlgn="auto" latinLnBrk="0" hangingPunct="1">
              <a:lnSpc>
                <a:spcPct val="100000"/>
              </a:lnSpc>
              <a:spcBef>
                <a:spcPts val="600"/>
              </a:spcBef>
              <a:spcAft>
                <a:spcPts val="60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S Mincho" panose="02020609040205080304" pitchFamily="49" charset="-128"/>
                <a:cs typeface="Arial" panose="020B0604020202020204" pitchFamily="34" charset="0"/>
              </a:rPr>
              <a:t>[5]	S.D. </a:t>
            </a:r>
            <a:r>
              <a:rPr kumimoji="0" lang="en-GB" sz="18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Lapan</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M.T. </a:t>
            </a:r>
            <a:r>
              <a:rPr kumimoji="0" lang="en-GB" sz="18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Quartaroli</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F.J. Riemer, </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Qualitative research: an introduction to methods and designs.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San Francisco: Jossey-Bass, 2012.</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450215" marR="0" lvl="0" indent="-450215"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S Mincho" panose="02020609040205080304" pitchFamily="49" charset="-128"/>
                <a:cs typeface="Arial" panose="020B0604020202020204" pitchFamily="34" charset="0"/>
              </a:rPr>
              <a:t>[6]	E. A.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Chan and M.H. </a:t>
            </a:r>
            <a:r>
              <a:rPr kumimoji="0" lang="en-GB" sz="18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Nyback</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 virtual caravan—A metaphor for home internationalization through social media: A qualitative content analysis,” </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Nurse Education Today</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vol. 35, pp. 828-832, 2015.</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449580" marR="0" lvl="0" indent="-449580" algn="l" defTabSz="914400" rtl="0" eaLnBrk="1" fontAlgn="auto" latinLnBrk="0" hangingPunct="1">
              <a:lnSpc>
                <a:spcPct val="100000"/>
              </a:lnSpc>
              <a:spcBef>
                <a:spcPts val="60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S Mincho" panose="02020609040205080304" pitchFamily="49" charset="-128"/>
                <a:cs typeface="Arial" panose="020B0604020202020204" pitchFamily="34" charset="0"/>
              </a:rPr>
              <a:t>[7]	F.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Helm, S. </a:t>
            </a:r>
            <a:r>
              <a:rPr kumimoji="0" lang="en-US" sz="18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Guth</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and M. Farrah, “Promoting dialogue or hegemonic practice? Power issues in telecollaboration,” </a:t>
            </a:r>
            <a:r>
              <a:rPr kumimoji="0" lang="en-US" sz="1800" b="0" i="1"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Language Learning &amp; Technology</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vol. 16, no. 2, pp. 103-127, 2012.</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Tree>
    <p:custDataLst>
      <p:tags r:id="rId1"/>
    </p:custDataLst>
    <p:extLst>
      <p:ext uri="{BB962C8B-B14F-4D97-AF65-F5344CB8AC3E}">
        <p14:creationId xmlns:p14="http://schemas.microsoft.com/office/powerpoint/2010/main" val="2141420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681038" y="1053833"/>
            <a:ext cx="8543925" cy="1018807"/>
          </a:xfrm>
        </p:spPr>
        <p:txBody>
          <a:bodyPr/>
          <a:lstStyle/>
          <a:p>
            <a:r>
              <a:rPr lang="en-GB" b="1" dirty="0">
                <a:solidFill>
                  <a:srgbClr val="7030A0"/>
                </a:solidFill>
              </a:rPr>
              <a:t>References</a:t>
            </a:r>
          </a:p>
        </p:txBody>
      </p:sp>
      <p:sp>
        <p:nvSpPr>
          <p:cNvPr id="12" name="Content Placeholder 11"/>
          <p:cNvSpPr>
            <a:spLocks noGrp="1"/>
          </p:cNvSpPr>
          <p:nvPr>
            <p:ph idx="1"/>
          </p:nvPr>
        </p:nvSpPr>
        <p:spPr>
          <a:xfrm>
            <a:off x="681038" y="2072641"/>
            <a:ext cx="8543925" cy="3877056"/>
          </a:xfrm>
        </p:spPr>
        <p:txBody>
          <a:bodyPr>
            <a:normAutofit fontScale="70000" lnSpcReduction="20000"/>
          </a:bodyPr>
          <a:lstStyle/>
          <a:p>
            <a:pPr marL="449580" marR="0" lvl="0" indent="-44958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Arial" panose="020B0604020202020204" pitchFamily="34" charset="0"/>
                <a:ea typeface="MS Mincho" panose="02020609040205080304" pitchFamily="49" charset="-128"/>
                <a:cs typeface="+mn-cs"/>
              </a:rPr>
              <a:t>[8]	J.J.M. </a:t>
            </a:r>
            <a:r>
              <a:rPr kumimoji="0" lang="de-DE"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Brocki and A.J. Wearden, </a:t>
            </a:r>
            <a:r>
              <a:rPr kumimoji="0" lang="de-DE" sz="1800" b="0" i="0" u="none" strike="noStrike" kern="120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rPr>
              <a:t>“</a:t>
            </a:r>
            <a:r>
              <a:rPr kumimoji="0" lang="de-DE"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A critical evaluation of the use of interpretative phenomenological analysis (IPA) in health psychology,“ </a:t>
            </a:r>
            <a:r>
              <a:rPr kumimoji="0" lang="de-DE"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Psychology and Health, </a:t>
            </a:r>
            <a:r>
              <a:rPr kumimoji="0" lang="de-DE"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vol.</a:t>
            </a:r>
            <a:r>
              <a:rPr kumimoji="0" lang="de-DE"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a:t>
            </a:r>
            <a:r>
              <a:rPr kumimoji="0" lang="de-DE"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21, no. 1, pp. 87-108, 2006.</a:t>
            </a:r>
            <a:endParaRPr kumimoji="0" lang="en-GB" sz="18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450215" marR="0" lvl="0" indent="-450215" algn="l" defTabSz="914400" rtl="0" eaLnBrk="1" fontAlgn="auto" latinLnBrk="0" hangingPunct="1">
              <a:lnSpc>
                <a:spcPct val="100000"/>
              </a:lnSpc>
              <a:spcBef>
                <a:spcPts val="600"/>
              </a:spcBef>
              <a:spcAft>
                <a:spcPts val="60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[9]	M.B. </a:t>
            </a:r>
            <a:r>
              <a:rPr kumimoji="0" lang="en-GB" sz="18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Zielezinski</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and L. Darling-Hammond, </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Promising practices: A literature review of technology use by underserved students,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pp. 19, Stanford, California: Stanford </a:t>
            </a:r>
            <a:r>
              <a:rPr kumimoji="0" lang="en-GB" sz="18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Center</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for Opportunity</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Policy in Education, 2016.</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449580" marR="0" lvl="0" indent="-44958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[10]	THE Campus, Bridging the Digital Skills Gap for Learning Online, </a:t>
            </a:r>
            <a:r>
              <a:rPr kumimoji="0" lang="en-GB" sz="1800" b="0" i="1"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THE Campus</a:t>
            </a:r>
            <a:r>
              <a:rPr kumimoji="0" lang="en-GB"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 2021. Retrieved from: </a:t>
            </a:r>
            <a:r>
              <a:rPr kumimoji="0" lang="en-GB"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hlinkClick r:id="rId6">
                  <a:extLst>
                    <a:ext uri="{A12FA001-AC4F-418D-AE19-62706E023703}">
                      <ahyp:hlinkClr xmlns:ahyp="http://schemas.microsoft.com/office/drawing/2018/hyperlinkcolor" val="tx"/>
                    </a:ext>
                  </a:extLst>
                </a:hlinkClick>
              </a:rPr>
              <a:t>https://www.timeshighereducation.com/campus/spotlight/bridging-digital-skills-gap-teaching-online</a:t>
            </a:r>
            <a:endParaRPr kumimoji="0" lang="en-GB"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endParaRPr>
          </a:p>
          <a:p>
            <a:pPr marL="449580" marR="0" lvl="0" indent="-449580" algn="l" defTabSz="914400" rtl="0" eaLnBrk="1" fontAlgn="auto" latinLnBrk="0" hangingPunct="1">
              <a:lnSpc>
                <a:spcPct val="100000"/>
              </a:lnSpc>
              <a:spcBef>
                <a:spcPts val="600"/>
              </a:spcBef>
              <a:spcAft>
                <a:spcPts val="0"/>
              </a:spcAft>
              <a:buClrTx/>
              <a:buSzTx/>
              <a:buFontTx/>
              <a:buNone/>
              <a:tabLst/>
              <a:defRPr/>
            </a:pPr>
            <a:r>
              <a:rPr kumimoji="0" lang="en-US"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[11]	J. </a:t>
            </a:r>
            <a:r>
              <a:rPr kumimoji="0" lang="de-DE"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Bauer-Wolff, Overconfident Students, Dubious Employers, </a:t>
            </a:r>
            <a:r>
              <a:rPr kumimoji="0" lang="de-DE" sz="1800" b="0" i="1"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Inside Higher Ed</a:t>
            </a:r>
            <a:r>
              <a:rPr kumimoji="0" lang="de-DE"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 2018. Retrieved from: </a:t>
            </a:r>
            <a:r>
              <a:rPr kumimoji="0" lang="de-DE"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hlinkClick r:id="rId7">
                  <a:extLst>
                    <a:ext uri="{A12FA001-AC4F-418D-AE19-62706E023703}">
                      <ahyp:hlinkClr xmlns:ahyp="http://schemas.microsoft.com/office/drawing/2018/hyperlinkcolor" val="tx"/>
                    </a:ext>
                  </a:extLst>
                </a:hlinkClick>
              </a:rPr>
              <a:t>https://www.insidehighered.com/news/2018/02/23/studystudents-believe-they-areprepared-workplace-employers-disagree#.WpATRGkybjY.linkedin</a:t>
            </a:r>
            <a:endParaRPr kumimoji="0" lang="en-GB"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endParaRPr>
          </a:p>
          <a:p>
            <a:pPr marL="449580" marR="0" lvl="0" indent="-44958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[12]	IVEC 20, </a:t>
            </a:r>
            <a:r>
              <a:rPr kumimoji="0" lang="en-US"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IVEC is the largest and most prominent event on virtual exchange, </a:t>
            </a:r>
            <a:r>
              <a:rPr kumimoji="0" lang="en-GB" sz="1800" b="0" i="1"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IVEC International Virtual Exchange Conference, </a:t>
            </a:r>
            <a:r>
              <a:rPr kumimoji="0" lang="en-GB"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2020. Retrieved from:</a:t>
            </a:r>
            <a:r>
              <a:rPr kumimoji="0" lang="en-GB"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rPr>
              <a:t> </a:t>
            </a:r>
            <a:r>
              <a:rPr kumimoji="0" lang="en-GB"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hlinkClick r:id="rId8">
                  <a:extLst>
                    <a:ext uri="{A12FA001-AC4F-418D-AE19-62706E023703}">
                      <ahyp:hlinkClr xmlns:ahyp="http://schemas.microsoft.com/office/drawing/2018/hyperlinkcolor" val="tx"/>
                    </a:ext>
                  </a:extLst>
                </a:hlinkClick>
              </a:rPr>
              <a:t>https://iveconference.org/</a:t>
            </a:r>
            <a:endParaRPr kumimoji="0" lang="en-GB"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endParaRPr>
          </a:p>
          <a:p>
            <a:pPr marL="449580" marR="0" lvl="0" indent="-449580" algn="l" defTabSz="914400" rtl="0" eaLnBrk="1" fontAlgn="auto" latinLnBrk="0" hangingPunct="1">
              <a:lnSpc>
                <a:spcPct val="100000"/>
              </a:lnSpc>
              <a:spcBef>
                <a:spcPts val="600"/>
              </a:spcBef>
              <a:spcAft>
                <a:spcPts val="0"/>
              </a:spcAft>
              <a:buClrTx/>
              <a:buSzTx/>
              <a:buFontTx/>
              <a:buNone/>
              <a:tabLst/>
              <a:defRPr/>
            </a:pPr>
            <a:r>
              <a:rPr kumimoji="0" lang="en-GB"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[13]	UNICollaboration, </a:t>
            </a:r>
            <a:r>
              <a:rPr kumimoji="0" lang="en-US"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Welcome to UNICollaboration.org, the website of a cross-disciplinary professional </a:t>
            </a:r>
            <a:r>
              <a:rPr kumimoji="0" lang="en-US" sz="1800" b="0" i="0" u="none" strike="noStrike" kern="1200" cap="none" spc="0" normalizeH="0" baseline="0" noProof="0" dirty="0" err="1">
                <a:ln>
                  <a:noFill/>
                </a:ln>
                <a:effectLst/>
                <a:uLnTx/>
                <a:uFillTx/>
                <a:latin typeface="Arial" panose="020B0604020202020204" pitchFamily="34" charset="0"/>
                <a:ea typeface="MS Mincho" panose="02020609040205080304" pitchFamily="49" charset="-128"/>
                <a:cs typeface="+mn-cs"/>
              </a:rPr>
              <a:t>organisation</a:t>
            </a:r>
            <a:r>
              <a:rPr kumimoji="0" lang="en-US"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 for telecollaboration and </a:t>
            </a:r>
            <a:r>
              <a:rPr kumimoji="0" lang="en-US"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hlinkClick r:id="rId9">
                  <a:extLst>
                    <a:ext uri="{A12FA001-AC4F-418D-AE19-62706E023703}">
                      <ahyp:hlinkClr xmlns:ahyp="http://schemas.microsoft.com/office/drawing/2018/hyperlinkcolor" val="tx"/>
                    </a:ext>
                  </a:extLst>
                </a:hlinkClick>
              </a:rPr>
              <a:t>virtual exchange</a:t>
            </a:r>
            <a:r>
              <a:rPr kumimoji="0" lang="en-US"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 in Higher Education, </a:t>
            </a:r>
            <a:r>
              <a:rPr kumimoji="0" lang="en-GB" sz="1800" b="0" i="1"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UNICollaboration</a:t>
            </a:r>
            <a:r>
              <a:rPr kumimoji="0" lang="en-GB"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rPr>
              <a:t>, 2021. Retrieved from: </a:t>
            </a:r>
            <a:r>
              <a:rPr kumimoji="0" lang="en-GB" sz="1800" b="0" i="0" u="none" strike="noStrike" kern="1200" cap="none" spc="0" normalizeH="0" baseline="0" noProof="0" dirty="0">
                <a:ln>
                  <a:noFill/>
                </a:ln>
                <a:effectLst/>
                <a:uLnTx/>
                <a:uFillTx/>
                <a:latin typeface="Arial" panose="020B0604020202020204" pitchFamily="34" charset="0"/>
                <a:ea typeface="MS Mincho" panose="02020609040205080304" pitchFamily="49" charset="-128"/>
                <a:cs typeface="+mn-cs"/>
                <a:hlinkClick r:id="rId10">
                  <a:extLst>
                    <a:ext uri="{A12FA001-AC4F-418D-AE19-62706E023703}">
                      <ahyp:hlinkClr xmlns:ahyp="http://schemas.microsoft.com/office/drawing/2018/hyperlinkcolor" val="tx"/>
                    </a:ext>
                  </a:extLst>
                </a:hlinkClick>
              </a:rPr>
              <a:t>https://www.unicollaboration.org/</a:t>
            </a:r>
            <a:endParaRPr kumimoji="0" lang="en-GB" sz="1800" b="0" i="0" u="none" strike="noStrike" kern="1200" cap="none" spc="0" normalizeH="0" baseline="0" noProof="0" dirty="0">
              <a:ln>
                <a:noFill/>
              </a:ln>
              <a:effectLst/>
              <a:uLnTx/>
              <a:uFillTx/>
              <a:latin typeface="Arial" panose="020B0604020202020204" pitchFamily="34" charset="0"/>
              <a:ea typeface="Times New Roman" panose="02020603050405020304" pitchFamily="18" charset="0"/>
              <a:cs typeface="+mn-cs"/>
            </a:endParaRPr>
          </a:p>
          <a:p>
            <a:pPr marL="450215" marR="0" lvl="0" indent="-450215" algn="l" defTabSz="914400" rtl="0" eaLnBrk="1" fontAlgn="auto" latinLnBrk="0" hangingPunct="1">
              <a:lnSpc>
                <a:spcPct val="100000"/>
              </a:lnSpc>
              <a:spcBef>
                <a:spcPts val="600"/>
              </a:spcBef>
              <a:spcAft>
                <a:spcPts val="60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[14]	I. Crawford, “Employer Perspectives on Virtual Working: Essential Skills for the Globalised, Digital Workplace,” in </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Developments in Virtual Learning</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Environments and the Global Workplace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(S. Swartz, B. Barbosa, I. Crawford, and S. Luck eds.), </a:t>
            </a:r>
            <a:r>
              <a:rPr kumimoji="0" lang="en-GB" sz="18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Chp</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10,</a:t>
            </a:r>
            <a:r>
              <a:rPr kumimoji="0" lang="en-GB" sz="18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IGI Global, 2021.</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0" indent="0">
              <a:buNone/>
            </a:pPr>
            <a:endParaRPr lang="en-GB" dirty="0"/>
          </a:p>
        </p:txBody>
      </p:sp>
    </p:spTree>
    <p:custDataLst>
      <p:tags r:id="rId1"/>
    </p:custDataLst>
    <p:extLst>
      <p:ext uri="{BB962C8B-B14F-4D97-AF65-F5344CB8AC3E}">
        <p14:creationId xmlns:p14="http://schemas.microsoft.com/office/powerpoint/2010/main" val="1128259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681038" y="1053833"/>
            <a:ext cx="8543925" cy="636856"/>
          </a:xfrm>
        </p:spPr>
        <p:txBody>
          <a:bodyPr>
            <a:normAutofit fontScale="90000"/>
          </a:bodyPr>
          <a:lstStyle/>
          <a:p>
            <a:br>
              <a:rPr lang="en-GB" dirty="0"/>
            </a:br>
            <a:br>
              <a:rPr lang="en-GB" dirty="0"/>
            </a:br>
            <a:endParaRPr lang="en-GB" dirty="0"/>
          </a:p>
        </p:txBody>
      </p:sp>
      <p:sp>
        <p:nvSpPr>
          <p:cNvPr id="12" name="Content Placeholder 11"/>
          <p:cNvSpPr>
            <a:spLocks noGrp="1"/>
          </p:cNvSpPr>
          <p:nvPr>
            <p:ph idx="1"/>
          </p:nvPr>
        </p:nvSpPr>
        <p:spPr>
          <a:xfrm>
            <a:off x="365761" y="1905843"/>
            <a:ext cx="8859202" cy="3706504"/>
          </a:xfrm>
        </p:spPr>
        <p:txBody>
          <a:bodyPr/>
          <a:lstStyle/>
          <a:p>
            <a:pPr marL="0" indent="0">
              <a:buNone/>
            </a:pPr>
            <a:endParaRPr lang="en-GB" dirty="0"/>
          </a:p>
          <a:p>
            <a:pPr marL="0" indent="0" algn="ctr">
              <a:buNone/>
            </a:pPr>
            <a:r>
              <a:rPr lang="en-GB" sz="6000" dirty="0">
                <a:solidFill>
                  <a:srgbClr val="7030A0"/>
                </a:solidFill>
              </a:rPr>
              <a:t>Thank you for listening</a:t>
            </a:r>
          </a:p>
          <a:p>
            <a:pPr marL="0" indent="0" algn="ctr">
              <a:buNone/>
            </a:pPr>
            <a:r>
              <a:rPr lang="en-GB" sz="3600" dirty="0">
                <a:solidFill>
                  <a:srgbClr val="7030A0"/>
                </a:solidFill>
              </a:rPr>
              <a:t>Contact: Izzy Crawford </a:t>
            </a:r>
            <a:r>
              <a:rPr lang="en-GB" sz="3600" dirty="0">
                <a:solidFill>
                  <a:srgbClr val="7030A0"/>
                </a:solidFill>
                <a:hlinkClick r:id="rId6"/>
              </a:rPr>
              <a:t>i.c.crawford@rgu.ac.uk</a:t>
            </a:r>
            <a:endParaRPr lang="en-GB" sz="3600" dirty="0">
              <a:solidFill>
                <a:srgbClr val="7030A0"/>
              </a:solidFill>
            </a:endParaRPr>
          </a:p>
          <a:p>
            <a:pPr marL="0" indent="0" algn="ctr">
              <a:buNone/>
            </a:pPr>
            <a:endParaRPr lang="en-GB" sz="3600" dirty="0">
              <a:solidFill>
                <a:srgbClr val="7030A0"/>
              </a:solidFill>
            </a:endParaRPr>
          </a:p>
        </p:txBody>
      </p:sp>
    </p:spTree>
    <p:custDataLst>
      <p:tags r:id="rId1"/>
    </p:custDataLst>
    <p:extLst>
      <p:ext uri="{BB962C8B-B14F-4D97-AF65-F5344CB8AC3E}">
        <p14:creationId xmlns:p14="http://schemas.microsoft.com/office/powerpoint/2010/main" val="431692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681038" y="1053832"/>
            <a:ext cx="8543925" cy="1138039"/>
          </a:xfrm>
        </p:spPr>
        <p:txBody>
          <a:bodyPr/>
          <a:lstStyle/>
          <a:p>
            <a:r>
              <a:rPr lang="en-GB" b="1" dirty="0">
                <a:solidFill>
                  <a:srgbClr val="7030A0"/>
                </a:solidFill>
              </a:rPr>
              <a:t>Overview</a:t>
            </a:r>
          </a:p>
        </p:txBody>
      </p:sp>
      <p:sp>
        <p:nvSpPr>
          <p:cNvPr id="12" name="Content Placeholder 11"/>
          <p:cNvSpPr>
            <a:spLocks noGrp="1"/>
          </p:cNvSpPr>
          <p:nvPr>
            <p:ph idx="1"/>
          </p:nvPr>
        </p:nvSpPr>
        <p:spPr>
          <a:xfrm>
            <a:off x="681038" y="1764995"/>
            <a:ext cx="8543925" cy="4184701"/>
          </a:xfrm>
        </p:spPr>
        <p:txBody>
          <a:bodyPr/>
          <a:lstStyle/>
          <a:p>
            <a:pPr marL="0" indent="0">
              <a:buNone/>
            </a:pPr>
            <a:endParaRPr lang="en-GB" dirty="0"/>
          </a:p>
          <a:p>
            <a:r>
              <a:rPr lang="en-GB" dirty="0"/>
              <a:t>Doctoral research project with graduate employers</a:t>
            </a:r>
          </a:p>
          <a:p>
            <a:r>
              <a:rPr lang="en-GB" dirty="0"/>
              <a:t>Twelve in-depth interviews across UK, Germany, and USA</a:t>
            </a:r>
          </a:p>
          <a:p>
            <a:r>
              <a:rPr lang="en-GB" dirty="0"/>
              <a:t>Before and during Covid-19 first wave, Spring 2020</a:t>
            </a:r>
          </a:p>
          <a:p>
            <a:r>
              <a:rPr lang="en-GB" dirty="0"/>
              <a:t>Perceptions of global digital competency </a:t>
            </a:r>
          </a:p>
          <a:p>
            <a:r>
              <a:rPr lang="en-GB" dirty="0"/>
              <a:t>Digital transformation, literacy, and infrastructure</a:t>
            </a:r>
          </a:p>
          <a:p>
            <a:r>
              <a:rPr lang="en-GB" dirty="0"/>
              <a:t>Remote, flexible working opportunities and challenges</a:t>
            </a:r>
          </a:p>
          <a:p>
            <a:r>
              <a:rPr lang="en-GB" dirty="0"/>
              <a:t>Re-thinking virtual experiential learning </a:t>
            </a:r>
          </a:p>
        </p:txBody>
      </p:sp>
    </p:spTree>
    <p:custDataLst>
      <p:tags r:id="rId1"/>
    </p:custDataLst>
    <p:extLst>
      <p:ext uri="{BB962C8B-B14F-4D97-AF65-F5344CB8AC3E}">
        <p14:creationId xmlns:p14="http://schemas.microsoft.com/office/powerpoint/2010/main" val="1118129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681038" y="1053833"/>
            <a:ext cx="8543925" cy="1293128"/>
          </a:xfrm>
        </p:spPr>
        <p:txBody>
          <a:bodyPr/>
          <a:lstStyle/>
          <a:p>
            <a:r>
              <a:rPr lang="en-GB" b="1" dirty="0">
                <a:solidFill>
                  <a:srgbClr val="7030A0"/>
                </a:solidFill>
              </a:rPr>
              <a:t>Introduction</a:t>
            </a:r>
          </a:p>
        </p:txBody>
      </p:sp>
      <p:sp>
        <p:nvSpPr>
          <p:cNvPr id="12" name="Content Placeholder 11"/>
          <p:cNvSpPr>
            <a:spLocks noGrp="1"/>
          </p:cNvSpPr>
          <p:nvPr>
            <p:ph idx="1"/>
          </p:nvPr>
        </p:nvSpPr>
        <p:spPr>
          <a:xfrm>
            <a:off x="516044" y="1981200"/>
            <a:ext cx="8826076" cy="3968497"/>
          </a:xfrm>
        </p:spPr>
        <p:txBody>
          <a:bodyPr/>
          <a:lstStyle/>
          <a:p>
            <a:pPr marL="0" indent="0">
              <a:buNone/>
            </a:pPr>
            <a:endParaRPr lang="en-GB" dirty="0"/>
          </a:p>
          <a:p>
            <a:r>
              <a:rPr lang="en-GB" dirty="0"/>
              <a:t>International virtual workplace – revolutionary change</a:t>
            </a:r>
          </a:p>
          <a:p>
            <a:r>
              <a:rPr lang="en-GB" dirty="0"/>
              <a:t>Digital knowledge and skills essential</a:t>
            </a:r>
          </a:p>
          <a:p>
            <a:r>
              <a:rPr lang="en-GB" dirty="0"/>
              <a:t>Higher Education pedagogies must adapt (Bhat and McMahon, 2016) </a:t>
            </a:r>
          </a:p>
          <a:p>
            <a:r>
              <a:rPr lang="en-GB" dirty="0"/>
              <a:t>Collaborative online international learning (COIL) opportunities</a:t>
            </a:r>
          </a:p>
          <a:p>
            <a:r>
              <a:rPr lang="en-GB" dirty="0"/>
              <a:t>Employer views echo student perceptions of COIL (Swartz et al., 2020) </a:t>
            </a:r>
          </a:p>
        </p:txBody>
      </p:sp>
    </p:spTree>
    <p:custDataLst>
      <p:tags r:id="rId1"/>
    </p:custDataLst>
    <p:extLst>
      <p:ext uri="{BB962C8B-B14F-4D97-AF65-F5344CB8AC3E}">
        <p14:creationId xmlns:p14="http://schemas.microsoft.com/office/powerpoint/2010/main" val="1449918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681039" y="1395663"/>
            <a:ext cx="7678452"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681038" y="1053832"/>
            <a:ext cx="8543925" cy="1232169"/>
          </a:xfrm>
        </p:spPr>
        <p:txBody>
          <a:bodyPr/>
          <a:lstStyle/>
          <a:p>
            <a:br>
              <a:rPr lang="en-GB" b="1" dirty="0">
                <a:solidFill>
                  <a:srgbClr val="7030A0"/>
                </a:solidFill>
              </a:rPr>
            </a:br>
            <a:r>
              <a:rPr lang="en-GB" b="1" dirty="0">
                <a:solidFill>
                  <a:srgbClr val="7030A0"/>
                </a:solidFill>
              </a:rPr>
              <a:t>Methodology</a:t>
            </a:r>
          </a:p>
        </p:txBody>
      </p:sp>
      <p:sp>
        <p:nvSpPr>
          <p:cNvPr id="12" name="Content Placeholder 11"/>
          <p:cNvSpPr>
            <a:spLocks noGrp="1"/>
          </p:cNvSpPr>
          <p:nvPr>
            <p:ph idx="1"/>
          </p:nvPr>
        </p:nvSpPr>
        <p:spPr>
          <a:xfrm>
            <a:off x="681038" y="2106826"/>
            <a:ext cx="8543925" cy="3842871"/>
          </a:xfrm>
        </p:spPr>
        <p:txBody>
          <a:bodyPr/>
          <a:lstStyle/>
          <a:p>
            <a:pPr marL="0" indent="0">
              <a:buNone/>
            </a:pPr>
            <a:endParaRPr lang="en-GB" dirty="0"/>
          </a:p>
          <a:p>
            <a:r>
              <a:rPr lang="en-GB" dirty="0"/>
              <a:t>Interpretivist research paradigm</a:t>
            </a:r>
          </a:p>
          <a:p>
            <a:r>
              <a:rPr lang="en-GB" dirty="0"/>
              <a:t>Inductive approach</a:t>
            </a:r>
          </a:p>
          <a:p>
            <a:r>
              <a:rPr lang="en-GB" dirty="0"/>
              <a:t>Qualitative method</a:t>
            </a:r>
          </a:p>
          <a:p>
            <a:pPr marL="0" indent="0">
              <a:buNone/>
            </a:pPr>
            <a:endParaRPr lang="en-GB" dirty="0"/>
          </a:p>
          <a:p>
            <a:pPr marL="0" indent="0">
              <a:buNone/>
            </a:pPr>
            <a:r>
              <a:rPr lang="en-GB" i="1" dirty="0"/>
              <a:t>Packer, 2010; Roulston, 2010; </a:t>
            </a:r>
            <a:r>
              <a:rPr lang="en-GB" i="1" dirty="0" err="1"/>
              <a:t>Lapan</a:t>
            </a:r>
            <a:r>
              <a:rPr lang="en-GB" i="1" dirty="0"/>
              <a:t>, </a:t>
            </a:r>
            <a:r>
              <a:rPr lang="en-GB" i="1" dirty="0" err="1"/>
              <a:t>Quartaroli</a:t>
            </a:r>
            <a:r>
              <a:rPr lang="en-GB" i="1" dirty="0"/>
              <a:t> and Riemer, 2012.</a:t>
            </a:r>
          </a:p>
        </p:txBody>
      </p:sp>
    </p:spTree>
    <p:custDataLst>
      <p:tags r:id="rId1"/>
    </p:custDataLst>
    <p:extLst>
      <p:ext uri="{BB962C8B-B14F-4D97-AF65-F5344CB8AC3E}">
        <p14:creationId xmlns:p14="http://schemas.microsoft.com/office/powerpoint/2010/main" val="2150859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681038" y="1395664"/>
            <a:ext cx="8543925" cy="1179896"/>
          </a:xfrm>
        </p:spPr>
        <p:txBody>
          <a:bodyPr>
            <a:normAutofit/>
          </a:bodyPr>
          <a:lstStyle/>
          <a:p>
            <a:r>
              <a:rPr lang="en-GB" b="1" dirty="0">
                <a:solidFill>
                  <a:srgbClr val="7030A0"/>
                </a:solidFill>
              </a:rPr>
              <a:t>Methodology</a:t>
            </a:r>
          </a:p>
        </p:txBody>
      </p:sp>
      <p:sp>
        <p:nvSpPr>
          <p:cNvPr id="12" name="Content Placeholder 11"/>
          <p:cNvSpPr>
            <a:spLocks noGrp="1"/>
          </p:cNvSpPr>
          <p:nvPr>
            <p:ph idx="1"/>
          </p:nvPr>
        </p:nvSpPr>
        <p:spPr>
          <a:xfrm>
            <a:off x="681038" y="2167456"/>
            <a:ext cx="8543925" cy="3782241"/>
          </a:xfrm>
        </p:spPr>
        <p:txBody>
          <a:bodyPr/>
          <a:lstStyle/>
          <a:p>
            <a:pPr marL="0" indent="0">
              <a:buNone/>
            </a:pPr>
            <a:endParaRPr lang="en-GB" dirty="0"/>
          </a:p>
          <a:p>
            <a:r>
              <a:rPr lang="en-GB" dirty="0"/>
              <a:t>Sample – twelve </a:t>
            </a:r>
            <a:r>
              <a:rPr lang="en-US" dirty="0"/>
              <a:t>employers from a range of geographical, educational, and employment backgrounds</a:t>
            </a:r>
            <a:endParaRPr lang="en-GB" dirty="0"/>
          </a:p>
          <a:p>
            <a:r>
              <a:rPr lang="en-GB" dirty="0"/>
              <a:t>Data Collection – semi-structured interviews on Zoom</a:t>
            </a:r>
          </a:p>
          <a:p>
            <a:r>
              <a:rPr lang="en-GB" dirty="0"/>
              <a:t>Data Analysis – Interpretive Phenomenological Analysis</a:t>
            </a:r>
            <a:r>
              <a:rPr lang="en-GB" sz="2400" dirty="0"/>
              <a:t> </a:t>
            </a:r>
            <a:r>
              <a:rPr lang="en-GB" sz="2280" dirty="0"/>
              <a:t>(</a:t>
            </a:r>
            <a:r>
              <a:rPr kumimoji="0" lang="de-DE" sz="2280" b="0" i="0" u="none" strike="noStrike" kern="1200" cap="none" spc="0" normalizeH="0" baseline="0" noProof="0" dirty="0">
                <a:ln>
                  <a:noFill/>
                </a:ln>
                <a:solidFill>
                  <a:prstClr val="black"/>
                </a:solidFill>
                <a:effectLst/>
                <a:uLnTx/>
                <a:uFillTx/>
                <a:ea typeface="Times New Roman" panose="02020603050405020304" pitchFamily="18" charset="0"/>
                <a:cs typeface="+mn-cs"/>
              </a:rPr>
              <a:t>Brocki and Wearden, 2006)</a:t>
            </a:r>
            <a:endParaRPr lang="en-GB" sz="2280" dirty="0"/>
          </a:p>
        </p:txBody>
      </p:sp>
    </p:spTree>
    <p:custDataLst>
      <p:tags r:id="rId1"/>
    </p:custDataLst>
    <p:extLst>
      <p:ext uri="{BB962C8B-B14F-4D97-AF65-F5344CB8AC3E}">
        <p14:creationId xmlns:p14="http://schemas.microsoft.com/office/powerpoint/2010/main" val="157941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365760" y="1550906"/>
            <a:ext cx="9174480" cy="524576"/>
          </a:xfrm>
        </p:spPr>
        <p:txBody>
          <a:bodyPr>
            <a:normAutofit fontScale="90000"/>
          </a:bodyPr>
          <a:lstStyle/>
          <a:p>
            <a:r>
              <a:rPr lang="en-GB" sz="3600" b="1" dirty="0">
                <a:solidFill>
                  <a:srgbClr val="7030A0"/>
                </a:solidFill>
              </a:rPr>
              <a:t>Results - </a:t>
            </a:r>
            <a:r>
              <a:rPr lang="en-US" sz="3600" b="1" dirty="0">
                <a:solidFill>
                  <a:srgbClr val="7030A0"/>
                </a:solidFill>
              </a:rPr>
              <a:t>Global Collaboration and Remote Working</a:t>
            </a:r>
            <a:br>
              <a:rPr lang="en-US" b="1" dirty="0">
                <a:solidFill>
                  <a:srgbClr val="7030A0"/>
                </a:solidFill>
              </a:rPr>
            </a:br>
            <a:endParaRPr lang="en-GB" b="1" dirty="0">
              <a:solidFill>
                <a:srgbClr val="7030A0"/>
              </a:solidFill>
            </a:endParaRPr>
          </a:p>
        </p:txBody>
      </p:sp>
      <p:sp>
        <p:nvSpPr>
          <p:cNvPr id="12" name="Content Placeholder 11"/>
          <p:cNvSpPr>
            <a:spLocks noGrp="1"/>
          </p:cNvSpPr>
          <p:nvPr>
            <p:ph idx="1"/>
          </p:nvPr>
        </p:nvSpPr>
        <p:spPr>
          <a:xfrm>
            <a:off x="365760" y="2075482"/>
            <a:ext cx="9296400" cy="3874215"/>
          </a:xfrm>
        </p:spPr>
        <p:txBody>
          <a:bodyPr>
            <a:normAutofit/>
          </a:bodyPr>
          <a:lstStyle/>
          <a:p>
            <a:pPr marL="0" indent="0">
              <a:buNone/>
            </a:pPr>
            <a:r>
              <a:rPr lang="en-GB" sz="3200" kern="1200" dirty="0">
                <a:solidFill>
                  <a:schemeClr val="accent5">
                    <a:lumMod val="50000"/>
                  </a:schemeClr>
                </a:solidFill>
                <a:effectLst/>
                <a:ea typeface="MS Mincho" panose="02020609040205080304" pitchFamily="49" charset="-128"/>
              </a:rPr>
              <a:t>“I think it (</a:t>
            </a:r>
            <a:r>
              <a:rPr lang="en-GB" sz="3200" dirty="0">
                <a:solidFill>
                  <a:schemeClr val="accent5">
                    <a:lumMod val="50000"/>
                  </a:schemeClr>
                </a:solidFill>
                <a:ea typeface="MS Mincho" panose="02020609040205080304" pitchFamily="49" charset="-128"/>
              </a:rPr>
              <a:t>international online collaboration) is </a:t>
            </a:r>
            <a:r>
              <a:rPr lang="en-GB" sz="3200" kern="1200" dirty="0">
                <a:solidFill>
                  <a:schemeClr val="accent5">
                    <a:lumMod val="50000"/>
                  </a:schemeClr>
                </a:solidFill>
                <a:effectLst/>
                <a:ea typeface="MS Mincho" panose="02020609040205080304" pitchFamily="49" charset="-128"/>
              </a:rPr>
              <a:t>important in the workplace because I think increasingly a lot more companies are global; they’re employing a lot more global staff. I think it again comes down to what makes us human and understanding how different people from different cultures perform in the workplaces.” </a:t>
            </a:r>
          </a:p>
          <a:p>
            <a:pPr marL="0" indent="0">
              <a:buNone/>
            </a:pPr>
            <a:endParaRPr lang="en-GB" sz="3000" dirty="0">
              <a:ea typeface="MS Mincho" panose="02020609040205080304" pitchFamily="49" charset="-128"/>
            </a:endParaRPr>
          </a:p>
          <a:p>
            <a:pPr marL="0" indent="0">
              <a:buNone/>
            </a:pPr>
            <a:endParaRPr lang="en-GB" sz="3600" dirty="0">
              <a:effectLst/>
              <a:latin typeface="Times New Roman" panose="02020603050405020304" pitchFamily="18" charset="0"/>
              <a:ea typeface="Times New Roman" panose="02020603050405020304" pitchFamily="18" charset="0"/>
            </a:endParaRPr>
          </a:p>
          <a:p>
            <a:pPr marL="0" indent="0">
              <a:buNone/>
            </a:pPr>
            <a:endParaRPr lang="en-GB" sz="2400" dirty="0"/>
          </a:p>
        </p:txBody>
      </p:sp>
    </p:spTree>
    <p:custDataLst>
      <p:tags r:id="rId1"/>
    </p:custDataLst>
    <p:extLst>
      <p:ext uri="{BB962C8B-B14F-4D97-AF65-F5344CB8AC3E}">
        <p14:creationId xmlns:p14="http://schemas.microsoft.com/office/powerpoint/2010/main" val="3219457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335280" y="1053832"/>
            <a:ext cx="9006840" cy="1186448"/>
          </a:xfrm>
        </p:spPr>
        <p:txBody>
          <a:bodyPr>
            <a:normAutofit/>
          </a:bodyPr>
          <a:lstStyle/>
          <a:p>
            <a:r>
              <a:rPr lang="en-GB" sz="3200" b="1" dirty="0">
                <a:solidFill>
                  <a:srgbClr val="7030A0"/>
                </a:solidFill>
              </a:rPr>
              <a:t>Results - </a:t>
            </a:r>
            <a:r>
              <a:rPr lang="en-US" sz="3200" b="1" dirty="0">
                <a:solidFill>
                  <a:srgbClr val="7030A0"/>
                </a:solidFill>
              </a:rPr>
              <a:t>Global Collaboration and Remote Working</a:t>
            </a:r>
            <a:endParaRPr lang="en-GB" sz="3200" b="1" dirty="0">
              <a:solidFill>
                <a:srgbClr val="7030A0"/>
              </a:solidFill>
            </a:endParaRPr>
          </a:p>
        </p:txBody>
      </p:sp>
      <p:sp>
        <p:nvSpPr>
          <p:cNvPr id="12" name="Content Placeholder 11"/>
          <p:cNvSpPr>
            <a:spLocks noGrp="1"/>
          </p:cNvSpPr>
          <p:nvPr>
            <p:ph idx="1"/>
          </p:nvPr>
        </p:nvSpPr>
        <p:spPr>
          <a:xfrm>
            <a:off x="304800" y="2106826"/>
            <a:ext cx="9235440" cy="3842870"/>
          </a:xfrm>
        </p:spPr>
        <p:txBody>
          <a:bodyPr>
            <a:normAutofit/>
          </a:bodyPr>
          <a:lstStyle/>
          <a:p>
            <a:pPr marL="0" indent="0">
              <a:buNone/>
            </a:pPr>
            <a:r>
              <a:rPr lang="en-US" sz="2400" b="1" dirty="0">
                <a:solidFill>
                  <a:schemeClr val="accent5">
                    <a:lumMod val="50000"/>
                  </a:schemeClr>
                </a:solidFill>
              </a:rPr>
              <a:t>“And, really, to tell you the truth, throughout this whole COVID-19 stuff, I don’t think we would have made it unless we would have saw what other places were doing, and collaborating every day, with what worked and what didn’t work. Even though you had casualties on the ‘what didn’t work’ side, we were taking those as examples and using them.” </a:t>
            </a:r>
          </a:p>
          <a:p>
            <a:pPr marL="0" indent="0">
              <a:buNone/>
            </a:pPr>
            <a:endParaRPr lang="en-US" sz="1200" b="1" dirty="0">
              <a:solidFill>
                <a:schemeClr val="accent5">
                  <a:lumMod val="50000"/>
                </a:schemeClr>
              </a:solidFill>
            </a:endParaRPr>
          </a:p>
          <a:p>
            <a:pPr marL="0" indent="0">
              <a:buNone/>
            </a:pPr>
            <a:r>
              <a:rPr lang="en-US" sz="2400" b="1" dirty="0">
                <a:solidFill>
                  <a:schemeClr val="accent5">
                    <a:lumMod val="50000"/>
                  </a:schemeClr>
                </a:solidFill>
                <a:effectLst/>
                <a:ea typeface="Times New Roman" panose="02020603050405020304" pitchFamily="18" charset="0"/>
                <a:cs typeface="Times New Roman" panose="02020603050405020304" pitchFamily="18" charset="0"/>
              </a:rPr>
              <a:t>“We don’t have the luxury of time, we don’t have the luxury of getting an IT department to make something work for us; we have half an hour a day where we need to do something, so it has to work.” </a:t>
            </a:r>
            <a:endParaRPr lang="en-GB" sz="2400" b="1" dirty="0">
              <a:solidFill>
                <a:schemeClr val="accent5">
                  <a:lumMod val="50000"/>
                </a:schemeClr>
              </a:solidFill>
              <a:effectLst/>
              <a:ea typeface="Times New Roman" panose="02020603050405020304" pitchFamily="18" charset="0"/>
              <a:cs typeface="Times New Roman" panose="02020603050405020304" pitchFamily="18" charset="0"/>
            </a:endParaRPr>
          </a:p>
          <a:p>
            <a:pPr marL="0" indent="0">
              <a:buNone/>
            </a:pPr>
            <a:endParaRPr lang="en-US" sz="2400" dirty="0"/>
          </a:p>
          <a:p>
            <a:pPr marL="0" indent="0">
              <a:buNone/>
            </a:pPr>
            <a:endParaRPr lang="en-GB" sz="2400" dirty="0"/>
          </a:p>
        </p:txBody>
      </p:sp>
    </p:spTree>
    <p:custDataLst>
      <p:tags r:id="rId1"/>
    </p:custDataLst>
    <p:extLst>
      <p:ext uri="{BB962C8B-B14F-4D97-AF65-F5344CB8AC3E}">
        <p14:creationId xmlns:p14="http://schemas.microsoft.com/office/powerpoint/2010/main" val="2820769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396240" y="1395663"/>
            <a:ext cx="8828723" cy="920817"/>
          </a:xfrm>
        </p:spPr>
        <p:txBody>
          <a:bodyPr>
            <a:normAutofit fontScale="90000"/>
          </a:bodyPr>
          <a:lstStyle/>
          <a:p>
            <a:r>
              <a:rPr lang="en-US" b="1" dirty="0">
                <a:solidFill>
                  <a:srgbClr val="7030A0"/>
                </a:solidFill>
              </a:rPr>
              <a:t>Results - Digital Literacy and Skill Development</a:t>
            </a:r>
            <a:br>
              <a:rPr lang="en-US" b="1" dirty="0">
                <a:solidFill>
                  <a:srgbClr val="7030A0"/>
                </a:solidFill>
              </a:rPr>
            </a:br>
            <a:endParaRPr lang="en-GB" b="1" dirty="0">
              <a:solidFill>
                <a:srgbClr val="7030A0"/>
              </a:solidFill>
            </a:endParaRPr>
          </a:p>
        </p:txBody>
      </p:sp>
      <p:sp>
        <p:nvSpPr>
          <p:cNvPr id="12" name="Content Placeholder 11"/>
          <p:cNvSpPr>
            <a:spLocks noGrp="1"/>
          </p:cNvSpPr>
          <p:nvPr>
            <p:ph idx="1"/>
          </p:nvPr>
        </p:nvSpPr>
        <p:spPr>
          <a:xfrm>
            <a:off x="350520" y="2167455"/>
            <a:ext cx="9159240" cy="3782242"/>
          </a:xfrm>
        </p:spPr>
        <p:txBody>
          <a:bodyPr/>
          <a:lstStyle/>
          <a:p>
            <a:pPr marL="0" indent="0">
              <a:buNone/>
            </a:pPr>
            <a:r>
              <a:rPr lang="en-US" sz="3200" dirty="0">
                <a:solidFill>
                  <a:schemeClr val="accent5">
                    <a:lumMod val="50000"/>
                  </a:schemeClr>
                </a:solidFill>
              </a:rPr>
              <a:t>“During this hard time of this coronavirus issue, we have already started talking about working remotely from home. If you have these (virtual) skills, it will help you better because they are planning to start teaching those who have never used Zoom and other things before, they are planning to teach us how to operate this.” </a:t>
            </a:r>
          </a:p>
          <a:p>
            <a:pPr marL="0" indent="0">
              <a:buNone/>
            </a:pPr>
            <a:endParaRPr lang="en-GB" sz="2400" dirty="0"/>
          </a:p>
        </p:txBody>
      </p:sp>
    </p:spTree>
    <p:custDataLst>
      <p:tags r:id="rId1"/>
    </p:custDataLst>
    <p:extLst>
      <p:ext uri="{BB962C8B-B14F-4D97-AF65-F5344CB8AC3E}">
        <p14:creationId xmlns:p14="http://schemas.microsoft.com/office/powerpoint/2010/main" val="2039738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6043" y="370141"/>
            <a:ext cx="3010524" cy="62306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168985"/>
            <a:ext cx="9906000" cy="689015"/>
          </a:xfrm>
          <a:prstGeom prst="rect">
            <a:avLst/>
          </a:prstGeom>
        </p:spPr>
      </p:pic>
      <p:sp>
        <p:nvSpPr>
          <p:cNvPr id="7" name="TextBox 6"/>
          <p:cNvSpPr txBox="1"/>
          <p:nvPr/>
        </p:nvSpPr>
        <p:spPr>
          <a:xfrm>
            <a:off x="1227221" y="1395663"/>
            <a:ext cx="7132269" cy="369332"/>
          </a:xfrm>
          <a:prstGeom prst="rect">
            <a:avLst/>
          </a:prstGeom>
          <a:noFill/>
        </p:spPr>
        <p:txBody>
          <a:bodyPr wrap="square" rtlCol="0">
            <a:spAutoFit/>
          </a:bodyPr>
          <a:lstStyle/>
          <a:p>
            <a:endParaRPr lang="en-GB" dirty="0"/>
          </a:p>
        </p:txBody>
      </p:sp>
      <p:sp>
        <p:nvSpPr>
          <p:cNvPr id="11" name="Title 10"/>
          <p:cNvSpPr>
            <a:spLocks noGrp="1"/>
          </p:cNvSpPr>
          <p:nvPr>
            <p:ph type="title"/>
          </p:nvPr>
        </p:nvSpPr>
        <p:spPr>
          <a:xfrm>
            <a:off x="426720" y="1600705"/>
            <a:ext cx="8798243" cy="1103697"/>
          </a:xfrm>
        </p:spPr>
        <p:txBody>
          <a:bodyPr>
            <a:normAutofit/>
          </a:bodyPr>
          <a:lstStyle/>
          <a:p>
            <a:r>
              <a:rPr lang="en-US" sz="3200" b="1" dirty="0">
                <a:solidFill>
                  <a:srgbClr val="7030A0"/>
                </a:solidFill>
              </a:rPr>
              <a:t>Results - Digital Literacy and Skill Development</a:t>
            </a:r>
            <a:br>
              <a:rPr lang="en-US" b="1" dirty="0">
                <a:solidFill>
                  <a:srgbClr val="7030A0"/>
                </a:solidFill>
              </a:rPr>
            </a:br>
            <a:endParaRPr lang="en-GB" b="1" dirty="0">
              <a:solidFill>
                <a:srgbClr val="7030A0"/>
              </a:solidFill>
            </a:endParaRPr>
          </a:p>
        </p:txBody>
      </p:sp>
      <p:sp>
        <p:nvSpPr>
          <p:cNvPr id="12" name="Content Placeholder 11"/>
          <p:cNvSpPr>
            <a:spLocks noGrp="1"/>
          </p:cNvSpPr>
          <p:nvPr>
            <p:ph idx="1"/>
          </p:nvPr>
        </p:nvSpPr>
        <p:spPr>
          <a:xfrm>
            <a:off x="396240" y="2372497"/>
            <a:ext cx="9083040" cy="3577199"/>
          </a:xfrm>
        </p:spPr>
        <p:txBody>
          <a:bodyPr/>
          <a:lstStyle/>
          <a:p>
            <a:pPr marL="0" indent="0">
              <a:buNone/>
            </a:pPr>
            <a:r>
              <a:rPr lang="en-US" sz="3600" dirty="0">
                <a:solidFill>
                  <a:schemeClr val="accent5">
                    <a:lumMod val="50000"/>
                  </a:schemeClr>
                </a:solidFill>
              </a:rPr>
              <a:t>“We all need to be digitally skills equipped, especially if we’re going forward. And not a lot of the courses are digitally skills equipped because they don’t really need it, but employers need it.” </a:t>
            </a:r>
          </a:p>
          <a:p>
            <a:pPr marL="0" indent="0">
              <a:buNone/>
            </a:pPr>
            <a:endParaRPr lang="en-GB" sz="2400" dirty="0"/>
          </a:p>
        </p:txBody>
      </p:sp>
    </p:spTree>
    <p:custDataLst>
      <p:tags r:id="rId1"/>
    </p:custDataLst>
    <p:extLst>
      <p:ext uri="{BB962C8B-B14F-4D97-AF65-F5344CB8AC3E}">
        <p14:creationId xmlns:p14="http://schemas.microsoft.com/office/powerpoint/2010/main" val="227440411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1671</TotalTime>
  <Words>1286</Words>
  <Application>Microsoft Office PowerPoint</Application>
  <PresentationFormat>A4 Paper (210x297 mm)</PresentationFormat>
  <Paragraphs>88</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MS Mincho</vt:lpstr>
      <vt:lpstr>Arial</vt:lpstr>
      <vt:lpstr>Arial Unicode MS</vt:lpstr>
      <vt:lpstr>Calibri</vt:lpstr>
      <vt:lpstr>Calibri Light</vt:lpstr>
      <vt:lpstr>Times New Roman</vt:lpstr>
      <vt:lpstr>Office Theme</vt:lpstr>
      <vt:lpstr>EDULEARN21</vt:lpstr>
      <vt:lpstr>Overview</vt:lpstr>
      <vt:lpstr>Introduction</vt:lpstr>
      <vt:lpstr> Methodology</vt:lpstr>
      <vt:lpstr>Methodology</vt:lpstr>
      <vt:lpstr>Results - Global Collaboration and Remote Working </vt:lpstr>
      <vt:lpstr>Results - Global Collaboration and Remote Working</vt:lpstr>
      <vt:lpstr>Results - Digital Literacy and Skill Development </vt:lpstr>
      <vt:lpstr>Results - Digital Literacy and Skill Development </vt:lpstr>
      <vt:lpstr>Results - Experiential Learning and COIL </vt:lpstr>
      <vt:lpstr>New Conceptual Model</vt:lpstr>
      <vt:lpstr>Conclusion</vt:lpstr>
      <vt:lpstr>References</vt:lpstr>
      <vt:lpstr>References</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Leah Morrison (lib)</cp:lastModifiedBy>
  <cp:revision>263</cp:revision>
  <cp:lastPrinted>2021-05-14T13:43:05Z</cp:lastPrinted>
  <dcterms:created xsi:type="dcterms:W3CDTF">2017-08-10T07:11:10Z</dcterms:created>
  <dcterms:modified xsi:type="dcterms:W3CDTF">2021-08-13T07:30:47Z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23D8E32B-D1E9-45EC-9198-26080B153D3D</vt:lpwstr>
  </property>
  <property fmtid="{D5CDD505-2E9C-101B-9397-08002B2CF9AE}" pid="3" name="ArticulatePath">
    <vt:lpwstr>Delta 1 PB</vt:lpwstr>
  </property>
</Properties>
</file>