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9" r:id="rId1"/>
    <p:sldMasterId id="2147484092" r:id="rId2"/>
    <p:sldMasterId id="2147484117" r:id="rId3"/>
  </p:sldMasterIdLst>
  <p:notesMasterIdLst>
    <p:notesMasterId r:id="rId17"/>
  </p:notesMasterIdLst>
  <p:handoutMasterIdLst>
    <p:handoutMasterId r:id="rId18"/>
  </p:handoutMasterIdLst>
  <p:sldIdLst>
    <p:sldId id="257" r:id="rId4"/>
    <p:sldId id="1551" r:id="rId5"/>
    <p:sldId id="1550" r:id="rId6"/>
    <p:sldId id="1546" r:id="rId7"/>
    <p:sldId id="275" r:id="rId8"/>
    <p:sldId id="274" r:id="rId9"/>
    <p:sldId id="1549" r:id="rId10"/>
    <p:sldId id="1545" r:id="rId11"/>
    <p:sldId id="307" r:id="rId12"/>
    <p:sldId id="1543" r:id="rId13"/>
    <p:sldId id="1548" r:id="rId14"/>
    <p:sldId id="268" r:id="rId15"/>
    <p:sldId id="279" r:id="rId16"/>
  </p:sldIdLst>
  <p:sldSz cx="9144000" cy="6858000" type="screen4x3"/>
  <p:notesSz cx="6858000" cy="99472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570"/>
    <a:srgbClr val="660066"/>
    <a:srgbClr val="69216A"/>
    <a:srgbClr val="9D739E"/>
    <a:srgbClr val="9900CC"/>
    <a:srgbClr val="F9C853"/>
    <a:srgbClr val="F9C523"/>
    <a:srgbClr val="00B8E1"/>
    <a:srgbClr val="F0E9EE"/>
    <a:srgbClr val="DEE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33608" autoAdjust="0"/>
  </p:normalViewPr>
  <p:slideViewPr>
    <p:cSldViewPr snapToGrid="0" snapToObjects="1">
      <p:cViewPr varScale="1">
        <p:scale>
          <a:sx n="66" d="100"/>
          <a:sy n="66" d="100"/>
        </p:scale>
        <p:origin x="108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44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69216A"/>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412-A742-995C-586D293C312C}"/>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412-A742-995C-586D293C312C}"/>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412-A742-995C-586D293C312C}"/>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EF2C5-42E2-41EE-B511-2E5B5D62C76C}" type="doc">
      <dgm:prSet loTypeId="urn:microsoft.com/office/officeart/2005/8/layout/matrix1" loCatId="matrix" qsTypeId="urn:microsoft.com/office/officeart/2005/8/quickstyle/3d9" qsCatId="3D" csTypeId="urn:microsoft.com/office/officeart/2005/8/colors/accent1_2" csCatId="accent1" phldr="1"/>
      <dgm:spPr/>
      <dgm:t>
        <a:bodyPr/>
        <a:lstStyle/>
        <a:p>
          <a:endParaRPr lang="en-GB"/>
        </a:p>
      </dgm:t>
    </dgm:pt>
    <dgm:pt modelId="{17FC8163-9A85-4901-BC3E-4696E3B131E4}">
      <dgm:prSet phldrT="[Text]"/>
      <dgm:spPr/>
      <dgm:t>
        <a:bodyPr/>
        <a:lstStyle/>
        <a:p>
          <a:r>
            <a:rPr lang="en-GB" dirty="0"/>
            <a:t>Crisis</a:t>
          </a:r>
        </a:p>
      </dgm:t>
    </dgm:pt>
    <dgm:pt modelId="{9CF7AF3C-3239-4B21-9FA7-CA812746D56A}" type="parTrans" cxnId="{5C59F325-3DBD-4D20-98D7-FDE0A8AE4755}">
      <dgm:prSet/>
      <dgm:spPr/>
      <dgm:t>
        <a:bodyPr/>
        <a:lstStyle/>
        <a:p>
          <a:endParaRPr lang="en-GB"/>
        </a:p>
      </dgm:t>
    </dgm:pt>
    <dgm:pt modelId="{9FB94303-C104-4BFC-850B-0DDE2D426383}" type="sibTrans" cxnId="{5C59F325-3DBD-4D20-98D7-FDE0A8AE4755}">
      <dgm:prSet/>
      <dgm:spPr/>
      <dgm:t>
        <a:bodyPr/>
        <a:lstStyle/>
        <a:p>
          <a:endParaRPr lang="en-GB"/>
        </a:p>
      </dgm:t>
    </dgm:pt>
    <dgm:pt modelId="{7D3E09B2-DA9B-43BD-93D9-FCCD48A2E6E0}">
      <dgm:prSet phldrT="[Text]"/>
      <dgm:spPr/>
      <dgm:t>
        <a:bodyPr/>
        <a:lstStyle/>
        <a:p>
          <a:r>
            <a:rPr lang="en-GB" dirty="0"/>
            <a:t>People	</a:t>
          </a:r>
        </a:p>
      </dgm:t>
    </dgm:pt>
    <dgm:pt modelId="{57FB2AA9-C756-4B6B-BCBC-BAC939A5F29E}" type="parTrans" cxnId="{66011D2A-6A29-44F8-881D-3154A0FC486F}">
      <dgm:prSet/>
      <dgm:spPr/>
      <dgm:t>
        <a:bodyPr/>
        <a:lstStyle/>
        <a:p>
          <a:endParaRPr lang="en-GB"/>
        </a:p>
      </dgm:t>
    </dgm:pt>
    <dgm:pt modelId="{62B6CE11-5880-4A6D-B4A7-A816A20B2722}" type="sibTrans" cxnId="{66011D2A-6A29-44F8-881D-3154A0FC486F}">
      <dgm:prSet/>
      <dgm:spPr/>
      <dgm:t>
        <a:bodyPr/>
        <a:lstStyle/>
        <a:p>
          <a:endParaRPr lang="en-GB"/>
        </a:p>
      </dgm:t>
    </dgm:pt>
    <dgm:pt modelId="{51825BEC-925D-4E9F-913E-886D90C28AD7}">
      <dgm:prSet phldrT="[Text]"/>
      <dgm:spPr/>
      <dgm:t>
        <a:bodyPr/>
        <a:lstStyle/>
        <a:p>
          <a:r>
            <a:rPr lang="en-GB" dirty="0"/>
            <a:t>Culture</a:t>
          </a:r>
        </a:p>
      </dgm:t>
    </dgm:pt>
    <dgm:pt modelId="{5FB24E9D-CCD3-4CDF-9BD3-50158095D32F}" type="parTrans" cxnId="{5F26C677-799A-4127-99E7-9D227CA0B65C}">
      <dgm:prSet/>
      <dgm:spPr/>
      <dgm:t>
        <a:bodyPr/>
        <a:lstStyle/>
        <a:p>
          <a:endParaRPr lang="en-GB"/>
        </a:p>
      </dgm:t>
    </dgm:pt>
    <dgm:pt modelId="{A371A93B-F186-4F6D-8C7A-172842B7C6B5}" type="sibTrans" cxnId="{5F26C677-799A-4127-99E7-9D227CA0B65C}">
      <dgm:prSet/>
      <dgm:spPr/>
      <dgm:t>
        <a:bodyPr/>
        <a:lstStyle/>
        <a:p>
          <a:endParaRPr lang="en-GB"/>
        </a:p>
      </dgm:t>
    </dgm:pt>
    <dgm:pt modelId="{E54F18A6-5F17-4080-A3B6-1C6E24563A67}">
      <dgm:prSet phldrT="[Text]"/>
      <dgm:spPr/>
      <dgm:t>
        <a:bodyPr/>
        <a:lstStyle/>
        <a:p>
          <a:r>
            <a:rPr lang="en-GB" dirty="0"/>
            <a:t>Values</a:t>
          </a:r>
        </a:p>
      </dgm:t>
    </dgm:pt>
    <dgm:pt modelId="{B3F1A96F-04F3-4527-A684-3E39CC5992DD}" type="parTrans" cxnId="{D48E1404-F0D1-4D2B-BADB-E9825F76E394}">
      <dgm:prSet/>
      <dgm:spPr/>
      <dgm:t>
        <a:bodyPr/>
        <a:lstStyle/>
        <a:p>
          <a:endParaRPr lang="en-GB"/>
        </a:p>
      </dgm:t>
    </dgm:pt>
    <dgm:pt modelId="{85F3D97A-0BB5-44CF-9559-BC483D11FCDF}" type="sibTrans" cxnId="{D48E1404-F0D1-4D2B-BADB-E9825F76E394}">
      <dgm:prSet/>
      <dgm:spPr/>
      <dgm:t>
        <a:bodyPr/>
        <a:lstStyle/>
        <a:p>
          <a:endParaRPr lang="en-GB"/>
        </a:p>
      </dgm:t>
    </dgm:pt>
    <dgm:pt modelId="{2BBCB475-1078-4233-90F1-4D8C22656195}">
      <dgm:prSet phldrT="[Text]"/>
      <dgm:spPr/>
      <dgm:t>
        <a:bodyPr/>
        <a:lstStyle/>
        <a:p>
          <a:r>
            <a:rPr lang="en-GB" dirty="0"/>
            <a:t>Interests</a:t>
          </a:r>
        </a:p>
      </dgm:t>
    </dgm:pt>
    <dgm:pt modelId="{05F79084-66CE-441C-A063-FFC9D037BE28}" type="parTrans" cxnId="{356C299B-D168-4948-B909-2734D5AB6A33}">
      <dgm:prSet/>
      <dgm:spPr/>
      <dgm:t>
        <a:bodyPr/>
        <a:lstStyle/>
        <a:p>
          <a:endParaRPr lang="en-GB"/>
        </a:p>
      </dgm:t>
    </dgm:pt>
    <dgm:pt modelId="{AF1EFBCC-D4A1-49DC-A459-D6AC5725F182}" type="sibTrans" cxnId="{356C299B-D168-4948-B909-2734D5AB6A33}">
      <dgm:prSet/>
      <dgm:spPr/>
      <dgm:t>
        <a:bodyPr/>
        <a:lstStyle/>
        <a:p>
          <a:endParaRPr lang="en-GB"/>
        </a:p>
      </dgm:t>
    </dgm:pt>
    <dgm:pt modelId="{A650347F-4311-4E50-B446-4D6B13BDFAE2}" type="pres">
      <dgm:prSet presAssocID="{7B1EF2C5-42E2-41EE-B511-2E5B5D62C76C}" presName="diagram" presStyleCnt="0">
        <dgm:presLayoutVars>
          <dgm:chMax val="1"/>
          <dgm:dir/>
          <dgm:animLvl val="ctr"/>
          <dgm:resizeHandles val="exact"/>
        </dgm:presLayoutVars>
      </dgm:prSet>
      <dgm:spPr/>
    </dgm:pt>
    <dgm:pt modelId="{A700CF90-2FA4-4E6C-A144-5B0D9AFB2A97}" type="pres">
      <dgm:prSet presAssocID="{7B1EF2C5-42E2-41EE-B511-2E5B5D62C76C}" presName="matrix" presStyleCnt="0"/>
      <dgm:spPr/>
    </dgm:pt>
    <dgm:pt modelId="{F5FCFDF6-C8A7-4561-BC9F-8ED84514AF43}" type="pres">
      <dgm:prSet presAssocID="{7B1EF2C5-42E2-41EE-B511-2E5B5D62C76C}" presName="tile1" presStyleLbl="node1" presStyleIdx="0" presStyleCnt="4"/>
      <dgm:spPr/>
    </dgm:pt>
    <dgm:pt modelId="{185C715A-FC42-40B3-B57E-A7AC0A55B004}" type="pres">
      <dgm:prSet presAssocID="{7B1EF2C5-42E2-41EE-B511-2E5B5D62C76C}" presName="tile1text" presStyleLbl="node1" presStyleIdx="0" presStyleCnt="4">
        <dgm:presLayoutVars>
          <dgm:chMax val="0"/>
          <dgm:chPref val="0"/>
          <dgm:bulletEnabled val="1"/>
        </dgm:presLayoutVars>
      </dgm:prSet>
      <dgm:spPr/>
    </dgm:pt>
    <dgm:pt modelId="{3077E8F0-7D92-4707-B2CD-CDC25BE002AA}" type="pres">
      <dgm:prSet presAssocID="{7B1EF2C5-42E2-41EE-B511-2E5B5D62C76C}" presName="tile2" presStyleLbl="node1" presStyleIdx="1" presStyleCnt="4" custLinFactNeighborY="1172"/>
      <dgm:spPr/>
    </dgm:pt>
    <dgm:pt modelId="{24C4F543-EA3C-41BD-A16E-9FD7802AFB96}" type="pres">
      <dgm:prSet presAssocID="{7B1EF2C5-42E2-41EE-B511-2E5B5D62C76C}" presName="tile2text" presStyleLbl="node1" presStyleIdx="1" presStyleCnt="4">
        <dgm:presLayoutVars>
          <dgm:chMax val="0"/>
          <dgm:chPref val="0"/>
          <dgm:bulletEnabled val="1"/>
        </dgm:presLayoutVars>
      </dgm:prSet>
      <dgm:spPr/>
    </dgm:pt>
    <dgm:pt modelId="{5DD67C48-7E46-48FB-BBD9-FE4FA1F35480}" type="pres">
      <dgm:prSet presAssocID="{7B1EF2C5-42E2-41EE-B511-2E5B5D62C76C}" presName="tile3" presStyleLbl="node1" presStyleIdx="2" presStyleCnt="4"/>
      <dgm:spPr/>
    </dgm:pt>
    <dgm:pt modelId="{27F030B7-6859-46A5-A6F8-0C0BAEF75084}" type="pres">
      <dgm:prSet presAssocID="{7B1EF2C5-42E2-41EE-B511-2E5B5D62C76C}" presName="tile3text" presStyleLbl="node1" presStyleIdx="2" presStyleCnt="4">
        <dgm:presLayoutVars>
          <dgm:chMax val="0"/>
          <dgm:chPref val="0"/>
          <dgm:bulletEnabled val="1"/>
        </dgm:presLayoutVars>
      </dgm:prSet>
      <dgm:spPr/>
    </dgm:pt>
    <dgm:pt modelId="{0B2EDEF9-1E40-4199-94B2-ECC9F8150F72}" type="pres">
      <dgm:prSet presAssocID="{7B1EF2C5-42E2-41EE-B511-2E5B5D62C76C}" presName="tile4" presStyleLbl="node1" presStyleIdx="3" presStyleCnt="4"/>
      <dgm:spPr/>
    </dgm:pt>
    <dgm:pt modelId="{A953B896-49A4-4758-9631-B1A9A22A133E}" type="pres">
      <dgm:prSet presAssocID="{7B1EF2C5-42E2-41EE-B511-2E5B5D62C76C}" presName="tile4text" presStyleLbl="node1" presStyleIdx="3" presStyleCnt="4">
        <dgm:presLayoutVars>
          <dgm:chMax val="0"/>
          <dgm:chPref val="0"/>
          <dgm:bulletEnabled val="1"/>
        </dgm:presLayoutVars>
      </dgm:prSet>
      <dgm:spPr/>
    </dgm:pt>
    <dgm:pt modelId="{8D658E08-3202-4F40-9095-F52F55A70F57}" type="pres">
      <dgm:prSet presAssocID="{7B1EF2C5-42E2-41EE-B511-2E5B5D62C76C}" presName="centerTile" presStyleLbl="fgShp" presStyleIdx="0" presStyleCnt="1">
        <dgm:presLayoutVars>
          <dgm:chMax val="0"/>
          <dgm:chPref val="0"/>
        </dgm:presLayoutVars>
      </dgm:prSet>
      <dgm:spPr/>
    </dgm:pt>
  </dgm:ptLst>
  <dgm:cxnLst>
    <dgm:cxn modelId="{07ACC901-9FA7-4909-886C-BD08F2751379}" type="presOf" srcId="{51825BEC-925D-4E9F-913E-886D90C28AD7}" destId="{24C4F543-EA3C-41BD-A16E-9FD7802AFB96}" srcOrd="1" destOrd="0" presId="urn:microsoft.com/office/officeart/2005/8/layout/matrix1"/>
    <dgm:cxn modelId="{D48E1404-F0D1-4D2B-BADB-E9825F76E394}" srcId="{17FC8163-9A85-4901-BC3E-4696E3B131E4}" destId="{E54F18A6-5F17-4080-A3B6-1C6E24563A67}" srcOrd="2" destOrd="0" parTransId="{B3F1A96F-04F3-4527-A684-3E39CC5992DD}" sibTransId="{85F3D97A-0BB5-44CF-9559-BC483D11FCDF}"/>
    <dgm:cxn modelId="{B2B9671F-2EF2-4388-8BC5-36E62889AFF7}" type="presOf" srcId="{E54F18A6-5F17-4080-A3B6-1C6E24563A67}" destId="{27F030B7-6859-46A5-A6F8-0C0BAEF75084}" srcOrd="1" destOrd="0" presId="urn:microsoft.com/office/officeart/2005/8/layout/matrix1"/>
    <dgm:cxn modelId="{5C59F325-3DBD-4D20-98D7-FDE0A8AE4755}" srcId="{7B1EF2C5-42E2-41EE-B511-2E5B5D62C76C}" destId="{17FC8163-9A85-4901-BC3E-4696E3B131E4}" srcOrd="0" destOrd="0" parTransId="{9CF7AF3C-3239-4B21-9FA7-CA812746D56A}" sibTransId="{9FB94303-C104-4BFC-850B-0DDE2D426383}"/>
    <dgm:cxn modelId="{66011D2A-6A29-44F8-881D-3154A0FC486F}" srcId="{17FC8163-9A85-4901-BC3E-4696E3B131E4}" destId="{7D3E09B2-DA9B-43BD-93D9-FCCD48A2E6E0}" srcOrd="0" destOrd="0" parTransId="{57FB2AA9-C756-4B6B-BCBC-BAC939A5F29E}" sibTransId="{62B6CE11-5880-4A6D-B4A7-A816A20B2722}"/>
    <dgm:cxn modelId="{3D12964C-B2C0-40A4-B5F3-C9A83005D7EA}" type="presOf" srcId="{E54F18A6-5F17-4080-A3B6-1C6E24563A67}" destId="{5DD67C48-7E46-48FB-BBD9-FE4FA1F35480}" srcOrd="0" destOrd="0" presId="urn:microsoft.com/office/officeart/2005/8/layout/matrix1"/>
    <dgm:cxn modelId="{5F26C677-799A-4127-99E7-9D227CA0B65C}" srcId="{17FC8163-9A85-4901-BC3E-4696E3B131E4}" destId="{51825BEC-925D-4E9F-913E-886D90C28AD7}" srcOrd="1" destOrd="0" parTransId="{5FB24E9D-CCD3-4CDF-9BD3-50158095D32F}" sibTransId="{A371A93B-F186-4F6D-8C7A-172842B7C6B5}"/>
    <dgm:cxn modelId="{64CBD35A-33DD-4767-BAAD-A854816C3769}" type="presOf" srcId="{7D3E09B2-DA9B-43BD-93D9-FCCD48A2E6E0}" destId="{185C715A-FC42-40B3-B57E-A7AC0A55B004}" srcOrd="1" destOrd="0" presId="urn:microsoft.com/office/officeart/2005/8/layout/matrix1"/>
    <dgm:cxn modelId="{6BF72C7C-ED43-4767-8386-C13DFED1A540}" type="presOf" srcId="{51825BEC-925D-4E9F-913E-886D90C28AD7}" destId="{3077E8F0-7D92-4707-B2CD-CDC25BE002AA}" srcOrd="0" destOrd="0" presId="urn:microsoft.com/office/officeart/2005/8/layout/matrix1"/>
    <dgm:cxn modelId="{3B32A882-97E1-4311-9213-47E8A88EFAF1}" type="presOf" srcId="{17FC8163-9A85-4901-BC3E-4696E3B131E4}" destId="{8D658E08-3202-4F40-9095-F52F55A70F57}" srcOrd="0" destOrd="0" presId="urn:microsoft.com/office/officeart/2005/8/layout/matrix1"/>
    <dgm:cxn modelId="{356C299B-D168-4948-B909-2734D5AB6A33}" srcId="{17FC8163-9A85-4901-BC3E-4696E3B131E4}" destId="{2BBCB475-1078-4233-90F1-4D8C22656195}" srcOrd="3" destOrd="0" parTransId="{05F79084-66CE-441C-A063-FFC9D037BE28}" sibTransId="{AF1EFBCC-D4A1-49DC-A459-D6AC5725F182}"/>
    <dgm:cxn modelId="{CCE3E9BB-CB9A-442E-A9CE-E3B3E6FBAB67}" type="presOf" srcId="{2BBCB475-1078-4233-90F1-4D8C22656195}" destId="{0B2EDEF9-1E40-4199-94B2-ECC9F8150F72}" srcOrd="0" destOrd="0" presId="urn:microsoft.com/office/officeart/2005/8/layout/matrix1"/>
    <dgm:cxn modelId="{6B87A8C6-4BF1-42B6-9B9B-EE5AF795AD47}" type="presOf" srcId="{7D3E09B2-DA9B-43BD-93D9-FCCD48A2E6E0}" destId="{F5FCFDF6-C8A7-4561-BC9F-8ED84514AF43}" srcOrd="0" destOrd="0" presId="urn:microsoft.com/office/officeart/2005/8/layout/matrix1"/>
    <dgm:cxn modelId="{9DB8D7C6-6387-4FD2-A36E-12BECACF4335}" type="presOf" srcId="{2BBCB475-1078-4233-90F1-4D8C22656195}" destId="{A953B896-49A4-4758-9631-B1A9A22A133E}" srcOrd="1" destOrd="0" presId="urn:microsoft.com/office/officeart/2005/8/layout/matrix1"/>
    <dgm:cxn modelId="{B67DF6FA-85D0-4109-8039-EFC178D163A8}" type="presOf" srcId="{7B1EF2C5-42E2-41EE-B511-2E5B5D62C76C}" destId="{A650347F-4311-4E50-B446-4D6B13BDFAE2}" srcOrd="0" destOrd="0" presId="urn:microsoft.com/office/officeart/2005/8/layout/matrix1"/>
    <dgm:cxn modelId="{605B1217-2D35-4845-BD7A-B2A77B9B13C9}" type="presParOf" srcId="{A650347F-4311-4E50-B446-4D6B13BDFAE2}" destId="{A700CF90-2FA4-4E6C-A144-5B0D9AFB2A97}" srcOrd="0" destOrd="0" presId="urn:microsoft.com/office/officeart/2005/8/layout/matrix1"/>
    <dgm:cxn modelId="{FC54E813-C575-444C-91CA-4BB7647898D1}" type="presParOf" srcId="{A700CF90-2FA4-4E6C-A144-5B0D9AFB2A97}" destId="{F5FCFDF6-C8A7-4561-BC9F-8ED84514AF43}" srcOrd="0" destOrd="0" presId="urn:microsoft.com/office/officeart/2005/8/layout/matrix1"/>
    <dgm:cxn modelId="{C655E66D-63C5-4628-B9E6-EA9073FC11B4}" type="presParOf" srcId="{A700CF90-2FA4-4E6C-A144-5B0D9AFB2A97}" destId="{185C715A-FC42-40B3-B57E-A7AC0A55B004}" srcOrd="1" destOrd="0" presId="urn:microsoft.com/office/officeart/2005/8/layout/matrix1"/>
    <dgm:cxn modelId="{79DE6D07-C65B-4468-82C7-3EC6454D5326}" type="presParOf" srcId="{A700CF90-2FA4-4E6C-A144-5B0D9AFB2A97}" destId="{3077E8F0-7D92-4707-B2CD-CDC25BE002AA}" srcOrd="2" destOrd="0" presId="urn:microsoft.com/office/officeart/2005/8/layout/matrix1"/>
    <dgm:cxn modelId="{9F6247CA-05DE-4B8F-9EE4-3B241CEE988B}" type="presParOf" srcId="{A700CF90-2FA4-4E6C-A144-5B0D9AFB2A97}" destId="{24C4F543-EA3C-41BD-A16E-9FD7802AFB96}" srcOrd="3" destOrd="0" presId="urn:microsoft.com/office/officeart/2005/8/layout/matrix1"/>
    <dgm:cxn modelId="{38A91216-7E3C-4E93-AFD4-61467F10F944}" type="presParOf" srcId="{A700CF90-2FA4-4E6C-A144-5B0D9AFB2A97}" destId="{5DD67C48-7E46-48FB-BBD9-FE4FA1F35480}" srcOrd="4" destOrd="0" presId="urn:microsoft.com/office/officeart/2005/8/layout/matrix1"/>
    <dgm:cxn modelId="{44DF4032-FE28-4F69-8F9A-2B9B825B957A}" type="presParOf" srcId="{A700CF90-2FA4-4E6C-A144-5B0D9AFB2A97}" destId="{27F030B7-6859-46A5-A6F8-0C0BAEF75084}" srcOrd="5" destOrd="0" presId="urn:microsoft.com/office/officeart/2005/8/layout/matrix1"/>
    <dgm:cxn modelId="{A9C6DD76-72E1-4C3A-8526-319A59E17F94}" type="presParOf" srcId="{A700CF90-2FA4-4E6C-A144-5B0D9AFB2A97}" destId="{0B2EDEF9-1E40-4199-94B2-ECC9F8150F72}" srcOrd="6" destOrd="0" presId="urn:microsoft.com/office/officeart/2005/8/layout/matrix1"/>
    <dgm:cxn modelId="{7578FB81-E63F-4A4E-9950-09F49AAF2E6D}" type="presParOf" srcId="{A700CF90-2FA4-4E6C-A144-5B0D9AFB2A97}" destId="{A953B896-49A4-4758-9631-B1A9A22A133E}" srcOrd="7" destOrd="0" presId="urn:microsoft.com/office/officeart/2005/8/layout/matrix1"/>
    <dgm:cxn modelId="{193FFB13-6332-41C1-924E-F73870B371D2}" type="presParOf" srcId="{A650347F-4311-4E50-B446-4D6B13BDFAE2}" destId="{8D658E08-3202-4F40-9095-F52F55A70F5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FDF6-C8A7-4561-BC9F-8ED84514AF43}">
      <dsp:nvSpPr>
        <dsp:cNvPr id="0" name=""/>
        <dsp:cNvSpPr/>
      </dsp:nvSpPr>
      <dsp:spPr>
        <a:xfrm rot="16200000">
          <a:off x="708124" y="-708124"/>
          <a:ext cx="1631752" cy="3048000"/>
        </a:xfrm>
        <a:prstGeom prst="round1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People	</a:t>
          </a:r>
        </a:p>
      </dsp:txBody>
      <dsp:txXfrm rot="5400000">
        <a:off x="0" y="0"/>
        <a:ext cx="3048000" cy="1223814"/>
      </dsp:txXfrm>
    </dsp:sp>
    <dsp:sp modelId="{3077E8F0-7D92-4707-B2CD-CDC25BE002AA}">
      <dsp:nvSpPr>
        <dsp:cNvPr id="0" name=""/>
        <dsp:cNvSpPr/>
      </dsp:nvSpPr>
      <dsp:spPr>
        <a:xfrm>
          <a:off x="3048000" y="19124"/>
          <a:ext cx="3048000" cy="1631752"/>
        </a:xfrm>
        <a:prstGeom prst="round1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Culture</a:t>
          </a:r>
        </a:p>
      </dsp:txBody>
      <dsp:txXfrm>
        <a:off x="3048000" y="19124"/>
        <a:ext cx="3048000" cy="1223814"/>
      </dsp:txXfrm>
    </dsp:sp>
    <dsp:sp modelId="{5DD67C48-7E46-48FB-BBD9-FE4FA1F35480}">
      <dsp:nvSpPr>
        <dsp:cNvPr id="0" name=""/>
        <dsp:cNvSpPr/>
      </dsp:nvSpPr>
      <dsp:spPr>
        <a:xfrm rot="10800000">
          <a:off x="0" y="1631752"/>
          <a:ext cx="3048000" cy="1631752"/>
        </a:xfrm>
        <a:prstGeom prst="round1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Values</a:t>
          </a:r>
        </a:p>
      </dsp:txBody>
      <dsp:txXfrm rot="10800000">
        <a:off x="0" y="2039690"/>
        <a:ext cx="3048000" cy="1223814"/>
      </dsp:txXfrm>
    </dsp:sp>
    <dsp:sp modelId="{0B2EDEF9-1E40-4199-94B2-ECC9F8150F72}">
      <dsp:nvSpPr>
        <dsp:cNvPr id="0" name=""/>
        <dsp:cNvSpPr/>
      </dsp:nvSpPr>
      <dsp:spPr>
        <a:xfrm rot="5400000">
          <a:off x="3756124" y="923628"/>
          <a:ext cx="1631752" cy="3048000"/>
        </a:xfrm>
        <a:prstGeom prst="round1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sp3d extrusionH="28000" prstMaterial="matte"/>
        </a:bodyPr>
        <a:lstStyle/>
        <a:p>
          <a:pPr marL="0" lvl="0" indent="0" algn="ctr" defTabSz="1511300">
            <a:lnSpc>
              <a:spcPct val="90000"/>
            </a:lnSpc>
            <a:spcBef>
              <a:spcPct val="0"/>
            </a:spcBef>
            <a:spcAft>
              <a:spcPct val="35000"/>
            </a:spcAft>
            <a:buNone/>
          </a:pPr>
          <a:r>
            <a:rPr lang="en-GB" sz="3400" kern="1200" dirty="0"/>
            <a:t>Interests</a:t>
          </a:r>
        </a:p>
      </dsp:txBody>
      <dsp:txXfrm rot="-5400000">
        <a:off x="3048000" y="2039690"/>
        <a:ext cx="3048000" cy="1223814"/>
      </dsp:txXfrm>
    </dsp:sp>
    <dsp:sp modelId="{8D658E08-3202-4F40-9095-F52F55A70F57}">
      <dsp:nvSpPr>
        <dsp:cNvPr id="0" name=""/>
        <dsp:cNvSpPr/>
      </dsp:nvSpPr>
      <dsp:spPr>
        <a:xfrm>
          <a:off x="2133600" y="1223814"/>
          <a:ext cx="1828800" cy="815876"/>
        </a:xfrm>
        <a:prstGeom prst="roundRect">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Crisis</a:t>
          </a:r>
        </a:p>
      </dsp:txBody>
      <dsp:txXfrm>
        <a:off x="2173428" y="1263642"/>
        <a:ext cx="1749144" cy="7362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6" name="Date Placeholder 5"/>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8D6FE14B-3ACE-C14B-976F-D4DD09CFBFB4}" type="datetimeFigureOut">
              <a:rPr lang="en-US" smtClean="0"/>
              <a:t>7/30/2021</a:t>
            </a:fld>
            <a:endParaRPr lang="en-US"/>
          </a:p>
        </p:txBody>
      </p:sp>
      <p:sp>
        <p:nvSpPr>
          <p:cNvPr id="7" name="Slide Number Placeholder 6"/>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330479B3-42F7-3944-841C-181ACE96E93A}" type="slidenum">
              <a:rPr lang="en-US" smtClean="0"/>
              <a:t>‹#›</a:t>
            </a:fld>
            <a:endParaRPr lang="en-US"/>
          </a:p>
        </p:txBody>
      </p:sp>
    </p:spTree>
    <p:extLst>
      <p:ext uri="{BB962C8B-B14F-4D97-AF65-F5344CB8AC3E}">
        <p14:creationId xmlns:p14="http://schemas.microsoft.com/office/powerpoint/2010/main" val="947383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ABAFFB5D-C1F5-2842-8CAF-C81518F68F7E}" type="datetimeFigureOut">
              <a:rPr lang="en-US" smtClean="0"/>
              <a:t>7/30/2021</a:t>
            </a:fld>
            <a:endParaRPr lang="en-US"/>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551F6536-074C-7C47-ADA5-29478494173A}" type="slidenum">
              <a:rPr lang="en-US" smtClean="0"/>
              <a:t>‹#›</a:t>
            </a:fld>
            <a:endParaRPr lang="en-US"/>
          </a:p>
        </p:txBody>
      </p:sp>
    </p:spTree>
    <p:extLst>
      <p:ext uri="{BB962C8B-B14F-4D97-AF65-F5344CB8AC3E}">
        <p14:creationId xmlns:p14="http://schemas.microsoft.com/office/powerpoint/2010/main" val="204175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dailymail.co.uk/femail/article-8248729/Nurse-won-giveaway-contest-refused-prize-working-12-hour-shift.html" TargetMode="External"/><Relationship Id="rId3" Type="http://schemas.openxmlformats.org/officeDocument/2006/relationships/hyperlink" Target="https://prohibitionpr.co.uk/public-relations/crisis-management/top-11-pr-crises-in-2020-so-far/" TargetMode="External"/><Relationship Id="rId7" Type="http://schemas.openxmlformats.org/officeDocument/2006/relationships/hyperlink" Target="https://twitter.com/LaraHarper/status/125306071331840000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rweek.com/article/1678624/flop-month-wetherspoons-boss-tim-martin-sends-wrong-messages" TargetMode="External"/><Relationship Id="rId5" Type="http://schemas.openxmlformats.org/officeDocument/2006/relationships/hyperlink" Target="https://twitter.com/piersmorgan/status/1259552981638352897" TargetMode="External"/><Relationship Id="rId4" Type="http://schemas.openxmlformats.org/officeDocument/2006/relationships/hyperlink" Target="https://www.prweek.com/article/1682781/pr-pros-lambast-new-government-stay-alert-slogan-unclear-unhelpful" TargetMode="External"/><Relationship Id="rId9" Type="http://schemas.openxmlformats.org/officeDocument/2006/relationships/hyperlink" Target="https://www.prweek.com/article/1682593/catch-22-packed-aer-lingus-flight-reputational-disaster-airline-industr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2313F"/>
                </a:solidFill>
                <a:effectLst/>
                <a:latin typeface="Noto Serif"/>
              </a:rPr>
              <a:t>Hi my name is Izzy Crawford, and I am a Senior Lecturer and Academic Strategic Lead within the School of Creative and Cultural Business at Robert Gordon University, Aberdeen.  Prior to this, I worked in communications management for the NHS.  My teaching encompasses corporate communication strategy, and my current research is in the field of collaborative online international learning.  I am a Fellow and Accredited Member of the Chartered Institute of Public Relations.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solidFill>
                  <a:srgbClr val="000000"/>
                </a:solidFill>
                <a:effectLst/>
                <a:latin typeface="Calibri" panose="020F0502020204030204" pitchFamily="34" charset="0"/>
                <a:ea typeface="Calibri" panose="020F0502020204030204" pitchFamily="34" charset="0"/>
              </a:rPr>
              <a:t>As the </a:t>
            </a:r>
            <a:r>
              <a:rPr lang="en-GB" i="0" dirty="0" err="1">
                <a:solidFill>
                  <a:srgbClr val="000000"/>
                </a:solidFill>
                <a:effectLst/>
                <a:latin typeface="Calibri" panose="020F0502020204030204" pitchFamily="34" charset="0"/>
                <a:ea typeface="Calibri" panose="020F0502020204030204" pitchFamily="34" charset="0"/>
              </a:rPr>
              <a:t>Covid</a:t>
            </a:r>
            <a:r>
              <a:rPr lang="en-GB" i="0" dirty="0">
                <a:solidFill>
                  <a:srgbClr val="000000"/>
                </a:solidFill>
                <a:effectLst/>
                <a:latin typeface="Calibri" panose="020F0502020204030204" pitchFamily="34" charset="0"/>
                <a:ea typeface="Calibri" panose="020F0502020204030204" pitchFamily="34" charset="0"/>
              </a:rPr>
              <a:t> pandemic continues to rage across the globe, </a:t>
            </a:r>
            <a:r>
              <a:rPr lang="en-GB" i="0" dirty="0">
                <a:solidFill>
                  <a:schemeClr val="accent2">
                    <a:lumMod val="75000"/>
                  </a:schemeClr>
                </a:solidFill>
                <a:effectLst/>
                <a:latin typeface="Calibri" panose="020F0502020204030204" pitchFamily="34" charset="0"/>
                <a:ea typeface="Calibri" panose="020F0502020204030204" pitchFamily="34" charset="0"/>
              </a:rPr>
              <a:t>organisations of all shapes and sizes </a:t>
            </a:r>
            <a:r>
              <a:rPr lang="en-GB" i="0" dirty="0">
                <a:solidFill>
                  <a:srgbClr val="000000"/>
                </a:solidFill>
                <a:effectLst/>
                <a:latin typeface="Calibri" panose="020F0502020204030204" pitchFamily="34" charset="0"/>
                <a:ea typeface="Calibri" panose="020F0502020204030204" pitchFamily="34" charset="0"/>
              </a:rPr>
              <a:t>must ensure they can continue to respond to </a:t>
            </a:r>
            <a:r>
              <a:rPr lang="en-GB" i="0" dirty="0">
                <a:solidFill>
                  <a:srgbClr val="0070C0"/>
                </a:solidFill>
                <a:effectLst/>
                <a:latin typeface="Calibri" panose="020F0502020204030204" pitchFamily="34" charset="0"/>
                <a:ea typeface="Calibri" panose="020F0502020204030204" pitchFamily="34" charset="0"/>
              </a:rPr>
              <a:t>complex stakeholder demands </a:t>
            </a:r>
            <a:r>
              <a:rPr lang="en-GB" i="0" dirty="0">
                <a:solidFill>
                  <a:srgbClr val="000000"/>
                </a:solidFill>
                <a:effectLst/>
                <a:latin typeface="Calibri" panose="020F0502020204030204" pitchFamily="34" charset="0"/>
                <a:ea typeface="Calibri" panose="020F0502020204030204" pitchFamily="34" charset="0"/>
              </a:rPr>
              <a:t>within a dynamic and </a:t>
            </a:r>
            <a:r>
              <a:rPr lang="en-GB" i="0" dirty="0">
                <a:solidFill>
                  <a:srgbClr val="00B050"/>
                </a:solidFill>
                <a:effectLst/>
                <a:latin typeface="Calibri" panose="020F0502020204030204" pitchFamily="34" charset="0"/>
                <a:ea typeface="Calibri" panose="020F0502020204030204" pitchFamily="34" charset="0"/>
              </a:rPr>
              <a:t>uncertain operating environment</a:t>
            </a:r>
            <a:r>
              <a:rPr lang="en-GB" i="0" dirty="0">
                <a:solidFill>
                  <a:srgbClr val="000000"/>
                </a:solidFill>
                <a:latin typeface="Calibri" panose="020F0502020204030204" pitchFamily="34" charset="0"/>
                <a:ea typeface="Calibri" panose="020F0502020204030204" pitchFamily="34" charset="0"/>
              </a:rPr>
              <a:t>.  Public sector communication within this context has never been more important because it has the power, directly and indirectly, to save lives.  </a:t>
            </a:r>
            <a:r>
              <a:rPr lang="en-US" b="0" i="0" dirty="0">
                <a:solidFill>
                  <a:srgbClr val="22313F"/>
                </a:solidFill>
                <a:effectLst/>
                <a:latin typeface="Noto Serif"/>
              </a:rPr>
              <a:t>Therefore, anyone who has a role to play in communicating with the public, has a responsibility to understand and apply the fundamental principles of effective communication.  It is also an opportunity to demonstrate the vital role that the often derided and misunderstood communications profession plays within the public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313F"/>
              </a:solidFill>
              <a:effectLst/>
              <a:latin typeface="Noto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22313F"/>
                </a:solidFill>
                <a:effectLst/>
                <a:latin typeface="Noto Serif"/>
              </a:rPr>
              <a:t>(Earlier this month an NHS medic was criticized on Twitter for suggesting that Communication Managers paid £30k for updating the hospital Twitter feed are dispensable.)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313F"/>
              </a:solidFill>
              <a:effectLst/>
              <a:latin typeface="Noto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313F"/>
                </a:solidFill>
                <a:effectLst/>
                <a:latin typeface="Noto Serif"/>
              </a:rPr>
              <a:t>In this short presentation I will attempt to convey some of the challenges underpinning the public sector communication environment just now.  I can’t claim to have the answers, nor do I feel qualified to form judgement on how well the sector is handling the crisis, but I hope some of the principles discussed might be useful in some way.</a:t>
            </a:r>
            <a:endParaRPr lang="en-GB" i="0" dirty="0"/>
          </a:p>
        </p:txBody>
      </p:sp>
      <p:sp>
        <p:nvSpPr>
          <p:cNvPr id="4" name="Slide Number Placeholder 3"/>
          <p:cNvSpPr>
            <a:spLocks noGrp="1"/>
          </p:cNvSpPr>
          <p:nvPr>
            <p:ph type="sldNum" sz="quarter" idx="5"/>
          </p:nvPr>
        </p:nvSpPr>
        <p:spPr/>
        <p:txBody>
          <a:bodyPr/>
          <a:lstStyle/>
          <a:p>
            <a:fld id="{551F6536-074C-7C47-ADA5-29478494173A}" type="slidenum">
              <a:rPr lang="en-US" smtClean="0"/>
              <a:t>1</a:t>
            </a:fld>
            <a:endParaRPr lang="en-US"/>
          </a:p>
        </p:txBody>
      </p:sp>
    </p:spTree>
    <p:extLst>
      <p:ext uri="{BB962C8B-B14F-4D97-AF65-F5344CB8AC3E}">
        <p14:creationId xmlns:p14="http://schemas.microsoft.com/office/powerpoint/2010/main" val="97022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start of the pandemic </a:t>
            </a:r>
            <a:r>
              <a:rPr lang="en-GB" dirty="0" err="1"/>
              <a:t>TikTok</a:t>
            </a:r>
            <a:r>
              <a:rPr lang="en-GB" dirty="0"/>
              <a:t> exploded in the global app rankings ahead of more information-based apps, suggesting a desire for escapism and entertainment in short, sharp bursts.  The power of entertainment shouldn’t be underestimated for getting the message across.  </a:t>
            </a:r>
          </a:p>
          <a:p>
            <a:endParaRPr lang="en-GB" i="1" dirty="0"/>
          </a:p>
          <a:p>
            <a:r>
              <a:rPr lang="en-GB" i="1" dirty="0"/>
              <a:t>Joe Wicks and Janey Godley are two good pandemic related examples of this.</a:t>
            </a:r>
          </a:p>
        </p:txBody>
      </p:sp>
      <p:sp>
        <p:nvSpPr>
          <p:cNvPr id="4" name="Slide Number Placeholder 3"/>
          <p:cNvSpPr>
            <a:spLocks noGrp="1"/>
          </p:cNvSpPr>
          <p:nvPr>
            <p:ph type="sldNum" sz="quarter" idx="5"/>
          </p:nvPr>
        </p:nvSpPr>
        <p:spPr/>
        <p:txBody>
          <a:bodyPr/>
          <a:lstStyle/>
          <a:p>
            <a:fld id="{551F6536-074C-7C47-ADA5-29478494173A}" type="slidenum">
              <a:rPr lang="en-US" smtClean="0"/>
              <a:t>10</a:t>
            </a:fld>
            <a:endParaRPr lang="en-US"/>
          </a:p>
        </p:txBody>
      </p:sp>
    </p:spTree>
    <p:extLst>
      <p:ext uri="{BB962C8B-B14F-4D97-AF65-F5344CB8AC3E}">
        <p14:creationId xmlns:p14="http://schemas.microsoft.com/office/powerpoint/2010/main" val="316991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crisis of this severity requires leaders and spokespeople with the highest level of competency, credibility and communication skills - anything short of this will be ripped apart under the intense scrutiny of the public gaze.  I invite you to draw your own conclusions about the very brave individuals who have had to carry the poisoned chalice of leadership communication throughout this pandemic – like them or loathe them – it’s probably the hardest comms gig for a generation!</a:t>
            </a:r>
          </a:p>
        </p:txBody>
      </p:sp>
      <p:sp>
        <p:nvSpPr>
          <p:cNvPr id="4" name="Slide Number Placeholder 3"/>
          <p:cNvSpPr>
            <a:spLocks noGrp="1"/>
          </p:cNvSpPr>
          <p:nvPr>
            <p:ph type="sldNum" sz="quarter" idx="5"/>
          </p:nvPr>
        </p:nvSpPr>
        <p:spPr/>
        <p:txBody>
          <a:bodyPr/>
          <a:lstStyle/>
          <a:p>
            <a:fld id="{551F6536-074C-7C47-ADA5-29478494173A}" type="slidenum">
              <a:rPr lang="en-US" smtClean="0"/>
              <a:t>11</a:t>
            </a:fld>
            <a:endParaRPr lang="en-US"/>
          </a:p>
        </p:txBody>
      </p:sp>
    </p:spTree>
    <p:extLst>
      <p:ext uri="{BB962C8B-B14F-4D97-AF65-F5344CB8AC3E}">
        <p14:creationId xmlns:p14="http://schemas.microsoft.com/office/powerpoint/2010/main" val="239894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I don’t have time to go through these examples just now but if you would like to know more about them, the links will be in the presentation slides that will be circulated after this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Exam results fiasco: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12.08.20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https://www.scotsman.com/education/scottish-exams-2020-sqa-exam-controversy-explained-pupils-have-results-upgraded-and-if-john-swinney-will-resign-2939906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a:t>
            </a:r>
            <a:r>
              <a:rPr lang="en-US" b="0" i="1" dirty="0">
                <a:solidFill>
                  <a:srgbClr val="000000"/>
                </a:solidFill>
                <a:effectLst/>
                <a:latin typeface="Merriweather"/>
              </a:rPr>
              <a:t>The Scottish government has agreed to accept teacher estimates of scores, meaning tens of thousands of school pupils will have their exam results upgraded.”</a:t>
            </a:r>
            <a:endParaRPr lang="en-US" b="0"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University students on campus: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28.09.20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https://www.bbc.co.uk/news/uk-scotland-scotland-politics-54318149</a:t>
            </a:r>
          </a:p>
          <a:p>
            <a:pPr algn="l" fontAlgn="base"/>
            <a:r>
              <a:rPr lang="en-US" b="0" i="1" dirty="0">
                <a:effectLst/>
              </a:rPr>
              <a:t>“</a:t>
            </a:r>
            <a:r>
              <a:rPr lang="en-US" b="0" i="1" dirty="0">
                <a:solidFill>
                  <a:srgbClr val="3F3F42"/>
                </a:solidFill>
                <a:effectLst/>
                <a:latin typeface="ReithSans"/>
              </a:rPr>
              <a:t>The president of students' union NUS Scotland, Matt Crilly, said the guidance provided "welcome clarity" to those living in halls.  “We welcome that students will be able to return home on a permanent basis," he said.  "However, we are disappointed that the government continues to talk up in-person teaching, which may keep students on campus and increase risks unnecessarily.  "We continue to call on the Scottish government to strengthen teaching guidance so remote learning is the default, and a reality for as many students as possible."</a:t>
            </a:r>
            <a:endParaRPr lang="en-US" b="0"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rPr>
              <a:t>The following case studies were written by Abbey Gray, Senior Account Executive and blogger at Prohibition PR </a:t>
            </a:r>
            <a:r>
              <a:rPr lang="en-GB" sz="1200" b="0" i="1" dirty="0">
                <a:hlinkClick r:id="rId3"/>
              </a:rPr>
              <a:t>https://prohibitionpr.co.uk/public-relations/crisis-management/top-11-pr-crises-in-2020-so-far/</a:t>
            </a:r>
            <a:endParaRPr lang="en-GB" sz="1200" b="0" i="1" dirty="0"/>
          </a:p>
          <a:p>
            <a:pPr algn="l"/>
            <a:endParaRPr lang="en-US" b="0" i="1" dirty="0">
              <a:solidFill>
                <a:srgbClr val="555555"/>
              </a:solidFill>
              <a:effectLst/>
              <a:latin typeface="Poppins"/>
            </a:endParaRPr>
          </a:p>
          <a:p>
            <a:pPr algn="l"/>
            <a:r>
              <a:rPr lang="en-US" b="0" i="1" dirty="0">
                <a:solidFill>
                  <a:srgbClr val="555555"/>
                </a:solidFill>
                <a:effectLst/>
                <a:latin typeface="Poppins"/>
              </a:rPr>
              <a:t>COVID Comms: The Governments Unclear Campaign Message</a:t>
            </a:r>
          </a:p>
          <a:p>
            <a:pPr algn="l"/>
            <a:r>
              <a:rPr lang="en-US" b="0" i="1" dirty="0">
                <a:solidFill>
                  <a:srgbClr val="555555"/>
                </a:solidFill>
                <a:effectLst/>
                <a:latin typeface="Poppins"/>
              </a:rPr>
              <a:t>It goes without saying that COVID-19 is without a doubt the biggest global crisis that has been faced for decades. In a time that’s riddled with uncertainty, clarity and consistency is what’s needed – which unfortunately, many feel as though the UK government have failed to provide with their most recent campaign. The slogan changed from ‘Stay Home’ to ‘Stay Alert’ and </a:t>
            </a:r>
            <a:r>
              <a:rPr lang="en-US" b="0" i="1" u="none" strike="noStrike" dirty="0">
                <a:solidFill>
                  <a:srgbClr val="555555"/>
                </a:solidFill>
                <a:effectLst/>
                <a:latin typeface="Poppins"/>
                <a:hlinkClick r:id="rId4"/>
              </a:rPr>
              <a:t>left many experts wondering</a:t>
            </a:r>
            <a:r>
              <a:rPr lang="en-US" b="0" i="1" dirty="0">
                <a:solidFill>
                  <a:srgbClr val="555555"/>
                </a:solidFill>
                <a:effectLst/>
                <a:latin typeface="Poppins"/>
              </a:rPr>
              <a:t>, well what exactly does that mean? The campaign received almost instant backlash on social media and in the press with some saying that the message brought more questions than answers and was ‘unhelpful’ as well as ‘unclear’. </a:t>
            </a:r>
            <a:r>
              <a:rPr lang="en-US" b="0" i="1" u="none" strike="noStrike" dirty="0">
                <a:solidFill>
                  <a:srgbClr val="555555"/>
                </a:solidFill>
                <a:effectLst/>
                <a:latin typeface="Poppins"/>
                <a:hlinkClick r:id="rId5"/>
              </a:rPr>
              <a:t>Piers Morgan,</a:t>
            </a:r>
            <a:r>
              <a:rPr lang="en-US" b="0" i="1" dirty="0">
                <a:solidFill>
                  <a:srgbClr val="555555"/>
                </a:solidFill>
                <a:effectLst/>
                <a:latin typeface="Poppins"/>
              </a:rPr>
              <a:t> along with many others, took to Twitter and said: </a:t>
            </a:r>
            <a:r>
              <a:rPr lang="en-US" b="0" i="1" dirty="0">
                <a:solidFill>
                  <a:srgbClr val="14171A"/>
                </a:solidFill>
                <a:effectLst/>
                <a:latin typeface="Poppins"/>
              </a:rPr>
              <a:t>‘So, the Prime Minister is urging millions of non-essential workers to go out to work – but also telling people we still can’t see family or friends even if we maintain the same social distancing rules as non-essential workers at work? Makes no sense.’ </a:t>
            </a:r>
            <a:r>
              <a:rPr lang="en-US" b="0" i="1" dirty="0">
                <a:solidFill>
                  <a:srgbClr val="555555"/>
                </a:solidFill>
                <a:effectLst/>
                <a:latin typeface="Poppins"/>
              </a:rPr>
              <a:t>https://twitter.com/piersmorgan/status/1259552981638352897 </a:t>
            </a:r>
            <a:r>
              <a:rPr lang="en-US" b="0" i="1" dirty="0">
                <a:solidFill>
                  <a:srgbClr val="14171A"/>
                </a:solidFill>
                <a:effectLst/>
                <a:latin typeface="Poppins"/>
              </a:rPr>
              <a:t>He also went on to explain, as did This Morning hosts Holly &amp; Phil, that the government refused to do any press interviews to discuss the matter. Which is potentially a further error, as it would be appreciated by all to receive real clarity on the COVID-19 crisis plan.</a:t>
            </a:r>
          </a:p>
          <a:p>
            <a:pPr algn="l"/>
            <a:endParaRPr lang="en-US" b="0" i="1" dirty="0">
              <a:solidFill>
                <a:srgbClr val="555555"/>
              </a:solidFill>
              <a:effectLst/>
              <a:latin typeface="Poppins"/>
            </a:endParaRPr>
          </a:p>
          <a:p>
            <a:pPr algn="l"/>
            <a:r>
              <a:rPr lang="en-US" b="0" i="1" dirty="0">
                <a:solidFill>
                  <a:srgbClr val="555555"/>
                </a:solidFill>
                <a:effectLst/>
                <a:latin typeface="Poppins"/>
              </a:rPr>
              <a:t>A Pint Of Bitter: Wetherspoons Poorly Thought Out COVID-19 Response</a:t>
            </a:r>
          </a:p>
          <a:p>
            <a:pPr algn="l"/>
            <a:r>
              <a:rPr lang="en-US" b="0" i="1" dirty="0">
                <a:solidFill>
                  <a:srgbClr val="555555"/>
                </a:solidFill>
                <a:effectLst/>
                <a:latin typeface="Poppins"/>
              </a:rPr>
              <a:t>They say bad things come in threes and well, that was certainly the case with Wetherspoons response to COVID-19. Not only did the pub giant fall guilty to </a:t>
            </a:r>
            <a:r>
              <a:rPr lang="en-US" b="0" i="1" u="none" strike="noStrike" dirty="0">
                <a:solidFill>
                  <a:srgbClr val="555555"/>
                </a:solidFill>
                <a:effectLst/>
                <a:latin typeface="Poppins"/>
                <a:hlinkClick r:id="rId6"/>
              </a:rPr>
              <a:t>a PR disaster once,</a:t>
            </a:r>
            <a:r>
              <a:rPr lang="en-US" b="0" i="1" dirty="0">
                <a:solidFill>
                  <a:srgbClr val="555555"/>
                </a:solidFill>
                <a:effectLst/>
                <a:latin typeface="Poppins"/>
              </a:rPr>
              <a:t> their boss Tim Martin, managed to do so three times. Hard to believe really isn’t it? Initially he told his 43,000 staff that they would not be paid at all until the government furlough scheme began, which could leave them out of pocket for almost two months. This statement was later reversed following the, unsurprising, backlash that it received. The next communication that employees received was from their boss encouraging them to take jobs at Tesco if they wished to do so. This was deemed highly insensitive and pretty unhelpful. Just as things couldn’t really get much worse for the company, Tim Martin did an interview with Sky News where he expressed his view on the fact that it wasn’t really necessary to close the pubs at all. He questioned the governments advice to avoid pubs and restaurants to </a:t>
            </a:r>
            <a:r>
              <a:rPr lang="en-US" b="0" i="1" dirty="0" err="1">
                <a:solidFill>
                  <a:srgbClr val="555555"/>
                </a:solidFill>
                <a:effectLst/>
                <a:latin typeface="Poppins"/>
              </a:rPr>
              <a:t>minimise</a:t>
            </a:r>
            <a:r>
              <a:rPr lang="en-US" b="0" i="1" dirty="0">
                <a:solidFill>
                  <a:srgbClr val="555555"/>
                </a:solidFill>
                <a:effectLst/>
                <a:latin typeface="Poppins"/>
              </a:rPr>
              <a:t> the risk of spreading the virus and said: ‘There’s been hardly any transmission of the virus within pubs.’ This statement was of course heavily </a:t>
            </a:r>
            <a:r>
              <a:rPr lang="en-US" b="0" i="1" dirty="0" err="1">
                <a:solidFill>
                  <a:srgbClr val="555555"/>
                </a:solidFill>
                <a:effectLst/>
                <a:latin typeface="Poppins"/>
              </a:rPr>
              <a:t>criticised</a:t>
            </a:r>
            <a:r>
              <a:rPr lang="en-US" b="0" i="1" dirty="0">
                <a:solidFill>
                  <a:srgbClr val="555555"/>
                </a:solidFill>
                <a:effectLst/>
                <a:latin typeface="Poppins"/>
              </a:rPr>
              <a:t> on social media and by the press with the hashtag #BoycottWetherspoons trending on Twitter for a while after. We could possibly all do with a drink, or three, after that PR crisis.</a:t>
            </a:r>
          </a:p>
          <a:p>
            <a:pPr algn="l"/>
            <a:endParaRPr lang="en-US" b="0" i="1" dirty="0">
              <a:solidFill>
                <a:srgbClr val="555555"/>
              </a:solidFill>
              <a:effectLst/>
              <a:latin typeface="Poppins"/>
            </a:endParaRPr>
          </a:p>
          <a:p>
            <a:pPr algn="l"/>
            <a:r>
              <a:rPr lang="en-US" b="0" i="1" dirty="0">
                <a:solidFill>
                  <a:srgbClr val="555555"/>
                </a:solidFill>
                <a:effectLst/>
                <a:latin typeface="Poppins"/>
              </a:rPr>
              <a:t>A Fashion Fiasco: Oh Polly’s Competition For NHS Workers</a:t>
            </a:r>
          </a:p>
          <a:p>
            <a:pPr algn="l"/>
            <a:r>
              <a:rPr lang="en-US" b="0" i="1" dirty="0">
                <a:solidFill>
                  <a:srgbClr val="555555"/>
                </a:solidFill>
                <a:effectLst/>
                <a:latin typeface="Poppins"/>
              </a:rPr>
              <a:t>To show appreciation for NHS frontline workers during the coronavirus pandemic, fashion brand Oh Polly launched a competition on social media for workers to be in with a chance of winning a care package, a new outfit and an invitation to a virtual party. A nurse from Glasgow won the competition, but couldn’t make the virtual event due to working a 12-hour shift. She was then told by the brand that despite winning the competition, she couldn’t receive the care package or the outfit due to not being able to attend the virtual party. </a:t>
            </a:r>
            <a:r>
              <a:rPr lang="en-US" b="0" i="1" u="none" strike="noStrike" dirty="0">
                <a:solidFill>
                  <a:srgbClr val="555555"/>
                </a:solidFill>
                <a:effectLst/>
                <a:latin typeface="Poppins"/>
                <a:hlinkClick r:id="rId7"/>
              </a:rPr>
              <a:t>Taking to Twitter</a:t>
            </a:r>
            <a:r>
              <a:rPr lang="en-US" b="0" i="1" dirty="0">
                <a:solidFill>
                  <a:srgbClr val="555555"/>
                </a:solidFill>
                <a:effectLst/>
                <a:latin typeface="Poppins"/>
              </a:rPr>
              <a:t> she put:</a:t>
            </a:r>
          </a:p>
          <a:p>
            <a:pPr algn="l"/>
            <a:r>
              <a:rPr lang="en-US" b="0" i="1" dirty="0">
                <a:solidFill>
                  <a:srgbClr val="555555"/>
                </a:solidFill>
                <a:effectLst/>
                <a:latin typeface="Poppins"/>
              </a:rPr>
              <a:t>‘</a:t>
            </a:r>
            <a:r>
              <a:rPr lang="en-US" b="0" i="1" spc="-10" dirty="0">
                <a:solidFill>
                  <a:srgbClr val="000000"/>
                </a:solidFill>
                <a:effectLst/>
                <a:latin typeface="Poppins"/>
              </a:rPr>
              <a:t>Imagine entering an Oh Polly competition for NHS workers and winning, but can’t participate due to working a 12hr shift on Friday on the frontline. And then being told you can’t claim the care package and outfit because you’re unable to be on the video call.’ Unsurprisingly this blew up on social media gaining over 14,000 likes and multiple responses highlighting disappointment in the brand and saying how it defeats the point of holding a competition for NHS workers. It was also picked up </a:t>
            </a:r>
            <a:r>
              <a:rPr lang="en-US" b="0" i="1" u="none" strike="noStrike" spc="-10" dirty="0">
                <a:solidFill>
                  <a:srgbClr val="555555"/>
                </a:solidFill>
                <a:effectLst/>
                <a:latin typeface="Poppins"/>
                <a:hlinkClick r:id="rId8"/>
              </a:rPr>
              <a:t>by the media</a:t>
            </a:r>
            <a:r>
              <a:rPr lang="en-US" b="0" i="1" spc="-10" dirty="0">
                <a:solidFill>
                  <a:srgbClr val="000000"/>
                </a:solidFill>
                <a:effectLst/>
                <a:latin typeface="Poppins"/>
              </a:rPr>
              <a:t>. To rub salt in the wound, rival brand Pretty Little Thing then got involved by tweeting Lara saying:</a:t>
            </a:r>
            <a:r>
              <a:rPr lang="en-US" b="0" i="1" spc="-10" dirty="0">
                <a:solidFill>
                  <a:srgbClr val="000000"/>
                </a:solidFill>
                <a:effectLst/>
                <a:latin typeface="Arial" panose="020B0604020202020204" pitchFamily="34" charset="0"/>
              </a:rPr>
              <a:t> </a:t>
            </a:r>
            <a:r>
              <a:rPr lang="en-US" b="0" i="1" spc="-10" dirty="0">
                <a:solidFill>
                  <a:srgbClr val="000000"/>
                </a:solidFill>
                <a:effectLst/>
                <a:latin typeface="Poppins"/>
              </a:rPr>
              <a:t>‘Lara, we want to celebrate YOU and all the incredible things you are doing right now. DM us for a pretty little parcel. You deserve it.’ Yikes. Oh Polly eventually reached out, </a:t>
            </a:r>
            <a:r>
              <a:rPr lang="en-US" b="0" i="1" spc="-10" dirty="0" err="1">
                <a:solidFill>
                  <a:srgbClr val="000000"/>
                </a:solidFill>
                <a:effectLst/>
                <a:latin typeface="Poppins"/>
              </a:rPr>
              <a:t>apologised</a:t>
            </a:r>
            <a:r>
              <a:rPr lang="en-US" b="0" i="1" spc="-10" dirty="0">
                <a:solidFill>
                  <a:srgbClr val="000000"/>
                </a:solidFill>
                <a:effectLst/>
                <a:latin typeface="Poppins"/>
              </a:rPr>
              <a:t> and said they were making sure every winner received a care package and an outfit, even if they couldn’t attend the virtual party. </a:t>
            </a:r>
          </a:p>
          <a:p>
            <a:pPr algn="l"/>
            <a:endParaRPr lang="en-US" b="0" i="1" dirty="0">
              <a:solidFill>
                <a:srgbClr val="555555"/>
              </a:solidFill>
              <a:effectLst/>
              <a:latin typeface="Poppins"/>
            </a:endParaRPr>
          </a:p>
          <a:p>
            <a:pPr algn="l"/>
            <a:r>
              <a:rPr lang="en-US" b="0" i="1" dirty="0">
                <a:solidFill>
                  <a:srgbClr val="000000"/>
                </a:solidFill>
                <a:effectLst/>
                <a:latin typeface="Poppins"/>
              </a:rPr>
              <a:t>A Flying Disaster: Aer Lingus Overcrowded Flight</a:t>
            </a:r>
            <a:endParaRPr lang="en-US" b="0" i="1" dirty="0">
              <a:solidFill>
                <a:srgbClr val="555555"/>
              </a:solidFill>
              <a:effectLst/>
              <a:latin typeface="Poppins"/>
            </a:endParaRPr>
          </a:p>
          <a:p>
            <a:pPr algn="l"/>
            <a:r>
              <a:rPr lang="en-US" b="0" i="1" dirty="0">
                <a:solidFill>
                  <a:srgbClr val="000000"/>
                </a:solidFill>
                <a:effectLst/>
                <a:latin typeface="Poppins"/>
              </a:rPr>
              <a:t>COVID-19 has had a huge impact on pretty much everything and everyone, especially for the travel and tourism industry. Aer Lingus tried to adapt to the new social distancing guidelines that have come into play on their flights promising customers that more flights would take place to avoid overcrowding. Of course, this isn’t quite as simple as it seems and the passengers were less than impressed when these measures were not put into place on board their flight:</a:t>
            </a:r>
            <a:r>
              <a:rPr lang="en-US" b="0" i="1" dirty="0">
                <a:solidFill>
                  <a:srgbClr val="555555"/>
                </a:solidFill>
                <a:effectLst/>
                <a:latin typeface="Poppins"/>
              </a:rPr>
              <a:t> </a:t>
            </a:r>
            <a:r>
              <a:rPr lang="en-US" b="0" i="1" dirty="0">
                <a:solidFill>
                  <a:srgbClr val="000000"/>
                </a:solidFill>
                <a:effectLst/>
                <a:latin typeface="Poppins"/>
              </a:rPr>
              <a:t>This caused real backlash from customers and naturally made their way onto social media. This was followed with a </a:t>
            </a:r>
            <a:r>
              <a:rPr lang="en-US" b="0" i="1" u="none" strike="noStrike" dirty="0">
                <a:solidFill>
                  <a:srgbClr val="555555"/>
                </a:solidFill>
                <a:effectLst/>
                <a:latin typeface="Poppins"/>
                <a:hlinkClick r:id="rId9"/>
              </a:rPr>
              <a:t>rather disappointing remark</a:t>
            </a:r>
            <a:r>
              <a:rPr lang="en-US" b="0" i="1" dirty="0">
                <a:solidFill>
                  <a:srgbClr val="000000"/>
                </a:solidFill>
                <a:effectLst/>
                <a:latin typeface="Poppins"/>
              </a:rPr>
              <a:t> from the airline</a:t>
            </a:r>
            <a:r>
              <a:rPr lang="en-US" b="0" i="1" dirty="0">
                <a:solidFill>
                  <a:srgbClr val="555555"/>
                </a:solidFill>
                <a:effectLst/>
                <a:latin typeface="Poppins"/>
              </a:rPr>
              <a:t>s chief executive who admitted: ‘social distancing on flights just isn’t realistic.’ Which brings the question of if you know you can’t provide something – why offer it? They have since updated their response and have assured the public that the safety of their passengers is of the highest importance.  “It just goes to show that no matter how a big a brand is or how much budget they might have – it can still go wrong, really wrong in fact. With the rest of the year ahead of us, it’s unlikely that these will be the only PR crises that take place, there are sure to be more to come.”</a:t>
            </a:r>
            <a:endParaRPr lang="en-US" b="0" dirty="0">
              <a:effectLst/>
            </a:endParaRPr>
          </a:p>
          <a:p>
            <a:endParaRPr lang="en-US" b="0" dirty="0">
              <a:effectLst/>
            </a:endParaRPr>
          </a:p>
          <a:p>
            <a:endParaRPr lang="en-GB" dirty="0"/>
          </a:p>
        </p:txBody>
      </p:sp>
      <p:sp>
        <p:nvSpPr>
          <p:cNvPr id="4" name="Slide Number Placeholder 3"/>
          <p:cNvSpPr>
            <a:spLocks noGrp="1"/>
          </p:cNvSpPr>
          <p:nvPr>
            <p:ph type="sldNum" sz="quarter" idx="5"/>
          </p:nvPr>
        </p:nvSpPr>
        <p:spPr/>
        <p:txBody>
          <a:bodyPr/>
          <a:lstStyle/>
          <a:p>
            <a:fld id="{551F6536-074C-7C47-ADA5-29478494173A}" type="slidenum">
              <a:rPr lang="en-US" smtClean="0"/>
              <a:t>12</a:t>
            </a:fld>
            <a:endParaRPr lang="en-US"/>
          </a:p>
        </p:txBody>
      </p:sp>
    </p:spTree>
    <p:extLst>
      <p:ext uri="{BB962C8B-B14F-4D97-AF65-F5344CB8AC3E}">
        <p14:creationId xmlns:p14="http://schemas.microsoft.com/office/powerpoint/2010/main" val="86935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size never fits all – just like the virus, the essential, core message needs to mutate and grow more ‘hooks’ to connect with more people.  We also know that an effective variant in one country can spread world-wide, so notwithstanding the geographical nuances, perhaps there is something to learn from the experience of other countries too.  If we can master strategic, public sector communications during a pandemic, imagine what can be achieved in ‘normal’ times.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Thank you for listening!</a:t>
            </a:r>
          </a:p>
        </p:txBody>
      </p:sp>
      <p:sp>
        <p:nvSpPr>
          <p:cNvPr id="4" name="Slide Number Placeholder 3"/>
          <p:cNvSpPr>
            <a:spLocks noGrp="1"/>
          </p:cNvSpPr>
          <p:nvPr>
            <p:ph type="sldNum" sz="quarter" idx="5"/>
          </p:nvPr>
        </p:nvSpPr>
        <p:spPr/>
        <p:txBody>
          <a:bodyPr/>
          <a:lstStyle/>
          <a:p>
            <a:fld id="{A3DEF9A1-E73F-4366-A92E-A1E59BC195D2}" type="slidenum">
              <a:rPr lang="en-GB" smtClean="0"/>
              <a:t>13</a:t>
            </a:fld>
            <a:endParaRPr lang="en-GB"/>
          </a:p>
        </p:txBody>
      </p:sp>
    </p:spTree>
    <p:extLst>
      <p:ext uri="{BB962C8B-B14F-4D97-AF65-F5344CB8AC3E}">
        <p14:creationId xmlns:p14="http://schemas.microsoft.com/office/powerpoint/2010/main" val="124720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current public sector crisis can be compared to a super volcano:</a:t>
            </a: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They can both be characterised by their rapid emergence in several locations triggered by the same source; their prolonged duration with multiple eruptions which are difficult to contain and mitigate; a chain effect creating other environmental and systemic problems; and the seismic impact on lives, livelihoods and life chances.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requires a revolutionary response and we have witnessed political, economic, sociological and technological transformation across the globe.  It also requires a collective response with all parts of society and the public sector working together to fight the fires.</a:t>
            </a:r>
          </a:p>
        </p:txBody>
      </p:sp>
      <p:sp>
        <p:nvSpPr>
          <p:cNvPr id="4" name="Slide Number Placeholder 3"/>
          <p:cNvSpPr>
            <a:spLocks noGrp="1"/>
          </p:cNvSpPr>
          <p:nvPr>
            <p:ph type="sldNum" sz="quarter" idx="5"/>
          </p:nvPr>
        </p:nvSpPr>
        <p:spPr/>
        <p:txBody>
          <a:bodyPr/>
          <a:lstStyle/>
          <a:p>
            <a:fld id="{551F6536-074C-7C47-ADA5-29478494173A}" type="slidenum">
              <a:rPr lang="en-US" smtClean="0"/>
              <a:t>2</a:t>
            </a:fld>
            <a:endParaRPr lang="en-US"/>
          </a:p>
        </p:txBody>
      </p:sp>
    </p:spTree>
    <p:extLst>
      <p:ext uri="{BB962C8B-B14F-4D97-AF65-F5344CB8AC3E}">
        <p14:creationId xmlns:p14="http://schemas.microsoft.com/office/powerpoint/2010/main" val="112434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there one simple answer – NO!  Public sector communication is taking place in an exceptionally dynamic and paradoxical environment.  All at once </a:t>
            </a:r>
            <a:r>
              <a:rPr lang="en-GB" sz="1200" dirty="0"/>
              <a:t>there is simple and complex messaging, for example we have ‘Hands, Face, Space’ </a:t>
            </a:r>
            <a:r>
              <a:rPr lang="en-GB" sz="1200" i="1" dirty="0"/>
              <a:t>BUT </a:t>
            </a:r>
            <a:r>
              <a:rPr lang="en-GB" sz="1200" i="0" dirty="0"/>
              <a:t>there are also </a:t>
            </a:r>
            <a:r>
              <a:rPr lang="en-GB" sz="1200" dirty="0"/>
              <a:t>multiple changing tiers to explain; there are one way and multi-way channels telling us ‘Just do what we say!’ </a:t>
            </a:r>
            <a:r>
              <a:rPr lang="en-GB" sz="1200" i="1" dirty="0"/>
              <a:t>BUT</a:t>
            </a:r>
            <a:r>
              <a:rPr lang="en-GB" sz="1200" dirty="0"/>
              <a:t> there is also a 24/7 global conversation; we have symmetrical and asymmetrical outcomes where if we all follow the rules everyone’s a winner </a:t>
            </a:r>
            <a:r>
              <a:rPr lang="en-GB" sz="1200" i="1" dirty="0"/>
              <a:t>BUT </a:t>
            </a:r>
            <a:r>
              <a:rPr lang="en-GB" sz="1200" dirty="0"/>
              <a:t>there are also losers in that game; we’ve got proactive and reactive responses where there are preventative measures in place </a:t>
            </a:r>
            <a:r>
              <a:rPr lang="en-GB" sz="1200" i="1" dirty="0"/>
              <a:t>BUT</a:t>
            </a:r>
            <a:r>
              <a:rPr lang="en-GB" sz="1200" dirty="0"/>
              <a:t> they can change at any time; we have cognitive and behavioural objectives where we are changing attitudes </a:t>
            </a:r>
            <a:r>
              <a:rPr lang="en-GB" sz="1200" i="1" dirty="0"/>
              <a:t>BUT</a:t>
            </a:r>
            <a:r>
              <a:rPr lang="en-GB" sz="1200" dirty="0"/>
              <a:t> we are also changing behaviours at the same time (cognitive change usually precedes behavioural change); there is one public and many publics with a unified message for all </a:t>
            </a:r>
            <a:r>
              <a:rPr lang="en-GB" sz="1200" i="1" dirty="0"/>
              <a:t>BUT also </a:t>
            </a:r>
            <a:r>
              <a:rPr lang="en-GB" sz="1200" dirty="0"/>
              <a:t>many messages for different audiences; we are experiencing reality and hyper-reality where we must follow and check the FACTS </a:t>
            </a:r>
            <a:r>
              <a:rPr lang="en-GB" sz="1200" i="1" dirty="0"/>
              <a:t>BUT</a:t>
            </a:r>
            <a:r>
              <a:rPr lang="en-GB" sz="1200" dirty="0"/>
              <a:t> propaganda, fake news and conspiracies are also in constant circulation; and finally there is individualism and collectivism where to save yourself you need to think about other people.</a:t>
            </a:r>
          </a:p>
        </p:txBody>
      </p:sp>
      <p:sp>
        <p:nvSpPr>
          <p:cNvPr id="4" name="Slide Number Placeholder 3"/>
          <p:cNvSpPr>
            <a:spLocks noGrp="1"/>
          </p:cNvSpPr>
          <p:nvPr>
            <p:ph type="sldNum" sz="quarter" idx="5"/>
          </p:nvPr>
        </p:nvSpPr>
        <p:spPr/>
        <p:txBody>
          <a:bodyPr/>
          <a:lstStyle/>
          <a:p>
            <a:fld id="{551F6536-074C-7C47-ADA5-29478494173A}" type="slidenum">
              <a:rPr lang="en-US" smtClean="0"/>
              <a:t>3</a:t>
            </a:fld>
            <a:endParaRPr lang="en-US"/>
          </a:p>
        </p:txBody>
      </p:sp>
    </p:spTree>
    <p:extLst>
      <p:ext uri="{BB962C8B-B14F-4D97-AF65-F5344CB8AC3E}">
        <p14:creationId xmlns:p14="http://schemas.microsoft.com/office/powerpoint/2010/main" val="5160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light of all this, and anything resembling an easy answer, what we can do is go back to some of the basics and try and get those right.  For example, we can take a strategic approach and start by asking:</a:t>
            </a:r>
            <a:r>
              <a:rPr lang="en-GB" sz="1200" dirty="0"/>
              <a:t> why</a:t>
            </a:r>
            <a:r>
              <a:rPr lang="en-GB" sz="1200" b="1" dirty="0"/>
              <a:t> </a:t>
            </a:r>
            <a:r>
              <a:rPr lang="en-GB" sz="1200" dirty="0"/>
              <a:t>do we need to communicate? and use a situational analysis to help answer that question; we can ask what is the desired end-result? and set SMART objectives to get us there; we can ask what are the barriers to achieving this? looking closely at resources, people and beliefs; we can ask who is involved? considering stakeholders, publics, and the people who will deliver the communication; we can determine what we should do/say, how and when? identifying tactics, themes, targets and timing; and finally we can ask how will we know if it’s working? Ongoing evaluation is vital to know if communication is appropriate, understood and acted upon.  Completed tactics, stats and analytics establish reach and to some extent sentiment and behaviour change (although this can be hard to disaggregate from other causative influences), however we also need more in-depth, qualitative feedback to establish understanding and impact.</a:t>
            </a:r>
          </a:p>
          <a:p>
            <a:pPr algn="l" fontAlgn="base"/>
            <a:endParaRPr lang="en-US" b="0" i="0" dirty="0">
              <a:solidFill>
                <a:srgbClr val="22313F"/>
              </a:solidFill>
              <a:effectLst/>
              <a:latin typeface="Noto Serif"/>
            </a:endParaRPr>
          </a:p>
          <a:p>
            <a:pPr algn="l" fontAlgn="base"/>
            <a:r>
              <a:rPr lang="en-US" b="0" i="1" dirty="0">
                <a:solidFill>
                  <a:srgbClr val="22313F"/>
                </a:solidFill>
                <a:effectLst/>
                <a:latin typeface="Noto Serif"/>
              </a:rPr>
              <a:t>Leading communications academic John Marston said in 1963: “</a:t>
            </a:r>
            <a:r>
              <a:rPr lang="en-US" b="0" i="1" dirty="0">
                <a:effectLst/>
                <a:latin typeface="inherit"/>
              </a:rPr>
              <a:t>One of the most serious dangers in public relations communication is the illusion of having achieved it when in fact there has been no communication at all - only a one-way outpouring. A mass media approach is generally noticed only by those who agree with it; the rest ignore it. Yet the sender, convinced of his rightness and knowing the wide potential coverage of newspapers, magazines, or broadcasting (and social media today), assumes that his message has been attended to and has done its work.”  </a:t>
            </a:r>
          </a:p>
          <a:p>
            <a:pPr algn="l" fontAlgn="base"/>
            <a:endParaRPr lang="en-US" b="0" i="1" dirty="0">
              <a:solidFill>
                <a:srgbClr val="22313F"/>
              </a:solidFill>
              <a:effectLst/>
              <a:latin typeface="inherit"/>
            </a:endParaRPr>
          </a:p>
          <a:p>
            <a:pPr algn="l" fontAlgn="base"/>
            <a:r>
              <a:rPr lang="en-US" b="0" i="1" dirty="0">
                <a:solidFill>
                  <a:srgbClr val="22313F"/>
                </a:solidFill>
                <a:effectLst/>
                <a:latin typeface="inherit"/>
              </a:rPr>
              <a:t>(Reference: 1963, The Nature of Public Relations by John E. Marston (Assistant Dean, College of Communication Arts, Michigan State University), Quote Page 249, Published by McGraw-Hill Book Company, New York.) </a:t>
            </a:r>
            <a:endParaRPr lang="en-GB" i="1" dirty="0"/>
          </a:p>
        </p:txBody>
      </p:sp>
      <p:sp>
        <p:nvSpPr>
          <p:cNvPr id="4" name="Slide Number Placeholder 3"/>
          <p:cNvSpPr>
            <a:spLocks noGrp="1"/>
          </p:cNvSpPr>
          <p:nvPr>
            <p:ph type="sldNum" sz="quarter" idx="5"/>
          </p:nvPr>
        </p:nvSpPr>
        <p:spPr/>
        <p:txBody>
          <a:bodyPr/>
          <a:lstStyle/>
          <a:p>
            <a:fld id="{551F6536-074C-7C47-ADA5-29478494173A}" type="slidenum">
              <a:rPr lang="en-US" smtClean="0"/>
              <a:t>4</a:t>
            </a:fld>
            <a:endParaRPr lang="en-US"/>
          </a:p>
        </p:txBody>
      </p:sp>
    </p:spTree>
    <p:extLst>
      <p:ext uri="{BB962C8B-B14F-4D97-AF65-F5344CB8AC3E}">
        <p14:creationId xmlns:p14="http://schemas.microsoft.com/office/powerpoint/2010/main" val="71370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This is not an exhaustive list of issues, but it does highlight some of the challenges facing public sector decision makers, and consequently the communications strategy associated with those decisions.</a:t>
            </a:r>
          </a:p>
          <a:p>
            <a:endParaRPr lang="en-GB" sz="1000" dirty="0"/>
          </a:p>
          <a:p>
            <a:r>
              <a:rPr lang="en-GB" sz="1000" i="1" dirty="0"/>
              <a:t>It could even be argued that the dominant, neoliberal, meritocratic world view has been called into question by a global paradigm which positions low paid key workers ahead of business leaders, and social collectivism ahead of market supremacy, as the essential ingredients for human survival…this is not necessarily my view just an observation!</a:t>
            </a:r>
          </a:p>
          <a:p>
            <a:endParaRPr lang="en-GB" sz="1000" dirty="0"/>
          </a:p>
          <a:p>
            <a:r>
              <a:rPr lang="en-GB" sz="1000" dirty="0"/>
              <a:t>The point is, these are not normal times, and the conventional rule book of communication is being re-written every day as a result!</a:t>
            </a:r>
          </a:p>
        </p:txBody>
      </p:sp>
      <p:sp>
        <p:nvSpPr>
          <p:cNvPr id="4" name="Slide Number Placeholder 3"/>
          <p:cNvSpPr>
            <a:spLocks noGrp="1"/>
          </p:cNvSpPr>
          <p:nvPr>
            <p:ph type="sldNum" sz="quarter" idx="5"/>
          </p:nvPr>
        </p:nvSpPr>
        <p:spPr/>
        <p:txBody>
          <a:bodyPr/>
          <a:lstStyle/>
          <a:p>
            <a:fld id="{551F6536-074C-7C47-ADA5-29478494173A}" type="slidenum">
              <a:rPr lang="en-US" smtClean="0"/>
              <a:t>5</a:t>
            </a:fld>
            <a:endParaRPr lang="en-US"/>
          </a:p>
        </p:txBody>
      </p:sp>
    </p:spTree>
    <p:extLst>
      <p:ext uri="{BB962C8B-B14F-4D97-AF65-F5344CB8AC3E}">
        <p14:creationId xmlns:p14="http://schemas.microsoft.com/office/powerpoint/2010/main" val="347130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effectLst/>
                <a:latin typeface="Verdana" panose="020B0604030504040204" pitchFamily="34" charset="0"/>
                <a:ea typeface="Times New Roman" panose="02020603050405020304" pitchFamily="18" charset="0"/>
                <a:cs typeface="Arial" panose="020B0604020202020204" pitchFamily="34" charset="0"/>
              </a:rPr>
              <a:t>It’s equally important to consider the internal situation.  Employees </a:t>
            </a:r>
            <a:r>
              <a:rPr lang="en-GB" sz="1000" i="1" dirty="0">
                <a:effectLst/>
                <a:latin typeface="Verdana" panose="020B0604030504040204" pitchFamily="34" charset="0"/>
                <a:ea typeface="Times New Roman" panose="02020603050405020304" pitchFamily="18" charset="0"/>
                <a:cs typeface="Arial" panose="020B0604020202020204" pitchFamily="34" charset="0"/>
              </a:rPr>
              <a:t>are</a:t>
            </a:r>
            <a:r>
              <a:rPr lang="en-GB" sz="1000" dirty="0">
                <a:effectLst/>
                <a:latin typeface="Verdana" panose="020B0604030504040204" pitchFamily="34" charset="0"/>
                <a:ea typeface="Times New Roman" panose="02020603050405020304" pitchFamily="18" charset="0"/>
                <a:cs typeface="Arial" panose="020B0604020202020204" pitchFamily="34" charset="0"/>
              </a:rPr>
              <a:t> an organisation’s essential asset, and the boundary between internal and external communication is now so porous that employees have become </a:t>
            </a:r>
            <a:r>
              <a:rPr lang="en-GB" sz="1000" i="0" dirty="0">
                <a:effectLst/>
                <a:latin typeface="Verdana" panose="020B0604030504040204" pitchFamily="34" charset="0"/>
                <a:ea typeface="Times New Roman" panose="02020603050405020304" pitchFamily="18" charset="0"/>
                <a:cs typeface="Arial" panose="020B0604020202020204" pitchFamily="34" charset="0"/>
              </a:rPr>
              <a:t>a </a:t>
            </a:r>
            <a:r>
              <a:rPr lang="en-GB" sz="1000" dirty="0">
                <a:effectLst/>
                <a:latin typeface="Verdana" panose="020B0604030504040204" pitchFamily="34" charset="0"/>
                <a:ea typeface="Times New Roman" panose="02020603050405020304" pitchFamily="18" charset="0"/>
                <a:cs typeface="Arial" panose="020B0604020202020204" pitchFamily="34" charset="0"/>
              </a:rPr>
              <a:t>primary brand and message ambassador.  If staff feel disengaged or disenfranchised from the decision-making process which affects them, they are unlikely to speak well on your behalf.  This can have serious reputational consequences.</a:t>
            </a:r>
          </a:p>
          <a:p>
            <a:endParaRPr lang="en-GB" sz="1000" dirty="0">
              <a:effectLst/>
              <a:latin typeface="Verdana" panose="020B0604030504040204" pitchFamily="34" charset="0"/>
              <a:ea typeface="Times New Roman" panose="02020603050405020304" pitchFamily="18" charset="0"/>
              <a:cs typeface="Arial" panose="020B0604020202020204" pitchFamily="34" charset="0"/>
            </a:endParaRPr>
          </a:p>
          <a:p>
            <a:r>
              <a:rPr lang="en-GB" sz="1000" i="1" dirty="0">
                <a:effectLst/>
                <a:latin typeface="Verdana" panose="020B0604030504040204" pitchFamily="34" charset="0"/>
                <a:ea typeface="Times New Roman" panose="02020603050405020304" pitchFamily="18" charset="0"/>
                <a:cs typeface="Arial" panose="020B0604020202020204" pitchFamily="34" charset="0"/>
              </a:rPr>
              <a:t>The MacLeod Report (2010) identified four common themes for successful employee engagement: a </a:t>
            </a:r>
            <a:r>
              <a:rPr lang="en-US" sz="1000" b="0" i="1" dirty="0">
                <a:solidFill>
                  <a:srgbClr val="660066"/>
                </a:solidFill>
                <a:effectLst/>
                <a:latin typeface="Verdana" panose="020B0604030504040204" pitchFamily="34" charset="0"/>
                <a:ea typeface="Times New Roman" panose="02020603050405020304" pitchFamily="18" charset="0"/>
                <a:cs typeface="Arial" panose="020B0604020202020204" pitchFamily="34" charset="0"/>
              </a:rPr>
              <a:t>strong strategic narrative</a:t>
            </a:r>
            <a:r>
              <a:rPr lang="en-US" sz="1000" b="0" i="1" dirty="0">
                <a:effectLst/>
                <a:latin typeface="Verdana" panose="020B0604030504040204" pitchFamily="34" charset="0"/>
                <a:ea typeface="Times New Roman" panose="02020603050405020304" pitchFamily="18" charset="0"/>
                <a:cs typeface="Arial" panose="020B0604020202020204" pitchFamily="34" charset="0"/>
              </a:rPr>
              <a:t>; </a:t>
            </a:r>
            <a:r>
              <a:rPr lang="en-US" sz="1000" b="0" i="1" dirty="0">
                <a:solidFill>
                  <a:srgbClr val="660066"/>
                </a:solidFill>
                <a:effectLst/>
                <a:latin typeface="Verdana" panose="020B0604030504040204" pitchFamily="34" charset="0"/>
                <a:ea typeface="Times New Roman" panose="02020603050405020304" pitchFamily="18" charset="0"/>
                <a:cs typeface="Arial" panose="020B0604020202020204" pitchFamily="34" charset="0"/>
              </a:rPr>
              <a:t>engaging managers; valued employee voice;</a:t>
            </a:r>
            <a:r>
              <a:rPr lang="en-US" sz="1000" b="0" i="1" dirty="0">
                <a:effectLst/>
                <a:latin typeface="Verdana" panose="020B0604030504040204" pitchFamily="34" charset="0"/>
                <a:ea typeface="Times New Roman" panose="02020603050405020304" pitchFamily="18" charset="0"/>
                <a:cs typeface="Arial" panose="020B0604020202020204" pitchFamily="34" charset="0"/>
              </a:rPr>
              <a:t> and organisational </a:t>
            </a:r>
            <a:r>
              <a:rPr lang="en-US" sz="1000" b="0" i="1" dirty="0">
                <a:solidFill>
                  <a:srgbClr val="660066"/>
                </a:solidFill>
                <a:effectLst/>
                <a:latin typeface="Verdana" panose="020B0604030504040204" pitchFamily="34" charset="0"/>
                <a:ea typeface="Times New Roman" panose="02020603050405020304" pitchFamily="18" charset="0"/>
                <a:cs typeface="Arial" panose="020B0604020202020204" pitchFamily="34" charset="0"/>
              </a:rPr>
              <a:t>integrity with</a:t>
            </a:r>
            <a:r>
              <a:rPr lang="en-US" sz="1000" b="1" i="1" dirty="0">
                <a:solidFill>
                  <a:srgbClr val="660066"/>
                </a:solidFill>
                <a:effectLst/>
                <a:latin typeface="Verdana" panose="020B0604030504040204" pitchFamily="34" charset="0"/>
                <a:ea typeface="Times New Roman" panose="02020603050405020304" pitchFamily="18" charset="0"/>
                <a:cs typeface="Arial" panose="020B0604020202020204" pitchFamily="34" charset="0"/>
              </a:rPr>
              <a:t> </a:t>
            </a:r>
            <a:r>
              <a:rPr lang="en-US" sz="1000" i="1" dirty="0">
                <a:effectLst/>
                <a:latin typeface="Verdana" panose="020B0604030504040204" pitchFamily="34" charset="0"/>
                <a:ea typeface="Times New Roman" panose="02020603050405020304" pitchFamily="18" charset="0"/>
                <a:cs typeface="Arial" panose="020B0604020202020204" pitchFamily="34" charset="0"/>
              </a:rPr>
              <a:t>strong congruity between words and actions.  </a:t>
            </a:r>
            <a:r>
              <a:rPr lang="en-GB" sz="1000" i="1" dirty="0">
                <a:effectLst/>
                <a:latin typeface="Verdana" panose="020B0604030504040204" pitchFamily="34" charset="0"/>
                <a:ea typeface="Times New Roman" panose="02020603050405020304" pitchFamily="18" charset="0"/>
                <a:cs typeface="Arial" panose="020B0604020202020204" pitchFamily="34" charset="0"/>
              </a:rPr>
              <a:t>Sinek (2010) also suggested that employees are more convinced by communication which explains why the organisation is engaging in a particular activity rather than what it is doing or how it is doing it.  </a:t>
            </a:r>
            <a:endParaRPr lang="en-GB" sz="1000" i="1" dirty="0"/>
          </a:p>
        </p:txBody>
      </p:sp>
      <p:sp>
        <p:nvSpPr>
          <p:cNvPr id="4" name="Slide Number Placeholder 3"/>
          <p:cNvSpPr>
            <a:spLocks noGrp="1"/>
          </p:cNvSpPr>
          <p:nvPr>
            <p:ph type="sldNum" sz="quarter" idx="5"/>
          </p:nvPr>
        </p:nvSpPr>
        <p:spPr/>
        <p:txBody>
          <a:bodyPr/>
          <a:lstStyle/>
          <a:p>
            <a:fld id="{551F6536-074C-7C47-ADA5-29478494173A}" type="slidenum">
              <a:rPr lang="en-US" smtClean="0"/>
              <a:t>6</a:t>
            </a:fld>
            <a:endParaRPr lang="en-US"/>
          </a:p>
        </p:txBody>
      </p:sp>
    </p:spTree>
    <p:extLst>
      <p:ext uri="{BB962C8B-B14F-4D97-AF65-F5344CB8AC3E}">
        <p14:creationId xmlns:p14="http://schemas.microsoft.com/office/powerpoint/2010/main" val="298263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Going back to basics includes some of the following communication principles:</a:t>
            </a:r>
            <a:r>
              <a:rPr lang="en-GB" sz="1200" dirty="0"/>
              <a:t> The rule of three – it’s hard to remember more than three messages at a time; repetition of the message in different places makes it harder to forget; important ‘C’ words (other than </a:t>
            </a:r>
            <a:r>
              <a:rPr lang="en-GB" sz="1200" dirty="0" err="1"/>
              <a:t>Covid</a:t>
            </a:r>
            <a:r>
              <a:rPr lang="en-GB" sz="1200" dirty="0"/>
              <a:t> and the occasional swear word) include clarity, conciseness, consistency, credibility, compassion and conversation; we also need honesty, transparency and trust – these are the communication professional bodies’ mantra; relatable storytelling which is not just relatable to you but relatable to people outside your own echo chamber; and provoking an emotional response which is a powerful way to internalise a message; and finally right content, right time, right place which is </a:t>
            </a:r>
            <a:r>
              <a:rPr lang="en-GB" sz="1200" u="sng" dirty="0"/>
              <a:t>not</a:t>
            </a:r>
            <a:r>
              <a:rPr lang="en-GB" sz="1200" dirty="0"/>
              <a:t> telling everyone it’s safe to go to school one day and then saying the exact opposite the very next day on national TV.  Communication is only as good as the people who decide what to say, when to say it, and where to say it.</a:t>
            </a:r>
          </a:p>
        </p:txBody>
      </p:sp>
      <p:sp>
        <p:nvSpPr>
          <p:cNvPr id="4" name="Slide Number Placeholder 3"/>
          <p:cNvSpPr>
            <a:spLocks noGrp="1"/>
          </p:cNvSpPr>
          <p:nvPr>
            <p:ph type="sldNum" sz="quarter" idx="5"/>
          </p:nvPr>
        </p:nvSpPr>
        <p:spPr/>
        <p:txBody>
          <a:bodyPr/>
          <a:lstStyle/>
          <a:p>
            <a:fld id="{551F6536-074C-7C47-ADA5-29478494173A}" type="slidenum">
              <a:rPr lang="en-US" smtClean="0"/>
              <a:t>7</a:t>
            </a:fld>
            <a:endParaRPr lang="en-US"/>
          </a:p>
        </p:txBody>
      </p:sp>
    </p:spTree>
    <p:extLst>
      <p:ext uri="{BB962C8B-B14F-4D97-AF65-F5344CB8AC3E}">
        <p14:creationId xmlns:p14="http://schemas.microsoft.com/office/powerpoint/2010/main" val="212408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Crises are defined by their difficult to predict and unprecedented nature, and the </a:t>
            </a:r>
            <a:r>
              <a:rPr lang="en-GB" dirty="0" err="1"/>
              <a:t>Covid</a:t>
            </a:r>
            <a:r>
              <a:rPr lang="en-GB" dirty="0"/>
              <a:t> pandemic is no exception.  On </a:t>
            </a:r>
            <a:r>
              <a:rPr lang="en-GB" sz="1200" dirty="0"/>
              <a:t>Tues 5</a:t>
            </a:r>
            <a:r>
              <a:rPr lang="en-GB" sz="1200" baseline="30000" dirty="0"/>
              <a:t>th</a:t>
            </a:r>
            <a:r>
              <a:rPr lang="en-GB" sz="1200" dirty="0"/>
              <a:t> Jan, on BBC Breakfast, Professor Linda Bauld from Edinburgh University said: All governments need to be completely transparent with people about what’s going on and provide a clear road map out this time, so people don’t feel its going to go on indefinitely.” While this sentiment echoes some of the principles on the previous slide, it isn’t always possible to offer a clear road map when the direction can change at any time.  What is left is a delicate balancing act between lives and livelihoods which public sector decision makers and communicators must navigate every day until the crisis is over.</a:t>
            </a:r>
          </a:p>
        </p:txBody>
      </p:sp>
      <p:sp>
        <p:nvSpPr>
          <p:cNvPr id="4" name="Slide Number Placeholder 3"/>
          <p:cNvSpPr>
            <a:spLocks noGrp="1"/>
          </p:cNvSpPr>
          <p:nvPr>
            <p:ph type="sldNum" sz="quarter" idx="5"/>
          </p:nvPr>
        </p:nvSpPr>
        <p:spPr/>
        <p:txBody>
          <a:bodyPr/>
          <a:lstStyle/>
          <a:p>
            <a:fld id="{551F6536-074C-7C47-ADA5-29478494173A}" type="slidenum">
              <a:rPr lang="en-US" smtClean="0"/>
              <a:t>8</a:t>
            </a:fld>
            <a:endParaRPr lang="en-US"/>
          </a:p>
        </p:txBody>
      </p:sp>
    </p:spTree>
    <p:extLst>
      <p:ext uri="{BB962C8B-B14F-4D97-AF65-F5344CB8AC3E}">
        <p14:creationId xmlns:p14="http://schemas.microsoft.com/office/powerpoint/2010/main" val="206400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slides suggests that most people get their information from their phone, not from the TV, and this applies even more to young people.  If you want to persuade young people to stay at home, the lunchtime BBC Coronavirus briefing, might not be the most effective way to reach that audience.</a:t>
            </a:r>
          </a:p>
        </p:txBody>
      </p:sp>
      <p:sp>
        <p:nvSpPr>
          <p:cNvPr id="4" name="Slide Number Placeholder 3"/>
          <p:cNvSpPr>
            <a:spLocks noGrp="1"/>
          </p:cNvSpPr>
          <p:nvPr>
            <p:ph type="sldNum" sz="quarter" idx="5"/>
          </p:nvPr>
        </p:nvSpPr>
        <p:spPr/>
        <p:txBody>
          <a:bodyPr/>
          <a:lstStyle/>
          <a:p>
            <a:fld id="{551F6536-074C-7C47-ADA5-29478494173A}" type="slidenum">
              <a:rPr lang="en-US" smtClean="0"/>
              <a:t>9</a:t>
            </a:fld>
            <a:endParaRPr lang="en-US"/>
          </a:p>
        </p:txBody>
      </p:sp>
    </p:spTree>
    <p:extLst>
      <p:ext uri="{BB962C8B-B14F-4D97-AF65-F5344CB8AC3E}">
        <p14:creationId xmlns:p14="http://schemas.microsoft.com/office/powerpoint/2010/main" val="3549328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FDEDD-C46D-AB4E-AC85-9E4603C9035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42DE7E8A-B8EA-8C42-9D18-689E53B931F6}"/>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914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794D7-DC86-9A4E-9C9F-0B324FE8876A}" type="slidenum">
              <a:rPr lang="en-US" smtClean="0"/>
              <a:pPr/>
              <a:t>‹#›</a:t>
            </a:fld>
            <a:endParaRPr lang="en-US" dirty="0"/>
          </a:p>
        </p:txBody>
      </p:sp>
      <p:sp>
        <p:nvSpPr>
          <p:cNvPr id="8" name="Text Placeholder 2">
            <a:extLst>
              <a:ext uri="{FF2B5EF4-FFF2-40B4-BE49-F238E27FC236}">
                <a16:creationId xmlns:a16="http://schemas.microsoft.com/office/drawing/2014/main" id="{2028312F-E4B7-1545-9104-D3B135F70771}"/>
              </a:ext>
            </a:extLst>
          </p:cNvPr>
          <p:cNvSpPr>
            <a:spLocks noGrp="1"/>
          </p:cNvSpPr>
          <p:nvPr>
            <p:ph type="body" idx="1"/>
          </p:nvPr>
        </p:nvSpPr>
        <p:spPr>
          <a:xfrm>
            <a:off x="591324" y="1870148"/>
            <a:ext cx="3725303" cy="823912"/>
          </a:xfrm>
          <a:prstGeom prst="rect">
            <a:avLst/>
          </a:prstGeo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B3DFB875-7A59-1240-8302-7815158D16A9}"/>
              </a:ext>
            </a:extLst>
          </p:cNvPr>
          <p:cNvSpPr>
            <a:spLocks noGrp="1"/>
          </p:cNvSpPr>
          <p:nvPr>
            <p:ph sz="half" idx="2" hasCustomPrompt="1"/>
          </p:nvPr>
        </p:nvSpPr>
        <p:spPr>
          <a:xfrm>
            <a:off x="591324" y="2468592"/>
            <a:ext cx="3725303" cy="3684588"/>
          </a:xfrm>
          <a:prstGeom prst="rect">
            <a:avLst/>
          </a:prstGeom>
        </p:spPr>
        <p:txBody>
          <a:bodyPr/>
          <a:lstStyle>
            <a:lvl1pPr>
              <a:defRPr sz="2400">
                <a:solidFill>
                  <a:srgbClr val="69216A"/>
                </a:solidFill>
              </a:defRPr>
            </a:lvl1pPr>
            <a:lvl2pPr>
              <a:defRPr sz="2200"/>
            </a:lvl2pPr>
            <a:lvl3pPr>
              <a:defRPr>
                <a:solidFill>
                  <a:srgbClr val="69216A"/>
                </a:solidFill>
              </a:defRPr>
            </a:lvl3pPr>
            <a:lvl5pPr>
              <a:defRPr sz="1600">
                <a:solidFill>
                  <a:srgbClr val="69216A"/>
                </a:solidFill>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455AA43-8BEB-0E48-ABCA-E1A60E86D9F3}"/>
              </a:ext>
            </a:extLst>
          </p:cNvPr>
          <p:cNvSpPr>
            <a:spLocks noGrp="1"/>
          </p:cNvSpPr>
          <p:nvPr>
            <p:ph type="body" sz="quarter" idx="3"/>
          </p:nvPr>
        </p:nvSpPr>
        <p:spPr>
          <a:xfrm>
            <a:off x="4479569" y="1870148"/>
            <a:ext cx="4081574" cy="823912"/>
          </a:xfrm>
          <a:prstGeom prst="rect">
            <a:avLst/>
          </a:prstGeo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51F81314-F9DA-EC49-90A5-634FEE787101}"/>
              </a:ext>
            </a:extLst>
          </p:cNvPr>
          <p:cNvSpPr>
            <a:spLocks noGrp="1"/>
          </p:cNvSpPr>
          <p:nvPr>
            <p:ph sz="quarter" idx="4" hasCustomPrompt="1"/>
          </p:nvPr>
        </p:nvSpPr>
        <p:spPr>
          <a:xfrm>
            <a:off x="4471102" y="2477059"/>
            <a:ext cx="4081574" cy="3684588"/>
          </a:xfrm>
          <a:prstGeom prst="rect">
            <a:avLst/>
          </a:prstGeom>
        </p:spPr>
        <p:txBody>
          <a:bodyPr/>
          <a:lstStyle>
            <a:lvl1pPr>
              <a:defRPr sz="2400">
                <a:solidFill>
                  <a:srgbClr val="69216A"/>
                </a:solidFill>
              </a:defRPr>
            </a:lvl1pPr>
            <a:lvl2pPr>
              <a:defRPr sz="2200"/>
            </a:lvl2pPr>
            <a:lvl3pPr>
              <a:defRPr>
                <a:solidFill>
                  <a:srgbClr val="69216A"/>
                </a:solidFill>
              </a:defRPr>
            </a:lvl3pPr>
            <a:lvl5pPr>
              <a:defRPr sz="1600">
                <a:solidFill>
                  <a:srgbClr val="69216A"/>
                </a:solidFill>
              </a:defRPr>
            </a:lvl5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9F9FF5AC-BEA3-7A4E-ACDA-E375A3BF8A9A}"/>
              </a:ext>
            </a:extLst>
          </p:cNvPr>
          <p:cNvSpPr>
            <a:spLocks noGrp="1"/>
          </p:cNvSpPr>
          <p:nvPr>
            <p:ph type="title"/>
          </p:nvPr>
        </p:nvSpPr>
        <p:spPr>
          <a:xfrm>
            <a:off x="591324" y="1028230"/>
            <a:ext cx="7969820" cy="939125"/>
          </a:xfrm>
          <a:prstGeom prst="rect">
            <a:avLst/>
          </a:prstGeom>
        </p:spPr>
        <p:txBody>
          <a:bodyPr anchor="t"/>
          <a:lstStyle>
            <a:lvl1pPr>
              <a:defRPr b="1">
                <a:solidFill>
                  <a:srgbClr val="69216A"/>
                </a:solidFill>
                <a:latin typeface="+mn-lt"/>
              </a:defRPr>
            </a:lvl1pPr>
          </a:lstStyle>
          <a:p>
            <a:r>
              <a:rPr lang="en-US" dirty="0"/>
              <a:t>Click to edit Master title style</a:t>
            </a:r>
          </a:p>
        </p:txBody>
      </p:sp>
    </p:spTree>
    <p:extLst>
      <p:ext uri="{BB962C8B-B14F-4D97-AF65-F5344CB8AC3E}">
        <p14:creationId xmlns:p14="http://schemas.microsoft.com/office/powerpoint/2010/main" val="38429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191"/>
            <a:ext cx="7886700" cy="1913642"/>
          </a:xfrm>
          <a:prstGeom prst="rect">
            <a:avLst/>
          </a:prstGeom>
        </p:spPr>
        <p:txBody>
          <a:bodyPr/>
          <a:lstStyle>
            <a:lvl1pPr>
              <a:defRPr b="1">
                <a:solidFill>
                  <a:srgbClr val="69216A"/>
                </a:solidFill>
                <a:latin typeface="+mn-lt"/>
              </a:defRPr>
            </a:lvl1pPr>
          </a:lstStyle>
          <a:p>
            <a:r>
              <a:rPr lang="en-US" dirty="0"/>
              <a:t>Click to edit Master title style</a:t>
            </a:r>
          </a:p>
        </p:txBody>
      </p:sp>
      <p:sp>
        <p:nvSpPr>
          <p:cNvPr id="3" name="Date Placeholder 2"/>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421877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7794D7-DC86-9A4E-9C9F-0B324FE8876A}" type="slidenum">
              <a:rPr lang="en-US" smtClean="0"/>
              <a:pPr/>
              <a:t>‹#›</a:t>
            </a:fld>
            <a:endParaRPr lang="en-US" dirty="0"/>
          </a:p>
        </p:txBody>
      </p:sp>
      <p:graphicFrame>
        <p:nvGraphicFramePr>
          <p:cNvPr id="5" name="Chart 4">
            <a:extLst>
              <a:ext uri="{FF2B5EF4-FFF2-40B4-BE49-F238E27FC236}">
                <a16:creationId xmlns:a16="http://schemas.microsoft.com/office/drawing/2014/main" id="{3CEBD1D0-B512-7D45-A0EC-C1A6CA0A6382}"/>
              </a:ext>
            </a:extLst>
          </p:cNvPr>
          <p:cNvGraphicFramePr/>
          <p:nvPr userDrawn="1">
            <p:extLst>
              <p:ext uri="{D42A27DB-BD31-4B8C-83A1-F6EECF244321}">
                <p14:modId xmlns:p14="http://schemas.microsoft.com/office/powerpoint/2010/main" val="464572445"/>
              </p:ext>
            </p:extLst>
          </p:nvPr>
        </p:nvGraphicFramePr>
        <p:xfrm>
          <a:off x="492647" y="901699"/>
          <a:ext cx="7886700" cy="4455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758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4195656243"/>
              </p:ext>
            </p:extLst>
          </p:nvPr>
        </p:nvGraphicFramePr>
        <p:xfrm>
          <a:off x="588977" y="1755840"/>
          <a:ext cx="7574632" cy="3134216"/>
        </p:xfrm>
        <a:graphic>
          <a:graphicData uri="http://schemas.openxmlformats.org/drawingml/2006/table">
            <a:tbl>
              <a:tblPr firstRow="1" bandRow="1">
                <a:tableStyleId>{5C22544A-7EE6-4342-B048-85BDC9FD1C3A}</a:tableStyleId>
              </a:tblPr>
              <a:tblGrid>
                <a:gridCol w="946829">
                  <a:extLst>
                    <a:ext uri="{9D8B030D-6E8A-4147-A177-3AD203B41FA5}">
                      <a16:colId xmlns:a16="http://schemas.microsoft.com/office/drawing/2014/main" val="20000"/>
                    </a:ext>
                  </a:extLst>
                </a:gridCol>
                <a:gridCol w="946829">
                  <a:extLst>
                    <a:ext uri="{9D8B030D-6E8A-4147-A177-3AD203B41FA5}">
                      <a16:colId xmlns:a16="http://schemas.microsoft.com/office/drawing/2014/main" val="20001"/>
                    </a:ext>
                  </a:extLst>
                </a:gridCol>
                <a:gridCol w="946829">
                  <a:extLst>
                    <a:ext uri="{9D8B030D-6E8A-4147-A177-3AD203B41FA5}">
                      <a16:colId xmlns:a16="http://schemas.microsoft.com/office/drawing/2014/main" val="20002"/>
                    </a:ext>
                  </a:extLst>
                </a:gridCol>
                <a:gridCol w="946829">
                  <a:extLst>
                    <a:ext uri="{9D8B030D-6E8A-4147-A177-3AD203B41FA5}">
                      <a16:colId xmlns:a16="http://schemas.microsoft.com/office/drawing/2014/main" val="20003"/>
                    </a:ext>
                  </a:extLst>
                </a:gridCol>
                <a:gridCol w="946829">
                  <a:extLst>
                    <a:ext uri="{9D8B030D-6E8A-4147-A177-3AD203B41FA5}">
                      <a16:colId xmlns:a16="http://schemas.microsoft.com/office/drawing/2014/main" val="20004"/>
                    </a:ext>
                  </a:extLst>
                </a:gridCol>
                <a:gridCol w="946829">
                  <a:extLst>
                    <a:ext uri="{9D8B030D-6E8A-4147-A177-3AD203B41FA5}">
                      <a16:colId xmlns:a16="http://schemas.microsoft.com/office/drawing/2014/main" val="20005"/>
                    </a:ext>
                  </a:extLst>
                </a:gridCol>
                <a:gridCol w="946829">
                  <a:extLst>
                    <a:ext uri="{9D8B030D-6E8A-4147-A177-3AD203B41FA5}">
                      <a16:colId xmlns:a16="http://schemas.microsoft.com/office/drawing/2014/main" val="20006"/>
                    </a:ext>
                  </a:extLst>
                </a:gridCol>
                <a:gridCol w="946829">
                  <a:extLst>
                    <a:ext uri="{9D8B030D-6E8A-4147-A177-3AD203B41FA5}">
                      <a16:colId xmlns:a16="http://schemas.microsoft.com/office/drawing/2014/main" val="20007"/>
                    </a:ext>
                  </a:extLst>
                </a:gridCol>
              </a:tblGrid>
              <a:tr h="391777">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tc>
                  <a:txBody>
                    <a:bodyPr/>
                    <a:lstStyle/>
                    <a:p>
                      <a:endParaRPr lang="en-US" dirty="0">
                        <a:solidFill>
                          <a:srgbClr val="9D739E"/>
                        </a:solidFill>
                      </a:endParaRPr>
                    </a:p>
                  </a:txBody>
                  <a:tcPr marL="68580" marR="68580">
                    <a:solidFill>
                      <a:srgbClr val="9D739E"/>
                    </a:solidFill>
                  </a:tcPr>
                </a:tc>
                <a:extLst>
                  <a:ext uri="{0D108BD9-81ED-4DB2-BD59-A6C34878D82A}">
                    <a16:rowId xmlns:a16="http://schemas.microsoft.com/office/drawing/2014/main" val="10000"/>
                  </a:ext>
                </a:extLst>
              </a:tr>
              <a:tr h="391777">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extLst>
                  <a:ext uri="{0D108BD9-81ED-4DB2-BD59-A6C34878D82A}">
                    <a16:rowId xmlns:a16="http://schemas.microsoft.com/office/drawing/2014/main" val="10001"/>
                  </a:ext>
                </a:extLst>
              </a:tr>
              <a:tr h="391777">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extLst>
                  <a:ext uri="{0D108BD9-81ED-4DB2-BD59-A6C34878D82A}">
                    <a16:rowId xmlns:a16="http://schemas.microsoft.com/office/drawing/2014/main" val="10002"/>
                  </a:ext>
                </a:extLst>
              </a:tr>
              <a:tr h="391777">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extLst>
                  <a:ext uri="{0D108BD9-81ED-4DB2-BD59-A6C34878D82A}">
                    <a16:rowId xmlns:a16="http://schemas.microsoft.com/office/drawing/2014/main" val="10003"/>
                  </a:ext>
                </a:extLst>
              </a:tr>
              <a:tr h="391777">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extLst>
                  <a:ext uri="{0D108BD9-81ED-4DB2-BD59-A6C34878D82A}">
                    <a16:rowId xmlns:a16="http://schemas.microsoft.com/office/drawing/2014/main" val="10004"/>
                  </a:ext>
                </a:extLst>
              </a:tr>
              <a:tr h="391777">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extLst>
                  <a:ext uri="{0D108BD9-81ED-4DB2-BD59-A6C34878D82A}">
                    <a16:rowId xmlns:a16="http://schemas.microsoft.com/office/drawing/2014/main" val="10005"/>
                  </a:ext>
                </a:extLst>
              </a:tr>
              <a:tr h="391777">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tc>
                  <a:txBody>
                    <a:bodyPr/>
                    <a:lstStyle/>
                    <a:p>
                      <a:endParaRPr lang="en-US" dirty="0"/>
                    </a:p>
                  </a:txBody>
                  <a:tcPr marL="68580" marR="68580">
                    <a:solidFill>
                      <a:srgbClr val="F0E9EE"/>
                    </a:solidFill>
                  </a:tcPr>
                </a:tc>
                <a:extLst>
                  <a:ext uri="{0D108BD9-81ED-4DB2-BD59-A6C34878D82A}">
                    <a16:rowId xmlns:a16="http://schemas.microsoft.com/office/drawing/2014/main" val="10006"/>
                  </a:ext>
                </a:extLst>
              </a:tr>
              <a:tr h="391777">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tc>
                  <a:txBody>
                    <a:bodyPr/>
                    <a:lstStyle/>
                    <a:p>
                      <a:endParaRPr lang="en-US" dirty="0"/>
                    </a:p>
                  </a:txBody>
                  <a:tcPr marL="68580" marR="68580">
                    <a:solidFill>
                      <a:srgbClr val="E8DEE6"/>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588978" y="1078848"/>
            <a:ext cx="7574634" cy="656321"/>
          </a:xfrm>
          <a:prstGeom prst="rect">
            <a:avLst/>
          </a:prstGeom>
        </p:spPr>
        <p:txBody>
          <a:bodyPr/>
          <a:lstStyle>
            <a:lvl1pPr>
              <a:defRPr sz="4000" b="0">
                <a:solidFill>
                  <a:srgbClr val="69216A"/>
                </a:solidFill>
                <a:latin typeface="+mn-lt"/>
              </a:defRPr>
            </a:lvl1pPr>
          </a:lstStyle>
          <a:p>
            <a:r>
              <a:rPr lang="en-US" dirty="0"/>
              <a:t>Click to edit Master title style</a:t>
            </a:r>
          </a:p>
        </p:txBody>
      </p:sp>
      <p:sp>
        <p:nvSpPr>
          <p:cNvPr id="7" name="Date Placeholder 1">
            <a:extLst>
              <a:ext uri="{FF2B5EF4-FFF2-40B4-BE49-F238E27FC236}">
                <a16:creationId xmlns:a16="http://schemas.microsoft.com/office/drawing/2014/main" id="{81681E0E-8624-B741-8869-439638328D29}"/>
              </a:ext>
            </a:extLst>
          </p:cNvPr>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9" name="Footer Placeholder 2">
            <a:extLst>
              <a:ext uri="{FF2B5EF4-FFF2-40B4-BE49-F238E27FC236}">
                <a16:creationId xmlns:a16="http://schemas.microsoft.com/office/drawing/2014/main" id="{0B2DF4F7-A88B-644E-A335-96D3CBAA83A4}"/>
              </a:ext>
            </a:extLst>
          </p:cNvPr>
          <p:cNvSpPr>
            <a:spLocks noGrp="1"/>
          </p:cNvSpPr>
          <p:nvPr>
            <p:ph type="ftr" sz="quarter" idx="11"/>
          </p:nvPr>
        </p:nvSpPr>
        <p:spPr>
          <a:xfrm>
            <a:off x="1461155" y="6460048"/>
            <a:ext cx="4653895" cy="365125"/>
          </a:xfrm>
        </p:spPr>
        <p:txBody>
          <a:bodyPr/>
          <a:lstStyle/>
          <a:p>
            <a:endParaRPr lang="en-US" dirty="0"/>
          </a:p>
        </p:txBody>
      </p:sp>
      <p:sp>
        <p:nvSpPr>
          <p:cNvPr id="10" name="Slide Number Placeholder 3">
            <a:extLst>
              <a:ext uri="{FF2B5EF4-FFF2-40B4-BE49-F238E27FC236}">
                <a16:creationId xmlns:a16="http://schemas.microsoft.com/office/drawing/2014/main" id="{FE654683-4300-6246-9014-428E8BA228CB}"/>
              </a:ext>
            </a:extLst>
          </p:cNvPr>
          <p:cNvSpPr>
            <a:spLocks noGrp="1"/>
          </p:cNvSpPr>
          <p:nvPr>
            <p:ph type="sldNum" sz="quarter" idx="12"/>
          </p:nvPr>
        </p:nvSpPr>
        <p:spPr>
          <a:xfrm>
            <a:off x="4929804" y="6460048"/>
            <a:ext cx="1302026" cy="365125"/>
          </a:xfrm>
        </p:spPr>
        <p:txBody>
          <a:body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847647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6" name="Date Placeholder 3"/>
          <p:cNvSpPr>
            <a:spLocks noGrp="1"/>
          </p:cNvSpPr>
          <p:nvPr>
            <p:ph type="dt" sz="half" idx="10"/>
          </p:nvPr>
        </p:nvSpPr>
        <p:spPr>
          <a:xfrm>
            <a:off x="190983" y="6453451"/>
            <a:ext cx="952017" cy="365125"/>
          </a:xfrm>
          <a:prstGeom prst="rect">
            <a:avLst/>
          </a:prstGeom>
        </p:spPr>
        <p:txBody>
          <a:bodyPr anchor="ctr" anchorCtr="0"/>
          <a:lstStyle>
            <a:lvl1pPr algn="l">
              <a:defRPr sz="900">
                <a:solidFill>
                  <a:schemeClr val="bg1"/>
                </a:solidFill>
              </a:defRPr>
            </a:lvl1pPr>
          </a:lstStyle>
          <a:p>
            <a:fld id="{CD071B8E-0DD7-5842-950E-3289D9FBABB1}" type="datetime4">
              <a:rPr lang="en-GB" smtClean="0"/>
              <a:pPr/>
              <a:t>30 July 2021</a:t>
            </a:fld>
            <a:endParaRPr lang="en-US" dirty="0"/>
          </a:p>
        </p:txBody>
      </p:sp>
      <p:sp>
        <p:nvSpPr>
          <p:cNvPr id="17" name="Footer Placeholder 4"/>
          <p:cNvSpPr>
            <a:spLocks noGrp="1"/>
          </p:cNvSpPr>
          <p:nvPr>
            <p:ph type="ftr" sz="quarter" idx="11"/>
          </p:nvPr>
        </p:nvSpPr>
        <p:spPr>
          <a:xfrm>
            <a:off x="1302152" y="6453451"/>
            <a:ext cx="4778174" cy="365125"/>
          </a:xfrm>
          <a:prstGeom prst="rect">
            <a:avLst/>
          </a:prstGeom>
        </p:spPr>
        <p:txBody>
          <a:bodyPr anchor="ctr"/>
          <a:lstStyle>
            <a:lvl1pPr algn="l">
              <a:defRPr sz="900">
                <a:solidFill>
                  <a:schemeClr val="bg1"/>
                </a:solidFill>
              </a:defRPr>
            </a:lvl1pPr>
          </a:lstStyle>
          <a:p>
            <a:endParaRPr lang="en-US" dirty="0"/>
          </a:p>
        </p:txBody>
      </p:sp>
      <p:sp>
        <p:nvSpPr>
          <p:cNvPr id="10" name="Title 1">
            <a:extLst>
              <a:ext uri="{FF2B5EF4-FFF2-40B4-BE49-F238E27FC236}">
                <a16:creationId xmlns:a16="http://schemas.microsoft.com/office/drawing/2014/main" id="{331DCC24-FFEC-914B-8070-74602D0B9A08}"/>
              </a:ext>
            </a:extLst>
          </p:cNvPr>
          <p:cNvSpPr>
            <a:spLocks noGrp="1"/>
          </p:cNvSpPr>
          <p:nvPr>
            <p:ph type="title"/>
          </p:nvPr>
        </p:nvSpPr>
        <p:spPr>
          <a:xfrm>
            <a:off x="546100" y="1096431"/>
            <a:ext cx="3026659" cy="1054100"/>
          </a:xfrm>
          <a:prstGeom prst="rect">
            <a:avLst/>
          </a:prstGeom>
        </p:spPr>
        <p:txBody>
          <a:bodyPr anchor="t"/>
          <a:lstStyle>
            <a:lvl1pPr>
              <a:defRPr sz="2400" b="1">
                <a:solidFill>
                  <a:srgbClr val="69216A"/>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B2299F65-AEA6-6341-A2FC-CE93651DC382}"/>
              </a:ext>
            </a:extLst>
          </p:cNvPr>
          <p:cNvSpPr>
            <a:spLocks noGrp="1"/>
          </p:cNvSpPr>
          <p:nvPr>
            <p:ph idx="1"/>
          </p:nvPr>
        </p:nvSpPr>
        <p:spPr>
          <a:xfrm>
            <a:off x="3751869" y="1096431"/>
            <a:ext cx="4778174" cy="4629150"/>
          </a:xfrm>
          <a:prstGeom prst="rect">
            <a:avLst/>
          </a:prstGeom>
        </p:spPr>
        <p:txBody>
          <a:bodyPr/>
          <a:lstStyle>
            <a:lvl1pPr>
              <a:defRPr sz="2800">
                <a:solidFill>
                  <a:srgbClr val="69216A"/>
                </a:solidFill>
              </a:defRPr>
            </a:lvl1pPr>
            <a:lvl2pPr>
              <a:defRPr sz="2600"/>
            </a:lvl2pPr>
            <a:lvl3pPr>
              <a:defRPr sz="2400">
                <a:solidFill>
                  <a:srgbClr val="69216A"/>
                </a:solidFill>
              </a:defRPr>
            </a:lvl3pPr>
            <a:lvl4pPr>
              <a:defRPr sz="2200"/>
            </a:lvl4pPr>
            <a:lvl5pPr>
              <a:defRPr sz="2000">
                <a:solidFill>
                  <a:srgbClr val="69216A"/>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893E8101-7A26-9A42-80CC-267200112929}"/>
              </a:ext>
            </a:extLst>
          </p:cNvPr>
          <p:cNvSpPr>
            <a:spLocks noGrp="1"/>
          </p:cNvSpPr>
          <p:nvPr>
            <p:ph type="body" sz="half" idx="2"/>
          </p:nvPr>
        </p:nvSpPr>
        <p:spPr>
          <a:xfrm>
            <a:off x="547688" y="1885361"/>
            <a:ext cx="3025071" cy="40936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3">
            <a:extLst>
              <a:ext uri="{FF2B5EF4-FFF2-40B4-BE49-F238E27FC236}">
                <a16:creationId xmlns:a16="http://schemas.microsoft.com/office/drawing/2014/main" id="{6C79E6B7-BF89-6F46-829F-8D1F0B563D96}"/>
              </a:ext>
            </a:extLst>
          </p:cNvPr>
          <p:cNvSpPr>
            <a:spLocks noGrp="1"/>
          </p:cNvSpPr>
          <p:nvPr>
            <p:ph type="sldNum" sz="quarter" idx="12"/>
          </p:nvPr>
        </p:nvSpPr>
        <p:spPr>
          <a:xfrm>
            <a:off x="4929804" y="6460048"/>
            <a:ext cx="1302026" cy="365125"/>
          </a:xfrm>
        </p:spPr>
        <p:txBody>
          <a:body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25629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5704" y="1145154"/>
            <a:ext cx="4629150" cy="4620683"/>
          </a:xfrm>
          <a:prstGeom prst="rect">
            <a:avLst/>
          </a:prstGeom>
        </p:spPr>
        <p:txBody>
          <a:bodyPr anchor="t">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8" name="Title 1"/>
          <p:cNvSpPr>
            <a:spLocks noGrp="1"/>
          </p:cNvSpPr>
          <p:nvPr>
            <p:ph type="title"/>
          </p:nvPr>
        </p:nvSpPr>
        <p:spPr>
          <a:xfrm>
            <a:off x="616963" y="1145153"/>
            <a:ext cx="2950369" cy="1054100"/>
          </a:xfrm>
          <a:prstGeom prst="rect">
            <a:avLst/>
          </a:prstGeom>
        </p:spPr>
        <p:txBody>
          <a:bodyPr anchor="t"/>
          <a:lstStyle>
            <a:lvl1pPr>
              <a:defRPr sz="2400" b="1">
                <a:solidFill>
                  <a:srgbClr val="69216A"/>
                </a:solidFill>
                <a:latin typeface="+mn-lt"/>
              </a:defRPr>
            </a:lvl1pPr>
          </a:lstStyle>
          <a:p>
            <a:r>
              <a:rPr lang="en-US" dirty="0"/>
              <a:t>Click to edit Master title style</a:t>
            </a:r>
          </a:p>
        </p:txBody>
      </p:sp>
      <p:sp>
        <p:nvSpPr>
          <p:cNvPr id="9" name="Text Placeholder 3"/>
          <p:cNvSpPr>
            <a:spLocks noGrp="1"/>
          </p:cNvSpPr>
          <p:nvPr>
            <p:ph type="body" sz="half" idx="2"/>
          </p:nvPr>
        </p:nvSpPr>
        <p:spPr>
          <a:xfrm>
            <a:off x="618154" y="2216187"/>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16" name="Date Placeholder 3"/>
          <p:cNvSpPr>
            <a:spLocks noGrp="1"/>
          </p:cNvSpPr>
          <p:nvPr>
            <p:ph type="dt" sz="half" idx="10"/>
          </p:nvPr>
        </p:nvSpPr>
        <p:spPr>
          <a:xfrm>
            <a:off x="190983" y="6453451"/>
            <a:ext cx="952017" cy="365125"/>
          </a:xfrm>
          <a:prstGeom prst="rect">
            <a:avLst/>
          </a:prstGeom>
        </p:spPr>
        <p:txBody>
          <a:bodyPr anchor="ctr" anchorCtr="0"/>
          <a:lstStyle>
            <a:lvl1pPr algn="l">
              <a:defRPr sz="900">
                <a:solidFill>
                  <a:schemeClr val="bg1"/>
                </a:solidFill>
              </a:defRPr>
            </a:lvl1pPr>
          </a:lstStyle>
          <a:p>
            <a:fld id="{CD071B8E-0DD7-5842-950E-3289D9FBABB1}" type="datetime4">
              <a:rPr lang="en-GB" smtClean="0"/>
              <a:pPr/>
              <a:t>30 July 2021</a:t>
            </a:fld>
            <a:endParaRPr lang="en-US" dirty="0"/>
          </a:p>
        </p:txBody>
      </p:sp>
      <p:sp>
        <p:nvSpPr>
          <p:cNvPr id="17" name="Footer Placeholder 4"/>
          <p:cNvSpPr>
            <a:spLocks noGrp="1"/>
          </p:cNvSpPr>
          <p:nvPr>
            <p:ph type="ftr" sz="quarter" idx="11"/>
          </p:nvPr>
        </p:nvSpPr>
        <p:spPr>
          <a:xfrm>
            <a:off x="1302152" y="6453451"/>
            <a:ext cx="4778174" cy="365125"/>
          </a:xfrm>
          <a:prstGeom prst="rect">
            <a:avLst/>
          </a:prstGeom>
        </p:spPr>
        <p:txBody>
          <a:bodyPr anchor="ctr"/>
          <a:lstStyle>
            <a:lvl1pPr algn="l">
              <a:defRPr sz="900">
                <a:solidFill>
                  <a:schemeClr val="bg1"/>
                </a:solidFill>
              </a:defRPr>
            </a:lvl1pPr>
          </a:lstStyle>
          <a:p>
            <a:endParaRPr lang="en-US" dirty="0"/>
          </a:p>
        </p:txBody>
      </p:sp>
      <p:sp>
        <p:nvSpPr>
          <p:cNvPr id="10" name="Slide Number Placeholder 3">
            <a:extLst>
              <a:ext uri="{FF2B5EF4-FFF2-40B4-BE49-F238E27FC236}">
                <a16:creationId xmlns:a16="http://schemas.microsoft.com/office/drawing/2014/main" id="{C70F509C-8022-6045-9B4F-EFB8A22C5E30}"/>
              </a:ext>
            </a:extLst>
          </p:cNvPr>
          <p:cNvSpPr>
            <a:spLocks noGrp="1"/>
          </p:cNvSpPr>
          <p:nvPr>
            <p:ph type="sldNum" sz="quarter" idx="12"/>
          </p:nvPr>
        </p:nvSpPr>
        <p:spPr>
          <a:xfrm>
            <a:off x="4929804" y="6469987"/>
            <a:ext cx="1302026" cy="365125"/>
          </a:xfrm>
        </p:spPr>
        <p:txBody>
          <a:bodyPr/>
          <a:lstStyle/>
          <a:p>
            <a:fld id="{437794D7-DC86-9A4E-9C9F-0B324FE8876A}" type="slidenum">
              <a:rPr lang="en-US" smtClean="0"/>
              <a:pPr/>
              <a:t>‹#›</a:t>
            </a:fld>
            <a:endParaRPr lang="en-US" dirty="0"/>
          </a:p>
        </p:txBody>
      </p:sp>
    </p:spTree>
    <p:extLst>
      <p:ext uri="{BB962C8B-B14F-4D97-AF65-F5344CB8AC3E}">
        <p14:creationId xmlns:p14="http://schemas.microsoft.com/office/powerpoint/2010/main" val="163564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FB62C-4962-B640-A9E2-F1283C2516EC}"/>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5" name="Picture 4" descr="A close up of a logo&#10;&#10;Description automatically generated">
            <a:extLst>
              <a:ext uri="{FF2B5EF4-FFF2-40B4-BE49-F238E27FC236}">
                <a16:creationId xmlns:a16="http://schemas.microsoft.com/office/drawing/2014/main" id="{07EA1AFA-AD41-164B-9155-BEFC5B7F32DF}"/>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82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30544-BA98-DC4C-8DAA-D53FA8D7EBC9}"/>
              </a:ext>
            </a:extLst>
          </p:cNvPr>
          <p:cNvPicPr>
            <a:picLocks noChangeAspect="1"/>
          </p:cNvPicPr>
          <p:nvPr userDrawn="1"/>
        </p:nvPicPr>
        <p:blipFill>
          <a:blip r:embed="rId2"/>
          <a:stretch>
            <a:fillRect/>
          </a:stretch>
        </p:blipFill>
        <p:spPr>
          <a:xfrm>
            <a:off x="-421" y="0"/>
            <a:ext cx="9170582" cy="6858000"/>
          </a:xfrm>
          <a:prstGeom prst="rect">
            <a:avLst/>
          </a:prstGeom>
        </p:spPr>
      </p:pic>
      <p:pic>
        <p:nvPicPr>
          <p:cNvPr id="4" name="Picture 3" descr="A close up of a logo&#10;&#10;Description automatically generated">
            <a:extLst>
              <a:ext uri="{FF2B5EF4-FFF2-40B4-BE49-F238E27FC236}">
                <a16:creationId xmlns:a16="http://schemas.microsoft.com/office/drawing/2014/main" id="{B31A58AD-61B6-D641-975E-E26083B60E7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6807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F699698-EB77-1944-8E4D-49ACB529E224}"/>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4293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8520" y="503970"/>
            <a:ext cx="833378" cy="5811838"/>
          </a:xfrm>
          <a:prstGeom prst="rect">
            <a:avLst/>
          </a:prstGeom>
        </p:spPr>
        <p:txBody>
          <a:bodyPr vert="eaVert"/>
          <a:lstStyle>
            <a:lvl1pPr>
              <a:defRPr sz="2550" b="1">
                <a:solidFill>
                  <a:srgbClr val="69216A"/>
                </a:solidFill>
              </a:defRPr>
            </a:lvl1pPr>
          </a:lstStyle>
          <a:p>
            <a:r>
              <a:rPr lang="en-US" dirty="0"/>
              <a:t>Click to edit Master title style</a:t>
            </a:r>
          </a:p>
        </p:txBody>
      </p:sp>
      <p:sp>
        <p:nvSpPr>
          <p:cNvPr id="3" name="Vertical Text Placeholder 2"/>
          <p:cNvSpPr>
            <a:spLocks noGrp="1"/>
          </p:cNvSpPr>
          <p:nvPr>
            <p:ph type="body" orient="vert" idx="1"/>
          </p:nvPr>
        </p:nvSpPr>
        <p:spPr>
          <a:xfrm>
            <a:off x="516516" y="503970"/>
            <a:ext cx="6993279" cy="5824538"/>
          </a:xfrm>
          <a:prstGeom prst="rect">
            <a:avLst/>
          </a:prstGeom>
        </p:spPr>
        <p:txBody>
          <a:bodyPr vert="eaVert"/>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407443" y="597001"/>
            <a:ext cx="1253069" cy="260351"/>
          </a:xfrm>
          <a:prstGeom prst="rect">
            <a:avLst/>
          </a:prstGeom>
        </p:spPr>
        <p:txBody>
          <a:bodyPr anchor="ctr"/>
          <a:lstStyle>
            <a:lvl1pPr>
              <a:defRPr sz="750">
                <a:solidFill>
                  <a:schemeClr val="bg1"/>
                </a:solidFill>
              </a:defRPr>
            </a:lvl1pPr>
          </a:lstStyle>
          <a:p>
            <a:fld id="{7F3777FD-75A6-B146-A4D0-80CAC805A384}" type="datetime4">
              <a:rPr lang="en-GB" smtClean="0"/>
              <a:pPr/>
              <a:t>30 July 2021</a:t>
            </a:fld>
            <a:endParaRPr lang="en-US" dirty="0"/>
          </a:p>
        </p:txBody>
      </p:sp>
      <p:sp>
        <p:nvSpPr>
          <p:cNvPr id="5" name="Footer Placeholder 4"/>
          <p:cNvSpPr>
            <a:spLocks noGrp="1"/>
          </p:cNvSpPr>
          <p:nvPr>
            <p:ph type="ftr" sz="quarter" idx="11"/>
          </p:nvPr>
        </p:nvSpPr>
        <p:spPr>
          <a:xfrm rot="5400000">
            <a:off x="-2221439" y="3309781"/>
            <a:ext cx="4881057" cy="268714"/>
          </a:xfrm>
          <a:prstGeom prst="rect">
            <a:avLst/>
          </a:prstGeom>
        </p:spPr>
        <p:txBody>
          <a:bodyPr anchor="ctr"/>
          <a:lstStyle>
            <a:lvl1pPr algn="l">
              <a:defRPr sz="75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9844" y="3569857"/>
            <a:ext cx="431799" cy="268715"/>
          </a:xfrm>
          <a:prstGeom prst="rect">
            <a:avLst/>
          </a:prstGeom>
        </p:spPr>
        <p:txBody>
          <a:bodyPr anchor="ctr"/>
          <a:lstStyle>
            <a:lvl1pPr>
              <a:defRPr sz="9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58990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269" y="6460048"/>
            <a:ext cx="2591782" cy="365125"/>
          </a:xfrm>
          <a:prstGeom prst="rect">
            <a:avLst/>
          </a:prstGeom>
        </p:spPr>
        <p:txBody>
          <a:bodyPr/>
          <a:lstStyle>
            <a:lvl1pPr>
              <a:defRPr>
                <a:solidFill>
                  <a:schemeClr val="bg1"/>
                </a:solidFill>
              </a:defRPr>
            </a:lvl1pPr>
          </a:lstStyle>
          <a:p>
            <a:fld id="{CD071B8E-0DD7-5842-950E-3289D9FBABB1}" type="datetime4">
              <a:rPr lang="en-GB" smtClean="0"/>
              <a:pPr/>
              <a:t>30 July 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7794D7-DC86-9A4E-9C9F-0B324FE8876A}" type="slidenum">
              <a:rPr lang="en-US" smtClean="0"/>
              <a:pPr/>
              <a:t>‹#›</a:t>
            </a:fld>
            <a:endParaRPr lang="en-US" dirty="0"/>
          </a:p>
        </p:txBody>
      </p:sp>
      <p:sp>
        <p:nvSpPr>
          <p:cNvPr id="9" name="Title 1">
            <a:extLst>
              <a:ext uri="{FF2B5EF4-FFF2-40B4-BE49-F238E27FC236}">
                <a16:creationId xmlns:a16="http://schemas.microsoft.com/office/drawing/2014/main" id="{62FA5292-86D5-7F45-BA13-F4A4462740CB}"/>
              </a:ext>
            </a:extLst>
          </p:cNvPr>
          <p:cNvSpPr>
            <a:spLocks noGrp="1"/>
          </p:cNvSpPr>
          <p:nvPr>
            <p:ph type="ctrTitle"/>
          </p:nvPr>
        </p:nvSpPr>
        <p:spPr>
          <a:xfrm>
            <a:off x="596895" y="1866495"/>
            <a:ext cx="7929267" cy="807521"/>
          </a:xfrm>
          <a:prstGeom prst="rect">
            <a:avLst/>
          </a:prstGeom>
        </p:spPr>
        <p:txBody>
          <a:bodyPr anchor="t">
            <a:normAutofit/>
          </a:bodyPr>
          <a:lstStyle>
            <a:lvl1pPr algn="l">
              <a:defRPr sz="4500" b="1">
                <a:solidFill>
                  <a:srgbClr val="69216A"/>
                </a:solidFill>
                <a:latin typeface="+mn-lt"/>
              </a:defRPr>
            </a:lvl1pPr>
          </a:lstStyle>
          <a:p>
            <a:r>
              <a:rPr lang="en-US" dirty="0"/>
              <a:t>Click to edit Master title style</a:t>
            </a:r>
          </a:p>
        </p:txBody>
      </p:sp>
      <p:sp>
        <p:nvSpPr>
          <p:cNvPr id="10" name="Subtitle 2">
            <a:extLst>
              <a:ext uri="{FF2B5EF4-FFF2-40B4-BE49-F238E27FC236}">
                <a16:creationId xmlns:a16="http://schemas.microsoft.com/office/drawing/2014/main" id="{9F96E048-5994-4A46-A526-FB849E490A8E}"/>
              </a:ext>
            </a:extLst>
          </p:cNvPr>
          <p:cNvSpPr>
            <a:spLocks noGrp="1"/>
          </p:cNvSpPr>
          <p:nvPr>
            <p:ph type="subTitle" idx="1"/>
          </p:nvPr>
        </p:nvSpPr>
        <p:spPr>
          <a:xfrm>
            <a:off x="609595" y="2781702"/>
            <a:ext cx="7916567" cy="1874966"/>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86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794D7-DC86-9A4E-9C9F-0B324FE8876A}" type="slidenum">
              <a:rPr lang="en-US" smtClean="0"/>
              <a:pPr/>
              <a:t>‹#›</a:t>
            </a:fld>
            <a:endParaRPr lang="en-US" dirty="0"/>
          </a:p>
        </p:txBody>
      </p:sp>
      <p:sp>
        <p:nvSpPr>
          <p:cNvPr id="7" name="Title 1">
            <a:extLst>
              <a:ext uri="{FF2B5EF4-FFF2-40B4-BE49-F238E27FC236}">
                <a16:creationId xmlns:a16="http://schemas.microsoft.com/office/drawing/2014/main" id="{C2A6F002-DFA2-0E4C-9E1B-4A4384E9AB08}"/>
              </a:ext>
            </a:extLst>
          </p:cNvPr>
          <p:cNvSpPr>
            <a:spLocks noGrp="1"/>
          </p:cNvSpPr>
          <p:nvPr>
            <p:ph type="ctrTitle"/>
          </p:nvPr>
        </p:nvSpPr>
        <p:spPr>
          <a:xfrm>
            <a:off x="596895" y="1850019"/>
            <a:ext cx="7908329" cy="807521"/>
          </a:xfrm>
          <a:prstGeom prst="rect">
            <a:avLst/>
          </a:prstGeom>
        </p:spPr>
        <p:txBody>
          <a:bodyPr anchor="t">
            <a:normAutofit/>
          </a:bodyPr>
          <a:lstStyle>
            <a:lvl1pPr algn="l">
              <a:defRPr sz="4000" b="1">
                <a:solidFill>
                  <a:srgbClr val="69216A"/>
                </a:solidFill>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id="{E027C14A-04BB-9046-9E15-5C723DD55373}"/>
              </a:ext>
            </a:extLst>
          </p:cNvPr>
          <p:cNvSpPr>
            <a:spLocks noGrp="1"/>
          </p:cNvSpPr>
          <p:nvPr>
            <p:ph type="subTitle" idx="1"/>
          </p:nvPr>
        </p:nvSpPr>
        <p:spPr>
          <a:xfrm>
            <a:off x="609595" y="3060834"/>
            <a:ext cx="7908329" cy="159583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97CD230B-CA95-1040-BA6F-A06FC88E9599}"/>
              </a:ext>
            </a:extLst>
          </p:cNvPr>
          <p:cNvCxnSpPr>
            <a:cxnSpLocks/>
          </p:cNvCxnSpPr>
          <p:nvPr userDrawn="1"/>
        </p:nvCxnSpPr>
        <p:spPr>
          <a:xfrm flipV="1">
            <a:off x="709017" y="2862301"/>
            <a:ext cx="7501729"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12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7794D7-DC86-9A4E-9C9F-0B324FE8876A}" type="slidenum">
              <a:rPr lang="en-US" smtClean="0"/>
              <a:pPr/>
              <a:t>‹#›</a:t>
            </a:fld>
            <a:endParaRPr lang="en-US" dirty="0"/>
          </a:p>
        </p:txBody>
      </p:sp>
      <p:sp>
        <p:nvSpPr>
          <p:cNvPr id="8" name="Title 1">
            <a:extLst>
              <a:ext uri="{FF2B5EF4-FFF2-40B4-BE49-F238E27FC236}">
                <a16:creationId xmlns:a16="http://schemas.microsoft.com/office/drawing/2014/main" id="{4AA466C7-4D01-3E4B-8F64-BF94F362F18B}"/>
              </a:ext>
            </a:extLst>
          </p:cNvPr>
          <p:cNvSpPr>
            <a:spLocks noGrp="1"/>
          </p:cNvSpPr>
          <p:nvPr>
            <p:ph type="title"/>
          </p:nvPr>
        </p:nvSpPr>
        <p:spPr>
          <a:xfrm>
            <a:off x="595843" y="1046077"/>
            <a:ext cx="8037411" cy="757129"/>
          </a:xfrm>
          <a:prstGeom prst="rect">
            <a:avLst/>
          </a:prstGeom>
        </p:spPr>
        <p:txBody>
          <a:bodyPr anchor="t"/>
          <a:lstStyle>
            <a:lvl1pPr>
              <a:defRPr b="1">
                <a:solidFill>
                  <a:srgbClr val="69216A"/>
                </a:solidFill>
                <a:latin typeface="+mn-lt"/>
              </a:defRPr>
            </a:lvl1pPr>
          </a:lstStyle>
          <a:p>
            <a:r>
              <a:rPr lang="en-US" dirty="0"/>
              <a:t>Click to edit Master title style</a:t>
            </a:r>
          </a:p>
        </p:txBody>
      </p:sp>
      <p:sp>
        <p:nvSpPr>
          <p:cNvPr id="9" name="Content Placeholder 2">
            <a:extLst>
              <a:ext uri="{FF2B5EF4-FFF2-40B4-BE49-F238E27FC236}">
                <a16:creationId xmlns:a16="http://schemas.microsoft.com/office/drawing/2014/main" id="{3189F638-B4A4-6A47-B0F4-5CFCD5CC88B4}"/>
              </a:ext>
            </a:extLst>
          </p:cNvPr>
          <p:cNvSpPr>
            <a:spLocks noGrp="1"/>
          </p:cNvSpPr>
          <p:nvPr>
            <p:ph idx="1"/>
          </p:nvPr>
        </p:nvSpPr>
        <p:spPr>
          <a:xfrm>
            <a:off x="595843" y="1777806"/>
            <a:ext cx="8037411" cy="4057777"/>
          </a:xfrm>
          <a:prstGeom prst="rect">
            <a:avLst/>
          </a:prstGeom>
        </p:spPr>
        <p:txBody>
          <a:bodyPr/>
          <a:lstStyle>
            <a:lvl2pPr>
              <a:defRPr>
                <a:solidFill>
                  <a:srgbClr val="69216A"/>
                </a:solidFill>
              </a:defRPr>
            </a:lvl2pPr>
            <a:lvl4pPr>
              <a:defRPr>
                <a:solidFill>
                  <a:srgbClr val="69216A"/>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9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94269" y="6460048"/>
            <a:ext cx="2591782" cy="365125"/>
          </a:xfrm>
          <a:prstGeom prst="rect">
            <a:avLst/>
          </a:prstGeom>
        </p:spPr>
        <p:txBody>
          <a:bodyPr/>
          <a:lstStyle/>
          <a:p>
            <a:fld id="{CD071B8E-0DD7-5842-950E-3289D9FBABB1}" type="datetime4">
              <a:rPr lang="en-GB" smtClean="0"/>
              <a:pPr/>
              <a:t>30 July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7794D7-DC86-9A4E-9C9F-0B324FE8876A}" type="slidenum">
              <a:rPr lang="en-US" smtClean="0"/>
              <a:pPr/>
              <a:t>‹#›</a:t>
            </a:fld>
            <a:endParaRPr lang="en-US" dirty="0"/>
          </a:p>
        </p:txBody>
      </p:sp>
      <p:sp>
        <p:nvSpPr>
          <p:cNvPr id="10" name="Title 1">
            <a:extLst>
              <a:ext uri="{FF2B5EF4-FFF2-40B4-BE49-F238E27FC236}">
                <a16:creationId xmlns:a16="http://schemas.microsoft.com/office/drawing/2014/main" id="{00AD1E49-2672-1A4C-94B9-DA1764229044}"/>
              </a:ext>
            </a:extLst>
          </p:cNvPr>
          <p:cNvSpPr>
            <a:spLocks noGrp="1"/>
          </p:cNvSpPr>
          <p:nvPr>
            <p:ph type="title"/>
          </p:nvPr>
        </p:nvSpPr>
        <p:spPr>
          <a:xfrm>
            <a:off x="593364" y="1027646"/>
            <a:ext cx="8039890" cy="939125"/>
          </a:xfrm>
          <a:prstGeom prst="rect">
            <a:avLst/>
          </a:prstGeom>
        </p:spPr>
        <p:txBody>
          <a:bodyPr anchor="t"/>
          <a:lstStyle>
            <a:lvl1pPr>
              <a:defRPr b="1">
                <a:solidFill>
                  <a:srgbClr val="69216A"/>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77E2DD53-952C-AB4D-A206-A3E0ABD614DA}"/>
              </a:ext>
            </a:extLst>
          </p:cNvPr>
          <p:cNvSpPr>
            <a:spLocks noGrp="1"/>
          </p:cNvSpPr>
          <p:nvPr>
            <p:ph sz="half" idx="1" hasCustomPrompt="1"/>
          </p:nvPr>
        </p:nvSpPr>
        <p:spPr>
          <a:xfrm>
            <a:off x="573921" y="1812587"/>
            <a:ext cx="3647191" cy="3116351"/>
          </a:xfrm>
          <a:prstGeom prst="rect">
            <a:avLst/>
          </a:prstGeom>
        </p:spPr>
        <p:txBody>
          <a:bodyPr/>
          <a:lstStyle>
            <a:lvl1pPr>
              <a:defRPr sz="2700"/>
            </a:lvl1pPr>
            <a:lvl2pPr>
              <a:defRPr>
                <a:solidFill>
                  <a:srgbClr val="69216A"/>
                </a:solidFill>
              </a:defRPr>
            </a:lvl2pPr>
            <a:lvl4pPr>
              <a:defRPr>
                <a:solidFill>
                  <a:srgbClr val="69216A"/>
                </a:solidFill>
              </a:defRPr>
            </a:lvl4pPr>
          </a:lstStyle>
          <a:p>
            <a:pPr lvl="0"/>
            <a:r>
              <a:rPr lang="en-US" dirty="0"/>
              <a:t>Click to edit </a:t>
            </a:r>
            <a:br>
              <a:rPr lang="en-US" dirty="0"/>
            </a:b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4967949-018A-754F-A092-8D6484CAA991}"/>
              </a:ext>
            </a:extLst>
          </p:cNvPr>
          <p:cNvSpPr>
            <a:spLocks noGrp="1"/>
          </p:cNvSpPr>
          <p:nvPr>
            <p:ph sz="half" idx="2" hasCustomPrompt="1"/>
          </p:nvPr>
        </p:nvSpPr>
        <p:spPr>
          <a:xfrm>
            <a:off x="4627054" y="1812587"/>
            <a:ext cx="3518294" cy="3116351"/>
          </a:xfrm>
          <a:prstGeom prst="rect">
            <a:avLst/>
          </a:prstGeom>
        </p:spPr>
        <p:txBody>
          <a:bodyPr/>
          <a:lstStyle>
            <a:lvl1pPr>
              <a:defRPr sz="2700"/>
            </a:lvl1pPr>
            <a:lvl2pPr>
              <a:defRPr>
                <a:solidFill>
                  <a:srgbClr val="69216A"/>
                </a:solidFill>
              </a:defRPr>
            </a:lvl2pPr>
            <a:lvl4pPr>
              <a:defRPr>
                <a:solidFill>
                  <a:srgbClr val="69216A"/>
                </a:solidFill>
              </a:defRPr>
            </a:lvl4pPr>
          </a:lstStyle>
          <a:p>
            <a:pPr lvl="0"/>
            <a:r>
              <a:rPr lang="en-US" dirty="0"/>
              <a:t>Click to edit </a:t>
            </a:r>
            <a:br>
              <a:rPr lang="en-US" dirty="0"/>
            </a:b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593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827505"/>
      </p:ext>
    </p:extLst>
  </p:cSld>
  <p:clrMap bg1="lt1" tx1="dk1" bg2="lt2" tx2="dk2" accent1="accent1" accent2="accent2" accent3="accent3" accent4="accent4" accent5="accent5" accent6="accent6" hlink="hlink" folHlink="folHlink"/>
  <p:sldLayoutIdLst>
    <p:sldLayoutId id="2147484133" r:id="rId1"/>
    <p:sldLayoutId id="2147484129" r:id="rId2"/>
    <p:sldLayoutId id="2147484114" r:id="rId3"/>
    <p:sldLayoutId id="214748413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6518D31-8CE3-DC43-83AD-90A70F36FA17}"/>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4570216"/>
      </p:ext>
    </p:extLst>
  </p:cSld>
  <p:clrMap bg1="lt1" tx1="dk1" bg2="lt2" tx2="dk2" accent1="accent1" accent2="accent2" accent3="accent3" accent4="accent4" accent5="accent5" accent6="accent6" hlink="hlink" folHlink="folHlink"/>
  <p:sldLayoutIdLst>
    <p:sldLayoutId id="2147484103"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62C393EA-CE3A-3E48-BCD1-C8BFA265BABE}"/>
              </a:ext>
            </a:extLst>
          </p:cNvPr>
          <p:cNvPicPr>
            <a:picLocks noChangeAspect="1"/>
          </p:cNvPicPr>
          <p:nvPr userDrawn="1"/>
        </p:nvPicPr>
        <p:blipFill>
          <a:blip r:embed="rId12"/>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94269" y="6460048"/>
            <a:ext cx="2591782" cy="365125"/>
          </a:xfrm>
          <a:prstGeom prst="rect">
            <a:avLst/>
          </a:prstGeom>
        </p:spPr>
        <p:txBody>
          <a:bodyPr vert="horz" lIns="91440" tIns="45720" rIns="91440" bIns="45720" rtlCol="0" anchor="ctr"/>
          <a:lstStyle>
            <a:lvl1pPr algn="l">
              <a:defRPr sz="1200">
                <a:solidFill>
                  <a:schemeClr val="bg1"/>
                </a:solidFill>
              </a:defRPr>
            </a:lvl1pPr>
          </a:lstStyle>
          <a:p>
            <a:r>
              <a:rPr lang="en-GB" dirty="0"/>
              <a:t>28 August 2019</a:t>
            </a:r>
            <a:endParaRPr lang="en-US" dirty="0"/>
          </a:p>
        </p:txBody>
      </p:sp>
      <p:sp>
        <p:nvSpPr>
          <p:cNvPr id="5" name="Footer Placeholder 4"/>
          <p:cNvSpPr>
            <a:spLocks noGrp="1"/>
          </p:cNvSpPr>
          <p:nvPr>
            <p:ph type="ftr" sz="quarter" idx="3"/>
          </p:nvPr>
        </p:nvSpPr>
        <p:spPr>
          <a:xfrm>
            <a:off x="1461155" y="6460048"/>
            <a:ext cx="4653895"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929804" y="6460048"/>
            <a:ext cx="1302026" cy="365125"/>
          </a:xfrm>
          <a:prstGeom prst="rect">
            <a:avLst/>
          </a:prstGeom>
        </p:spPr>
        <p:txBody>
          <a:bodyPr vert="horz" lIns="91440" tIns="45720" rIns="91440" bIns="45720" rtlCol="0" anchor="ctr"/>
          <a:lstStyle>
            <a:lvl1pPr algn="r">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4227125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35" r:id="rId5"/>
    <p:sldLayoutId id="2147484123" r:id="rId6"/>
    <p:sldLayoutId id="2147484124" r:id="rId7"/>
    <p:sldLayoutId id="2147484108" r:id="rId8"/>
    <p:sldLayoutId id="2147484089" r:id="rId9"/>
    <p:sldLayoutId id="2147484134"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hyperlink" Target="https://www.restaurantbusinessonline.com/operations/even-they-await-new-round-federal-aid-independent-restaurants-continue-shut-their" TargetMode="External"/><Relationship Id="rId4" Type="http://schemas.openxmlformats.org/officeDocument/2006/relationships/hyperlink" Target="https://news.sky.com/story/coronavirus-they-call-it-the-apocalypse-inside-italys-hardest-hit-hospital-11960597"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D6B52D-FA04-48CA-A03F-F7B634E94F97}"/>
              </a:ext>
            </a:extLst>
          </p:cNvPr>
          <p:cNvSpPr txBox="1"/>
          <p:nvPr/>
        </p:nvSpPr>
        <p:spPr>
          <a:xfrm>
            <a:off x="641445" y="2736502"/>
            <a:ext cx="7885335" cy="1384995"/>
          </a:xfrm>
          <a:prstGeom prst="rect">
            <a:avLst/>
          </a:prstGeom>
          <a:noFill/>
          <a:ln>
            <a:solidFill>
              <a:srgbClr val="FF0000"/>
            </a:solidFill>
          </a:ln>
        </p:spPr>
        <p:txBody>
          <a:bodyPr wrap="square">
            <a:spAutoFit/>
          </a:bodyPr>
          <a:lstStyle/>
          <a:p>
            <a:pPr algn="ctr" fontAlgn="base"/>
            <a:r>
              <a:rPr lang="en-GB" sz="2800" b="1" dirty="0">
                <a:effectLst/>
                <a:latin typeface="Verdana" panose="020B0604030504040204" pitchFamily="34" charset="0"/>
                <a:ea typeface="Verdana" panose="020B0604030504040204" pitchFamily="34" charset="0"/>
              </a:rPr>
              <a:t>Assessing the public sector’s communication response during COVID-19</a:t>
            </a:r>
            <a:r>
              <a:rPr lang="en-GB" sz="2800" dirty="0">
                <a:effectLst/>
                <a:latin typeface="Verdana" panose="020B0604030504040204" pitchFamily="34" charset="0"/>
                <a:ea typeface="Verdana" panose="020B0604030504040204" pitchFamily="34" charset="0"/>
              </a:rPr>
              <a:t>  </a:t>
            </a:r>
          </a:p>
        </p:txBody>
      </p:sp>
      <p:sp>
        <p:nvSpPr>
          <p:cNvPr id="7" name="TextBox 6">
            <a:extLst>
              <a:ext uri="{FF2B5EF4-FFF2-40B4-BE49-F238E27FC236}">
                <a16:creationId xmlns:a16="http://schemas.microsoft.com/office/drawing/2014/main" id="{2AF68751-8BCF-4439-B0F2-7F0EE25F1277}"/>
              </a:ext>
            </a:extLst>
          </p:cNvPr>
          <p:cNvSpPr txBox="1"/>
          <p:nvPr/>
        </p:nvSpPr>
        <p:spPr>
          <a:xfrm>
            <a:off x="627797" y="1390247"/>
            <a:ext cx="7601803" cy="954107"/>
          </a:xfrm>
          <a:prstGeom prst="rect">
            <a:avLst/>
          </a:prstGeom>
          <a:noFill/>
        </p:spPr>
        <p:txBody>
          <a:bodyPr wrap="square">
            <a:spAutoFit/>
          </a:bodyPr>
          <a:lstStyle/>
          <a:p>
            <a:pPr algn="ctr"/>
            <a:r>
              <a:rPr lang="en-US" sz="2800" dirty="0">
                <a:effectLst/>
                <a:latin typeface="Calibri" panose="020F0502020204030204" pitchFamily="34" charset="0"/>
                <a:ea typeface="Calibri" panose="020F0502020204030204" pitchFamily="34" charset="0"/>
              </a:rPr>
              <a:t>Holyrood's 'Public Sector Communications 2021' Thursday, 28th January 2021</a:t>
            </a:r>
            <a:endParaRPr lang="en-GB" sz="2800" dirty="0"/>
          </a:p>
        </p:txBody>
      </p:sp>
      <p:pic>
        <p:nvPicPr>
          <p:cNvPr id="2" name="Picture 1">
            <a:extLst>
              <a:ext uri="{FF2B5EF4-FFF2-40B4-BE49-F238E27FC236}">
                <a16:creationId xmlns:a16="http://schemas.microsoft.com/office/drawing/2014/main" id="{C481531E-FFFF-4853-915B-C930B3DE3002}"/>
              </a:ext>
            </a:extLst>
          </p:cNvPr>
          <p:cNvPicPr>
            <a:picLocks noChangeAspect="1"/>
          </p:cNvPicPr>
          <p:nvPr/>
        </p:nvPicPr>
        <p:blipFill>
          <a:blip r:embed="rId4"/>
          <a:stretch>
            <a:fillRect/>
          </a:stretch>
        </p:blipFill>
        <p:spPr>
          <a:xfrm>
            <a:off x="1154815" y="4386297"/>
            <a:ext cx="6858594" cy="15446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567A7-AE5F-4A1C-A097-9C22516E0DB5}"/>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2F284380-7B56-4D9A-BAD6-15C62F7D5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402BDE-9EC4-4A58-B9E4-9105A5162FAD}"/>
              </a:ext>
            </a:extLst>
          </p:cNvPr>
          <p:cNvSpPr>
            <a:spLocks noGrp="1"/>
          </p:cNvSpPr>
          <p:nvPr>
            <p:ph type="sldNum" sz="quarter" idx="12"/>
          </p:nvPr>
        </p:nvSpPr>
        <p:spPr/>
        <p:txBody>
          <a:bodyPr/>
          <a:lstStyle/>
          <a:p>
            <a:fld id="{437794D7-DC86-9A4E-9C9F-0B324FE8876A}" type="slidenum">
              <a:rPr lang="en-US" smtClean="0"/>
              <a:pPr/>
              <a:t>10</a:t>
            </a:fld>
            <a:endParaRPr lang="en-US" dirty="0"/>
          </a:p>
        </p:txBody>
      </p:sp>
      <p:sp>
        <p:nvSpPr>
          <p:cNvPr id="5" name="Title 4">
            <a:extLst>
              <a:ext uri="{FF2B5EF4-FFF2-40B4-BE49-F238E27FC236}">
                <a16:creationId xmlns:a16="http://schemas.microsoft.com/office/drawing/2014/main" id="{42E89150-B22A-441D-9F86-B29974B123B4}"/>
              </a:ext>
            </a:extLst>
          </p:cNvPr>
          <p:cNvSpPr>
            <a:spLocks noGrp="1"/>
          </p:cNvSpPr>
          <p:nvPr>
            <p:ph type="title"/>
          </p:nvPr>
        </p:nvSpPr>
        <p:spPr/>
        <p:txBody>
          <a:bodyPr/>
          <a:lstStyle/>
          <a:p>
            <a:endParaRPr lang="en-GB"/>
          </a:p>
        </p:txBody>
      </p:sp>
      <p:pic>
        <p:nvPicPr>
          <p:cNvPr id="2050" name="Picture 2" descr="Digital around the world in April 2020 - We Are Social">
            <a:extLst>
              <a:ext uri="{FF2B5EF4-FFF2-40B4-BE49-F238E27FC236}">
                <a16:creationId xmlns:a16="http://schemas.microsoft.com/office/drawing/2014/main" id="{E8225A9A-8191-4016-AD74-D220AC79E0D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787399"/>
            <a:ext cx="9143999" cy="60377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3704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894226-3E72-485F-8CC5-FBCD0F37CEFB}"/>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47C16A57-581A-4384-A31E-AD4F1BE639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97C9BF-4303-4FD8-A0DA-FB573139A87E}"/>
              </a:ext>
            </a:extLst>
          </p:cNvPr>
          <p:cNvSpPr>
            <a:spLocks noGrp="1"/>
          </p:cNvSpPr>
          <p:nvPr>
            <p:ph type="sldNum" sz="quarter" idx="12"/>
          </p:nvPr>
        </p:nvSpPr>
        <p:spPr/>
        <p:txBody>
          <a:bodyPr/>
          <a:lstStyle/>
          <a:p>
            <a:fld id="{437794D7-DC86-9A4E-9C9F-0B324FE8876A}" type="slidenum">
              <a:rPr lang="en-US" smtClean="0"/>
              <a:pPr/>
              <a:t>11</a:t>
            </a:fld>
            <a:endParaRPr lang="en-US" dirty="0"/>
          </a:p>
        </p:txBody>
      </p:sp>
      <p:sp>
        <p:nvSpPr>
          <p:cNvPr id="5" name="Title 4">
            <a:extLst>
              <a:ext uri="{FF2B5EF4-FFF2-40B4-BE49-F238E27FC236}">
                <a16:creationId xmlns:a16="http://schemas.microsoft.com/office/drawing/2014/main" id="{E3BD68AF-DDFC-4A77-8109-6186D00ED5F7}"/>
              </a:ext>
            </a:extLst>
          </p:cNvPr>
          <p:cNvSpPr>
            <a:spLocks noGrp="1"/>
          </p:cNvSpPr>
          <p:nvPr>
            <p:ph type="title"/>
          </p:nvPr>
        </p:nvSpPr>
        <p:spPr>
          <a:xfrm>
            <a:off x="593364" y="983527"/>
            <a:ext cx="8039890" cy="723696"/>
          </a:xfrm>
        </p:spPr>
        <p:txBody>
          <a:bodyPr/>
          <a:lstStyle/>
          <a:p>
            <a:r>
              <a:rPr lang="en-GB" dirty="0">
                <a:solidFill>
                  <a:srgbClr val="002060"/>
                </a:solidFill>
              </a:rPr>
              <a:t>A Credible Voice in a Sea of Noise</a:t>
            </a:r>
          </a:p>
        </p:txBody>
      </p:sp>
      <p:sp>
        <p:nvSpPr>
          <p:cNvPr id="6" name="Subtitle 5">
            <a:extLst>
              <a:ext uri="{FF2B5EF4-FFF2-40B4-BE49-F238E27FC236}">
                <a16:creationId xmlns:a16="http://schemas.microsoft.com/office/drawing/2014/main" id="{A06FC2C3-AD6D-413D-8FBA-320026F87A5C}"/>
              </a:ext>
            </a:extLst>
          </p:cNvPr>
          <p:cNvSpPr>
            <a:spLocks noGrp="1"/>
          </p:cNvSpPr>
          <p:nvPr>
            <p:ph sz="half" idx="1"/>
          </p:nvPr>
        </p:nvSpPr>
        <p:spPr>
          <a:xfrm>
            <a:off x="398035" y="1678675"/>
            <a:ext cx="3823077" cy="4926840"/>
          </a:xfrm>
        </p:spPr>
        <p:txBody>
          <a:bodyPr/>
          <a:lstStyle/>
          <a:p>
            <a:r>
              <a:rPr lang="en-GB" sz="2400" dirty="0"/>
              <a:t>Integrity</a:t>
            </a:r>
          </a:p>
          <a:p>
            <a:r>
              <a:rPr lang="en-GB" sz="2400" dirty="0"/>
              <a:t>Authority</a:t>
            </a:r>
          </a:p>
          <a:p>
            <a:r>
              <a:rPr lang="en-GB" sz="2400" dirty="0"/>
              <a:t>Experience</a:t>
            </a:r>
          </a:p>
          <a:p>
            <a:r>
              <a:rPr lang="en-GB" sz="2400" dirty="0"/>
              <a:t>Expertise</a:t>
            </a:r>
          </a:p>
          <a:p>
            <a:r>
              <a:rPr lang="en-GB" sz="2400" dirty="0"/>
              <a:t>Engaging</a:t>
            </a:r>
          </a:p>
          <a:p>
            <a:r>
              <a:rPr lang="en-GB" sz="2400" dirty="0"/>
              <a:t>Consistent</a:t>
            </a:r>
          </a:p>
          <a:p>
            <a:r>
              <a:rPr lang="en-GB" sz="2400" dirty="0"/>
              <a:t>Trustworthy</a:t>
            </a:r>
          </a:p>
          <a:p>
            <a:r>
              <a:rPr lang="en-GB" sz="2400" dirty="0"/>
              <a:t>Relatable</a:t>
            </a:r>
          </a:p>
          <a:p>
            <a:r>
              <a:rPr lang="en-GB" sz="2400" dirty="0"/>
              <a:t>Reliable</a:t>
            </a:r>
          </a:p>
          <a:p>
            <a:r>
              <a:rPr lang="en-GB" sz="2400" dirty="0"/>
              <a:t>Inspirational</a:t>
            </a:r>
          </a:p>
        </p:txBody>
      </p:sp>
      <p:pic>
        <p:nvPicPr>
          <p:cNvPr id="1026" name="Picture 2">
            <a:extLst>
              <a:ext uri="{FF2B5EF4-FFF2-40B4-BE49-F238E27FC236}">
                <a16:creationId xmlns:a16="http://schemas.microsoft.com/office/drawing/2014/main" id="{C573EE1A-CCFA-4FAC-9225-683934E514A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017225" y="2200678"/>
            <a:ext cx="5728740" cy="2577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E8A456-1A3F-4E96-833C-B410B8538B3C}"/>
              </a:ext>
            </a:extLst>
          </p:cNvPr>
          <p:cNvSpPr txBox="1"/>
          <p:nvPr/>
        </p:nvSpPr>
        <p:spPr>
          <a:xfrm>
            <a:off x="2904515" y="4939029"/>
            <a:ext cx="5841450" cy="253916"/>
          </a:xfrm>
          <a:prstGeom prst="rect">
            <a:avLst/>
          </a:prstGeom>
          <a:noFill/>
        </p:spPr>
        <p:txBody>
          <a:bodyPr wrap="square">
            <a:spAutoFit/>
          </a:bodyPr>
          <a:lstStyle/>
          <a:p>
            <a:r>
              <a:rPr lang="en-GB" sz="1050" dirty="0"/>
              <a:t>Picture Source: https://www.whitehouse.gov/articles/martin-luther-king-jr-model-american-patriot/</a:t>
            </a:r>
          </a:p>
        </p:txBody>
      </p:sp>
    </p:spTree>
    <p:custDataLst>
      <p:tags r:id="rId1"/>
    </p:custDataLst>
    <p:extLst>
      <p:ext uri="{BB962C8B-B14F-4D97-AF65-F5344CB8AC3E}">
        <p14:creationId xmlns:p14="http://schemas.microsoft.com/office/powerpoint/2010/main" val="153902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DC09-C16D-4884-8021-443ACD15AED3}"/>
              </a:ext>
            </a:extLst>
          </p:cNvPr>
          <p:cNvSpPr>
            <a:spLocks noGrp="1"/>
          </p:cNvSpPr>
          <p:nvPr>
            <p:ph type="title"/>
          </p:nvPr>
        </p:nvSpPr>
        <p:spPr>
          <a:xfrm>
            <a:off x="595843" y="1384911"/>
            <a:ext cx="8037411" cy="561861"/>
          </a:xfrm>
        </p:spPr>
        <p:txBody>
          <a:bodyPr/>
          <a:lstStyle/>
          <a:p>
            <a:r>
              <a:rPr lang="en-GB" sz="3600" dirty="0">
                <a:solidFill>
                  <a:srgbClr val="002060"/>
                </a:solidFill>
              </a:rPr>
              <a:t>Some PR Disasters During The Pandemic</a:t>
            </a:r>
          </a:p>
        </p:txBody>
      </p:sp>
      <p:sp>
        <p:nvSpPr>
          <p:cNvPr id="3" name="Content Placeholder 2">
            <a:extLst>
              <a:ext uri="{FF2B5EF4-FFF2-40B4-BE49-F238E27FC236}">
                <a16:creationId xmlns:a16="http://schemas.microsoft.com/office/drawing/2014/main" id="{82DD2B38-55FF-4805-B688-2FD98650865A}"/>
              </a:ext>
            </a:extLst>
          </p:cNvPr>
          <p:cNvSpPr>
            <a:spLocks noGrp="1"/>
          </p:cNvSpPr>
          <p:nvPr>
            <p:ph idx="1"/>
          </p:nvPr>
        </p:nvSpPr>
        <p:spPr>
          <a:xfrm>
            <a:off x="319489" y="1930400"/>
            <a:ext cx="8560106" cy="3905183"/>
          </a:xfrm>
        </p:spPr>
        <p:txBody>
          <a:bodyPr/>
          <a:lstStyle/>
          <a:p>
            <a:pPr marL="0" indent="0">
              <a:buNone/>
            </a:pPr>
            <a:endParaRPr lang="en-GB" sz="2000" dirty="0"/>
          </a:p>
          <a:p>
            <a:r>
              <a:rPr lang="en-GB" sz="2400" dirty="0">
                <a:solidFill>
                  <a:srgbClr val="FF0000"/>
                </a:solidFill>
              </a:rPr>
              <a:t>UK Government </a:t>
            </a:r>
            <a:r>
              <a:rPr lang="en-GB" sz="2400" dirty="0"/>
              <a:t>- confusing campaign messages</a:t>
            </a:r>
          </a:p>
          <a:p>
            <a:r>
              <a:rPr lang="en-GB" sz="2400" dirty="0">
                <a:solidFill>
                  <a:srgbClr val="FF0000"/>
                </a:solidFill>
              </a:rPr>
              <a:t>Education</a:t>
            </a:r>
            <a:r>
              <a:rPr lang="en-GB" sz="2400" dirty="0"/>
              <a:t> – exam results fiasco / university students ‘on campus’</a:t>
            </a:r>
          </a:p>
          <a:p>
            <a:r>
              <a:rPr lang="en-GB" sz="2400" dirty="0">
                <a:solidFill>
                  <a:srgbClr val="FF0000"/>
                </a:solidFill>
              </a:rPr>
              <a:t>Hospitality</a:t>
            </a:r>
            <a:r>
              <a:rPr lang="en-GB" sz="2400" dirty="0"/>
              <a:t> - Wetherspoons poor employee relations</a:t>
            </a:r>
          </a:p>
          <a:p>
            <a:r>
              <a:rPr lang="en-GB" sz="2400" dirty="0">
                <a:solidFill>
                  <a:srgbClr val="FF0000"/>
                </a:solidFill>
              </a:rPr>
              <a:t>Fashion Retail </a:t>
            </a:r>
            <a:r>
              <a:rPr lang="en-GB" sz="2400" dirty="0"/>
              <a:t>– Oh Polly misguided CSR</a:t>
            </a:r>
          </a:p>
          <a:p>
            <a:r>
              <a:rPr lang="en-GB" sz="2400" dirty="0">
                <a:solidFill>
                  <a:srgbClr val="FF0000"/>
                </a:solidFill>
              </a:rPr>
              <a:t>Travel and Tourism </a:t>
            </a:r>
            <a:r>
              <a:rPr lang="en-GB" sz="2400" dirty="0"/>
              <a:t>– Aer Lingus overcrowded flight</a:t>
            </a:r>
          </a:p>
          <a:p>
            <a:pPr marL="0" indent="0">
              <a:buNone/>
            </a:pPr>
            <a:endParaRPr lang="en-GB" sz="2000" dirty="0"/>
          </a:p>
        </p:txBody>
      </p:sp>
    </p:spTree>
    <p:custDataLst>
      <p:tags r:id="rId1"/>
    </p:custDataLst>
    <p:extLst>
      <p:ext uri="{BB962C8B-B14F-4D97-AF65-F5344CB8AC3E}">
        <p14:creationId xmlns:p14="http://schemas.microsoft.com/office/powerpoint/2010/main" val="38098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0688-0DAE-4739-A595-555D88FE44D8}"/>
              </a:ext>
            </a:extLst>
          </p:cNvPr>
          <p:cNvSpPr>
            <a:spLocks noGrp="1"/>
          </p:cNvSpPr>
          <p:nvPr>
            <p:ph type="title"/>
          </p:nvPr>
        </p:nvSpPr>
        <p:spPr>
          <a:xfrm>
            <a:off x="595843" y="1046077"/>
            <a:ext cx="8037411" cy="1437816"/>
          </a:xfrm>
        </p:spPr>
        <p:txBody>
          <a:bodyPr/>
          <a:lstStyle/>
          <a:p>
            <a:pPr algn="ctr"/>
            <a:r>
              <a:rPr lang="en-GB" dirty="0">
                <a:solidFill>
                  <a:srgbClr val="002060"/>
                </a:solidFill>
                <a:latin typeface="+mn-lt"/>
              </a:rPr>
              <a:t>To be a good crisis communicator understand human complexity…</a:t>
            </a:r>
          </a:p>
        </p:txBody>
      </p:sp>
      <p:sp>
        <p:nvSpPr>
          <p:cNvPr id="3" name="Content Placeholder 2">
            <a:extLst>
              <a:ext uri="{FF2B5EF4-FFF2-40B4-BE49-F238E27FC236}">
                <a16:creationId xmlns:a16="http://schemas.microsoft.com/office/drawing/2014/main" id="{392A9075-C50A-4BDF-BE24-035070E0375C}"/>
              </a:ext>
            </a:extLst>
          </p:cNvPr>
          <p:cNvSpPr>
            <a:spLocks noGrp="1"/>
          </p:cNvSpPr>
          <p:nvPr>
            <p:ph idx="1"/>
          </p:nvPr>
        </p:nvSpPr>
        <p:spPr/>
        <p:txBody>
          <a:bodyPr/>
          <a:lstStyle/>
          <a:p>
            <a:endParaRPr lang="en-GB" dirty="0"/>
          </a:p>
          <a:p>
            <a:endParaRPr lang="en-GB" dirty="0"/>
          </a:p>
        </p:txBody>
      </p:sp>
      <p:graphicFrame>
        <p:nvGraphicFramePr>
          <p:cNvPr id="4" name="Diagram 3">
            <a:extLst>
              <a:ext uri="{FF2B5EF4-FFF2-40B4-BE49-F238E27FC236}">
                <a16:creationId xmlns:a16="http://schemas.microsoft.com/office/drawing/2014/main" id="{73ABAF2D-DEB8-4164-A384-0CC09583EE55}"/>
              </a:ext>
            </a:extLst>
          </p:cNvPr>
          <p:cNvGraphicFramePr/>
          <p:nvPr>
            <p:extLst>
              <p:ext uri="{D42A27DB-BD31-4B8C-83A1-F6EECF244321}">
                <p14:modId xmlns:p14="http://schemas.microsoft.com/office/powerpoint/2010/main" val="2935289686"/>
              </p:ext>
            </p:extLst>
          </p:nvPr>
        </p:nvGraphicFramePr>
        <p:xfrm>
          <a:off x="1806744" y="2279350"/>
          <a:ext cx="60960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395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33685-CE87-4DFA-9E53-DED0D55FA53E}"/>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77E58C3F-0E92-4708-82D8-C487342F5F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08DD5F-F2F4-4617-AF14-AF9EF3CF15AD}"/>
              </a:ext>
            </a:extLst>
          </p:cNvPr>
          <p:cNvSpPr>
            <a:spLocks noGrp="1"/>
          </p:cNvSpPr>
          <p:nvPr>
            <p:ph type="sldNum" sz="quarter" idx="12"/>
          </p:nvPr>
        </p:nvSpPr>
        <p:spPr/>
        <p:txBody>
          <a:bodyPr/>
          <a:lstStyle/>
          <a:p>
            <a:fld id="{437794D7-DC86-9A4E-9C9F-0B324FE8876A}" type="slidenum">
              <a:rPr lang="en-US" smtClean="0"/>
              <a:pPr/>
              <a:t>2</a:t>
            </a:fld>
            <a:endParaRPr lang="en-US" dirty="0"/>
          </a:p>
        </p:txBody>
      </p:sp>
      <p:sp>
        <p:nvSpPr>
          <p:cNvPr id="5" name="Title 4">
            <a:extLst>
              <a:ext uri="{FF2B5EF4-FFF2-40B4-BE49-F238E27FC236}">
                <a16:creationId xmlns:a16="http://schemas.microsoft.com/office/drawing/2014/main" id="{7C5D7075-B25A-4C90-B626-7BB1C8000303}"/>
              </a:ext>
            </a:extLst>
          </p:cNvPr>
          <p:cNvSpPr>
            <a:spLocks noGrp="1"/>
          </p:cNvSpPr>
          <p:nvPr>
            <p:ph type="title"/>
          </p:nvPr>
        </p:nvSpPr>
        <p:spPr/>
        <p:txBody>
          <a:bodyPr/>
          <a:lstStyle/>
          <a:p>
            <a:r>
              <a:rPr lang="en-GB" dirty="0"/>
              <a:t>Public Sector Super Volcano</a:t>
            </a:r>
          </a:p>
        </p:txBody>
      </p:sp>
      <p:sp>
        <p:nvSpPr>
          <p:cNvPr id="6" name="Subtitle 5">
            <a:extLst>
              <a:ext uri="{FF2B5EF4-FFF2-40B4-BE49-F238E27FC236}">
                <a16:creationId xmlns:a16="http://schemas.microsoft.com/office/drawing/2014/main" id="{582DF6CE-225C-4E79-9A0D-586D6206D979}"/>
              </a:ext>
            </a:extLst>
          </p:cNvPr>
          <p:cNvSpPr>
            <a:spLocks noGrp="1"/>
          </p:cNvSpPr>
          <p:nvPr>
            <p:ph sz="half" idx="1"/>
          </p:nvPr>
        </p:nvSpPr>
        <p:spPr>
          <a:xfrm>
            <a:off x="573921" y="1812587"/>
            <a:ext cx="3647191" cy="3714756"/>
          </a:xfrm>
        </p:spPr>
        <p:txBody>
          <a:bodyPr/>
          <a:lstStyle/>
          <a:p>
            <a:r>
              <a:rPr lang="en-GB" dirty="0"/>
              <a:t>Rapid emergence</a:t>
            </a:r>
          </a:p>
          <a:p>
            <a:r>
              <a:rPr lang="en-GB" dirty="0"/>
              <a:t>Prolonged duration</a:t>
            </a:r>
          </a:p>
          <a:p>
            <a:r>
              <a:rPr lang="en-GB" dirty="0"/>
              <a:t>Chain effect</a:t>
            </a:r>
          </a:p>
          <a:p>
            <a:r>
              <a:rPr lang="en-GB" dirty="0"/>
              <a:t>Seismic impact</a:t>
            </a:r>
          </a:p>
          <a:p>
            <a:r>
              <a:rPr lang="en-GB" dirty="0"/>
              <a:t>Revolutionary response</a:t>
            </a:r>
          </a:p>
          <a:p>
            <a:r>
              <a:rPr lang="en-GB" dirty="0"/>
              <a:t>Collective response</a:t>
            </a:r>
          </a:p>
        </p:txBody>
      </p:sp>
      <p:pic>
        <p:nvPicPr>
          <p:cNvPr id="2050" name="Picture 2" descr="Asia's deadliest eruptions – and four volcanoes to watch | South China  Morning Post">
            <a:extLst>
              <a:ext uri="{FF2B5EF4-FFF2-40B4-BE49-F238E27FC236}">
                <a16:creationId xmlns:a16="http://schemas.microsoft.com/office/drawing/2014/main" id="{A1B83AA4-5FB9-4526-ABAB-D748FB2131C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27562" y="1928308"/>
            <a:ext cx="3923073" cy="26153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D4DAC4-67A6-4091-8BE5-AB3A96ED6E1B}"/>
              </a:ext>
            </a:extLst>
          </p:cNvPr>
          <p:cNvSpPr txBox="1"/>
          <p:nvPr/>
        </p:nvSpPr>
        <p:spPr>
          <a:xfrm>
            <a:off x="4522789" y="4639461"/>
            <a:ext cx="4572000" cy="577081"/>
          </a:xfrm>
          <a:prstGeom prst="rect">
            <a:avLst/>
          </a:prstGeom>
          <a:noFill/>
        </p:spPr>
        <p:txBody>
          <a:bodyPr wrap="square">
            <a:spAutoFit/>
          </a:bodyPr>
          <a:lstStyle/>
          <a:p>
            <a:r>
              <a:rPr lang="en-GB" sz="1050" dirty="0"/>
              <a:t>Picture Source: https://www.scmp.com/week-asia/explained/article/3041783/explained-asias-deadliest-eruptions-and-four-volcanoes-watch</a:t>
            </a:r>
          </a:p>
        </p:txBody>
      </p:sp>
    </p:spTree>
    <p:custDataLst>
      <p:tags r:id="rId1"/>
    </p:custDataLst>
    <p:extLst>
      <p:ext uri="{BB962C8B-B14F-4D97-AF65-F5344CB8AC3E}">
        <p14:creationId xmlns:p14="http://schemas.microsoft.com/office/powerpoint/2010/main" val="327337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8566D-E6F2-4314-ADD7-789324641DA1}"/>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571354B7-E843-4984-845A-A9027C6A1B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5DD083B-1EE1-4647-A657-14B16721E81A}"/>
              </a:ext>
            </a:extLst>
          </p:cNvPr>
          <p:cNvSpPr>
            <a:spLocks noGrp="1"/>
          </p:cNvSpPr>
          <p:nvPr>
            <p:ph type="sldNum" sz="quarter" idx="12"/>
          </p:nvPr>
        </p:nvSpPr>
        <p:spPr/>
        <p:txBody>
          <a:bodyPr/>
          <a:lstStyle/>
          <a:p>
            <a:fld id="{437794D7-DC86-9A4E-9C9F-0B324FE8876A}" type="slidenum">
              <a:rPr lang="en-US" smtClean="0"/>
              <a:pPr/>
              <a:t>3</a:t>
            </a:fld>
            <a:endParaRPr lang="en-US" dirty="0"/>
          </a:p>
        </p:txBody>
      </p:sp>
      <p:sp>
        <p:nvSpPr>
          <p:cNvPr id="5" name="Title 4">
            <a:extLst>
              <a:ext uri="{FF2B5EF4-FFF2-40B4-BE49-F238E27FC236}">
                <a16:creationId xmlns:a16="http://schemas.microsoft.com/office/drawing/2014/main" id="{BD47DB92-D220-4701-ABCC-8BFB67777A35}"/>
              </a:ext>
            </a:extLst>
          </p:cNvPr>
          <p:cNvSpPr>
            <a:spLocks noGrp="1"/>
          </p:cNvSpPr>
          <p:nvPr>
            <p:ph type="title"/>
          </p:nvPr>
        </p:nvSpPr>
        <p:spPr/>
        <p:txBody>
          <a:bodyPr>
            <a:normAutofit fontScale="90000"/>
          </a:bodyPr>
          <a:lstStyle/>
          <a:p>
            <a:r>
              <a:rPr lang="en-GB" dirty="0"/>
              <a:t>Paradoxical Dynamic Communication</a:t>
            </a:r>
          </a:p>
        </p:txBody>
      </p:sp>
      <p:sp>
        <p:nvSpPr>
          <p:cNvPr id="6" name="Subtitle 5">
            <a:extLst>
              <a:ext uri="{FF2B5EF4-FFF2-40B4-BE49-F238E27FC236}">
                <a16:creationId xmlns:a16="http://schemas.microsoft.com/office/drawing/2014/main" id="{7E7962E1-B257-42C2-BEA0-25882A950114}"/>
              </a:ext>
            </a:extLst>
          </p:cNvPr>
          <p:cNvSpPr>
            <a:spLocks noGrp="1"/>
          </p:cNvSpPr>
          <p:nvPr>
            <p:ph idx="1"/>
          </p:nvPr>
        </p:nvSpPr>
        <p:spPr/>
        <p:txBody>
          <a:bodyPr/>
          <a:lstStyle/>
          <a:p>
            <a:r>
              <a:rPr lang="en-GB" dirty="0">
                <a:solidFill>
                  <a:srgbClr val="7030A0"/>
                </a:solidFill>
              </a:rPr>
              <a:t>Simple and complex messaging</a:t>
            </a:r>
          </a:p>
          <a:p>
            <a:r>
              <a:rPr lang="en-GB" dirty="0">
                <a:solidFill>
                  <a:srgbClr val="002060"/>
                </a:solidFill>
              </a:rPr>
              <a:t>One way and multi-way channels</a:t>
            </a:r>
          </a:p>
          <a:p>
            <a:r>
              <a:rPr lang="en-GB" dirty="0">
                <a:solidFill>
                  <a:srgbClr val="0070C0"/>
                </a:solidFill>
              </a:rPr>
              <a:t>Symmetrical and asymmetrical outcomes</a:t>
            </a:r>
          </a:p>
          <a:p>
            <a:r>
              <a:rPr lang="en-GB" dirty="0">
                <a:solidFill>
                  <a:srgbClr val="00B050"/>
                </a:solidFill>
              </a:rPr>
              <a:t>Proactive and reactive responses</a:t>
            </a:r>
          </a:p>
          <a:p>
            <a:r>
              <a:rPr lang="en-GB" dirty="0">
                <a:solidFill>
                  <a:schemeClr val="accent4">
                    <a:lumMod val="75000"/>
                  </a:schemeClr>
                </a:solidFill>
              </a:rPr>
              <a:t>Cognitive and behavioural objectives</a:t>
            </a:r>
          </a:p>
          <a:p>
            <a:r>
              <a:rPr lang="en-GB" dirty="0">
                <a:solidFill>
                  <a:srgbClr val="C00000"/>
                </a:solidFill>
              </a:rPr>
              <a:t>One public and many publics</a:t>
            </a:r>
          </a:p>
          <a:p>
            <a:r>
              <a:rPr lang="en-GB" dirty="0">
                <a:solidFill>
                  <a:srgbClr val="9D739E"/>
                </a:solidFill>
              </a:rPr>
              <a:t>Reality and hyper-reality</a:t>
            </a:r>
          </a:p>
          <a:p>
            <a:r>
              <a:rPr lang="en-GB" dirty="0">
                <a:solidFill>
                  <a:schemeClr val="accent6">
                    <a:lumMod val="75000"/>
                  </a:schemeClr>
                </a:solidFill>
              </a:rPr>
              <a:t>Individualism and collectivism</a:t>
            </a:r>
          </a:p>
        </p:txBody>
      </p:sp>
    </p:spTree>
    <p:custDataLst>
      <p:tags r:id="rId1"/>
    </p:custDataLst>
    <p:extLst>
      <p:ext uri="{BB962C8B-B14F-4D97-AF65-F5344CB8AC3E}">
        <p14:creationId xmlns:p14="http://schemas.microsoft.com/office/powerpoint/2010/main" val="201328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05E13-5EBA-400F-A88B-2B325206EB86}"/>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A1277E80-25F5-414B-A6F9-F3D27717D4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A544B9-3118-4C88-8B81-8EED06307470}"/>
              </a:ext>
            </a:extLst>
          </p:cNvPr>
          <p:cNvSpPr>
            <a:spLocks noGrp="1"/>
          </p:cNvSpPr>
          <p:nvPr>
            <p:ph type="sldNum" sz="quarter" idx="12"/>
          </p:nvPr>
        </p:nvSpPr>
        <p:spPr/>
        <p:txBody>
          <a:bodyPr/>
          <a:lstStyle/>
          <a:p>
            <a:fld id="{437794D7-DC86-9A4E-9C9F-0B324FE8876A}" type="slidenum">
              <a:rPr lang="en-US" smtClean="0"/>
              <a:pPr/>
              <a:t>4</a:t>
            </a:fld>
            <a:endParaRPr lang="en-US" dirty="0"/>
          </a:p>
        </p:txBody>
      </p:sp>
      <p:sp>
        <p:nvSpPr>
          <p:cNvPr id="5" name="Title 4">
            <a:extLst>
              <a:ext uri="{FF2B5EF4-FFF2-40B4-BE49-F238E27FC236}">
                <a16:creationId xmlns:a16="http://schemas.microsoft.com/office/drawing/2014/main" id="{CE3A667D-828E-40DC-9BD9-E729D44E9DBF}"/>
              </a:ext>
            </a:extLst>
          </p:cNvPr>
          <p:cNvSpPr>
            <a:spLocks noGrp="1"/>
          </p:cNvSpPr>
          <p:nvPr>
            <p:ph type="title"/>
          </p:nvPr>
        </p:nvSpPr>
        <p:spPr/>
        <p:txBody>
          <a:bodyPr/>
          <a:lstStyle/>
          <a:p>
            <a:r>
              <a:rPr lang="en-GB" sz="4000" dirty="0"/>
              <a:t>Strategic vs Tactical Communication</a:t>
            </a:r>
          </a:p>
        </p:txBody>
      </p:sp>
      <p:sp>
        <p:nvSpPr>
          <p:cNvPr id="6" name="Subtitle 5">
            <a:extLst>
              <a:ext uri="{FF2B5EF4-FFF2-40B4-BE49-F238E27FC236}">
                <a16:creationId xmlns:a16="http://schemas.microsoft.com/office/drawing/2014/main" id="{24AD3CED-27B6-4C75-9EEF-880E98543503}"/>
              </a:ext>
            </a:extLst>
          </p:cNvPr>
          <p:cNvSpPr>
            <a:spLocks noGrp="1"/>
          </p:cNvSpPr>
          <p:nvPr>
            <p:ph idx="1"/>
          </p:nvPr>
        </p:nvSpPr>
        <p:spPr/>
        <p:txBody>
          <a:bodyPr/>
          <a:lstStyle/>
          <a:p>
            <a:r>
              <a:rPr lang="en-GB" sz="3600" b="1" dirty="0">
                <a:solidFill>
                  <a:srgbClr val="002060"/>
                </a:solidFill>
              </a:rPr>
              <a:t>Why </a:t>
            </a:r>
            <a:r>
              <a:rPr lang="en-GB" sz="3600" dirty="0">
                <a:solidFill>
                  <a:srgbClr val="002060"/>
                </a:solidFill>
              </a:rPr>
              <a:t>do we need to communicate?</a:t>
            </a:r>
          </a:p>
          <a:p>
            <a:r>
              <a:rPr lang="en-GB" sz="3600" dirty="0">
                <a:solidFill>
                  <a:srgbClr val="002060"/>
                </a:solidFill>
              </a:rPr>
              <a:t>What is the desired </a:t>
            </a:r>
            <a:r>
              <a:rPr lang="en-GB" sz="3600" b="1" dirty="0">
                <a:solidFill>
                  <a:srgbClr val="002060"/>
                </a:solidFill>
              </a:rPr>
              <a:t>end-result</a:t>
            </a:r>
            <a:r>
              <a:rPr lang="en-GB" sz="3600" dirty="0">
                <a:solidFill>
                  <a:srgbClr val="002060"/>
                </a:solidFill>
              </a:rPr>
              <a:t>?</a:t>
            </a:r>
          </a:p>
          <a:p>
            <a:r>
              <a:rPr lang="en-GB" sz="3600" dirty="0">
                <a:solidFill>
                  <a:srgbClr val="002060"/>
                </a:solidFill>
              </a:rPr>
              <a:t>What are the </a:t>
            </a:r>
            <a:r>
              <a:rPr lang="en-GB" sz="3600" b="1" dirty="0">
                <a:solidFill>
                  <a:srgbClr val="002060"/>
                </a:solidFill>
              </a:rPr>
              <a:t>barriers </a:t>
            </a:r>
            <a:r>
              <a:rPr lang="en-GB" sz="3600" dirty="0">
                <a:solidFill>
                  <a:srgbClr val="002060"/>
                </a:solidFill>
              </a:rPr>
              <a:t>to achieving this?</a:t>
            </a:r>
          </a:p>
          <a:p>
            <a:r>
              <a:rPr lang="en-GB" sz="3600" b="1" dirty="0">
                <a:solidFill>
                  <a:srgbClr val="002060"/>
                </a:solidFill>
              </a:rPr>
              <a:t>Who</a:t>
            </a:r>
            <a:r>
              <a:rPr lang="en-GB" sz="3600" dirty="0">
                <a:solidFill>
                  <a:srgbClr val="002060"/>
                </a:solidFill>
              </a:rPr>
              <a:t> is involved?</a:t>
            </a:r>
          </a:p>
          <a:p>
            <a:r>
              <a:rPr lang="en-GB" sz="3600" b="1" dirty="0">
                <a:solidFill>
                  <a:srgbClr val="002060"/>
                </a:solidFill>
              </a:rPr>
              <a:t>What </a:t>
            </a:r>
            <a:r>
              <a:rPr lang="en-GB" sz="3600" dirty="0">
                <a:solidFill>
                  <a:srgbClr val="002060"/>
                </a:solidFill>
              </a:rPr>
              <a:t>should we do/say, </a:t>
            </a:r>
            <a:r>
              <a:rPr lang="en-GB" sz="3600" b="1" dirty="0">
                <a:solidFill>
                  <a:srgbClr val="002060"/>
                </a:solidFill>
              </a:rPr>
              <a:t>how</a:t>
            </a:r>
            <a:r>
              <a:rPr lang="en-GB" sz="3600" dirty="0">
                <a:solidFill>
                  <a:srgbClr val="002060"/>
                </a:solidFill>
              </a:rPr>
              <a:t> and </a:t>
            </a:r>
            <a:r>
              <a:rPr lang="en-GB" sz="3600" b="1" dirty="0">
                <a:solidFill>
                  <a:srgbClr val="002060"/>
                </a:solidFill>
              </a:rPr>
              <a:t>when</a:t>
            </a:r>
            <a:r>
              <a:rPr lang="en-GB" sz="3600" dirty="0">
                <a:solidFill>
                  <a:srgbClr val="002060"/>
                </a:solidFill>
              </a:rPr>
              <a:t>?</a:t>
            </a:r>
          </a:p>
          <a:p>
            <a:r>
              <a:rPr lang="en-GB" sz="3600" dirty="0">
                <a:solidFill>
                  <a:srgbClr val="002060"/>
                </a:solidFill>
              </a:rPr>
              <a:t>How will we know if it’s </a:t>
            </a:r>
            <a:r>
              <a:rPr lang="en-GB" sz="3600" b="1" dirty="0">
                <a:solidFill>
                  <a:srgbClr val="002060"/>
                </a:solidFill>
              </a:rPr>
              <a:t>working</a:t>
            </a:r>
            <a:r>
              <a:rPr lang="en-GB" sz="3600" dirty="0">
                <a:solidFill>
                  <a:srgbClr val="002060"/>
                </a:solidFill>
              </a:rPr>
              <a:t>?</a:t>
            </a:r>
          </a:p>
          <a:p>
            <a:endParaRPr lang="en-GB" dirty="0"/>
          </a:p>
        </p:txBody>
      </p:sp>
    </p:spTree>
    <p:custDataLst>
      <p:tags r:id="rId1"/>
    </p:custDataLst>
    <p:extLst>
      <p:ext uri="{BB962C8B-B14F-4D97-AF65-F5344CB8AC3E}">
        <p14:creationId xmlns:p14="http://schemas.microsoft.com/office/powerpoint/2010/main" val="131383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id: Why is coronavirus such a threat? - BBC News">
            <a:extLst>
              <a:ext uri="{FF2B5EF4-FFF2-40B4-BE49-F238E27FC236}">
                <a16:creationId xmlns:a16="http://schemas.microsoft.com/office/drawing/2014/main" id="{FE3D42CF-789C-48F5-BCAC-4727DAC85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556250"/>
          </a:xfrm>
          <a:prstGeom prst="rect">
            <a:avLst/>
          </a:prstGeom>
          <a:noFill/>
          <a:effectLst>
            <a:glow>
              <a:schemeClr val="accent1"/>
            </a:glow>
            <a:outerShdw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21DC09-C16D-4884-8021-443ACD15AED3}"/>
              </a:ext>
            </a:extLst>
          </p:cNvPr>
          <p:cNvSpPr>
            <a:spLocks noGrp="1"/>
          </p:cNvSpPr>
          <p:nvPr>
            <p:ph type="title"/>
          </p:nvPr>
        </p:nvSpPr>
        <p:spPr>
          <a:xfrm>
            <a:off x="595843" y="1148947"/>
            <a:ext cx="8037411" cy="757129"/>
          </a:xfrm>
        </p:spPr>
        <p:txBody>
          <a:bodyPr/>
          <a:lstStyle/>
          <a:p>
            <a:r>
              <a:rPr lang="en-GB" dirty="0">
                <a:solidFill>
                  <a:schemeClr val="bg1"/>
                </a:solidFill>
              </a:rPr>
              <a:t>Pandemic External Issues</a:t>
            </a:r>
          </a:p>
        </p:txBody>
      </p:sp>
      <p:sp>
        <p:nvSpPr>
          <p:cNvPr id="3" name="Content Placeholder 2">
            <a:extLst>
              <a:ext uri="{FF2B5EF4-FFF2-40B4-BE49-F238E27FC236}">
                <a16:creationId xmlns:a16="http://schemas.microsoft.com/office/drawing/2014/main" id="{82DD2B38-55FF-4805-B688-2FD98650865A}"/>
              </a:ext>
            </a:extLst>
          </p:cNvPr>
          <p:cNvSpPr>
            <a:spLocks noGrp="1"/>
          </p:cNvSpPr>
          <p:nvPr>
            <p:ph idx="1"/>
          </p:nvPr>
        </p:nvSpPr>
        <p:spPr>
          <a:xfrm>
            <a:off x="595843" y="1988820"/>
            <a:ext cx="8037411" cy="4011930"/>
          </a:xfrm>
        </p:spPr>
        <p:txBody>
          <a:bodyPr/>
          <a:lstStyle/>
          <a:p>
            <a:r>
              <a:rPr lang="en-GB" b="1" dirty="0">
                <a:solidFill>
                  <a:schemeClr val="bg1"/>
                </a:solidFill>
              </a:rPr>
              <a:t>Government policy/restrictions</a:t>
            </a:r>
          </a:p>
          <a:p>
            <a:r>
              <a:rPr lang="en-GB" b="1" dirty="0">
                <a:solidFill>
                  <a:schemeClr val="bg1"/>
                </a:solidFill>
              </a:rPr>
              <a:t>Public compliance with policy/restrictions</a:t>
            </a:r>
          </a:p>
          <a:p>
            <a:r>
              <a:rPr lang="en-GB" b="1" dirty="0">
                <a:solidFill>
                  <a:schemeClr val="bg1"/>
                </a:solidFill>
              </a:rPr>
              <a:t>Limited/no financial support</a:t>
            </a:r>
          </a:p>
          <a:p>
            <a:r>
              <a:rPr lang="en-GB" b="1" dirty="0">
                <a:solidFill>
                  <a:schemeClr val="bg1"/>
                </a:solidFill>
              </a:rPr>
              <a:t>Supply chain availability/reliability</a:t>
            </a:r>
          </a:p>
          <a:p>
            <a:r>
              <a:rPr lang="en-GB" b="1" dirty="0">
                <a:solidFill>
                  <a:schemeClr val="bg1"/>
                </a:solidFill>
              </a:rPr>
              <a:t>Consumer/investor confidence</a:t>
            </a:r>
          </a:p>
          <a:p>
            <a:r>
              <a:rPr lang="en-GB" b="1" dirty="0">
                <a:solidFill>
                  <a:schemeClr val="bg1"/>
                </a:solidFill>
              </a:rPr>
              <a:t>Media/public scrutiny</a:t>
            </a:r>
          </a:p>
          <a:p>
            <a:r>
              <a:rPr lang="en-GB" b="1" dirty="0">
                <a:solidFill>
                  <a:schemeClr val="bg1"/>
                </a:solidFill>
              </a:rPr>
              <a:t>Unpredictable planning environment</a:t>
            </a:r>
          </a:p>
          <a:p>
            <a:r>
              <a:rPr lang="en-GB" b="1" dirty="0">
                <a:solidFill>
                  <a:schemeClr val="bg1"/>
                </a:solidFill>
              </a:rPr>
              <a:t>Digital divide/systemic inequalities aggravated</a:t>
            </a:r>
          </a:p>
          <a:p>
            <a:endParaRPr lang="en-GB" sz="1800" dirty="0"/>
          </a:p>
          <a:p>
            <a:pPr marL="0" indent="0">
              <a:buNone/>
            </a:pPr>
            <a:r>
              <a:rPr lang="en-GB" sz="1050" dirty="0">
                <a:solidFill>
                  <a:schemeClr val="bg1"/>
                </a:solidFill>
              </a:rPr>
              <a:t>Picture Source: https://www.bbc.co.uk/news/health-54648684</a:t>
            </a:r>
          </a:p>
        </p:txBody>
      </p:sp>
    </p:spTree>
    <p:custDataLst>
      <p:tags r:id="rId1"/>
    </p:custDataLst>
    <p:extLst>
      <p:ext uri="{BB962C8B-B14F-4D97-AF65-F5344CB8AC3E}">
        <p14:creationId xmlns:p14="http://schemas.microsoft.com/office/powerpoint/2010/main" val="312617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ronavirus (COVID-19) FAQs | University of Utah Health">
            <a:extLst>
              <a:ext uri="{FF2B5EF4-FFF2-40B4-BE49-F238E27FC236}">
                <a16:creationId xmlns:a16="http://schemas.microsoft.com/office/drawing/2014/main" id="{BEFB6A1C-B70C-430C-85BC-B987FB1EE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1850"/>
            <a:ext cx="9144000" cy="5598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21DC09-C16D-4884-8021-443ACD15AED3}"/>
              </a:ext>
            </a:extLst>
          </p:cNvPr>
          <p:cNvSpPr>
            <a:spLocks noGrp="1"/>
          </p:cNvSpPr>
          <p:nvPr>
            <p:ph type="title"/>
          </p:nvPr>
        </p:nvSpPr>
        <p:spPr>
          <a:xfrm>
            <a:off x="652993" y="1156245"/>
            <a:ext cx="8037411" cy="757129"/>
          </a:xfrm>
        </p:spPr>
        <p:txBody>
          <a:bodyPr/>
          <a:lstStyle/>
          <a:p>
            <a:r>
              <a:rPr lang="en-GB" dirty="0">
                <a:solidFill>
                  <a:schemeClr val="bg1"/>
                </a:solidFill>
              </a:rPr>
              <a:t>Pandemic Internal Issues</a:t>
            </a:r>
          </a:p>
        </p:txBody>
      </p:sp>
      <p:sp>
        <p:nvSpPr>
          <p:cNvPr id="3" name="Content Placeholder 2">
            <a:extLst>
              <a:ext uri="{FF2B5EF4-FFF2-40B4-BE49-F238E27FC236}">
                <a16:creationId xmlns:a16="http://schemas.microsoft.com/office/drawing/2014/main" id="{82DD2B38-55FF-4805-B688-2FD98650865A}"/>
              </a:ext>
            </a:extLst>
          </p:cNvPr>
          <p:cNvSpPr>
            <a:spLocks noGrp="1"/>
          </p:cNvSpPr>
          <p:nvPr>
            <p:ph idx="1"/>
          </p:nvPr>
        </p:nvSpPr>
        <p:spPr>
          <a:xfrm>
            <a:off x="595843" y="2027930"/>
            <a:ext cx="8037411" cy="4140858"/>
          </a:xfrm>
        </p:spPr>
        <p:txBody>
          <a:bodyPr/>
          <a:lstStyle/>
          <a:p>
            <a:r>
              <a:rPr lang="en-GB" b="1" dirty="0">
                <a:solidFill>
                  <a:schemeClr val="bg1"/>
                </a:solidFill>
              </a:rPr>
              <a:t>Furlough of employees/redundancies</a:t>
            </a:r>
          </a:p>
          <a:p>
            <a:r>
              <a:rPr lang="en-GB" b="1" dirty="0">
                <a:solidFill>
                  <a:schemeClr val="bg1"/>
                </a:solidFill>
              </a:rPr>
              <a:t>Sickness absence/self-isolation</a:t>
            </a:r>
          </a:p>
          <a:p>
            <a:r>
              <a:rPr lang="en-GB" b="1" dirty="0">
                <a:solidFill>
                  <a:schemeClr val="bg1"/>
                </a:solidFill>
              </a:rPr>
              <a:t>Remote working costs/challenges</a:t>
            </a:r>
          </a:p>
          <a:p>
            <a:r>
              <a:rPr lang="en-GB" b="1" dirty="0" err="1">
                <a:solidFill>
                  <a:schemeClr val="bg1"/>
                </a:solidFill>
              </a:rPr>
              <a:t>Covid</a:t>
            </a:r>
            <a:r>
              <a:rPr lang="en-GB" b="1" dirty="0">
                <a:solidFill>
                  <a:schemeClr val="bg1"/>
                </a:solidFill>
              </a:rPr>
              <a:t> secure workplaces/working conditions</a:t>
            </a:r>
          </a:p>
          <a:p>
            <a:r>
              <a:rPr lang="en-GB" b="1" dirty="0">
                <a:solidFill>
                  <a:schemeClr val="bg1"/>
                </a:solidFill>
              </a:rPr>
              <a:t>Union and employee engagement/consultation</a:t>
            </a:r>
          </a:p>
          <a:p>
            <a:r>
              <a:rPr lang="en-GB" b="1" dirty="0">
                <a:solidFill>
                  <a:schemeClr val="bg1"/>
                </a:solidFill>
              </a:rPr>
              <a:t>Leadership/decision making/credibility</a:t>
            </a:r>
          </a:p>
          <a:p>
            <a:r>
              <a:rPr lang="en-GB" b="1" dirty="0">
                <a:solidFill>
                  <a:schemeClr val="bg1"/>
                </a:solidFill>
              </a:rPr>
              <a:t>Innovation and vision</a:t>
            </a:r>
          </a:p>
          <a:p>
            <a:pPr marL="0" indent="0">
              <a:buNone/>
            </a:pPr>
            <a:endParaRPr lang="en-GB" sz="1050" dirty="0">
              <a:solidFill>
                <a:schemeClr val="bg1"/>
              </a:solidFill>
            </a:endParaRPr>
          </a:p>
          <a:p>
            <a:pPr marL="0" indent="0">
              <a:buNone/>
            </a:pPr>
            <a:endParaRPr lang="en-GB" sz="1050" dirty="0">
              <a:solidFill>
                <a:schemeClr val="bg1"/>
              </a:solidFill>
            </a:endParaRPr>
          </a:p>
          <a:p>
            <a:pPr marL="0" indent="0">
              <a:buNone/>
            </a:pPr>
            <a:endParaRPr lang="en-GB" sz="1050" dirty="0">
              <a:solidFill>
                <a:schemeClr val="bg1"/>
              </a:solidFill>
            </a:endParaRPr>
          </a:p>
          <a:p>
            <a:pPr marL="0" indent="0">
              <a:buNone/>
            </a:pPr>
            <a:r>
              <a:rPr lang="en-GB" sz="1050" dirty="0">
                <a:solidFill>
                  <a:schemeClr val="bg1"/>
                </a:solidFill>
              </a:rPr>
              <a:t>Picture Source: https://healthcare.utah.edu/healthfeed/postings/2020/03/covid19-faqs.php</a:t>
            </a:r>
          </a:p>
        </p:txBody>
      </p:sp>
    </p:spTree>
    <p:custDataLst>
      <p:tags r:id="rId1"/>
    </p:custDataLst>
    <p:extLst>
      <p:ext uri="{BB962C8B-B14F-4D97-AF65-F5344CB8AC3E}">
        <p14:creationId xmlns:p14="http://schemas.microsoft.com/office/powerpoint/2010/main" val="285782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EF91A-F788-4F46-A18D-2E54F5DF1464}"/>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9D719810-D221-4405-93A5-09C0889EF8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32FF80-CBF0-4CE8-93AF-ACB83FC98BB1}"/>
              </a:ext>
            </a:extLst>
          </p:cNvPr>
          <p:cNvSpPr>
            <a:spLocks noGrp="1"/>
          </p:cNvSpPr>
          <p:nvPr>
            <p:ph type="sldNum" sz="quarter" idx="12"/>
          </p:nvPr>
        </p:nvSpPr>
        <p:spPr/>
        <p:txBody>
          <a:bodyPr/>
          <a:lstStyle/>
          <a:p>
            <a:fld id="{437794D7-DC86-9A4E-9C9F-0B324FE8876A}" type="slidenum">
              <a:rPr lang="en-US" smtClean="0"/>
              <a:pPr/>
              <a:t>7</a:t>
            </a:fld>
            <a:endParaRPr lang="en-US" dirty="0"/>
          </a:p>
        </p:txBody>
      </p:sp>
      <p:sp>
        <p:nvSpPr>
          <p:cNvPr id="5" name="Title 4">
            <a:extLst>
              <a:ext uri="{FF2B5EF4-FFF2-40B4-BE49-F238E27FC236}">
                <a16:creationId xmlns:a16="http://schemas.microsoft.com/office/drawing/2014/main" id="{0381643B-93AD-4E93-9014-D6AFA989DB55}"/>
              </a:ext>
            </a:extLst>
          </p:cNvPr>
          <p:cNvSpPr>
            <a:spLocks noGrp="1"/>
          </p:cNvSpPr>
          <p:nvPr>
            <p:ph type="title"/>
          </p:nvPr>
        </p:nvSpPr>
        <p:spPr/>
        <p:txBody>
          <a:bodyPr/>
          <a:lstStyle/>
          <a:p>
            <a:r>
              <a:rPr lang="en-GB" dirty="0">
                <a:solidFill>
                  <a:srgbClr val="002060"/>
                </a:solidFill>
              </a:rPr>
              <a:t>Basic Communication Principles</a:t>
            </a:r>
          </a:p>
        </p:txBody>
      </p:sp>
      <p:sp>
        <p:nvSpPr>
          <p:cNvPr id="6" name="Subtitle 5">
            <a:extLst>
              <a:ext uri="{FF2B5EF4-FFF2-40B4-BE49-F238E27FC236}">
                <a16:creationId xmlns:a16="http://schemas.microsoft.com/office/drawing/2014/main" id="{DD8F9F69-0853-4C83-93AE-6B8AE6051CB1}"/>
              </a:ext>
            </a:extLst>
          </p:cNvPr>
          <p:cNvSpPr>
            <a:spLocks noGrp="1"/>
          </p:cNvSpPr>
          <p:nvPr>
            <p:ph idx="1"/>
          </p:nvPr>
        </p:nvSpPr>
        <p:spPr/>
        <p:txBody>
          <a:bodyPr/>
          <a:lstStyle/>
          <a:p>
            <a:pPr marL="342900" indent="-342900">
              <a:buFont typeface="Arial" panose="020B0604020202020204" pitchFamily="34" charset="0"/>
              <a:buChar char="•"/>
            </a:pPr>
            <a:r>
              <a:rPr lang="en-GB" sz="3600" dirty="0">
                <a:solidFill>
                  <a:srgbClr val="C00000"/>
                </a:solidFill>
              </a:rPr>
              <a:t>Rule of three </a:t>
            </a:r>
          </a:p>
          <a:p>
            <a:pPr marL="342900" indent="-342900">
              <a:buFont typeface="Arial" panose="020B0604020202020204" pitchFamily="34" charset="0"/>
              <a:buChar char="•"/>
            </a:pPr>
            <a:r>
              <a:rPr lang="en-GB" sz="3600" dirty="0">
                <a:solidFill>
                  <a:srgbClr val="F2C570"/>
                </a:solidFill>
              </a:rPr>
              <a:t>Repetition, repetition, repetition</a:t>
            </a:r>
          </a:p>
          <a:p>
            <a:pPr marL="342900" indent="-342900">
              <a:buFont typeface="Arial" panose="020B0604020202020204" pitchFamily="34" charset="0"/>
              <a:buChar char="•"/>
            </a:pPr>
            <a:r>
              <a:rPr lang="en-GB" sz="3600" dirty="0">
                <a:solidFill>
                  <a:srgbClr val="0070C0"/>
                </a:solidFill>
              </a:rPr>
              <a:t>Important ‘C’ words</a:t>
            </a:r>
          </a:p>
          <a:p>
            <a:pPr marL="342900" indent="-342900">
              <a:buFont typeface="Arial" panose="020B0604020202020204" pitchFamily="34" charset="0"/>
              <a:buChar char="•"/>
            </a:pPr>
            <a:r>
              <a:rPr lang="en-GB" sz="3600" dirty="0">
                <a:solidFill>
                  <a:srgbClr val="00B050"/>
                </a:solidFill>
              </a:rPr>
              <a:t>Honesty, transparency, and trust</a:t>
            </a:r>
          </a:p>
          <a:p>
            <a:pPr marL="342900" indent="-342900">
              <a:buFont typeface="Arial" panose="020B0604020202020204" pitchFamily="34" charset="0"/>
              <a:buChar char="•"/>
            </a:pPr>
            <a:r>
              <a:rPr lang="en-GB" sz="3600" dirty="0">
                <a:solidFill>
                  <a:srgbClr val="7030A0"/>
                </a:solidFill>
              </a:rPr>
              <a:t>Relatable storytelling</a:t>
            </a:r>
          </a:p>
          <a:p>
            <a:pPr marL="342900" indent="-342900">
              <a:buFont typeface="Arial" panose="020B0604020202020204" pitchFamily="34" charset="0"/>
              <a:buChar char="•"/>
            </a:pPr>
            <a:r>
              <a:rPr lang="en-GB" sz="3600" dirty="0">
                <a:solidFill>
                  <a:srgbClr val="002060"/>
                </a:solidFill>
              </a:rPr>
              <a:t>Right content, right time, right place</a:t>
            </a:r>
          </a:p>
        </p:txBody>
      </p:sp>
    </p:spTree>
    <p:custDataLst>
      <p:tags r:id="rId1"/>
    </p:custDataLst>
    <p:extLst>
      <p:ext uri="{BB962C8B-B14F-4D97-AF65-F5344CB8AC3E}">
        <p14:creationId xmlns:p14="http://schemas.microsoft.com/office/powerpoint/2010/main" val="12483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2C0AED-5EE9-488A-856A-2C41B9E8EF67}"/>
              </a:ext>
            </a:extLst>
          </p:cNvPr>
          <p:cNvSpPr>
            <a:spLocks noGrp="1"/>
          </p:cNvSpPr>
          <p:nvPr>
            <p:ph type="dt" sz="half" idx="10"/>
          </p:nvPr>
        </p:nvSpPr>
        <p:spPr/>
        <p:txBody>
          <a:bodyPr/>
          <a:lstStyle/>
          <a:p>
            <a:fld id="{CD071B8E-0DD7-5842-950E-3289D9FBABB1}" type="datetime4">
              <a:rPr lang="en-GB" smtClean="0"/>
              <a:pPr/>
              <a:t>30 July 2021</a:t>
            </a:fld>
            <a:endParaRPr lang="en-US" dirty="0"/>
          </a:p>
        </p:txBody>
      </p:sp>
      <p:sp>
        <p:nvSpPr>
          <p:cNvPr id="3" name="Footer Placeholder 2">
            <a:extLst>
              <a:ext uri="{FF2B5EF4-FFF2-40B4-BE49-F238E27FC236}">
                <a16:creationId xmlns:a16="http://schemas.microsoft.com/office/drawing/2014/main" id="{F05F269B-7DDA-4C77-B8DB-FE250EC407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E2100F-CC4C-4BD9-B2F5-D1E55E66C52C}"/>
              </a:ext>
            </a:extLst>
          </p:cNvPr>
          <p:cNvSpPr>
            <a:spLocks noGrp="1"/>
          </p:cNvSpPr>
          <p:nvPr>
            <p:ph type="sldNum" sz="quarter" idx="12"/>
          </p:nvPr>
        </p:nvSpPr>
        <p:spPr/>
        <p:txBody>
          <a:bodyPr/>
          <a:lstStyle/>
          <a:p>
            <a:fld id="{437794D7-DC86-9A4E-9C9F-0B324FE8876A}" type="slidenum">
              <a:rPr lang="en-US" smtClean="0"/>
              <a:pPr/>
              <a:t>8</a:t>
            </a:fld>
            <a:endParaRPr lang="en-US" dirty="0"/>
          </a:p>
        </p:txBody>
      </p:sp>
      <p:sp>
        <p:nvSpPr>
          <p:cNvPr id="5" name="Title 4">
            <a:extLst>
              <a:ext uri="{FF2B5EF4-FFF2-40B4-BE49-F238E27FC236}">
                <a16:creationId xmlns:a16="http://schemas.microsoft.com/office/drawing/2014/main" id="{532EE72F-A614-4EE1-A3C0-398D70779BDA}"/>
              </a:ext>
            </a:extLst>
          </p:cNvPr>
          <p:cNvSpPr>
            <a:spLocks noGrp="1"/>
          </p:cNvSpPr>
          <p:nvPr>
            <p:ph type="title"/>
          </p:nvPr>
        </p:nvSpPr>
        <p:spPr>
          <a:xfrm>
            <a:off x="181302" y="4505238"/>
            <a:ext cx="6892598" cy="1489162"/>
          </a:xfrm>
        </p:spPr>
        <p:txBody>
          <a:bodyPr/>
          <a:lstStyle/>
          <a:p>
            <a:r>
              <a:rPr lang="en-GB" sz="1200" dirty="0">
                <a:solidFill>
                  <a:schemeClr val="tx1"/>
                </a:solidFill>
                <a:hlinkClick r:id="rId4">
                  <a:extLst>
                    <a:ext uri="{A12FA001-AC4F-418D-AE19-62706E023703}">
                      <ahyp:hlinkClr xmlns:ahyp="http://schemas.microsoft.com/office/drawing/2018/hyperlinkcolor" val="tx"/>
                    </a:ext>
                  </a:extLst>
                </a:hlinkClick>
              </a:rPr>
              <a:t>Source Articles:</a:t>
            </a:r>
            <a:br>
              <a:rPr lang="en-GB" sz="1200" dirty="0">
                <a:solidFill>
                  <a:schemeClr val="tx1"/>
                </a:solidFill>
                <a:hlinkClick r:id="rId4">
                  <a:extLst>
                    <a:ext uri="{A12FA001-AC4F-418D-AE19-62706E023703}">
                      <ahyp:hlinkClr xmlns:ahyp="http://schemas.microsoft.com/office/drawing/2018/hyperlinkcolor" val="tx"/>
                    </a:ext>
                  </a:extLst>
                </a:hlinkClick>
              </a:rPr>
            </a:br>
            <a:br>
              <a:rPr lang="en-GB" sz="1200" dirty="0">
                <a:solidFill>
                  <a:schemeClr val="tx1"/>
                </a:solidFill>
                <a:hlinkClick r:id="rId4">
                  <a:extLst>
                    <a:ext uri="{A12FA001-AC4F-418D-AE19-62706E023703}">
                      <ahyp:hlinkClr xmlns:ahyp="http://schemas.microsoft.com/office/drawing/2018/hyperlinkcolor" val="tx"/>
                    </a:ext>
                  </a:extLst>
                </a:hlinkClick>
              </a:rPr>
            </a:br>
            <a:r>
              <a:rPr lang="en-GB" sz="1200" dirty="0">
                <a:solidFill>
                  <a:schemeClr val="tx1"/>
                </a:solidFill>
                <a:hlinkClick r:id="rId4">
                  <a:extLst>
                    <a:ext uri="{A12FA001-AC4F-418D-AE19-62706E023703}">
                      <ahyp:hlinkClr xmlns:ahyp="http://schemas.microsoft.com/office/drawing/2018/hyperlinkcolor" val="tx"/>
                    </a:ext>
                  </a:extLst>
                </a:hlinkClick>
              </a:rPr>
              <a:t>https://news.sky.com/story/coronavirus-they-call-it-the-apocalypse-inside-italys-hardest-hit-hospital-11960597</a:t>
            </a:r>
            <a:br>
              <a:rPr lang="en-GB" sz="1200" dirty="0">
                <a:solidFill>
                  <a:schemeClr val="tx1"/>
                </a:solidFill>
              </a:rPr>
            </a:br>
            <a:br>
              <a:rPr lang="en-GB" sz="1200" dirty="0">
                <a:solidFill>
                  <a:schemeClr val="tx1"/>
                </a:solidFill>
              </a:rPr>
            </a:br>
            <a:r>
              <a:rPr lang="en-GB" sz="1200" dirty="0">
                <a:solidFill>
                  <a:schemeClr val="tx1"/>
                </a:solidFill>
                <a:hlinkClick r:id="rId5"/>
              </a:rPr>
              <a:t>https://www.restaurantbusinessonline.com/operations/even-they-await-new-round-federal-aid-independent-restaurants-continue-shut-their</a:t>
            </a:r>
            <a:br>
              <a:rPr lang="en-GB" sz="1200" dirty="0">
                <a:solidFill>
                  <a:schemeClr val="tx1"/>
                </a:solidFill>
              </a:rPr>
            </a:br>
            <a:endParaRPr lang="en-GB" sz="1200" dirty="0">
              <a:solidFill>
                <a:schemeClr val="tx1"/>
              </a:solidFill>
            </a:endParaRPr>
          </a:p>
        </p:txBody>
      </p:sp>
      <p:pic>
        <p:nvPicPr>
          <p:cNvPr id="1026" name="Picture 2" descr="Coronavirus: Italy's hardest-hit city wants you to see how COVID-19 is  affecting its hospitals | World News | Sky News">
            <a:extLst>
              <a:ext uri="{FF2B5EF4-FFF2-40B4-BE49-F238E27FC236}">
                <a16:creationId xmlns:a16="http://schemas.microsoft.com/office/drawing/2014/main" id="{5FE4BDBA-A695-4063-9AB0-B6814E489C5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81302" y="1675307"/>
            <a:ext cx="4425244"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n as they await a new round of federal aid, independent restaurants  continue to shut their doors">
            <a:extLst>
              <a:ext uri="{FF2B5EF4-FFF2-40B4-BE49-F238E27FC236}">
                <a16:creationId xmlns:a16="http://schemas.microsoft.com/office/drawing/2014/main" id="{FA45A671-D1EB-4802-90FA-978602C886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266" y="1675307"/>
            <a:ext cx="4207134" cy="24788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1C9389-BC32-416B-9717-157A29BCA70F}"/>
              </a:ext>
            </a:extLst>
          </p:cNvPr>
          <p:cNvSpPr txBox="1"/>
          <p:nvPr/>
        </p:nvSpPr>
        <p:spPr>
          <a:xfrm>
            <a:off x="181302" y="973120"/>
            <a:ext cx="8791098" cy="584775"/>
          </a:xfrm>
          <a:prstGeom prst="rect">
            <a:avLst/>
          </a:prstGeom>
          <a:noFill/>
        </p:spPr>
        <p:txBody>
          <a:bodyPr wrap="square">
            <a:spAutoFit/>
          </a:bodyPr>
          <a:lstStyle/>
          <a:p>
            <a:pPr algn="ctr"/>
            <a:r>
              <a:rPr lang="en-GB" sz="3200" b="1" dirty="0">
                <a:solidFill>
                  <a:srgbClr val="002060"/>
                </a:solidFill>
                <a:latin typeface="+mn-lt"/>
              </a:rPr>
              <a:t>Lives and livelihoods – a delicate balance</a:t>
            </a:r>
            <a:endParaRPr lang="en-GB" sz="3200" b="1" dirty="0"/>
          </a:p>
        </p:txBody>
      </p:sp>
    </p:spTree>
    <p:custDataLst>
      <p:tags r:id="rId1"/>
    </p:custDataLst>
    <p:extLst>
      <p:ext uri="{BB962C8B-B14F-4D97-AF65-F5344CB8AC3E}">
        <p14:creationId xmlns:p14="http://schemas.microsoft.com/office/powerpoint/2010/main" val="231650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gital around the world in April 2020 - We Are Social">
            <a:extLst>
              <a:ext uri="{FF2B5EF4-FFF2-40B4-BE49-F238E27FC236}">
                <a16:creationId xmlns:a16="http://schemas.microsoft.com/office/drawing/2014/main" id="{BD6250ED-7432-4EB0-91AB-AC427F146E6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634" y="862944"/>
            <a:ext cx="9098731" cy="5995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6476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2898</TotalTime>
  <Words>3598</Words>
  <Application>Microsoft Office PowerPoint</Application>
  <PresentationFormat>On-screen Show (4:3)</PresentationFormat>
  <Paragraphs>172</Paragraphs>
  <Slides>13</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inherit</vt:lpstr>
      <vt:lpstr>Merriweather</vt:lpstr>
      <vt:lpstr>Noto Serif</vt:lpstr>
      <vt:lpstr>Poppins</vt:lpstr>
      <vt:lpstr>ReithSans</vt:lpstr>
      <vt:lpstr>Times New Roman</vt:lpstr>
      <vt:lpstr>Verdana</vt:lpstr>
      <vt:lpstr>1_Custom Design</vt:lpstr>
      <vt:lpstr>Custom Design</vt:lpstr>
      <vt:lpstr>Office Theme</vt:lpstr>
      <vt:lpstr>PowerPoint Presentation</vt:lpstr>
      <vt:lpstr>Public Sector Super Volcano</vt:lpstr>
      <vt:lpstr>Paradoxical Dynamic Communication</vt:lpstr>
      <vt:lpstr>Strategic vs Tactical Communication</vt:lpstr>
      <vt:lpstr>Pandemic External Issues</vt:lpstr>
      <vt:lpstr>Pandemic Internal Issues</vt:lpstr>
      <vt:lpstr>Basic Communication Principles</vt:lpstr>
      <vt:lpstr>Source Articles:  https://news.sky.com/story/coronavirus-they-call-it-the-apocalypse-inside-italys-hardest-hit-hospital-11960597  https://www.restaurantbusinessonline.com/operations/even-they-await-new-round-federal-aid-independent-restaurants-continue-shut-their </vt:lpstr>
      <vt:lpstr>PowerPoint Presentation</vt:lpstr>
      <vt:lpstr>PowerPoint Presentation</vt:lpstr>
      <vt:lpstr>A Credible Voice in a Sea of Noise</vt:lpstr>
      <vt:lpstr>Some PR Disasters During The Pandemic</vt:lpstr>
      <vt:lpstr>To be a good crisis communicator understand human complexity…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Morrison (lib)</cp:lastModifiedBy>
  <cp:revision>519</cp:revision>
  <cp:lastPrinted>2021-01-07T16:48:44Z</cp:lastPrinted>
  <dcterms:created xsi:type="dcterms:W3CDTF">2019-06-17T11:08:50Z</dcterms:created>
  <dcterms:modified xsi:type="dcterms:W3CDTF">2021-07-30T16:16:32Z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86160AEB-4D1A-4553-8040-424BCC8F1BE0</vt:lpwstr>
  </property>
  <property fmtid="{D5CDD505-2E9C-101B-9397-08002B2CF9AE}" pid="3" name="ArticulatePath">
    <vt:lpwstr>IC Holyrood Presentation with notes</vt:lpwstr>
  </property>
</Properties>
</file>