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96" r:id="rId3"/>
    <p:sldId id="300" r:id="rId4"/>
    <p:sldId id="312" r:id="rId5"/>
    <p:sldId id="301" r:id="rId6"/>
    <p:sldId id="305" r:id="rId7"/>
    <p:sldId id="304" r:id="rId8"/>
    <p:sldId id="306" r:id="rId9"/>
    <p:sldId id="309" r:id="rId10"/>
    <p:sldId id="308" r:id="rId11"/>
    <p:sldId id="311" r:id="rId12"/>
    <p:sldId id="313" r:id="rId13"/>
    <p:sldId id="314" r:id="rId14"/>
    <p:sldId id="307" r:id="rId15"/>
    <p:sldId id="287" r:id="rId16"/>
  </p:sldIdLst>
  <p:sldSz cx="9144000" cy="6858000" type="screen4x3"/>
  <p:notesSz cx="7099300" cy="1023461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2" autoAdjust="0"/>
    <p:restoredTop sz="81818" autoAdjust="0"/>
  </p:normalViewPr>
  <p:slideViewPr>
    <p:cSldViewPr snapToGrid="0">
      <p:cViewPr varScale="1">
        <p:scale>
          <a:sx n="54" d="100"/>
          <a:sy n="54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04D7F-E0FD-458F-B3F0-DE7B290290F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23560B-14F3-46D9-8715-38F5E631122D}">
      <dgm:prSet phldrT="[Text]"/>
      <dgm:spPr/>
      <dgm:t>
        <a:bodyPr/>
        <a:lstStyle/>
        <a:p>
          <a:r>
            <a:rPr lang="en-GB" dirty="0"/>
            <a:t>Key Terms</a:t>
          </a:r>
        </a:p>
      </dgm:t>
    </dgm:pt>
    <dgm:pt modelId="{6FE48DCF-D556-4FE7-82BC-A60E81C63684}" type="parTrans" cxnId="{E5AABBE1-4C77-435D-BDCD-BE7836F855DF}">
      <dgm:prSet/>
      <dgm:spPr/>
      <dgm:t>
        <a:bodyPr/>
        <a:lstStyle/>
        <a:p>
          <a:endParaRPr lang="en-GB"/>
        </a:p>
      </dgm:t>
    </dgm:pt>
    <dgm:pt modelId="{A62C00F4-B231-46EA-8F2D-0DB84236D6AD}" type="sibTrans" cxnId="{E5AABBE1-4C77-435D-BDCD-BE7836F855DF}">
      <dgm:prSet/>
      <dgm:spPr/>
      <dgm:t>
        <a:bodyPr/>
        <a:lstStyle/>
        <a:p>
          <a:endParaRPr lang="en-GB"/>
        </a:p>
      </dgm:t>
    </dgm:pt>
    <dgm:pt modelId="{661ECE27-37AD-4EA8-AED4-475222064551}">
      <dgm:prSet phldrT="[Text]" custT="1"/>
      <dgm:spPr/>
      <dgm:t>
        <a:bodyPr/>
        <a:lstStyle/>
        <a:p>
          <a:r>
            <a:rPr lang="en-GB" sz="1800" dirty="0"/>
            <a:t>Integration/ integrated care</a:t>
          </a:r>
        </a:p>
      </dgm:t>
    </dgm:pt>
    <dgm:pt modelId="{E26076AF-2001-475D-8A09-3D37FD8D38A6}" type="parTrans" cxnId="{01FA4816-4855-4B23-A7D0-C6025B801A42}">
      <dgm:prSet/>
      <dgm:spPr/>
      <dgm:t>
        <a:bodyPr/>
        <a:lstStyle/>
        <a:p>
          <a:endParaRPr lang="en-GB" dirty="0"/>
        </a:p>
      </dgm:t>
    </dgm:pt>
    <dgm:pt modelId="{D42AA121-E2D7-4C1C-B101-DE9E7A6547FD}" type="sibTrans" cxnId="{01FA4816-4855-4B23-A7D0-C6025B801A42}">
      <dgm:prSet/>
      <dgm:spPr/>
      <dgm:t>
        <a:bodyPr/>
        <a:lstStyle/>
        <a:p>
          <a:endParaRPr lang="en-GB"/>
        </a:p>
      </dgm:t>
    </dgm:pt>
    <dgm:pt modelId="{1DAE9B6E-68E4-4806-AFFC-535BF160E186}">
      <dgm:prSet phldrT="[Text]" custT="1"/>
      <dgm:spPr/>
      <dgm:t>
        <a:bodyPr/>
        <a:lstStyle/>
        <a:p>
          <a:r>
            <a:rPr lang="en-GB" sz="1800" dirty="0"/>
            <a:t>Home</a:t>
          </a:r>
        </a:p>
      </dgm:t>
    </dgm:pt>
    <dgm:pt modelId="{243F6263-B6D8-439C-89EB-0D634B906719}" type="parTrans" cxnId="{E6A8B84B-E969-4861-813A-9329CAF40BB9}">
      <dgm:prSet/>
      <dgm:spPr/>
      <dgm:t>
        <a:bodyPr/>
        <a:lstStyle/>
        <a:p>
          <a:endParaRPr lang="en-GB" dirty="0"/>
        </a:p>
      </dgm:t>
    </dgm:pt>
    <dgm:pt modelId="{BAC03570-B5B5-4B14-BA2E-8D58C0DC485A}" type="sibTrans" cxnId="{E6A8B84B-E969-4861-813A-9329CAF40BB9}">
      <dgm:prSet/>
      <dgm:spPr/>
      <dgm:t>
        <a:bodyPr/>
        <a:lstStyle/>
        <a:p>
          <a:endParaRPr lang="en-GB"/>
        </a:p>
      </dgm:t>
    </dgm:pt>
    <dgm:pt modelId="{3331CDF8-6D14-45FE-9B9D-929DEE92CD61}">
      <dgm:prSet phldrT="[Text]" custT="1"/>
      <dgm:spPr/>
      <dgm:t>
        <a:bodyPr/>
        <a:lstStyle/>
        <a:p>
          <a:r>
            <a:rPr lang="en-GB" sz="1800" dirty="0"/>
            <a:t>Service users and their families/ people</a:t>
          </a:r>
        </a:p>
      </dgm:t>
    </dgm:pt>
    <dgm:pt modelId="{26A0B367-D4E8-4C6E-B836-726E6D9D8F0D}" type="parTrans" cxnId="{611DD9A0-97DB-4590-B405-75D761AD54F8}">
      <dgm:prSet/>
      <dgm:spPr/>
      <dgm:t>
        <a:bodyPr/>
        <a:lstStyle/>
        <a:p>
          <a:endParaRPr lang="en-GB" dirty="0"/>
        </a:p>
      </dgm:t>
    </dgm:pt>
    <dgm:pt modelId="{77308281-27ED-4E8C-9542-E6BE284E7F06}" type="sibTrans" cxnId="{611DD9A0-97DB-4590-B405-75D761AD54F8}">
      <dgm:prSet/>
      <dgm:spPr/>
      <dgm:t>
        <a:bodyPr/>
        <a:lstStyle/>
        <a:p>
          <a:endParaRPr lang="en-GB"/>
        </a:p>
      </dgm:t>
    </dgm:pt>
    <dgm:pt modelId="{7404BB3C-9157-4DC0-9C5C-A46FE1376845}" type="pres">
      <dgm:prSet presAssocID="{6F204D7F-E0FD-458F-B3F0-DE7B290290F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592939-ED16-4914-AF05-8F4677E95D05}" type="pres">
      <dgm:prSet presAssocID="{F423560B-14F3-46D9-8715-38F5E631122D}" presName="centerShape" presStyleLbl="node0" presStyleIdx="0" presStyleCnt="1" custLinFactNeighborX="948" custLinFactNeighborY="7942"/>
      <dgm:spPr/>
    </dgm:pt>
    <dgm:pt modelId="{027C036D-0804-4B02-9B52-8F585DD21376}" type="pres">
      <dgm:prSet presAssocID="{E26076AF-2001-475D-8A09-3D37FD8D38A6}" presName="Name9" presStyleLbl="parChTrans1D2" presStyleIdx="0" presStyleCnt="3"/>
      <dgm:spPr/>
    </dgm:pt>
    <dgm:pt modelId="{2C7A66B3-F71B-48E1-A007-B47C18F06981}" type="pres">
      <dgm:prSet presAssocID="{E26076AF-2001-475D-8A09-3D37FD8D38A6}" presName="connTx" presStyleLbl="parChTrans1D2" presStyleIdx="0" presStyleCnt="3"/>
      <dgm:spPr/>
    </dgm:pt>
    <dgm:pt modelId="{FE55A153-0389-494C-A435-554E49F89D0B}" type="pres">
      <dgm:prSet presAssocID="{661ECE27-37AD-4EA8-AED4-475222064551}" presName="node" presStyleLbl="node1" presStyleIdx="0" presStyleCnt="3" custScaleX="167130" custScaleY="109918" custRadScaleRad="98695" custRadScaleInc="1835">
        <dgm:presLayoutVars>
          <dgm:bulletEnabled val="1"/>
        </dgm:presLayoutVars>
      </dgm:prSet>
      <dgm:spPr/>
    </dgm:pt>
    <dgm:pt modelId="{437A8006-69DE-4E7B-B056-5D4575C689C0}" type="pres">
      <dgm:prSet presAssocID="{243F6263-B6D8-439C-89EB-0D634B906719}" presName="Name9" presStyleLbl="parChTrans1D2" presStyleIdx="1" presStyleCnt="3"/>
      <dgm:spPr/>
    </dgm:pt>
    <dgm:pt modelId="{BA71024B-BCDF-48E7-B647-3565D43EB34D}" type="pres">
      <dgm:prSet presAssocID="{243F6263-B6D8-439C-89EB-0D634B906719}" presName="connTx" presStyleLbl="parChTrans1D2" presStyleIdx="1" presStyleCnt="3"/>
      <dgm:spPr/>
    </dgm:pt>
    <dgm:pt modelId="{91FBE34F-FDA8-48DA-AA53-02B10B3E741E}" type="pres">
      <dgm:prSet presAssocID="{1DAE9B6E-68E4-4806-AFFC-535BF160E186}" presName="node" presStyleLbl="node1" presStyleIdx="1" presStyleCnt="3" custScaleX="167130" custScaleY="109918" custRadScaleRad="139852" custRadScaleInc="-23570">
        <dgm:presLayoutVars>
          <dgm:bulletEnabled val="1"/>
        </dgm:presLayoutVars>
      </dgm:prSet>
      <dgm:spPr/>
    </dgm:pt>
    <dgm:pt modelId="{F58D0EEF-077A-4387-9B5A-A6146FE443C7}" type="pres">
      <dgm:prSet presAssocID="{26A0B367-D4E8-4C6E-B836-726E6D9D8F0D}" presName="Name9" presStyleLbl="parChTrans1D2" presStyleIdx="2" presStyleCnt="3"/>
      <dgm:spPr/>
    </dgm:pt>
    <dgm:pt modelId="{49F79AD1-5C02-41F8-960D-B7ECF28BCC85}" type="pres">
      <dgm:prSet presAssocID="{26A0B367-D4E8-4C6E-B836-726E6D9D8F0D}" presName="connTx" presStyleLbl="parChTrans1D2" presStyleIdx="2" presStyleCnt="3"/>
      <dgm:spPr/>
    </dgm:pt>
    <dgm:pt modelId="{15CEC2EE-79FC-4925-8F17-1B3FAEE4B11E}" type="pres">
      <dgm:prSet presAssocID="{3331CDF8-6D14-45FE-9B9D-929DEE92CD61}" presName="node" presStyleLbl="node1" presStyleIdx="2" presStyleCnt="3" custScaleX="167130" custScaleY="109918" custRadScaleRad="136585" custRadScaleInc="21955">
        <dgm:presLayoutVars>
          <dgm:bulletEnabled val="1"/>
        </dgm:presLayoutVars>
      </dgm:prSet>
      <dgm:spPr/>
    </dgm:pt>
  </dgm:ptLst>
  <dgm:cxnLst>
    <dgm:cxn modelId="{9CCF8908-0E8F-4AD0-900B-B1A1E20E4E29}" type="presOf" srcId="{3331CDF8-6D14-45FE-9B9D-929DEE92CD61}" destId="{15CEC2EE-79FC-4925-8F17-1B3FAEE4B11E}" srcOrd="0" destOrd="0" presId="urn:microsoft.com/office/officeart/2005/8/layout/radial1"/>
    <dgm:cxn modelId="{1ED77C0C-6EB1-4AD3-BE00-17895BF8797C}" type="presOf" srcId="{26A0B367-D4E8-4C6E-B836-726E6D9D8F0D}" destId="{F58D0EEF-077A-4387-9B5A-A6146FE443C7}" srcOrd="0" destOrd="0" presId="urn:microsoft.com/office/officeart/2005/8/layout/radial1"/>
    <dgm:cxn modelId="{01FA4816-4855-4B23-A7D0-C6025B801A42}" srcId="{F423560B-14F3-46D9-8715-38F5E631122D}" destId="{661ECE27-37AD-4EA8-AED4-475222064551}" srcOrd="0" destOrd="0" parTransId="{E26076AF-2001-475D-8A09-3D37FD8D38A6}" sibTransId="{D42AA121-E2D7-4C1C-B101-DE9E7A6547FD}"/>
    <dgm:cxn modelId="{FAACC01D-3E22-4635-9931-AFA499FD847A}" type="presOf" srcId="{26A0B367-D4E8-4C6E-B836-726E6D9D8F0D}" destId="{49F79AD1-5C02-41F8-960D-B7ECF28BCC85}" srcOrd="1" destOrd="0" presId="urn:microsoft.com/office/officeart/2005/8/layout/radial1"/>
    <dgm:cxn modelId="{EA942D23-1542-41B6-8F1D-8A3B7283EDB9}" type="presOf" srcId="{661ECE27-37AD-4EA8-AED4-475222064551}" destId="{FE55A153-0389-494C-A435-554E49F89D0B}" srcOrd="0" destOrd="0" presId="urn:microsoft.com/office/officeart/2005/8/layout/radial1"/>
    <dgm:cxn modelId="{78D1E03D-4EFE-4FDF-A086-750353BD8E59}" type="presOf" srcId="{E26076AF-2001-475D-8A09-3D37FD8D38A6}" destId="{027C036D-0804-4B02-9B52-8F585DD21376}" srcOrd="0" destOrd="0" presId="urn:microsoft.com/office/officeart/2005/8/layout/radial1"/>
    <dgm:cxn modelId="{3FAB2F66-29E8-485F-A43B-56A20B40EFA0}" type="presOf" srcId="{6F204D7F-E0FD-458F-B3F0-DE7B290290F9}" destId="{7404BB3C-9157-4DC0-9C5C-A46FE1376845}" srcOrd="0" destOrd="0" presId="urn:microsoft.com/office/officeart/2005/8/layout/radial1"/>
    <dgm:cxn modelId="{E6A8B84B-E969-4861-813A-9329CAF40BB9}" srcId="{F423560B-14F3-46D9-8715-38F5E631122D}" destId="{1DAE9B6E-68E4-4806-AFFC-535BF160E186}" srcOrd="1" destOrd="0" parTransId="{243F6263-B6D8-439C-89EB-0D634B906719}" sibTransId="{BAC03570-B5B5-4B14-BA2E-8D58C0DC485A}"/>
    <dgm:cxn modelId="{3E96B353-8BBF-4124-BDF2-E2CEC27BF515}" type="presOf" srcId="{1DAE9B6E-68E4-4806-AFFC-535BF160E186}" destId="{91FBE34F-FDA8-48DA-AA53-02B10B3E741E}" srcOrd="0" destOrd="0" presId="urn:microsoft.com/office/officeart/2005/8/layout/radial1"/>
    <dgm:cxn modelId="{C5DB4C76-0DD5-4D4A-9B21-03BC820F7ED9}" type="presOf" srcId="{E26076AF-2001-475D-8A09-3D37FD8D38A6}" destId="{2C7A66B3-F71B-48E1-A007-B47C18F06981}" srcOrd="1" destOrd="0" presId="urn:microsoft.com/office/officeart/2005/8/layout/radial1"/>
    <dgm:cxn modelId="{E8270485-810C-4C3F-B34C-9EB0A7C752B3}" type="presOf" srcId="{243F6263-B6D8-439C-89EB-0D634B906719}" destId="{BA71024B-BCDF-48E7-B647-3565D43EB34D}" srcOrd="1" destOrd="0" presId="urn:microsoft.com/office/officeart/2005/8/layout/radial1"/>
    <dgm:cxn modelId="{611DD9A0-97DB-4590-B405-75D761AD54F8}" srcId="{F423560B-14F3-46D9-8715-38F5E631122D}" destId="{3331CDF8-6D14-45FE-9B9D-929DEE92CD61}" srcOrd="2" destOrd="0" parTransId="{26A0B367-D4E8-4C6E-B836-726E6D9D8F0D}" sibTransId="{77308281-27ED-4E8C-9542-E6BE284E7F06}"/>
    <dgm:cxn modelId="{81E118AA-0BDE-4019-8899-2ECD3F46D999}" type="presOf" srcId="{F423560B-14F3-46D9-8715-38F5E631122D}" destId="{5D592939-ED16-4914-AF05-8F4677E95D05}" srcOrd="0" destOrd="0" presId="urn:microsoft.com/office/officeart/2005/8/layout/radial1"/>
    <dgm:cxn modelId="{E5AABBE1-4C77-435D-BDCD-BE7836F855DF}" srcId="{6F204D7F-E0FD-458F-B3F0-DE7B290290F9}" destId="{F423560B-14F3-46D9-8715-38F5E631122D}" srcOrd="0" destOrd="0" parTransId="{6FE48DCF-D556-4FE7-82BC-A60E81C63684}" sibTransId="{A62C00F4-B231-46EA-8F2D-0DB84236D6AD}"/>
    <dgm:cxn modelId="{6B90FDE1-EB1D-40E6-9DCC-0FB34C675DD4}" type="presOf" srcId="{243F6263-B6D8-439C-89EB-0D634B906719}" destId="{437A8006-69DE-4E7B-B056-5D4575C689C0}" srcOrd="0" destOrd="0" presId="urn:microsoft.com/office/officeart/2005/8/layout/radial1"/>
    <dgm:cxn modelId="{A667DC2E-C5BE-4EBE-AFF3-684862D92EF8}" type="presParOf" srcId="{7404BB3C-9157-4DC0-9C5C-A46FE1376845}" destId="{5D592939-ED16-4914-AF05-8F4677E95D05}" srcOrd="0" destOrd="0" presId="urn:microsoft.com/office/officeart/2005/8/layout/radial1"/>
    <dgm:cxn modelId="{8127328D-DD56-49E2-819D-D2A80D2E602D}" type="presParOf" srcId="{7404BB3C-9157-4DC0-9C5C-A46FE1376845}" destId="{027C036D-0804-4B02-9B52-8F585DD21376}" srcOrd="1" destOrd="0" presId="urn:microsoft.com/office/officeart/2005/8/layout/radial1"/>
    <dgm:cxn modelId="{84751151-5B25-4E93-8DF2-429DBD18F961}" type="presParOf" srcId="{027C036D-0804-4B02-9B52-8F585DD21376}" destId="{2C7A66B3-F71B-48E1-A007-B47C18F06981}" srcOrd="0" destOrd="0" presId="urn:microsoft.com/office/officeart/2005/8/layout/radial1"/>
    <dgm:cxn modelId="{E4B83B22-A9D1-4950-8495-21C00580506E}" type="presParOf" srcId="{7404BB3C-9157-4DC0-9C5C-A46FE1376845}" destId="{FE55A153-0389-494C-A435-554E49F89D0B}" srcOrd="2" destOrd="0" presId="urn:microsoft.com/office/officeart/2005/8/layout/radial1"/>
    <dgm:cxn modelId="{230745A0-5A96-45E4-8C79-2C656633D82F}" type="presParOf" srcId="{7404BB3C-9157-4DC0-9C5C-A46FE1376845}" destId="{437A8006-69DE-4E7B-B056-5D4575C689C0}" srcOrd="3" destOrd="0" presId="urn:microsoft.com/office/officeart/2005/8/layout/radial1"/>
    <dgm:cxn modelId="{BC98879A-FAF0-467F-8202-205914D83688}" type="presParOf" srcId="{437A8006-69DE-4E7B-B056-5D4575C689C0}" destId="{BA71024B-BCDF-48E7-B647-3565D43EB34D}" srcOrd="0" destOrd="0" presId="urn:microsoft.com/office/officeart/2005/8/layout/radial1"/>
    <dgm:cxn modelId="{9E190DF8-705D-412D-8DA5-4C7831EE5E78}" type="presParOf" srcId="{7404BB3C-9157-4DC0-9C5C-A46FE1376845}" destId="{91FBE34F-FDA8-48DA-AA53-02B10B3E741E}" srcOrd="4" destOrd="0" presId="urn:microsoft.com/office/officeart/2005/8/layout/radial1"/>
    <dgm:cxn modelId="{F8C1D08A-6570-4771-BC5A-C8D346867576}" type="presParOf" srcId="{7404BB3C-9157-4DC0-9C5C-A46FE1376845}" destId="{F58D0EEF-077A-4387-9B5A-A6146FE443C7}" srcOrd="5" destOrd="0" presId="urn:microsoft.com/office/officeart/2005/8/layout/radial1"/>
    <dgm:cxn modelId="{5655E6F7-8362-4CF5-B7CF-1EF1FE61C5B8}" type="presParOf" srcId="{F58D0EEF-077A-4387-9B5A-A6146FE443C7}" destId="{49F79AD1-5C02-41F8-960D-B7ECF28BCC85}" srcOrd="0" destOrd="0" presId="urn:microsoft.com/office/officeart/2005/8/layout/radial1"/>
    <dgm:cxn modelId="{09998891-5394-4D0A-A5B9-A486DB7CAB6A}" type="presParOf" srcId="{7404BB3C-9157-4DC0-9C5C-A46FE1376845}" destId="{15CEC2EE-79FC-4925-8F17-1B3FAEE4B11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96A7B0-CEF2-4AAE-9BAE-C20DD40BACFD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912A5B3-1303-4ACE-97E7-2E8333987005}">
      <dgm:prSet phldrT="[Text]"/>
      <dgm:spPr/>
      <dgm:t>
        <a:bodyPr/>
        <a:lstStyle/>
        <a:p>
          <a:r>
            <a:rPr lang="en-GB" b="1" u="sng" dirty="0">
              <a:solidFill>
                <a:schemeClr val="tx1"/>
              </a:solidFill>
            </a:rPr>
            <a:t>Experience</a:t>
          </a:r>
        </a:p>
      </dgm:t>
    </dgm:pt>
    <dgm:pt modelId="{A5C2E5AE-B4E6-439E-9B38-35C911777CF1}" type="parTrans" cxnId="{747E18EA-A842-477D-987C-5FCFF0A4041C}">
      <dgm:prSet/>
      <dgm:spPr/>
      <dgm:t>
        <a:bodyPr/>
        <a:lstStyle/>
        <a:p>
          <a:endParaRPr lang="en-GB"/>
        </a:p>
      </dgm:t>
    </dgm:pt>
    <dgm:pt modelId="{B1A94681-79E7-413E-8561-B1CFC885AD66}" type="sibTrans" cxnId="{747E18EA-A842-477D-987C-5FCFF0A4041C}">
      <dgm:prSet/>
      <dgm:spPr/>
      <dgm:t>
        <a:bodyPr/>
        <a:lstStyle/>
        <a:p>
          <a:endParaRPr lang="en-GB"/>
        </a:p>
      </dgm:t>
    </dgm:pt>
    <dgm:pt modelId="{E81D16C7-4CFB-4B2B-B78B-F26C2DF6B497}">
      <dgm:prSet phldrT="[Text]"/>
      <dgm:spPr/>
      <dgm:t>
        <a:bodyPr/>
        <a:lstStyle/>
        <a:p>
          <a:r>
            <a:rPr lang="en-GB" dirty="0"/>
            <a:t>Relationships</a:t>
          </a:r>
        </a:p>
      </dgm:t>
    </dgm:pt>
    <dgm:pt modelId="{CA9D0EF5-C584-4DDC-AD68-6700B7F0A6B8}" type="parTrans" cxnId="{2E6E6787-44AA-407A-9363-CF19F98C910C}">
      <dgm:prSet/>
      <dgm:spPr/>
      <dgm:t>
        <a:bodyPr/>
        <a:lstStyle/>
        <a:p>
          <a:endParaRPr lang="en-GB"/>
        </a:p>
      </dgm:t>
    </dgm:pt>
    <dgm:pt modelId="{73C89E77-8C9A-42AF-84FE-CA1D014C3D4C}" type="sibTrans" cxnId="{2E6E6787-44AA-407A-9363-CF19F98C910C}">
      <dgm:prSet/>
      <dgm:spPr/>
      <dgm:t>
        <a:bodyPr/>
        <a:lstStyle/>
        <a:p>
          <a:endParaRPr lang="en-GB"/>
        </a:p>
      </dgm:t>
    </dgm:pt>
    <dgm:pt modelId="{0C756EBF-A5A9-48F5-9408-0AE344FC93AA}">
      <dgm:prSet phldrT="[Text]"/>
      <dgm:spPr/>
      <dgm:t>
        <a:bodyPr/>
        <a:lstStyle/>
        <a:p>
          <a:r>
            <a:rPr lang="en-GB" dirty="0"/>
            <a:t>Costings</a:t>
          </a:r>
        </a:p>
      </dgm:t>
    </dgm:pt>
    <dgm:pt modelId="{39A85135-60FD-4AE7-BE26-CB4EDEA3E889}" type="parTrans" cxnId="{49FA83FF-DA1D-4C0B-BB21-915F43CE08BD}">
      <dgm:prSet/>
      <dgm:spPr/>
      <dgm:t>
        <a:bodyPr/>
        <a:lstStyle/>
        <a:p>
          <a:endParaRPr lang="en-GB"/>
        </a:p>
      </dgm:t>
    </dgm:pt>
    <dgm:pt modelId="{54B1C39D-5C1B-472F-A745-DA0901F705C7}" type="sibTrans" cxnId="{49FA83FF-DA1D-4C0B-BB21-915F43CE08BD}">
      <dgm:prSet/>
      <dgm:spPr/>
      <dgm:t>
        <a:bodyPr/>
        <a:lstStyle/>
        <a:p>
          <a:endParaRPr lang="en-GB"/>
        </a:p>
      </dgm:t>
    </dgm:pt>
    <dgm:pt modelId="{B30093DA-D065-4B18-9659-D967279DACDE}">
      <dgm:prSet phldrT="[Text]"/>
      <dgm:spPr/>
      <dgm:t>
        <a:bodyPr/>
        <a:lstStyle/>
        <a:p>
          <a:r>
            <a:rPr lang="en-GB" dirty="0"/>
            <a:t>LTC’s/Older Adults</a:t>
          </a:r>
          <a:endParaRPr lang="en-GB" b="1" u="sng" dirty="0">
            <a:solidFill>
              <a:schemeClr val="tx1"/>
            </a:solidFill>
          </a:endParaRPr>
        </a:p>
      </dgm:t>
    </dgm:pt>
    <dgm:pt modelId="{D9ABBF40-F970-4B85-BE4A-473B14606D99}" type="parTrans" cxnId="{70005AE9-F19D-4BAC-9954-FE165CA77B57}">
      <dgm:prSet/>
      <dgm:spPr/>
      <dgm:t>
        <a:bodyPr/>
        <a:lstStyle/>
        <a:p>
          <a:endParaRPr lang="en-GB"/>
        </a:p>
      </dgm:t>
    </dgm:pt>
    <dgm:pt modelId="{16A274F2-6573-4ADC-8F87-B2F67C55675B}" type="sibTrans" cxnId="{70005AE9-F19D-4BAC-9954-FE165CA77B57}">
      <dgm:prSet/>
      <dgm:spPr/>
      <dgm:t>
        <a:bodyPr/>
        <a:lstStyle/>
        <a:p>
          <a:endParaRPr lang="en-GB"/>
        </a:p>
      </dgm:t>
    </dgm:pt>
    <dgm:pt modelId="{E4E61D90-1AA3-48C8-9A73-2FD0739C95E3}">
      <dgm:prSet phldrT="[Text]"/>
      <dgm:spPr/>
      <dgm:t>
        <a:bodyPr/>
        <a:lstStyle/>
        <a:p>
          <a:r>
            <a:rPr lang="en-GB" dirty="0"/>
            <a:t>Perceived Need</a:t>
          </a:r>
        </a:p>
      </dgm:t>
    </dgm:pt>
    <dgm:pt modelId="{E06CA47D-0B62-45BE-8763-5D9DDF253EDB}" type="parTrans" cxnId="{66BB9EAD-A9F6-439C-8EC6-5F324A747A69}">
      <dgm:prSet/>
      <dgm:spPr/>
      <dgm:t>
        <a:bodyPr/>
        <a:lstStyle/>
        <a:p>
          <a:endParaRPr lang="en-GB"/>
        </a:p>
      </dgm:t>
    </dgm:pt>
    <dgm:pt modelId="{F91FC09B-0435-48D0-B505-E84B04B8B83D}" type="sibTrans" cxnId="{66BB9EAD-A9F6-439C-8EC6-5F324A747A69}">
      <dgm:prSet/>
      <dgm:spPr/>
      <dgm:t>
        <a:bodyPr/>
        <a:lstStyle/>
        <a:p>
          <a:endParaRPr lang="en-GB"/>
        </a:p>
      </dgm:t>
    </dgm:pt>
    <dgm:pt modelId="{113E7BFE-9420-4D06-97E6-DAF7282594DC}">
      <dgm:prSet phldrT="[Text]"/>
      <dgm:spPr/>
      <dgm:t>
        <a:bodyPr/>
        <a:lstStyle/>
        <a:p>
          <a:r>
            <a:rPr lang="en-GB" dirty="0"/>
            <a:t>Access</a:t>
          </a:r>
        </a:p>
      </dgm:t>
    </dgm:pt>
    <dgm:pt modelId="{55C39036-218E-4714-9FB8-CA661FF13C6E}" type="parTrans" cxnId="{220F0329-AF3F-4644-ADC8-EFE829963E17}">
      <dgm:prSet/>
      <dgm:spPr/>
      <dgm:t>
        <a:bodyPr/>
        <a:lstStyle/>
        <a:p>
          <a:endParaRPr lang="en-GB"/>
        </a:p>
      </dgm:t>
    </dgm:pt>
    <dgm:pt modelId="{1A939245-42C2-4B1C-BD0A-E40BD7343D77}" type="sibTrans" cxnId="{220F0329-AF3F-4644-ADC8-EFE829963E17}">
      <dgm:prSet/>
      <dgm:spPr/>
      <dgm:t>
        <a:bodyPr/>
        <a:lstStyle/>
        <a:p>
          <a:endParaRPr lang="en-GB"/>
        </a:p>
      </dgm:t>
    </dgm:pt>
    <dgm:pt modelId="{EFAA9FE6-2C3A-4431-93E6-C59AD1EA8949}">
      <dgm:prSet phldrT="[Text]"/>
      <dgm:spPr/>
      <dgm:t>
        <a:bodyPr/>
        <a:lstStyle/>
        <a:p>
          <a:r>
            <a:rPr lang="en-GB" b="1" u="sng" dirty="0">
              <a:solidFill>
                <a:schemeClr val="tx1"/>
              </a:solidFill>
            </a:rPr>
            <a:t>Models</a:t>
          </a:r>
        </a:p>
      </dgm:t>
    </dgm:pt>
    <dgm:pt modelId="{69A73EAC-C473-4172-B10B-903C7C8C0420}" type="parTrans" cxnId="{44B8E26A-6CA0-4D6D-95D3-2E56D24925F8}">
      <dgm:prSet/>
      <dgm:spPr/>
      <dgm:t>
        <a:bodyPr/>
        <a:lstStyle/>
        <a:p>
          <a:endParaRPr lang="en-GB"/>
        </a:p>
      </dgm:t>
    </dgm:pt>
    <dgm:pt modelId="{5B9BCD4A-826C-49E5-A495-894BF9966BA1}" type="sibTrans" cxnId="{44B8E26A-6CA0-4D6D-95D3-2E56D24925F8}">
      <dgm:prSet/>
      <dgm:spPr/>
      <dgm:t>
        <a:bodyPr/>
        <a:lstStyle/>
        <a:p>
          <a:endParaRPr lang="en-GB"/>
        </a:p>
      </dgm:t>
    </dgm:pt>
    <dgm:pt modelId="{4A4EE6A9-86F2-483E-96D8-87158DD8A0DA}">
      <dgm:prSet phldrT="[Text]"/>
      <dgm:spPr/>
      <dgm:t>
        <a:bodyPr/>
        <a:lstStyle/>
        <a:p>
          <a:r>
            <a:rPr lang="en-GB" dirty="0"/>
            <a:t>Intermediate</a:t>
          </a:r>
          <a:endParaRPr lang="en-GB" b="1" u="sng" dirty="0">
            <a:solidFill>
              <a:schemeClr val="tx1"/>
            </a:solidFill>
          </a:endParaRPr>
        </a:p>
      </dgm:t>
    </dgm:pt>
    <dgm:pt modelId="{EC57540B-4320-414B-9B97-052AD48144C4}" type="parTrans" cxnId="{68FC0C36-6914-4E4C-AABC-E83D9C373747}">
      <dgm:prSet/>
      <dgm:spPr/>
      <dgm:t>
        <a:bodyPr/>
        <a:lstStyle/>
        <a:p>
          <a:endParaRPr lang="en-GB"/>
        </a:p>
      </dgm:t>
    </dgm:pt>
    <dgm:pt modelId="{2843A145-A7A6-42A8-81BD-65AA354A7D18}" type="sibTrans" cxnId="{68FC0C36-6914-4E4C-AABC-E83D9C373747}">
      <dgm:prSet/>
      <dgm:spPr/>
      <dgm:t>
        <a:bodyPr/>
        <a:lstStyle/>
        <a:p>
          <a:endParaRPr lang="en-GB"/>
        </a:p>
      </dgm:t>
    </dgm:pt>
    <dgm:pt modelId="{FFD0CCA4-7E91-4E58-AC79-FCFC03B3DA64}" type="pres">
      <dgm:prSet presAssocID="{E896A7B0-CEF2-4AAE-9BAE-C20DD40BACFD}" presName="diagram" presStyleCnt="0">
        <dgm:presLayoutVars>
          <dgm:dir/>
          <dgm:resizeHandles val="exact"/>
        </dgm:presLayoutVars>
      </dgm:prSet>
      <dgm:spPr/>
    </dgm:pt>
    <dgm:pt modelId="{2A58B304-73CE-4F25-8F2E-5C080917F477}" type="pres">
      <dgm:prSet presAssocID="{0912A5B3-1303-4ACE-97E7-2E8333987005}" presName="node" presStyleLbl="node1" presStyleIdx="0" presStyleCnt="8">
        <dgm:presLayoutVars>
          <dgm:bulletEnabled val="1"/>
        </dgm:presLayoutVars>
      </dgm:prSet>
      <dgm:spPr/>
    </dgm:pt>
    <dgm:pt modelId="{0C583870-5BEA-40E9-87A5-464DF1D36157}" type="pres">
      <dgm:prSet presAssocID="{B1A94681-79E7-413E-8561-B1CFC885AD66}" presName="sibTrans" presStyleCnt="0"/>
      <dgm:spPr/>
    </dgm:pt>
    <dgm:pt modelId="{F9867BD9-5008-4225-B66F-106C46163A53}" type="pres">
      <dgm:prSet presAssocID="{E81D16C7-4CFB-4B2B-B78B-F26C2DF6B497}" presName="node" presStyleLbl="node1" presStyleIdx="1" presStyleCnt="8">
        <dgm:presLayoutVars>
          <dgm:bulletEnabled val="1"/>
        </dgm:presLayoutVars>
      </dgm:prSet>
      <dgm:spPr/>
    </dgm:pt>
    <dgm:pt modelId="{B11E1950-099C-408F-A648-DCE2E76AFEEA}" type="pres">
      <dgm:prSet presAssocID="{73C89E77-8C9A-42AF-84FE-CA1D014C3D4C}" presName="sibTrans" presStyleCnt="0"/>
      <dgm:spPr/>
    </dgm:pt>
    <dgm:pt modelId="{8DC5779A-D720-4634-87F9-404BA55040CF}" type="pres">
      <dgm:prSet presAssocID="{E4E61D90-1AA3-48C8-9A73-2FD0739C95E3}" presName="node" presStyleLbl="node1" presStyleIdx="2" presStyleCnt="8">
        <dgm:presLayoutVars>
          <dgm:bulletEnabled val="1"/>
        </dgm:presLayoutVars>
      </dgm:prSet>
      <dgm:spPr/>
    </dgm:pt>
    <dgm:pt modelId="{161BCD38-426C-4D57-883C-840D9DBB144B}" type="pres">
      <dgm:prSet presAssocID="{F91FC09B-0435-48D0-B505-E84B04B8B83D}" presName="sibTrans" presStyleCnt="0"/>
      <dgm:spPr/>
    </dgm:pt>
    <dgm:pt modelId="{CA74081E-D642-4BB2-96B5-02A12B7A13B4}" type="pres">
      <dgm:prSet presAssocID="{113E7BFE-9420-4D06-97E6-DAF7282594DC}" presName="node" presStyleLbl="node1" presStyleIdx="3" presStyleCnt="8">
        <dgm:presLayoutVars>
          <dgm:bulletEnabled val="1"/>
        </dgm:presLayoutVars>
      </dgm:prSet>
      <dgm:spPr/>
    </dgm:pt>
    <dgm:pt modelId="{DCD8B8D7-D44D-431E-A7AB-3B3E6DB2E638}" type="pres">
      <dgm:prSet presAssocID="{1A939245-42C2-4B1C-BD0A-E40BD7343D77}" presName="sibTrans" presStyleCnt="0"/>
      <dgm:spPr/>
    </dgm:pt>
    <dgm:pt modelId="{2EF3F1EF-39A1-4C99-B828-BE8C35DB00BD}" type="pres">
      <dgm:prSet presAssocID="{0C756EBF-A5A9-48F5-9408-0AE344FC93AA}" presName="node" presStyleLbl="node1" presStyleIdx="4" presStyleCnt="8">
        <dgm:presLayoutVars>
          <dgm:bulletEnabled val="1"/>
        </dgm:presLayoutVars>
      </dgm:prSet>
      <dgm:spPr/>
    </dgm:pt>
    <dgm:pt modelId="{33BACE90-DD0C-4CC1-B077-B33CA737239F}" type="pres">
      <dgm:prSet presAssocID="{54B1C39D-5C1B-472F-A745-DA0901F705C7}" presName="sibTrans" presStyleCnt="0"/>
      <dgm:spPr/>
    </dgm:pt>
    <dgm:pt modelId="{0DD199BC-86B5-40D3-94B4-5C2CBF8071C1}" type="pres">
      <dgm:prSet presAssocID="{B30093DA-D065-4B18-9659-D967279DACDE}" presName="node" presStyleLbl="node1" presStyleIdx="5" presStyleCnt="8">
        <dgm:presLayoutVars>
          <dgm:bulletEnabled val="1"/>
        </dgm:presLayoutVars>
      </dgm:prSet>
      <dgm:spPr/>
    </dgm:pt>
    <dgm:pt modelId="{839B10E1-4F65-434E-A192-D8B9338BE8CC}" type="pres">
      <dgm:prSet presAssocID="{16A274F2-6573-4ADC-8F87-B2F67C55675B}" presName="sibTrans" presStyleCnt="0"/>
      <dgm:spPr/>
    </dgm:pt>
    <dgm:pt modelId="{F58F6D72-111D-4A79-9470-20FFCABBF30C}" type="pres">
      <dgm:prSet presAssocID="{4A4EE6A9-86F2-483E-96D8-87158DD8A0DA}" presName="node" presStyleLbl="node1" presStyleIdx="6" presStyleCnt="8">
        <dgm:presLayoutVars>
          <dgm:bulletEnabled val="1"/>
        </dgm:presLayoutVars>
      </dgm:prSet>
      <dgm:spPr/>
    </dgm:pt>
    <dgm:pt modelId="{0C356CF2-F3A8-4E3E-A8DA-FA507FA2E193}" type="pres">
      <dgm:prSet presAssocID="{2843A145-A7A6-42A8-81BD-65AA354A7D18}" presName="sibTrans" presStyleCnt="0"/>
      <dgm:spPr/>
    </dgm:pt>
    <dgm:pt modelId="{429C43C2-62FC-4B60-9838-15345A66C628}" type="pres">
      <dgm:prSet presAssocID="{EFAA9FE6-2C3A-4431-93E6-C59AD1EA8949}" presName="node" presStyleLbl="node1" presStyleIdx="7" presStyleCnt="8">
        <dgm:presLayoutVars>
          <dgm:bulletEnabled val="1"/>
        </dgm:presLayoutVars>
      </dgm:prSet>
      <dgm:spPr/>
    </dgm:pt>
  </dgm:ptLst>
  <dgm:cxnLst>
    <dgm:cxn modelId="{9E4FA309-6A19-4D99-B88A-CF91451615AE}" type="presOf" srcId="{0C756EBF-A5A9-48F5-9408-0AE344FC93AA}" destId="{2EF3F1EF-39A1-4C99-B828-BE8C35DB00BD}" srcOrd="0" destOrd="0" presId="urn:microsoft.com/office/officeart/2005/8/layout/default"/>
    <dgm:cxn modelId="{B7E37C0A-2A0C-4A1F-AAA7-945B8A8204C0}" type="presOf" srcId="{113E7BFE-9420-4D06-97E6-DAF7282594DC}" destId="{CA74081E-D642-4BB2-96B5-02A12B7A13B4}" srcOrd="0" destOrd="0" presId="urn:microsoft.com/office/officeart/2005/8/layout/default"/>
    <dgm:cxn modelId="{D6BF6C28-ACD1-429A-8D71-7E2108FA6199}" type="presOf" srcId="{E81D16C7-4CFB-4B2B-B78B-F26C2DF6B497}" destId="{F9867BD9-5008-4225-B66F-106C46163A53}" srcOrd="0" destOrd="0" presId="urn:microsoft.com/office/officeart/2005/8/layout/default"/>
    <dgm:cxn modelId="{220F0329-AF3F-4644-ADC8-EFE829963E17}" srcId="{E896A7B0-CEF2-4AAE-9BAE-C20DD40BACFD}" destId="{113E7BFE-9420-4D06-97E6-DAF7282594DC}" srcOrd="3" destOrd="0" parTransId="{55C39036-218E-4714-9FB8-CA661FF13C6E}" sibTransId="{1A939245-42C2-4B1C-BD0A-E40BD7343D77}"/>
    <dgm:cxn modelId="{68FC0C36-6914-4E4C-AABC-E83D9C373747}" srcId="{E896A7B0-CEF2-4AAE-9BAE-C20DD40BACFD}" destId="{4A4EE6A9-86F2-483E-96D8-87158DD8A0DA}" srcOrd="6" destOrd="0" parTransId="{EC57540B-4320-414B-9B97-052AD48144C4}" sibTransId="{2843A145-A7A6-42A8-81BD-65AA354A7D18}"/>
    <dgm:cxn modelId="{44B8E26A-6CA0-4D6D-95D3-2E56D24925F8}" srcId="{E896A7B0-CEF2-4AAE-9BAE-C20DD40BACFD}" destId="{EFAA9FE6-2C3A-4431-93E6-C59AD1EA8949}" srcOrd="7" destOrd="0" parTransId="{69A73EAC-C473-4172-B10B-903C7C8C0420}" sibTransId="{5B9BCD4A-826C-49E5-A495-894BF9966BA1}"/>
    <dgm:cxn modelId="{335FA94F-5E6A-414F-A549-A0B836A20AD9}" type="presOf" srcId="{0912A5B3-1303-4ACE-97E7-2E8333987005}" destId="{2A58B304-73CE-4F25-8F2E-5C080917F477}" srcOrd="0" destOrd="0" presId="urn:microsoft.com/office/officeart/2005/8/layout/default"/>
    <dgm:cxn modelId="{21148E55-0F74-47D0-9971-9B474B6E5CA7}" type="presOf" srcId="{E896A7B0-CEF2-4AAE-9BAE-C20DD40BACFD}" destId="{FFD0CCA4-7E91-4E58-AC79-FCFC03B3DA64}" srcOrd="0" destOrd="0" presId="urn:microsoft.com/office/officeart/2005/8/layout/default"/>
    <dgm:cxn modelId="{2E6E6787-44AA-407A-9363-CF19F98C910C}" srcId="{E896A7B0-CEF2-4AAE-9BAE-C20DD40BACFD}" destId="{E81D16C7-4CFB-4B2B-B78B-F26C2DF6B497}" srcOrd="1" destOrd="0" parTransId="{CA9D0EF5-C584-4DDC-AD68-6700B7F0A6B8}" sibTransId="{73C89E77-8C9A-42AF-84FE-CA1D014C3D4C}"/>
    <dgm:cxn modelId="{7D07F994-7706-4562-8400-B850F70CE82B}" type="presOf" srcId="{4A4EE6A9-86F2-483E-96D8-87158DD8A0DA}" destId="{F58F6D72-111D-4A79-9470-20FFCABBF30C}" srcOrd="0" destOrd="0" presId="urn:microsoft.com/office/officeart/2005/8/layout/default"/>
    <dgm:cxn modelId="{66BB9EAD-A9F6-439C-8EC6-5F324A747A69}" srcId="{E896A7B0-CEF2-4AAE-9BAE-C20DD40BACFD}" destId="{E4E61D90-1AA3-48C8-9A73-2FD0739C95E3}" srcOrd="2" destOrd="0" parTransId="{E06CA47D-0B62-45BE-8763-5D9DDF253EDB}" sibTransId="{F91FC09B-0435-48D0-B505-E84B04B8B83D}"/>
    <dgm:cxn modelId="{3EEA55BE-BE69-4102-A389-A2EDDA7DA010}" type="presOf" srcId="{EFAA9FE6-2C3A-4431-93E6-C59AD1EA8949}" destId="{429C43C2-62FC-4B60-9838-15345A66C628}" srcOrd="0" destOrd="0" presId="urn:microsoft.com/office/officeart/2005/8/layout/default"/>
    <dgm:cxn modelId="{5669ACC6-BA12-463A-81C2-6E0882BFCD31}" type="presOf" srcId="{B30093DA-D065-4B18-9659-D967279DACDE}" destId="{0DD199BC-86B5-40D3-94B4-5C2CBF8071C1}" srcOrd="0" destOrd="0" presId="urn:microsoft.com/office/officeart/2005/8/layout/default"/>
    <dgm:cxn modelId="{70005AE9-F19D-4BAC-9954-FE165CA77B57}" srcId="{E896A7B0-CEF2-4AAE-9BAE-C20DD40BACFD}" destId="{B30093DA-D065-4B18-9659-D967279DACDE}" srcOrd="5" destOrd="0" parTransId="{D9ABBF40-F970-4B85-BE4A-473B14606D99}" sibTransId="{16A274F2-6573-4ADC-8F87-B2F67C55675B}"/>
    <dgm:cxn modelId="{747E18EA-A842-477D-987C-5FCFF0A4041C}" srcId="{E896A7B0-CEF2-4AAE-9BAE-C20DD40BACFD}" destId="{0912A5B3-1303-4ACE-97E7-2E8333987005}" srcOrd="0" destOrd="0" parTransId="{A5C2E5AE-B4E6-439E-9B38-35C911777CF1}" sibTransId="{B1A94681-79E7-413E-8561-B1CFC885AD66}"/>
    <dgm:cxn modelId="{C80DD3FA-5333-4641-9579-5B4F0DC357D0}" type="presOf" srcId="{E4E61D90-1AA3-48C8-9A73-2FD0739C95E3}" destId="{8DC5779A-D720-4634-87F9-404BA55040CF}" srcOrd="0" destOrd="0" presId="urn:microsoft.com/office/officeart/2005/8/layout/default"/>
    <dgm:cxn modelId="{49FA83FF-DA1D-4C0B-BB21-915F43CE08BD}" srcId="{E896A7B0-CEF2-4AAE-9BAE-C20DD40BACFD}" destId="{0C756EBF-A5A9-48F5-9408-0AE344FC93AA}" srcOrd="4" destOrd="0" parTransId="{39A85135-60FD-4AE7-BE26-CB4EDEA3E889}" sibTransId="{54B1C39D-5C1B-472F-A745-DA0901F705C7}"/>
    <dgm:cxn modelId="{80DF51F2-6087-4A4A-83D3-7A3455C8260C}" type="presParOf" srcId="{FFD0CCA4-7E91-4E58-AC79-FCFC03B3DA64}" destId="{2A58B304-73CE-4F25-8F2E-5C080917F477}" srcOrd="0" destOrd="0" presId="urn:microsoft.com/office/officeart/2005/8/layout/default"/>
    <dgm:cxn modelId="{E10B14D7-9EFC-4BD2-ACFA-4A48DC28E920}" type="presParOf" srcId="{FFD0CCA4-7E91-4E58-AC79-FCFC03B3DA64}" destId="{0C583870-5BEA-40E9-87A5-464DF1D36157}" srcOrd="1" destOrd="0" presId="urn:microsoft.com/office/officeart/2005/8/layout/default"/>
    <dgm:cxn modelId="{7ABC30F6-72EF-4A3C-B0DD-DF9179B5B8A0}" type="presParOf" srcId="{FFD0CCA4-7E91-4E58-AC79-FCFC03B3DA64}" destId="{F9867BD9-5008-4225-B66F-106C46163A53}" srcOrd="2" destOrd="0" presId="urn:microsoft.com/office/officeart/2005/8/layout/default"/>
    <dgm:cxn modelId="{9942D386-62E8-40B6-A021-C2BB0F562723}" type="presParOf" srcId="{FFD0CCA4-7E91-4E58-AC79-FCFC03B3DA64}" destId="{B11E1950-099C-408F-A648-DCE2E76AFEEA}" srcOrd="3" destOrd="0" presId="urn:microsoft.com/office/officeart/2005/8/layout/default"/>
    <dgm:cxn modelId="{77BC6AAF-4364-4DE3-BF6F-190049E2CB17}" type="presParOf" srcId="{FFD0CCA4-7E91-4E58-AC79-FCFC03B3DA64}" destId="{8DC5779A-D720-4634-87F9-404BA55040CF}" srcOrd="4" destOrd="0" presId="urn:microsoft.com/office/officeart/2005/8/layout/default"/>
    <dgm:cxn modelId="{E0E4C2C6-B57C-4BE5-9ADF-AF2302647CC8}" type="presParOf" srcId="{FFD0CCA4-7E91-4E58-AC79-FCFC03B3DA64}" destId="{161BCD38-426C-4D57-883C-840D9DBB144B}" srcOrd="5" destOrd="0" presId="urn:microsoft.com/office/officeart/2005/8/layout/default"/>
    <dgm:cxn modelId="{EB8E1067-2FAB-4B3A-8E4A-3AAA04747FF3}" type="presParOf" srcId="{FFD0CCA4-7E91-4E58-AC79-FCFC03B3DA64}" destId="{CA74081E-D642-4BB2-96B5-02A12B7A13B4}" srcOrd="6" destOrd="0" presId="urn:microsoft.com/office/officeart/2005/8/layout/default"/>
    <dgm:cxn modelId="{3AEED0CC-5F83-48BD-B108-38D8F9D5E370}" type="presParOf" srcId="{FFD0CCA4-7E91-4E58-AC79-FCFC03B3DA64}" destId="{DCD8B8D7-D44D-431E-A7AB-3B3E6DB2E638}" srcOrd="7" destOrd="0" presId="urn:microsoft.com/office/officeart/2005/8/layout/default"/>
    <dgm:cxn modelId="{9A1FB572-F262-4B6F-BC53-448A83D08D51}" type="presParOf" srcId="{FFD0CCA4-7E91-4E58-AC79-FCFC03B3DA64}" destId="{2EF3F1EF-39A1-4C99-B828-BE8C35DB00BD}" srcOrd="8" destOrd="0" presId="urn:microsoft.com/office/officeart/2005/8/layout/default"/>
    <dgm:cxn modelId="{715AAFA5-C75E-4163-A5E5-7EF4B8F29DCE}" type="presParOf" srcId="{FFD0CCA4-7E91-4E58-AC79-FCFC03B3DA64}" destId="{33BACE90-DD0C-4CC1-B077-B33CA737239F}" srcOrd="9" destOrd="0" presId="urn:microsoft.com/office/officeart/2005/8/layout/default"/>
    <dgm:cxn modelId="{C19389DB-245B-48F7-9542-FFFD82BC3662}" type="presParOf" srcId="{FFD0CCA4-7E91-4E58-AC79-FCFC03B3DA64}" destId="{0DD199BC-86B5-40D3-94B4-5C2CBF8071C1}" srcOrd="10" destOrd="0" presId="urn:microsoft.com/office/officeart/2005/8/layout/default"/>
    <dgm:cxn modelId="{775D42F5-9F94-4FE7-B9A1-500F03BA5D35}" type="presParOf" srcId="{FFD0CCA4-7E91-4E58-AC79-FCFC03B3DA64}" destId="{839B10E1-4F65-434E-A192-D8B9338BE8CC}" srcOrd="11" destOrd="0" presId="urn:microsoft.com/office/officeart/2005/8/layout/default"/>
    <dgm:cxn modelId="{9D95A9E6-8F2B-4721-A23F-26BC4C91A0CE}" type="presParOf" srcId="{FFD0CCA4-7E91-4E58-AC79-FCFC03B3DA64}" destId="{F58F6D72-111D-4A79-9470-20FFCABBF30C}" srcOrd="12" destOrd="0" presId="urn:microsoft.com/office/officeart/2005/8/layout/default"/>
    <dgm:cxn modelId="{DFE6E44A-63B6-478F-A7FA-CF8511470D8C}" type="presParOf" srcId="{FFD0CCA4-7E91-4E58-AC79-FCFC03B3DA64}" destId="{0C356CF2-F3A8-4E3E-A8DA-FA507FA2E193}" srcOrd="13" destOrd="0" presId="urn:microsoft.com/office/officeart/2005/8/layout/default"/>
    <dgm:cxn modelId="{902EAE45-1085-492D-93E6-00E4DEFBD716}" type="presParOf" srcId="{FFD0CCA4-7E91-4E58-AC79-FCFC03B3DA64}" destId="{429C43C2-62FC-4B60-9838-15345A66C62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92939-ED16-4914-AF05-8F4677E95D05}">
      <dsp:nvSpPr>
        <dsp:cNvPr id="0" name=""/>
        <dsp:cNvSpPr/>
      </dsp:nvSpPr>
      <dsp:spPr>
        <a:xfrm>
          <a:off x="3372874" y="2374335"/>
          <a:ext cx="1560897" cy="156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Key Terms</a:t>
          </a:r>
        </a:p>
      </dsp:txBody>
      <dsp:txXfrm>
        <a:off x="3601462" y="2602923"/>
        <a:ext cx="1103721" cy="1103721"/>
      </dsp:txXfrm>
    </dsp:sp>
    <dsp:sp modelId="{027C036D-0804-4B02-9B52-8F585DD21376}">
      <dsp:nvSpPr>
        <dsp:cNvPr id="0" name=""/>
        <dsp:cNvSpPr/>
      </dsp:nvSpPr>
      <dsp:spPr>
        <a:xfrm rot="16200012">
          <a:off x="3808650" y="2012589"/>
          <a:ext cx="689352" cy="34140"/>
        </a:xfrm>
        <a:custGeom>
          <a:avLst/>
          <a:gdLst/>
          <a:ahLst/>
          <a:cxnLst/>
          <a:rect l="0" t="0" r="0" b="0"/>
          <a:pathLst>
            <a:path>
              <a:moveTo>
                <a:pt x="0" y="17070"/>
              </a:moveTo>
              <a:lnTo>
                <a:pt x="689352" y="17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136093" y="2012425"/>
        <a:ext cx="34467" cy="34467"/>
      </dsp:txXfrm>
    </dsp:sp>
    <dsp:sp modelId="{FE55A153-0389-494C-A435-554E49F89D0B}">
      <dsp:nvSpPr>
        <dsp:cNvPr id="0" name=""/>
        <dsp:cNvSpPr/>
      </dsp:nvSpPr>
      <dsp:spPr>
        <a:xfrm>
          <a:off x="2848967" y="-30723"/>
          <a:ext cx="2608727" cy="1715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Integration/ integrated care</a:t>
          </a:r>
        </a:p>
      </dsp:txBody>
      <dsp:txXfrm>
        <a:off x="3231006" y="220536"/>
        <a:ext cx="1844649" cy="1213188"/>
      </dsp:txXfrm>
    </dsp:sp>
    <dsp:sp modelId="{437A8006-69DE-4E7B-B056-5D4575C689C0}">
      <dsp:nvSpPr>
        <dsp:cNvPr id="0" name=""/>
        <dsp:cNvSpPr/>
      </dsp:nvSpPr>
      <dsp:spPr>
        <a:xfrm rot="573426">
          <a:off x="4918283" y="3322990"/>
          <a:ext cx="670939" cy="34140"/>
        </a:xfrm>
        <a:custGeom>
          <a:avLst/>
          <a:gdLst/>
          <a:ahLst/>
          <a:cxnLst/>
          <a:rect l="0" t="0" r="0" b="0"/>
          <a:pathLst>
            <a:path>
              <a:moveTo>
                <a:pt x="0" y="17070"/>
              </a:moveTo>
              <a:lnTo>
                <a:pt x="670939" y="17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236979" y="3323287"/>
        <a:ext cx="33546" cy="33546"/>
      </dsp:txXfrm>
    </dsp:sp>
    <dsp:sp modelId="{91FBE34F-FDA8-48DA-AA53-02B10B3E741E}">
      <dsp:nvSpPr>
        <dsp:cNvPr id="0" name=""/>
        <dsp:cNvSpPr/>
      </dsp:nvSpPr>
      <dsp:spPr>
        <a:xfrm>
          <a:off x="5543816" y="2750656"/>
          <a:ext cx="2608727" cy="1715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Home</a:t>
          </a:r>
        </a:p>
      </dsp:txBody>
      <dsp:txXfrm>
        <a:off x="5925855" y="3001915"/>
        <a:ext cx="1844649" cy="1213188"/>
      </dsp:txXfrm>
    </dsp:sp>
    <dsp:sp modelId="{F58D0EEF-077A-4387-9B5A-A6146FE443C7}">
      <dsp:nvSpPr>
        <dsp:cNvPr id="0" name=""/>
        <dsp:cNvSpPr/>
      </dsp:nvSpPr>
      <dsp:spPr>
        <a:xfrm rot="10193259">
          <a:off x="2712107" y="3334279"/>
          <a:ext cx="678158" cy="34140"/>
        </a:xfrm>
        <a:custGeom>
          <a:avLst/>
          <a:gdLst/>
          <a:ahLst/>
          <a:cxnLst/>
          <a:rect l="0" t="0" r="0" b="0"/>
          <a:pathLst>
            <a:path>
              <a:moveTo>
                <a:pt x="0" y="17070"/>
              </a:moveTo>
              <a:lnTo>
                <a:pt x="678158" y="17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10800000">
        <a:off x="3034232" y="3334395"/>
        <a:ext cx="33907" cy="33907"/>
      </dsp:txXfrm>
    </dsp:sp>
    <dsp:sp modelId="{15CEC2EE-79FC-4925-8F17-1B3FAEE4B11E}">
      <dsp:nvSpPr>
        <dsp:cNvPr id="0" name=""/>
        <dsp:cNvSpPr/>
      </dsp:nvSpPr>
      <dsp:spPr>
        <a:xfrm>
          <a:off x="154114" y="2777555"/>
          <a:ext cx="2608727" cy="1715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Service users and their families/ people</a:t>
          </a:r>
        </a:p>
      </dsp:txBody>
      <dsp:txXfrm>
        <a:off x="536153" y="3028814"/>
        <a:ext cx="1844649" cy="1213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8B304-73CE-4F25-8F2E-5C080917F477}">
      <dsp:nvSpPr>
        <dsp:cNvPr id="0" name=""/>
        <dsp:cNvSpPr/>
      </dsp:nvSpPr>
      <dsp:spPr>
        <a:xfrm>
          <a:off x="398621" y="1488"/>
          <a:ext cx="2322611" cy="13935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u="sng" kern="1200" dirty="0">
              <a:solidFill>
                <a:schemeClr val="tx1"/>
              </a:solidFill>
            </a:rPr>
            <a:t>Experience</a:t>
          </a:r>
        </a:p>
      </dsp:txBody>
      <dsp:txXfrm>
        <a:off x="398621" y="1488"/>
        <a:ext cx="2322611" cy="1393567"/>
      </dsp:txXfrm>
    </dsp:sp>
    <dsp:sp modelId="{F9867BD9-5008-4225-B66F-106C46163A53}">
      <dsp:nvSpPr>
        <dsp:cNvPr id="0" name=""/>
        <dsp:cNvSpPr/>
      </dsp:nvSpPr>
      <dsp:spPr>
        <a:xfrm>
          <a:off x="2953494" y="1488"/>
          <a:ext cx="2322611" cy="13935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Relationships</a:t>
          </a:r>
        </a:p>
      </dsp:txBody>
      <dsp:txXfrm>
        <a:off x="2953494" y="1488"/>
        <a:ext cx="2322611" cy="1393567"/>
      </dsp:txXfrm>
    </dsp:sp>
    <dsp:sp modelId="{8DC5779A-D720-4634-87F9-404BA55040CF}">
      <dsp:nvSpPr>
        <dsp:cNvPr id="0" name=""/>
        <dsp:cNvSpPr/>
      </dsp:nvSpPr>
      <dsp:spPr>
        <a:xfrm>
          <a:off x="5508367" y="1488"/>
          <a:ext cx="2322611" cy="13935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Perceived Need</a:t>
          </a:r>
        </a:p>
      </dsp:txBody>
      <dsp:txXfrm>
        <a:off x="5508367" y="1488"/>
        <a:ext cx="2322611" cy="1393567"/>
      </dsp:txXfrm>
    </dsp:sp>
    <dsp:sp modelId="{CA74081E-D642-4BB2-96B5-02A12B7A13B4}">
      <dsp:nvSpPr>
        <dsp:cNvPr id="0" name=""/>
        <dsp:cNvSpPr/>
      </dsp:nvSpPr>
      <dsp:spPr>
        <a:xfrm>
          <a:off x="398621" y="1627316"/>
          <a:ext cx="2322611" cy="13935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Access</a:t>
          </a:r>
        </a:p>
      </dsp:txBody>
      <dsp:txXfrm>
        <a:off x="398621" y="1627316"/>
        <a:ext cx="2322611" cy="1393567"/>
      </dsp:txXfrm>
    </dsp:sp>
    <dsp:sp modelId="{2EF3F1EF-39A1-4C99-B828-BE8C35DB00BD}">
      <dsp:nvSpPr>
        <dsp:cNvPr id="0" name=""/>
        <dsp:cNvSpPr/>
      </dsp:nvSpPr>
      <dsp:spPr>
        <a:xfrm>
          <a:off x="2953494" y="1627316"/>
          <a:ext cx="2322611" cy="13935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Costings</a:t>
          </a:r>
        </a:p>
      </dsp:txBody>
      <dsp:txXfrm>
        <a:off x="2953494" y="1627316"/>
        <a:ext cx="2322611" cy="1393567"/>
      </dsp:txXfrm>
    </dsp:sp>
    <dsp:sp modelId="{0DD199BC-86B5-40D3-94B4-5C2CBF8071C1}">
      <dsp:nvSpPr>
        <dsp:cNvPr id="0" name=""/>
        <dsp:cNvSpPr/>
      </dsp:nvSpPr>
      <dsp:spPr>
        <a:xfrm>
          <a:off x="5508367" y="1627316"/>
          <a:ext cx="2322611" cy="13935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LTC’s/Older Adults</a:t>
          </a:r>
          <a:endParaRPr lang="en-GB" sz="3000" b="1" u="sng" kern="1200" dirty="0">
            <a:solidFill>
              <a:schemeClr val="tx1"/>
            </a:solidFill>
          </a:endParaRPr>
        </a:p>
      </dsp:txBody>
      <dsp:txXfrm>
        <a:off x="5508367" y="1627316"/>
        <a:ext cx="2322611" cy="1393567"/>
      </dsp:txXfrm>
    </dsp:sp>
    <dsp:sp modelId="{F58F6D72-111D-4A79-9470-20FFCABBF30C}">
      <dsp:nvSpPr>
        <dsp:cNvPr id="0" name=""/>
        <dsp:cNvSpPr/>
      </dsp:nvSpPr>
      <dsp:spPr>
        <a:xfrm>
          <a:off x="1676057" y="3253144"/>
          <a:ext cx="2322611" cy="13935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Intermediate</a:t>
          </a:r>
          <a:endParaRPr lang="en-GB" sz="3000" b="1" u="sng" kern="1200" dirty="0">
            <a:solidFill>
              <a:schemeClr val="tx1"/>
            </a:solidFill>
          </a:endParaRPr>
        </a:p>
      </dsp:txBody>
      <dsp:txXfrm>
        <a:off x="1676057" y="3253144"/>
        <a:ext cx="2322611" cy="1393567"/>
      </dsp:txXfrm>
    </dsp:sp>
    <dsp:sp modelId="{429C43C2-62FC-4B60-9838-15345A66C628}">
      <dsp:nvSpPr>
        <dsp:cNvPr id="0" name=""/>
        <dsp:cNvSpPr/>
      </dsp:nvSpPr>
      <dsp:spPr>
        <a:xfrm>
          <a:off x="4230930" y="3253144"/>
          <a:ext cx="2322611" cy="13935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u="sng" kern="1200" dirty="0">
              <a:solidFill>
                <a:schemeClr val="tx1"/>
              </a:solidFill>
            </a:rPr>
            <a:t>Models</a:t>
          </a:r>
        </a:p>
      </dsp:txBody>
      <dsp:txXfrm>
        <a:off x="4230930" y="3253144"/>
        <a:ext cx="2322611" cy="13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811" tIns="47905" rIns="95811" bIns="47905" rtlCol="0"/>
          <a:lstStyle>
            <a:lvl1pPr algn="r">
              <a:defRPr sz="1300"/>
            </a:lvl1pPr>
          </a:lstStyle>
          <a:p>
            <a:fld id="{77512141-6EA2-4AEE-B887-E1353CCC5F3D}" type="datetimeFigureOut">
              <a:rPr lang="en-GB" smtClean="0"/>
              <a:t>24/08/2021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7938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11" tIns="47905" rIns="95811" bIns="4790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5811" tIns="47905" rIns="95811" bIns="479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811" tIns="47905" rIns="95811" bIns="47905" rtlCol="0" anchor="b"/>
          <a:lstStyle>
            <a:lvl1pPr algn="r">
              <a:defRPr sz="1300"/>
            </a:lvl1pPr>
          </a:lstStyle>
          <a:p>
            <a:fld id="{1C4E8145-CCC1-41E9-8605-6D2E80BF83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8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E8145-CCC1-41E9-8605-6D2E80BF83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57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Audience participation,</a:t>
            </a:r>
            <a:r>
              <a:rPr lang="en-GB" baseline="0" dirty="0"/>
              <a:t> </a:t>
            </a:r>
            <a:r>
              <a:rPr lang="en-GB" dirty="0"/>
              <a:t>in the</a:t>
            </a:r>
            <a:r>
              <a:rPr lang="en-GB" baseline="0" dirty="0"/>
              <a:t> form of inviting delegates to offer constructive feedback/discussion on my project.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E8145-CCC1-41E9-8605-6D2E80BF83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27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E8145-CCC1-41E9-8605-6D2E80BF83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6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 literature screening continues: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Refine &amp; organise themes.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Identify gaps in the literature. (</a:t>
            </a:r>
            <a:r>
              <a:rPr lang="en-GB" b="1" dirty="0"/>
              <a:t>Shifting the current balance of</a:t>
            </a:r>
            <a:r>
              <a:rPr lang="en-GB" b="1" baseline="0" dirty="0"/>
              <a:t> focus</a:t>
            </a:r>
            <a:r>
              <a:rPr lang="en-GB" b="1" dirty="0"/>
              <a:t> from</a:t>
            </a:r>
            <a:r>
              <a:rPr lang="en-GB" b="1" baseline="0" dirty="0"/>
              <a:t> </a:t>
            </a:r>
            <a:r>
              <a:rPr lang="en-GB" b="1" dirty="0"/>
              <a:t>models towards</a:t>
            </a:r>
            <a:r>
              <a:rPr lang="en-GB" b="1" baseline="0" dirty="0"/>
              <a:t> service user experience and needs- and the relationship between the two).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Deeper level of synthesis &amp; formulating discussion.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Drawing conclusions.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E8145-CCC1-41E9-8605-6D2E80BF83E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93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Refine themes as literature screening continues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E8145-CCC1-41E9-8605-6D2E80BF83E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59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E8145-CCC1-41E9-8605-6D2E80BF83E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71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D20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RGU Riverside Logo White Reverse 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03" y="450000"/>
            <a:ext cx="3926472" cy="7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7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12" y="1"/>
            <a:ext cx="7998432" cy="8938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336"/>
            <a:ext cx="8229600" cy="464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82" y="6356351"/>
            <a:ext cx="5591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59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28670"/>
            <a:ext cx="9144000" cy="5000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RGU Riverside w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000" y="1857364"/>
            <a:ext cx="8712000" cy="28076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74459"/>
            <a:ext cx="8229600" cy="140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9644"/>
            <a:ext cx="8229600" cy="303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GU Riverside Logo White Reverse A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6174294"/>
            <a:ext cx="2571768" cy="4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hyperlink" Target="https://www.google.co.uk/url?sa=i&amp;source=images&amp;cd=&amp;cad=rja&amp;uact=8&amp;ved=2ahUKEwjappzyqK3bAhUJWBQKHYUWBGMQjRx6BAgBEAU&amp;url=https://blog.agilebits.com/app/twitter/&amp;psig=AOvVaw0bhgczeS2IZ8RTF7IHu_Gs&amp;ust=1527765692102802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4" Type="http://schemas.openxmlformats.org/officeDocument/2006/relationships/image" Target="../media/image8.jp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hyperlink" Target="https://www.crd.york.ac.uk/prospero/display_record.php?RecordID=8555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hyperlink" Target="https://www.crd.york.ac.uk/prospero/display_record.php?RecordID=85550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017" y="2476240"/>
            <a:ext cx="6507480" cy="1489616"/>
          </a:xfrm>
        </p:spPr>
        <p:txBody>
          <a:bodyPr>
            <a:normAutofit/>
          </a:bodyPr>
          <a:lstStyle/>
          <a:p>
            <a:r>
              <a:rPr lang="en-GB" sz="3200" b="1" dirty="0"/>
              <a:t>Integration of health and social care in a regional area of Scotland</a:t>
            </a:r>
            <a:endParaRPr lang="en-GB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57150" y="357219"/>
            <a:ext cx="2975370" cy="1395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b="1" u="sng" dirty="0">
                <a:solidFill>
                  <a:schemeClr val="bg1">
                    <a:lumMod val="65000"/>
                  </a:schemeClr>
                </a:solidFill>
              </a:rPr>
              <a:t>Research Team</a:t>
            </a:r>
          </a:p>
          <a:p>
            <a:pPr algn="l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Louise Henderson- PhD Student- RGU</a:t>
            </a:r>
          </a:p>
          <a:p>
            <a:pPr algn="l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Professor Catriona Kennedy- RGU</a:t>
            </a:r>
          </a:p>
          <a:p>
            <a:pPr algn="l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Dr Heather Bain- RGU</a:t>
            </a:r>
          </a:p>
          <a:p>
            <a:pPr algn="l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Dr Elaine Allan- NHSG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57" y="450108"/>
            <a:ext cx="706798" cy="707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4320" y="4095853"/>
            <a:ext cx="5418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65000"/>
                  </a:schemeClr>
                </a:solidFill>
              </a:rPr>
              <a:t>Exploring the needs and experiences of service users and their families.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26913" y="6262777"/>
            <a:ext cx="199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@Lou_Henderson2</a:t>
            </a:r>
          </a:p>
        </p:txBody>
      </p:sp>
      <p:pic>
        <p:nvPicPr>
          <p:cNvPr id="8" name="irc_mi" descr="Image result for twitter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28" y="6345724"/>
            <a:ext cx="286385" cy="28638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301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84" y="-147917"/>
            <a:ext cx="7998432" cy="893852"/>
          </a:xfrm>
        </p:spPr>
        <p:txBody>
          <a:bodyPr/>
          <a:lstStyle/>
          <a:p>
            <a:r>
              <a:rPr lang="en-GB" dirty="0"/>
              <a:t>People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698610"/>
              </p:ext>
            </p:extLst>
          </p:nvPr>
        </p:nvGraphicFramePr>
        <p:xfrm>
          <a:off x="0" y="840064"/>
          <a:ext cx="9144000" cy="5878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8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Individuals and their families who access/receive integrated HSC services to meet their health &amp; wellbeing needs.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“Service User”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>
                          <a:effectLst/>
                        </a:rPr>
                        <a:t>Rationale</a:t>
                      </a:r>
                      <a:endParaRPr lang="en-GB" sz="2000" b="1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dirty="0">
                          <a:effectLst/>
                        </a:rPr>
                        <a:t>To ensure that focus remains on the perceptions and experiences of people who utilise integrated HSC, in line with the intentions of the proposed study.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800" b="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dirty="0">
                          <a:effectLst/>
                        </a:rPr>
                        <a:t>To decipher</a:t>
                      </a:r>
                      <a:r>
                        <a:rPr lang="en-GB" sz="1800" b="0" baseline="0" dirty="0">
                          <a:effectLst/>
                        </a:rPr>
                        <a:t> current body of evidence in relation to service user focus (establish scope for proposed study).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N.B.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This could include specific communities of people, i.e. people who have a long term or older people, as long as a clear link is made to their access/receiving of integrated HSC (as defined above).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b="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u="sng" dirty="0">
                          <a:solidFill>
                            <a:schemeClr val="accent6"/>
                          </a:solidFill>
                          <a:effectLst/>
                        </a:rPr>
                        <a:t>Dementia debate (9): Mental Health or Older Peoples services?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endParaRPr lang="en-GB" sz="800" b="1" baseline="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Intervention (dementia service- </a:t>
                      </a:r>
                      <a:r>
                        <a:rPr lang="en-GB" sz="2000" b="0" baseline="0" dirty="0">
                          <a:solidFill>
                            <a:srgbClr val="C00000"/>
                          </a:solidFill>
                          <a:effectLst/>
                        </a:rPr>
                        <a:t>MH/OP- integrating to HSC</a:t>
                      </a:r>
                      <a:r>
                        <a:rPr lang="en-GB" sz="2000" b="1" baseline="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2000" b="1" baseline="0" dirty="0">
                          <a:solidFill>
                            <a:schemeClr val="accent6"/>
                          </a:solidFill>
                          <a:effectLst/>
                        </a:rPr>
                        <a:t>Vs. 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2000" b="1" baseline="0" dirty="0">
                          <a:solidFill>
                            <a:schemeClr val="accent3"/>
                          </a:solidFill>
                          <a:effectLst/>
                        </a:rPr>
                        <a:t>Population (dementia community- HSC)</a:t>
                      </a:r>
                      <a:endParaRPr lang="en-GB" sz="2000" b="1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>
                          <a:effectLst/>
                        </a:rPr>
                        <a:t>Exclusions, for the purpose of this study</a:t>
                      </a:r>
                      <a:endParaRPr lang="en-GB" sz="2000" b="1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dirty="0">
                          <a:effectLst/>
                        </a:rPr>
                        <a:t>HSC staff.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b="0" dirty="0">
                          <a:effectLst/>
                        </a:rPr>
                        <a:t>Managers who manage teams of HSC staff.</a:t>
                      </a:r>
                      <a:endParaRPr lang="en-GB" sz="18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2191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Emerging themes </a:t>
            </a:r>
            <a:r>
              <a:rPr lang="en-GB" sz="1600" dirty="0"/>
              <a:t>(to-date)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335635"/>
              </p:ext>
            </p:extLst>
          </p:nvPr>
        </p:nvGraphicFramePr>
        <p:xfrm>
          <a:off x="255096" y="1082842"/>
          <a:ext cx="8710863" cy="43837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710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281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effectLst/>
                        </a:rPr>
                        <a:t>What are the </a:t>
                      </a:r>
                      <a:r>
                        <a:rPr lang="en-GB" sz="1800" b="1" dirty="0">
                          <a:effectLst/>
                        </a:rPr>
                        <a:t>experiences</a:t>
                      </a:r>
                      <a:r>
                        <a:rPr lang="en-GB" sz="1800" b="0" dirty="0">
                          <a:effectLst/>
                        </a:rPr>
                        <a:t> of people who receive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integrated HSC </a:t>
                      </a:r>
                      <a:r>
                        <a:rPr lang="en-GB" sz="1800" b="0" dirty="0">
                          <a:effectLst/>
                        </a:rPr>
                        <a:t>at home to meet their health and wellbeing needs?</a:t>
                      </a: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few consider service user experience. On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 in particular asked staff what service user experience was.</a:t>
                      </a: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papers acknowledge this but do not report on findings- quantitative data.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Others consider quantitative satisfaction ratings.</a:t>
                      </a: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Feelings of powerlessness, anxiety, social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isolation, ill-informed, uncertainty.</a:t>
                      </a: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="0" baseline="0" dirty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Integration improves communication.</a:t>
                      </a: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="0" baseline="0" dirty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Promotion of independence (intermediate).</a:t>
                      </a:r>
                    </a:p>
                    <a:p>
                      <a:pPr marL="457200" lvl="1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8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971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effectLst/>
                        </a:rPr>
                        <a:t>How do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people </a:t>
                      </a:r>
                      <a:r>
                        <a:rPr lang="en-GB" sz="1800" b="1" dirty="0">
                          <a:effectLst/>
                        </a:rPr>
                        <a:t>access</a:t>
                      </a:r>
                      <a:r>
                        <a:rPr lang="en-GB" sz="1800" b="0" dirty="0">
                          <a:effectLst/>
                        </a:rPr>
                        <a:t> integrated HSC at home?</a:t>
                      </a: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Intermediate, acute and primary care settings.</a:t>
                      </a: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an anticipatory capacity.</a:t>
                      </a: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High-risk capacity.</a:t>
                      </a: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Via local authorities,</a:t>
                      </a:r>
                      <a:r>
                        <a:rPr lang="en-GB" sz="1600" b="0" baseline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health services and third sector agencies. </a:t>
                      </a:r>
                      <a:endParaRPr lang="en-GB" sz="16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48190" y="586076"/>
            <a:ext cx="1572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Hewitt-Taylor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96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Emerging themes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37513"/>
              </p:ext>
            </p:extLst>
          </p:nvPr>
        </p:nvGraphicFramePr>
        <p:xfrm>
          <a:off x="291191" y="1029833"/>
          <a:ext cx="8638674" cy="47691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3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3948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</a:rPr>
                        <a:t>What do people, who utilise integrated HSC at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home,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perceive as their health and wellbeing needs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? (2)</a:t>
                      </a:r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 needs.</a:t>
                      </a:r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Need to retain/maintain control of their</a:t>
                      </a:r>
                      <a:r>
                        <a:rPr lang="en-GB" sz="1600" baseline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care (decision making abilities) and have their voices heard.</a:t>
                      </a:r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Clarity.</a:t>
                      </a:r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Occupational</a:t>
                      </a:r>
                      <a:r>
                        <a:rPr lang="en-GB" sz="1600" baseline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balance- maintaining previous roles.</a:t>
                      </a:r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aseline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Relationships (professional/informal) </a:t>
                      </a:r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aseline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Housing</a:t>
                      </a:r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aseline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 with coping (trauma, disability)</a:t>
                      </a:r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aseline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Psychological support.</a:t>
                      </a:r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en-GB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12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effectLst/>
                        </a:rPr>
                        <a:t>How does integrated health and social care meet the health and wellbeing needs</a:t>
                      </a:r>
                      <a:r>
                        <a:rPr lang="en-GB" sz="1800" b="0" dirty="0">
                          <a:effectLst/>
                        </a:rPr>
                        <a:t> of those who utilise it?</a:t>
                      </a:r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800" dirty="0">
                          <a:effectLst/>
                        </a:rPr>
                        <a:t>Models offered</a:t>
                      </a:r>
                      <a:r>
                        <a:rPr lang="en-GB" sz="1800" baseline="0" dirty="0">
                          <a:effectLst/>
                        </a:rPr>
                        <a:t> as a means of describing how each area is ‘meeting needs’ </a:t>
                      </a:r>
                    </a:p>
                    <a:p>
                      <a:pPr marL="1257300" lvl="2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>
                          <a:effectLst/>
                        </a:rPr>
                        <a:t>However, many measure this in a quantitative manner (ADL functionality, morbidity, mortality rates, QoL indicators).</a:t>
                      </a:r>
                    </a:p>
                    <a:p>
                      <a:pPr marL="1257300" lvl="2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>
                          <a:effectLst/>
                        </a:rPr>
                        <a:t>Do not ask the service users if these models are meeting their needs.</a:t>
                      </a:r>
                      <a:endParaRPr lang="en-GB" sz="1800" dirty="0">
                        <a:effectLst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020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Emerging themes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303999"/>
              </p:ext>
            </p:extLst>
          </p:nvPr>
        </p:nvGraphicFramePr>
        <p:xfrm>
          <a:off x="457200" y="109855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2149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1"/>
            <a:ext cx="8759687" cy="893852"/>
          </a:xfrm>
        </p:spPr>
        <p:txBody>
          <a:bodyPr>
            <a:normAutofit/>
          </a:bodyPr>
          <a:lstStyle/>
          <a:p>
            <a:r>
              <a:rPr lang="en-GB" dirty="0"/>
              <a:t>“Re-viewing”…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4" y="1051841"/>
            <a:ext cx="3107292" cy="2068291"/>
          </a:xfrm>
        </p:spPr>
      </p:pic>
      <p:sp>
        <p:nvSpPr>
          <p:cNvPr id="7" name="Rectangle 6"/>
          <p:cNvSpPr/>
          <p:nvPr/>
        </p:nvSpPr>
        <p:spPr>
          <a:xfrm>
            <a:off x="354248" y="4889968"/>
            <a:ext cx="861747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Many thanks</a:t>
            </a:r>
          </a:p>
          <a:p>
            <a:pPr algn="ctr"/>
            <a:r>
              <a:rPr lang="en-GB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Questions, comments &amp; feedback welcome!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6026883"/>
            <a:ext cx="747124" cy="748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4" y="1054595"/>
            <a:ext cx="3680963" cy="2760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21" y="1051841"/>
            <a:ext cx="3538989" cy="2901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82" y="1051841"/>
            <a:ext cx="3686002" cy="30023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4" y="1051841"/>
            <a:ext cx="7756770" cy="3675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06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75" y="1259802"/>
            <a:ext cx="8483505" cy="434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BAXTER, P. and JACK, S., 2008. Qualitative case study methodology: study design and implementation. </a:t>
            </a:r>
            <a:r>
              <a:rPr lang="en-GB" sz="1800" i="1" dirty="0"/>
              <a:t>The Qualitative Report.</a:t>
            </a:r>
            <a:r>
              <a:rPr lang="en-GB" sz="1800" dirty="0"/>
              <a:t> 13(4), pp. 544-599.</a:t>
            </a: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i="1" dirty="0"/>
          </a:p>
          <a:p>
            <a:pPr marL="0" indent="0">
              <a:buNone/>
            </a:pPr>
            <a:r>
              <a:rPr lang="en-GB" sz="1800" dirty="0"/>
              <a:t>HENDERSON, L. C. et al., 2018. Integrated health and social care; exploring the needs and experiences of service users and their families. [online]. York: Prospero. Available from: </a:t>
            </a:r>
            <a:r>
              <a:rPr lang="en-GB" sz="1800" dirty="0">
                <a:hlinkClick r:id="rId4"/>
              </a:rPr>
              <a:t>https://www.crd.york.ac.uk/prospero/display_record.php?RecordID=85550</a:t>
            </a:r>
            <a:r>
              <a:rPr lang="en-GB" sz="1800" dirty="0"/>
              <a:t> [Accessed 15</a:t>
            </a:r>
            <a:r>
              <a:rPr lang="en-GB" sz="1800" baseline="30000" dirty="0"/>
              <a:t>th</a:t>
            </a:r>
            <a:r>
              <a:rPr lang="en-GB" sz="1800" dirty="0"/>
              <a:t> May 2018].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HEWITT-TAYLOR, J., 2017. The essential guide to doing a health and social care literature review. Oxon: Routledge.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44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" y="1"/>
            <a:ext cx="7998432" cy="893852"/>
          </a:xfrm>
        </p:spPr>
        <p:txBody>
          <a:bodyPr/>
          <a:lstStyle/>
          <a:p>
            <a:pPr algn="l"/>
            <a:r>
              <a:rPr lang="en-GB" dirty="0"/>
              <a:t>Aims of this session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8817" y="1377449"/>
            <a:ext cx="8347587" cy="41658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3900" b="1" dirty="0"/>
              <a:t>Literature ‘Re-view’</a:t>
            </a:r>
          </a:p>
          <a:p>
            <a:pPr marL="0" indent="0" algn="ctr">
              <a:buNone/>
            </a:pPr>
            <a:endParaRPr lang="en-GB" sz="900" b="1" dirty="0"/>
          </a:p>
          <a:p>
            <a:r>
              <a:rPr lang="en-GB" dirty="0"/>
              <a:t>Explore LH’s evolution of understanding around the literature review process.</a:t>
            </a:r>
          </a:p>
          <a:p>
            <a:endParaRPr lang="en-GB" dirty="0"/>
          </a:p>
          <a:p>
            <a:r>
              <a:rPr lang="en-GB" dirty="0"/>
              <a:t>Consider questions arising from the literature.</a:t>
            </a:r>
          </a:p>
          <a:p>
            <a:endParaRPr lang="en-GB" dirty="0"/>
          </a:p>
          <a:p>
            <a:r>
              <a:rPr lang="en-GB" dirty="0"/>
              <a:t>Offer insight into preliminary emerging themes.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6026883"/>
            <a:ext cx="747124" cy="748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05" y="1008650"/>
            <a:ext cx="1038347" cy="1120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009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2" y="1"/>
            <a:ext cx="8728304" cy="893852"/>
          </a:xfrm>
        </p:spPr>
        <p:txBody>
          <a:bodyPr/>
          <a:lstStyle/>
          <a:p>
            <a:r>
              <a:rPr lang="en-GB" dirty="0"/>
              <a:t>Start at the very beginning…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6026883"/>
            <a:ext cx="747124" cy="74804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742365"/>
              </p:ext>
            </p:extLst>
          </p:nvPr>
        </p:nvGraphicFramePr>
        <p:xfrm>
          <a:off x="529487" y="1428708"/>
          <a:ext cx="8130334" cy="3877787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394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87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Preliminary research questions: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6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1.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What are the experiences of service users and their families, who are accessing integrated health and social care primary care in a regional area of Scotland?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6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2.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What are the perceptions of service users and their families, in relation to their health and wellbeing needs?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75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>
                          <a:effectLst/>
                        </a:rPr>
                        <a:t>3. 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What is the relationship between the service users (and their families) experiences of integrated health and social care, and their perceived health and wellbeing needs?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7079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“Viewing”…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3" y="1051841"/>
            <a:ext cx="4978733" cy="331396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r="36828" b="39764"/>
          <a:stretch/>
        </p:blipFill>
        <p:spPr>
          <a:xfrm>
            <a:off x="4585447" y="2813512"/>
            <a:ext cx="4316506" cy="268633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8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of the literature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6026883"/>
            <a:ext cx="747124" cy="7480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74808"/>
              </p:ext>
            </p:extLst>
          </p:nvPr>
        </p:nvGraphicFramePr>
        <p:xfrm>
          <a:off x="477056" y="1186947"/>
          <a:ext cx="8318218" cy="43392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18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171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</a:rPr>
                        <a:t>What are the </a:t>
                      </a:r>
                      <a:r>
                        <a:rPr lang="en-GB" sz="1800" b="1" dirty="0">
                          <a:effectLst/>
                        </a:rPr>
                        <a:t>experiences of people who access</a:t>
                      </a:r>
                      <a:r>
                        <a:rPr lang="en-GB" sz="1800" dirty="0">
                          <a:effectLst/>
                        </a:rPr>
                        <a:t> and receive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integrated HSC</a:t>
                      </a:r>
                      <a:r>
                        <a:rPr lang="en-GB" sz="1800" dirty="0">
                          <a:effectLst/>
                        </a:rPr>
                        <a:t> at home to meet their health and wellbeing needs?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75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effectLst/>
                        </a:rPr>
                        <a:t>How do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people</a:t>
                      </a:r>
                      <a:r>
                        <a:rPr lang="en-GB" sz="1800" b="1" dirty="0">
                          <a:effectLst/>
                        </a:rPr>
                        <a:t> access</a:t>
                      </a:r>
                      <a:r>
                        <a:rPr lang="en-GB" sz="1800" dirty="0">
                          <a:effectLst/>
                        </a:rPr>
                        <a:t> integrated HSC at home?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37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</a:rPr>
                        <a:t>What do people, who utilise integrated HSC at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home</a:t>
                      </a:r>
                      <a:r>
                        <a:rPr lang="en-GB" sz="1800" dirty="0">
                          <a:effectLst/>
                        </a:rPr>
                        <a:t>, </a:t>
                      </a:r>
                      <a:r>
                        <a:rPr lang="en-GB" sz="1800" b="1" dirty="0">
                          <a:effectLst/>
                        </a:rPr>
                        <a:t>perceive as their health and wellbeing needs</a:t>
                      </a:r>
                      <a:r>
                        <a:rPr lang="en-GB" sz="1800" dirty="0">
                          <a:effectLst/>
                        </a:rPr>
                        <a:t>?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37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>
                          <a:effectLst/>
                        </a:rPr>
                        <a:t>How does</a:t>
                      </a:r>
                      <a:r>
                        <a:rPr lang="en-GB" sz="1800" dirty="0">
                          <a:effectLst/>
                        </a:rPr>
                        <a:t> integrated health and social care </a:t>
                      </a:r>
                      <a:r>
                        <a:rPr lang="en-GB" sz="1800" b="1" dirty="0">
                          <a:effectLst/>
                        </a:rPr>
                        <a:t>meet the health and wellbeing needs</a:t>
                      </a:r>
                      <a:r>
                        <a:rPr lang="en-GB" sz="1800" dirty="0">
                          <a:effectLst/>
                        </a:rPr>
                        <a:t> of those who utilise it?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005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&amp; Screening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2585" y="893854"/>
            <a:ext cx="8288004" cy="1673816"/>
          </a:xfrm>
        </p:spPr>
        <p:txBody>
          <a:bodyPr>
            <a:normAutofit/>
          </a:bodyPr>
          <a:lstStyle/>
          <a:p>
            <a:r>
              <a:rPr lang="en-GB" sz="2000" dirty="0"/>
              <a:t>Search strategy (V6) </a:t>
            </a:r>
            <a:r>
              <a:rPr lang="en-GB" sz="1600" dirty="0"/>
              <a:t>October 2017- March 2018</a:t>
            </a:r>
          </a:p>
          <a:p>
            <a:pPr marL="400050" lvl="1" indent="0">
              <a:buNone/>
            </a:pPr>
            <a:r>
              <a:rPr lang="en-GB" sz="1500" dirty="0"/>
              <a:t>(Baxter and Jack 2008)</a:t>
            </a:r>
          </a:p>
          <a:p>
            <a:pPr marL="400050" lvl="1" indent="0">
              <a:buNone/>
            </a:pPr>
            <a:endParaRPr lang="en-GB" sz="1000" dirty="0"/>
          </a:p>
          <a:p>
            <a:r>
              <a:rPr lang="en-GB" sz="2000" dirty="0"/>
              <a:t>Prospero Protocol, published March 2018 </a:t>
            </a:r>
          </a:p>
          <a:p>
            <a:pPr marL="0" indent="0">
              <a:buNone/>
            </a:pPr>
            <a:r>
              <a:rPr lang="en-GB" sz="1500" dirty="0"/>
              <a:t>	(Henderson et al. 2018) </a:t>
            </a:r>
            <a:r>
              <a:rPr lang="en-GB" sz="1400" dirty="0">
                <a:hlinkClick r:id="rId3"/>
              </a:rPr>
              <a:t>https://www.crd.york.ac.uk/prospero/display_record.php?RecordID=85550</a:t>
            </a:r>
            <a:endParaRPr lang="en-GB" sz="1400" dirty="0"/>
          </a:p>
          <a:p>
            <a:pPr marL="0" indent="0">
              <a:buNone/>
            </a:pPr>
            <a:endParaRPr lang="en-GB" sz="19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296038"/>
              </p:ext>
            </p:extLst>
          </p:nvPr>
        </p:nvGraphicFramePr>
        <p:xfrm>
          <a:off x="230684" y="2567670"/>
          <a:ext cx="8741038" cy="32367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49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2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798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Screening</a:t>
                      </a:r>
                      <a:r>
                        <a:rPr lang="en-GB" baseline="0" dirty="0"/>
                        <a:t> </a:t>
                      </a:r>
                      <a:r>
                        <a:rPr lang="en-GB" b="0" dirty="0"/>
                        <a:t>(April – present)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98">
                <a:tc>
                  <a:txBody>
                    <a:bodyPr/>
                    <a:lstStyle/>
                    <a:p>
                      <a:pPr lvl="0"/>
                      <a:r>
                        <a:rPr lang="en-GB" dirty="0"/>
                        <a:t>Total</a:t>
                      </a:r>
                      <a:r>
                        <a:rPr lang="en-GB" baseline="0" dirty="0"/>
                        <a:t> papers recovered from search</a:t>
                      </a:r>
                      <a:endParaRPr lang="en-GB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436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798">
                <a:tc>
                  <a:txBody>
                    <a:bodyPr/>
                    <a:lstStyle/>
                    <a:p>
                      <a:r>
                        <a:rPr lang="en-GB" dirty="0"/>
                        <a:t>Full text screening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47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98">
                <a:tc>
                  <a:txBody>
                    <a:bodyPr/>
                    <a:lstStyle/>
                    <a:p>
                      <a:r>
                        <a:rPr lang="en-GB" dirty="0"/>
                        <a:t>Full</a:t>
                      </a:r>
                      <a:r>
                        <a:rPr lang="en-GB" baseline="0" dirty="0"/>
                        <a:t> text screened to date</a:t>
                      </a:r>
                      <a:endParaRPr lang="en-GB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36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798">
                <a:tc>
                  <a:txBody>
                    <a:bodyPr/>
                    <a:lstStyle/>
                    <a:p>
                      <a:r>
                        <a:rPr lang="en-GB" dirty="0"/>
                        <a:t>Full text for</a:t>
                      </a:r>
                      <a:r>
                        <a:rPr lang="en-GB" baseline="0" dirty="0"/>
                        <a:t> i</a:t>
                      </a:r>
                      <a:r>
                        <a:rPr lang="en-GB" dirty="0"/>
                        <a:t>nclusion (so far)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798">
                <a:tc>
                  <a:txBody>
                    <a:bodyPr/>
                    <a:lstStyle/>
                    <a:p>
                      <a:r>
                        <a:rPr lang="en-GB" dirty="0"/>
                        <a:t>Full text for exclusion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(so far)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1995">
                <a:tc>
                  <a:txBody>
                    <a:bodyPr/>
                    <a:lstStyle/>
                    <a:p>
                      <a:r>
                        <a:rPr lang="en-GB" dirty="0"/>
                        <a:t>Reasons for exclusion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(so far)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primary research- descriptive (8)</a:t>
                      </a:r>
                    </a:p>
                    <a:p>
                      <a:r>
                        <a:rPr lang="en-GB" baseline="0" dirty="0"/>
                        <a:t>Does not meet criteria (11)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Population; relevance: “integration”</a:t>
                      </a:r>
                      <a:endParaRPr lang="en-GB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6026883"/>
            <a:ext cx="747124" cy="74804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02297" y="6144930"/>
            <a:ext cx="3684102" cy="398065"/>
            <a:chOff x="856262" y="3305798"/>
            <a:chExt cx="7036462" cy="494284"/>
          </a:xfrm>
        </p:grpSpPr>
        <p:pic>
          <p:nvPicPr>
            <p:cNvPr id="8" name="Content Placeholder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5741">
              <a:off x="7116223" y="3305798"/>
              <a:ext cx="776501" cy="4659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58588">
              <a:off x="1905275" y="3372314"/>
              <a:ext cx="701456" cy="4208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3338">
              <a:off x="6098598" y="3351002"/>
              <a:ext cx="640376" cy="4269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10084">
              <a:off x="4018966" y="3370441"/>
              <a:ext cx="602253" cy="40170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745">
              <a:off x="2983657" y="3361045"/>
              <a:ext cx="621811" cy="4148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55423">
              <a:off x="5037158" y="3339499"/>
              <a:ext cx="681602" cy="4260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7155">
              <a:off x="856262" y="3380036"/>
              <a:ext cx="672074" cy="4200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5082">
            <a:off x="5669055" y="6220836"/>
            <a:ext cx="569483" cy="2904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860">
            <a:off x="1102974" y="6230706"/>
            <a:ext cx="534256" cy="356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125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Screening Guidance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425260"/>
              </p:ext>
            </p:extLst>
          </p:nvPr>
        </p:nvGraphicFramePr>
        <p:xfrm>
          <a:off x="457200" y="109855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6026883"/>
            <a:ext cx="747124" cy="748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73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028967"/>
              </p:ext>
            </p:extLst>
          </p:nvPr>
        </p:nvGraphicFramePr>
        <p:xfrm>
          <a:off x="1" y="893853"/>
          <a:ext cx="9144000" cy="5177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7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The home environment of service users and their families, where integrated care is delivered.</a:t>
                      </a:r>
                      <a:endParaRPr lang="en-GB" sz="16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33" marR="648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effectLst/>
                        </a:rPr>
                        <a:t>Rationale</a:t>
                      </a:r>
                      <a:endParaRPr lang="en-GB" sz="1600" b="1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b="0" dirty="0">
                          <a:effectLst/>
                        </a:rPr>
                        <a:t>To ensure that the review topic is closely aligned to setting of the proposed study.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effectLst/>
                        </a:rPr>
                        <a:t>Exclusions, for the purpose of this study</a:t>
                      </a:r>
                      <a:endParaRPr lang="en-GB" sz="1600" b="1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b="1" dirty="0">
                          <a:effectLst/>
                        </a:rPr>
                        <a:t>Nursing home</a:t>
                      </a:r>
                      <a:r>
                        <a:rPr lang="en-GB" sz="1600" b="0" dirty="0">
                          <a:effectLst/>
                        </a:rPr>
                        <a:t> - </a:t>
                      </a:r>
                      <a:r>
                        <a:rPr lang="en-GB" sz="1600" b="1" dirty="0">
                          <a:solidFill>
                            <a:schemeClr val="accent6"/>
                          </a:solidFill>
                          <a:effectLst/>
                        </a:rPr>
                        <a:t>unless it is clear that health care and social services are jointly delivering</a:t>
                      </a:r>
                      <a:r>
                        <a:rPr lang="en-GB" sz="1600" b="0" dirty="0">
                          <a:effectLst/>
                        </a:rPr>
                        <a:t> the nursing home care.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b="1" dirty="0">
                          <a:effectLst/>
                        </a:rPr>
                        <a:t>Day hospital</a:t>
                      </a:r>
                      <a:r>
                        <a:rPr lang="en-GB" sz="1600" b="0" dirty="0">
                          <a:effectLst/>
                        </a:rPr>
                        <a:t> - unless it is clear that health care and social services are jointly delivering the service.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b="1" dirty="0">
                          <a:effectLst/>
                        </a:rPr>
                        <a:t>Acute services setting</a:t>
                      </a:r>
                      <a:r>
                        <a:rPr lang="en-GB" sz="1600" b="0" dirty="0">
                          <a:effectLst/>
                        </a:rPr>
                        <a:t>; i.e. hospital setting; discharge planning services within a hospital environment.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b="1" dirty="0">
                          <a:solidFill>
                            <a:schemeClr val="accent6"/>
                          </a:solidFill>
                          <a:effectLst/>
                        </a:rPr>
                        <a:t>Intermediate services</a:t>
                      </a:r>
                      <a:r>
                        <a:rPr lang="en-GB" sz="1600" b="0" dirty="0">
                          <a:effectLst/>
                        </a:rPr>
                        <a:t>- unless it is clear that these are </a:t>
                      </a:r>
                      <a:r>
                        <a:rPr lang="en-GB" sz="1600" b="1" dirty="0">
                          <a:solidFill>
                            <a:schemeClr val="accent6"/>
                          </a:solidFill>
                          <a:effectLst/>
                        </a:rPr>
                        <a:t>delivered in the home environment by health &amp; social care services</a:t>
                      </a:r>
                      <a:r>
                        <a:rPr lang="en-GB" sz="1600" b="0" dirty="0">
                          <a:effectLst/>
                        </a:rPr>
                        <a:t>; i.e. hospital-at-home services, rapid response services.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b="1" dirty="0">
                          <a:effectLst/>
                        </a:rPr>
                        <a:t>Discharge planning services</a:t>
                      </a:r>
                      <a:r>
                        <a:rPr lang="en-GB" sz="1600" b="0" dirty="0">
                          <a:effectLst/>
                        </a:rPr>
                        <a:t>- unless it is clear that these relate to discharge from intermediate services that are delivered in a home environment.</a:t>
                      </a:r>
                      <a:endParaRPr lang="en-GB" sz="16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33" marR="648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6176662"/>
            <a:ext cx="584099" cy="584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279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84" y="96747"/>
            <a:ext cx="7998432" cy="739589"/>
          </a:xfrm>
        </p:spPr>
        <p:txBody>
          <a:bodyPr>
            <a:normAutofit/>
          </a:bodyPr>
          <a:lstStyle/>
          <a:p>
            <a:r>
              <a:rPr lang="en-GB" sz="3200" dirty="0"/>
              <a:t>Integrated Care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55223"/>
              </p:ext>
            </p:extLst>
          </p:nvPr>
        </p:nvGraphicFramePr>
        <p:xfrm>
          <a:off x="0" y="836336"/>
          <a:ext cx="9144000" cy="5806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6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Health and care services that are delivered jointly between a health organisation and a care organisation.</a:t>
                      </a:r>
                      <a:endParaRPr lang="en-GB" sz="16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effectLst/>
                        </a:rPr>
                        <a:t>Rationale</a:t>
                      </a:r>
                      <a:endParaRPr lang="en-GB" sz="1600" b="1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b="0" dirty="0">
                          <a:effectLst/>
                        </a:rPr>
                        <a:t>In order to mirror the way in which integrated services are delivered within the native nation of the study (Scotland).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N.B.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This could be integration of a third sector care organisation or a community-led care organisation, with a health care organisation.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effectLst/>
                        </a:rPr>
                        <a:t>Exclusions for the purpose of this study</a:t>
                      </a:r>
                      <a:endParaRPr lang="en-GB" sz="1600" b="1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b="0" dirty="0">
                          <a:effectLst/>
                        </a:rPr>
                        <a:t>Integration of a </a:t>
                      </a:r>
                      <a:r>
                        <a:rPr lang="en-GB" sz="1600" b="1" dirty="0">
                          <a:solidFill>
                            <a:schemeClr val="accent6"/>
                          </a:solidFill>
                          <a:effectLst/>
                        </a:rPr>
                        <a:t>singular specialist service</a:t>
                      </a:r>
                      <a:r>
                        <a:rPr lang="en-GB" sz="1600" b="1" dirty="0">
                          <a:effectLst/>
                        </a:rPr>
                        <a:t> into an existing multi-disciplinary/agency primary care team</a:t>
                      </a:r>
                      <a:r>
                        <a:rPr lang="en-GB" sz="1600" b="0" dirty="0">
                          <a:effectLst/>
                        </a:rPr>
                        <a:t> (i.e. a </a:t>
                      </a:r>
                      <a:r>
                        <a:rPr lang="en-GB" sz="1600" b="1" dirty="0">
                          <a:solidFill>
                            <a:schemeClr val="accent6"/>
                          </a:solidFill>
                          <a:effectLst/>
                        </a:rPr>
                        <a:t>specialist mental health</a:t>
                      </a:r>
                      <a:r>
                        <a:rPr lang="en-GB" sz="1600" b="0" dirty="0">
                          <a:effectLst/>
                        </a:rPr>
                        <a:t> behavioural service integrating into an existing primary care/HSC team).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b="1" dirty="0">
                          <a:effectLst/>
                        </a:rPr>
                        <a:t>Rationale: </a:t>
                      </a:r>
                      <a:r>
                        <a:rPr lang="en-GB" sz="1400" b="0" dirty="0">
                          <a:effectLst/>
                        </a:rPr>
                        <a:t>These papers focus strongly on the impact of the singular service once integrated, instead of wider integration of organisational services (as per proposed study).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b="0" dirty="0">
                          <a:effectLst/>
                        </a:rPr>
                        <a:t>Integration of a </a:t>
                      </a:r>
                      <a:r>
                        <a:rPr lang="en-GB" sz="1600" b="1" dirty="0">
                          <a:solidFill>
                            <a:schemeClr val="accent6"/>
                          </a:solidFill>
                          <a:effectLst/>
                        </a:rPr>
                        <a:t>singular practitioner</a:t>
                      </a:r>
                      <a:r>
                        <a:rPr lang="en-GB" sz="1600" b="0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GB" sz="1600" b="0" dirty="0">
                          <a:effectLst/>
                        </a:rPr>
                        <a:t>to an existing primary care/HSC team.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b="1" dirty="0">
                          <a:effectLst/>
                        </a:rPr>
                        <a:t>Rationale: </a:t>
                      </a:r>
                      <a:r>
                        <a:rPr lang="en-GB" sz="1400" b="0" dirty="0">
                          <a:effectLst/>
                        </a:rPr>
                        <a:t>These papers focus strongly on the impact of the singular practitioner once integrated, instead of wider integration of organisational services (as per proposed study).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b="1" dirty="0">
                          <a:effectLst/>
                        </a:rPr>
                        <a:t>Wider public services; i.e. </a:t>
                      </a:r>
                      <a:r>
                        <a:rPr lang="en-GB" sz="1600" b="1" dirty="0">
                          <a:solidFill>
                            <a:schemeClr val="accent6"/>
                          </a:solidFill>
                          <a:effectLst/>
                        </a:rPr>
                        <a:t>police and fire services – unless it is clear that these are being integrated to an already integrated HSC services.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b="1" dirty="0">
                          <a:effectLst/>
                        </a:rPr>
                        <a:t>Rationale: </a:t>
                      </a:r>
                      <a:r>
                        <a:rPr lang="en-GB" sz="1400" b="0" dirty="0">
                          <a:effectLst/>
                        </a:rPr>
                        <a:t>To ensure that both health and care services are represented in the findings (as per proposed study).</a:t>
                      </a:r>
                      <a:endParaRPr lang="en-GB" sz="14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670299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BACKING_FORM_KEY" val="524316-r:\r-phd-lh-0916091\gsm005\gsm005- lh presentation- 24-11-17.pptx"/>
  <p:tag name="ARTICULATE_PRESENTER_VERSION" val="7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GU River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3488</TotalTime>
  <Words>1452</Words>
  <Application>Microsoft Office PowerPoint</Application>
  <PresentationFormat>On-screen Show (4:3)</PresentationFormat>
  <Paragraphs>171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RGU Riverside</vt:lpstr>
      <vt:lpstr>Integration of health and social care in a regional area of Scotland</vt:lpstr>
      <vt:lpstr>Aims of this session</vt:lpstr>
      <vt:lpstr>Start at the very beginning…</vt:lpstr>
      <vt:lpstr>“Viewing”…</vt:lpstr>
      <vt:lpstr>Questions of the literature</vt:lpstr>
      <vt:lpstr>Searching &amp; Screening</vt:lpstr>
      <vt:lpstr>Screening Guidance</vt:lpstr>
      <vt:lpstr>Home</vt:lpstr>
      <vt:lpstr>Integrated Care</vt:lpstr>
      <vt:lpstr>People</vt:lpstr>
      <vt:lpstr>Emerging themes (to-date)</vt:lpstr>
      <vt:lpstr>Emerging themes</vt:lpstr>
      <vt:lpstr>Emerging themes</vt:lpstr>
      <vt:lpstr>“Re-viewing”…</vt:lpstr>
      <vt:lpstr>References</vt:lpstr>
    </vt:vector>
  </TitlesOfParts>
  <Company>Robert Gordon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Lindy-Ann Blaize Alfred (cls)</dc:creator>
  <cp:lastModifiedBy>Leah Morrison (lib)</cp:lastModifiedBy>
  <cp:revision>299</cp:revision>
  <cp:lastPrinted>2017-09-14T10:55:58Z</cp:lastPrinted>
  <dcterms:created xsi:type="dcterms:W3CDTF">2016-10-21T11:39:53Z</dcterms:created>
  <dcterms:modified xsi:type="dcterms:W3CDTF">2021-08-24T10:45:08Z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F23447B1-BEA2-4BBF-9CBE-7B1937A19021</vt:lpwstr>
  </property>
  <property fmtid="{D5CDD505-2E9C-101B-9397-08002B2CF9AE}" pid="6" name="ArticulateProjectFull">
    <vt:lpwstr>O:\LIB\Research_Support\Open Access\Contacts\people\Henderson, Louise\HENDERSON 2018 Integration of health (RGU PGR July PRESENTATION)\HENDERSON 2018 Integration of health (amended).ppta</vt:lpwstr>
  </property>
</Properties>
</file>