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96" r:id="rId3"/>
    <p:sldId id="298" r:id="rId4"/>
    <p:sldId id="299" r:id="rId5"/>
    <p:sldId id="300" r:id="rId6"/>
    <p:sldId id="301" r:id="rId7"/>
    <p:sldId id="290" r:id="rId8"/>
    <p:sldId id="293" r:id="rId9"/>
    <p:sldId id="297" r:id="rId10"/>
    <p:sldId id="287" r:id="rId11"/>
  </p:sldIdLst>
  <p:sldSz cx="9144000" cy="6858000" type="screen4x3"/>
  <p:notesSz cx="7099300" cy="10234613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4" autoAdjust="0"/>
    <p:restoredTop sz="75294" autoAdjust="0"/>
  </p:normalViewPr>
  <p:slideViewPr>
    <p:cSldViewPr snapToGrid="0">
      <p:cViewPr varScale="1">
        <p:scale>
          <a:sx n="50" d="100"/>
          <a:sy n="50" d="100"/>
        </p:scale>
        <p:origin x="157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CB7D2D-CCF5-472A-A64E-7451BAC237CE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n-GB"/>
        </a:p>
      </dgm:t>
    </dgm:pt>
    <dgm:pt modelId="{ECE45033-4EAA-49F2-AF23-5512611D17CF}">
      <dgm:prSet custT="1"/>
      <dgm:spPr/>
      <dgm:t>
        <a:bodyPr/>
        <a:lstStyle/>
        <a:p>
          <a:pPr rtl="0"/>
          <a:r>
            <a:rPr lang="en-GB" sz="1400" b="1" dirty="0"/>
            <a:t>Outcome 1:  </a:t>
          </a:r>
          <a:r>
            <a:rPr lang="en-GB" sz="1400" dirty="0"/>
            <a:t>Improve own health and wellbeing- good health for longer.</a:t>
          </a:r>
        </a:p>
      </dgm:t>
    </dgm:pt>
    <dgm:pt modelId="{9871AF18-8CBA-432B-ACEA-C6F9FBC71D00}" type="parTrans" cxnId="{DF436179-AA6E-4DAF-9402-88E6E226CB41}">
      <dgm:prSet/>
      <dgm:spPr/>
      <dgm:t>
        <a:bodyPr/>
        <a:lstStyle/>
        <a:p>
          <a:endParaRPr lang="en-GB" sz="1400"/>
        </a:p>
      </dgm:t>
    </dgm:pt>
    <dgm:pt modelId="{B57DAD37-2270-41C2-809C-9DE965A5043C}" type="sibTrans" cxnId="{DF436179-AA6E-4DAF-9402-88E6E226CB41}">
      <dgm:prSet/>
      <dgm:spPr/>
      <dgm:t>
        <a:bodyPr/>
        <a:lstStyle/>
        <a:p>
          <a:endParaRPr lang="en-GB" sz="1400"/>
        </a:p>
      </dgm:t>
    </dgm:pt>
    <dgm:pt modelId="{E2B565F0-9ABC-4354-A621-D011C73333D5}">
      <dgm:prSet custT="1"/>
      <dgm:spPr/>
      <dgm:t>
        <a:bodyPr/>
        <a:lstStyle/>
        <a:p>
          <a:pPr rtl="0"/>
          <a:r>
            <a:rPr lang="en-GB" sz="1400" b="1" dirty="0"/>
            <a:t>Outcome 2:</a:t>
          </a:r>
          <a:r>
            <a:rPr lang="en-GB" sz="1400" dirty="0"/>
            <a:t> Live, as far as reasonably</a:t>
          </a:r>
          <a:r>
            <a:rPr lang="en-GB" sz="1400" b="1" dirty="0"/>
            <a:t> </a:t>
          </a:r>
          <a:r>
            <a:rPr lang="en-GB" sz="1400" dirty="0"/>
            <a:t>practicable,</a:t>
          </a:r>
          <a:r>
            <a:rPr lang="en-GB" sz="1400" b="1" dirty="0"/>
            <a:t> </a:t>
          </a:r>
          <a:r>
            <a:rPr lang="en-GB" sz="1400" dirty="0"/>
            <a:t>independently at home/homely setting in their community.</a:t>
          </a:r>
        </a:p>
      </dgm:t>
    </dgm:pt>
    <dgm:pt modelId="{5DA6C711-0D71-43B8-BCD6-896EAE53C98A}" type="parTrans" cxnId="{4F2EF2B0-9DE8-4FDF-9939-A3DED420A4DF}">
      <dgm:prSet/>
      <dgm:spPr/>
      <dgm:t>
        <a:bodyPr/>
        <a:lstStyle/>
        <a:p>
          <a:endParaRPr lang="en-GB" sz="1400"/>
        </a:p>
      </dgm:t>
    </dgm:pt>
    <dgm:pt modelId="{F929F01E-C11C-4021-973B-EEA8D4D0990C}" type="sibTrans" cxnId="{4F2EF2B0-9DE8-4FDF-9939-A3DED420A4DF}">
      <dgm:prSet/>
      <dgm:spPr/>
      <dgm:t>
        <a:bodyPr/>
        <a:lstStyle/>
        <a:p>
          <a:endParaRPr lang="en-GB" sz="1400"/>
        </a:p>
      </dgm:t>
    </dgm:pt>
    <dgm:pt modelId="{D78EEB94-E925-4D38-ABFB-961BD03A0D43}">
      <dgm:prSet custT="1"/>
      <dgm:spPr/>
      <dgm:t>
        <a:bodyPr/>
        <a:lstStyle/>
        <a:p>
          <a:pPr rtl="0"/>
          <a:r>
            <a:rPr lang="en-GB" sz="1400" b="1" dirty="0"/>
            <a:t>Outcome 3. </a:t>
          </a:r>
          <a:r>
            <a:rPr lang="en-GB" sz="1400" dirty="0"/>
            <a:t>Positive experiences- dignity &amp; respect.</a:t>
          </a:r>
        </a:p>
      </dgm:t>
    </dgm:pt>
    <dgm:pt modelId="{5BFD1A46-8EF2-4037-B774-9BECFF37B669}" type="parTrans" cxnId="{78938162-18A6-4821-AE85-B1B0BF89CAD6}">
      <dgm:prSet/>
      <dgm:spPr/>
      <dgm:t>
        <a:bodyPr/>
        <a:lstStyle/>
        <a:p>
          <a:endParaRPr lang="en-GB" sz="1400"/>
        </a:p>
      </dgm:t>
    </dgm:pt>
    <dgm:pt modelId="{D34472A6-0A8F-476F-8B44-63D880E32E13}" type="sibTrans" cxnId="{78938162-18A6-4821-AE85-B1B0BF89CAD6}">
      <dgm:prSet/>
      <dgm:spPr/>
      <dgm:t>
        <a:bodyPr/>
        <a:lstStyle/>
        <a:p>
          <a:endParaRPr lang="en-GB" sz="1400"/>
        </a:p>
      </dgm:t>
    </dgm:pt>
    <dgm:pt modelId="{4138D3D7-AF8B-4952-98FE-11A46E4F094D}">
      <dgm:prSet custT="1"/>
      <dgm:spPr/>
      <dgm:t>
        <a:bodyPr/>
        <a:lstStyle/>
        <a:p>
          <a:pPr rtl="0"/>
          <a:r>
            <a:rPr lang="en-GB" sz="1400" b="1" dirty="0"/>
            <a:t>Outcome 4. </a:t>
          </a:r>
          <a:r>
            <a:rPr lang="en-GB" sz="1400" dirty="0"/>
            <a:t>Services centred on maintaining/improving quality of life.</a:t>
          </a:r>
        </a:p>
      </dgm:t>
    </dgm:pt>
    <dgm:pt modelId="{F5D3F2F2-791A-4BE2-B1A8-A9FE83D872D2}" type="parTrans" cxnId="{6634FB61-B3D2-4445-A558-6F86C715F601}">
      <dgm:prSet/>
      <dgm:spPr/>
      <dgm:t>
        <a:bodyPr/>
        <a:lstStyle/>
        <a:p>
          <a:endParaRPr lang="en-GB" sz="1400"/>
        </a:p>
      </dgm:t>
    </dgm:pt>
    <dgm:pt modelId="{7B03E291-9B83-44EA-B1C5-8CC2FA5A7707}" type="sibTrans" cxnId="{6634FB61-B3D2-4445-A558-6F86C715F601}">
      <dgm:prSet/>
      <dgm:spPr/>
      <dgm:t>
        <a:bodyPr/>
        <a:lstStyle/>
        <a:p>
          <a:endParaRPr lang="en-GB" sz="1400"/>
        </a:p>
      </dgm:t>
    </dgm:pt>
    <dgm:pt modelId="{64B1DA1A-BAB8-4539-A477-E902DA79EEF0}">
      <dgm:prSet custT="1"/>
      <dgm:spPr/>
      <dgm:t>
        <a:bodyPr/>
        <a:lstStyle/>
        <a:p>
          <a:pPr rtl="0"/>
          <a:r>
            <a:rPr lang="en-GB" sz="1400" b="1" dirty="0"/>
            <a:t>Outcome 5. </a:t>
          </a:r>
          <a:r>
            <a:rPr lang="en-GB" sz="1400" dirty="0"/>
            <a:t>Reducing health inequalities.</a:t>
          </a:r>
        </a:p>
      </dgm:t>
    </dgm:pt>
    <dgm:pt modelId="{3605E65D-7A75-47B4-82ED-495C5B102F0F}" type="parTrans" cxnId="{5EC24D43-9E48-41B0-9C8E-120110E21597}">
      <dgm:prSet/>
      <dgm:spPr/>
      <dgm:t>
        <a:bodyPr/>
        <a:lstStyle/>
        <a:p>
          <a:endParaRPr lang="en-GB" sz="1400"/>
        </a:p>
      </dgm:t>
    </dgm:pt>
    <dgm:pt modelId="{AC9AC6E3-2E38-47A3-8226-E13523C2E5BF}" type="sibTrans" cxnId="{5EC24D43-9E48-41B0-9C8E-120110E21597}">
      <dgm:prSet/>
      <dgm:spPr/>
      <dgm:t>
        <a:bodyPr/>
        <a:lstStyle/>
        <a:p>
          <a:endParaRPr lang="en-GB" sz="1400"/>
        </a:p>
      </dgm:t>
    </dgm:pt>
    <dgm:pt modelId="{99AC4019-BBB8-4559-8017-EC793DF4B4D8}">
      <dgm:prSet custT="1"/>
      <dgm:spPr/>
      <dgm:t>
        <a:bodyPr/>
        <a:lstStyle/>
        <a:p>
          <a:pPr rtl="0"/>
          <a:r>
            <a:rPr lang="en-GB" sz="1400" b="1" dirty="0"/>
            <a:t>Outcome 6.</a:t>
          </a:r>
          <a:r>
            <a:rPr lang="en-GB" sz="1400" dirty="0"/>
            <a:t>  Unpaid carers supported to look after their own health and wellbeing.</a:t>
          </a:r>
        </a:p>
      </dgm:t>
    </dgm:pt>
    <dgm:pt modelId="{D489D6F5-01D0-4E0C-A308-E283485ADAEF}" type="parTrans" cxnId="{BEAB699F-5B51-465D-8AFC-D4AB708257D5}">
      <dgm:prSet/>
      <dgm:spPr/>
      <dgm:t>
        <a:bodyPr/>
        <a:lstStyle/>
        <a:p>
          <a:endParaRPr lang="en-GB" sz="1400"/>
        </a:p>
      </dgm:t>
    </dgm:pt>
    <dgm:pt modelId="{229DBB36-27E8-4F02-BC53-FB6C0206ACC9}" type="sibTrans" cxnId="{BEAB699F-5B51-465D-8AFC-D4AB708257D5}">
      <dgm:prSet/>
      <dgm:spPr/>
      <dgm:t>
        <a:bodyPr/>
        <a:lstStyle/>
        <a:p>
          <a:endParaRPr lang="en-GB" sz="1400"/>
        </a:p>
      </dgm:t>
    </dgm:pt>
    <dgm:pt modelId="{AEE54A5D-7620-4F12-8D9A-335E1A4A6CFF}">
      <dgm:prSet custT="1"/>
      <dgm:spPr/>
      <dgm:t>
        <a:bodyPr/>
        <a:lstStyle/>
        <a:p>
          <a:pPr rtl="0"/>
          <a:r>
            <a:rPr lang="en-GB" sz="1400" b="1" dirty="0"/>
            <a:t>Outcome 7.</a:t>
          </a:r>
          <a:r>
            <a:rPr lang="en-GB" sz="1400" dirty="0"/>
            <a:t> Safe from harm.</a:t>
          </a:r>
        </a:p>
      </dgm:t>
    </dgm:pt>
    <dgm:pt modelId="{CF83A47D-DCDB-43D2-BC1C-72A647DC5F71}" type="parTrans" cxnId="{055719B9-2ACD-4468-8C86-20EE04C7CE12}">
      <dgm:prSet/>
      <dgm:spPr/>
      <dgm:t>
        <a:bodyPr/>
        <a:lstStyle/>
        <a:p>
          <a:endParaRPr lang="en-GB" sz="1400"/>
        </a:p>
      </dgm:t>
    </dgm:pt>
    <dgm:pt modelId="{D6917EDB-565B-4585-9BDE-1D5771686729}" type="sibTrans" cxnId="{055719B9-2ACD-4468-8C86-20EE04C7CE12}">
      <dgm:prSet/>
      <dgm:spPr/>
      <dgm:t>
        <a:bodyPr/>
        <a:lstStyle/>
        <a:p>
          <a:endParaRPr lang="en-GB" sz="1400"/>
        </a:p>
      </dgm:t>
    </dgm:pt>
    <dgm:pt modelId="{CFA977BC-5749-40C4-B301-9715BB16E4B7}">
      <dgm:prSet custT="1"/>
      <dgm:spPr/>
      <dgm:t>
        <a:bodyPr/>
        <a:lstStyle/>
        <a:p>
          <a:pPr rtl="0"/>
          <a:r>
            <a:rPr lang="en-GB" sz="1400" b="1" dirty="0"/>
            <a:t>Outcome 8.</a:t>
          </a:r>
          <a:r>
            <a:rPr lang="en-GB" sz="1400" dirty="0"/>
            <a:t>  Workers feel engaged &amp; supported to continuously improve the info/support/care/treatment.</a:t>
          </a:r>
        </a:p>
      </dgm:t>
    </dgm:pt>
    <dgm:pt modelId="{7DA08869-08AD-4A15-807C-B1E6E7B89BEB}" type="parTrans" cxnId="{85FC26B2-1C90-4D87-B9B2-E61407CE0174}">
      <dgm:prSet/>
      <dgm:spPr/>
      <dgm:t>
        <a:bodyPr/>
        <a:lstStyle/>
        <a:p>
          <a:endParaRPr lang="en-GB" sz="1400"/>
        </a:p>
      </dgm:t>
    </dgm:pt>
    <dgm:pt modelId="{878863AD-D280-423B-B6E9-ED5D06138480}" type="sibTrans" cxnId="{85FC26B2-1C90-4D87-B9B2-E61407CE0174}">
      <dgm:prSet/>
      <dgm:spPr/>
      <dgm:t>
        <a:bodyPr/>
        <a:lstStyle/>
        <a:p>
          <a:endParaRPr lang="en-GB" sz="1400"/>
        </a:p>
      </dgm:t>
    </dgm:pt>
    <dgm:pt modelId="{0CEF66D0-D943-4424-9DD6-2E7E285ECF58}">
      <dgm:prSet custT="1"/>
      <dgm:spPr/>
      <dgm:t>
        <a:bodyPr/>
        <a:lstStyle/>
        <a:p>
          <a:pPr rtl="0"/>
          <a:r>
            <a:rPr lang="en-GB" sz="1400" b="1" dirty="0"/>
            <a:t>Outcome 9.</a:t>
          </a:r>
          <a:r>
            <a:rPr lang="en-GB" sz="1400" dirty="0"/>
            <a:t> Resources are used effectively and efficiently in the provision of health and social care services.</a:t>
          </a:r>
        </a:p>
      </dgm:t>
    </dgm:pt>
    <dgm:pt modelId="{81928EDF-D78E-4EF6-8CCC-33835F3A29F4}" type="parTrans" cxnId="{97FDA2F7-F87F-467D-9903-69264EB246D0}">
      <dgm:prSet/>
      <dgm:spPr/>
      <dgm:t>
        <a:bodyPr/>
        <a:lstStyle/>
        <a:p>
          <a:endParaRPr lang="en-GB" sz="1400"/>
        </a:p>
      </dgm:t>
    </dgm:pt>
    <dgm:pt modelId="{28997B2D-70BE-47BC-8EA4-F0D8D2A1636A}" type="sibTrans" cxnId="{97FDA2F7-F87F-467D-9903-69264EB246D0}">
      <dgm:prSet/>
      <dgm:spPr/>
      <dgm:t>
        <a:bodyPr/>
        <a:lstStyle/>
        <a:p>
          <a:endParaRPr lang="en-GB" sz="1400"/>
        </a:p>
      </dgm:t>
    </dgm:pt>
    <dgm:pt modelId="{3B63EAF9-ED28-477B-B0E0-B80EBFDAE359}" type="pres">
      <dgm:prSet presAssocID="{67CB7D2D-CCF5-472A-A64E-7451BAC237CE}" presName="linear" presStyleCnt="0">
        <dgm:presLayoutVars>
          <dgm:animLvl val="lvl"/>
          <dgm:resizeHandles val="exact"/>
        </dgm:presLayoutVars>
      </dgm:prSet>
      <dgm:spPr/>
    </dgm:pt>
    <dgm:pt modelId="{D3E985AE-BAB8-42E4-87CA-0147D9E48405}" type="pres">
      <dgm:prSet presAssocID="{ECE45033-4EAA-49F2-AF23-5512611D17CF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69720E65-01FC-4B15-9CFD-048CBBCD6E3E}" type="pres">
      <dgm:prSet presAssocID="{B57DAD37-2270-41C2-809C-9DE965A5043C}" presName="spacer" presStyleCnt="0"/>
      <dgm:spPr/>
    </dgm:pt>
    <dgm:pt modelId="{A6390BDB-CE6C-4D60-85F7-8F50CE0BE0F8}" type="pres">
      <dgm:prSet presAssocID="{E2B565F0-9ABC-4354-A621-D011C73333D5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256729A6-71CC-415B-A6B8-E586AD7228D3}" type="pres">
      <dgm:prSet presAssocID="{F929F01E-C11C-4021-973B-EEA8D4D0990C}" presName="spacer" presStyleCnt="0"/>
      <dgm:spPr/>
    </dgm:pt>
    <dgm:pt modelId="{E07F5EE5-8BF0-4186-B9AA-B5F87BB1F464}" type="pres">
      <dgm:prSet presAssocID="{D78EEB94-E925-4D38-ABFB-961BD03A0D43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C4C06F2E-5895-4051-B64D-7AF39A748DB2}" type="pres">
      <dgm:prSet presAssocID="{D34472A6-0A8F-476F-8B44-63D880E32E13}" presName="spacer" presStyleCnt="0"/>
      <dgm:spPr/>
    </dgm:pt>
    <dgm:pt modelId="{A1EF11DB-E267-455C-A7A0-25361165522B}" type="pres">
      <dgm:prSet presAssocID="{4138D3D7-AF8B-4952-98FE-11A46E4F094D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54077C71-CBBE-460A-85C2-901675C50B6A}" type="pres">
      <dgm:prSet presAssocID="{7B03E291-9B83-44EA-B1C5-8CC2FA5A7707}" presName="spacer" presStyleCnt="0"/>
      <dgm:spPr/>
    </dgm:pt>
    <dgm:pt modelId="{4BE173F7-7CB4-4D96-9BE9-25D82D9C6A64}" type="pres">
      <dgm:prSet presAssocID="{64B1DA1A-BAB8-4539-A477-E902DA79EEF0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18CF702A-4C02-4ADB-A218-A8A420F1AB02}" type="pres">
      <dgm:prSet presAssocID="{AC9AC6E3-2E38-47A3-8226-E13523C2E5BF}" presName="spacer" presStyleCnt="0"/>
      <dgm:spPr/>
    </dgm:pt>
    <dgm:pt modelId="{42A331D3-3B2B-49BB-8E52-DA6757A36F1A}" type="pres">
      <dgm:prSet presAssocID="{99AC4019-BBB8-4559-8017-EC793DF4B4D8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01B92F13-190B-4DEE-88D7-8388EE7E85EC}" type="pres">
      <dgm:prSet presAssocID="{229DBB36-27E8-4F02-BC53-FB6C0206ACC9}" presName="spacer" presStyleCnt="0"/>
      <dgm:spPr/>
    </dgm:pt>
    <dgm:pt modelId="{5F3BCBAE-2174-4AF1-A7E7-D1FA8A34DFB2}" type="pres">
      <dgm:prSet presAssocID="{AEE54A5D-7620-4F12-8D9A-335E1A4A6CFF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870EE147-D5AE-45C4-A5CA-57FD78F23A05}" type="pres">
      <dgm:prSet presAssocID="{D6917EDB-565B-4585-9BDE-1D5771686729}" presName="spacer" presStyleCnt="0"/>
      <dgm:spPr/>
    </dgm:pt>
    <dgm:pt modelId="{B65A35DA-1308-4FD7-B8E2-5D8FE8B05842}" type="pres">
      <dgm:prSet presAssocID="{CFA977BC-5749-40C4-B301-9715BB16E4B7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154C73D3-B743-4AF2-8D30-30C54F7ED279}" type="pres">
      <dgm:prSet presAssocID="{878863AD-D280-423B-B6E9-ED5D06138480}" presName="spacer" presStyleCnt="0"/>
      <dgm:spPr/>
    </dgm:pt>
    <dgm:pt modelId="{E5419750-B003-4F27-83E3-5909556701F8}" type="pres">
      <dgm:prSet presAssocID="{0CEF66D0-D943-4424-9DD6-2E7E285ECF58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18F9D703-DF82-43FC-827B-52DD1C2F6C6F}" type="presOf" srcId="{64B1DA1A-BAB8-4539-A477-E902DA79EEF0}" destId="{4BE173F7-7CB4-4D96-9BE9-25D82D9C6A64}" srcOrd="0" destOrd="0" presId="urn:microsoft.com/office/officeart/2005/8/layout/vList2"/>
    <dgm:cxn modelId="{A909DA20-519A-42BF-B1F5-D1B3B2636FB2}" type="presOf" srcId="{99AC4019-BBB8-4559-8017-EC793DF4B4D8}" destId="{42A331D3-3B2B-49BB-8E52-DA6757A36F1A}" srcOrd="0" destOrd="0" presId="urn:microsoft.com/office/officeart/2005/8/layout/vList2"/>
    <dgm:cxn modelId="{F1AD0D30-6E2E-439C-A3FE-C2D14E057D3E}" type="presOf" srcId="{ECE45033-4EAA-49F2-AF23-5512611D17CF}" destId="{D3E985AE-BAB8-42E4-87CA-0147D9E48405}" srcOrd="0" destOrd="0" presId="urn:microsoft.com/office/officeart/2005/8/layout/vList2"/>
    <dgm:cxn modelId="{3221BE35-2F15-4843-96FB-DD1274ADA915}" type="presOf" srcId="{D78EEB94-E925-4D38-ABFB-961BD03A0D43}" destId="{E07F5EE5-8BF0-4186-B9AA-B5F87BB1F464}" srcOrd="0" destOrd="0" presId="urn:microsoft.com/office/officeart/2005/8/layout/vList2"/>
    <dgm:cxn modelId="{EBC9843C-A336-4407-8ECE-71DE059F079B}" type="presOf" srcId="{CFA977BC-5749-40C4-B301-9715BB16E4B7}" destId="{B65A35DA-1308-4FD7-B8E2-5D8FE8B05842}" srcOrd="0" destOrd="0" presId="urn:microsoft.com/office/officeart/2005/8/layout/vList2"/>
    <dgm:cxn modelId="{6634FB61-B3D2-4445-A558-6F86C715F601}" srcId="{67CB7D2D-CCF5-472A-A64E-7451BAC237CE}" destId="{4138D3D7-AF8B-4952-98FE-11A46E4F094D}" srcOrd="3" destOrd="0" parTransId="{F5D3F2F2-791A-4BE2-B1A8-A9FE83D872D2}" sibTransId="{7B03E291-9B83-44EA-B1C5-8CC2FA5A7707}"/>
    <dgm:cxn modelId="{78938162-18A6-4821-AE85-B1B0BF89CAD6}" srcId="{67CB7D2D-CCF5-472A-A64E-7451BAC237CE}" destId="{D78EEB94-E925-4D38-ABFB-961BD03A0D43}" srcOrd="2" destOrd="0" parTransId="{5BFD1A46-8EF2-4037-B774-9BECFF37B669}" sibTransId="{D34472A6-0A8F-476F-8B44-63D880E32E13}"/>
    <dgm:cxn modelId="{5EC24D43-9E48-41B0-9C8E-120110E21597}" srcId="{67CB7D2D-CCF5-472A-A64E-7451BAC237CE}" destId="{64B1DA1A-BAB8-4539-A477-E902DA79EEF0}" srcOrd="4" destOrd="0" parTransId="{3605E65D-7A75-47B4-82ED-495C5B102F0F}" sibTransId="{AC9AC6E3-2E38-47A3-8226-E13523C2E5BF}"/>
    <dgm:cxn modelId="{DF436179-AA6E-4DAF-9402-88E6E226CB41}" srcId="{67CB7D2D-CCF5-472A-A64E-7451BAC237CE}" destId="{ECE45033-4EAA-49F2-AF23-5512611D17CF}" srcOrd="0" destOrd="0" parTransId="{9871AF18-8CBA-432B-ACEA-C6F9FBC71D00}" sibTransId="{B57DAD37-2270-41C2-809C-9DE965A5043C}"/>
    <dgm:cxn modelId="{9A085459-46DC-4D46-B3B2-5F1217269709}" type="presOf" srcId="{67CB7D2D-CCF5-472A-A64E-7451BAC237CE}" destId="{3B63EAF9-ED28-477B-B0E0-B80EBFDAE359}" srcOrd="0" destOrd="0" presId="urn:microsoft.com/office/officeart/2005/8/layout/vList2"/>
    <dgm:cxn modelId="{CE89B99D-89CF-4EFD-87F9-7933A40E54E2}" type="presOf" srcId="{0CEF66D0-D943-4424-9DD6-2E7E285ECF58}" destId="{E5419750-B003-4F27-83E3-5909556701F8}" srcOrd="0" destOrd="0" presId="urn:microsoft.com/office/officeart/2005/8/layout/vList2"/>
    <dgm:cxn modelId="{BEAB699F-5B51-465D-8AFC-D4AB708257D5}" srcId="{67CB7D2D-CCF5-472A-A64E-7451BAC237CE}" destId="{99AC4019-BBB8-4559-8017-EC793DF4B4D8}" srcOrd="5" destOrd="0" parTransId="{D489D6F5-01D0-4E0C-A308-E283485ADAEF}" sibTransId="{229DBB36-27E8-4F02-BC53-FB6C0206ACC9}"/>
    <dgm:cxn modelId="{4F2EF2B0-9DE8-4FDF-9939-A3DED420A4DF}" srcId="{67CB7D2D-CCF5-472A-A64E-7451BAC237CE}" destId="{E2B565F0-9ABC-4354-A621-D011C73333D5}" srcOrd="1" destOrd="0" parTransId="{5DA6C711-0D71-43B8-BCD6-896EAE53C98A}" sibTransId="{F929F01E-C11C-4021-973B-EEA8D4D0990C}"/>
    <dgm:cxn modelId="{85FC26B2-1C90-4D87-B9B2-E61407CE0174}" srcId="{67CB7D2D-CCF5-472A-A64E-7451BAC237CE}" destId="{CFA977BC-5749-40C4-B301-9715BB16E4B7}" srcOrd="7" destOrd="0" parTransId="{7DA08869-08AD-4A15-807C-B1E6E7B89BEB}" sibTransId="{878863AD-D280-423B-B6E9-ED5D06138480}"/>
    <dgm:cxn modelId="{055719B9-2ACD-4468-8C86-20EE04C7CE12}" srcId="{67CB7D2D-CCF5-472A-A64E-7451BAC237CE}" destId="{AEE54A5D-7620-4F12-8D9A-335E1A4A6CFF}" srcOrd="6" destOrd="0" parTransId="{CF83A47D-DCDB-43D2-BC1C-72A647DC5F71}" sibTransId="{D6917EDB-565B-4585-9BDE-1D5771686729}"/>
    <dgm:cxn modelId="{8E7E7FD6-7468-46C7-B07C-C76511B29E41}" type="presOf" srcId="{E2B565F0-9ABC-4354-A621-D011C73333D5}" destId="{A6390BDB-CE6C-4D60-85F7-8F50CE0BE0F8}" srcOrd="0" destOrd="0" presId="urn:microsoft.com/office/officeart/2005/8/layout/vList2"/>
    <dgm:cxn modelId="{4CC22DDD-DA50-4A5D-9060-937C096B43FA}" type="presOf" srcId="{4138D3D7-AF8B-4952-98FE-11A46E4F094D}" destId="{A1EF11DB-E267-455C-A7A0-25361165522B}" srcOrd="0" destOrd="0" presId="urn:microsoft.com/office/officeart/2005/8/layout/vList2"/>
    <dgm:cxn modelId="{97FDA2F7-F87F-467D-9903-69264EB246D0}" srcId="{67CB7D2D-CCF5-472A-A64E-7451BAC237CE}" destId="{0CEF66D0-D943-4424-9DD6-2E7E285ECF58}" srcOrd="8" destOrd="0" parTransId="{81928EDF-D78E-4EF6-8CCC-33835F3A29F4}" sibTransId="{28997B2D-70BE-47BC-8EA4-F0D8D2A1636A}"/>
    <dgm:cxn modelId="{D1F7F3FD-032F-4AD7-B12B-8D57B1322ADF}" type="presOf" srcId="{AEE54A5D-7620-4F12-8D9A-335E1A4A6CFF}" destId="{5F3BCBAE-2174-4AF1-A7E7-D1FA8A34DFB2}" srcOrd="0" destOrd="0" presId="urn:microsoft.com/office/officeart/2005/8/layout/vList2"/>
    <dgm:cxn modelId="{9E92575F-22E0-43D8-A871-51AF269F0298}" type="presParOf" srcId="{3B63EAF9-ED28-477B-B0E0-B80EBFDAE359}" destId="{D3E985AE-BAB8-42E4-87CA-0147D9E48405}" srcOrd="0" destOrd="0" presId="urn:microsoft.com/office/officeart/2005/8/layout/vList2"/>
    <dgm:cxn modelId="{32F9DA9B-0843-4DF4-B540-D04B5B6716B9}" type="presParOf" srcId="{3B63EAF9-ED28-477B-B0E0-B80EBFDAE359}" destId="{69720E65-01FC-4B15-9CFD-048CBBCD6E3E}" srcOrd="1" destOrd="0" presId="urn:microsoft.com/office/officeart/2005/8/layout/vList2"/>
    <dgm:cxn modelId="{9C34957A-2B0B-4CD6-9870-0FACCD113875}" type="presParOf" srcId="{3B63EAF9-ED28-477B-B0E0-B80EBFDAE359}" destId="{A6390BDB-CE6C-4D60-85F7-8F50CE0BE0F8}" srcOrd="2" destOrd="0" presId="urn:microsoft.com/office/officeart/2005/8/layout/vList2"/>
    <dgm:cxn modelId="{13C22258-8ADA-4C55-9EB6-014DC28D528C}" type="presParOf" srcId="{3B63EAF9-ED28-477B-B0E0-B80EBFDAE359}" destId="{256729A6-71CC-415B-A6B8-E586AD7228D3}" srcOrd="3" destOrd="0" presId="urn:microsoft.com/office/officeart/2005/8/layout/vList2"/>
    <dgm:cxn modelId="{A3F0CD6F-AAED-4809-BDDC-28F0BECBC497}" type="presParOf" srcId="{3B63EAF9-ED28-477B-B0E0-B80EBFDAE359}" destId="{E07F5EE5-8BF0-4186-B9AA-B5F87BB1F464}" srcOrd="4" destOrd="0" presId="urn:microsoft.com/office/officeart/2005/8/layout/vList2"/>
    <dgm:cxn modelId="{08062757-BB60-4BFE-85A8-E5B455469FDC}" type="presParOf" srcId="{3B63EAF9-ED28-477B-B0E0-B80EBFDAE359}" destId="{C4C06F2E-5895-4051-B64D-7AF39A748DB2}" srcOrd="5" destOrd="0" presId="urn:microsoft.com/office/officeart/2005/8/layout/vList2"/>
    <dgm:cxn modelId="{8EF1DBA9-1452-4B7D-AEE7-2C5575E050E3}" type="presParOf" srcId="{3B63EAF9-ED28-477B-B0E0-B80EBFDAE359}" destId="{A1EF11DB-E267-455C-A7A0-25361165522B}" srcOrd="6" destOrd="0" presId="urn:microsoft.com/office/officeart/2005/8/layout/vList2"/>
    <dgm:cxn modelId="{87A29648-3F68-4691-9A06-2F5CBABF013D}" type="presParOf" srcId="{3B63EAF9-ED28-477B-B0E0-B80EBFDAE359}" destId="{54077C71-CBBE-460A-85C2-901675C50B6A}" srcOrd="7" destOrd="0" presId="urn:microsoft.com/office/officeart/2005/8/layout/vList2"/>
    <dgm:cxn modelId="{C8411B58-0334-43D3-A6CD-13687AAB9055}" type="presParOf" srcId="{3B63EAF9-ED28-477B-B0E0-B80EBFDAE359}" destId="{4BE173F7-7CB4-4D96-9BE9-25D82D9C6A64}" srcOrd="8" destOrd="0" presId="urn:microsoft.com/office/officeart/2005/8/layout/vList2"/>
    <dgm:cxn modelId="{674640E8-C5B5-443A-86C6-36EE9BC2CFED}" type="presParOf" srcId="{3B63EAF9-ED28-477B-B0E0-B80EBFDAE359}" destId="{18CF702A-4C02-4ADB-A218-A8A420F1AB02}" srcOrd="9" destOrd="0" presId="urn:microsoft.com/office/officeart/2005/8/layout/vList2"/>
    <dgm:cxn modelId="{D7ACEA56-B6B0-45CC-AFBB-B87498D8CDA8}" type="presParOf" srcId="{3B63EAF9-ED28-477B-B0E0-B80EBFDAE359}" destId="{42A331D3-3B2B-49BB-8E52-DA6757A36F1A}" srcOrd="10" destOrd="0" presId="urn:microsoft.com/office/officeart/2005/8/layout/vList2"/>
    <dgm:cxn modelId="{5FE485C0-E023-4196-A607-CCBBF272E9C9}" type="presParOf" srcId="{3B63EAF9-ED28-477B-B0E0-B80EBFDAE359}" destId="{01B92F13-190B-4DEE-88D7-8388EE7E85EC}" srcOrd="11" destOrd="0" presId="urn:microsoft.com/office/officeart/2005/8/layout/vList2"/>
    <dgm:cxn modelId="{96BA342E-1D12-4BA4-A966-A20DD0313162}" type="presParOf" srcId="{3B63EAF9-ED28-477B-B0E0-B80EBFDAE359}" destId="{5F3BCBAE-2174-4AF1-A7E7-D1FA8A34DFB2}" srcOrd="12" destOrd="0" presId="urn:microsoft.com/office/officeart/2005/8/layout/vList2"/>
    <dgm:cxn modelId="{0CCDCA95-6CA7-44B7-AA3D-A36A003772B6}" type="presParOf" srcId="{3B63EAF9-ED28-477B-B0E0-B80EBFDAE359}" destId="{870EE147-D5AE-45C4-A5CA-57FD78F23A05}" srcOrd="13" destOrd="0" presId="urn:microsoft.com/office/officeart/2005/8/layout/vList2"/>
    <dgm:cxn modelId="{F70CCAF8-FBFF-462C-8A36-370F69BC4ECB}" type="presParOf" srcId="{3B63EAF9-ED28-477B-B0E0-B80EBFDAE359}" destId="{B65A35DA-1308-4FD7-B8E2-5D8FE8B05842}" srcOrd="14" destOrd="0" presId="urn:microsoft.com/office/officeart/2005/8/layout/vList2"/>
    <dgm:cxn modelId="{5AB6AB05-7A75-4A7B-B9EE-558CCF66E677}" type="presParOf" srcId="{3B63EAF9-ED28-477B-B0E0-B80EBFDAE359}" destId="{154C73D3-B743-4AF2-8D30-30C54F7ED279}" srcOrd="15" destOrd="0" presId="urn:microsoft.com/office/officeart/2005/8/layout/vList2"/>
    <dgm:cxn modelId="{3D0D5815-4A34-459B-810E-BB99902A79E0}" type="presParOf" srcId="{3B63EAF9-ED28-477B-B0E0-B80EBFDAE359}" destId="{E5419750-B003-4F27-83E3-5909556701F8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E985AE-BAB8-42E4-87CA-0147D9E48405}">
      <dsp:nvSpPr>
        <dsp:cNvPr id="0" name=""/>
        <dsp:cNvSpPr/>
      </dsp:nvSpPr>
      <dsp:spPr>
        <a:xfrm>
          <a:off x="0" y="23526"/>
          <a:ext cx="8068235" cy="3357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Outcome 1:  </a:t>
          </a:r>
          <a:r>
            <a:rPr lang="en-GB" sz="1400" kern="1200" dirty="0"/>
            <a:t>Improve own health and wellbeing- good health for longer.</a:t>
          </a:r>
        </a:p>
      </dsp:txBody>
      <dsp:txXfrm>
        <a:off x="16392" y="39918"/>
        <a:ext cx="8035451" cy="303006"/>
      </dsp:txXfrm>
    </dsp:sp>
    <dsp:sp modelId="{A6390BDB-CE6C-4D60-85F7-8F50CE0BE0F8}">
      <dsp:nvSpPr>
        <dsp:cNvPr id="0" name=""/>
        <dsp:cNvSpPr/>
      </dsp:nvSpPr>
      <dsp:spPr>
        <a:xfrm>
          <a:off x="0" y="399636"/>
          <a:ext cx="8068235" cy="335790"/>
        </a:xfrm>
        <a:prstGeom prst="roundRect">
          <a:avLst/>
        </a:prstGeom>
        <a:solidFill>
          <a:schemeClr val="accent3">
            <a:hueOff val="1406283"/>
            <a:satOff val="-2110"/>
            <a:lumOff val="-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Outcome 2:</a:t>
          </a:r>
          <a:r>
            <a:rPr lang="en-GB" sz="1400" kern="1200" dirty="0"/>
            <a:t> Live, as far as reasonably</a:t>
          </a:r>
          <a:r>
            <a:rPr lang="en-GB" sz="1400" b="1" kern="1200" dirty="0"/>
            <a:t> </a:t>
          </a:r>
          <a:r>
            <a:rPr lang="en-GB" sz="1400" kern="1200" dirty="0"/>
            <a:t>practicable,</a:t>
          </a:r>
          <a:r>
            <a:rPr lang="en-GB" sz="1400" b="1" kern="1200" dirty="0"/>
            <a:t> </a:t>
          </a:r>
          <a:r>
            <a:rPr lang="en-GB" sz="1400" kern="1200" dirty="0"/>
            <a:t>independently at home/homely setting in their community.</a:t>
          </a:r>
        </a:p>
      </dsp:txBody>
      <dsp:txXfrm>
        <a:off x="16392" y="416028"/>
        <a:ext cx="8035451" cy="303006"/>
      </dsp:txXfrm>
    </dsp:sp>
    <dsp:sp modelId="{E07F5EE5-8BF0-4186-B9AA-B5F87BB1F464}">
      <dsp:nvSpPr>
        <dsp:cNvPr id="0" name=""/>
        <dsp:cNvSpPr/>
      </dsp:nvSpPr>
      <dsp:spPr>
        <a:xfrm>
          <a:off x="0" y="775746"/>
          <a:ext cx="8068235" cy="335790"/>
        </a:xfrm>
        <a:prstGeom prst="round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Outcome 3. </a:t>
          </a:r>
          <a:r>
            <a:rPr lang="en-GB" sz="1400" kern="1200" dirty="0"/>
            <a:t>Positive experiences- dignity &amp; respect.</a:t>
          </a:r>
        </a:p>
      </dsp:txBody>
      <dsp:txXfrm>
        <a:off x="16392" y="792138"/>
        <a:ext cx="8035451" cy="303006"/>
      </dsp:txXfrm>
    </dsp:sp>
    <dsp:sp modelId="{A1EF11DB-E267-455C-A7A0-25361165522B}">
      <dsp:nvSpPr>
        <dsp:cNvPr id="0" name=""/>
        <dsp:cNvSpPr/>
      </dsp:nvSpPr>
      <dsp:spPr>
        <a:xfrm>
          <a:off x="0" y="1151856"/>
          <a:ext cx="8068235" cy="335790"/>
        </a:xfrm>
        <a:prstGeom prst="roundRect">
          <a:avLst/>
        </a:prstGeom>
        <a:solidFill>
          <a:schemeClr val="accent3">
            <a:hueOff val="4218849"/>
            <a:satOff val="-6330"/>
            <a:lumOff val="-10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Outcome 4. </a:t>
          </a:r>
          <a:r>
            <a:rPr lang="en-GB" sz="1400" kern="1200" dirty="0"/>
            <a:t>Services centred on maintaining/improving quality of life.</a:t>
          </a:r>
        </a:p>
      </dsp:txBody>
      <dsp:txXfrm>
        <a:off x="16392" y="1168248"/>
        <a:ext cx="8035451" cy="303006"/>
      </dsp:txXfrm>
    </dsp:sp>
    <dsp:sp modelId="{4BE173F7-7CB4-4D96-9BE9-25D82D9C6A64}">
      <dsp:nvSpPr>
        <dsp:cNvPr id="0" name=""/>
        <dsp:cNvSpPr/>
      </dsp:nvSpPr>
      <dsp:spPr>
        <a:xfrm>
          <a:off x="0" y="1527966"/>
          <a:ext cx="8068235" cy="335790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Outcome 5. </a:t>
          </a:r>
          <a:r>
            <a:rPr lang="en-GB" sz="1400" kern="1200" dirty="0"/>
            <a:t>Reducing health inequalities.</a:t>
          </a:r>
        </a:p>
      </dsp:txBody>
      <dsp:txXfrm>
        <a:off x="16392" y="1544358"/>
        <a:ext cx="8035451" cy="303006"/>
      </dsp:txXfrm>
    </dsp:sp>
    <dsp:sp modelId="{42A331D3-3B2B-49BB-8E52-DA6757A36F1A}">
      <dsp:nvSpPr>
        <dsp:cNvPr id="0" name=""/>
        <dsp:cNvSpPr/>
      </dsp:nvSpPr>
      <dsp:spPr>
        <a:xfrm>
          <a:off x="0" y="1904076"/>
          <a:ext cx="8068235" cy="335790"/>
        </a:xfrm>
        <a:prstGeom prst="roundRect">
          <a:avLst/>
        </a:prstGeom>
        <a:solidFill>
          <a:schemeClr val="accent3">
            <a:hueOff val="7031415"/>
            <a:satOff val="-10550"/>
            <a:lumOff val="-17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Outcome 6.</a:t>
          </a:r>
          <a:r>
            <a:rPr lang="en-GB" sz="1400" kern="1200" dirty="0"/>
            <a:t>  Unpaid carers supported to look after their own health and wellbeing.</a:t>
          </a:r>
        </a:p>
      </dsp:txBody>
      <dsp:txXfrm>
        <a:off x="16392" y="1920468"/>
        <a:ext cx="8035451" cy="303006"/>
      </dsp:txXfrm>
    </dsp:sp>
    <dsp:sp modelId="{5F3BCBAE-2174-4AF1-A7E7-D1FA8A34DFB2}">
      <dsp:nvSpPr>
        <dsp:cNvPr id="0" name=""/>
        <dsp:cNvSpPr/>
      </dsp:nvSpPr>
      <dsp:spPr>
        <a:xfrm>
          <a:off x="0" y="2280186"/>
          <a:ext cx="8068235" cy="335790"/>
        </a:xfrm>
        <a:prstGeom prst="round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Outcome 7.</a:t>
          </a:r>
          <a:r>
            <a:rPr lang="en-GB" sz="1400" kern="1200" dirty="0"/>
            <a:t> Safe from harm.</a:t>
          </a:r>
        </a:p>
      </dsp:txBody>
      <dsp:txXfrm>
        <a:off x="16392" y="2296578"/>
        <a:ext cx="8035451" cy="303006"/>
      </dsp:txXfrm>
    </dsp:sp>
    <dsp:sp modelId="{B65A35DA-1308-4FD7-B8E2-5D8FE8B05842}">
      <dsp:nvSpPr>
        <dsp:cNvPr id="0" name=""/>
        <dsp:cNvSpPr/>
      </dsp:nvSpPr>
      <dsp:spPr>
        <a:xfrm>
          <a:off x="0" y="2656296"/>
          <a:ext cx="8068235" cy="335790"/>
        </a:xfrm>
        <a:prstGeom prst="roundRect">
          <a:avLst/>
        </a:prstGeom>
        <a:solidFill>
          <a:schemeClr val="accent3">
            <a:hueOff val="9843981"/>
            <a:satOff val="-14770"/>
            <a:lumOff val="-24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Outcome 8.</a:t>
          </a:r>
          <a:r>
            <a:rPr lang="en-GB" sz="1400" kern="1200" dirty="0"/>
            <a:t>  Workers feel engaged &amp; supported to continuously improve the info/support/care/treatment.</a:t>
          </a:r>
        </a:p>
      </dsp:txBody>
      <dsp:txXfrm>
        <a:off x="16392" y="2672688"/>
        <a:ext cx="8035451" cy="303006"/>
      </dsp:txXfrm>
    </dsp:sp>
    <dsp:sp modelId="{E5419750-B003-4F27-83E3-5909556701F8}">
      <dsp:nvSpPr>
        <dsp:cNvPr id="0" name=""/>
        <dsp:cNvSpPr/>
      </dsp:nvSpPr>
      <dsp:spPr>
        <a:xfrm>
          <a:off x="0" y="3032406"/>
          <a:ext cx="8068235" cy="33579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Outcome 9.</a:t>
          </a:r>
          <a:r>
            <a:rPr lang="en-GB" sz="1400" kern="1200" dirty="0"/>
            <a:t> Resources are used effectively and efficiently in the provision of health and social care services.</a:t>
          </a:r>
        </a:p>
      </dsp:txBody>
      <dsp:txXfrm>
        <a:off x="16392" y="3048798"/>
        <a:ext cx="8035451" cy="303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5811" tIns="47905" rIns="95811" bIns="47905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5811" tIns="47905" rIns="95811" bIns="47905" rtlCol="0"/>
          <a:lstStyle>
            <a:lvl1pPr algn="r">
              <a:defRPr sz="1300"/>
            </a:lvl1pPr>
          </a:lstStyle>
          <a:p>
            <a:fld id="{77512141-6EA2-4AEE-B887-E1353CCC5F3D}" type="datetimeFigureOut">
              <a:rPr lang="en-GB" smtClean="0"/>
              <a:t>26/08/2021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7938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811" tIns="47905" rIns="95811" bIns="4790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8"/>
            <a:ext cx="5679440" cy="4029879"/>
          </a:xfrm>
          <a:prstGeom prst="rect">
            <a:avLst/>
          </a:prstGeom>
        </p:spPr>
        <p:txBody>
          <a:bodyPr vert="horz" lIns="95811" tIns="47905" rIns="95811" bIns="4790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5811" tIns="47905" rIns="95811" bIns="47905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5811" tIns="47905" rIns="95811" bIns="47905" rtlCol="0" anchor="b"/>
          <a:lstStyle>
            <a:lvl1pPr algn="r">
              <a:defRPr sz="1300"/>
            </a:lvl1pPr>
          </a:lstStyle>
          <a:p>
            <a:fld id="{1C4E8145-CCC1-41E9-8605-6D2E80BF83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81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E8145-CCC1-41E9-8605-6D2E80BF83E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575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Audience participation,</a:t>
            </a:r>
            <a:r>
              <a:rPr lang="en-GB" baseline="0" dirty="0"/>
              <a:t> </a:t>
            </a:r>
            <a:r>
              <a:rPr lang="en-GB" dirty="0"/>
              <a:t>in the</a:t>
            </a:r>
            <a:r>
              <a:rPr lang="en-GB" baseline="0" dirty="0"/>
              <a:t> form of inviting delegates to offer constructive feedback/discussion on my project.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E8145-CCC1-41E9-8605-6D2E80BF83E5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271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Outcomes provide a foundation to the planning and delivery of integrated services delivery across Scotland.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E8145-CCC1-41E9-8605-6D2E80BF83E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450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E8145-CCC1-41E9-8605-6D2E80BF83E5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68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Health Social Care (HSC)</a:t>
            </a:r>
          </a:p>
          <a:p>
            <a:r>
              <a:rPr lang="en-GB" dirty="0"/>
              <a:t>Care of Elderly (COE)</a:t>
            </a:r>
          </a:p>
          <a:p>
            <a:r>
              <a:rPr lang="en-GB" dirty="0"/>
              <a:t>Long</a:t>
            </a:r>
            <a:r>
              <a:rPr lang="en-GB" baseline="0" dirty="0"/>
              <a:t> Term Conditions (</a:t>
            </a:r>
            <a:r>
              <a:rPr lang="en-GB" baseline="0" dirty="0" err="1"/>
              <a:t>LTC’s</a:t>
            </a:r>
            <a:r>
              <a:rPr lang="en-GB" baseline="0" dirty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E8145-CCC1-41E9-8605-6D2E80BF83E5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757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Explain</a:t>
            </a:r>
            <a:r>
              <a:rPr lang="en-GB" baseline="0" dirty="0"/>
              <a:t> my thoughts on choosing the correct design Hermeneutics Vs Case Study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Head scratch…..still working through this!</a:t>
            </a:r>
            <a:r>
              <a:rPr lang="en-GB" baseline="0" dirty="0"/>
              <a:t> Fitting the pieces of the jigsaw together.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E8145-CCC1-41E9-8605-6D2E80BF83E5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829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Measurement </a:t>
            </a:r>
            <a:r>
              <a:rPr lang="en-GB"/>
              <a:t>of user </a:t>
            </a:r>
            <a:r>
              <a:rPr lang="en-GB" dirty="0"/>
              <a:t>experience?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E8145-CCC1-41E9-8605-6D2E80BF83E5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260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E8145-CCC1-41E9-8605-6D2E80BF83E5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1716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D2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 descr="RGU Riverside Logo White Reverse A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03" y="450000"/>
            <a:ext cx="3926472" cy="71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07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312" y="1"/>
            <a:ext cx="7998432" cy="89385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9336"/>
            <a:ext cx="8229600" cy="46471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23982" y="6356351"/>
            <a:ext cx="55910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559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20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928670"/>
            <a:ext cx="9144000" cy="50006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4" descr="RGU Riverside wav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6000" y="1857364"/>
            <a:ext cx="8712000" cy="280762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74459"/>
            <a:ext cx="8229600" cy="1409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09644"/>
            <a:ext cx="8229600" cy="3036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 descr="RGU Riverside Logo White Reverse AW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57950" y="6174294"/>
            <a:ext cx="2571768" cy="46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25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hyperlink" Target="https://www.crd.york.ac.uk/prospero/display_record.php?RecordID=8555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7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5.jpeg"/><Relationship Id="rId4" Type="http://schemas.openxmlformats.org/officeDocument/2006/relationships/hyperlink" Target="https://www.crd.york.ac.uk/prospero/display_record.php?RecordID=8555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9.jpeg"/><Relationship Id="rId5" Type="http://schemas.openxmlformats.org/officeDocument/2006/relationships/image" Target="../media/image8.jp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0017" y="2476240"/>
            <a:ext cx="6507480" cy="1489616"/>
          </a:xfrm>
        </p:spPr>
        <p:txBody>
          <a:bodyPr>
            <a:normAutofit/>
          </a:bodyPr>
          <a:lstStyle/>
          <a:p>
            <a:r>
              <a:rPr lang="en-GB" sz="3200" b="1" dirty="0"/>
              <a:t>Integration of health and social care in a regional area of Scotland</a:t>
            </a:r>
            <a:endParaRPr lang="en-GB" sz="32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757150" y="357219"/>
            <a:ext cx="2975370" cy="1395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b="1" u="sng" dirty="0">
                <a:solidFill>
                  <a:schemeClr val="bg1">
                    <a:lumMod val="65000"/>
                  </a:schemeClr>
                </a:solidFill>
              </a:rPr>
              <a:t>Research Team</a:t>
            </a:r>
          </a:p>
          <a:p>
            <a:pPr algn="l"/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Louise Henderson- PhD Student- RGU</a:t>
            </a:r>
          </a:p>
          <a:p>
            <a:pPr algn="l"/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Professor Catriona Kennedy- RGU</a:t>
            </a:r>
          </a:p>
          <a:p>
            <a:pPr algn="l"/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Dr Heather Bain- RGU</a:t>
            </a:r>
          </a:p>
          <a:p>
            <a:pPr algn="l"/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Dr Elaine Allan- NHSG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757" y="450108"/>
            <a:ext cx="706798" cy="7076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14320" y="4095853"/>
            <a:ext cx="54188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>
                    <a:lumMod val="65000"/>
                  </a:schemeClr>
                </a:solidFill>
              </a:rPr>
              <a:t>Exploring the needs and experiences of service users and their families.</a:t>
            </a:r>
            <a:endParaRPr lang="en-GB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4301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613" y="1044649"/>
            <a:ext cx="8487131" cy="47465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400" dirty="0"/>
              <a:t>BAXTER, P. and JACK, S., 2008. Qualitative case study methodology: study design and implementation. </a:t>
            </a:r>
            <a:r>
              <a:rPr lang="en-GB" sz="1400" i="1" dirty="0"/>
              <a:t>The Qualitative Report.</a:t>
            </a:r>
            <a:r>
              <a:rPr lang="en-GB" sz="1400" dirty="0"/>
              <a:t> 13(4), pp. 544-599.</a:t>
            </a:r>
            <a:endParaRPr lang="en-GB" sz="1400" b="1" dirty="0"/>
          </a:p>
          <a:p>
            <a:pPr marL="0" indent="0">
              <a:buNone/>
            </a:pPr>
            <a:endParaRPr lang="en-GB" sz="1400" b="1" dirty="0"/>
          </a:p>
          <a:p>
            <a:pPr marL="0" indent="0">
              <a:buNone/>
            </a:pPr>
            <a:r>
              <a:rPr lang="en-GB" sz="1400" i="1" dirty="0"/>
              <a:t>Health and Social Care (Community Health and Standards) Act 2003. C. 43.</a:t>
            </a:r>
          </a:p>
          <a:p>
            <a:pPr marL="0" indent="0">
              <a:buNone/>
            </a:pPr>
            <a:endParaRPr lang="en-GB" sz="1400" i="1" dirty="0"/>
          </a:p>
          <a:p>
            <a:pPr marL="0" indent="0">
              <a:buNone/>
            </a:pPr>
            <a:r>
              <a:rPr lang="en-GB" sz="1400" dirty="0"/>
              <a:t>HENDERSON, L. C. et al., 2018. Integrated health and social care; exploring the needs and experiences of service users and their families. [online]. York: Prospero. Available from: </a:t>
            </a:r>
            <a:r>
              <a:rPr lang="en-GB" sz="1400" dirty="0">
                <a:hlinkClick r:id="rId4"/>
              </a:rPr>
              <a:t>https://www.crd.york.ac.uk/prospero/display_record.php?RecordID=85550</a:t>
            </a:r>
            <a:r>
              <a:rPr lang="en-GB" sz="1400" dirty="0"/>
              <a:t> [Accessed 15</a:t>
            </a:r>
            <a:r>
              <a:rPr lang="en-GB" sz="1400" baseline="30000" dirty="0"/>
              <a:t>th</a:t>
            </a:r>
            <a:r>
              <a:rPr lang="en-GB" sz="1400" dirty="0"/>
              <a:t> May 2018].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i="1" dirty="0"/>
              <a:t>NHS Reform (Scotland) Act 2004. a.s.p 7.</a:t>
            </a:r>
          </a:p>
          <a:p>
            <a:pPr marL="0" indent="0">
              <a:buNone/>
            </a:pPr>
            <a:endParaRPr lang="en-GB" sz="1400" i="1" dirty="0"/>
          </a:p>
          <a:p>
            <a:pPr marL="0" indent="0">
              <a:buNone/>
            </a:pPr>
            <a:r>
              <a:rPr lang="en-GB" sz="1400" i="1" dirty="0"/>
              <a:t>Public Bodies (Joint Working) (Scotland) Act 2014. a.s.p 9.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SCOTTISH GOVERNMENT, 2015. </a:t>
            </a:r>
            <a:r>
              <a:rPr lang="en-GB" sz="1400" i="1" dirty="0"/>
              <a:t>National health and wellbeing outcomes.</a:t>
            </a:r>
            <a:r>
              <a:rPr lang="en-GB" sz="1400" dirty="0"/>
              <a:t> Edinburgh: The Scottish Government.</a:t>
            </a:r>
            <a:endParaRPr lang="en-GB" sz="1400" i="1" dirty="0"/>
          </a:p>
          <a:p>
            <a:pPr marL="0" indent="0">
              <a:buNone/>
            </a:pPr>
            <a:endParaRPr lang="en-GB" sz="1400" i="1" dirty="0"/>
          </a:p>
          <a:p>
            <a:pPr marL="0" indent="0">
              <a:buNone/>
            </a:pPr>
            <a:r>
              <a:rPr lang="en-GB" sz="1400" dirty="0"/>
              <a:t>SCOTTISH PARLIAMENT, 2016. </a:t>
            </a:r>
            <a:r>
              <a:rPr lang="en-GB" sz="1400" i="1" dirty="0"/>
              <a:t>SPICe Briefing: Integration of Health and Social Care. </a:t>
            </a:r>
            <a:r>
              <a:rPr lang="en-GB" sz="1400" dirty="0"/>
              <a:t>Edinburgh: Scottish Parliament.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TAYLOR, R., 2014. </a:t>
            </a:r>
            <a:r>
              <a:rPr lang="en-GB" sz="1400" i="1" dirty="0"/>
              <a:t>The essentials of nursing research.</a:t>
            </a:r>
            <a:r>
              <a:rPr lang="en-GB" sz="1400" dirty="0"/>
              <a:t> London: Sage Publications.</a:t>
            </a:r>
          </a:p>
          <a:p>
            <a:pPr marL="0" indent="0">
              <a:buNone/>
            </a:pPr>
            <a:endParaRPr lang="en-GB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7449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Aims of this session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62157" y="1541788"/>
            <a:ext cx="8347587" cy="4165838"/>
          </a:xfrm>
        </p:spPr>
        <p:txBody>
          <a:bodyPr>
            <a:normAutofit/>
          </a:bodyPr>
          <a:lstStyle/>
          <a:p>
            <a:r>
              <a:rPr lang="en-GB" dirty="0"/>
              <a:t>To outline the proposed research study.</a:t>
            </a:r>
          </a:p>
          <a:p>
            <a:endParaRPr lang="en-GB" dirty="0"/>
          </a:p>
          <a:p>
            <a:r>
              <a:rPr lang="en-GB" dirty="0"/>
              <a:t>Explore the evolution of the study to date.</a:t>
            </a:r>
          </a:p>
          <a:p>
            <a:endParaRPr lang="en-GB" dirty="0"/>
          </a:p>
          <a:p>
            <a:r>
              <a:rPr lang="en-GB" dirty="0"/>
              <a:t>Audience participation – thoughts &amp; suggestions welcome!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2" y="6026883"/>
            <a:ext cx="747124" cy="74804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40097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343" y="1132801"/>
            <a:ext cx="7453747" cy="1985467"/>
          </a:xfrm>
        </p:spPr>
        <p:txBody>
          <a:bodyPr>
            <a:normAutofit fontScale="70000" lnSpcReduction="20000"/>
          </a:bodyPr>
          <a:lstStyle/>
          <a:p>
            <a:r>
              <a:rPr lang="en-GB" sz="3400" dirty="0"/>
              <a:t>Integration underpinning principle of national health and social care policy since the inception of:</a:t>
            </a:r>
          </a:p>
          <a:p>
            <a:pPr lvl="1"/>
            <a:r>
              <a:rPr lang="en-GB" dirty="0"/>
              <a:t>Health and Social Care (Community Health and Standards) Act 2003 </a:t>
            </a:r>
          </a:p>
          <a:p>
            <a:pPr lvl="1"/>
            <a:r>
              <a:rPr lang="en-GB" dirty="0"/>
              <a:t>NHS Reform (Scotland) Act 2004.</a:t>
            </a:r>
          </a:p>
          <a:p>
            <a:pPr lvl="1"/>
            <a:r>
              <a:rPr lang="en-GB" dirty="0"/>
              <a:t>Public Bodies (Joint Working) (Scotland) Act 2014.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60" y="1821710"/>
            <a:ext cx="1012332" cy="10808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2" y="6026883"/>
            <a:ext cx="747124" cy="7480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3767744"/>
            <a:ext cx="8053754" cy="188248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defTabSz="457200">
              <a:spcBef>
                <a:spcPct val="20000"/>
              </a:spcBef>
              <a:buFont typeface="Arial"/>
              <a:buChar char="•"/>
              <a:defRPr sz="3400"/>
            </a:lvl1pPr>
            <a:lvl2pPr marL="742950" lvl="1" indent="-285750" defTabSz="457200">
              <a:spcBef>
                <a:spcPct val="20000"/>
              </a:spcBef>
              <a:buFont typeface="Arial"/>
              <a:buChar char="–"/>
              <a:defRPr sz="2800"/>
            </a:lvl2pPr>
            <a:lvl3pPr marL="1143000" indent="-228600" defTabSz="457200">
              <a:spcBef>
                <a:spcPct val="20000"/>
              </a:spcBef>
              <a:buFont typeface="Arial"/>
              <a:buChar char="•"/>
              <a:defRPr sz="2400"/>
            </a:lvl3pPr>
            <a:lvl4pPr marL="1600200" indent="-228600" defTabSz="457200">
              <a:spcBef>
                <a:spcPct val="20000"/>
              </a:spcBef>
              <a:buFont typeface="Arial"/>
              <a:buChar char="–"/>
              <a:defRPr sz="2000"/>
            </a:lvl4pPr>
            <a:lvl5pPr marL="2057400" indent="-228600" defTabSz="457200">
              <a:spcBef>
                <a:spcPct val="20000"/>
              </a:spcBef>
              <a:buFont typeface="Arial"/>
              <a:buChar char="»"/>
              <a:defRPr sz="2000"/>
            </a:lvl5pPr>
            <a:lvl6pPr marL="2514600" indent="-228600" defTabSz="4572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 defTabSz="4572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 defTabSz="4572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 defTabSz="4572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en-GB" sz="2900" dirty="0"/>
              <a:t>31 integrated Joint Boards (</a:t>
            </a:r>
            <a:r>
              <a:rPr lang="en-GB" sz="2900" dirty="0" err="1"/>
              <a:t>IJB’s</a:t>
            </a:r>
            <a:r>
              <a:rPr lang="en-GB" sz="2900" dirty="0"/>
              <a:t>) to progress change in legislation and translate into integrated health and social care practice </a:t>
            </a:r>
            <a:r>
              <a:rPr lang="en-GB" sz="1600" dirty="0"/>
              <a:t>(The Scottish Parliament 2016).</a:t>
            </a:r>
            <a:r>
              <a:rPr lang="en-GB" sz="2900" dirty="0"/>
              <a:t>  </a:t>
            </a:r>
          </a:p>
          <a:p>
            <a:pPr lvl="1"/>
            <a:r>
              <a:rPr lang="en-GB" sz="2400" dirty="0"/>
              <a:t>Devise an integration strategy </a:t>
            </a:r>
          </a:p>
          <a:p>
            <a:pPr lvl="1"/>
            <a:r>
              <a:rPr lang="en-GB" sz="2400" dirty="0"/>
              <a:t>Outline how they will achieve the intended outcomes of care</a:t>
            </a:r>
          </a:p>
          <a:p>
            <a:pPr lvl="1"/>
            <a:r>
              <a:rPr lang="en-GB" sz="2400" dirty="0"/>
              <a:t>Promote positive experiences &amp; enable service users to shape their own care</a:t>
            </a:r>
          </a:p>
        </p:txBody>
      </p:sp>
      <p:pic>
        <p:nvPicPr>
          <p:cNvPr id="7" name="Picture 6" descr="th?id=J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53754" y="4454258"/>
            <a:ext cx="1090246" cy="996462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52409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Health &amp; Wellbeing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4463" y="4531439"/>
            <a:ext cx="2565084" cy="3091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/>
              <a:t>Scottish Government (2015) 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581809661"/>
              </p:ext>
            </p:extLst>
          </p:nvPr>
        </p:nvGraphicFramePr>
        <p:xfrm>
          <a:off x="611312" y="1063028"/>
          <a:ext cx="8068235" cy="3391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11312" y="4917282"/>
            <a:ext cx="8068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Strong focus on improving quality, safety and experiences of services for people utilising those services, their carers and their families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2" y="6026883"/>
            <a:ext cx="747124" cy="74804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9127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502" y="1"/>
            <a:ext cx="8728304" cy="893852"/>
          </a:xfrm>
        </p:spPr>
        <p:txBody>
          <a:bodyPr/>
          <a:lstStyle/>
          <a:p>
            <a:r>
              <a:rPr lang="en-GB" dirty="0"/>
              <a:t>Research Question &amp; Aim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2" y="6026883"/>
            <a:ext cx="747124" cy="748043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691638"/>
              </p:ext>
            </p:extLst>
          </p:nvPr>
        </p:nvGraphicFramePr>
        <p:xfrm>
          <a:off x="529487" y="1521474"/>
          <a:ext cx="8130334" cy="3877787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394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887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Preliminary research questions: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067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000" dirty="0">
                          <a:effectLst/>
                        </a:rPr>
                        <a:t>1.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What are the experiences of service users and their families, who are accessing integrated health and social care primary care in a regional area of Scotland?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067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000" dirty="0">
                          <a:effectLst/>
                        </a:rPr>
                        <a:t>2.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What are the perceptions of service users and their families, in relation to their health and wellbeing needs?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756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000" dirty="0">
                          <a:effectLst/>
                        </a:rPr>
                        <a:t>3. 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What is the relationship between the service users (and their families) experiences of integrated health and social care, and their perceived health and wellbeing needs?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70792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Literature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638" y="1061479"/>
            <a:ext cx="3739712" cy="4965403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Search strategy </a:t>
            </a:r>
          </a:p>
          <a:p>
            <a:pPr marL="400050" lvl="1" indent="0">
              <a:buNone/>
            </a:pPr>
            <a:r>
              <a:rPr lang="en-GB" sz="1500" dirty="0"/>
              <a:t>(Baxter and Jack 2008)</a:t>
            </a:r>
          </a:p>
          <a:p>
            <a:endParaRPr lang="en-GB" sz="1900" dirty="0"/>
          </a:p>
          <a:p>
            <a:r>
              <a:rPr lang="en-GB" dirty="0"/>
              <a:t>Prospero Protocol, published March 2018 </a:t>
            </a:r>
            <a:r>
              <a:rPr lang="en-GB" sz="1500" dirty="0"/>
              <a:t>(Henderson et al. 2018)</a:t>
            </a:r>
          </a:p>
          <a:p>
            <a:pPr marL="400050" lvl="1" indent="0">
              <a:buNone/>
            </a:pPr>
            <a:r>
              <a:rPr lang="en-GB" sz="1400" dirty="0">
                <a:hlinkClick r:id="rId4"/>
              </a:rPr>
              <a:t>https://www.crd.york.ac.uk/prospero/display_record.php?RecordID=85550</a:t>
            </a:r>
            <a:endParaRPr lang="en-GB" sz="1400" dirty="0"/>
          </a:p>
          <a:p>
            <a:pPr marL="0" indent="0">
              <a:buNone/>
            </a:pPr>
            <a:endParaRPr lang="en-GB" sz="1900" dirty="0"/>
          </a:p>
          <a:p>
            <a:r>
              <a:rPr lang="en-GB" dirty="0"/>
              <a:t>Screening</a:t>
            </a:r>
          </a:p>
          <a:p>
            <a:pPr lvl="1"/>
            <a:r>
              <a:rPr lang="en-GB" dirty="0"/>
              <a:t>Total: 436</a:t>
            </a:r>
          </a:p>
          <a:p>
            <a:pPr lvl="1"/>
            <a:r>
              <a:rPr lang="en-GB" dirty="0"/>
              <a:t>Full text screening: 48</a:t>
            </a:r>
          </a:p>
          <a:p>
            <a:endParaRPr lang="en-GB" sz="1900" dirty="0"/>
          </a:p>
          <a:p>
            <a:r>
              <a:rPr lang="en-GB" dirty="0"/>
              <a:t>Defining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2" y="6026883"/>
            <a:ext cx="747124" cy="748043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9264"/>
              </p:ext>
            </p:extLst>
          </p:nvPr>
        </p:nvGraphicFramePr>
        <p:xfrm>
          <a:off x="236482" y="1119710"/>
          <a:ext cx="4572001" cy="4603084"/>
        </p:xfrm>
        <a:graphic>
          <a:graphicData uri="http://schemas.openxmlformats.org/drawingml/2006/table">
            <a:tbl>
              <a:tblPr firstRow="1" firstCol="1" bandRow="1"/>
              <a:tblGrid>
                <a:gridCol w="4572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077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What are the </a:t>
                      </a:r>
                      <a:r>
                        <a:rPr lang="en-GB" sz="18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experiences of people who access</a:t>
                      </a:r>
                      <a:r>
                        <a:rPr lang="en-GB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and receive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integrated HSC</a:t>
                      </a:r>
                      <a:r>
                        <a:rPr lang="en-GB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at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home</a:t>
                      </a:r>
                      <a:r>
                        <a:rPr lang="en-GB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to meet their health and wellbeing needs?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077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How do people access</a:t>
                      </a:r>
                      <a:r>
                        <a:rPr lang="en-GB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integrated HSC at home?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077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What do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n-GB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who utilise integrated HSC at home, </a:t>
                      </a:r>
                      <a:r>
                        <a:rPr lang="en-GB" sz="18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perceive as their health and wellbeing needs</a:t>
                      </a:r>
                      <a:r>
                        <a:rPr lang="en-GB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077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How does integrated health and social care meet</a:t>
                      </a:r>
                      <a:r>
                        <a:rPr lang="en-GB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the health and wellbeing </a:t>
                      </a:r>
                      <a:r>
                        <a:rPr lang="en-GB" sz="18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needs</a:t>
                      </a:r>
                      <a:r>
                        <a:rPr lang="en-GB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of those who utilise it?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0051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loud Callout 28"/>
          <p:cNvSpPr/>
          <p:nvPr/>
        </p:nvSpPr>
        <p:spPr>
          <a:xfrm flipH="1">
            <a:off x="5241411" y="468491"/>
            <a:ext cx="2731629" cy="1845934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Cloud Callout 29"/>
          <p:cNvSpPr/>
          <p:nvPr/>
        </p:nvSpPr>
        <p:spPr>
          <a:xfrm flipH="1">
            <a:off x="549576" y="4151354"/>
            <a:ext cx="3095191" cy="1898880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Cloud Callout 27"/>
          <p:cNvSpPr/>
          <p:nvPr/>
        </p:nvSpPr>
        <p:spPr>
          <a:xfrm>
            <a:off x="4711267" y="2998879"/>
            <a:ext cx="3814221" cy="3098557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502" y="1"/>
            <a:ext cx="8728304" cy="893852"/>
          </a:xfrm>
        </p:spPr>
        <p:txBody>
          <a:bodyPr/>
          <a:lstStyle/>
          <a:p>
            <a:pPr algn="l"/>
            <a:r>
              <a:rPr lang="en-GB" dirty="0"/>
              <a:t>Anticipated Design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 rot="1429412">
            <a:off x="5463327" y="3466327"/>
            <a:ext cx="2287795" cy="25623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/>
              <a:t>Integrated HSC?</a:t>
            </a:r>
          </a:p>
          <a:p>
            <a:r>
              <a:rPr lang="en-GB" sz="2000" dirty="0"/>
              <a:t>Services delivered jointly</a:t>
            </a:r>
          </a:p>
          <a:p>
            <a:r>
              <a:rPr lang="en-GB" sz="2000" dirty="0"/>
              <a:t>Health agency</a:t>
            </a:r>
          </a:p>
          <a:p>
            <a:r>
              <a:rPr lang="en-GB" sz="2000" dirty="0"/>
              <a:t>Care agency</a:t>
            </a:r>
          </a:p>
          <a:p>
            <a:r>
              <a:rPr lang="en-GB" sz="2000" dirty="0"/>
              <a:t>Mental health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</p:txBody>
      </p:sp>
      <p:sp>
        <p:nvSpPr>
          <p:cNvPr id="21" name="TextBox 20"/>
          <p:cNvSpPr txBox="1"/>
          <p:nvPr/>
        </p:nvSpPr>
        <p:spPr>
          <a:xfrm rot="504385">
            <a:off x="970725" y="4599962"/>
            <a:ext cx="27868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Literature &amp; further evolution of research question</a:t>
            </a:r>
          </a:p>
        </p:txBody>
      </p:sp>
      <p:sp>
        <p:nvSpPr>
          <p:cNvPr id="25" name="TextBox 24"/>
          <p:cNvSpPr txBox="1"/>
          <p:nvPr/>
        </p:nvSpPr>
        <p:spPr>
          <a:xfrm rot="20455887">
            <a:off x="5752151" y="509549"/>
            <a:ext cx="20804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Home environment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Where care is delivered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466157" y="2706871"/>
            <a:ext cx="29157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GB" sz="2400" b="1" dirty="0"/>
              <a:t>Iterative process</a:t>
            </a:r>
          </a:p>
          <a:p>
            <a:pPr lvl="1" algn="ctr"/>
            <a:r>
              <a:rPr lang="en-GB" sz="2400" b="1" dirty="0"/>
              <a:t>Defining &amp; Refining</a:t>
            </a:r>
            <a:endParaRPr lang="en-GB" sz="2400" dirty="0"/>
          </a:p>
          <a:p>
            <a:pPr algn="ctr"/>
            <a:endParaRPr lang="en-GB" sz="2400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2" y="6026883"/>
            <a:ext cx="747124" cy="748043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189719" y="1132860"/>
            <a:ext cx="2973615" cy="2012746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 rot="20693934">
            <a:off x="395203" y="1255525"/>
            <a:ext cx="27273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000" b="1" dirty="0"/>
              <a:t>Service user/ relative/Informal carers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err="1"/>
              <a:t>LTC’s</a:t>
            </a:r>
            <a:r>
              <a:rPr lang="en-GB" sz="20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err="1"/>
              <a:t>CoE</a:t>
            </a:r>
            <a:endParaRPr lang="en-GB" sz="2000" dirty="0"/>
          </a:p>
          <a:p>
            <a:endParaRPr lang="en-GB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6869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Anticipated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257" y="949939"/>
            <a:ext cx="8913743" cy="327854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b="1" dirty="0"/>
              <a:t>Method/approach</a:t>
            </a:r>
          </a:p>
          <a:p>
            <a:pPr marL="0" indent="0" algn="ctr">
              <a:buNone/>
            </a:pPr>
            <a:endParaRPr lang="en-GB" sz="1000" b="1" dirty="0"/>
          </a:p>
          <a:p>
            <a:r>
              <a:rPr lang="en-GB" dirty="0"/>
              <a:t>Exploratory qualitative study</a:t>
            </a:r>
          </a:p>
          <a:p>
            <a:endParaRPr lang="en-GB" sz="1000" dirty="0"/>
          </a:p>
          <a:p>
            <a:r>
              <a:rPr lang="en-GB" dirty="0"/>
              <a:t>Semi-structured interviews </a:t>
            </a:r>
            <a:r>
              <a:rPr lang="en-GB" sz="2000" dirty="0"/>
              <a:t>(Taylor 2015)</a:t>
            </a:r>
          </a:p>
          <a:p>
            <a:pPr lvl="1"/>
            <a:r>
              <a:rPr lang="en-GB" sz="2400" dirty="0"/>
              <a:t>Open ended questions</a:t>
            </a:r>
          </a:p>
          <a:p>
            <a:pPr lvl="1"/>
            <a:r>
              <a:rPr lang="en-GB" sz="2400" dirty="0"/>
              <a:t>Capture expression of open opinions </a:t>
            </a:r>
          </a:p>
          <a:p>
            <a:pPr lvl="1"/>
            <a:r>
              <a:rPr lang="en-GB" sz="2400" dirty="0"/>
              <a:t>Groups or individually</a:t>
            </a:r>
          </a:p>
          <a:p>
            <a:pPr lvl="1"/>
            <a:r>
              <a:rPr lang="en-GB" sz="2400" dirty="0"/>
              <a:t>Considering  ‘Touch-points’</a:t>
            </a:r>
          </a:p>
          <a:p>
            <a:pPr lvl="1"/>
            <a:endParaRPr lang="en-GB" sz="1000" dirty="0"/>
          </a:p>
          <a:p>
            <a:r>
              <a:rPr lang="en-GB" dirty="0"/>
              <a:t>Propose interpretative thematic analysis</a:t>
            </a:r>
          </a:p>
          <a:p>
            <a:endParaRPr lang="en-GB" dirty="0"/>
          </a:p>
          <a:p>
            <a:pPr lvl="1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2" y="6026883"/>
            <a:ext cx="747124" cy="7480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0257" y="4608982"/>
            <a:ext cx="438027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/>
            <a:r>
              <a:rPr lang="en-GB" sz="2800" b="1" dirty="0"/>
              <a:t>Hermeneutic phenomenology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GB" sz="2000" dirty="0"/>
              <a:t>Service user experience</a:t>
            </a: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301981" y="4228482"/>
            <a:ext cx="617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Vs</a:t>
            </a:r>
            <a:r>
              <a:rPr lang="en-GB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04731" y="4540172"/>
            <a:ext cx="25494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Case Study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Geography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Differences in strategic plans?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237" y="1581150"/>
            <a:ext cx="1294731" cy="12303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05"/>
          <a:stretch/>
        </p:blipFill>
        <p:spPr>
          <a:xfrm>
            <a:off x="4173957" y="4831681"/>
            <a:ext cx="873141" cy="109348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46315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Anticipated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723" y="1184455"/>
            <a:ext cx="8395609" cy="4647124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Improving care for service users and their families.</a:t>
            </a:r>
          </a:p>
          <a:p>
            <a:pPr lvl="1"/>
            <a:r>
              <a:rPr lang="en-GB" dirty="0"/>
              <a:t>Greater understanding of the impact of HSC integration on health and wellbeing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Could contribute to future development of integrated health and social care services in  a regional area of Scotland.</a:t>
            </a:r>
          </a:p>
          <a:p>
            <a:pPr lvl="1"/>
            <a:r>
              <a:rPr lang="en-GB" dirty="0"/>
              <a:t>Health and Social Care Partnerships</a:t>
            </a:r>
          </a:p>
          <a:p>
            <a:pPr lvl="1"/>
            <a:r>
              <a:rPr lang="en-GB" dirty="0"/>
              <a:t>IJB’s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Potential to feed into Scottish Government.</a:t>
            </a:r>
          </a:p>
          <a:p>
            <a:pPr lvl="1"/>
            <a:r>
              <a:rPr lang="en-GB" dirty="0"/>
              <a:t>9 health and wellbeing outcomes</a:t>
            </a:r>
          </a:p>
          <a:p>
            <a:pPr marL="914400" lvl="2" indent="0">
              <a:buNone/>
            </a:pPr>
            <a:r>
              <a:rPr lang="en-GB" dirty="0"/>
              <a:t>										… </a:t>
            </a:r>
            <a:r>
              <a:rPr lang="en-GB" b="1" dirty="0"/>
              <a:t>if appropriate </a:t>
            </a:r>
            <a:r>
              <a:rPr lang="en-GB" sz="800" dirty="0"/>
              <a:t>(bold?)</a:t>
            </a:r>
            <a:r>
              <a:rPr lang="en-GB" b="1" dirty="0"/>
              <a:t>	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46607" y="6029280"/>
            <a:ext cx="5868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Recap: Outline of anticipated research project, insight &amp; questions, over to you now 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43992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BACKING_FORM_KEY" val="524316-r:\r-phd-lh-0916091\gsm005\gsm005- lh presentation- 24-11-17.pptx"/>
  <p:tag name="ARTICULATE_PRESENTER_VERSION" val="7"/>
  <p:tag name="ARTICULATE_SLIDE_COUNT" val="10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GU Rivers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2955</TotalTime>
  <Words>1040</Words>
  <Application>Microsoft Office PowerPoint</Application>
  <PresentationFormat>On-screen Show (4:3)</PresentationFormat>
  <Paragraphs>136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RGU Riverside</vt:lpstr>
      <vt:lpstr>Integration of health and social care in a regional area of Scotland</vt:lpstr>
      <vt:lpstr>Aims of this session</vt:lpstr>
      <vt:lpstr>Background</vt:lpstr>
      <vt:lpstr>Health &amp; Wellbeing Outcomes</vt:lpstr>
      <vt:lpstr>Research Question &amp; Aim</vt:lpstr>
      <vt:lpstr>Literature review</vt:lpstr>
      <vt:lpstr>Anticipated Design</vt:lpstr>
      <vt:lpstr>Anticipated Design</vt:lpstr>
      <vt:lpstr>Anticipated Impact</vt:lpstr>
      <vt:lpstr>References</vt:lpstr>
    </vt:vector>
  </TitlesOfParts>
  <Company>Robert Gordon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Lindy-Ann Blaize Alfred (cls)</dc:creator>
  <cp:lastModifiedBy>Leah Morrison (lib)</cp:lastModifiedBy>
  <cp:revision>241</cp:revision>
  <cp:lastPrinted>2017-09-14T10:55:58Z</cp:lastPrinted>
  <dcterms:created xsi:type="dcterms:W3CDTF">2016-10-21T11:39:53Z</dcterms:created>
  <dcterms:modified xsi:type="dcterms:W3CDTF">2021-08-26T08:15:53Z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Presentation1</vt:lpwstr>
  </property>
  <property fmtid="{D5CDD505-2E9C-101B-9397-08002B2CF9AE}" pid="3" name="ArticulateProjectVersion">
    <vt:lpwstr>7</vt:lpwstr>
  </property>
  <property fmtid="{D5CDD505-2E9C-101B-9397-08002B2CF9AE}" pid="4" name="ArticulateUseProject">
    <vt:lpwstr>1</vt:lpwstr>
  </property>
  <property fmtid="{D5CDD505-2E9C-101B-9397-08002B2CF9AE}" pid="5" name="ArticulateGUID">
    <vt:lpwstr>5D1CF735-4D73-4485-ABAC-1B5818D3BE74</vt:lpwstr>
  </property>
  <property fmtid="{D5CDD505-2E9C-101B-9397-08002B2CF9AE}" pid="6" name="ArticulateProjectFull">
    <vt:lpwstr>O:\LIB\Research_Support\Open Access\Contacts\people\Henderson, Louise\HENDERSON 2018 Intergration of health (PGR SEMINAR)\HENDERSON 2018 Integration of health (altered).ppta</vt:lpwstr>
  </property>
</Properties>
</file>