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4043" r:id="rId1"/>
  </p:sldMasterIdLst>
  <p:notesMasterIdLst>
    <p:notesMasterId r:id="rId19"/>
  </p:notesMasterIdLst>
  <p:sldIdLst>
    <p:sldId id="256" r:id="rId2"/>
    <p:sldId id="280" r:id="rId3"/>
    <p:sldId id="261" r:id="rId4"/>
    <p:sldId id="269" r:id="rId5"/>
    <p:sldId id="273" r:id="rId6"/>
    <p:sldId id="274" r:id="rId7"/>
    <p:sldId id="275" r:id="rId8"/>
    <p:sldId id="276" r:id="rId9"/>
    <p:sldId id="277" r:id="rId10"/>
    <p:sldId id="278" r:id="rId11"/>
    <p:sldId id="281" r:id="rId12"/>
    <p:sldId id="262" r:id="rId13"/>
    <p:sldId id="282" r:id="rId14"/>
    <p:sldId id="283" r:id="rId15"/>
    <p:sldId id="265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6357" autoAdjust="0"/>
  </p:normalViewPr>
  <p:slideViewPr>
    <p:cSldViewPr snapToGrid="0">
      <p:cViewPr varScale="1">
        <p:scale>
          <a:sx n="46" d="100"/>
          <a:sy n="46" d="100"/>
        </p:scale>
        <p:origin x="72" y="3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D3F04-19EA-4BE4-B6ED-667B634F112D}" type="datetimeFigureOut">
              <a:rPr lang="en-GB" smtClean="0"/>
              <a:t>02/12/2021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156C1-58AD-427C-9C65-9AAAB09683B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648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Please refer to the reference</a:t>
            </a:r>
            <a:r>
              <a:rPr lang="en-US" baseline="0" dirty="0"/>
              <a:t> list in the paper for any cited paper in the slides.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156C1-58AD-427C-9C65-9AAAB09683B7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746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5156C1-58AD-427C-9C65-9AAAB09683B7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52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椭圆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椭圆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椭圆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椭圆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椭圆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椭圆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内容占位符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矩形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内容占位符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6" name="内容占位符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25" name="椭圆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椭圆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标题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矩形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内容占位符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10" name="椭圆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椭圆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接连接符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矩形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椭圆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椭圆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椭圆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椭圆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2/bse.204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260053" y="4720986"/>
            <a:ext cx="7986251" cy="195959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514600" algn="l"/>
                <a:tab pos="2871788" algn="l"/>
              </a:tabLst>
            </a:pPr>
            <a:r>
              <a:rPr lang="fi-FI" sz="1800" i="0" u="none" strike="noStrike" cap="non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Omaima Hassan &amp; Peter Romilly</a:t>
            </a:r>
          </a:p>
          <a:p>
            <a:pPr>
              <a:spcBef>
                <a:spcPts val="0"/>
              </a:spcBef>
              <a:tabLst>
                <a:tab pos="2514600" algn="l"/>
                <a:tab pos="2871788" algn="l"/>
              </a:tabLst>
            </a:pPr>
            <a:r>
              <a:rPr lang="en-US" sz="1800" b="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H SarabunPSK" pitchFamily="34" charset="-34"/>
              </a:rPr>
              <a:t>Robert Gordon University &amp; </a:t>
            </a:r>
            <a:r>
              <a:rPr lang="en-GB" sz="1800" b="0" i="0" u="none" strike="noStrike" cap="non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Ecmetrika Consultancy </a:t>
            </a:r>
            <a:r>
              <a:rPr lang="en-GB" sz="1800" b="0" cap="non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en-GB" sz="1800" b="0" i="0" u="none" strike="noStrike" cap="non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nd Research</a:t>
            </a:r>
            <a:r>
              <a:rPr lang="en-US" sz="2400" b="1" cap="none" dirty="0">
                <a:latin typeface="TH SarabunPSK" pitchFamily="34" charset="-34"/>
                <a:cs typeface="TH SarabunPSK" pitchFamily="34" charset="-34"/>
              </a:rPr>
              <a:t>	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38137" y="2290353"/>
            <a:ext cx="10449819" cy="1959595"/>
          </a:xfrm>
        </p:spPr>
        <p:txBody>
          <a:bodyPr>
            <a:normAutofit/>
          </a:bodyPr>
          <a:lstStyle/>
          <a:p>
            <a:r>
              <a:rPr lang="en-US" sz="2800" i="0" u="none" strike="noStrike" baseline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Relations between corporate economic performance,</a:t>
            </a:r>
            <a:br>
              <a:rPr lang="en-US" sz="2800" i="0" u="none" strike="noStrike" baseline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800" i="0" u="none" strike="noStrike" baseline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environmental disclosure and greenhouse gas</a:t>
            </a:r>
            <a:br>
              <a:rPr lang="en-US" sz="2800" i="0" u="none" strike="noStrike" baseline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GB" sz="2800" i="0" u="none" strike="noStrike" baseline="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emissions: New insights</a:t>
            </a:r>
            <a:endParaRPr lang="th-TH" sz="28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ectangle 4"/>
          <p:cNvSpPr/>
          <p:nvPr/>
        </p:nvSpPr>
        <p:spPr>
          <a:xfrm>
            <a:off x="2670641" y="485174"/>
            <a:ext cx="71650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Adobe Gothic Std B" pitchFamily="34" charset="-128"/>
                <a:ea typeface="Adobe Gothic Std B" pitchFamily="34" charset="-128"/>
              </a:rPr>
              <a:t>The 2nd International Conference on Modern Management based on Big Data (MMBD2021) (Nov. 8-11, 2021)</a:t>
            </a:r>
          </a:p>
        </p:txBody>
      </p:sp>
      <p:sp>
        <p:nvSpPr>
          <p:cNvPr id="14" name="Rectangle 3"/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  <p:pic>
        <p:nvPicPr>
          <p:cNvPr id="8" name="图片 7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69" y="204716"/>
            <a:ext cx="1858649" cy="193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087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45703" y="298982"/>
            <a:ext cx="5177607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RESEARCH SAMPLE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5D03A6-1962-4EF4-8404-0B19505EECA5}"/>
              </a:ext>
            </a:extLst>
          </p:cNvPr>
          <p:cNvSpPr txBox="1"/>
          <p:nvPr/>
        </p:nvSpPr>
        <p:spPr>
          <a:xfrm>
            <a:off x="310394" y="1417739"/>
            <a:ext cx="1173155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Our final sample includes a total of  1,607 firms with 9,120 firm-year observations from 45 countries worldwide, comprising 1,392 companies from developed countries (8,121 firm-year observations) and 215 companies from developing countries (999 firm-year observations).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Company-level data for this study are collected from Bloomberg database, whereas country-level data on GDP and corporate governance are from the World Bank. The date of enforcement of the Kyoto Protocol per country is collected from the United Nations website. 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90A7A4C-9893-4837-99AD-F75C45FB58D4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2061592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4415" y="429650"/>
            <a:ext cx="5841243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RESEARCH MODEL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84" y="218364"/>
            <a:ext cx="999747" cy="10424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3261E8-E65D-4AC7-8065-B26285203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059" y="1644242"/>
            <a:ext cx="11543252" cy="4995394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7ACDE520-D985-4601-8549-07C254F54AB4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3802671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43539" y="386091"/>
            <a:ext cx="5841243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METHODOLOGY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84" y="218364"/>
            <a:ext cx="999747" cy="10424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B915CC-F62E-4A7D-A289-6BB4329B7D49}"/>
              </a:ext>
            </a:extLst>
          </p:cNvPr>
          <p:cNvSpPr txBox="1"/>
          <p:nvPr/>
        </p:nvSpPr>
        <p:spPr>
          <a:xfrm>
            <a:off x="268448" y="1387944"/>
            <a:ext cx="1119930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The associations between GHG, CEP and CED are examined by means of  structural equations controlling for potential endogeneity and employing a range of control variables.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The pairwise-causations between GHG, CEP, and CED are examined by means of Granger-causality tests.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1D4AF6A-E2CB-4A48-B5DF-FC3EDB1DF282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1310525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059351" y="496701"/>
            <a:ext cx="7124132" cy="52322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CC3300"/>
                </a:solidFill>
              </a:rPr>
              <a:t>RESULTS- TESTS of ASSOCIATIONS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7" y="286603"/>
            <a:ext cx="999747" cy="1042418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2E67BA2-6487-4959-B566-5D74B6A360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47683"/>
              </p:ext>
            </p:extLst>
          </p:nvPr>
        </p:nvGraphicFramePr>
        <p:xfrm>
          <a:off x="251670" y="1329021"/>
          <a:ext cx="11609001" cy="529039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538646">
                  <a:extLst>
                    <a:ext uri="{9D8B030D-6E8A-4147-A177-3AD203B41FA5}">
                      <a16:colId xmlns:a16="http://schemas.microsoft.com/office/drawing/2014/main" val="3278557273"/>
                    </a:ext>
                  </a:extLst>
                </a:gridCol>
                <a:gridCol w="1028123">
                  <a:extLst>
                    <a:ext uri="{9D8B030D-6E8A-4147-A177-3AD203B41FA5}">
                      <a16:colId xmlns:a16="http://schemas.microsoft.com/office/drawing/2014/main" val="120415720"/>
                    </a:ext>
                  </a:extLst>
                </a:gridCol>
                <a:gridCol w="1216083">
                  <a:extLst>
                    <a:ext uri="{9D8B030D-6E8A-4147-A177-3AD203B41FA5}">
                      <a16:colId xmlns:a16="http://schemas.microsoft.com/office/drawing/2014/main" val="1905163021"/>
                    </a:ext>
                  </a:extLst>
                </a:gridCol>
                <a:gridCol w="1050146">
                  <a:extLst>
                    <a:ext uri="{9D8B030D-6E8A-4147-A177-3AD203B41FA5}">
                      <a16:colId xmlns:a16="http://schemas.microsoft.com/office/drawing/2014/main" val="124371982"/>
                    </a:ext>
                  </a:extLst>
                </a:gridCol>
                <a:gridCol w="1218405">
                  <a:extLst>
                    <a:ext uri="{9D8B030D-6E8A-4147-A177-3AD203B41FA5}">
                      <a16:colId xmlns:a16="http://schemas.microsoft.com/office/drawing/2014/main" val="828039824"/>
                    </a:ext>
                  </a:extLst>
                </a:gridCol>
                <a:gridCol w="1044347">
                  <a:extLst>
                    <a:ext uri="{9D8B030D-6E8A-4147-A177-3AD203B41FA5}">
                      <a16:colId xmlns:a16="http://schemas.microsoft.com/office/drawing/2014/main" val="2191598917"/>
                    </a:ext>
                  </a:extLst>
                </a:gridCol>
                <a:gridCol w="1051310">
                  <a:extLst>
                    <a:ext uri="{9D8B030D-6E8A-4147-A177-3AD203B41FA5}">
                      <a16:colId xmlns:a16="http://schemas.microsoft.com/office/drawing/2014/main" val="462600472"/>
                    </a:ext>
                  </a:extLst>
                </a:gridCol>
                <a:gridCol w="1218405">
                  <a:extLst>
                    <a:ext uri="{9D8B030D-6E8A-4147-A177-3AD203B41FA5}">
                      <a16:colId xmlns:a16="http://schemas.microsoft.com/office/drawing/2014/main" val="189318888"/>
                    </a:ext>
                  </a:extLst>
                </a:gridCol>
                <a:gridCol w="1218406">
                  <a:extLst>
                    <a:ext uri="{9D8B030D-6E8A-4147-A177-3AD203B41FA5}">
                      <a16:colId xmlns:a16="http://schemas.microsoft.com/office/drawing/2014/main" val="982181803"/>
                    </a:ext>
                  </a:extLst>
                </a:gridCol>
                <a:gridCol w="1025130">
                  <a:extLst>
                    <a:ext uri="{9D8B030D-6E8A-4147-A177-3AD203B41FA5}">
                      <a16:colId xmlns:a16="http://schemas.microsoft.com/office/drawing/2014/main" val="1948824839"/>
                    </a:ext>
                  </a:extLst>
                </a:gridCol>
              </a:tblGrid>
              <a:tr h="417199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Full Sample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Developed countries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Developing countries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28395"/>
                  </a:ext>
                </a:extLst>
              </a:tr>
              <a:tr h="708433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Dependent variable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CEP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GHG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CED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CEP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GHG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CED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CEP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GHG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CED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7692332"/>
                  </a:ext>
                </a:extLst>
              </a:tr>
              <a:tr h="771078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CEP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-1.659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(0.234)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11.616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-2.759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(0.062)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-10.645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-3.325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(0.085)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14.716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2934646"/>
                  </a:ext>
                </a:extLst>
              </a:tr>
              <a:tr h="771078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GHG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effectLst/>
                        </a:rPr>
                        <a:t>-0.037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effectLst/>
                        </a:rPr>
                        <a:t>(0.000)</a:t>
                      </a:r>
                      <a:endParaRPr lang="en-GB" sz="14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0.258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effectLst/>
                        </a:rPr>
                        <a:t>-0.026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effectLst/>
                        </a:rPr>
                        <a:t>(0.000)</a:t>
                      </a:r>
                      <a:endParaRPr lang="en-GB" sz="14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-0.119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(0.001)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effectLst/>
                        </a:rPr>
                        <a:t>-0.071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effectLst/>
                        </a:rPr>
                        <a:t>(0.007)</a:t>
                      </a:r>
                      <a:endParaRPr lang="en-GB" sz="1400" b="1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1.380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815187"/>
                  </a:ext>
                </a:extLst>
              </a:tr>
              <a:tr h="771078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CED(-1)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0.014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effectLst/>
                        </a:rPr>
                        <a:t>0.041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effectLst/>
                        </a:rPr>
                        <a:t>(0.007)</a:t>
                      </a:r>
                      <a:endParaRPr lang="en-GB" sz="1400" b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-0.015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effectLst/>
                        </a:rPr>
                        <a:t>0.078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effectLst/>
                        </a:rPr>
                        <a:t>(0.000)</a:t>
                      </a:r>
                      <a:endParaRPr lang="en-GB" sz="1400" b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0.044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effectLst/>
                        </a:rPr>
                        <a:t>0.301</a:t>
                      </a:r>
                    </a:p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b="0" dirty="0">
                          <a:effectLst/>
                        </a:rPr>
                        <a:t>(0.000)</a:t>
                      </a:r>
                      <a:endParaRPr lang="en-GB" sz="1400" b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479587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Controls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560601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Intercept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1689885"/>
                  </a:ext>
                </a:extLst>
              </a:tr>
              <a:tr h="708433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S.E. of </a:t>
                      </a:r>
                    </a:p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regression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1.16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15.34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17.14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1.05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15.87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16.07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1.56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11.55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24.03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48717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lang="en-GB" sz="1200" dirty="0">
                          <a:effectLst/>
                        </a:rPr>
                        <a:t>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7513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7513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7513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6729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6729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6729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784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784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2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effectLst/>
                        </a:rPr>
                        <a:t>784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146429"/>
                  </a:ext>
                </a:extLst>
              </a:tr>
            </a:tbl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B439B999-1B3E-4D5B-99F1-862EF2665D57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1817841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41789" y="286603"/>
            <a:ext cx="7124132" cy="70696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CC3300"/>
                </a:solidFill>
              </a:rPr>
              <a:t>RESULTS- TESTS of CAUSATIONS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37" y="286603"/>
            <a:ext cx="999747" cy="1042418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97CFB3C-E3B5-4C25-8252-A095DB6E9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742722"/>
              </p:ext>
            </p:extLst>
          </p:nvPr>
        </p:nvGraphicFramePr>
        <p:xfrm>
          <a:off x="227901" y="1346327"/>
          <a:ext cx="11736197" cy="53780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222684">
                  <a:extLst>
                    <a:ext uri="{9D8B030D-6E8A-4147-A177-3AD203B41FA5}">
                      <a16:colId xmlns:a16="http://schemas.microsoft.com/office/drawing/2014/main" val="3090960394"/>
                    </a:ext>
                  </a:extLst>
                </a:gridCol>
                <a:gridCol w="1354357">
                  <a:extLst>
                    <a:ext uri="{9D8B030D-6E8A-4147-A177-3AD203B41FA5}">
                      <a16:colId xmlns:a16="http://schemas.microsoft.com/office/drawing/2014/main" val="2138817052"/>
                    </a:ext>
                  </a:extLst>
                </a:gridCol>
                <a:gridCol w="1147800">
                  <a:extLst>
                    <a:ext uri="{9D8B030D-6E8A-4147-A177-3AD203B41FA5}">
                      <a16:colId xmlns:a16="http://schemas.microsoft.com/office/drawing/2014/main" val="932921873"/>
                    </a:ext>
                  </a:extLst>
                </a:gridCol>
                <a:gridCol w="1354357">
                  <a:extLst>
                    <a:ext uri="{9D8B030D-6E8A-4147-A177-3AD203B41FA5}">
                      <a16:colId xmlns:a16="http://schemas.microsoft.com/office/drawing/2014/main" val="3177396678"/>
                    </a:ext>
                  </a:extLst>
                </a:gridCol>
                <a:gridCol w="1147800">
                  <a:extLst>
                    <a:ext uri="{9D8B030D-6E8A-4147-A177-3AD203B41FA5}">
                      <a16:colId xmlns:a16="http://schemas.microsoft.com/office/drawing/2014/main" val="3699072818"/>
                    </a:ext>
                  </a:extLst>
                </a:gridCol>
                <a:gridCol w="1354357">
                  <a:extLst>
                    <a:ext uri="{9D8B030D-6E8A-4147-A177-3AD203B41FA5}">
                      <a16:colId xmlns:a16="http://schemas.microsoft.com/office/drawing/2014/main" val="1234456384"/>
                    </a:ext>
                  </a:extLst>
                </a:gridCol>
                <a:gridCol w="1154842">
                  <a:extLst>
                    <a:ext uri="{9D8B030D-6E8A-4147-A177-3AD203B41FA5}">
                      <a16:colId xmlns:a16="http://schemas.microsoft.com/office/drawing/2014/main" val="632365134"/>
                    </a:ext>
                  </a:extLst>
                </a:gridCol>
              </a:tblGrid>
              <a:tr h="47076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Null hypothesis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Full sample</a:t>
                      </a:r>
                    </a:p>
                    <a:p>
                      <a:pPr algn="ctr"/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Developed countries</a:t>
                      </a:r>
                    </a:p>
                    <a:p>
                      <a:pPr algn="ctr"/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</a:rPr>
                        <a:t>Developing countries</a:t>
                      </a:r>
                    </a:p>
                    <a:p>
                      <a:pPr algn="ctr"/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077345"/>
                  </a:ext>
                </a:extLst>
              </a:tr>
              <a:tr h="202045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Wald-stat.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Decision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Wald-stat.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Decision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Wald-stat.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Decision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5449276"/>
                  </a:ext>
                </a:extLst>
              </a:tr>
              <a:tr h="202045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Dependent variable: CEP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4139116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GHG does not Granger-cause CEP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11.648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(0.003)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13.287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(0.001)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0.317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(0.854)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7214806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CED does not Granger-cause CEP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9.271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(0.010)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15.041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(0.001)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2.592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(0.274)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7170199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GHG, CED do not Granger-cause CEP 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22.467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29.555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3.045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(0.550)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2512160"/>
                  </a:ext>
                </a:extLst>
              </a:tr>
              <a:tr h="202045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Dependent variable: GHG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4265150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CEP does not Granger-cause GHG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0.714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(0.700)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1.154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(0.562)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0.988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(0.610)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204611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CED does not Granger-cause GHG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1.314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(0.518)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0.513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(0.774)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4.268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(0.118)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8043627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CEP, CED do not Granger-cause GHG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2.100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(0.717)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1.691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(0.792)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4.925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(0.295)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2516564"/>
                  </a:ext>
                </a:extLst>
              </a:tr>
              <a:tr h="202045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Dependent variable: CED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GB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0272196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CEP does not Granger-cause CED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1.586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(0.453)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3.838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(0.147)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2.962</a:t>
                      </a: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(0.227)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Accept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2099791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GHG does not Granger-cause CED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10.065</a:t>
                      </a:r>
                      <a:r>
                        <a:rPr lang="en-GB" sz="1400" baseline="30000" dirty="0">
                          <a:effectLst/>
                        </a:rPr>
                        <a:t>a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(0.007)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5.253</a:t>
                      </a:r>
                      <a:r>
                        <a:rPr lang="en-GB" sz="1400" baseline="30000" dirty="0">
                          <a:effectLst/>
                        </a:rPr>
                        <a:t>c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(0.072)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21.929</a:t>
                      </a:r>
                      <a:r>
                        <a:rPr lang="en-GB" sz="1400" baseline="30000" dirty="0">
                          <a:effectLst/>
                        </a:rPr>
                        <a:t>c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188615"/>
                  </a:ext>
                </a:extLst>
              </a:tr>
              <a:tr h="404090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CEP, GHG do not Granger-cause CED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11.294</a:t>
                      </a:r>
                      <a:r>
                        <a:rPr lang="en-GB" sz="1400" baseline="30000" dirty="0">
                          <a:effectLst/>
                        </a:rPr>
                        <a:t>b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(0.024)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8.952</a:t>
                      </a:r>
                      <a:r>
                        <a:rPr lang="en-GB" sz="1400" baseline="30000" dirty="0">
                          <a:effectLst/>
                        </a:rPr>
                        <a:t>c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(0.062)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23.806</a:t>
                      </a:r>
                      <a:r>
                        <a:rPr lang="en-GB" sz="1400" baseline="30000" dirty="0">
                          <a:effectLst/>
                        </a:rPr>
                        <a:t>c</a:t>
                      </a:r>
                      <a:endParaRPr lang="en-GB" sz="1400" dirty="0">
                        <a:effectLst/>
                      </a:endParaRPr>
                    </a:p>
                    <a:p>
                      <a:pPr algn="just"/>
                      <a:r>
                        <a:rPr lang="en-GB" sz="1400" dirty="0">
                          <a:effectLst/>
                        </a:rPr>
                        <a:t>(0.000)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Reject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3422817"/>
                  </a:ext>
                </a:extLst>
              </a:tr>
              <a:tr h="202045"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N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6042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5452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590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0059428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6AEBA9B4-9A0D-4EDE-8055-6E337A89A376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3237577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263709" y="366724"/>
            <a:ext cx="7124132" cy="70696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CC3300"/>
                </a:solidFill>
              </a:rPr>
              <a:t>CONCLUSION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37" y="286603"/>
            <a:ext cx="999747" cy="10424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0696642-3286-49B2-8D80-CDF101812994}"/>
              </a:ext>
            </a:extLst>
          </p:cNvPr>
          <p:cNvSpPr txBox="1"/>
          <p:nvPr/>
        </p:nvSpPr>
        <p:spPr>
          <a:xfrm>
            <a:off x="308278" y="1480320"/>
            <a:ext cx="1157544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en-US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robust result is that lower emissions are strongly associated with better economic performance.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After pretesting for stationarity, we find evidence of a one-way causation from emissions and environmental disclosure to economic performance, but no evidence of reverse causation.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We also find strong evidence of a one-way causation from emissions to disclosure, but no evidence </a:t>
            </a:r>
            <a:r>
              <a:rPr lang="en-GB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of reverse causation.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5525741-4C93-44B8-B8AB-FD18A78F64BC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750271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91446" y="372443"/>
            <a:ext cx="5983241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IMPLICATIONS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9" name="图片 8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72" y="204716"/>
            <a:ext cx="999747" cy="10424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3C2BE39-6DBE-4224-80B2-CB3293617289}"/>
              </a:ext>
            </a:extLst>
          </p:cNvPr>
          <p:cNvSpPr txBox="1"/>
          <p:nvPr/>
        </p:nvSpPr>
        <p:spPr>
          <a:xfrm>
            <a:off x="372630" y="1804917"/>
            <a:ext cx="1161036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The overarching policy implication is that environmental performance, as measured by greenhouse gas emissions, plays a crucial role in the formulation of business strategy at the firm level and government environmental policy at national and international levels.</a:t>
            </a:r>
            <a:endParaRPr lang="en-GB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5A4F6B-A409-4E6E-A435-6A6E1A586CB6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2503363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4"/>
          <p:cNvSpPr txBox="1">
            <a:spLocks/>
          </p:cNvSpPr>
          <p:nvPr/>
        </p:nvSpPr>
        <p:spPr>
          <a:xfrm>
            <a:off x="1583142" y="3466532"/>
            <a:ext cx="9976513" cy="16296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kumimoji="1" lang="ja-JP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图片 4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93" y="245660"/>
            <a:ext cx="999747" cy="1042418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BC703EB-D3EF-43FA-9B31-C25E57795607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B185055-0C90-415D-987D-215F7901E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782" y="1583326"/>
            <a:ext cx="3692435" cy="477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0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80833" y="272353"/>
            <a:ext cx="4995080" cy="8525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PUBLICATION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32" y="177421"/>
            <a:ext cx="999747" cy="10424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CCBC97A-D4C5-448C-B5A0-9BBFED9D4E0E}"/>
              </a:ext>
            </a:extLst>
          </p:cNvPr>
          <p:cNvSpPr txBox="1"/>
          <p:nvPr/>
        </p:nvSpPr>
        <p:spPr>
          <a:xfrm>
            <a:off x="295013" y="1547774"/>
            <a:ext cx="11601974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presentation is based on the following published paper: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en-US" sz="2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Hassan OAG, Romilly P. (2018). Relations between corporate economic performance, environmental disclosure and greenhouse gas emissions: New insights. Bus Strat </a:t>
            </a:r>
            <a:r>
              <a:rPr lang="en-GB" sz="2200" b="0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Env.,27:893–909. </a:t>
            </a:r>
            <a:r>
              <a:rPr lang="en-GB" sz="2200" b="0" i="0" u="none" strike="noStrike" baseline="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https://doi.org/10.1002/bse.2040</a:t>
            </a:r>
            <a:endParaRPr lang="en-GB" sz="2200" b="0" i="0" u="none" strike="noStrike" baseline="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en-GB" sz="2200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Correspondence:</a:t>
            </a:r>
          </a:p>
          <a:p>
            <a:pPr algn="l"/>
            <a:r>
              <a:rPr lang="en-US" sz="22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   Omaima Hassan</a:t>
            </a:r>
            <a:endParaRPr lang="en-US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fr-FR" sz="22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   Email: o.hassan@rgu.ac.uk</a:t>
            </a: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004C97B-EE7B-498C-8199-3E07CCEEB406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202415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298112" y="272353"/>
            <a:ext cx="4995080" cy="8525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The purpose of the study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32" y="177421"/>
            <a:ext cx="999747" cy="10424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CCBC97A-D4C5-448C-B5A0-9BBFED9D4E0E}"/>
              </a:ext>
            </a:extLst>
          </p:cNvPr>
          <p:cNvSpPr txBox="1"/>
          <p:nvPr/>
        </p:nvSpPr>
        <p:spPr>
          <a:xfrm>
            <a:off x="295013" y="1547774"/>
            <a:ext cx="1160197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to examine the associations and causations between corporate economic performance (CEP),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environmental disclosure (CED) and greenhouse gas emissions (GHG), 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using</a:t>
            </a:r>
            <a:r>
              <a:rPr lang="en-US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 a large, longitudinal,</a:t>
            </a: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multicounty dataset disaggregated between developed and developing countries.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12020B4-7704-482B-8EB8-64BC0AE50B32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3865646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80013" y="386091"/>
            <a:ext cx="5177607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MOTIVATIONS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1881DC3-7079-4C72-9CB0-B4FF09720221}"/>
              </a:ext>
            </a:extLst>
          </p:cNvPr>
          <p:cNvSpPr txBox="1"/>
          <p:nvPr/>
        </p:nvSpPr>
        <p:spPr>
          <a:xfrm>
            <a:off x="301992" y="1552713"/>
            <a:ext cx="1161876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There is an extensive empirical literature on the associations between CEP, CED, and GHG. A review of this literature shows that it typically focuses on the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pairwise relations between these variables, and use cross-section data for one country or, at best, a few countries.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However, if the three variables of interest are co-determined,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prior findings are potentially biased (i.e., omitted variable bias).</a:t>
            </a:r>
          </a:p>
          <a:p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F3F003B-799E-4D6B-86A7-96D6AF5359AE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251642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91164" y="347559"/>
            <a:ext cx="5779266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MOTIVATIONS- Continued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C88228C-685E-4CC8-BE01-A65B8FFFFB34}"/>
              </a:ext>
            </a:extLst>
          </p:cNvPr>
          <p:cNvSpPr txBox="1"/>
          <p:nvPr/>
        </p:nvSpPr>
        <p:spPr>
          <a:xfrm>
            <a:off x="242186" y="1557655"/>
            <a:ext cx="11477223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In addition, prior studies report mixed results which could be due to: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methodological and measurement problems in the constructs of interest;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lack of a temporal dimension in the data;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inadequate sampling procedures.</a:t>
            </a:r>
          </a:p>
          <a:p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results in inconsistent findings and inability to replicate and generalise these findings to different settings.</a:t>
            </a:r>
          </a:p>
          <a:p>
            <a:endParaRPr lang="en-GB" sz="2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Furthermore*, there is a lack of research on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direction of causation between the variables of interest</a:t>
            </a:r>
            <a:r>
              <a:rPr lang="en-GB" sz="2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(Nollet, Filis, &amp; Mitrokostas, 2016). There is, for example, a lack of direct empirical evidence on the impact of prior environmental disclosure on current environmental performance (Luo, Lan, &amp; Tang, 2012; Matisoff, 2013; Lewis et al., 2014).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651A311-324B-41F8-9241-7ED0C5DF2DCB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19279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90779" y="386091"/>
            <a:ext cx="5938657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RELATED LITURATURE 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DB0BD6-7E51-4409-AE5C-0E18F3B8EA61}"/>
              </a:ext>
            </a:extLst>
          </p:cNvPr>
          <p:cNvSpPr txBox="1"/>
          <p:nvPr/>
        </p:nvSpPr>
        <p:spPr>
          <a:xfrm>
            <a:off x="243282" y="1462797"/>
            <a:ext cx="116439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Al-Tuwaijri et al. (2004) investigate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associations</a:t>
            </a:r>
            <a:r>
              <a:rPr lang="en-GB" sz="2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among corporate environmental and financial performance and disclosure; comparing the OLS estimations with 2SLS and 3SLS estimations.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They utilise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cross-sectional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sample of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198 US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‘Standard &amp; Poors  500’ firms.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They use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self-constructed disclosure index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to measure the extent of environmental disclosure.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They measure environmental performance using the ratio of toxic waste recycled to total toxic waste generated.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measure is probably less representative of environmental performance for some firms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than industry- specific measures. Additionally, it does not consider the </a:t>
            </a:r>
            <a:r>
              <a:rPr lang="en-GB" sz="2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relative toxicity of the waste 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being recycled, and aggregates all waste into one medium.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E66A6F2-20CC-4C4B-8398-2AEFC4272CC4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381981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45703" y="311146"/>
            <a:ext cx="5177607" cy="7069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C3300"/>
                </a:solidFill>
              </a:rPr>
              <a:t>CONTRIBUTIONS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E40C25-E44A-4DFF-A18D-F06D57906CC6}"/>
              </a:ext>
            </a:extLst>
          </p:cNvPr>
          <p:cNvSpPr txBox="1"/>
          <p:nvPr/>
        </p:nvSpPr>
        <p:spPr>
          <a:xfrm>
            <a:off x="219512" y="1442067"/>
            <a:ext cx="1175297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Firstly, this study employs a simultaneous equation system to allow for potential endogeneity between CEP, GHG, and CED, an approach similar to that of Al-Tuwaijri et al. (2004), but utilising panel rather than cross-section data and a wider range of firm-level and country-level control variables.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Secondly, our time series data enables an analysis of the direction of causation between the key variables, a response to recent research calls by Walls et al</a:t>
            </a:r>
            <a:r>
              <a:rPr lang="en-GB" sz="2200" i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 (2012) and Nollet et al. (2016).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6F53036-45BB-4A03-94BA-A78483003274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47750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917371" y="316908"/>
            <a:ext cx="5828999" cy="70696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C3300"/>
                </a:solidFill>
              </a:rPr>
              <a:t>CONTRIBUTIONS- Continued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C07819-0AF2-427A-B280-A8D1F5A21FEE}"/>
              </a:ext>
            </a:extLst>
          </p:cNvPr>
          <p:cNvSpPr txBox="1"/>
          <p:nvPr/>
        </p:nvSpPr>
        <p:spPr>
          <a:xfrm>
            <a:off x="262155" y="1496353"/>
            <a:ext cx="1161665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Thirdly, in contrast, the current study employs a measure of environmental disclosure which is available for a large number of companies and countries over multiple time periods.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Fourthly, we use a relatively new proxy for environmental performance, i.e., GHG emissions, which are acknowledged as one of the most important components of corporate environmental performance (Dragomir, 2012, p. 225).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Verdana" panose="020B0604030504040204" pitchFamily="34" charset="0"/>
                <a:ea typeface="Verdana" panose="020B0604030504040204" pitchFamily="34" charset="0"/>
              </a:rPr>
              <a:t>Finally, in contrast to prior studies that focus on one or a few countries, our research model is estimated on a multi-country dataset disaggregated between developed and developing countries.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742EC9B-7F19-4556-91ED-6B98D22D4974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431302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71678" y="366724"/>
            <a:ext cx="6098048" cy="70696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C3300"/>
                </a:solidFill>
              </a:rPr>
              <a:t>HYPOTHESES DEVELOPMENT</a:t>
            </a:r>
            <a:endParaRPr lang="th-TH" dirty="0">
              <a:solidFill>
                <a:srgbClr val="CC3300"/>
              </a:solidFill>
            </a:endParaRPr>
          </a:p>
        </p:txBody>
      </p:sp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1E0D102-5F8B-4C99-9FAF-952E40E86CD7}"/>
              </a:ext>
            </a:extLst>
          </p:cNvPr>
          <p:cNvSpPr txBox="1"/>
          <p:nvPr/>
        </p:nvSpPr>
        <p:spPr>
          <a:xfrm>
            <a:off x="211821" y="1434003"/>
            <a:ext cx="11641823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H1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: There is no association between environmental disclosure and environmental performance.</a:t>
            </a:r>
          </a:p>
          <a:p>
            <a:endParaRPr lang="en-GB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H2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: There is no association between environmental performance</a:t>
            </a:r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and financial performance. </a:t>
            </a:r>
          </a:p>
          <a:p>
            <a:endParaRPr lang="en-GB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</a:rPr>
              <a:t>H3: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</a:rPr>
              <a:t> There is no association between financial performance and environmental disclosure.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3979B75-72F2-4473-A132-E8CA7824B685}"/>
              </a:ext>
            </a:extLst>
          </p:cNvPr>
          <p:cNvSpPr/>
          <p:nvPr/>
        </p:nvSpPr>
        <p:spPr>
          <a:xfrm>
            <a:off x="10659290" y="182058"/>
            <a:ext cx="13237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baseline="0" dirty="0">
                <a:latin typeface="Calibri" panose="020F0502020204030204" pitchFamily="34" charset="0"/>
              </a:rPr>
              <a:t>MMBD1139 </a:t>
            </a:r>
          </a:p>
        </p:txBody>
      </p:sp>
    </p:spTree>
    <p:extLst>
      <p:ext uri="{BB962C8B-B14F-4D97-AF65-F5344CB8AC3E}">
        <p14:creationId xmlns:p14="http://schemas.microsoft.com/office/powerpoint/2010/main" val="793805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镇">
  <a:themeElements>
    <a:clrScheme name="市镇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镇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镇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337</TotalTime>
  <Words>1399</Words>
  <Application>Microsoft Office PowerPoint</Application>
  <PresentationFormat>Widescreen</PresentationFormat>
  <Paragraphs>303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Adobe Gothic Std B</vt:lpstr>
      <vt:lpstr>ＭＳ Ｐ明朝</vt:lpstr>
      <vt:lpstr>Arial</vt:lpstr>
      <vt:lpstr>Calibri</vt:lpstr>
      <vt:lpstr>Cordia New</vt:lpstr>
      <vt:lpstr>方正舒体</vt:lpstr>
      <vt:lpstr>Georgia</vt:lpstr>
      <vt:lpstr>TH SarabunPSK</vt:lpstr>
      <vt:lpstr>Verdana</vt:lpstr>
      <vt:lpstr>Wingdings</vt:lpstr>
      <vt:lpstr>Wingdings 2</vt:lpstr>
      <vt:lpstr>Wingdings 3</vt:lpstr>
      <vt:lpstr>市镇</vt:lpstr>
      <vt:lpstr>Relations between corporate economic performance, environmental disclosure and greenhouse gas emissions: New insights</vt:lpstr>
      <vt:lpstr>PUBLICATION</vt:lpstr>
      <vt:lpstr>The purpose of the study</vt:lpstr>
      <vt:lpstr>MOTIVATIONS</vt:lpstr>
      <vt:lpstr>MOTIVATIONS- Continued</vt:lpstr>
      <vt:lpstr>RELATED LITURATURE </vt:lpstr>
      <vt:lpstr>CONTRIBUTIONS</vt:lpstr>
      <vt:lpstr>CONTRIBUTIONS- Continued</vt:lpstr>
      <vt:lpstr>HYPOTHESES DEVELOPMENT</vt:lpstr>
      <vt:lpstr>RESEARCH SAMPLE</vt:lpstr>
      <vt:lpstr>RESEARCH MODEL</vt:lpstr>
      <vt:lpstr>METHODOLOGY</vt:lpstr>
      <vt:lpstr>    RESULTS- TESTS of ASSOCIATIONS</vt:lpstr>
      <vt:lpstr>  RESULTS- TESTS of CAUSATIONS</vt:lpstr>
      <vt:lpstr>  CONCLUSION</vt:lpstr>
      <vt:lpstr>IMPLICATIONS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of Vinegar from Organic Broken Rice Noodles</dc:title>
  <dc:creator>JANEJIRA JAIKANG</dc:creator>
  <cp:lastModifiedBy>Leah Morrison (lib)</cp:lastModifiedBy>
  <cp:revision>110</cp:revision>
  <dcterms:created xsi:type="dcterms:W3CDTF">2019-06-30T13:46:36Z</dcterms:created>
  <dcterms:modified xsi:type="dcterms:W3CDTF">2021-12-02T09:56:48Z</dcterms:modified>
</cp:coreProperties>
</file>