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70" r:id="rId3"/>
    <p:sldMasterId id="2147483678" r:id="rId4"/>
    <p:sldMasterId id="2147483685" r:id="rId5"/>
    <p:sldMasterId id="2147483691" r:id="rId6"/>
    <p:sldMasterId id="2147483735" r:id="rId7"/>
    <p:sldMasterId id="2147483743" r:id="rId8"/>
    <p:sldMasterId id="2147483750" r:id="rId9"/>
    <p:sldMasterId id="2147483765" r:id="rId10"/>
    <p:sldMasterId id="2147483787" r:id="rId11"/>
    <p:sldMasterId id="2147484085" r:id="rId12"/>
  </p:sldMasterIdLst>
  <p:notesMasterIdLst>
    <p:notesMasterId r:id="rId29"/>
  </p:notesMasterIdLst>
  <p:sldIdLst>
    <p:sldId id="256" r:id="rId13"/>
    <p:sldId id="263" r:id="rId14"/>
    <p:sldId id="257" r:id="rId15"/>
    <p:sldId id="265" r:id="rId16"/>
    <p:sldId id="277" r:id="rId17"/>
    <p:sldId id="258" r:id="rId18"/>
    <p:sldId id="269" r:id="rId19"/>
    <p:sldId id="278" r:id="rId20"/>
    <p:sldId id="266" r:id="rId21"/>
    <p:sldId id="272" r:id="rId22"/>
    <p:sldId id="273" r:id="rId23"/>
    <p:sldId id="270" r:id="rId24"/>
    <p:sldId id="271" r:id="rId25"/>
    <p:sldId id="261" r:id="rId26"/>
    <p:sldId id="262"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234C6-3B3D-4899-A6C0-F61BCCE5C324}" v="2" dt="2021-10-19T04:27:16.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88536"/>
  </p:normalViewPr>
  <p:slideViewPr>
    <p:cSldViewPr snapToGrid="0" snapToObjects="1">
      <p:cViewPr varScale="1">
        <p:scale>
          <a:sx n="43" d="100"/>
          <a:sy n="43" d="100"/>
        </p:scale>
        <p:origin x="60"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Arial" panose="020B0604020202020204" pitchFamily="34" charset="0"/>
                <a:cs typeface="Arial" panose="020B0604020202020204" pitchFamily="34" charset="0"/>
              </a:defRPr>
            </a:pPr>
            <a:r>
              <a:rPr lang="en-US" sz="2800">
                <a:latin typeface="Arial" panose="020B0604020202020204" pitchFamily="34" charset="0"/>
                <a:cs typeface="Arial" panose="020B0604020202020204" pitchFamily="34" charset="0"/>
              </a:rPr>
              <a:t>Nationals to migrants' proportion in the workforce in Qatar </a:t>
            </a:r>
          </a:p>
        </c:rich>
      </c:tx>
      <c:overlay val="0"/>
    </c:title>
    <c:autoTitleDeleted val="0"/>
    <c:plotArea>
      <c:layout/>
      <c:pieChart>
        <c:varyColors val="1"/>
        <c:ser>
          <c:idx val="0"/>
          <c:order val="0"/>
          <c:dLbls>
            <c:spPr>
              <a:noFill/>
              <a:ln>
                <a:noFill/>
              </a:ln>
              <a:effectLst/>
            </c:spPr>
            <c:txPr>
              <a:bodyPr/>
              <a:lstStyle/>
              <a:p>
                <a:pPr>
                  <a:defRPr sz="2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Sheet1!$A$8:$B$8</c:f>
              <c:strCache>
                <c:ptCount val="2"/>
                <c:pt idx="0">
                  <c:v>Nationals </c:v>
                </c:pt>
                <c:pt idx="1">
                  <c:v>Migrants</c:v>
                </c:pt>
              </c:strCache>
            </c:strRef>
          </c:cat>
          <c:val>
            <c:numRef>
              <c:f>Sheet1!$A$9:$B$9</c:f>
              <c:numCache>
                <c:formatCode>#,##0</c:formatCode>
                <c:ptCount val="2"/>
                <c:pt idx="0">
                  <c:v>104705</c:v>
                </c:pt>
                <c:pt idx="1">
                  <c:v>1974341</c:v>
                </c:pt>
              </c:numCache>
            </c:numRef>
          </c:val>
          <c:extLst>
            <c:ext xmlns:c16="http://schemas.microsoft.com/office/drawing/2014/chart" uri="{C3380CC4-5D6E-409C-BE32-E72D297353CC}">
              <c16:uniqueId val="{00000000-A3C5-7A4A-A0EB-B432FBABA436}"/>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sz="2800">
              <a:latin typeface="Arial" panose="020B0604020202020204" pitchFamily="34" charset="0"/>
              <a:cs typeface="Arial" panose="020B0604020202020204" pitchFamily="34" charset="0"/>
            </a:defRPr>
          </a:pPr>
          <a:endParaRPr lang="en-US"/>
        </a:p>
      </c:txPr>
    </c:legend>
    <c:plotVisOnly val="1"/>
    <c:dispBlanksAs val="zero"/>
    <c:showDLblsOverMax val="0"/>
  </c:chart>
  <c:spPr>
    <a:solidFill>
      <a:sysClr val="window" lastClr="FFFFFF"/>
    </a:solidFill>
    <a:ln w="25400" cap="flat" cmpd="sng" algn="ctr">
      <a:solidFill>
        <a:srgbClr val="8064A2"/>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2.jp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image" Target="../media/image22.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4EB3B-6D71-2445-8FB6-C8F3E8538D45}" type="doc">
      <dgm:prSet loTypeId="urn:microsoft.com/office/officeart/2005/8/layout/hProcess10" loCatId="" qsTypeId="urn:microsoft.com/office/officeart/2005/8/quickstyle/simple1" qsCatId="simple" csTypeId="urn:microsoft.com/office/officeart/2005/8/colors/colorful5" csCatId="colorful" phldr="1"/>
      <dgm:spPr/>
      <dgm:t>
        <a:bodyPr/>
        <a:lstStyle/>
        <a:p>
          <a:endParaRPr lang="en-US"/>
        </a:p>
      </dgm:t>
    </dgm:pt>
    <dgm:pt modelId="{A28AE779-1B79-4448-8DAD-47E565811298}">
      <dgm:prSet phldrT="[Text]"/>
      <dgm:spPr/>
      <dgm:t>
        <a:bodyPr/>
        <a:lstStyle/>
        <a:p>
          <a:pPr rtl="0"/>
          <a:r>
            <a:rPr lang="en-US" dirty="0"/>
            <a:t>Baseline screening	</a:t>
          </a:r>
        </a:p>
      </dgm:t>
    </dgm:pt>
    <dgm:pt modelId="{B8ED950C-0787-1E42-B316-234253922DCD}" type="parTrans" cxnId="{D66D1BBE-2C14-B842-8F04-76B4D11C45E1}">
      <dgm:prSet/>
      <dgm:spPr/>
      <dgm:t>
        <a:bodyPr/>
        <a:lstStyle/>
        <a:p>
          <a:endParaRPr lang="en-US"/>
        </a:p>
      </dgm:t>
    </dgm:pt>
    <dgm:pt modelId="{6558D79D-B74E-F648-98E8-A669857FDE0F}" type="sibTrans" cxnId="{D66D1BBE-2C14-B842-8F04-76B4D11C45E1}">
      <dgm:prSet/>
      <dgm:spPr/>
      <dgm:t>
        <a:bodyPr/>
        <a:lstStyle/>
        <a:p>
          <a:pPr rtl="0"/>
          <a:endParaRPr lang="en-US"/>
        </a:p>
      </dgm:t>
    </dgm:pt>
    <dgm:pt modelId="{79429135-F6AA-8343-B4A3-4A4A26095A04}">
      <dgm:prSet phldrT="[Text]"/>
      <dgm:spPr/>
      <dgm:t>
        <a:bodyPr/>
        <a:lstStyle/>
        <a:p>
          <a:pPr rtl="0"/>
          <a:r>
            <a:rPr lang="en-US" dirty="0"/>
            <a:t>Following the consent</a:t>
          </a:r>
        </a:p>
      </dgm:t>
    </dgm:pt>
    <dgm:pt modelId="{83054417-2B30-2F46-85B0-68165471EC0A}" type="parTrans" cxnId="{BDC02640-D174-484C-B7EC-20478EE6E021}">
      <dgm:prSet/>
      <dgm:spPr/>
      <dgm:t>
        <a:bodyPr/>
        <a:lstStyle/>
        <a:p>
          <a:endParaRPr lang="en-US"/>
        </a:p>
      </dgm:t>
    </dgm:pt>
    <dgm:pt modelId="{953D68F3-9C40-AB4B-88B9-CCF1EC6F2B95}" type="sibTrans" cxnId="{BDC02640-D174-484C-B7EC-20478EE6E021}">
      <dgm:prSet/>
      <dgm:spPr/>
      <dgm:t>
        <a:bodyPr/>
        <a:lstStyle/>
        <a:p>
          <a:endParaRPr lang="en-US"/>
        </a:p>
      </dgm:t>
    </dgm:pt>
    <dgm:pt modelId="{162740F4-BA0B-8148-B393-CA2E883DBA10}">
      <dgm:prSet phldrT="[Text]"/>
      <dgm:spPr/>
      <dgm:t>
        <a:bodyPr/>
        <a:lstStyle/>
        <a:p>
          <a:pPr rtl="0"/>
          <a:r>
            <a:rPr lang="en-US" dirty="0"/>
            <a:t>Baseline screening for MetS was conducted</a:t>
          </a:r>
        </a:p>
      </dgm:t>
    </dgm:pt>
    <dgm:pt modelId="{91869FAF-2457-A649-86C9-EE6F6AF24259}" type="parTrans" cxnId="{2DE76194-0B00-A443-BC36-4C589FD0DF2A}">
      <dgm:prSet/>
      <dgm:spPr/>
      <dgm:t>
        <a:bodyPr/>
        <a:lstStyle/>
        <a:p>
          <a:endParaRPr lang="en-US"/>
        </a:p>
      </dgm:t>
    </dgm:pt>
    <dgm:pt modelId="{9B7C2CA0-E900-D246-B4DF-8A2A698A7133}" type="sibTrans" cxnId="{2DE76194-0B00-A443-BC36-4C589FD0DF2A}">
      <dgm:prSet/>
      <dgm:spPr/>
      <dgm:t>
        <a:bodyPr/>
        <a:lstStyle/>
        <a:p>
          <a:endParaRPr lang="en-US"/>
        </a:p>
      </dgm:t>
    </dgm:pt>
    <dgm:pt modelId="{CCA2A7BC-C9C7-7A4C-AB73-5D488919C94E}">
      <dgm:prSet phldrT="[Text]"/>
      <dgm:spPr/>
      <dgm:t>
        <a:bodyPr/>
        <a:lstStyle/>
        <a:p>
          <a:r>
            <a:rPr lang="en-US" dirty="0"/>
            <a:t>Migrants aged 18 – 65 years employed at HMC were invited to consent and participate. </a:t>
          </a:r>
        </a:p>
      </dgm:t>
    </dgm:pt>
    <dgm:pt modelId="{8E4B019C-E9BA-AE45-BC4E-A3BAE6D66BAE}" type="sibTrans" cxnId="{F72DF130-3551-644C-855E-6B78801107F4}">
      <dgm:prSet/>
      <dgm:spPr/>
      <dgm:t>
        <a:bodyPr/>
        <a:lstStyle/>
        <a:p>
          <a:endParaRPr lang="en-US"/>
        </a:p>
      </dgm:t>
    </dgm:pt>
    <dgm:pt modelId="{07223FE4-5A7F-DC4B-918F-87BEA385EBEA}" type="parTrans" cxnId="{F72DF130-3551-644C-855E-6B78801107F4}">
      <dgm:prSet/>
      <dgm:spPr/>
      <dgm:t>
        <a:bodyPr/>
        <a:lstStyle/>
        <a:p>
          <a:endParaRPr lang="en-US"/>
        </a:p>
      </dgm:t>
    </dgm:pt>
    <dgm:pt modelId="{1B4A934B-00A1-8340-9B0E-FBEC589C61E6}">
      <dgm:prSet phldrT="[Text]"/>
      <dgm:spPr/>
      <dgm:t>
        <a:bodyPr/>
        <a:lstStyle/>
        <a:p>
          <a:pPr rtl="0"/>
          <a:r>
            <a:rPr lang="en-US" dirty="0"/>
            <a:t>Parameters included glycated hemoglobin (HbA1c), triglycerides (TG), high-density lipoprotein-cholesterol (HDL-C), blood pressure (BP) and waist circumference (WC). </a:t>
          </a:r>
        </a:p>
      </dgm:t>
    </dgm:pt>
    <dgm:pt modelId="{181BBB78-B81A-CF4A-9099-59B0CD505666}" type="parTrans" cxnId="{4E6321F1-C227-3048-8ED8-E3A07FC4D795}">
      <dgm:prSet/>
      <dgm:spPr/>
      <dgm:t>
        <a:bodyPr/>
        <a:lstStyle/>
        <a:p>
          <a:endParaRPr lang="en-US"/>
        </a:p>
      </dgm:t>
    </dgm:pt>
    <dgm:pt modelId="{EE1B5438-2D7A-6A40-A1D7-DA5550EC6CA4}" type="sibTrans" cxnId="{4E6321F1-C227-3048-8ED8-E3A07FC4D795}">
      <dgm:prSet/>
      <dgm:spPr/>
      <dgm:t>
        <a:bodyPr/>
        <a:lstStyle/>
        <a:p>
          <a:endParaRPr lang="en-US"/>
        </a:p>
      </dgm:t>
    </dgm:pt>
    <dgm:pt modelId="{413AFDD0-1A70-BF4D-87C4-FBD567A33DE4}" type="pres">
      <dgm:prSet presAssocID="{AB64EB3B-6D71-2445-8FB6-C8F3E8538D45}" presName="Name0" presStyleCnt="0">
        <dgm:presLayoutVars>
          <dgm:dir/>
          <dgm:resizeHandles val="exact"/>
        </dgm:presLayoutVars>
      </dgm:prSet>
      <dgm:spPr/>
    </dgm:pt>
    <dgm:pt modelId="{658BBD0B-7799-7D43-8354-09253BBDD8E3}" type="pres">
      <dgm:prSet presAssocID="{A28AE779-1B79-4448-8DAD-47E565811298}" presName="composite" presStyleCnt="0"/>
      <dgm:spPr/>
    </dgm:pt>
    <dgm:pt modelId="{C81F1B00-402F-5D49-9778-B434438C25B7}" type="pres">
      <dgm:prSet presAssocID="{A28AE779-1B79-4448-8DAD-47E565811298}" presName="imagSh" presStyleLbl="bgImgPlace1" presStyleIdx="0" presStyleCnt="2"/>
      <dgm:spPr>
        <a:blipFill>
          <a:blip xmlns:r="http://schemas.openxmlformats.org/officeDocument/2006/relationships" r:embed="rId1"/>
          <a:srcRect/>
          <a:stretch>
            <a:fillRect l="-26000" r="-26000"/>
          </a:stretch>
        </a:blipFill>
      </dgm:spPr>
    </dgm:pt>
    <dgm:pt modelId="{7EE7D1C7-74A3-8542-8EA3-7A2B986E801F}" type="pres">
      <dgm:prSet presAssocID="{A28AE779-1B79-4448-8DAD-47E565811298}" presName="txNode" presStyleLbl="node1" presStyleIdx="0" presStyleCnt="2">
        <dgm:presLayoutVars>
          <dgm:bulletEnabled val="1"/>
        </dgm:presLayoutVars>
      </dgm:prSet>
      <dgm:spPr/>
    </dgm:pt>
    <dgm:pt modelId="{2FB06D4C-D9D1-AF44-A30F-299B1271D278}" type="pres">
      <dgm:prSet presAssocID="{6558D79D-B74E-F648-98E8-A669857FDE0F}" presName="sibTrans" presStyleLbl="sibTrans2D1" presStyleIdx="0" presStyleCnt="1" custAng="231945" custScaleX="84528" custScaleY="98970"/>
      <dgm:spPr/>
    </dgm:pt>
    <dgm:pt modelId="{69181E73-3DCE-FB43-8B72-DAF258FE4C93}" type="pres">
      <dgm:prSet presAssocID="{6558D79D-B74E-F648-98E8-A669857FDE0F}" presName="connTx" presStyleLbl="sibTrans2D1" presStyleIdx="0" presStyleCnt="1"/>
      <dgm:spPr/>
    </dgm:pt>
    <dgm:pt modelId="{975D4FF3-DA94-234F-960E-B1656EE73A6E}" type="pres">
      <dgm:prSet presAssocID="{79429135-F6AA-8343-B4A3-4A4A26095A04}" presName="composite" presStyleCnt="0"/>
      <dgm:spPr/>
    </dgm:pt>
    <dgm:pt modelId="{8019CEFB-538F-C546-ACB6-32C480557D52}" type="pres">
      <dgm:prSet presAssocID="{79429135-F6AA-8343-B4A3-4A4A26095A04}" presName="imagSh" presStyleLbl="bgImgPlace1" presStyleIdx="1" presStyleCnt="2" custLinFactNeighborX="545" custLinFactNeighborY="-16513"/>
      <dgm:spPr>
        <a:blipFill>
          <a:blip xmlns:r="http://schemas.openxmlformats.org/officeDocument/2006/relationships" r:embed="rId2"/>
          <a:srcRect/>
          <a:stretch>
            <a:fillRect/>
          </a:stretch>
        </a:blipFill>
      </dgm:spPr>
    </dgm:pt>
    <dgm:pt modelId="{EFAAC9E5-F478-B740-A8DC-2D780551B5B5}" type="pres">
      <dgm:prSet presAssocID="{79429135-F6AA-8343-B4A3-4A4A26095A04}" presName="txNode" presStyleLbl="node1" presStyleIdx="1" presStyleCnt="2" custScaleX="126154">
        <dgm:presLayoutVars>
          <dgm:bulletEnabled val="1"/>
        </dgm:presLayoutVars>
      </dgm:prSet>
      <dgm:spPr/>
    </dgm:pt>
  </dgm:ptLst>
  <dgm:cxnLst>
    <dgm:cxn modelId="{A57B6101-5574-B24D-B98F-B6678C82D111}" type="presOf" srcId="{162740F4-BA0B-8148-B393-CA2E883DBA10}" destId="{EFAAC9E5-F478-B740-A8DC-2D780551B5B5}" srcOrd="0" destOrd="1" presId="urn:microsoft.com/office/officeart/2005/8/layout/hProcess10"/>
    <dgm:cxn modelId="{53ACC624-DB5E-7F4A-8D4D-290B6F1FA740}" type="presOf" srcId="{1B4A934B-00A1-8340-9B0E-FBEC589C61E6}" destId="{EFAAC9E5-F478-B740-A8DC-2D780551B5B5}" srcOrd="0" destOrd="2" presId="urn:microsoft.com/office/officeart/2005/8/layout/hProcess10"/>
    <dgm:cxn modelId="{F72DF130-3551-644C-855E-6B78801107F4}" srcId="{A28AE779-1B79-4448-8DAD-47E565811298}" destId="{CCA2A7BC-C9C7-7A4C-AB73-5D488919C94E}" srcOrd="0" destOrd="0" parTransId="{07223FE4-5A7F-DC4B-918F-87BEA385EBEA}" sibTransId="{8E4B019C-E9BA-AE45-BC4E-A3BAE6D66BAE}"/>
    <dgm:cxn modelId="{BDC02640-D174-484C-B7EC-20478EE6E021}" srcId="{AB64EB3B-6D71-2445-8FB6-C8F3E8538D45}" destId="{79429135-F6AA-8343-B4A3-4A4A26095A04}" srcOrd="1" destOrd="0" parTransId="{83054417-2B30-2F46-85B0-68165471EC0A}" sibTransId="{953D68F3-9C40-AB4B-88B9-CCF1EC6F2B95}"/>
    <dgm:cxn modelId="{6FE4075B-B814-CE40-8B8D-C87B14F00736}" type="presOf" srcId="{CCA2A7BC-C9C7-7A4C-AB73-5D488919C94E}" destId="{7EE7D1C7-74A3-8542-8EA3-7A2B986E801F}" srcOrd="0" destOrd="1" presId="urn:microsoft.com/office/officeart/2005/8/layout/hProcess10"/>
    <dgm:cxn modelId="{B07CAD41-B46A-AB4D-874E-D14E3E1BE077}" type="presOf" srcId="{A28AE779-1B79-4448-8DAD-47E565811298}" destId="{7EE7D1C7-74A3-8542-8EA3-7A2B986E801F}" srcOrd="0" destOrd="0" presId="urn:microsoft.com/office/officeart/2005/8/layout/hProcess10"/>
    <dgm:cxn modelId="{2DE76194-0B00-A443-BC36-4C589FD0DF2A}" srcId="{79429135-F6AA-8343-B4A3-4A4A26095A04}" destId="{162740F4-BA0B-8148-B393-CA2E883DBA10}" srcOrd="0" destOrd="0" parTransId="{91869FAF-2457-A649-86C9-EE6F6AF24259}" sibTransId="{9B7C2CA0-E900-D246-B4DF-8A2A698A7133}"/>
    <dgm:cxn modelId="{AC703EA3-844C-1148-B55B-71448474D3EB}" type="presOf" srcId="{6558D79D-B74E-F648-98E8-A669857FDE0F}" destId="{69181E73-3DCE-FB43-8B72-DAF258FE4C93}" srcOrd="1" destOrd="0" presId="urn:microsoft.com/office/officeart/2005/8/layout/hProcess10"/>
    <dgm:cxn modelId="{D66D1BBE-2C14-B842-8F04-76B4D11C45E1}" srcId="{AB64EB3B-6D71-2445-8FB6-C8F3E8538D45}" destId="{A28AE779-1B79-4448-8DAD-47E565811298}" srcOrd="0" destOrd="0" parTransId="{B8ED950C-0787-1E42-B316-234253922DCD}" sibTransId="{6558D79D-B74E-F648-98E8-A669857FDE0F}"/>
    <dgm:cxn modelId="{87D9C6D5-1BEC-D745-8CCF-F5C21D7BBBE0}" type="presOf" srcId="{6558D79D-B74E-F648-98E8-A669857FDE0F}" destId="{2FB06D4C-D9D1-AF44-A30F-299B1271D278}" srcOrd="0" destOrd="0" presId="urn:microsoft.com/office/officeart/2005/8/layout/hProcess10"/>
    <dgm:cxn modelId="{D19304E2-8D31-7041-B2F7-36D735E1BB22}" type="presOf" srcId="{79429135-F6AA-8343-B4A3-4A4A26095A04}" destId="{EFAAC9E5-F478-B740-A8DC-2D780551B5B5}" srcOrd="0" destOrd="0" presId="urn:microsoft.com/office/officeart/2005/8/layout/hProcess10"/>
    <dgm:cxn modelId="{ED7AF2ED-24A6-D044-BA1C-862051EDCD16}" type="presOf" srcId="{AB64EB3B-6D71-2445-8FB6-C8F3E8538D45}" destId="{413AFDD0-1A70-BF4D-87C4-FBD567A33DE4}" srcOrd="0" destOrd="0" presId="urn:microsoft.com/office/officeart/2005/8/layout/hProcess10"/>
    <dgm:cxn modelId="{4E6321F1-C227-3048-8ED8-E3A07FC4D795}" srcId="{79429135-F6AA-8343-B4A3-4A4A26095A04}" destId="{1B4A934B-00A1-8340-9B0E-FBEC589C61E6}" srcOrd="1" destOrd="0" parTransId="{181BBB78-B81A-CF4A-9099-59B0CD505666}" sibTransId="{EE1B5438-2D7A-6A40-A1D7-DA5550EC6CA4}"/>
    <dgm:cxn modelId="{8D7F66A9-FB4A-E74F-9274-8AB842906DFB}" type="presParOf" srcId="{413AFDD0-1A70-BF4D-87C4-FBD567A33DE4}" destId="{658BBD0B-7799-7D43-8354-09253BBDD8E3}" srcOrd="0" destOrd="0" presId="urn:microsoft.com/office/officeart/2005/8/layout/hProcess10"/>
    <dgm:cxn modelId="{5F52F2FD-760B-DC48-991C-1F1770FB6A94}" type="presParOf" srcId="{658BBD0B-7799-7D43-8354-09253BBDD8E3}" destId="{C81F1B00-402F-5D49-9778-B434438C25B7}" srcOrd="0" destOrd="0" presId="urn:microsoft.com/office/officeart/2005/8/layout/hProcess10"/>
    <dgm:cxn modelId="{7A1A20B9-7C91-044B-BE32-0508DBD3450B}" type="presParOf" srcId="{658BBD0B-7799-7D43-8354-09253BBDD8E3}" destId="{7EE7D1C7-74A3-8542-8EA3-7A2B986E801F}" srcOrd="1" destOrd="0" presId="urn:microsoft.com/office/officeart/2005/8/layout/hProcess10"/>
    <dgm:cxn modelId="{67DACF60-F8D9-5D41-9F56-053AFECDEE0F}" type="presParOf" srcId="{413AFDD0-1A70-BF4D-87C4-FBD567A33DE4}" destId="{2FB06D4C-D9D1-AF44-A30F-299B1271D278}" srcOrd="1" destOrd="0" presId="urn:microsoft.com/office/officeart/2005/8/layout/hProcess10"/>
    <dgm:cxn modelId="{C82CE651-C27E-174F-96EF-A2D13CA55099}" type="presParOf" srcId="{2FB06D4C-D9D1-AF44-A30F-299B1271D278}" destId="{69181E73-3DCE-FB43-8B72-DAF258FE4C93}" srcOrd="0" destOrd="0" presId="urn:microsoft.com/office/officeart/2005/8/layout/hProcess10"/>
    <dgm:cxn modelId="{6C945C2C-E2AE-E44B-B2B9-8A209924F41B}" type="presParOf" srcId="{413AFDD0-1A70-BF4D-87C4-FBD567A33DE4}" destId="{975D4FF3-DA94-234F-960E-B1656EE73A6E}" srcOrd="2" destOrd="0" presId="urn:microsoft.com/office/officeart/2005/8/layout/hProcess10"/>
    <dgm:cxn modelId="{5A3C5533-171B-7E4A-8D24-EBA6D0715152}" type="presParOf" srcId="{975D4FF3-DA94-234F-960E-B1656EE73A6E}" destId="{8019CEFB-538F-C546-ACB6-32C480557D52}" srcOrd="0" destOrd="0" presId="urn:microsoft.com/office/officeart/2005/8/layout/hProcess10"/>
    <dgm:cxn modelId="{BCAE0140-2FFA-D34F-B291-E8229EDE43A5}" type="presParOf" srcId="{975D4FF3-DA94-234F-960E-B1656EE73A6E}" destId="{EFAAC9E5-F478-B740-A8DC-2D780551B5B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0FAF9-B6BB-45B5-AB49-C3413009CCA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BFE728-E1E5-4D1C-9B08-FB47A09BC93D}">
      <dgm:prSet phldrT="[Text]"/>
      <dgm:spPr/>
      <dgm:t>
        <a:bodyPr/>
        <a:lstStyle/>
        <a:p>
          <a:r>
            <a:rPr lang="en-US" dirty="0"/>
            <a:t>A group of HMC employees </a:t>
          </a:r>
        </a:p>
      </dgm:t>
    </dgm:pt>
    <dgm:pt modelId="{0CC0B770-FC33-45D3-AB8D-2C18D5D07BF1}" type="parTrans" cxnId="{8BCEC89E-7FE4-4E44-9043-DE8DE662FA08}">
      <dgm:prSet/>
      <dgm:spPr/>
      <dgm:t>
        <a:bodyPr/>
        <a:lstStyle/>
        <a:p>
          <a:endParaRPr lang="en-US"/>
        </a:p>
      </dgm:t>
    </dgm:pt>
    <dgm:pt modelId="{B73B7718-FADB-406F-A17E-6FC2EBCE1CFD}" type="sibTrans" cxnId="{8BCEC89E-7FE4-4E44-9043-DE8DE662FA08}">
      <dgm:prSet/>
      <dgm:spPr/>
      <dgm:t>
        <a:bodyPr/>
        <a:lstStyle/>
        <a:p>
          <a:endParaRPr lang="en-US"/>
        </a:p>
      </dgm:t>
    </dgm:pt>
    <dgm:pt modelId="{FBAC6013-7E84-4EDD-9DCD-66E25DD55BC0}">
      <dgm:prSet phldrT="[Text]"/>
      <dgm:spPr/>
      <dgm:t>
        <a:bodyPr/>
        <a:lstStyle/>
        <a:p>
          <a:r>
            <a:rPr lang="en-US" b="1" dirty="0">
              <a:latin typeface="Arial" panose="020B0604020202020204" pitchFamily="34" charset="0"/>
              <a:cs typeface="Arial" panose="020B0604020202020204" pitchFamily="34" charset="0"/>
            </a:rPr>
            <a:t>Recently migrated to Qatar </a:t>
          </a:r>
          <a:endParaRPr lang="en-US" dirty="0"/>
        </a:p>
      </dgm:t>
    </dgm:pt>
    <dgm:pt modelId="{ABCEDCE9-AED1-4B9F-9043-089C5626A2D7}" type="parTrans" cxnId="{AEB98530-952C-4912-A9C8-AF6A1D38786F}">
      <dgm:prSet/>
      <dgm:spPr/>
      <dgm:t>
        <a:bodyPr/>
        <a:lstStyle/>
        <a:p>
          <a:endParaRPr lang="en-US"/>
        </a:p>
      </dgm:t>
    </dgm:pt>
    <dgm:pt modelId="{176FE46B-7F40-43E0-9C35-236BDD56F7F7}" type="sibTrans" cxnId="{AEB98530-952C-4912-A9C8-AF6A1D38786F}">
      <dgm:prSet/>
      <dgm:spPr/>
      <dgm:t>
        <a:bodyPr/>
        <a:lstStyle/>
        <a:p>
          <a:endParaRPr lang="en-US"/>
        </a:p>
      </dgm:t>
    </dgm:pt>
    <dgm:pt modelId="{208CE0BE-7882-4E76-B439-6685D563EC50}">
      <dgm:prSet phldrT="[Text]"/>
      <dgm:spPr/>
      <dgm:t>
        <a:bodyPr/>
        <a:lstStyle/>
        <a:p>
          <a:r>
            <a:rPr lang="en-US" b="1" dirty="0">
              <a:latin typeface="Arial" panose="020B0604020202020204" pitchFamily="34" charset="0"/>
              <a:cs typeface="Arial" panose="020B0604020202020204" pitchFamily="34" charset="0"/>
            </a:rPr>
            <a:t>Have been living in Qatar for less than 2 months</a:t>
          </a:r>
          <a:endParaRPr lang="en-US" dirty="0"/>
        </a:p>
      </dgm:t>
    </dgm:pt>
    <dgm:pt modelId="{E913FDE0-0AD8-48C4-9A10-2D4FA5669575}" type="parTrans" cxnId="{39793DB7-46E7-4AC9-9BD1-3F2263004AE7}">
      <dgm:prSet/>
      <dgm:spPr/>
      <dgm:t>
        <a:bodyPr/>
        <a:lstStyle/>
        <a:p>
          <a:endParaRPr lang="en-US"/>
        </a:p>
      </dgm:t>
    </dgm:pt>
    <dgm:pt modelId="{DEB820D0-FBE9-4835-9447-E77FC00EA42B}" type="sibTrans" cxnId="{39793DB7-46E7-4AC9-9BD1-3F2263004AE7}">
      <dgm:prSet/>
      <dgm:spPr/>
      <dgm:t>
        <a:bodyPr/>
        <a:lstStyle/>
        <a:p>
          <a:endParaRPr lang="en-US"/>
        </a:p>
      </dgm:t>
    </dgm:pt>
    <dgm:pt modelId="{BE0FA8A5-C389-4644-93C7-2E018750E0EF}" type="pres">
      <dgm:prSet presAssocID="{5AF0FAF9-B6BB-45B5-AB49-C3413009CCA8}" presName="linear" presStyleCnt="0">
        <dgm:presLayoutVars>
          <dgm:animLvl val="lvl"/>
          <dgm:resizeHandles val="exact"/>
        </dgm:presLayoutVars>
      </dgm:prSet>
      <dgm:spPr/>
    </dgm:pt>
    <dgm:pt modelId="{AF4F8906-B6BA-46E5-96DC-A7F4B56B62D3}" type="pres">
      <dgm:prSet presAssocID="{F2BFE728-E1E5-4D1C-9B08-FB47A09BC93D}" presName="parentText" presStyleLbl="node1" presStyleIdx="0" presStyleCnt="3">
        <dgm:presLayoutVars>
          <dgm:chMax val="0"/>
          <dgm:bulletEnabled val="1"/>
        </dgm:presLayoutVars>
      </dgm:prSet>
      <dgm:spPr/>
    </dgm:pt>
    <dgm:pt modelId="{1C390E30-9414-425E-9B1E-717F3DACFAF2}" type="pres">
      <dgm:prSet presAssocID="{B73B7718-FADB-406F-A17E-6FC2EBCE1CFD}" presName="spacer" presStyleCnt="0"/>
      <dgm:spPr/>
    </dgm:pt>
    <dgm:pt modelId="{C5B49A4A-CB7F-439D-8E50-A453E6AA2AAB}" type="pres">
      <dgm:prSet presAssocID="{FBAC6013-7E84-4EDD-9DCD-66E25DD55BC0}" presName="parentText" presStyleLbl="node1" presStyleIdx="1" presStyleCnt="3">
        <dgm:presLayoutVars>
          <dgm:chMax val="0"/>
          <dgm:bulletEnabled val="1"/>
        </dgm:presLayoutVars>
      </dgm:prSet>
      <dgm:spPr/>
    </dgm:pt>
    <dgm:pt modelId="{41810985-C077-44FB-8DDF-437D52B91C74}" type="pres">
      <dgm:prSet presAssocID="{176FE46B-7F40-43E0-9C35-236BDD56F7F7}" presName="spacer" presStyleCnt="0"/>
      <dgm:spPr/>
    </dgm:pt>
    <dgm:pt modelId="{463CD638-67EA-4E40-A5F7-B94E6AE0C244}" type="pres">
      <dgm:prSet presAssocID="{208CE0BE-7882-4E76-B439-6685D563EC50}" presName="parentText" presStyleLbl="node1" presStyleIdx="2" presStyleCnt="3">
        <dgm:presLayoutVars>
          <dgm:chMax val="0"/>
          <dgm:bulletEnabled val="1"/>
        </dgm:presLayoutVars>
      </dgm:prSet>
      <dgm:spPr/>
    </dgm:pt>
  </dgm:ptLst>
  <dgm:cxnLst>
    <dgm:cxn modelId="{AEB98530-952C-4912-A9C8-AF6A1D38786F}" srcId="{5AF0FAF9-B6BB-45B5-AB49-C3413009CCA8}" destId="{FBAC6013-7E84-4EDD-9DCD-66E25DD55BC0}" srcOrd="1" destOrd="0" parTransId="{ABCEDCE9-AED1-4B9F-9043-089C5626A2D7}" sibTransId="{176FE46B-7F40-43E0-9C35-236BDD56F7F7}"/>
    <dgm:cxn modelId="{B8CA619B-4981-4CF0-91ED-74892951A482}" type="presOf" srcId="{5AF0FAF9-B6BB-45B5-AB49-C3413009CCA8}" destId="{BE0FA8A5-C389-4644-93C7-2E018750E0EF}" srcOrd="0" destOrd="0" presId="urn:microsoft.com/office/officeart/2005/8/layout/vList2"/>
    <dgm:cxn modelId="{8BCEC89E-7FE4-4E44-9043-DE8DE662FA08}" srcId="{5AF0FAF9-B6BB-45B5-AB49-C3413009CCA8}" destId="{F2BFE728-E1E5-4D1C-9B08-FB47A09BC93D}" srcOrd="0" destOrd="0" parTransId="{0CC0B770-FC33-45D3-AB8D-2C18D5D07BF1}" sibTransId="{B73B7718-FADB-406F-A17E-6FC2EBCE1CFD}"/>
    <dgm:cxn modelId="{CD62D0A5-415E-481A-A2F8-6492A1B5969B}" type="presOf" srcId="{F2BFE728-E1E5-4D1C-9B08-FB47A09BC93D}" destId="{AF4F8906-B6BA-46E5-96DC-A7F4B56B62D3}" srcOrd="0" destOrd="0" presId="urn:microsoft.com/office/officeart/2005/8/layout/vList2"/>
    <dgm:cxn modelId="{469D72B5-C6A7-4316-AEC5-AB14535E441A}" type="presOf" srcId="{208CE0BE-7882-4E76-B439-6685D563EC50}" destId="{463CD638-67EA-4E40-A5F7-B94E6AE0C244}" srcOrd="0" destOrd="0" presId="urn:microsoft.com/office/officeart/2005/8/layout/vList2"/>
    <dgm:cxn modelId="{39793DB7-46E7-4AC9-9BD1-3F2263004AE7}" srcId="{5AF0FAF9-B6BB-45B5-AB49-C3413009CCA8}" destId="{208CE0BE-7882-4E76-B439-6685D563EC50}" srcOrd="2" destOrd="0" parTransId="{E913FDE0-0AD8-48C4-9A10-2D4FA5669575}" sibTransId="{DEB820D0-FBE9-4835-9447-E77FC00EA42B}"/>
    <dgm:cxn modelId="{C6DA08E5-1AC6-4921-B635-2BD3C8FB04D1}" type="presOf" srcId="{FBAC6013-7E84-4EDD-9DCD-66E25DD55BC0}" destId="{C5B49A4A-CB7F-439D-8E50-A453E6AA2AAB}" srcOrd="0" destOrd="0" presId="urn:microsoft.com/office/officeart/2005/8/layout/vList2"/>
    <dgm:cxn modelId="{F848D978-946C-4153-AEEF-59411E8366F6}" type="presParOf" srcId="{BE0FA8A5-C389-4644-93C7-2E018750E0EF}" destId="{AF4F8906-B6BA-46E5-96DC-A7F4B56B62D3}" srcOrd="0" destOrd="0" presId="urn:microsoft.com/office/officeart/2005/8/layout/vList2"/>
    <dgm:cxn modelId="{C999ECB3-3F41-45D9-AD9C-69F0F116C4D7}" type="presParOf" srcId="{BE0FA8A5-C389-4644-93C7-2E018750E0EF}" destId="{1C390E30-9414-425E-9B1E-717F3DACFAF2}" srcOrd="1" destOrd="0" presId="urn:microsoft.com/office/officeart/2005/8/layout/vList2"/>
    <dgm:cxn modelId="{C8385459-4F5F-44E6-9825-A68734471CC9}" type="presParOf" srcId="{BE0FA8A5-C389-4644-93C7-2E018750E0EF}" destId="{C5B49A4A-CB7F-439D-8E50-A453E6AA2AAB}" srcOrd="2" destOrd="0" presId="urn:microsoft.com/office/officeart/2005/8/layout/vList2"/>
    <dgm:cxn modelId="{700027A9-3985-4F4C-922D-CEFB8755E6DF}" type="presParOf" srcId="{BE0FA8A5-C389-4644-93C7-2E018750E0EF}" destId="{41810985-C077-44FB-8DDF-437D52B91C74}" srcOrd="3" destOrd="0" presId="urn:microsoft.com/office/officeart/2005/8/layout/vList2"/>
    <dgm:cxn modelId="{F5763C29-9119-4211-ADF3-922D9914CF2E}" type="presParOf" srcId="{BE0FA8A5-C389-4644-93C7-2E018750E0EF}" destId="{463CD638-67EA-4E40-A5F7-B94E6AE0C244}"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4EB3B-6D71-2445-8FB6-C8F3E8538D45}" type="doc">
      <dgm:prSet loTypeId="urn:microsoft.com/office/officeart/2005/8/layout/hProcess10" loCatId="" qsTypeId="urn:microsoft.com/office/officeart/2005/8/quickstyle/simple1" qsCatId="simple" csTypeId="urn:microsoft.com/office/officeart/2005/8/colors/colorful5" csCatId="colorful" phldr="1"/>
      <dgm:spPr/>
      <dgm:t>
        <a:bodyPr/>
        <a:lstStyle/>
        <a:p>
          <a:endParaRPr lang="en-US"/>
        </a:p>
      </dgm:t>
    </dgm:pt>
    <dgm:pt modelId="{A28AE779-1B79-4448-8DAD-47E565811298}">
      <dgm:prSet phldrT="[Text]"/>
      <dgm:spPr/>
      <dgm:t>
        <a:bodyPr/>
        <a:lstStyle/>
        <a:p>
          <a:pPr rtl="0"/>
          <a:r>
            <a:rPr lang="en-US" dirty="0"/>
            <a:t>Baseline 2017</a:t>
          </a:r>
        </a:p>
      </dgm:t>
    </dgm:pt>
    <dgm:pt modelId="{B8ED950C-0787-1E42-B316-234253922DCD}" type="parTrans" cxnId="{D66D1BBE-2C14-B842-8F04-76B4D11C45E1}">
      <dgm:prSet/>
      <dgm:spPr/>
      <dgm:t>
        <a:bodyPr/>
        <a:lstStyle/>
        <a:p>
          <a:endParaRPr lang="en-US"/>
        </a:p>
      </dgm:t>
    </dgm:pt>
    <dgm:pt modelId="{6558D79D-B74E-F648-98E8-A669857FDE0F}" type="sibTrans" cxnId="{D66D1BBE-2C14-B842-8F04-76B4D11C45E1}">
      <dgm:prSet/>
      <dgm:spPr/>
      <dgm:t>
        <a:bodyPr/>
        <a:lstStyle/>
        <a:p>
          <a:endParaRPr lang="en-US"/>
        </a:p>
      </dgm:t>
    </dgm:pt>
    <dgm:pt modelId="{79429135-F6AA-8343-B4A3-4A4A26095A04}">
      <dgm:prSet phldrT="[Text]"/>
      <dgm:spPr/>
      <dgm:t>
        <a:bodyPr/>
        <a:lstStyle/>
        <a:p>
          <a:pPr rtl="0"/>
          <a:r>
            <a:rPr lang="en-US" dirty="0"/>
            <a:t>Follow-up 2019</a:t>
          </a:r>
        </a:p>
      </dgm:t>
    </dgm:pt>
    <dgm:pt modelId="{83054417-2B30-2F46-85B0-68165471EC0A}" type="parTrans" cxnId="{BDC02640-D174-484C-B7EC-20478EE6E021}">
      <dgm:prSet/>
      <dgm:spPr/>
      <dgm:t>
        <a:bodyPr/>
        <a:lstStyle/>
        <a:p>
          <a:endParaRPr lang="en-US"/>
        </a:p>
      </dgm:t>
    </dgm:pt>
    <dgm:pt modelId="{953D68F3-9C40-AB4B-88B9-CCF1EC6F2B95}" type="sibTrans" cxnId="{BDC02640-D174-484C-B7EC-20478EE6E021}">
      <dgm:prSet/>
      <dgm:spPr/>
      <dgm:t>
        <a:bodyPr/>
        <a:lstStyle/>
        <a:p>
          <a:endParaRPr lang="en-US"/>
        </a:p>
      </dgm:t>
    </dgm:pt>
    <dgm:pt modelId="{162740F4-BA0B-8148-B393-CA2E883DBA10}">
      <dgm:prSet phldrT="[Text]"/>
      <dgm:spPr/>
      <dgm:t>
        <a:bodyPr/>
        <a:lstStyle/>
        <a:p>
          <a:pPr rtl="0"/>
          <a:r>
            <a:rPr lang="en-US" dirty="0"/>
            <a:t>Repeat metabolic parameters</a:t>
          </a:r>
        </a:p>
      </dgm:t>
    </dgm:pt>
    <dgm:pt modelId="{91869FAF-2457-A649-86C9-EE6F6AF24259}" type="parTrans" cxnId="{2DE76194-0B00-A443-BC36-4C589FD0DF2A}">
      <dgm:prSet/>
      <dgm:spPr/>
      <dgm:t>
        <a:bodyPr/>
        <a:lstStyle/>
        <a:p>
          <a:endParaRPr lang="en-US"/>
        </a:p>
      </dgm:t>
    </dgm:pt>
    <dgm:pt modelId="{9B7C2CA0-E900-D246-B4DF-8A2A698A7133}" type="sibTrans" cxnId="{2DE76194-0B00-A443-BC36-4C589FD0DF2A}">
      <dgm:prSet/>
      <dgm:spPr/>
      <dgm:t>
        <a:bodyPr/>
        <a:lstStyle/>
        <a:p>
          <a:endParaRPr lang="en-US"/>
        </a:p>
      </dgm:t>
    </dgm:pt>
    <dgm:pt modelId="{0C53BEDB-08E9-E94D-B5EF-373EEBD851E5}">
      <dgm:prSet phldrT="[Text]"/>
      <dgm:spPr/>
      <dgm:t>
        <a:bodyPr/>
        <a:lstStyle/>
        <a:p>
          <a:r>
            <a:rPr lang="en-US" dirty="0"/>
            <a:t>Normal metabolic parameters </a:t>
          </a:r>
        </a:p>
      </dgm:t>
    </dgm:pt>
    <dgm:pt modelId="{1F6AB015-5705-1D45-A342-44935B6CE0C9}" type="parTrans" cxnId="{B783A6C5-B36C-414E-9A7E-1231225D562D}">
      <dgm:prSet/>
      <dgm:spPr/>
      <dgm:t>
        <a:bodyPr/>
        <a:lstStyle/>
        <a:p>
          <a:endParaRPr lang="en-US"/>
        </a:p>
      </dgm:t>
    </dgm:pt>
    <dgm:pt modelId="{2761AF66-6561-C041-9D37-5EB8A27A9848}" type="sibTrans" cxnId="{B783A6C5-B36C-414E-9A7E-1231225D562D}">
      <dgm:prSet/>
      <dgm:spPr/>
      <dgm:t>
        <a:bodyPr/>
        <a:lstStyle/>
        <a:p>
          <a:endParaRPr lang="en-US"/>
        </a:p>
      </dgm:t>
    </dgm:pt>
    <dgm:pt modelId="{0D2635CA-19B8-BF42-BDAA-5ADED47CA9D1}">
      <dgm:prSet phldrT="[Text]"/>
      <dgm:spPr/>
      <dgm:t>
        <a:bodyPr/>
        <a:lstStyle/>
        <a:p>
          <a:r>
            <a:rPr lang="en-US" dirty="0"/>
            <a:t>IDF 2009</a:t>
          </a:r>
        </a:p>
      </dgm:t>
    </dgm:pt>
    <dgm:pt modelId="{BC823C84-F83D-4343-83A2-C226696444F1}" type="parTrans" cxnId="{8906BB68-B99F-2146-AC8B-BB62018B748E}">
      <dgm:prSet/>
      <dgm:spPr/>
      <dgm:t>
        <a:bodyPr/>
        <a:lstStyle/>
        <a:p>
          <a:endParaRPr lang="en-US"/>
        </a:p>
      </dgm:t>
    </dgm:pt>
    <dgm:pt modelId="{2E1767E0-5418-0D4C-B059-D89E77A0A595}" type="sibTrans" cxnId="{8906BB68-B99F-2146-AC8B-BB62018B748E}">
      <dgm:prSet/>
      <dgm:spPr/>
      <dgm:t>
        <a:bodyPr/>
        <a:lstStyle/>
        <a:p>
          <a:endParaRPr lang="en-US"/>
        </a:p>
      </dgm:t>
    </dgm:pt>
    <dgm:pt modelId="{A577304E-7080-4C93-88CC-211AF82A2939}">
      <dgm:prSet phldrT="[Text]"/>
      <dgm:spPr/>
      <dgm:t>
        <a:bodyPr/>
        <a:lstStyle/>
        <a:p>
          <a:r>
            <a:rPr lang="en-US" dirty="0"/>
            <a:t>WHO </a:t>
          </a:r>
          <a:r>
            <a:rPr lang="en-US" dirty="0" err="1"/>
            <a:t>STEPwise</a:t>
          </a:r>
          <a:r>
            <a:rPr lang="en-US" dirty="0"/>
            <a:t> questionnaire </a:t>
          </a:r>
        </a:p>
      </dgm:t>
    </dgm:pt>
    <dgm:pt modelId="{44374302-FFCB-4BE8-8594-8CB1CFE43611}" type="parTrans" cxnId="{1194D050-0AF8-492E-A89A-BFB87031E5C2}">
      <dgm:prSet/>
      <dgm:spPr/>
      <dgm:t>
        <a:bodyPr/>
        <a:lstStyle/>
        <a:p>
          <a:endParaRPr lang="en-US"/>
        </a:p>
      </dgm:t>
    </dgm:pt>
    <dgm:pt modelId="{E1EE181B-8353-430C-AD34-9A742194CF2E}" type="sibTrans" cxnId="{1194D050-0AF8-492E-A89A-BFB87031E5C2}">
      <dgm:prSet/>
      <dgm:spPr/>
      <dgm:t>
        <a:bodyPr/>
        <a:lstStyle/>
        <a:p>
          <a:endParaRPr lang="en-US"/>
        </a:p>
      </dgm:t>
    </dgm:pt>
    <dgm:pt modelId="{413AFDD0-1A70-BF4D-87C4-FBD567A33DE4}" type="pres">
      <dgm:prSet presAssocID="{AB64EB3B-6D71-2445-8FB6-C8F3E8538D45}" presName="Name0" presStyleCnt="0">
        <dgm:presLayoutVars>
          <dgm:dir/>
          <dgm:resizeHandles val="exact"/>
        </dgm:presLayoutVars>
      </dgm:prSet>
      <dgm:spPr/>
    </dgm:pt>
    <dgm:pt modelId="{658BBD0B-7799-7D43-8354-09253BBDD8E3}" type="pres">
      <dgm:prSet presAssocID="{A28AE779-1B79-4448-8DAD-47E565811298}" presName="composite" presStyleCnt="0"/>
      <dgm:spPr/>
    </dgm:pt>
    <dgm:pt modelId="{C81F1B00-402F-5D49-9778-B434438C25B7}" type="pres">
      <dgm:prSet presAssocID="{A28AE779-1B79-4448-8DAD-47E565811298}" presName="imagSh" presStyleLbl="bgImgPlace1" presStyleIdx="0" presStyleCnt="2" custLinFactNeighborX="-2727" custLinFactNeighborY="-6546"/>
      <dgm:spPr>
        <a:blipFill>
          <a:blip xmlns:r="http://schemas.openxmlformats.org/officeDocument/2006/relationships" r:embed="rId1"/>
          <a:srcRect/>
          <a:stretch>
            <a:fillRect l="-26000" r="-26000"/>
          </a:stretch>
        </a:blipFill>
      </dgm:spPr>
    </dgm:pt>
    <dgm:pt modelId="{7EE7D1C7-74A3-8542-8EA3-7A2B986E801F}" type="pres">
      <dgm:prSet presAssocID="{A28AE779-1B79-4448-8DAD-47E565811298}" presName="txNode" presStyleLbl="node1" presStyleIdx="0" presStyleCnt="2" custLinFactNeighborX="1091" custLinFactNeighborY="13638">
        <dgm:presLayoutVars>
          <dgm:bulletEnabled val="1"/>
        </dgm:presLayoutVars>
      </dgm:prSet>
      <dgm:spPr/>
    </dgm:pt>
    <dgm:pt modelId="{2FB06D4C-D9D1-AF44-A30F-299B1271D278}" type="pres">
      <dgm:prSet presAssocID="{6558D79D-B74E-F648-98E8-A669857FDE0F}" presName="sibTrans" presStyleLbl="sibTrans2D1" presStyleIdx="0" presStyleCnt="1"/>
      <dgm:spPr/>
    </dgm:pt>
    <dgm:pt modelId="{69181E73-3DCE-FB43-8B72-DAF258FE4C93}" type="pres">
      <dgm:prSet presAssocID="{6558D79D-B74E-F648-98E8-A669857FDE0F}" presName="connTx" presStyleLbl="sibTrans2D1" presStyleIdx="0" presStyleCnt="1"/>
      <dgm:spPr/>
    </dgm:pt>
    <dgm:pt modelId="{975D4FF3-DA94-234F-960E-B1656EE73A6E}" type="pres">
      <dgm:prSet presAssocID="{79429135-F6AA-8343-B4A3-4A4A26095A04}" presName="composite" presStyleCnt="0"/>
      <dgm:spPr/>
    </dgm:pt>
    <dgm:pt modelId="{8019CEFB-538F-C546-ACB6-32C480557D52}" type="pres">
      <dgm:prSet presAssocID="{79429135-F6AA-8343-B4A3-4A4A26095A04}" presName="imagSh" presStyleLbl="bgImgPlace1" presStyleIdx="1" presStyleCnt="2" custLinFactNeighborX="1091" custLinFactNeighborY="-709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FAAC9E5-F478-B740-A8DC-2D780551B5B5}" type="pres">
      <dgm:prSet presAssocID="{79429135-F6AA-8343-B4A3-4A4A26095A04}" presName="txNode" presStyleLbl="node1" presStyleIdx="1" presStyleCnt="2" custLinFactNeighborX="112" custLinFactNeighborY="9274">
        <dgm:presLayoutVars>
          <dgm:bulletEnabled val="1"/>
        </dgm:presLayoutVars>
      </dgm:prSet>
      <dgm:spPr/>
    </dgm:pt>
  </dgm:ptLst>
  <dgm:cxnLst>
    <dgm:cxn modelId="{A57B6101-5574-B24D-B98F-B6678C82D111}" type="presOf" srcId="{162740F4-BA0B-8148-B393-CA2E883DBA10}" destId="{EFAAC9E5-F478-B740-A8DC-2D780551B5B5}" srcOrd="0" destOrd="1" presId="urn:microsoft.com/office/officeart/2005/8/layout/hProcess10"/>
    <dgm:cxn modelId="{BDC02640-D174-484C-B7EC-20478EE6E021}" srcId="{AB64EB3B-6D71-2445-8FB6-C8F3E8538D45}" destId="{79429135-F6AA-8343-B4A3-4A4A26095A04}" srcOrd="1" destOrd="0" parTransId="{83054417-2B30-2F46-85B0-68165471EC0A}" sibTransId="{953D68F3-9C40-AB4B-88B9-CCF1EC6F2B95}"/>
    <dgm:cxn modelId="{B07CAD41-B46A-AB4D-874E-D14E3E1BE077}" type="presOf" srcId="{A28AE779-1B79-4448-8DAD-47E565811298}" destId="{7EE7D1C7-74A3-8542-8EA3-7A2B986E801F}" srcOrd="0" destOrd="0" presId="urn:microsoft.com/office/officeart/2005/8/layout/hProcess10"/>
    <dgm:cxn modelId="{8906BB68-B99F-2146-AC8B-BB62018B748E}" srcId="{A28AE779-1B79-4448-8DAD-47E565811298}" destId="{0D2635CA-19B8-BF42-BDAA-5ADED47CA9D1}" srcOrd="1" destOrd="0" parTransId="{BC823C84-F83D-4343-83A2-C226696444F1}" sibTransId="{2E1767E0-5418-0D4C-B059-D89E77A0A595}"/>
    <dgm:cxn modelId="{360C186F-AEE6-4A75-8B08-EE347C3EEDB0}" type="presOf" srcId="{A577304E-7080-4C93-88CC-211AF82A2939}" destId="{EFAAC9E5-F478-B740-A8DC-2D780551B5B5}" srcOrd="0" destOrd="2" presId="urn:microsoft.com/office/officeart/2005/8/layout/hProcess10"/>
    <dgm:cxn modelId="{1194D050-0AF8-492E-A89A-BFB87031E5C2}" srcId="{79429135-F6AA-8343-B4A3-4A4A26095A04}" destId="{A577304E-7080-4C93-88CC-211AF82A2939}" srcOrd="1" destOrd="0" parTransId="{44374302-FFCB-4BE8-8594-8CB1CFE43611}" sibTransId="{E1EE181B-8353-430C-AD34-9A742194CF2E}"/>
    <dgm:cxn modelId="{2DE76194-0B00-A443-BC36-4C589FD0DF2A}" srcId="{79429135-F6AA-8343-B4A3-4A4A26095A04}" destId="{162740F4-BA0B-8148-B393-CA2E883DBA10}" srcOrd="0" destOrd="0" parTransId="{91869FAF-2457-A649-86C9-EE6F6AF24259}" sibTransId="{9B7C2CA0-E900-D246-B4DF-8A2A698A7133}"/>
    <dgm:cxn modelId="{1351F49B-A206-EE48-AB5B-32E3182F4A4C}" type="presOf" srcId="{0D2635CA-19B8-BF42-BDAA-5ADED47CA9D1}" destId="{7EE7D1C7-74A3-8542-8EA3-7A2B986E801F}" srcOrd="0" destOrd="2" presId="urn:microsoft.com/office/officeart/2005/8/layout/hProcess10"/>
    <dgm:cxn modelId="{D22763A1-2D70-E944-8D99-C634C7DE9953}" type="presOf" srcId="{0C53BEDB-08E9-E94D-B5EF-373EEBD851E5}" destId="{7EE7D1C7-74A3-8542-8EA3-7A2B986E801F}" srcOrd="0" destOrd="1" presId="urn:microsoft.com/office/officeart/2005/8/layout/hProcess10"/>
    <dgm:cxn modelId="{AC703EA3-844C-1148-B55B-71448474D3EB}" type="presOf" srcId="{6558D79D-B74E-F648-98E8-A669857FDE0F}" destId="{69181E73-3DCE-FB43-8B72-DAF258FE4C93}" srcOrd="1" destOrd="0" presId="urn:microsoft.com/office/officeart/2005/8/layout/hProcess10"/>
    <dgm:cxn modelId="{D66D1BBE-2C14-B842-8F04-76B4D11C45E1}" srcId="{AB64EB3B-6D71-2445-8FB6-C8F3E8538D45}" destId="{A28AE779-1B79-4448-8DAD-47E565811298}" srcOrd="0" destOrd="0" parTransId="{B8ED950C-0787-1E42-B316-234253922DCD}" sibTransId="{6558D79D-B74E-F648-98E8-A669857FDE0F}"/>
    <dgm:cxn modelId="{B783A6C5-B36C-414E-9A7E-1231225D562D}" srcId="{A28AE779-1B79-4448-8DAD-47E565811298}" destId="{0C53BEDB-08E9-E94D-B5EF-373EEBD851E5}" srcOrd="0" destOrd="0" parTransId="{1F6AB015-5705-1D45-A342-44935B6CE0C9}" sibTransId="{2761AF66-6561-C041-9D37-5EB8A27A9848}"/>
    <dgm:cxn modelId="{87D9C6D5-1BEC-D745-8CCF-F5C21D7BBBE0}" type="presOf" srcId="{6558D79D-B74E-F648-98E8-A669857FDE0F}" destId="{2FB06D4C-D9D1-AF44-A30F-299B1271D278}" srcOrd="0" destOrd="0" presId="urn:microsoft.com/office/officeart/2005/8/layout/hProcess10"/>
    <dgm:cxn modelId="{D19304E2-8D31-7041-B2F7-36D735E1BB22}" type="presOf" srcId="{79429135-F6AA-8343-B4A3-4A4A26095A04}" destId="{EFAAC9E5-F478-B740-A8DC-2D780551B5B5}" srcOrd="0" destOrd="0" presId="urn:microsoft.com/office/officeart/2005/8/layout/hProcess10"/>
    <dgm:cxn modelId="{ED7AF2ED-24A6-D044-BA1C-862051EDCD16}" type="presOf" srcId="{AB64EB3B-6D71-2445-8FB6-C8F3E8538D45}" destId="{413AFDD0-1A70-BF4D-87C4-FBD567A33DE4}" srcOrd="0" destOrd="0" presId="urn:microsoft.com/office/officeart/2005/8/layout/hProcess10"/>
    <dgm:cxn modelId="{8D7F66A9-FB4A-E74F-9274-8AB842906DFB}" type="presParOf" srcId="{413AFDD0-1A70-BF4D-87C4-FBD567A33DE4}" destId="{658BBD0B-7799-7D43-8354-09253BBDD8E3}" srcOrd="0" destOrd="0" presId="urn:microsoft.com/office/officeart/2005/8/layout/hProcess10"/>
    <dgm:cxn modelId="{5F52F2FD-760B-DC48-991C-1F1770FB6A94}" type="presParOf" srcId="{658BBD0B-7799-7D43-8354-09253BBDD8E3}" destId="{C81F1B00-402F-5D49-9778-B434438C25B7}" srcOrd="0" destOrd="0" presId="urn:microsoft.com/office/officeart/2005/8/layout/hProcess10"/>
    <dgm:cxn modelId="{7A1A20B9-7C91-044B-BE32-0508DBD3450B}" type="presParOf" srcId="{658BBD0B-7799-7D43-8354-09253BBDD8E3}" destId="{7EE7D1C7-74A3-8542-8EA3-7A2B986E801F}" srcOrd="1" destOrd="0" presId="urn:microsoft.com/office/officeart/2005/8/layout/hProcess10"/>
    <dgm:cxn modelId="{67DACF60-F8D9-5D41-9F56-053AFECDEE0F}" type="presParOf" srcId="{413AFDD0-1A70-BF4D-87C4-FBD567A33DE4}" destId="{2FB06D4C-D9D1-AF44-A30F-299B1271D278}" srcOrd="1" destOrd="0" presId="urn:microsoft.com/office/officeart/2005/8/layout/hProcess10"/>
    <dgm:cxn modelId="{C82CE651-C27E-174F-96EF-A2D13CA55099}" type="presParOf" srcId="{2FB06D4C-D9D1-AF44-A30F-299B1271D278}" destId="{69181E73-3DCE-FB43-8B72-DAF258FE4C93}" srcOrd="0" destOrd="0" presId="urn:microsoft.com/office/officeart/2005/8/layout/hProcess10"/>
    <dgm:cxn modelId="{6C945C2C-E2AE-E44B-B2B9-8A209924F41B}" type="presParOf" srcId="{413AFDD0-1A70-BF4D-87C4-FBD567A33DE4}" destId="{975D4FF3-DA94-234F-960E-B1656EE73A6E}" srcOrd="2" destOrd="0" presId="urn:microsoft.com/office/officeart/2005/8/layout/hProcess10"/>
    <dgm:cxn modelId="{5A3C5533-171B-7E4A-8D24-EBA6D0715152}" type="presParOf" srcId="{975D4FF3-DA94-234F-960E-B1656EE73A6E}" destId="{8019CEFB-538F-C546-ACB6-32C480557D52}" srcOrd="0" destOrd="0" presId="urn:microsoft.com/office/officeart/2005/8/layout/hProcess10"/>
    <dgm:cxn modelId="{BCAE0140-2FFA-D34F-B291-E8229EDE43A5}" type="presParOf" srcId="{975D4FF3-DA94-234F-960E-B1656EE73A6E}" destId="{EFAAC9E5-F478-B740-A8DC-2D780551B5B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174D1-EB94-584F-8F59-7FEB96A7C20E}" type="doc">
      <dgm:prSet loTypeId="urn:microsoft.com/office/officeart/2005/8/layout/hProcess3" loCatId="" qsTypeId="urn:microsoft.com/office/officeart/2005/8/quickstyle/simple1" qsCatId="simple" csTypeId="urn:microsoft.com/office/officeart/2005/8/colors/colorful5" csCatId="colorful" phldr="1"/>
      <dgm:spPr/>
    </dgm:pt>
    <dgm:pt modelId="{0F87C1BF-D1B1-4442-8476-B6345DC5FF98}">
      <dgm:prSet phldrT="[Text]"/>
      <dgm:spPr/>
      <dgm:t>
        <a:bodyPr/>
        <a:lstStyle/>
        <a:p>
          <a:r>
            <a:rPr lang="en-US" dirty="0"/>
            <a:t>Throughout the study, migrants with metabolic abnormalities were referred to physicians for further management. </a:t>
          </a:r>
        </a:p>
      </dgm:t>
    </dgm:pt>
    <dgm:pt modelId="{5A220396-2C4D-1140-9604-4CEF42B5CECA}" type="parTrans" cxnId="{5C0FA3CF-C352-D04D-8529-240E4E1E055E}">
      <dgm:prSet/>
      <dgm:spPr/>
      <dgm:t>
        <a:bodyPr/>
        <a:lstStyle/>
        <a:p>
          <a:endParaRPr lang="en-US"/>
        </a:p>
      </dgm:t>
    </dgm:pt>
    <dgm:pt modelId="{A90B00C4-3053-194A-84A6-EA78D2391BA8}" type="sibTrans" cxnId="{5C0FA3CF-C352-D04D-8529-240E4E1E055E}">
      <dgm:prSet/>
      <dgm:spPr/>
      <dgm:t>
        <a:bodyPr/>
        <a:lstStyle/>
        <a:p>
          <a:endParaRPr lang="en-US"/>
        </a:p>
      </dgm:t>
    </dgm:pt>
    <dgm:pt modelId="{A8D1BE73-70D4-494C-ADB6-709A24B52FF6}" type="pres">
      <dgm:prSet presAssocID="{7A2174D1-EB94-584F-8F59-7FEB96A7C20E}" presName="Name0" presStyleCnt="0">
        <dgm:presLayoutVars>
          <dgm:dir/>
          <dgm:animLvl val="lvl"/>
          <dgm:resizeHandles val="exact"/>
        </dgm:presLayoutVars>
      </dgm:prSet>
      <dgm:spPr/>
    </dgm:pt>
    <dgm:pt modelId="{39E5572D-3D39-8E4F-886F-AD9650C42855}" type="pres">
      <dgm:prSet presAssocID="{7A2174D1-EB94-584F-8F59-7FEB96A7C20E}" presName="dummy" presStyleCnt="0"/>
      <dgm:spPr/>
    </dgm:pt>
    <dgm:pt modelId="{C82AB7C0-D2DC-C84C-AD0C-14A638447A00}" type="pres">
      <dgm:prSet presAssocID="{7A2174D1-EB94-584F-8F59-7FEB96A7C20E}" presName="linH" presStyleCnt="0"/>
      <dgm:spPr/>
    </dgm:pt>
    <dgm:pt modelId="{E8FACEF3-853C-6B43-90D7-A5E6C60E1086}" type="pres">
      <dgm:prSet presAssocID="{7A2174D1-EB94-584F-8F59-7FEB96A7C20E}" presName="padding1" presStyleCnt="0"/>
      <dgm:spPr/>
    </dgm:pt>
    <dgm:pt modelId="{96F31DC2-B608-B14A-AAFE-4BB5E61FCE4D}" type="pres">
      <dgm:prSet presAssocID="{0F87C1BF-D1B1-4442-8476-B6345DC5FF98}" presName="linV" presStyleCnt="0"/>
      <dgm:spPr/>
    </dgm:pt>
    <dgm:pt modelId="{CEB776A5-9B6B-1146-8E6D-7681F9994BAC}" type="pres">
      <dgm:prSet presAssocID="{0F87C1BF-D1B1-4442-8476-B6345DC5FF98}" presName="spVertical1" presStyleCnt="0"/>
      <dgm:spPr/>
    </dgm:pt>
    <dgm:pt modelId="{3EE91D4A-E144-2D40-9B8A-2C7069508992}" type="pres">
      <dgm:prSet presAssocID="{0F87C1BF-D1B1-4442-8476-B6345DC5FF98}" presName="parTx" presStyleLbl="revTx" presStyleIdx="0" presStyleCnt="1">
        <dgm:presLayoutVars>
          <dgm:chMax val="0"/>
          <dgm:chPref val="0"/>
          <dgm:bulletEnabled val="1"/>
        </dgm:presLayoutVars>
      </dgm:prSet>
      <dgm:spPr/>
    </dgm:pt>
    <dgm:pt modelId="{16A52DAC-86B5-6141-8819-C845C53B6F9A}" type="pres">
      <dgm:prSet presAssocID="{0F87C1BF-D1B1-4442-8476-B6345DC5FF98}" presName="spVertical2" presStyleCnt="0"/>
      <dgm:spPr/>
    </dgm:pt>
    <dgm:pt modelId="{B6EC224B-4AD2-7C42-B08E-4F4BAFA78918}" type="pres">
      <dgm:prSet presAssocID="{0F87C1BF-D1B1-4442-8476-B6345DC5FF98}" presName="spVertical3" presStyleCnt="0"/>
      <dgm:spPr/>
    </dgm:pt>
    <dgm:pt modelId="{C607A1D7-95F0-EB47-9F3B-5301D5A5B30A}" type="pres">
      <dgm:prSet presAssocID="{7A2174D1-EB94-584F-8F59-7FEB96A7C20E}" presName="padding2" presStyleCnt="0"/>
      <dgm:spPr/>
    </dgm:pt>
    <dgm:pt modelId="{8F1E5596-D043-B342-BB50-54DA815FA9DA}" type="pres">
      <dgm:prSet presAssocID="{7A2174D1-EB94-584F-8F59-7FEB96A7C20E}" presName="negArrow" presStyleCnt="0"/>
      <dgm:spPr/>
    </dgm:pt>
    <dgm:pt modelId="{FE5BFD68-28CF-7A4E-A33D-5869341A7D38}" type="pres">
      <dgm:prSet presAssocID="{7A2174D1-EB94-584F-8F59-7FEB96A7C20E}" presName="backgroundArrow" presStyleLbl="node1" presStyleIdx="0" presStyleCnt="1" custLinFactNeighborY="-25310"/>
      <dgm:spPr/>
    </dgm:pt>
  </dgm:ptLst>
  <dgm:cxnLst>
    <dgm:cxn modelId="{4D9EEF4C-D522-6E44-A717-C33A94D8A0A1}" type="presOf" srcId="{0F87C1BF-D1B1-4442-8476-B6345DC5FF98}" destId="{3EE91D4A-E144-2D40-9B8A-2C7069508992}" srcOrd="0" destOrd="0" presId="urn:microsoft.com/office/officeart/2005/8/layout/hProcess3"/>
    <dgm:cxn modelId="{F7329250-EFCB-AB4E-8742-D2E6067A8653}" type="presOf" srcId="{7A2174D1-EB94-584F-8F59-7FEB96A7C20E}" destId="{A8D1BE73-70D4-494C-ADB6-709A24B52FF6}" srcOrd="0" destOrd="0" presId="urn:microsoft.com/office/officeart/2005/8/layout/hProcess3"/>
    <dgm:cxn modelId="{5C0FA3CF-C352-D04D-8529-240E4E1E055E}" srcId="{7A2174D1-EB94-584F-8F59-7FEB96A7C20E}" destId="{0F87C1BF-D1B1-4442-8476-B6345DC5FF98}" srcOrd="0" destOrd="0" parTransId="{5A220396-2C4D-1140-9604-4CEF42B5CECA}" sibTransId="{A90B00C4-3053-194A-84A6-EA78D2391BA8}"/>
    <dgm:cxn modelId="{DBA93B09-0C5B-D94A-A069-6935EC3E080B}" type="presParOf" srcId="{A8D1BE73-70D4-494C-ADB6-709A24B52FF6}" destId="{39E5572D-3D39-8E4F-886F-AD9650C42855}" srcOrd="0" destOrd="0" presId="urn:microsoft.com/office/officeart/2005/8/layout/hProcess3"/>
    <dgm:cxn modelId="{764063C9-BA33-734C-B308-973EDBDD0AAC}" type="presParOf" srcId="{A8D1BE73-70D4-494C-ADB6-709A24B52FF6}" destId="{C82AB7C0-D2DC-C84C-AD0C-14A638447A00}" srcOrd="1" destOrd="0" presId="urn:microsoft.com/office/officeart/2005/8/layout/hProcess3"/>
    <dgm:cxn modelId="{5B028A2B-D872-3348-95D2-8D84F5195896}" type="presParOf" srcId="{C82AB7C0-D2DC-C84C-AD0C-14A638447A00}" destId="{E8FACEF3-853C-6B43-90D7-A5E6C60E1086}" srcOrd="0" destOrd="0" presId="urn:microsoft.com/office/officeart/2005/8/layout/hProcess3"/>
    <dgm:cxn modelId="{1BB8F2F6-9523-BF4A-9A0F-3DA002867701}" type="presParOf" srcId="{C82AB7C0-D2DC-C84C-AD0C-14A638447A00}" destId="{96F31DC2-B608-B14A-AAFE-4BB5E61FCE4D}" srcOrd="1" destOrd="0" presId="urn:microsoft.com/office/officeart/2005/8/layout/hProcess3"/>
    <dgm:cxn modelId="{B06844E7-8ABB-C545-A333-AEDDF7892115}" type="presParOf" srcId="{96F31DC2-B608-B14A-AAFE-4BB5E61FCE4D}" destId="{CEB776A5-9B6B-1146-8E6D-7681F9994BAC}" srcOrd="0" destOrd="0" presId="urn:microsoft.com/office/officeart/2005/8/layout/hProcess3"/>
    <dgm:cxn modelId="{8F2F6E12-6E8D-D848-8E58-3FFC9ACA5B3B}" type="presParOf" srcId="{96F31DC2-B608-B14A-AAFE-4BB5E61FCE4D}" destId="{3EE91D4A-E144-2D40-9B8A-2C7069508992}" srcOrd="1" destOrd="0" presId="urn:microsoft.com/office/officeart/2005/8/layout/hProcess3"/>
    <dgm:cxn modelId="{912323BE-2392-2245-9A9A-BD602CAF4C53}" type="presParOf" srcId="{96F31DC2-B608-B14A-AAFE-4BB5E61FCE4D}" destId="{16A52DAC-86B5-6141-8819-C845C53B6F9A}" srcOrd="2" destOrd="0" presId="urn:microsoft.com/office/officeart/2005/8/layout/hProcess3"/>
    <dgm:cxn modelId="{9D40BDDF-7893-024A-BB44-C97256F78D55}" type="presParOf" srcId="{96F31DC2-B608-B14A-AAFE-4BB5E61FCE4D}" destId="{B6EC224B-4AD2-7C42-B08E-4F4BAFA78918}" srcOrd="3" destOrd="0" presId="urn:microsoft.com/office/officeart/2005/8/layout/hProcess3"/>
    <dgm:cxn modelId="{6D7FF2E1-041C-1745-9028-FF535E2E3C6A}" type="presParOf" srcId="{C82AB7C0-D2DC-C84C-AD0C-14A638447A00}" destId="{C607A1D7-95F0-EB47-9F3B-5301D5A5B30A}" srcOrd="2" destOrd="0" presId="urn:microsoft.com/office/officeart/2005/8/layout/hProcess3"/>
    <dgm:cxn modelId="{9211E220-C492-5642-8E5F-B99A120FE2B0}" type="presParOf" srcId="{C82AB7C0-D2DC-C84C-AD0C-14A638447A00}" destId="{8F1E5596-D043-B342-BB50-54DA815FA9DA}" srcOrd="3" destOrd="0" presId="urn:microsoft.com/office/officeart/2005/8/layout/hProcess3"/>
    <dgm:cxn modelId="{E43A182D-4C0B-414B-900D-459690342783}" type="presParOf" srcId="{C82AB7C0-D2DC-C84C-AD0C-14A638447A00}" destId="{FE5BFD68-28CF-7A4E-A33D-5869341A7D38}"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3329F-D49C-F143-8E13-8DC42BC36118}" type="doc">
      <dgm:prSet loTypeId="urn:microsoft.com/office/officeart/2008/layout/AscendingPictureAccentProcess" loCatId="" qsTypeId="urn:microsoft.com/office/officeart/2005/8/quickstyle/simple1" qsCatId="simple" csTypeId="urn:microsoft.com/office/officeart/2005/8/colors/colorful4" csCatId="colorful" phldr="1"/>
      <dgm:spPr/>
      <dgm:t>
        <a:bodyPr/>
        <a:lstStyle/>
        <a:p>
          <a:endParaRPr lang="en-US"/>
        </a:p>
      </dgm:t>
    </dgm:pt>
    <dgm:pt modelId="{303283DE-2335-7543-A1E1-8B23CD7F48D7}">
      <dgm:prSet phldrT="[Text]"/>
      <dgm:spPr/>
      <dgm:t>
        <a:bodyPr/>
        <a:lstStyle/>
        <a:p>
          <a:r>
            <a:rPr lang="en-US" dirty="0"/>
            <a:t>1084 migrants contacted</a:t>
          </a:r>
        </a:p>
      </dgm:t>
    </dgm:pt>
    <dgm:pt modelId="{1DF76EE1-FC0A-9C4E-8839-22BA7B43EE53}" type="parTrans" cxnId="{A9C61467-CC8E-3140-89D2-C1BEAB6DDF2A}">
      <dgm:prSet/>
      <dgm:spPr/>
      <dgm:t>
        <a:bodyPr/>
        <a:lstStyle/>
        <a:p>
          <a:endParaRPr lang="en-US"/>
        </a:p>
      </dgm:t>
    </dgm:pt>
    <dgm:pt modelId="{C8612659-E9A8-254C-9A22-6AF89F467C4F}" type="sibTrans" cxnId="{A9C61467-CC8E-3140-89D2-C1BEAB6DDF2A}">
      <dgm:prSet/>
      <dgm:spPr>
        <a:blipFill>
          <a:blip xmlns:r="http://schemas.openxmlformats.org/officeDocument/2006/relationships" r:embed="rId1"/>
          <a:srcRect/>
          <a:stretch>
            <a:fillRect l="-23000" r="-23000"/>
          </a:stretch>
        </a:blipFill>
      </dgm:spPr>
      <dgm:t>
        <a:bodyPr/>
        <a:lstStyle/>
        <a:p>
          <a:pPr rtl="0"/>
          <a:endParaRPr lang="en-US"/>
        </a:p>
      </dgm:t>
    </dgm:pt>
    <dgm:pt modelId="{E3111E92-AC9F-8649-8C8B-B633BB63E960}">
      <dgm:prSet phldrT="[Text]"/>
      <dgm:spPr/>
      <dgm:t>
        <a:bodyPr/>
        <a:lstStyle/>
        <a:p>
          <a:r>
            <a:rPr lang="en-US" dirty="0"/>
            <a:t>472 consented to participate</a:t>
          </a:r>
        </a:p>
      </dgm:t>
    </dgm:pt>
    <dgm:pt modelId="{5F8ABA81-A6A5-024C-B0A3-668FD8761160}" type="parTrans" cxnId="{C2DAE6A6-D4E2-6B43-9135-372D0F839E9A}">
      <dgm:prSet/>
      <dgm:spPr/>
      <dgm:t>
        <a:bodyPr/>
        <a:lstStyle/>
        <a:p>
          <a:endParaRPr lang="en-US"/>
        </a:p>
      </dgm:t>
    </dgm:pt>
    <dgm:pt modelId="{8C50EDFB-B087-5642-98D7-E733572B73E7}" type="sibTrans" cxnId="{C2DAE6A6-D4E2-6B43-9135-372D0F839E9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78F3951F-8CD7-DE44-A8CF-A69087450377}">
      <dgm:prSet/>
      <dgm:spPr/>
      <dgm:t>
        <a:bodyPr/>
        <a:lstStyle/>
        <a:p>
          <a:pPr rtl="0"/>
          <a:r>
            <a:rPr lang="en-US" dirty="0"/>
            <a:t>205 with normal metabolic parameters were followed up  24 months post migration</a:t>
          </a:r>
        </a:p>
      </dgm:t>
    </dgm:pt>
    <dgm:pt modelId="{D94BFAC7-455B-8940-959E-2E4BDF27B1A2}" type="parTrans" cxnId="{AEA0C0C7-BBA7-3145-AC2F-08F45A00B9F1}">
      <dgm:prSet/>
      <dgm:spPr/>
      <dgm:t>
        <a:bodyPr/>
        <a:lstStyle/>
        <a:p>
          <a:endParaRPr lang="en-US"/>
        </a:p>
      </dgm:t>
    </dgm:pt>
    <dgm:pt modelId="{FB6DC4BC-32F0-2246-8B43-8E05E55CAF18}" type="sibTrans" cxnId="{AEA0C0C7-BBA7-3145-AC2F-08F45A00B9F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6BCA1169-7221-2643-942C-42CB0B90846D}" type="pres">
      <dgm:prSet presAssocID="{A323329F-D49C-F143-8E13-8DC42BC36118}" presName="Name0" presStyleCnt="0">
        <dgm:presLayoutVars>
          <dgm:chMax val="7"/>
          <dgm:chPref val="7"/>
          <dgm:dir/>
        </dgm:presLayoutVars>
      </dgm:prSet>
      <dgm:spPr/>
    </dgm:pt>
    <dgm:pt modelId="{77AFF729-C0BE-7848-81BA-F517F6C5E8DD}" type="pres">
      <dgm:prSet presAssocID="{A323329F-D49C-F143-8E13-8DC42BC36118}" presName="dot1" presStyleLbl="alignNode1" presStyleIdx="0" presStyleCnt="12"/>
      <dgm:spPr/>
    </dgm:pt>
    <dgm:pt modelId="{73C25A6C-E4C1-8E45-B3B8-C64377BA6126}" type="pres">
      <dgm:prSet presAssocID="{A323329F-D49C-F143-8E13-8DC42BC36118}" presName="dot2" presStyleLbl="alignNode1" presStyleIdx="1" presStyleCnt="12"/>
      <dgm:spPr/>
    </dgm:pt>
    <dgm:pt modelId="{AAB52F90-4389-384B-A805-AB5D770744A5}" type="pres">
      <dgm:prSet presAssocID="{A323329F-D49C-F143-8E13-8DC42BC36118}" presName="dot3" presStyleLbl="alignNode1" presStyleIdx="2" presStyleCnt="12"/>
      <dgm:spPr/>
    </dgm:pt>
    <dgm:pt modelId="{C60A93C3-FED1-2043-ADBC-2A431D010C16}" type="pres">
      <dgm:prSet presAssocID="{A323329F-D49C-F143-8E13-8DC42BC36118}" presName="dot4" presStyleLbl="alignNode1" presStyleIdx="3" presStyleCnt="12"/>
      <dgm:spPr/>
    </dgm:pt>
    <dgm:pt modelId="{02BD291D-D32D-9847-9CA5-0ECED27FC94C}" type="pres">
      <dgm:prSet presAssocID="{A323329F-D49C-F143-8E13-8DC42BC36118}" presName="dot5" presStyleLbl="alignNode1" presStyleIdx="4" presStyleCnt="12"/>
      <dgm:spPr/>
    </dgm:pt>
    <dgm:pt modelId="{D8289532-91B8-7249-935C-BBBAA75D21B5}" type="pres">
      <dgm:prSet presAssocID="{A323329F-D49C-F143-8E13-8DC42BC36118}" presName="dotArrow1" presStyleLbl="alignNode1" presStyleIdx="5" presStyleCnt="12"/>
      <dgm:spPr/>
    </dgm:pt>
    <dgm:pt modelId="{D2B2BC5D-D041-E247-845D-839B26B9D40A}" type="pres">
      <dgm:prSet presAssocID="{A323329F-D49C-F143-8E13-8DC42BC36118}" presName="dotArrow2" presStyleLbl="alignNode1" presStyleIdx="6" presStyleCnt="12"/>
      <dgm:spPr/>
    </dgm:pt>
    <dgm:pt modelId="{60B7CCB4-BA42-8E4B-84F1-77A30F04A8B2}" type="pres">
      <dgm:prSet presAssocID="{A323329F-D49C-F143-8E13-8DC42BC36118}" presName="dotArrow3" presStyleLbl="alignNode1" presStyleIdx="7" presStyleCnt="12"/>
      <dgm:spPr/>
    </dgm:pt>
    <dgm:pt modelId="{10B64BDE-EE32-5D45-B301-9E67955FE3B6}" type="pres">
      <dgm:prSet presAssocID="{A323329F-D49C-F143-8E13-8DC42BC36118}" presName="dotArrow4" presStyleLbl="alignNode1" presStyleIdx="8" presStyleCnt="12"/>
      <dgm:spPr/>
    </dgm:pt>
    <dgm:pt modelId="{797BDCA1-03CC-D049-8DFC-782C55B417BA}" type="pres">
      <dgm:prSet presAssocID="{A323329F-D49C-F143-8E13-8DC42BC36118}" presName="dotArrow5" presStyleLbl="alignNode1" presStyleIdx="9" presStyleCnt="12"/>
      <dgm:spPr/>
    </dgm:pt>
    <dgm:pt modelId="{53BA9947-C754-ED46-9D7B-A6F9DB38CF77}" type="pres">
      <dgm:prSet presAssocID="{A323329F-D49C-F143-8E13-8DC42BC36118}" presName="dotArrow6" presStyleLbl="alignNode1" presStyleIdx="10" presStyleCnt="12"/>
      <dgm:spPr/>
    </dgm:pt>
    <dgm:pt modelId="{E45E8E30-E458-E24E-A0E3-3F018C89D9EB}" type="pres">
      <dgm:prSet presAssocID="{A323329F-D49C-F143-8E13-8DC42BC36118}" presName="dotArrow7" presStyleLbl="alignNode1" presStyleIdx="11" presStyleCnt="12"/>
      <dgm:spPr/>
    </dgm:pt>
    <dgm:pt modelId="{D20DC93A-2F42-D34B-B3E4-97D3EC5C87DB}" type="pres">
      <dgm:prSet presAssocID="{303283DE-2335-7543-A1E1-8B23CD7F48D7}" presName="parTx1" presStyleLbl="node1" presStyleIdx="0" presStyleCnt="3"/>
      <dgm:spPr/>
    </dgm:pt>
    <dgm:pt modelId="{B8E18320-BAA8-1C4F-BDB0-E2C93A58F7EC}" type="pres">
      <dgm:prSet presAssocID="{C8612659-E9A8-254C-9A22-6AF89F467C4F}" presName="picture1" presStyleCnt="0"/>
      <dgm:spPr/>
    </dgm:pt>
    <dgm:pt modelId="{4E358B56-E213-5C43-9F0F-4452682DED1C}" type="pres">
      <dgm:prSet presAssocID="{C8612659-E9A8-254C-9A22-6AF89F467C4F}" presName="imageRepeatNode" presStyleLbl="fgImgPlace1" presStyleIdx="0" presStyleCnt="3" custLinFactNeighborX="-772" custLinFactNeighborY="6725"/>
      <dgm:spPr/>
    </dgm:pt>
    <dgm:pt modelId="{C423574F-8A9D-B14A-BA54-959FC218CC47}" type="pres">
      <dgm:prSet presAssocID="{E3111E92-AC9F-8649-8C8B-B633BB63E960}" presName="parTx2" presStyleLbl="node1" presStyleIdx="1" presStyleCnt="3"/>
      <dgm:spPr/>
    </dgm:pt>
    <dgm:pt modelId="{9EDF1598-65DC-9046-B1A1-184A12BB9561}" type="pres">
      <dgm:prSet presAssocID="{8C50EDFB-B087-5642-98D7-E733572B73E7}" presName="picture2" presStyleCnt="0"/>
      <dgm:spPr/>
    </dgm:pt>
    <dgm:pt modelId="{02C4BC41-A99D-DB42-B574-8A8DA950CF5F}" type="pres">
      <dgm:prSet presAssocID="{8C50EDFB-B087-5642-98D7-E733572B73E7}" presName="imageRepeatNode" presStyleLbl="fgImgPlace1" presStyleIdx="1" presStyleCnt="3"/>
      <dgm:spPr/>
    </dgm:pt>
    <dgm:pt modelId="{6D07FBA5-89CE-174D-B5E1-A454990D2D3F}" type="pres">
      <dgm:prSet presAssocID="{78F3951F-8CD7-DE44-A8CF-A69087450377}" presName="parTx3" presStyleLbl="node1" presStyleIdx="2" presStyleCnt="3"/>
      <dgm:spPr/>
    </dgm:pt>
    <dgm:pt modelId="{8CFE7465-E351-4A41-8D38-787B08C45DDA}" type="pres">
      <dgm:prSet presAssocID="{FB6DC4BC-32F0-2246-8B43-8E05E55CAF18}" presName="picture3" presStyleCnt="0"/>
      <dgm:spPr/>
    </dgm:pt>
    <dgm:pt modelId="{29DCA7A9-FA83-894E-B3BE-783200F2E0D7}" type="pres">
      <dgm:prSet presAssocID="{FB6DC4BC-32F0-2246-8B43-8E05E55CAF18}" presName="imageRepeatNode" presStyleLbl="fgImgPlace1" presStyleIdx="2" presStyleCnt="3"/>
      <dgm:spPr/>
    </dgm:pt>
  </dgm:ptLst>
  <dgm:cxnLst>
    <dgm:cxn modelId="{CAC6161B-2FF5-2E45-9A5F-64AC0CA2DE28}" type="presOf" srcId="{A323329F-D49C-F143-8E13-8DC42BC36118}" destId="{6BCA1169-7221-2643-942C-42CB0B90846D}" srcOrd="0" destOrd="0" presId="urn:microsoft.com/office/officeart/2008/layout/AscendingPictureAccentProcess"/>
    <dgm:cxn modelId="{931C1444-94AD-6540-8204-E58B2E1F75E1}" type="presOf" srcId="{303283DE-2335-7543-A1E1-8B23CD7F48D7}" destId="{D20DC93A-2F42-D34B-B3E4-97D3EC5C87DB}" srcOrd="0" destOrd="0" presId="urn:microsoft.com/office/officeart/2008/layout/AscendingPictureAccentProcess"/>
    <dgm:cxn modelId="{A9C61467-CC8E-3140-89D2-C1BEAB6DDF2A}" srcId="{A323329F-D49C-F143-8E13-8DC42BC36118}" destId="{303283DE-2335-7543-A1E1-8B23CD7F48D7}" srcOrd="0" destOrd="0" parTransId="{1DF76EE1-FC0A-9C4E-8839-22BA7B43EE53}" sibTransId="{C8612659-E9A8-254C-9A22-6AF89F467C4F}"/>
    <dgm:cxn modelId="{BD862150-775D-BD42-B661-7B87353FAF8A}" type="presOf" srcId="{78F3951F-8CD7-DE44-A8CF-A69087450377}" destId="{6D07FBA5-89CE-174D-B5E1-A454990D2D3F}" srcOrd="0" destOrd="0" presId="urn:microsoft.com/office/officeart/2008/layout/AscendingPictureAccentProcess"/>
    <dgm:cxn modelId="{E3A84153-109C-EF41-85BD-39B0B3420DEE}" type="presOf" srcId="{C8612659-E9A8-254C-9A22-6AF89F467C4F}" destId="{4E358B56-E213-5C43-9F0F-4452682DED1C}" srcOrd="0" destOrd="0" presId="urn:microsoft.com/office/officeart/2008/layout/AscendingPictureAccentProcess"/>
    <dgm:cxn modelId="{F721FE93-2D00-FD44-B606-771817EDFEDC}" type="presOf" srcId="{8C50EDFB-B087-5642-98D7-E733572B73E7}" destId="{02C4BC41-A99D-DB42-B574-8A8DA950CF5F}" srcOrd="0" destOrd="0" presId="urn:microsoft.com/office/officeart/2008/layout/AscendingPictureAccentProcess"/>
    <dgm:cxn modelId="{C2DAE6A6-D4E2-6B43-9135-372D0F839E9A}" srcId="{A323329F-D49C-F143-8E13-8DC42BC36118}" destId="{E3111E92-AC9F-8649-8C8B-B633BB63E960}" srcOrd="1" destOrd="0" parTransId="{5F8ABA81-A6A5-024C-B0A3-668FD8761160}" sibTransId="{8C50EDFB-B087-5642-98D7-E733572B73E7}"/>
    <dgm:cxn modelId="{FD3F9CAB-461F-FD47-964E-E61C05D4ECC8}" type="presOf" srcId="{FB6DC4BC-32F0-2246-8B43-8E05E55CAF18}" destId="{29DCA7A9-FA83-894E-B3BE-783200F2E0D7}" srcOrd="0" destOrd="0" presId="urn:microsoft.com/office/officeart/2008/layout/AscendingPictureAccentProcess"/>
    <dgm:cxn modelId="{DCBADABE-DDE0-054D-919F-809DDE49A6BC}" type="presOf" srcId="{E3111E92-AC9F-8649-8C8B-B633BB63E960}" destId="{C423574F-8A9D-B14A-BA54-959FC218CC47}" srcOrd="0" destOrd="0" presId="urn:microsoft.com/office/officeart/2008/layout/AscendingPictureAccentProcess"/>
    <dgm:cxn modelId="{AEA0C0C7-BBA7-3145-AC2F-08F45A00B9F1}" srcId="{A323329F-D49C-F143-8E13-8DC42BC36118}" destId="{78F3951F-8CD7-DE44-A8CF-A69087450377}" srcOrd="2" destOrd="0" parTransId="{D94BFAC7-455B-8940-959E-2E4BDF27B1A2}" sibTransId="{FB6DC4BC-32F0-2246-8B43-8E05E55CAF18}"/>
    <dgm:cxn modelId="{5702BB1A-6E33-E341-AA0B-B8A92581CD62}" type="presParOf" srcId="{6BCA1169-7221-2643-942C-42CB0B90846D}" destId="{77AFF729-C0BE-7848-81BA-F517F6C5E8DD}" srcOrd="0" destOrd="0" presId="urn:microsoft.com/office/officeart/2008/layout/AscendingPictureAccentProcess"/>
    <dgm:cxn modelId="{25A55740-6576-6E4D-93FC-42E4E6F675B5}" type="presParOf" srcId="{6BCA1169-7221-2643-942C-42CB0B90846D}" destId="{73C25A6C-E4C1-8E45-B3B8-C64377BA6126}" srcOrd="1" destOrd="0" presId="urn:microsoft.com/office/officeart/2008/layout/AscendingPictureAccentProcess"/>
    <dgm:cxn modelId="{2137FEF4-6870-D941-9913-3DA81B13BADB}" type="presParOf" srcId="{6BCA1169-7221-2643-942C-42CB0B90846D}" destId="{AAB52F90-4389-384B-A805-AB5D770744A5}" srcOrd="2" destOrd="0" presId="urn:microsoft.com/office/officeart/2008/layout/AscendingPictureAccentProcess"/>
    <dgm:cxn modelId="{E3FE581E-5A63-C74D-95C5-4B5A886D6CE9}" type="presParOf" srcId="{6BCA1169-7221-2643-942C-42CB0B90846D}" destId="{C60A93C3-FED1-2043-ADBC-2A431D010C16}" srcOrd="3" destOrd="0" presId="urn:microsoft.com/office/officeart/2008/layout/AscendingPictureAccentProcess"/>
    <dgm:cxn modelId="{CD2C6843-236A-4446-8715-EDDE073E1E7F}" type="presParOf" srcId="{6BCA1169-7221-2643-942C-42CB0B90846D}" destId="{02BD291D-D32D-9847-9CA5-0ECED27FC94C}" srcOrd="4" destOrd="0" presId="urn:microsoft.com/office/officeart/2008/layout/AscendingPictureAccentProcess"/>
    <dgm:cxn modelId="{B5784447-DDB2-4C40-883C-3BA5D5DADE96}" type="presParOf" srcId="{6BCA1169-7221-2643-942C-42CB0B90846D}" destId="{D8289532-91B8-7249-935C-BBBAA75D21B5}" srcOrd="5" destOrd="0" presId="urn:microsoft.com/office/officeart/2008/layout/AscendingPictureAccentProcess"/>
    <dgm:cxn modelId="{2A42656C-0DA2-0244-ABC9-B6467E8F7630}" type="presParOf" srcId="{6BCA1169-7221-2643-942C-42CB0B90846D}" destId="{D2B2BC5D-D041-E247-845D-839B26B9D40A}" srcOrd="6" destOrd="0" presId="urn:microsoft.com/office/officeart/2008/layout/AscendingPictureAccentProcess"/>
    <dgm:cxn modelId="{57FF0746-5EB3-ED47-A338-92B11A51E616}" type="presParOf" srcId="{6BCA1169-7221-2643-942C-42CB0B90846D}" destId="{60B7CCB4-BA42-8E4B-84F1-77A30F04A8B2}" srcOrd="7" destOrd="0" presId="urn:microsoft.com/office/officeart/2008/layout/AscendingPictureAccentProcess"/>
    <dgm:cxn modelId="{2B823FF3-7C0D-D148-BC4A-DB1FB602F52B}" type="presParOf" srcId="{6BCA1169-7221-2643-942C-42CB0B90846D}" destId="{10B64BDE-EE32-5D45-B301-9E67955FE3B6}" srcOrd="8" destOrd="0" presId="urn:microsoft.com/office/officeart/2008/layout/AscendingPictureAccentProcess"/>
    <dgm:cxn modelId="{ECBB85A7-98F3-9740-B6E4-44E2D138A416}" type="presParOf" srcId="{6BCA1169-7221-2643-942C-42CB0B90846D}" destId="{797BDCA1-03CC-D049-8DFC-782C55B417BA}" srcOrd="9" destOrd="0" presId="urn:microsoft.com/office/officeart/2008/layout/AscendingPictureAccentProcess"/>
    <dgm:cxn modelId="{E33E6FB6-C1B8-9C4D-AF13-A6973AC277D6}" type="presParOf" srcId="{6BCA1169-7221-2643-942C-42CB0B90846D}" destId="{53BA9947-C754-ED46-9D7B-A6F9DB38CF77}" srcOrd="10" destOrd="0" presId="urn:microsoft.com/office/officeart/2008/layout/AscendingPictureAccentProcess"/>
    <dgm:cxn modelId="{161E2666-6DD9-5D47-89B0-03824F420764}" type="presParOf" srcId="{6BCA1169-7221-2643-942C-42CB0B90846D}" destId="{E45E8E30-E458-E24E-A0E3-3F018C89D9EB}" srcOrd="11" destOrd="0" presId="urn:microsoft.com/office/officeart/2008/layout/AscendingPictureAccentProcess"/>
    <dgm:cxn modelId="{FC1850D6-47C6-A144-A75D-F22BF8C97BB1}" type="presParOf" srcId="{6BCA1169-7221-2643-942C-42CB0B90846D}" destId="{D20DC93A-2F42-D34B-B3E4-97D3EC5C87DB}" srcOrd="12" destOrd="0" presId="urn:microsoft.com/office/officeart/2008/layout/AscendingPictureAccentProcess"/>
    <dgm:cxn modelId="{31C20AA1-97F8-C74D-9003-BAB7AAE1AF92}" type="presParOf" srcId="{6BCA1169-7221-2643-942C-42CB0B90846D}" destId="{B8E18320-BAA8-1C4F-BDB0-E2C93A58F7EC}" srcOrd="13" destOrd="0" presId="urn:microsoft.com/office/officeart/2008/layout/AscendingPictureAccentProcess"/>
    <dgm:cxn modelId="{54E7C70A-CC05-5941-A971-AF3715F1064F}" type="presParOf" srcId="{B8E18320-BAA8-1C4F-BDB0-E2C93A58F7EC}" destId="{4E358B56-E213-5C43-9F0F-4452682DED1C}" srcOrd="0" destOrd="0" presId="urn:microsoft.com/office/officeart/2008/layout/AscendingPictureAccentProcess"/>
    <dgm:cxn modelId="{2855F525-0E80-6349-86BE-D23E205E669C}" type="presParOf" srcId="{6BCA1169-7221-2643-942C-42CB0B90846D}" destId="{C423574F-8A9D-B14A-BA54-959FC218CC47}" srcOrd="14" destOrd="0" presId="urn:microsoft.com/office/officeart/2008/layout/AscendingPictureAccentProcess"/>
    <dgm:cxn modelId="{74D5667F-5987-BB47-B323-204CCE0D3C07}" type="presParOf" srcId="{6BCA1169-7221-2643-942C-42CB0B90846D}" destId="{9EDF1598-65DC-9046-B1A1-184A12BB9561}" srcOrd="15" destOrd="0" presId="urn:microsoft.com/office/officeart/2008/layout/AscendingPictureAccentProcess"/>
    <dgm:cxn modelId="{CA4F7368-75CC-D742-8402-61968F7FACCD}" type="presParOf" srcId="{9EDF1598-65DC-9046-B1A1-184A12BB9561}" destId="{02C4BC41-A99D-DB42-B574-8A8DA950CF5F}" srcOrd="0" destOrd="0" presId="urn:microsoft.com/office/officeart/2008/layout/AscendingPictureAccentProcess"/>
    <dgm:cxn modelId="{73BC6FDB-7AA1-F946-9212-A96F530F1975}" type="presParOf" srcId="{6BCA1169-7221-2643-942C-42CB0B90846D}" destId="{6D07FBA5-89CE-174D-B5E1-A454990D2D3F}" srcOrd="16" destOrd="0" presId="urn:microsoft.com/office/officeart/2008/layout/AscendingPictureAccentProcess"/>
    <dgm:cxn modelId="{8687AD38-EDCB-C542-B4F0-8A65513EDF3F}" type="presParOf" srcId="{6BCA1169-7221-2643-942C-42CB0B90846D}" destId="{8CFE7465-E351-4A41-8D38-787B08C45DDA}" srcOrd="17" destOrd="0" presId="urn:microsoft.com/office/officeart/2008/layout/AscendingPictureAccentProcess"/>
    <dgm:cxn modelId="{75172DAC-0114-6E4F-B409-F998DDC2FA58}" type="presParOf" srcId="{8CFE7465-E351-4A41-8D38-787B08C45DDA}" destId="{29DCA7A9-FA83-894E-B3BE-783200F2E0D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C8286-D559-E745-803E-736254454056}" type="doc">
      <dgm:prSet loTypeId="urn:microsoft.com/office/officeart/2008/layout/BendingPictureCaptionList" loCatId="" qsTypeId="urn:microsoft.com/office/officeart/2005/8/quickstyle/simple1" qsCatId="simple" csTypeId="urn:microsoft.com/office/officeart/2005/8/colors/colorful4" csCatId="colorful" phldr="1"/>
      <dgm:spPr/>
      <dgm:t>
        <a:bodyPr/>
        <a:lstStyle/>
        <a:p>
          <a:endParaRPr lang="en-US"/>
        </a:p>
      </dgm:t>
    </dgm:pt>
    <dgm:pt modelId="{3200D1D5-D039-4B48-ADA0-E6553CB0C6D0}">
      <dgm:prSet phldrT="[Text]"/>
      <dgm:spPr/>
      <dgm:t>
        <a:bodyPr/>
        <a:lstStyle/>
        <a:p>
          <a:r>
            <a:rPr lang="en-US" dirty="0"/>
            <a:t>The incidence of MetS within this group with normal parameters rose to 17% (n=27). </a:t>
          </a:r>
        </a:p>
      </dgm:t>
    </dgm:pt>
    <dgm:pt modelId="{378DCC92-D26B-7043-BBA1-B0EAE09B2681}" type="parTrans" cxnId="{ABBF6F15-2000-8A45-8CEF-26ACA1B96FEF}">
      <dgm:prSet/>
      <dgm:spPr/>
      <dgm:t>
        <a:bodyPr/>
        <a:lstStyle/>
        <a:p>
          <a:endParaRPr lang="en-US"/>
        </a:p>
      </dgm:t>
    </dgm:pt>
    <dgm:pt modelId="{C8F7D0B9-FFD9-2F45-9F13-7FB44FEF6E7D}" type="sibTrans" cxnId="{ABBF6F15-2000-8A45-8CEF-26ACA1B96FEF}">
      <dgm:prSet/>
      <dgm:spPr/>
      <dgm:t>
        <a:bodyPr/>
        <a:lstStyle/>
        <a:p>
          <a:endParaRPr lang="en-US"/>
        </a:p>
      </dgm:t>
    </dgm:pt>
    <dgm:pt modelId="{36D2F21F-964E-CA41-A9A8-84EF1F410335}">
      <dgm:prSet phldrT="[Text]"/>
      <dgm:spPr/>
      <dgm:t>
        <a:bodyPr/>
        <a:lstStyle/>
        <a:p>
          <a:r>
            <a:rPr lang="en-US" dirty="0"/>
            <a:t>81% (n=129) developed at least one element of MetS. </a:t>
          </a:r>
        </a:p>
      </dgm:t>
    </dgm:pt>
    <dgm:pt modelId="{3ECF4190-B8C8-D747-9900-185C35ADCEBB}" type="parTrans" cxnId="{1B427F06-2F3D-A24F-8277-CF147C5588D3}">
      <dgm:prSet/>
      <dgm:spPr/>
      <dgm:t>
        <a:bodyPr/>
        <a:lstStyle/>
        <a:p>
          <a:endParaRPr lang="en-US"/>
        </a:p>
      </dgm:t>
    </dgm:pt>
    <dgm:pt modelId="{CAECD18C-EF14-5B49-8E8B-AA80329E2C68}" type="sibTrans" cxnId="{1B427F06-2F3D-A24F-8277-CF147C5588D3}">
      <dgm:prSet/>
      <dgm:spPr/>
      <dgm:t>
        <a:bodyPr/>
        <a:lstStyle/>
        <a:p>
          <a:endParaRPr lang="en-US"/>
        </a:p>
      </dgm:t>
    </dgm:pt>
    <dgm:pt modelId="{F8B21628-8E8E-4247-8384-7EDBAD0CD859}">
      <dgm:prSet phldrT="[Text]"/>
      <dgm:spPr/>
      <dgm:t>
        <a:bodyPr/>
        <a:lstStyle/>
        <a:p>
          <a:r>
            <a:rPr lang="en-US" dirty="0"/>
            <a:t>Migrants receiving medications that potentially induce MetS were more likely to develop MetS (</a:t>
          </a:r>
          <a:r>
            <a:rPr lang="en-GB" dirty="0"/>
            <a:t>Adjusted OR 6.3, 95% CI; 2.27-17.73, p&lt;0.001</a:t>
          </a:r>
          <a:r>
            <a:rPr lang="en-US" dirty="0"/>
            <a:t>).</a:t>
          </a:r>
        </a:p>
      </dgm:t>
    </dgm:pt>
    <dgm:pt modelId="{AC91AC68-3254-D841-9D32-A4D4181CA080}" type="parTrans" cxnId="{7EAAC5CC-337D-BC49-AC5F-A8E870BDC598}">
      <dgm:prSet/>
      <dgm:spPr/>
      <dgm:t>
        <a:bodyPr/>
        <a:lstStyle/>
        <a:p>
          <a:endParaRPr lang="en-US"/>
        </a:p>
      </dgm:t>
    </dgm:pt>
    <dgm:pt modelId="{3AEFEA10-6ACE-CE4C-9D68-03E3EF9536F8}" type="sibTrans" cxnId="{7EAAC5CC-337D-BC49-AC5F-A8E870BDC598}">
      <dgm:prSet/>
      <dgm:spPr/>
      <dgm:t>
        <a:bodyPr/>
        <a:lstStyle/>
        <a:p>
          <a:endParaRPr lang="en-US"/>
        </a:p>
      </dgm:t>
    </dgm:pt>
    <dgm:pt modelId="{2B4F0E99-5C61-AB4D-BBD3-01D9297C919D}" type="pres">
      <dgm:prSet presAssocID="{D09C8286-D559-E745-803E-736254454056}" presName="Name0" presStyleCnt="0">
        <dgm:presLayoutVars>
          <dgm:dir/>
          <dgm:resizeHandles val="exact"/>
        </dgm:presLayoutVars>
      </dgm:prSet>
      <dgm:spPr/>
    </dgm:pt>
    <dgm:pt modelId="{FC4E1717-E23A-2149-9B00-5BF502B07F65}" type="pres">
      <dgm:prSet presAssocID="{3200D1D5-D039-4B48-ADA0-E6553CB0C6D0}" presName="composite" presStyleCnt="0"/>
      <dgm:spPr/>
    </dgm:pt>
    <dgm:pt modelId="{E55DBA81-47BB-9A4E-9D5B-3C1080ED985E}" type="pres">
      <dgm:prSet presAssocID="{3200D1D5-D039-4B48-ADA0-E6553CB0C6D0}" presName="rect1" presStyleLbl="bgImgPlace1" presStyleIdx="0" presStyleCnt="3"/>
      <dgm:spPr>
        <a:blipFill>
          <a:blip xmlns:r="http://schemas.openxmlformats.org/officeDocument/2006/relationships" r:embed="rId1"/>
          <a:srcRect/>
          <a:stretch>
            <a:fillRect t="-6000" b="-6000"/>
          </a:stretch>
        </a:blipFill>
      </dgm:spPr>
    </dgm:pt>
    <dgm:pt modelId="{51741F41-E20F-7E40-9089-AFA48E2DEFD8}" type="pres">
      <dgm:prSet presAssocID="{3200D1D5-D039-4B48-ADA0-E6553CB0C6D0}" presName="wedgeRectCallout1" presStyleLbl="node1" presStyleIdx="0" presStyleCnt="3">
        <dgm:presLayoutVars>
          <dgm:bulletEnabled val="1"/>
        </dgm:presLayoutVars>
      </dgm:prSet>
      <dgm:spPr/>
    </dgm:pt>
    <dgm:pt modelId="{8AA88C25-039A-D74E-A5A8-923E7577CFA4}" type="pres">
      <dgm:prSet presAssocID="{C8F7D0B9-FFD9-2F45-9F13-7FB44FEF6E7D}" presName="sibTrans" presStyleCnt="0"/>
      <dgm:spPr/>
    </dgm:pt>
    <dgm:pt modelId="{EA2A8E0B-2461-C24D-988E-7317839CF404}" type="pres">
      <dgm:prSet presAssocID="{36D2F21F-964E-CA41-A9A8-84EF1F410335}" presName="composite" presStyleCnt="0"/>
      <dgm:spPr/>
    </dgm:pt>
    <dgm:pt modelId="{9B8A3FFD-2E17-6647-94F8-21AC2C8A19F8}" type="pres">
      <dgm:prSet presAssocID="{36D2F21F-964E-CA41-A9A8-84EF1F410335}" presName="rect1" presStyleLbl="bgImgPlace1" presStyleIdx="1" presStyleCnt="3" custLinFactNeighborX="-9283" custLinFactNeighborY="2621"/>
      <dgm:spPr>
        <a:blipFill>
          <a:blip xmlns:r="http://schemas.openxmlformats.org/officeDocument/2006/relationships" r:embed="rId2"/>
          <a:srcRect/>
          <a:stretch>
            <a:fillRect t="-7000" b="-7000"/>
          </a:stretch>
        </a:blipFill>
      </dgm:spPr>
    </dgm:pt>
    <dgm:pt modelId="{286FAE27-89C6-3A48-9168-76F1948439E4}" type="pres">
      <dgm:prSet presAssocID="{36D2F21F-964E-CA41-A9A8-84EF1F410335}" presName="wedgeRectCallout1" presStyleLbl="node1" presStyleIdx="1" presStyleCnt="3">
        <dgm:presLayoutVars>
          <dgm:bulletEnabled val="1"/>
        </dgm:presLayoutVars>
      </dgm:prSet>
      <dgm:spPr/>
    </dgm:pt>
    <dgm:pt modelId="{0D496493-99E0-2144-B2AF-CF6B1034030C}" type="pres">
      <dgm:prSet presAssocID="{CAECD18C-EF14-5B49-8E8B-AA80329E2C68}" presName="sibTrans" presStyleCnt="0"/>
      <dgm:spPr/>
    </dgm:pt>
    <dgm:pt modelId="{48B45950-F7A7-8541-919B-CA160B3AED3E}" type="pres">
      <dgm:prSet presAssocID="{F8B21628-8E8E-4247-8384-7EDBAD0CD859}" presName="composite" presStyleCnt="0"/>
      <dgm:spPr/>
    </dgm:pt>
    <dgm:pt modelId="{EADAF337-746C-274D-82EA-94B683BFA35F}" type="pres">
      <dgm:prSet presAssocID="{F8B21628-8E8E-4247-8384-7EDBAD0CD859}" presName="rect1" presStyleLbl="bgImgPlace1" presStyleIdx="2" presStyleCnt="3"/>
      <dgm:spPr>
        <a:blipFill>
          <a:blip xmlns:r="http://schemas.openxmlformats.org/officeDocument/2006/relationships" r:embed="rId3">
            <a:extLst>
              <a:ext uri="{BEBA8EAE-BF5A-486C-A8C5-ECC9F3942E4B}">
                <a14:imgProps xmlns:a14="http://schemas.microsoft.com/office/drawing/2010/main">
                  <a14:imgLayer>
                    <a14:imgEffect>
                      <a14:backgroundRemoval t="9993" b="88559" l="17726" r="83103"/>
                    </a14:imgEffect>
                  </a14:imgLayer>
                </a14:imgProps>
              </a:ext>
              <a:ext uri="{28A0092B-C50C-407E-A947-70E740481C1C}">
                <a14:useLocalDpi xmlns:a14="http://schemas.microsoft.com/office/drawing/2010/main" val="0"/>
              </a:ext>
            </a:extLst>
          </a:blip>
          <a:srcRect/>
          <a:stretch>
            <a:fillRect l="-29000" r="-29000"/>
          </a:stretch>
        </a:blipFill>
      </dgm:spPr>
    </dgm:pt>
    <dgm:pt modelId="{2106E506-E7A9-B341-A042-8AD7B6F33D14}" type="pres">
      <dgm:prSet presAssocID="{F8B21628-8E8E-4247-8384-7EDBAD0CD859}" presName="wedgeRectCallout1" presStyleLbl="node1" presStyleIdx="2" presStyleCnt="3">
        <dgm:presLayoutVars>
          <dgm:bulletEnabled val="1"/>
        </dgm:presLayoutVars>
      </dgm:prSet>
      <dgm:spPr/>
    </dgm:pt>
  </dgm:ptLst>
  <dgm:cxnLst>
    <dgm:cxn modelId="{42F84A06-F846-D449-8AD3-870165FF6566}" type="presOf" srcId="{36D2F21F-964E-CA41-A9A8-84EF1F410335}" destId="{286FAE27-89C6-3A48-9168-76F1948439E4}" srcOrd="0" destOrd="0" presId="urn:microsoft.com/office/officeart/2008/layout/BendingPictureCaptionList"/>
    <dgm:cxn modelId="{1B427F06-2F3D-A24F-8277-CF147C5588D3}" srcId="{D09C8286-D559-E745-803E-736254454056}" destId="{36D2F21F-964E-CA41-A9A8-84EF1F410335}" srcOrd="1" destOrd="0" parTransId="{3ECF4190-B8C8-D747-9900-185C35ADCEBB}" sibTransId="{CAECD18C-EF14-5B49-8E8B-AA80329E2C68}"/>
    <dgm:cxn modelId="{ABBF6F15-2000-8A45-8CEF-26ACA1B96FEF}" srcId="{D09C8286-D559-E745-803E-736254454056}" destId="{3200D1D5-D039-4B48-ADA0-E6553CB0C6D0}" srcOrd="0" destOrd="0" parTransId="{378DCC92-D26B-7043-BBA1-B0EAE09B2681}" sibTransId="{C8F7D0B9-FFD9-2F45-9F13-7FB44FEF6E7D}"/>
    <dgm:cxn modelId="{75600264-CCB6-4C4F-B30F-C0642CB9B3D2}" type="presOf" srcId="{3200D1D5-D039-4B48-ADA0-E6553CB0C6D0}" destId="{51741F41-E20F-7E40-9089-AFA48E2DEFD8}" srcOrd="0" destOrd="0" presId="urn:microsoft.com/office/officeart/2008/layout/BendingPictureCaptionList"/>
    <dgm:cxn modelId="{7EAAC5CC-337D-BC49-AC5F-A8E870BDC598}" srcId="{D09C8286-D559-E745-803E-736254454056}" destId="{F8B21628-8E8E-4247-8384-7EDBAD0CD859}" srcOrd="2" destOrd="0" parTransId="{AC91AC68-3254-D841-9D32-A4D4181CA080}" sibTransId="{3AEFEA10-6ACE-CE4C-9D68-03E3EF9536F8}"/>
    <dgm:cxn modelId="{DE2236E3-75AA-624D-821A-5B476F51DAE3}" type="presOf" srcId="{D09C8286-D559-E745-803E-736254454056}" destId="{2B4F0E99-5C61-AB4D-BBD3-01D9297C919D}" srcOrd="0" destOrd="0" presId="urn:microsoft.com/office/officeart/2008/layout/BendingPictureCaptionList"/>
    <dgm:cxn modelId="{E10C28FD-EAFA-6B49-AB7D-AD647C45478F}" type="presOf" srcId="{F8B21628-8E8E-4247-8384-7EDBAD0CD859}" destId="{2106E506-E7A9-B341-A042-8AD7B6F33D14}" srcOrd="0" destOrd="0" presId="urn:microsoft.com/office/officeart/2008/layout/BendingPictureCaptionList"/>
    <dgm:cxn modelId="{DF028031-F351-BB4E-B5BD-137F5AADE009}" type="presParOf" srcId="{2B4F0E99-5C61-AB4D-BBD3-01D9297C919D}" destId="{FC4E1717-E23A-2149-9B00-5BF502B07F65}" srcOrd="0" destOrd="0" presId="urn:microsoft.com/office/officeart/2008/layout/BendingPictureCaptionList"/>
    <dgm:cxn modelId="{2D9CDC87-2CE0-0045-B0A5-DEC9E3ADAE64}" type="presParOf" srcId="{FC4E1717-E23A-2149-9B00-5BF502B07F65}" destId="{E55DBA81-47BB-9A4E-9D5B-3C1080ED985E}" srcOrd="0" destOrd="0" presId="urn:microsoft.com/office/officeart/2008/layout/BendingPictureCaptionList"/>
    <dgm:cxn modelId="{70E1B236-F51B-4D46-B33F-C43949166170}" type="presParOf" srcId="{FC4E1717-E23A-2149-9B00-5BF502B07F65}" destId="{51741F41-E20F-7E40-9089-AFA48E2DEFD8}" srcOrd="1" destOrd="0" presId="urn:microsoft.com/office/officeart/2008/layout/BendingPictureCaptionList"/>
    <dgm:cxn modelId="{50DFFE3D-AD8E-9E4A-B74A-7116B7FBBCD5}" type="presParOf" srcId="{2B4F0E99-5C61-AB4D-BBD3-01D9297C919D}" destId="{8AA88C25-039A-D74E-A5A8-923E7577CFA4}" srcOrd="1" destOrd="0" presId="urn:microsoft.com/office/officeart/2008/layout/BendingPictureCaptionList"/>
    <dgm:cxn modelId="{BF81FCF8-A2EB-2A4E-9B5B-9B74A108995D}" type="presParOf" srcId="{2B4F0E99-5C61-AB4D-BBD3-01D9297C919D}" destId="{EA2A8E0B-2461-C24D-988E-7317839CF404}" srcOrd="2" destOrd="0" presId="urn:microsoft.com/office/officeart/2008/layout/BendingPictureCaptionList"/>
    <dgm:cxn modelId="{1A3319D6-7BFF-B246-8700-E57CBBA1811A}" type="presParOf" srcId="{EA2A8E0B-2461-C24D-988E-7317839CF404}" destId="{9B8A3FFD-2E17-6647-94F8-21AC2C8A19F8}" srcOrd="0" destOrd="0" presId="urn:microsoft.com/office/officeart/2008/layout/BendingPictureCaptionList"/>
    <dgm:cxn modelId="{6D72C329-E0CD-CA4A-85DE-744DF5C64CE7}" type="presParOf" srcId="{EA2A8E0B-2461-C24D-988E-7317839CF404}" destId="{286FAE27-89C6-3A48-9168-76F1948439E4}" srcOrd="1" destOrd="0" presId="urn:microsoft.com/office/officeart/2008/layout/BendingPictureCaptionList"/>
    <dgm:cxn modelId="{CA370783-525F-4C4D-B872-4DBEB4A3D947}" type="presParOf" srcId="{2B4F0E99-5C61-AB4D-BBD3-01D9297C919D}" destId="{0D496493-99E0-2144-B2AF-CF6B1034030C}" srcOrd="3" destOrd="0" presId="urn:microsoft.com/office/officeart/2008/layout/BendingPictureCaptionList"/>
    <dgm:cxn modelId="{95106760-7D64-4149-9D1F-D06EE4A9D1A5}" type="presParOf" srcId="{2B4F0E99-5C61-AB4D-BBD3-01D9297C919D}" destId="{48B45950-F7A7-8541-919B-CA160B3AED3E}" srcOrd="4" destOrd="0" presId="urn:microsoft.com/office/officeart/2008/layout/BendingPictureCaptionList"/>
    <dgm:cxn modelId="{9CFBAB8E-75FA-E449-ABB9-FEAE2377B1F5}" type="presParOf" srcId="{48B45950-F7A7-8541-919B-CA160B3AED3E}" destId="{EADAF337-746C-274D-82EA-94B683BFA35F}" srcOrd="0" destOrd="0" presId="urn:microsoft.com/office/officeart/2008/layout/BendingPictureCaptionList"/>
    <dgm:cxn modelId="{20AAB1D0-2386-F649-958F-BCE839557129}" type="presParOf" srcId="{48B45950-F7A7-8541-919B-CA160B3AED3E}" destId="{2106E506-E7A9-B341-A042-8AD7B6F33D1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D34E5-7450-3C4A-9EB5-72561E50ADF2}" type="doc">
      <dgm:prSet loTypeId="urn:microsoft.com/office/officeart/2005/8/layout/architecture" loCatId="list" qsTypeId="urn:microsoft.com/office/officeart/2005/8/quickstyle/simple2" qsCatId="simple" csTypeId="urn:microsoft.com/office/officeart/2005/8/colors/colorful4" csCatId="colorful" phldr="1"/>
      <dgm:spPr/>
      <dgm:t>
        <a:bodyPr/>
        <a:lstStyle/>
        <a:p>
          <a:endParaRPr lang="en-US"/>
        </a:p>
      </dgm:t>
    </dgm:pt>
    <dgm:pt modelId="{C167AF8C-AB32-9C40-9973-23625F80024B}">
      <dgm:prSet phldrT="[Text]"/>
      <dgm:spPr/>
      <dgm:t>
        <a:bodyPr/>
        <a:lstStyle/>
        <a:p>
          <a:r>
            <a:rPr lang="en-US" dirty="0"/>
            <a:t>Migrants to Qatar, were at increased MetS incidence during 24-months of migration</a:t>
          </a:r>
        </a:p>
      </dgm:t>
    </dgm:pt>
    <dgm:pt modelId="{7D278F68-EADC-8547-9D9B-2C47A4A0F834}" type="parTrans" cxnId="{AF762D17-1D26-4847-97AB-D7E9E9D69FBD}">
      <dgm:prSet/>
      <dgm:spPr/>
      <dgm:t>
        <a:bodyPr/>
        <a:lstStyle/>
        <a:p>
          <a:endParaRPr lang="en-US"/>
        </a:p>
      </dgm:t>
    </dgm:pt>
    <dgm:pt modelId="{4A8B18B0-0D33-124F-8D78-3D7FF1EDED7E}" type="sibTrans" cxnId="{AF762D17-1D26-4847-97AB-D7E9E9D69FBD}">
      <dgm:prSet/>
      <dgm:spPr/>
      <dgm:t>
        <a:bodyPr/>
        <a:lstStyle/>
        <a:p>
          <a:endParaRPr lang="en-US"/>
        </a:p>
      </dgm:t>
    </dgm:pt>
    <dgm:pt modelId="{D4F60A96-5545-8749-8BCB-F9143AD82762}">
      <dgm:prSet phldrT="[Text]"/>
      <dgm:spPr/>
      <dgm:t>
        <a:bodyPr/>
        <a:lstStyle/>
        <a:p>
          <a:pPr rtl="0"/>
          <a:r>
            <a:rPr lang="en-GB" dirty="0">
              <a:effectLst/>
              <a:latin typeface="+mn-lt"/>
              <a:ea typeface="+mn-ea"/>
              <a:cs typeface="+mn-cs"/>
            </a:rPr>
            <a:t>Administration of medications that can induce MetS increased the risk of MetS amongst migrants by more than six-fold. </a:t>
          </a:r>
          <a:endParaRPr lang="en-US" dirty="0">
            <a:effectLst/>
            <a:latin typeface="+mn-lt"/>
            <a:ea typeface="+mn-ea"/>
            <a:cs typeface="+mn-cs"/>
          </a:endParaRPr>
        </a:p>
        <a:p>
          <a:pPr rtl="0"/>
          <a:endParaRPr lang="en-US" baseline="30000" dirty="0"/>
        </a:p>
      </dgm:t>
    </dgm:pt>
    <dgm:pt modelId="{A692E5FB-DD02-FE40-8283-12ABECC543EE}" type="parTrans" cxnId="{C40A2D43-D5BF-8D40-A994-99B3A5331DEB}">
      <dgm:prSet/>
      <dgm:spPr/>
      <dgm:t>
        <a:bodyPr/>
        <a:lstStyle/>
        <a:p>
          <a:endParaRPr lang="en-US"/>
        </a:p>
      </dgm:t>
    </dgm:pt>
    <dgm:pt modelId="{5C6F8A8D-B259-6442-9C94-8C802C6FE2AA}" type="sibTrans" cxnId="{C40A2D43-D5BF-8D40-A994-99B3A5331DEB}">
      <dgm:prSet/>
      <dgm:spPr/>
      <dgm:t>
        <a:bodyPr/>
        <a:lstStyle/>
        <a:p>
          <a:endParaRPr lang="en-US"/>
        </a:p>
      </dgm:t>
    </dgm:pt>
    <dgm:pt modelId="{10963D2E-F520-4A6F-8E6C-08A6026180D2}">
      <dgm:prSet/>
      <dgm:spPr/>
      <dgm:t>
        <a:bodyPr/>
        <a:lstStyle/>
        <a:p>
          <a:r>
            <a:rPr lang="en-US" dirty="0"/>
            <a:t>This study will guide policymakers within the Ministry of Public Health and HMC in implementing preventative measures to combat MetS among migrants and develop strategies for early warning systems.</a:t>
          </a:r>
        </a:p>
      </dgm:t>
    </dgm:pt>
    <dgm:pt modelId="{1FB4AF44-CCD4-4D12-9F18-33468DF670B8}" type="parTrans" cxnId="{3EC2134C-D4F6-4FC3-8887-5303EB340E10}">
      <dgm:prSet/>
      <dgm:spPr/>
      <dgm:t>
        <a:bodyPr/>
        <a:lstStyle/>
        <a:p>
          <a:endParaRPr lang="en-US"/>
        </a:p>
      </dgm:t>
    </dgm:pt>
    <dgm:pt modelId="{7516F87D-5B86-491D-899B-F0B022712542}" type="sibTrans" cxnId="{3EC2134C-D4F6-4FC3-8887-5303EB340E10}">
      <dgm:prSet/>
      <dgm:spPr/>
      <dgm:t>
        <a:bodyPr/>
        <a:lstStyle/>
        <a:p>
          <a:endParaRPr lang="en-US"/>
        </a:p>
      </dgm:t>
    </dgm:pt>
    <dgm:pt modelId="{C296FE92-B697-43E8-B1E4-87347A0FD059}" type="pres">
      <dgm:prSet presAssocID="{6E1D34E5-7450-3C4A-9EB5-72561E50ADF2}" presName="Name0" presStyleCnt="0">
        <dgm:presLayoutVars>
          <dgm:chPref val="1"/>
          <dgm:dir/>
          <dgm:animOne val="branch"/>
          <dgm:animLvl val="lvl"/>
          <dgm:resizeHandles/>
        </dgm:presLayoutVars>
      </dgm:prSet>
      <dgm:spPr/>
    </dgm:pt>
    <dgm:pt modelId="{2F243302-8D99-477C-88E8-E97D3331F66F}" type="pres">
      <dgm:prSet presAssocID="{C167AF8C-AB32-9C40-9973-23625F80024B}" presName="vertOne" presStyleCnt="0"/>
      <dgm:spPr/>
    </dgm:pt>
    <dgm:pt modelId="{D86BFB11-BBD9-47E5-87C2-280CB5463EC0}" type="pres">
      <dgm:prSet presAssocID="{C167AF8C-AB32-9C40-9973-23625F80024B}" presName="txOne" presStyleLbl="node0" presStyleIdx="0" presStyleCnt="3">
        <dgm:presLayoutVars>
          <dgm:chPref val="3"/>
        </dgm:presLayoutVars>
      </dgm:prSet>
      <dgm:spPr/>
    </dgm:pt>
    <dgm:pt modelId="{0B42E16E-51E5-4957-99DA-0D5C72F43332}" type="pres">
      <dgm:prSet presAssocID="{C167AF8C-AB32-9C40-9973-23625F80024B}" presName="horzOne" presStyleCnt="0"/>
      <dgm:spPr/>
    </dgm:pt>
    <dgm:pt modelId="{6E9663EC-7BD4-4717-9980-0201FE48C53F}" type="pres">
      <dgm:prSet presAssocID="{4A8B18B0-0D33-124F-8D78-3D7FF1EDED7E}" presName="sibSpaceOne" presStyleCnt="0"/>
      <dgm:spPr/>
    </dgm:pt>
    <dgm:pt modelId="{6C2AB900-8797-4596-B53C-A37004072379}" type="pres">
      <dgm:prSet presAssocID="{D4F60A96-5545-8749-8BCB-F9143AD82762}" presName="vertOne" presStyleCnt="0"/>
      <dgm:spPr/>
    </dgm:pt>
    <dgm:pt modelId="{39E93715-B415-458D-BFDD-311F8B2EFCBD}" type="pres">
      <dgm:prSet presAssocID="{D4F60A96-5545-8749-8BCB-F9143AD82762}" presName="txOne" presStyleLbl="node0" presStyleIdx="1" presStyleCnt="3" custLinFactNeighborX="501" custLinFactNeighborY="11503">
        <dgm:presLayoutVars>
          <dgm:chPref val="3"/>
        </dgm:presLayoutVars>
      </dgm:prSet>
      <dgm:spPr/>
    </dgm:pt>
    <dgm:pt modelId="{66026DAA-D4D2-45E6-A24B-4B42953F6124}" type="pres">
      <dgm:prSet presAssocID="{D4F60A96-5545-8749-8BCB-F9143AD82762}" presName="horzOne" presStyleCnt="0"/>
      <dgm:spPr/>
    </dgm:pt>
    <dgm:pt modelId="{1E657FD5-D72B-41AA-ABCF-FEB38868D9DE}" type="pres">
      <dgm:prSet presAssocID="{5C6F8A8D-B259-6442-9C94-8C802C6FE2AA}" presName="sibSpaceOne" presStyleCnt="0"/>
      <dgm:spPr/>
    </dgm:pt>
    <dgm:pt modelId="{188DE948-58BD-4561-B1E6-E8956E406E16}" type="pres">
      <dgm:prSet presAssocID="{10963D2E-F520-4A6F-8E6C-08A6026180D2}" presName="vertOne" presStyleCnt="0"/>
      <dgm:spPr/>
    </dgm:pt>
    <dgm:pt modelId="{2EBCD896-323D-4772-AAB6-9EC202D42B32}" type="pres">
      <dgm:prSet presAssocID="{10963D2E-F520-4A6F-8E6C-08A6026180D2}" presName="txOne" presStyleLbl="node0" presStyleIdx="2" presStyleCnt="3">
        <dgm:presLayoutVars>
          <dgm:chPref val="3"/>
        </dgm:presLayoutVars>
      </dgm:prSet>
      <dgm:spPr/>
    </dgm:pt>
    <dgm:pt modelId="{06BA02F4-BD24-45C3-8C32-D7F585CD9A49}" type="pres">
      <dgm:prSet presAssocID="{10963D2E-F520-4A6F-8E6C-08A6026180D2}" presName="horzOne" presStyleCnt="0"/>
      <dgm:spPr/>
    </dgm:pt>
  </dgm:ptLst>
  <dgm:cxnLst>
    <dgm:cxn modelId="{AF762D17-1D26-4847-97AB-D7E9E9D69FBD}" srcId="{6E1D34E5-7450-3C4A-9EB5-72561E50ADF2}" destId="{C167AF8C-AB32-9C40-9973-23625F80024B}" srcOrd="0" destOrd="0" parTransId="{7D278F68-EADC-8547-9D9B-2C47A4A0F834}" sibTransId="{4A8B18B0-0D33-124F-8D78-3D7FF1EDED7E}"/>
    <dgm:cxn modelId="{241CFB1F-DEE9-446B-A10B-0C687278F17B}" type="presOf" srcId="{C167AF8C-AB32-9C40-9973-23625F80024B}" destId="{D86BFB11-BBD9-47E5-87C2-280CB5463EC0}" srcOrd="0" destOrd="0" presId="urn:microsoft.com/office/officeart/2005/8/layout/architecture"/>
    <dgm:cxn modelId="{C40A2D43-D5BF-8D40-A994-99B3A5331DEB}" srcId="{6E1D34E5-7450-3C4A-9EB5-72561E50ADF2}" destId="{D4F60A96-5545-8749-8BCB-F9143AD82762}" srcOrd="1" destOrd="0" parTransId="{A692E5FB-DD02-FE40-8283-12ABECC543EE}" sibTransId="{5C6F8A8D-B259-6442-9C94-8C802C6FE2AA}"/>
    <dgm:cxn modelId="{3EC2134C-D4F6-4FC3-8887-5303EB340E10}" srcId="{6E1D34E5-7450-3C4A-9EB5-72561E50ADF2}" destId="{10963D2E-F520-4A6F-8E6C-08A6026180D2}" srcOrd="2" destOrd="0" parTransId="{1FB4AF44-CCD4-4D12-9F18-33468DF670B8}" sibTransId="{7516F87D-5B86-491D-899B-F0B022712542}"/>
    <dgm:cxn modelId="{BAF5DB53-E99B-4C9D-A872-E36CB0FC44DA}" type="presOf" srcId="{D4F60A96-5545-8749-8BCB-F9143AD82762}" destId="{39E93715-B415-458D-BFDD-311F8B2EFCBD}" srcOrd="0" destOrd="0" presId="urn:microsoft.com/office/officeart/2005/8/layout/architecture"/>
    <dgm:cxn modelId="{65A88B8D-F192-4B62-B7AB-E53DE890F204}" type="presOf" srcId="{10963D2E-F520-4A6F-8E6C-08A6026180D2}" destId="{2EBCD896-323D-4772-AAB6-9EC202D42B32}" srcOrd="0" destOrd="0" presId="urn:microsoft.com/office/officeart/2005/8/layout/architecture"/>
    <dgm:cxn modelId="{9E066FD7-11B0-44A9-881A-0B812DF906F1}" type="presOf" srcId="{6E1D34E5-7450-3C4A-9EB5-72561E50ADF2}" destId="{C296FE92-B697-43E8-B1E4-87347A0FD059}" srcOrd="0" destOrd="0" presId="urn:microsoft.com/office/officeart/2005/8/layout/architecture"/>
    <dgm:cxn modelId="{C84C5D79-00EB-4EC6-970D-EB1C766B10EF}" type="presParOf" srcId="{C296FE92-B697-43E8-B1E4-87347A0FD059}" destId="{2F243302-8D99-477C-88E8-E97D3331F66F}" srcOrd="0" destOrd="0" presId="urn:microsoft.com/office/officeart/2005/8/layout/architecture"/>
    <dgm:cxn modelId="{6F59F2B4-6EE6-474B-84B0-774EE128C5B6}" type="presParOf" srcId="{2F243302-8D99-477C-88E8-E97D3331F66F}" destId="{D86BFB11-BBD9-47E5-87C2-280CB5463EC0}" srcOrd="0" destOrd="0" presId="urn:microsoft.com/office/officeart/2005/8/layout/architecture"/>
    <dgm:cxn modelId="{14DC3DAD-FCF5-4341-86F0-D9E0F522B840}" type="presParOf" srcId="{2F243302-8D99-477C-88E8-E97D3331F66F}" destId="{0B42E16E-51E5-4957-99DA-0D5C72F43332}" srcOrd="1" destOrd="0" presId="urn:microsoft.com/office/officeart/2005/8/layout/architecture"/>
    <dgm:cxn modelId="{2B4A16BA-E64F-4D1F-8855-124A6DF8240C}" type="presParOf" srcId="{C296FE92-B697-43E8-B1E4-87347A0FD059}" destId="{6E9663EC-7BD4-4717-9980-0201FE48C53F}" srcOrd="1" destOrd="0" presId="urn:microsoft.com/office/officeart/2005/8/layout/architecture"/>
    <dgm:cxn modelId="{62333D9A-8314-4226-86DB-8B035D4EAF0D}" type="presParOf" srcId="{C296FE92-B697-43E8-B1E4-87347A0FD059}" destId="{6C2AB900-8797-4596-B53C-A37004072379}" srcOrd="2" destOrd="0" presId="urn:microsoft.com/office/officeart/2005/8/layout/architecture"/>
    <dgm:cxn modelId="{C9B3A418-60DF-4C0A-AE7C-261329EEB94F}" type="presParOf" srcId="{6C2AB900-8797-4596-B53C-A37004072379}" destId="{39E93715-B415-458D-BFDD-311F8B2EFCBD}" srcOrd="0" destOrd="0" presId="urn:microsoft.com/office/officeart/2005/8/layout/architecture"/>
    <dgm:cxn modelId="{684C28E4-BF35-4EC3-A322-CBFB7F2DF493}" type="presParOf" srcId="{6C2AB900-8797-4596-B53C-A37004072379}" destId="{66026DAA-D4D2-45E6-A24B-4B42953F6124}" srcOrd="1" destOrd="0" presId="urn:microsoft.com/office/officeart/2005/8/layout/architecture"/>
    <dgm:cxn modelId="{126FD3BF-EF62-4BC7-81C5-CE1BB1295E4D}" type="presParOf" srcId="{C296FE92-B697-43E8-B1E4-87347A0FD059}" destId="{1E657FD5-D72B-41AA-ABCF-FEB38868D9DE}" srcOrd="3" destOrd="0" presId="urn:microsoft.com/office/officeart/2005/8/layout/architecture"/>
    <dgm:cxn modelId="{8900E96A-50FD-4047-85F9-612E4D3F73DA}" type="presParOf" srcId="{C296FE92-B697-43E8-B1E4-87347A0FD059}" destId="{188DE948-58BD-4561-B1E6-E8956E406E16}" srcOrd="4" destOrd="0" presId="urn:microsoft.com/office/officeart/2005/8/layout/architecture"/>
    <dgm:cxn modelId="{267865A1-AC67-47AB-B14C-CE7C7120991F}" type="presParOf" srcId="{188DE948-58BD-4561-B1E6-E8956E406E16}" destId="{2EBCD896-323D-4772-AAB6-9EC202D42B32}" srcOrd="0" destOrd="0" presId="urn:microsoft.com/office/officeart/2005/8/layout/architecture"/>
    <dgm:cxn modelId="{0CB2231D-B701-4B13-922F-94B5DA832B4C}" type="presParOf" srcId="{188DE948-58BD-4561-B1E6-E8956E406E16}" destId="{06BA02F4-BD24-45C3-8C32-D7F585CD9A49}"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F1B00-402F-5D49-9778-B434438C25B7}">
      <dsp:nvSpPr>
        <dsp:cNvPr id="0" name=""/>
        <dsp:cNvSpPr/>
      </dsp:nvSpPr>
      <dsp:spPr>
        <a:xfrm>
          <a:off x="1943" y="214407"/>
          <a:ext cx="3118657" cy="3118657"/>
        </a:xfrm>
        <a:prstGeom prst="roundRect">
          <a:avLst>
            <a:gd name="adj" fmla="val 10000"/>
          </a:avLst>
        </a:prstGeom>
        <a:blipFill>
          <a:blip xmlns:r="http://schemas.openxmlformats.org/officeDocument/2006/relationships" r:embed="rId1"/>
          <a:srcRect/>
          <a:stretch>
            <a:fillRect l="-26000" r="-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7D1C7-74A3-8542-8EA3-7A2B986E801F}">
      <dsp:nvSpPr>
        <dsp:cNvPr id="0" name=""/>
        <dsp:cNvSpPr/>
      </dsp:nvSpPr>
      <dsp:spPr>
        <a:xfrm>
          <a:off x="509631" y="2085602"/>
          <a:ext cx="3118657" cy="31186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t>Baseline screening	</a:t>
          </a:r>
        </a:p>
        <a:p>
          <a:pPr marL="171450" lvl="1" indent="-171450" algn="l" defTabSz="800100">
            <a:lnSpc>
              <a:spcPct val="90000"/>
            </a:lnSpc>
            <a:spcBef>
              <a:spcPct val="0"/>
            </a:spcBef>
            <a:spcAft>
              <a:spcPct val="15000"/>
            </a:spcAft>
            <a:buChar char="•"/>
          </a:pPr>
          <a:r>
            <a:rPr lang="en-US" sz="1800" kern="1200" dirty="0"/>
            <a:t>Migrants aged 18 – 65 years employed at HMC were invited to consent and participate. </a:t>
          </a:r>
        </a:p>
      </dsp:txBody>
      <dsp:txXfrm>
        <a:off x="600973" y="2176944"/>
        <a:ext cx="2935973" cy="2935973"/>
      </dsp:txXfrm>
    </dsp:sp>
    <dsp:sp modelId="{2FB06D4C-D9D1-AF44-A30F-299B1271D278}">
      <dsp:nvSpPr>
        <dsp:cNvPr id="0" name=""/>
        <dsp:cNvSpPr/>
      </dsp:nvSpPr>
      <dsp:spPr>
        <a:xfrm rot="80131">
          <a:off x="3773953" y="1293791"/>
          <a:ext cx="513307" cy="7416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endParaRPr lang="en-US" sz="1800" kern="1200"/>
        </a:p>
      </dsp:txBody>
      <dsp:txXfrm>
        <a:off x="3773974" y="1440326"/>
        <a:ext cx="359315" cy="444991"/>
      </dsp:txXfrm>
    </dsp:sp>
    <dsp:sp modelId="{8019CEFB-538F-C546-ACB6-32C480557D52}">
      <dsp:nvSpPr>
        <dsp:cNvPr id="0" name=""/>
        <dsp:cNvSpPr/>
      </dsp:nvSpPr>
      <dsp:spPr>
        <a:xfrm>
          <a:off x="4853946" y="0"/>
          <a:ext cx="3118657" cy="3118657"/>
        </a:xfrm>
        <a:prstGeom prst="roundRect">
          <a:avLst>
            <a:gd name="adj" fmla="val 10000"/>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AC9E5-F478-B740-A8DC-2D780551B5B5}">
      <dsp:nvSpPr>
        <dsp:cNvPr id="0" name=""/>
        <dsp:cNvSpPr/>
      </dsp:nvSpPr>
      <dsp:spPr>
        <a:xfrm>
          <a:off x="4936811" y="2085602"/>
          <a:ext cx="3934311" cy="3118657"/>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dirty="0"/>
            <a:t>Following the consent</a:t>
          </a:r>
        </a:p>
        <a:p>
          <a:pPr marL="171450" lvl="1" indent="-171450" algn="l" defTabSz="800100" rtl="0">
            <a:lnSpc>
              <a:spcPct val="90000"/>
            </a:lnSpc>
            <a:spcBef>
              <a:spcPct val="0"/>
            </a:spcBef>
            <a:spcAft>
              <a:spcPct val="15000"/>
            </a:spcAft>
            <a:buChar char="•"/>
          </a:pPr>
          <a:r>
            <a:rPr lang="en-US" sz="1800" kern="1200" dirty="0"/>
            <a:t>Baseline screening for MetS was conducted</a:t>
          </a:r>
        </a:p>
        <a:p>
          <a:pPr marL="171450" lvl="1" indent="-171450" algn="l" defTabSz="800100" rtl="0">
            <a:lnSpc>
              <a:spcPct val="90000"/>
            </a:lnSpc>
            <a:spcBef>
              <a:spcPct val="0"/>
            </a:spcBef>
            <a:spcAft>
              <a:spcPct val="15000"/>
            </a:spcAft>
            <a:buChar char="•"/>
          </a:pPr>
          <a:r>
            <a:rPr lang="en-US" sz="1800" kern="1200" dirty="0"/>
            <a:t>Parameters included glycated hemoglobin (HbA1c), triglycerides (TG), high-density lipoprotein-cholesterol (HDL-C), blood pressure (BP) and waist circumference (WC). </a:t>
          </a:r>
        </a:p>
      </dsp:txBody>
      <dsp:txXfrm>
        <a:off x="5028153" y="2176944"/>
        <a:ext cx="3751627" cy="2935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F8906-B6BA-46E5-96DC-A7F4B56B62D3}">
      <dsp:nvSpPr>
        <dsp:cNvPr id="0" name=""/>
        <dsp:cNvSpPr/>
      </dsp:nvSpPr>
      <dsp:spPr>
        <a:xfrm>
          <a:off x="0" y="63092"/>
          <a:ext cx="5141912"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 group of HMC employees </a:t>
          </a:r>
        </a:p>
      </dsp:txBody>
      <dsp:txXfrm>
        <a:off x="82931" y="146023"/>
        <a:ext cx="4976050" cy="1532978"/>
      </dsp:txXfrm>
    </dsp:sp>
    <dsp:sp modelId="{C5B49A4A-CB7F-439D-8E50-A453E6AA2AAB}">
      <dsp:nvSpPr>
        <dsp:cNvPr id="0" name=""/>
        <dsp:cNvSpPr/>
      </dsp:nvSpPr>
      <dsp:spPr>
        <a:xfrm>
          <a:off x="0" y="1854092"/>
          <a:ext cx="5141912" cy="169884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Recently migrated to Qatar </a:t>
          </a:r>
          <a:endParaRPr lang="en-US" sz="3200" kern="1200" dirty="0"/>
        </a:p>
      </dsp:txBody>
      <dsp:txXfrm>
        <a:off x="82931" y="1937023"/>
        <a:ext cx="4976050" cy="1532978"/>
      </dsp:txXfrm>
    </dsp:sp>
    <dsp:sp modelId="{463CD638-67EA-4E40-A5F7-B94E6AE0C244}">
      <dsp:nvSpPr>
        <dsp:cNvPr id="0" name=""/>
        <dsp:cNvSpPr/>
      </dsp:nvSpPr>
      <dsp:spPr>
        <a:xfrm>
          <a:off x="0" y="3645092"/>
          <a:ext cx="5141912" cy="16988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Have been living in Qatar for less than 2 months</a:t>
          </a:r>
          <a:endParaRPr lang="en-US" sz="3200" kern="1200" dirty="0"/>
        </a:p>
      </dsp:txBody>
      <dsp:txXfrm>
        <a:off x="82931" y="3728023"/>
        <a:ext cx="4976050" cy="153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F1B00-402F-5D49-9778-B434438C25B7}">
      <dsp:nvSpPr>
        <dsp:cNvPr id="0" name=""/>
        <dsp:cNvSpPr/>
      </dsp:nvSpPr>
      <dsp:spPr>
        <a:xfrm>
          <a:off x="0" y="118742"/>
          <a:ext cx="2993310" cy="2993310"/>
        </a:xfrm>
        <a:prstGeom prst="roundRect">
          <a:avLst>
            <a:gd name="adj" fmla="val 10000"/>
          </a:avLst>
        </a:prstGeom>
        <a:blipFill>
          <a:blip xmlns:r="http://schemas.openxmlformats.org/officeDocument/2006/relationships" r:embed="rId1"/>
          <a:srcRect/>
          <a:stretch>
            <a:fillRect l="-26000" r="-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7D1C7-74A3-8542-8EA3-7A2B986E801F}">
      <dsp:nvSpPr>
        <dsp:cNvPr id="0" name=""/>
        <dsp:cNvSpPr/>
      </dsp:nvSpPr>
      <dsp:spPr>
        <a:xfrm>
          <a:off x="523305" y="2425356"/>
          <a:ext cx="2993310" cy="29933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Baseline 2017</a:t>
          </a:r>
        </a:p>
        <a:p>
          <a:pPr marL="228600" lvl="1" indent="-228600" algn="l" defTabSz="1022350">
            <a:lnSpc>
              <a:spcPct val="90000"/>
            </a:lnSpc>
            <a:spcBef>
              <a:spcPct val="0"/>
            </a:spcBef>
            <a:spcAft>
              <a:spcPct val="15000"/>
            </a:spcAft>
            <a:buChar char="•"/>
          </a:pPr>
          <a:r>
            <a:rPr lang="en-US" sz="2300" kern="1200" dirty="0"/>
            <a:t>Normal metabolic parameters </a:t>
          </a:r>
        </a:p>
        <a:p>
          <a:pPr marL="228600" lvl="1" indent="-228600" algn="l" defTabSz="1022350">
            <a:lnSpc>
              <a:spcPct val="90000"/>
            </a:lnSpc>
            <a:spcBef>
              <a:spcPct val="0"/>
            </a:spcBef>
            <a:spcAft>
              <a:spcPct val="15000"/>
            </a:spcAft>
            <a:buChar char="•"/>
          </a:pPr>
          <a:r>
            <a:rPr lang="en-US" sz="2300" kern="1200" dirty="0"/>
            <a:t>IDF 2009</a:t>
          </a:r>
        </a:p>
      </dsp:txBody>
      <dsp:txXfrm>
        <a:off x="610976" y="2513027"/>
        <a:ext cx="2817968" cy="2817968"/>
      </dsp:txXfrm>
    </dsp:sp>
    <dsp:sp modelId="{2FB06D4C-D9D1-AF44-A30F-299B1271D278}">
      <dsp:nvSpPr>
        <dsp:cNvPr id="0" name=""/>
        <dsp:cNvSpPr/>
      </dsp:nvSpPr>
      <dsp:spPr>
        <a:xfrm rot="21587986">
          <a:off x="3582494" y="1247454"/>
          <a:ext cx="589189" cy="7192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82495" y="1391613"/>
        <a:ext cx="412432" cy="431550"/>
      </dsp:txXfrm>
    </dsp:sp>
    <dsp:sp modelId="{8019CEFB-538F-C546-ACB6-32C480557D52}">
      <dsp:nvSpPr>
        <dsp:cNvPr id="0" name=""/>
        <dsp:cNvSpPr/>
      </dsp:nvSpPr>
      <dsp:spPr>
        <a:xfrm>
          <a:off x="4676697" y="102399"/>
          <a:ext cx="2993310" cy="299331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AC9E5-F478-B740-A8DC-2D780551B5B5}">
      <dsp:nvSpPr>
        <dsp:cNvPr id="0" name=""/>
        <dsp:cNvSpPr/>
      </dsp:nvSpPr>
      <dsp:spPr>
        <a:xfrm>
          <a:off x="5134676" y="2388271"/>
          <a:ext cx="2993310" cy="2993310"/>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Follow-up 2019</a:t>
          </a:r>
        </a:p>
        <a:p>
          <a:pPr marL="228600" lvl="1" indent="-228600" algn="l" defTabSz="1022350" rtl="0">
            <a:lnSpc>
              <a:spcPct val="90000"/>
            </a:lnSpc>
            <a:spcBef>
              <a:spcPct val="0"/>
            </a:spcBef>
            <a:spcAft>
              <a:spcPct val="15000"/>
            </a:spcAft>
            <a:buChar char="•"/>
          </a:pPr>
          <a:r>
            <a:rPr lang="en-US" sz="2300" kern="1200" dirty="0"/>
            <a:t>Repeat metabolic parameters</a:t>
          </a:r>
        </a:p>
        <a:p>
          <a:pPr marL="228600" lvl="1" indent="-228600" algn="l" defTabSz="1022350">
            <a:lnSpc>
              <a:spcPct val="90000"/>
            </a:lnSpc>
            <a:spcBef>
              <a:spcPct val="0"/>
            </a:spcBef>
            <a:spcAft>
              <a:spcPct val="15000"/>
            </a:spcAft>
            <a:buChar char="•"/>
          </a:pPr>
          <a:r>
            <a:rPr lang="en-US" sz="2300" kern="1200" dirty="0"/>
            <a:t>WHO </a:t>
          </a:r>
          <a:r>
            <a:rPr lang="en-US" sz="2300" kern="1200" dirty="0" err="1"/>
            <a:t>STEPwise</a:t>
          </a:r>
          <a:r>
            <a:rPr lang="en-US" sz="2300" kern="1200" dirty="0"/>
            <a:t> questionnaire </a:t>
          </a:r>
        </a:p>
      </dsp:txBody>
      <dsp:txXfrm>
        <a:off x="5222347" y="2475942"/>
        <a:ext cx="2817968" cy="281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FD68-28CF-7A4E-A33D-5869341A7D38}">
      <dsp:nvSpPr>
        <dsp:cNvPr id="0" name=""/>
        <dsp:cNvSpPr/>
      </dsp:nvSpPr>
      <dsp:spPr>
        <a:xfrm>
          <a:off x="0" y="0"/>
          <a:ext cx="10058399" cy="4023360"/>
        </a:xfrm>
        <a:prstGeom prst="right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91D4A-E144-2D40-9B8A-2C7069508992}">
      <dsp:nvSpPr>
        <dsp:cNvPr id="0" name=""/>
        <dsp:cNvSpPr/>
      </dsp:nvSpPr>
      <dsp:spPr>
        <a:xfrm>
          <a:off x="811351" y="1019810"/>
          <a:ext cx="8241208"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marL="0" lvl="0" indent="0" algn="ctr" defTabSz="1466850">
            <a:lnSpc>
              <a:spcPct val="90000"/>
            </a:lnSpc>
            <a:spcBef>
              <a:spcPct val="0"/>
            </a:spcBef>
            <a:spcAft>
              <a:spcPct val="35000"/>
            </a:spcAft>
            <a:buNone/>
          </a:pPr>
          <a:r>
            <a:rPr lang="en-US" sz="3300" kern="1200" dirty="0"/>
            <a:t>Throughout the study, migrants with metabolic abnormalities were referred to physicians for further management. </a:t>
          </a:r>
        </a:p>
      </dsp:txBody>
      <dsp:txXfrm>
        <a:off x="811351" y="1019810"/>
        <a:ext cx="8241208" cy="2011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FF729-C0BE-7848-81BA-F517F6C5E8DD}">
      <dsp:nvSpPr>
        <dsp:cNvPr id="0" name=""/>
        <dsp:cNvSpPr/>
      </dsp:nvSpPr>
      <dsp:spPr>
        <a:xfrm>
          <a:off x="3726169" y="4081958"/>
          <a:ext cx="149249" cy="14924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25A6C-E4C1-8E45-B3B8-C64377BA6126}">
      <dsp:nvSpPr>
        <dsp:cNvPr id="0" name=""/>
        <dsp:cNvSpPr/>
      </dsp:nvSpPr>
      <dsp:spPr>
        <a:xfrm>
          <a:off x="3444833" y="4217391"/>
          <a:ext cx="149249" cy="149249"/>
        </a:xfrm>
        <a:prstGeom prst="ellipse">
          <a:avLst/>
        </a:prstGeom>
        <a:solidFill>
          <a:schemeClr val="accent4">
            <a:hueOff val="1856639"/>
            <a:satOff val="-2181"/>
            <a:lumOff val="838"/>
            <a:alphaOff val="0"/>
          </a:schemeClr>
        </a:solidFill>
        <a:ln w="12700" cap="flat" cmpd="sng" algn="ctr">
          <a:solidFill>
            <a:schemeClr val="accent4">
              <a:hueOff val="1856639"/>
              <a:satOff val="-2181"/>
              <a:lumOff val="8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52F90-4389-384B-A805-AB5D770744A5}">
      <dsp:nvSpPr>
        <dsp:cNvPr id="0" name=""/>
        <dsp:cNvSpPr/>
      </dsp:nvSpPr>
      <dsp:spPr>
        <a:xfrm>
          <a:off x="3150065" y="4324367"/>
          <a:ext cx="149249" cy="149249"/>
        </a:xfrm>
        <a:prstGeom prst="ellipse">
          <a:avLst/>
        </a:prstGeom>
        <a:solidFill>
          <a:schemeClr val="accent4">
            <a:hueOff val="3713279"/>
            <a:satOff val="-4361"/>
            <a:lumOff val="1676"/>
            <a:alphaOff val="0"/>
          </a:schemeClr>
        </a:solidFill>
        <a:ln w="12700" cap="flat" cmpd="sng" algn="ctr">
          <a:solidFill>
            <a:schemeClr val="accent4">
              <a:hueOff val="3713279"/>
              <a:satOff val="-4361"/>
              <a:lumOff val="16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A93C3-FED1-2043-ADBC-2A431D010C16}">
      <dsp:nvSpPr>
        <dsp:cNvPr id="0" name=""/>
        <dsp:cNvSpPr/>
      </dsp:nvSpPr>
      <dsp:spPr>
        <a:xfrm>
          <a:off x="5076879" y="2514208"/>
          <a:ext cx="149249" cy="149249"/>
        </a:xfrm>
        <a:prstGeom prst="ellipse">
          <a:avLst/>
        </a:prstGeom>
        <a:solidFill>
          <a:schemeClr val="accent4">
            <a:hueOff val="5569918"/>
            <a:satOff val="-6542"/>
            <a:lumOff val="2513"/>
            <a:alphaOff val="0"/>
          </a:schemeClr>
        </a:solidFill>
        <a:ln w="12700" cap="flat" cmpd="sng" algn="ctr">
          <a:solidFill>
            <a:schemeClr val="accent4">
              <a:hueOff val="5569918"/>
              <a:satOff val="-6542"/>
              <a:lumOff val="2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D291D-D32D-9847-9CA5-0ECED27FC94C}">
      <dsp:nvSpPr>
        <dsp:cNvPr id="0" name=""/>
        <dsp:cNvSpPr/>
      </dsp:nvSpPr>
      <dsp:spPr>
        <a:xfrm>
          <a:off x="4963450" y="2789816"/>
          <a:ext cx="149249" cy="149249"/>
        </a:xfrm>
        <a:prstGeom prst="ellipse">
          <a:avLst/>
        </a:prstGeom>
        <a:solidFill>
          <a:schemeClr val="accent4">
            <a:hueOff val="7426558"/>
            <a:satOff val="-8722"/>
            <a:lumOff val="3351"/>
            <a:alphaOff val="0"/>
          </a:schemeClr>
        </a:solidFill>
        <a:ln w="12700" cap="flat" cmpd="sng" algn="ctr">
          <a:solidFill>
            <a:schemeClr val="accent4">
              <a:hueOff val="7426558"/>
              <a:satOff val="-8722"/>
              <a:lumOff val="33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89532-91B8-7249-935C-BBBAA75D21B5}">
      <dsp:nvSpPr>
        <dsp:cNvPr id="0" name=""/>
        <dsp:cNvSpPr/>
      </dsp:nvSpPr>
      <dsp:spPr>
        <a:xfrm>
          <a:off x="4882855" y="439509"/>
          <a:ext cx="149249" cy="149249"/>
        </a:xfrm>
        <a:prstGeom prst="ellipse">
          <a:avLst/>
        </a:prstGeom>
        <a:solidFill>
          <a:schemeClr val="accent4">
            <a:hueOff val="9283197"/>
            <a:satOff val="-10903"/>
            <a:lumOff val="4189"/>
            <a:alphaOff val="0"/>
          </a:schemeClr>
        </a:solidFill>
        <a:ln w="12700" cap="flat" cmpd="sng" algn="ctr">
          <a:solidFill>
            <a:schemeClr val="accent4">
              <a:hueOff val="9283197"/>
              <a:satOff val="-10903"/>
              <a:lumOff val="41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2BC5D-D041-E247-845D-839B26B9D40A}">
      <dsp:nvSpPr>
        <dsp:cNvPr id="0" name=""/>
        <dsp:cNvSpPr/>
      </dsp:nvSpPr>
      <dsp:spPr>
        <a:xfrm>
          <a:off x="5090312" y="307765"/>
          <a:ext cx="149249" cy="149249"/>
        </a:xfrm>
        <a:prstGeom prst="ellipse">
          <a:avLst/>
        </a:prstGeom>
        <a:solidFill>
          <a:schemeClr val="accent4">
            <a:hueOff val="11139836"/>
            <a:satOff val="-13083"/>
            <a:lumOff val="5027"/>
            <a:alphaOff val="0"/>
          </a:schemeClr>
        </a:solidFill>
        <a:ln w="12700" cap="flat" cmpd="sng" algn="ctr">
          <a:solidFill>
            <a:schemeClr val="accent4">
              <a:hueOff val="11139836"/>
              <a:satOff val="-13083"/>
              <a:lumOff val="50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7CCB4-BA42-8E4B-84F1-77A30F04A8B2}">
      <dsp:nvSpPr>
        <dsp:cNvPr id="0" name=""/>
        <dsp:cNvSpPr/>
      </dsp:nvSpPr>
      <dsp:spPr>
        <a:xfrm>
          <a:off x="5297769" y="176021"/>
          <a:ext cx="149249" cy="149249"/>
        </a:xfrm>
        <a:prstGeom prst="ellipse">
          <a:avLst/>
        </a:prstGeom>
        <a:solidFill>
          <a:schemeClr val="accent4">
            <a:hueOff val="12996476"/>
            <a:satOff val="-15264"/>
            <a:lumOff val="5865"/>
            <a:alphaOff val="0"/>
          </a:schemeClr>
        </a:solidFill>
        <a:ln w="12700" cap="flat" cmpd="sng" algn="ctr">
          <a:solidFill>
            <a:schemeClr val="accent4">
              <a:hueOff val="12996476"/>
              <a:satOff val="-15264"/>
              <a:lumOff val="58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64BDE-EE32-5D45-B301-9E67955FE3B6}">
      <dsp:nvSpPr>
        <dsp:cNvPr id="0" name=""/>
        <dsp:cNvSpPr/>
      </dsp:nvSpPr>
      <dsp:spPr>
        <a:xfrm>
          <a:off x="5505226" y="307765"/>
          <a:ext cx="149249" cy="149249"/>
        </a:xfrm>
        <a:prstGeom prst="ellipse">
          <a:avLst/>
        </a:prstGeom>
        <a:solidFill>
          <a:schemeClr val="accent4">
            <a:hueOff val="14853116"/>
            <a:satOff val="-17444"/>
            <a:lumOff val="6703"/>
            <a:alphaOff val="0"/>
          </a:schemeClr>
        </a:solidFill>
        <a:ln w="12700" cap="flat" cmpd="sng" algn="ctr">
          <a:solidFill>
            <a:schemeClr val="accent4">
              <a:hueOff val="14853116"/>
              <a:satOff val="-17444"/>
              <a:lumOff val="6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BDCA1-03CC-D049-8DFC-782C55B417BA}">
      <dsp:nvSpPr>
        <dsp:cNvPr id="0" name=""/>
        <dsp:cNvSpPr/>
      </dsp:nvSpPr>
      <dsp:spPr>
        <a:xfrm>
          <a:off x="5712684" y="439509"/>
          <a:ext cx="149249" cy="149249"/>
        </a:xfrm>
        <a:prstGeom prst="ellipse">
          <a:avLst/>
        </a:prstGeom>
        <a:solidFill>
          <a:schemeClr val="accent4">
            <a:hueOff val="16709755"/>
            <a:satOff val="-19625"/>
            <a:lumOff val="7540"/>
            <a:alphaOff val="0"/>
          </a:schemeClr>
        </a:solidFill>
        <a:ln w="12700" cap="flat" cmpd="sng" algn="ctr">
          <a:solidFill>
            <a:schemeClr val="accent4">
              <a:hueOff val="16709755"/>
              <a:satOff val="-19625"/>
              <a:lumOff val="7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A9947-C754-ED46-9D7B-A6F9DB38CF77}">
      <dsp:nvSpPr>
        <dsp:cNvPr id="0" name=""/>
        <dsp:cNvSpPr/>
      </dsp:nvSpPr>
      <dsp:spPr>
        <a:xfrm>
          <a:off x="5297769" y="453737"/>
          <a:ext cx="149249" cy="149249"/>
        </a:xfrm>
        <a:prstGeom prst="ellipse">
          <a:avLst/>
        </a:prstGeom>
        <a:solidFill>
          <a:schemeClr val="accent4">
            <a:hueOff val="18566395"/>
            <a:satOff val="-21805"/>
            <a:lumOff val="8378"/>
            <a:alphaOff val="0"/>
          </a:schemeClr>
        </a:solidFill>
        <a:ln w="12700" cap="flat" cmpd="sng" algn="ctr">
          <a:solidFill>
            <a:schemeClr val="accent4">
              <a:hueOff val="18566395"/>
              <a:satOff val="-21805"/>
              <a:lumOff val="83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E8E30-E458-E24E-A0E3-3F018C89D9EB}">
      <dsp:nvSpPr>
        <dsp:cNvPr id="0" name=""/>
        <dsp:cNvSpPr/>
      </dsp:nvSpPr>
      <dsp:spPr>
        <a:xfrm>
          <a:off x="5297769" y="731980"/>
          <a:ext cx="149249" cy="149249"/>
        </a:xfrm>
        <a:prstGeom prst="ellipse">
          <a:avLst/>
        </a:prstGeom>
        <a:solidFill>
          <a:schemeClr val="accent4">
            <a:hueOff val="20423033"/>
            <a:satOff val="-23986"/>
            <a:lumOff val="9216"/>
            <a:alphaOff val="0"/>
          </a:schemeClr>
        </a:solidFill>
        <a:ln w="12700" cap="flat" cmpd="sng" algn="ctr">
          <a:solidFill>
            <a:schemeClr val="accent4">
              <a:hueOff val="20423033"/>
              <a:satOff val="-23986"/>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DC93A-2F42-D34B-B3E4-97D3EC5C87DB}">
      <dsp:nvSpPr>
        <dsp:cNvPr id="0" name=""/>
        <dsp:cNvSpPr/>
      </dsp:nvSpPr>
      <dsp:spPr>
        <a:xfrm>
          <a:off x="2422472" y="4641927"/>
          <a:ext cx="3219317" cy="8631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1084 migrants contacted</a:t>
          </a:r>
        </a:p>
      </dsp:txBody>
      <dsp:txXfrm>
        <a:off x="2464609" y="4684064"/>
        <a:ext cx="3135043" cy="778910"/>
      </dsp:txXfrm>
    </dsp:sp>
    <dsp:sp modelId="{4E358B56-E213-5C43-9F0F-4452682DED1C}">
      <dsp:nvSpPr>
        <dsp:cNvPr id="0" name=""/>
        <dsp:cNvSpPr/>
      </dsp:nvSpPr>
      <dsp:spPr>
        <a:xfrm>
          <a:off x="1518436" y="3895969"/>
          <a:ext cx="1492497" cy="1492392"/>
        </a:xfrm>
        <a:prstGeom prst="ellipse">
          <a:avLst/>
        </a:prstGeom>
        <a:blipFill>
          <a:blip xmlns:r="http://schemas.openxmlformats.org/officeDocument/2006/relationships" r:embed="rId1"/>
          <a:srcRect/>
          <a:stretch>
            <a:fillRect l="-23000" r="-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3574F-8A9D-B14A-BA54-959FC218CC47}">
      <dsp:nvSpPr>
        <dsp:cNvPr id="0" name=""/>
        <dsp:cNvSpPr/>
      </dsp:nvSpPr>
      <dsp:spPr>
        <a:xfrm>
          <a:off x="4493313" y="3521052"/>
          <a:ext cx="3219317" cy="863184"/>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472 consented to participate</a:t>
          </a:r>
        </a:p>
      </dsp:txBody>
      <dsp:txXfrm>
        <a:off x="4535450" y="3563189"/>
        <a:ext cx="3135043" cy="778910"/>
      </dsp:txXfrm>
    </dsp:sp>
    <dsp:sp modelId="{02C4BC41-A99D-DB42-B574-8A8DA950CF5F}">
      <dsp:nvSpPr>
        <dsp:cNvPr id="0" name=""/>
        <dsp:cNvSpPr/>
      </dsp:nvSpPr>
      <dsp:spPr>
        <a:xfrm>
          <a:off x="3600799" y="2674730"/>
          <a:ext cx="1492497" cy="14923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7FBA5-89CE-174D-B5E1-A454990D2D3F}">
      <dsp:nvSpPr>
        <dsp:cNvPr id="0" name=""/>
        <dsp:cNvSpPr/>
      </dsp:nvSpPr>
      <dsp:spPr>
        <a:xfrm>
          <a:off x="5444034" y="1821031"/>
          <a:ext cx="3219317" cy="863184"/>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22"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205 with normal metabolic parameters were followed up  24 months post migration</a:t>
          </a:r>
        </a:p>
      </dsp:txBody>
      <dsp:txXfrm>
        <a:off x="5486171" y="1863168"/>
        <a:ext cx="3135043" cy="778910"/>
      </dsp:txXfrm>
    </dsp:sp>
    <dsp:sp modelId="{29DCA7A9-FA83-894E-B3BE-783200F2E0D7}">
      <dsp:nvSpPr>
        <dsp:cNvPr id="0" name=""/>
        <dsp:cNvSpPr/>
      </dsp:nvSpPr>
      <dsp:spPr>
        <a:xfrm>
          <a:off x="4551520" y="974710"/>
          <a:ext cx="1492497" cy="14923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BA81-47BB-9A4E-9D5B-3C1080ED985E}">
      <dsp:nvSpPr>
        <dsp:cNvPr id="0" name=""/>
        <dsp:cNvSpPr/>
      </dsp:nvSpPr>
      <dsp:spPr>
        <a:xfrm>
          <a:off x="0" y="1161653"/>
          <a:ext cx="3488531" cy="2790824"/>
        </a:xfrm>
        <a:prstGeom prst="rect">
          <a:avLst/>
        </a:prstGeom>
        <a:blipFill>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41F41-E20F-7E40-9089-AFA48E2DEFD8}">
      <dsp:nvSpPr>
        <dsp:cNvPr id="0" name=""/>
        <dsp:cNvSpPr/>
      </dsp:nvSpPr>
      <dsp:spPr>
        <a:xfrm>
          <a:off x="313967" y="3673395"/>
          <a:ext cx="3104792" cy="976788"/>
        </a:xfrm>
        <a:prstGeom prst="wedgeRectCallout">
          <a:avLst>
            <a:gd name="adj1" fmla="val 20250"/>
            <a:gd name="adj2" fmla="val -607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incidence of MetS within this group with normal parameters rose to 17% (n=27). </a:t>
          </a:r>
        </a:p>
      </dsp:txBody>
      <dsp:txXfrm>
        <a:off x="313967" y="3673395"/>
        <a:ext cx="3104792" cy="976788"/>
      </dsp:txXfrm>
    </dsp:sp>
    <dsp:sp modelId="{9B8A3FFD-2E17-6647-94F8-21AC2C8A19F8}">
      <dsp:nvSpPr>
        <dsp:cNvPr id="0" name=""/>
        <dsp:cNvSpPr/>
      </dsp:nvSpPr>
      <dsp:spPr>
        <a:xfrm>
          <a:off x="3513544" y="1234800"/>
          <a:ext cx="3488531" cy="2790824"/>
        </a:xfrm>
        <a:prstGeom prst="rect">
          <a:avLst/>
        </a:prstGeom>
        <a:blipFill>
          <a:blip xmlns:r="http://schemas.openxmlformats.org/officeDocument/2006/relationships" r:embed="rId2"/>
          <a:srcRect/>
          <a:stretch>
            <a:fillRect t="-7000" b="-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6FAE27-89C6-3A48-9168-76F1948439E4}">
      <dsp:nvSpPr>
        <dsp:cNvPr id="0" name=""/>
        <dsp:cNvSpPr/>
      </dsp:nvSpPr>
      <dsp:spPr>
        <a:xfrm>
          <a:off x="4151352" y="3673395"/>
          <a:ext cx="3104792" cy="976788"/>
        </a:xfrm>
        <a:prstGeom prst="wedgeRectCallout">
          <a:avLst>
            <a:gd name="adj1" fmla="val 20250"/>
            <a:gd name="adj2" fmla="val -60700"/>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81% (n=129) developed at least one element of MetS. </a:t>
          </a:r>
        </a:p>
      </dsp:txBody>
      <dsp:txXfrm>
        <a:off x="4151352" y="3673395"/>
        <a:ext cx="3104792" cy="976788"/>
      </dsp:txXfrm>
    </dsp:sp>
    <dsp:sp modelId="{EADAF337-746C-274D-82EA-94B683BFA35F}">
      <dsp:nvSpPr>
        <dsp:cNvPr id="0" name=""/>
        <dsp:cNvSpPr/>
      </dsp:nvSpPr>
      <dsp:spPr>
        <a:xfrm>
          <a:off x="7674768" y="1161653"/>
          <a:ext cx="3488531" cy="2790824"/>
        </a:xfrm>
        <a:prstGeom prst="rect">
          <a:avLst/>
        </a:prstGeom>
        <a:blipFill>
          <a:blip xmlns:r="http://schemas.openxmlformats.org/officeDocument/2006/relationships" r:embed="rId3">
            <a:extLst>
              <a:ext uri="{BEBA8EAE-BF5A-486C-A8C5-ECC9F3942E4B}">
                <a14:imgProps xmlns:a14="http://schemas.microsoft.com/office/drawing/2010/main">
                  <a14:imgLayer>
                    <a14:imgEffect>
                      <a14:backgroundRemoval t="9993" b="88559" l="17726" r="83103"/>
                    </a14:imgEffect>
                  </a14:imgLayer>
                </a14:imgProps>
              </a:ex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6E506-E7A9-B341-A042-8AD7B6F33D14}">
      <dsp:nvSpPr>
        <dsp:cNvPr id="0" name=""/>
        <dsp:cNvSpPr/>
      </dsp:nvSpPr>
      <dsp:spPr>
        <a:xfrm>
          <a:off x="7988736" y="3673395"/>
          <a:ext cx="3104792" cy="976788"/>
        </a:xfrm>
        <a:prstGeom prst="wedgeRectCallout">
          <a:avLst>
            <a:gd name="adj1" fmla="val 20250"/>
            <a:gd name="adj2" fmla="val -60700"/>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Migrants receiving medications that potentially induce MetS were more likely to develop MetS (</a:t>
          </a:r>
          <a:r>
            <a:rPr lang="en-GB" sz="1400" kern="1200" dirty="0"/>
            <a:t>Adjusted OR 6.3, 95% CI; 2.27-17.73, p&lt;0.001</a:t>
          </a:r>
          <a:r>
            <a:rPr lang="en-US" sz="1400" kern="1200" dirty="0"/>
            <a:t>).</a:t>
          </a:r>
        </a:p>
      </dsp:txBody>
      <dsp:txXfrm>
        <a:off x="7988736" y="3673395"/>
        <a:ext cx="3104792" cy="976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FB11-BBD9-47E5-87C2-280CB5463EC0}">
      <dsp:nvSpPr>
        <dsp:cNvPr id="0" name=""/>
        <dsp:cNvSpPr/>
      </dsp:nvSpPr>
      <dsp:spPr>
        <a:xfrm>
          <a:off x="7401" y="0"/>
          <a:ext cx="2992904" cy="397459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Migrants to Qatar, were at increased MetS incidence during 24-months of migration</a:t>
          </a:r>
        </a:p>
      </dsp:txBody>
      <dsp:txXfrm>
        <a:off x="95060" y="87659"/>
        <a:ext cx="2817586" cy="3799275"/>
      </dsp:txXfrm>
    </dsp:sp>
    <dsp:sp modelId="{39E93715-B415-458D-BFDD-311F8B2EFCBD}">
      <dsp:nvSpPr>
        <dsp:cNvPr id="0" name=""/>
        <dsp:cNvSpPr/>
      </dsp:nvSpPr>
      <dsp:spPr>
        <a:xfrm>
          <a:off x="3518108" y="0"/>
          <a:ext cx="2992904" cy="397459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GB" sz="2100" kern="1200" dirty="0">
              <a:effectLst/>
              <a:latin typeface="+mn-lt"/>
              <a:ea typeface="+mn-ea"/>
              <a:cs typeface="+mn-cs"/>
            </a:rPr>
            <a:t>Administration of medications that can induce MetS increased the risk of MetS amongst migrants by more than six-fold. </a:t>
          </a:r>
          <a:endParaRPr lang="en-US" sz="2100" kern="1200" dirty="0">
            <a:effectLst/>
            <a:latin typeface="+mn-lt"/>
            <a:ea typeface="+mn-ea"/>
            <a:cs typeface="+mn-cs"/>
          </a:endParaRPr>
        </a:p>
        <a:p>
          <a:pPr marL="0" lvl="0" indent="0" algn="ctr" defTabSz="933450" rtl="0">
            <a:lnSpc>
              <a:spcPct val="90000"/>
            </a:lnSpc>
            <a:spcBef>
              <a:spcPct val="0"/>
            </a:spcBef>
            <a:spcAft>
              <a:spcPct val="35000"/>
            </a:spcAft>
            <a:buNone/>
          </a:pPr>
          <a:endParaRPr lang="en-US" sz="2100" kern="1200" baseline="30000" dirty="0"/>
        </a:p>
      </dsp:txBody>
      <dsp:txXfrm>
        <a:off x="3605767" y="87659"/>
        <a:ext cx="2817586" cy="3799275"/>
      </dsp:txXfrm>
    </dsp:sp>
    <dsp:sp modelId="{2EBCD896-323D-4772-AAB6-9EC202D42B32}">
      <dsp:nvSpPr>
        <dsp:cNvPr id="0" name=""/>
        <dsp:cNvSpPr/>
      </dsp:nvSpPr>
      <dsp:spPr>
        <a:xfrm>
          <a:off x="6998826" y="0"/>
          <a:ext cx="2992904" cy="397459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This study will guide policymakers within the Ministry of Public Health and HMC in implementing preventative measures to combat MetS among migrants and develop strategies for early warning systems.</a:t>
          </a:r>
        </a:p>
      </dsp:txBody>
      <dsp:txXfrm>
        <a:off x="7086485" y="87659"/>
        <a:ext cx="2817586" cy="37992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882FB-C457-654B-9B60-A3AC8857A793}"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A53E-F394-6541-9B71-288F107D9EE7}" type="slidenum">
              <a:rPr lang="en-US" smtClean="0"/>
              <a:t>‹#›</a:t>
            </a:fld>
            <a:endParaRPr lang="en-US"/>
          </a:p>
        </p:txBody>
      </p:sp>
    </p:spTree>
    <p:extLst>
      <p:ext uri="{BB962C8B-B14F-4D97-AF65-F5344CB8AC3E}">
        <p14:creationId xmlns:p14="http://schemas.microsoft.com/office/powerpoint/2010/main" val="377936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A53E-F394-6541-9B71-288F107D9EE7}" type="slidenum">
              <a:rPr lang="en-US" smtClean="0"/>
              <a:t>1</a:t>
            </a:fld>
            <a:endParaRPr lang="en-US"/>
          </a:p>
        </p:txBody>
      </p:sp>
    </p:spTree>
    <p:extLst>
      <p:ext uri="{BB962C8B-B14F-4D97-AF65-F5344CB8AC3E}">
        <p14:creationId xmlns:p14="http://schemas.microsoft.com/office/powerpoint/2010/main" val="155112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study is relevant to Qatar due to the growing migrant population within Qatar which represents 95% of the workforce and 91% of the total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about 94 % of Qatar workforce, 84 % of the total population are migrants, and 64 % of Qatar newborns are foreigners {{32 Bel-Air 2014;}}.</a:t>
            </a:r>
          </a:p>
          <a:p>
            <a:endParaRPr lang="en-US" dirty="0"/>
          </a:p>
        </p:txBody>
      </p:sp>
      <p:sp>
        <p:nvSpPr>
          <p:cNvPr id="4" name="Slide Number Placeholder 3"/>
          <p:cNvSpPr>
            <a:spLocks noGrp="1"/>
          </p:cNvSpPr>
          <p:nvPr>
            <p:ph type="sldNum" sz="quarter" idx="5"/>
          </p:nvPr>
        </p:nvSpPr>
        <p:spPr/>
        <p:txBody>
          <a:bodyPr/>
          <a:lstStyle/>
          <a:p>
            <a:fld id="{FB44A53E-F394-6541-9B71-288F107D9EE7}" type="slidenum">
              <a:rPr lang="en-US" smtClean="0"/>
              <a:t>4</a:t>
            </a:fld>
            <a:endParaRPr lang="en-US"/>
          </a:p>
        </p:txBody>
      </p:sp>
    </p:spTree>
    <p:extLst>
      <p:ext uri="{BB962C8B-B14F-4D97-AF65-F5344CB8AC3E}">
        <p14:creationId xmlns:p14="http://schemas.microsoft.com/office/powerpoint/2010/main" val="382461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determinants </a:t>
            </a:r>
          </a:p>
        </p:txBody>
      </p:sp>
      <p:sp>
        <p:nvSpPr>
          <p:cNvPr id="4" name="Slide Number Placeholder 3"/>
          <p:cNvSpPr>
            <a:spLocks noGrp="1"/>
          </p:cNvSpPr>
          <p:nvPr>
            <p:ph type="sldNum" sz="quarter" idx="5"/>
          </p:nvPr>
        </p:nvSpPr>
        <p:spPr/>
        <p:txBody>
          <a:bodyPr/>
          <a:lstStyle/>
          <a:p>
            <a:fld id="{FB44A53E-F394-6541-9B71-288F107D9EE7}" type="slidenum">
              <a:rPr lang="en-US" smtClean="0"/>
              <a:t>6</a:t>
            </a:fld>
            <a:endParaRPr lang="en-US"/>
          </a:p>
        </p:txBody>
      </p:sp>
    </p:spTree>
    <p:extLst>
      <p:ext uri="{BB962C8B-B14F-4D97-AF65-F5344CB8AC3E}">
        <p14:creationId xmlns:p14="http://schemas.microsoft.com/office/powerpoint/2010/main" val="145280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This will be conducted amongst a group of HMC employees who have recently migrated to Qatar and have been living here for less than 2 months.</a:t>
            </a:r>
            <a:endParaRPr lang="en-US" sz="1100" dirty="0"/>
          </a:p>
          <a:p>
            <a:endParaRPr lang="en-US" dirty="0"/>
          </a:p>
        </p:txBody>
      </p:sp>
      <p:sp>
        <p:nvSpPr>
          <p:cNvPr id="4" name="Slide Number Placeholder 3"/>
          <p:cNvSpPr>
            <a:spLocks noGrp="1"/>
          </p:cNvSpPr>
          <p:nvPr>
            <p:ph type="sldNum" sz="quarter" idx="5"/>
          </p:nvPr>
        </p:nvSpPr>
        <p:spPr/>
        <p:txBody>
          <a:bodyPr/>
          <a:lstStyle/>
          <a:p>
            <a:fld id="{FB44A53E-F394-6541-9B71-288F107D9EE7}" type="slidenum">
              <a:rPr lang="en-US" smtClean="0"/>
              <a:t>8</a:t>
            </a:fld>
            <a:endParaRPr lang="en-US"/>
          </a:p>
        </p:txBody>
      </p:sp>
    </p:spTree>
    <p:extLst>
      <p:ext uri="{BB962C8B-B14F-4D97-AF65-F5344CB8AC3E}">
        <p14:creationId xmlns:p14="http://schemas.microsoft.com/office/powerpoint/2010/main" val="34830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A53E-F394-6541-9B71-288F107D9EE7}" type="slidenum">
              <a:rPr lang="en-US" smtClean="0"/>
              <a:t>9</a:t>
            </a:fld>
            <a:endParaRPr lang="en-US"/>
          </a:p>
        </p:txBody>
      </p:sp>
    </p:spTree>
    <p:extLst>
      <p:ext uri="{BB962C8B-B14F-4D97-AF65-F5344CB8AC3E}">
        <p14:creationId xmlns:p14="http://schemas.microsoft.com/office/powerpoint/2010/main" val="223709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a:t>
            </a:r>
            <a:r>
              <a:rPr lang="en-US" dirty="0" err="1"/>
              <a:t>antpsychotic</a:t>
            </a:r>
            <a:r>
              <a:rPr lang="en-US" dirty="0"/>
              <a:t> medications were the most identified amongst migrants </a:t>
            </a:r>
          </a:p>
        </p:txBody>
      </p:sp>
      <p:sp>
        <p:nvSpPr>
          <p:cNvPr id="4" name="Slide Number Placeholder 3"/>
          <p:cNvSpPr>
            <a:spLocks noGrp="1"/>
          </p:cNvSpPr>
          <p:nvPr>
            <p:ph type="sldNum" sz="quarter" idx="5"/>
          </p:nvPr>
        </p:nvSpPr>
        <p:spPr/>
        <p:txBody>
          <a:bodyPr/>
          <a:lstStyle/>
          <a:p>
            <a:fld id="{FB44A53E-F394-6541-9B71-288F107D9EE7}" type="slidenum">
              <a:rPr lang="en-US" smtClean="0"/>
              <a:t>13</a:t>
            </a:fld>
            <a:endParaRPr lang="en-US"/>
          </a:p>
        </p:txBody>
      </p:sp>
    </p:spTree>
    <p:extLst>
      <p:ext uri="{BB962C8B-B14F-4D97-AF65-F5344CB8AC3E}">
        <p14:creationId xmlns:p14="http://schemas.microsoft.com/office/powerpoint/2010/main" val="110060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Arial Rounded MT Bold" panose="020F0704030504030204" pitchFamily="34" charset="0"/>
              </a:rPr>
              <a:t>The findings of this study will contribute to the evidence about the relation between migration to Qatar and MetS development. Findings will also inform HMC policies about the risk and incidence of MetS amongst migrants residing in Qatar. </a:t>
            </a:r>
          </a:p>
          <a:p>
            <a:endParaRPr lang="en-US" sz="1200" b="1" dirty="0">
              <a:solidFill>
                <a:schemeClr val="bg1"/>
              </a:solidFill>
              <a:latin typeface="Arial Rounded MT Bold" panose="020F0704030504030204" pitchFamily="34" charset="0"/>
            </a:endParaRPr>
          </a:p>
          <a:p>
            <a:r>
              <a:rPr lang="en-US" sz="1200" b="1" dirty="0">
                <a:solidFill>
                  <a:schemeClr val="bg1"/>
                </a:solidFill>
                <a:latin typeface="Arial Rounded MT Bold" panose="020F0704030504030204" pitchFamily="34" charset="0"/>
              </a:rPr>
              <a:t>Given the cultural similarities and importance of migration in Qatar and other Middle-Eastern countries; it is likely that the findings will be applicable beyond Qatar</a:t>
            </a:r>
          </a:p>
        </p:txBody>
      </p:sp>
      <p:sp>
        <p:nvSpPr>
          <p:cNvPr id="4" name="Slide Number Placeholder 3"/>
          <p:cNvSpPr>
            <a:spLocks noGrp="1"/>
          </p:cNvSpPr>
          <p:nvPr>
            <p:ph type="sldNum" sz="quarter" idx="5"/>
          </p:nvPr>
        </p:nvSpPr>
        <p:spPr/>
        <p:txBody>
          <a:bodyPr/>
          <a:lstStyle/>
          <a:p>
            <a:fld id="{FB44A53E-F394-6541-9B71-288F107D9EE7}" type="slidenum">
              <a:rPr lang="en-US" smtClean="0"/>
              <a:t>14</a:t>
            </a:fld>
            <a:endParaRPr lang="en-US"/>
          </a:p>
        </p:txBody>
      </p:sp>
    </p:spTree>
    <p:extLst>
      <p:ext uri="{BB962C8B-B14F-4D97-AF65-F5344CB8AC3E}">
        <p14:creationId xmlns:p14="http://schemas.microsoft.com/office/powerpoint/2010/main" val="84062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2.xml"/><Relationship Id="rId5" Type="http://schemas.microsoft.com/office/2007/relationships/hdphoto" Target="../media/hdphoto1.wdp"/><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2.xml"/><Relationship Id="rId5" Type="http://schemas.microsoft.com/office/2007/relationships/hdphoto" Target="../media/hdphoto1.wdp"/><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2.xml"/><Relationship Id="rId5" Type="http://schemas.microsoft.com/office/2007/relationships/hdphoto" Target="../media/hdphoto1.wdp"/><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2.xml"/><Relationship Id="rId5" Type="http://schemas.microsoft.com/office/2007/relationships/hdphoto" Target="../media/hdphoto1.wdp"/><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5"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
        <p:nvSpPr>
          <p:cNvPr id="21" name="Text Placeholder 20"/>
          <p:cNvSpPr>
            <a:spLocks noGrp="1"/>
          </p:cNvSpPr>
          <p:nvPr>
            <p:ph type="body" sz="quarter" idx="10"/>
          </p:nvPr>
        </p:nvSpPr>
        <p:spPr>
          <a:xfrm>
            <a:off x="1174752" y="4406901"/>
            <a:ext cx="4921249" cy="346075"/>
          </a:xfrm>
          <a:prstGeom prst="rect">
            <a:avLst/>
          </a:prstGeom>
        </p:spPr>
        <p:txBody>
          <a:bodyPr vert="horz" lIns="0" tIns="0" rIns="0" bIns="0"/>
          <a:lstStyle>
            <a:lvl1pPr algn="r">
              <a:buFontTx/>
              <a:buNone/>
              <a:defRPr sz="2500" b="1">
                <a:solidFill>
                  <a:srgbClr val="90C757"/>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73543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63851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92706622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0940D-680D-C04C-AFE8-4B49D69987CB}"/>
              </a:ext>
            </a:extLst>
          </p:cNvPr>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a:extLst>
              <a:ext uri="{FF2B5EF4-FFF2-40B4-BE49-F238E27FC236}">
                <a16:creationId xmlns:a16="http://schemas.microsoft.com/office/drawing/2014/main" id="{5B46B56D-F6A7-EF45-ADC5-97B7E99CB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F9F7E2-2197-D54E-BC8C-45D43A67CBC0}"/>
              </a:ext>
            </a:extLst>
          </p:cNvPr>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63473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747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1174750" y="2746376"/>
            <a:ext cx="4921249"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841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1" y="0"/>
            <a:ext cx="6091767" cy="5867400"/>
          </a:xfrm>
          <a:prstGeom prst="rect">
            <a:avLst/>
          </a:prstGeom>
        </p:spPr>
        <p:txBody>
          <a:bodyPr vert="horz"/>
          <a:lstStyle/>
          <a:p>
            <a:pPr lvl="0"/>
            <a:r>
              <a:rPr lang="en-US" noProof="0"/>
              <a:t>Click icon to add picture</a:t>
            </a:r>
          </a:p>
        </p:txBody>
      </p:sp>
      <p:sp>
        <p:nvSpPr>
          <p:cNvPr id="12" name="Text Placeholder 11"/>
          <p:cNvSpPr>
            <a:spLocks noGrp="1"/>
          </p:cNvSpPr>
          <p:nvPr>
            <p:ph type="body" sz="quarter" idx="13"/>
          </p:nvPr>
        </p:nvSpPr>
        <p:spPr>
          <a:xfrm>
            <a:off x="342900" y="6045200"/>
            <a:ext cx="5748867" cy="622300"/>
          </a:xfrm>
          <a:prstGeom prst="rect">
            <a:avLst/>
          </a:prstGeom>
        </p:spPr>
        <p:txBody>
          <a:bodyPr vert="horz" lIns="0" tIns="0" rIns="0" bIns="0"/>
          <a:lstStyle>
            <a:lvl1pPr>
              <a:buFontTx/>
              <a:buNone/>
              <a:defRPr sz="1500">
                <a:solidFill>
                  <a:schemeClr val="bg1"/>
                </a:solidFill>
                <a:latin typeface="Arial"/>
                <a:cs typeface="Arial"/>
              </a:defRPr>
            </a:lvl1pPr>
          </a:lstStyle>
          <a:p>
            <a:pPr lvl="0"/>
            <a:r>
              <a:rPr lang="en-US"/>
              <a:t>Edit Master text styles</a:t>
            </a:r>
          </a:p>
        </p:txBody>
      </p:sp>
      <p:sp>
        <p:nvSpPr>
          <p:cNvPr id="13" name="Title 7"/>
          <p:cNvSpPr>
            <a:spLocks noGrp="1"/>
          </p:cNvSpPr>
          <p:nvPr>
            <p:ph type="title"/>
          </p:nvPr>
        </p:nvSpPr>
        <p:spPr>
          <a:xfrm>
            <a:off x="64579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7"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277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Text Placeholder 11"/>
          <p:cNvSpPr>
            <a:spLocks noGrp="1"/>
          </p:cNvSpPr>
          <p:nvPr>
            <p:ph type="body" sz="quarter" idx="13"/>
          </p:nvPr>
        </p:nvSpPr>
        <p:spPr>
          <a:xfrm>
            <a:off x="342900" y="6045200"/>
            <a:ext cx="5748867" cy="622300"/>
          </a:xfrm>
          <a:prstGeom prst="rect">
            <a:avLst/>
          </a:prstGeom>
        </p:spPr>
        <p:txBody>
          <a:bodyPr vert="horz" lIns="0" tIns="0" rIns="0" bIns="0"/>
          <a:lstStyle>
            <a:lvl1pPr>
              <a:buFontTx/>
              <a:buNone/>
              <a:defRPr sz="1500">
                <a:solidFill>
                  <a:schemeClr val="bg1"/>
                </a:solidFill>
                <a:latin typeface="Arial"/>
                <a:cs typeface="Arial"/>
              </a:defRPr>
            </a:lvl1pPr>
          </a:lstStyle>
          <a:p>
            <a:pPr lvl="0"/>
            <a:r>
              <a:rPr lang="en-US"/>
              <a:t>Edit Master text styles</a:t>
            </a:r>
          </a:p>
        </p:txBody>
      </p:sp>
      <p:sp>
        <p:nvSpPr>
          <p:cNvPr id="6" name="Picture Placeholder 9"/>
          <p:cNvSpPr>
            <a:spLocks noGrp="1"/>
          </p:cNvSpPr>
          <p:nvPr>
            <p:ph type="pic" sz="quarter" idx="12"/>
          </p:nvPr>
        </p:nvSpPr>
        <p:spPr>
          <a:xfrm>
            <a:off x="0" y="0"/>
            <a:ext cx="12192000" cy="5867400"/>
          </a:xfrm>
          <a:prstGeom prst="rect">
            <a:avLst/>
          </a:prstGeom>
        </p:spPr>
        <p:txBody>
          <a:bodyPr vert="horz"/>
          <a:lstStyle/>
          <a:p>
            <a:pPr lvl="0"/>
            <a:r>
              <a:rPr lang="en-US" noProof="0"/>
              <a:t>Click icon to add picture</a:t>
            </a:r>
          </a:p>
        </p:txBody>
      </p:sp>
    </p:spTree>
    <p:extLst>
      <p:ext uri="{BB962C8B-B14F-4D97-AF65-F5344CB8AC3E}">
        <p14:creationId xmlns:p14="http://schemas.microsoft.com/office/powerpoint/2010/main" val="137917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6700011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711574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04300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3470441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47896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7C6ED-F216-2D40-A22B-8DB9CA153149}"/>
              </a:ext>
            </a:extLst>
          </p:cNvPr>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a:extLst>
              <a:ext uri="{FF2B5EF4-FFF2-40B4-BE49-F238E27FC236}">
                <a16:creationId xmlns:a16="http://schemas.microsoft.com/office/drawing/2014/main" id="{FE88D22F-698E-E449-92A6-5C32073D4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7CC67-F81C-ED4C-81E7-256A7FF23D9F}"/>
              </a:ext>
            </a:extLst>
          </p:cNvPr>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1922635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5"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
        <p:nvSpPr>
          <p:cNvPr id="21" name="Text Placeholder 20"/>
          <p:cNvSpPr>
            <a:spLocks noGrp="1"/>
          </p:cNvSpPr>
          <p:nvPr>
            <p:ph type="body" sz="quarter" idx="10"/>
          </p:nvPr>
        </p:nvSpPr>
        <p:spPr>
          <a:xfrm>
            <a:off x="1174752" y="4406901"/>
            <a:ext cx="4921249" cy="346075"/>
          </a:xfrm>
          <a:prstGeom prst="rect">
            <a:avLst/>
          </a:prstGeom>
        </p:spPr>
        <p:txBody>
          <a:bodyPr vert="horz" lIns="0" tIns="0" rIns="0" bIns="0"/>
          <a:lstStyle>
            <a:lvl1pPr algn="r">
              <a:buFontTx/>
              <a:buNone/>
              <a:defRPr sz="2500" b="1">
                <a:solidFill>
                  <a:srgbClr val="90C757"/>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375469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38570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5026040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581928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610995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54815281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Title 3"/>
          <p:cNvSpPr>
            <a:spLocks noGrp="1"/>
          </p:cNvSpPr>
          <p:nvPr>
            <p:ph type="title"/>
          </p:nvPr>
        </p:nvSpPr>
        <p:spPr>
          <a:xfrm>
            <a:off x="1174752" y="2746376"/>
            <a:ext cx="4921249" cy="962025"/>
          </a:xfrm>
          <a:prstGeom prst="rect">
            <a:avLst/>
          </a:prstGeom>
        </p:spPr>
        <p:txBody>
          <a:bodyPr vert="horz" lIns="0" tIns="0" rIns="0" bIns="0"/>
          <a:lstStyle>
            <a:lvl1pPr algn="l">
              <a:defRPr sz="2500"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580572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69250376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68914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246249631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92471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05823866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0940D-680D-C04C-AFE8-4B49D69987CB}"/>
              </a:ext>
            </a:extLst>
          </p:cNvPr>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a:extLst>
              <a:ext uri="{FF2B5EF4-FFF2-40B4-BE49-F238E27FC236}">
                <a16:creationId xmlns:a16="http://schemas.microsoft.com/office/drawing/2014/main" id="{5B46B56D-F6A7-EF45-ADC5-97B7E99CB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F9F7E2-2197-D54E-BC8C-45D43A67CBC0}"/>
              </a:ext>
            </a:extLst>
          </p:cNvPr>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2296733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747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1174750" y="2746376"/>
            <a:ext cx="4921249"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75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pic>
        <p:nvPicPr>
          <p:cNvPr id="5" name="Picture 3" descr="01.png"/>
          <p:cNvPicPr>
            <a:picLocks noChangeAspect="1"/>
          </p:cNvPicPr>
          <p:nvPr/>
        </p:nvPicPr>
        <p:blipFill>
          <a:blip r:embed="rId2" cstate="print"/>
          <a:srcRect/>
          <a:stretch>
            <a:fillRect/>
          </a:stretch>
        </p:blipFill>
        <p:spPr bwMode="auto">
          <a:xfrm>
            <a:off x="0" y="5324476"/>
            <a:ext cx="12192000" cy="1533525"/>
          </a:xfrm>
          <a:prstGeom prst="rect">
            <a:avLst/>
          </a:prstGeom>
          <a:noFill/>
          <a:ln w="9525">
            <a:noFill/>
            <a:miter lim="800000"/>
            <a:headEnd/>
            <a:tailEnd/>
          </a:ln>
        </p:spPr>
      </p:pic>
      <p:sp>
        <p:nvSpPr>
          <p:cNvPr id="10" name="Picture Placeholder 9"/>
          <p:cNvSpPr>
            <a:spLocks noGrp="1"/>
          </p:cNvSpPr>
          <p:nvPr>
            <p:ph type="pic" sz="quarter" idx="12"/>
          </p:nvPr>
        </p:nvSpPr>
        <p:spPr>
          <a:xfrm>
            <a:off x="1" y="0"/>
            <a:ext cx="6091767" cy="6858000"/>
          </a:xfrm>
          <a:prstGeom prst="rect">
            <a:avLst/>
          </a:prstGeom>
        </p:spPr>
        <p:txBody>
          <a:bodyPr vert="horz"/>
          <a:lstStyle/>
          <a:p>
            <a:pPr lvl="0"/>
            <a:r>
              <a:rPr lang="en-US" noProof="0"/>
              <a:t>Click icon to add picture</a:t>
            </a:r>
          </a:p>
        </p:txBody>
      </p:sp>
      <p:sp>
        <p:nvSpPr>
          <p:cNvPr id="13" name="Title 7"/>
          <p:cNvSpPr>
            <a:spLocks noGrp="1"/>
          </p:cNvSpPr>
          <p:nvPr>
            <p:ph type="title"/>
          </p:nvPr>
        </p:nvSpPr>
        <p:spPr>
          <a:xfrm>
            <a:off x="64579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7"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2748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pic>
        <p:nvPicPr>
          <p:cNvPr id="3" name="Picture 3" descr="01.png"/>
          <p:cNvPicPr>
            <a:picLocks noChangeAspect="1"/>
          </p:cNvPicPr>
          <p:nvPr/>
        </p:nvPicPr>
        <p:blipFill>
          <a:blip r:embed="rId2" cstate="print"/>
          <a:srcRect/>
          <a:stretch>
            <a:fillRect/>
          </a:stretch>
        </p:blipFill>
        <p:spPr bwMode="auto">
          <a:xfrm>
            <a:off x="0" y="5324476"/>
            <a:ext cx="12192000" cy="1533525"/>
          </a:xfrm>
          <a:prstGeom prst="rect">
            <a:avLst/>
          </a:prstGeom>
          <a:noFill/>
          <a:ln w="9525">
            <a:noFill/>
            <a:miter lim="800000"/>
            <a:headEnd/>
            <a:tailEnd/>
          </a:ln>
        </p:spPr>
      </p:pic>
      <p:sp>
        <p:nvSpPr>
          <p:cNvPr id="6" name="Picture Placeholder 9"/>
          <p:cNvSpPr>
            <a:spLocks noGrp="1"/>
          </p:cNvSpPr>
          <p:nvPr>
            <p:ph type="pic" sz="quarter" idx="12"/>
          </p:nvPr>
        </p:nvSpPr>
        <p:spPr>
          <a:xfrm>
            <a:off x="0" y="0"/>
            <a:ext cx="12192000" cy="6858000"/>
          </a:xfrm>
          <a:prstGeom prst="rect">
            <a:avLst/>
          </a:prstGeom>
        </p:spPr>
        <p:txBody>
          <a:bodyPr vert="horz"/>
          <a:lstStyle/>
          <a:p>
            <a:pPr lvl="0"/>
            <a:r>
              <a:rPr lang="en-US" noProof="0"/>
              <a:t>Click icon to add picture</a:t>
            </a:r>
          </a:p>
        </p:txBody>
      </p:sp>
    </p:spTree>
    <p:extLst>
      <p:ext uri="{BB962C8B-B14F-4D97-AF65-F5344CB8AC3E}">
        <p14:creationId xmlns:p14="http://schemas.microsoft.com/office/powerpoint/2010/main" val="1208138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1320944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984692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070726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4089435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308498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5"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
        <p:nvSpPr>
          <p:cNvPr id="21" name="Text Placeholder 20"/>
          <p:cNvSpPr>
            <a:spLocks noGrp="1"/>
          </p:cNvSpPr>
          <p:nvPr>
            <p:ph type="body" sz="quarter" idx="10"/>
          </p:nvPr>
        </p:nvSpPr>
        <p:spPr>
          <a:xfrm>
            <a:off x="1174752" y="4406901"/>
            <a:ext cx="4921249" cy="346075"/>
          </a:xfrm>
          <a:prstGeom prst="rect">
            <a:avLst/>
          </a:prstGeom>
        </p:spPr>
        <p:txBody>
          <a:bodyPr vert="horz" lIns="0" tIns="0" rIns="0" bIns="0"/>
          <a:lstStyle>
            <a:lvl1pPr algn="r">
              <a:buFontTx/>
              <a:buNone/>
              <a:defRPr sz="2500" b="1">
                <a:solidFill>
                  <a:srgbClr val="90C757"/>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834926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Title 3"/>
          <p:cNvSpPr>
            <a:spLocks noGrp="1"/>
          </p:cNvSpPr>
          <p:nvPr>
            <p:ph type="title"/>
          </p:nvPr>
        </p:nvSpPr>
        <p:spPr>
          <a:xfrm>
            <a:off x="1174752" y="4006851"/>
            <a:ext cx="4921249" cy="400050"/>
          </a:xfrm>
          <a:prstGeom prst="rect">
            <a:avLst/>
          </a:prstGeom>
        </p:spPr>
        <p:txBody>
          <a:bodyPr vert="horz" lIns="0" tIns="0" rIns="0" bIns="0"/>
          <a:lstStyle>
            <a:lvl1pPr algn="r">
              <a:defRPr sz="2500" b="1">
                <a:solidFill>
                  <a:srgbClr val="1B64B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362427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238726237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4154880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4150861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359240352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264317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Title 3"/>
          <p:cNvSpPr>
            <a:spLocks noGrp="1"/>
          </p:cNvSpPr>
          <p:nvPr>
            <p:ph type="title"/>
          </p:nvPr>
        </p:nvSpPr>
        <p:spPr>
          <a:xfrm>
            <a:off x="1174752" y="2746376"/>
            <a:ext cx="4921249" cy="962025"/>
          </a:xfrm>
          <a:prstGeom prst="rect">
            <a:avLst/>
          </a:prstGeom>
        </p:spPr>
        <p:txBody>
          <a:bodyPr vert="horz" lIns="0" tIns="0" rIns="0" bIns="0"/>
          <a:lstStyle>
            <a:lvl1pPr algn="l">
              <a:defRPr sz="2500"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77808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5472213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02185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52711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pic>
        <p:nvPicPr>
          <p:cNvPr id="5" name="Picture 3" descr="01.png"/>
          <p:cNvPicPr>
            <a:picLocks noChangeAspect="1"/>
          </p:cNvPicPr>
          <p:nvPr/>
        </p:nvPicPr>
        <p:blipFill>
          <a:blip r:embed="rId2" cstate="print"/>
          <a:srcRect/>
          <a:stretch>
            <a:fillRect/>
          </a:stretch>
        </p:blipFill>
        <p:spPr bwMode="auto">
          <a:xfrm>
            <a:off x="0" y="5324476"/>
            <a:ext cx="12192000" cy="1533525"/>
          </a:xfrm>
          <a:prstGeom prst="rect">
            <a:avLst/>
          </a:prstGeom>
          <a:noFill/>
          <a:ln w="9525">
            <a:noFill/>
            <a:miter lim="800000"/>
            <a:headEnd/>
            <a:tailEnd/>
          </a:ln>
        </p:spPr>
      </p:pic>
      <p:sp>
        <p:nvSpPr>
          <p:cNvPr id="10" name="Picture Placeholder 9"/>
          <p:cNvSpPr>
            <a:spLocks noGrp="1"/>
          </p:cNvSpPr>
          <p:nvPr>
            <p:ph type="pic" sz="quarter" idx="12"/>
          </p:nvPr>
        </p:nvSpPr>
        <p:spPr>
          <a:xfrm>
            <a:off x="1" y="0"/>
            <a:ext cx="6091767" cy="6858000"/>
          </a:xfrm>
          <a:prstGeom prst="rect">
            <a:avLst/>
          </a:prstGeom>
        </p:spPr>
        <p:txBody>
          <a:bodyPr vert="horz"/>
          <a:lstStyle/>
          <a:p>
            <a:pPr lvl="0"/>
            <a:r>
              <a:rPr lang="en-US" noProof="0"/>
              <a:t>Click icon to add picture</a:t>
            </a:r>
          </a:p>
        </p:txBody>
      </p:sp>
      <p:sp>
        <p:nvSpPr>
          <p:cNvPr id="13" name="Title 7"/>
          <p:cNvSpPr>
            <a:spLocks noGrp="1"/>
          </p:cNvSpPr>
          <p:nvPr>
            <p:ph type="title"/>
          </p:nvPr>
        </p:nvSpPr>
        <p:spPr>
          <a:xfrm>
            <a:off x="64579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7"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771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801400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24730371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747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1174750" y="2746376"/>
            <a:ext cx="4921249"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5250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1" y="0"/>
            <a:ext cx="6091767" cy="5867400"/>
          </a:xfrm>
          <a:prstGeom prst="rect">
            <a:avLst/>
          </a:prstGeom>
        </p:spPr>
        <p:txBody>
          <a:bodyPr vert="horz"/>
          <a:lstStyle/>
          <a:p>
            <a:pPr lvl="0"/>
            <a:r>
              <a:rPr lang="en-US" noProof="0"/>
              <a:t>Click icon to add picture</a:t>
            </a:r>
          </a:p>
        </p:txBody>
      </p:sp>
      <p:sp>
        <p:nvSpPr>
          <p:cNvPr id="12" name="Text Placeholder 11"/>
          <p:cNvSpPr>
            <a:spLocks noGrp="1"/>
          </p:cNvSpPr>
          <p:nvPr>
            <p:ph type="body" sz="quarter" idx="13"/>
          </p:nvPr>
        </p:nvSpPr>
        <p:spPr>
          <a:xfrm>
            <a:off x="342900" y="6045200"/>
            <a:ext cx="5748867" cy="622300"/>
          </a:xfrm>
          <a:prstGeom prst="rect">
            <a:avLst/>
          </a:prstGeom>
        </p:spPr>
        <p:txBody>
          <a:bodyPr vert="horz" lIns="0" tIns="0" rIns="0" bIns="0"/>
          <a:lstStyle>
            <a:lvl1pPr>
              <a:buFontTx/>
              <a:buNone/>
              <a:defRPr sz="1500">
                <a:solidFill>
                  <a:schemeClr val="bg1"/>
                </a:solidFill>
                <a:latin typeface="Arial"/>
                <a:cs typeface="Arial"/>
              </a:defRPr>
            </a:lvl1pPr>
          </a:lstStyle>
          <a:p>
            <a:pPr lvl="0"/>
            <a:r>
              <a:rPr lang="en-US"/>
              <a:t>Edit Master text styles</a:t>
            </a:r>
          </a:p>
        </p:txBody>
      </p:sp>
      <p:sp>
        <p:nvSpPr>
          <p:cNvPr id="13" name="Title 7"/>
          <p:cNvSpPr>
            <a:spLocks noGrp="1"/>
          </p:cNvSpPr>
          <p:nvPr>
            <p:ph type="title"/>
          </p:nvPr>
        </p:nvSpPr>
        <p:spPr>
          <a:xfrm>
            <a:off x="6457952" y="2060575"/>
            <a:ext cx="4921249"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1B64B1"/>
                </a:solidFill>
                <a:latin typeface="Arial"/>
                <a:cs typeface="Arial"/>
              </a:defRPr>
            </a:lvl1pPr>
          </a:lstStyle>
          <a:p>
            <a:r>
              <a:rPr lang="en-US"/>
              <a:t>Click to edit Master title style</a:t>
            </a:r>
            <a:endParaRPr lang="en-US" dirty="0"/>
          </a:p>
        </p:txBody>
      </p:sp>
      <p:sp>
        <p:nvSpPr>
          <p:cNvPr id="7" name="Text Placeholder 10"/>
          <p:cNvSpPr>
            <a:spLocks noGrp="1"/>
          </p:cNvSpPr>
          <p:nvPr>
            <p:ph type="body" sz="quarter" idx="11"/>
          </p:nvPr>
        </p:nvSpPr>
        <p:spPr>
          <a:xfrm>
            <a:off x="6457952" y="2746376"/>
            <a:ext cx="4921249"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6753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Text Placeholder 11"/>
          <p:cNvSpPr>
            <a:spLocks noGrp="1"/>
          </p:cNvSpPr>
          <p:nvPr>
            <p:ph type="body" sz="quarter" idx="13"/>
          </p:nvPr>
        </p:nvSpPr>
        <p:spPr>
          <a:xfrm>
            <a:off x="342900" y="6045200"/>
            <a:ext cx="5748867" cy="622300"/>
          </a:xfrm>
          <a:prstGeom prst="rect">
            <a:avLst/>
          </a:prstGeom>
        </p:spPr>
        <p:txBody>
          <a:bodyPr vert="horz" lIns="0" tIns="0" rIns="0" bIns="0"/>
          <a:lstStyle>
            <a:lvl1pPr>
              <a:buFontTx/>
              <a:buNone/>
              <a:defRPr sz="1500">
                <a:solidFill>
                  <a:schemeClr val="bg1"/>
                </a:solidFill>
                <a:latin typeface="Arial"/>
                <a:cs typeface="Arial"/>
              </a:defRPr>
            </a:lvl1pPr>
          </a:lstStyle>
          <a:p>
            <a:pPr lvl="0"/>
            <a:r>
              <a:rPr lang="en-US"/>
              <a:t>Edit Master text styles</a:t>
            </a:r>
          </a:p>
        </p:txBody>
      </p:sp>
      <p:sp>
        <p:nvSpPr>
          <p:cNvPr id="6" name="Picture Placeholder 9"/>
          <p:cNvSpPr>
            <a:spLocks noGrp="1"/>
          </p:cNvSpPr>
          <p:nvPr>
            <p:ph type="pic" sz="quarter" idx="12"/>
          </p:nvPr>
        </p:nvSpPr>
        <p:spPr>
          <a:xfrm>
            <a:off x="0" y="0"/>
            <a:ext cx="12192000" cy="5867400"/>
          </a:xfrm>
          <a:prstGeom prst="rect">
            <a:avLst/>
          </a:prstGeom>
        </p:spPr>
        <p:txBody>
          <a:bodyPr vert="horz"/>
          <a:lstStyle/>
          <a:p>
            <a:pPr lvl="0"/>
            <a:r>
              <a:rPr lang="en-US" noProof="0"/>
              <a:t>Click icon to add picture</a:t>
            </a:r>
          </a:p>
        </p:txBody>
      </p:sp>
    </p:spTree>
    <p:extLst>
      <p:ext uri="{BB962C8B-B14F-4D97-AF65-F5344CB8AC3E}">
        <p14:creationId xmlns:p14="http://schemas.microsoft.com/office/powerpoint/2010/main" val="28382274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84298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232006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932737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1631229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8C8C10E-A997-AE4E-A637-FACBEF4129EE}" type="datetimeFigureOut">
              <a:rPr lang="en-US" smtClean="0"/>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1243510322"/>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Title 3"/>
          <p:cNvSpPr>
            <a:spLocks noGrp="1"/>
          </p:cNvSpPr>
          <p:nvPr>
            <p:ph type="title"/>
          </p:nvPr>
        </p:nvSpPr>
        <p:spPr>
          <a:xfrm>
            <a:off x="1174752" y="2746376"/>
            <a:ext cx="4921249" cy="962025"/>
          </a:xfrm>
          <a:prstGeom prst="rect">
            <a:avLst/>
          </a:prstGeom>
        </p:spPr>
        <p:txBody>
          <a:bodyPr vert="horz" lIns="0" tIns="0" rIns="0" bIns="0"/>
          <a:lstStyle>
            <a:lvl1pPr algn="l">
              <a:defRPr sz="2500"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54684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0685370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19627711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301630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304621620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Title 3"/>
          <p:cNvSpPr>
            <a:spLocks noGrp="1"/>
          </p:cNvSpPr>
          <p:nvPr>
            <p:ph type="title"/>
          </p:nvPr>
        </p:nvSpPr>
        <p:spPr>
          <a:xfrm>
            <a:off x="1174752" y="2746376"/>
            <a:ext cx="4921249" cy="962025"/>
          </a:xfrm>
          <a:prstGeom prst="rect">
            <a:avLst/>
          </a:prstGeom>
        </p:spPr>
        <p:txBody>
          <a:bodyPr vert="horz" lIns="0" tIns="0" rIns="0" bIns="0"/>
          <a:lstStyle>
            <a:lvl1pPr algn="l">
              <a:defRPr sz="2500"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448667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81D8F73-3DB8-4DFA-84A1-8A5C4918E466}" type="slidenum">
              <a:rPr lang="en-US" smtClean="0"/>
              <a:pPr/>
              <a:t>‹#›</a:t>
            </a:fld>
            <a:endParaRPr lang="en-US"/>
          </a:p>
        </p:txBody>
      </p:sp>
    </p:spTree>
    <p:extLst>
      <p:ext uri="{BB962C8B-B14F-4D97-AF65-F5344CB8AC3E}">
        <p14:creationId xmlns:p14="http://schemas.microsoft.com/office/powerpoint/2010/main" val="4022226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3741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8FBF419D-A472-4E24-BAA8-9E0A6FB14E74}" type="datetimeFigureOut">
              <a:rPr lang="en-US" smtClean="0"/>
              <a:pPr/>
              <a:t>1/6/2022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81D8F73-3DB8-4DFA-84A1-8A5C4918E466}" type="slidenum">
              <a:rPr lang="en-US" smtClean="0"/>
              <a:pPr/>
              <a:t>‹#›</a:t>
            </a:fld>
            <a:endParaRPr lang="en-US"/>
          </a:p>
        </p:txBody>
      </p:sp>
    </p:spTree>
    <p:extLst>
      <p:ext uri="{BB962C8B-B14F-4D97-AF65-F5344CB8AC3E}">
        <p14:creationId xmlns:p14="http://schemas.microsoft.com/office/powerpoint/2010/main" val="1165365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378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7C6ED-F216-2D40-A22B-8DB9CA153149}"/>
              </a:ext>
            </a:extLst>
          </p:cNvPr>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a:extLst>
              <a:ext uri="{FF2B5EF4-FFF2-40B4-BE49-F238E27FC236}">
                <a16:creationId xmlns:a16="http://schemas.microsoft.com/office/drawing/2014/main" id="{FE88D22F-698E-E449-92A6-5C32073D4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7CC67-F81C-ED4C-81E7-256A7FF23D9F}"/>
              </a:ext>
            </a:extLst>
          </p:cNvPr>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890400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2078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2694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8C10E-A997-AE4E-A637-FACBEF4129EE}"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6F7C5-C29E-EF4A-9F14-33BB04746995}" type="slidenum">
              <a:rPr lang="en-US" smtClean="0"/>
              <a:t>‹#›</a:t>
            </a:fld>
            <a:endParaRPr lang="en-US"/>
          </a:p>
        </p:txBody>
      </p:sp>
    </p:spTree>
    <p:extLst>
      <p:ext uri="{BB962C8B-B14F-4D97-AF65-F5344CB8AC3E}">
        <p14:creationId xmlns:p14="http://schemas.microsoft.com/office/powerpoint/2010/main" val="1824379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4060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019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33478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56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Title 3"/>
          <p:cNvSpPr>
            <a:spLocks noGrp="1"/>
          </p:cNvSpPr>
          <p:nvPr>
            <p:ph type="title"/>
          </p:nvPr>
        </p:nvSpPr>
        <p:spPr>
          <a:xfrm>
            <a:off x="1174752" y="2746376"/>
            <a:ext cx="4921249" cy="962025"/>
          </a:xfrm>
          <a:prstGeom prst="rect">
            <a:avLst/>
          </a:prstGeom>
        </p:spPr>
        <p:txBody>
          <a:bodyPr vert="horz" lIns="0" tIns="0" rIns="0" bIns="0"/>
          <a:lstStyle>
            <a:lvl1pPr algn="l">
              <a:defRPr sz="2500" b="1">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14634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8FBF419D-A472-4E24-BAA8-9E0A6FB14E74}" type="datetimeFigureOut">
              <a:rPr lang="en-US" smtClean="0"/>
              <a:pPr/>
              <a:t>1/6/2022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281D8F73-3DB8-4DFA-84A1-8A5C4918E466}" type="slidenum">
              <a:rPr lang="en-US" smtClean="0"/>
              <a:pPr/>
              <a:t>‹#›</a:t>
            </a:fld>
            <a:endParaRPr lang="en-US"/>
          </a:p>
        </p:txBody>
      </p:sp>
    </p:spTree>
    <p:extLst>
      <p:ext uri="{BB962C8B-B14F-4D97-AF65-F5344CB8AC3E}">
        <p14:creationId xmlns:p14="http://schemas.microsoft.com/office/powerpoint/2010/main" val="20884943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0.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7.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5867400"/>
            <a:ext cx="12192000" cy="9906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3FAF3"/>
              </a:solidFill>
            </a:endParaRPr>
          </a:p>
        </p:txBody>
      </p:sp>
      <p:sp>
        <p:nvSpPr>
          <p:cNvPr id="14" name="Rectangle 13"/>
          <p:cNvSpPr/>
          <p:nvPr/>
        </p:nvSpPr>
        <p:spPr>
          <a:xfrm>
            <a:off x="0" y="5651500"/>
            <a:ext cx="12192000" cy="1651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Rectangle 14"/>
          <p:cNvSpPr/>
          <p:nvPr/>
        </p:nvSpPr>
        <p:spPr>
          <a:xfrm>
            <a:off x="0" y="5435600"/>
            <a:ext cx="12192000" cy="165100"/>
          </a:xfrm>
          <a:prstGeom prst="rect">
            <a:avLst/>
          </a:prstGeom>
          <a:solidFill>
            <a:srgbClr val="90C7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9" name="Picture 6" descr="Hamad Gen Hosp MASTER PANTONE RGB.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6684" y="2089150"/>
            <a:ext cx="427566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04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B64B1"/>
        </a:solidFill>
        <a:effectLst/>
      </p:bgPr>
    </p:bg>
    <p:spTree>
      <p:nvGrpSpPr>
        <p:cNvPr id="1" name=""/>
        <p:cNvGrpSpPr/>
        <p:nvPr/>
      </p:nvGrpSpPr>
      <p:grpSpPr>
        <a:xfrm>
          <a:off x="0" y="0"/>
          <a:ext cx="0" cy="0"/>
          <a:chOff x="0" y="0"/>
          <a:chExt cx="0" cy="0"/>
        </a:xfrm>
      </p:grpSpPr>
      <p:pic>
        <p:nvPicPr>
          <p:cNvPr id="2050" name="Picture 4" descr="LEAVES.png"/>
          <p:cNvPicPr>
            <a:picLocks noChangeAspect="1"/>
          </p:cNvPicPr>
          <p:nvPr/>
        </p:nvPicPr>
        <p:blipFill>
          <a:blip r:embed="rId7" cstate="print"/>
          <a:srcRect/>
          <a:stretch>
            <a:fillRect/>
          </a:stretch>
        </p:blipFill>
        <p:spPr bwMode="auto">
          <a:xfrm>
            <a:off x="6351" y="2698750"/>
            <a:ext cx="12192000" cy="4159250"/>
          </a:xfrm>
          <a:prstGeom prst="rect">
            <a:avLst/>
          </a:prstGeom>
          <a:noFill/>
          <a:ln w="9525">
            <a:noFill/>
            <a:miter lim="800000"/>
            <a:headEnd/>
            <a:tailEnd/>
          </a:ln>
        </p:spPr>
      </p:pic>
    </p:spTree>
    <p:extLst>
      <p:ext uri="{BB962C8B-B14F-4D97-AF65-F5344CB8AC3E}">
        <p14:creationId xmlns:p14="http://schemas.microsoft.com/office/powerpoint/2010/main" val="217772459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B64B1"/>
        </a:solidFill>
        <a:effectLst/>
      </p:bgPr>
    </p:bg>
    <p:spTree>
      <p:nvGrpSpPr>
        <p:cNvPr id="1" name=""/>
        <p:cNvGrpSpPr/>
        <p:nvPr/>
      </p:nvGrpSpPr>
      <p:grpSpPr>
        <a:xfrm>
          <a:off x="0" y="0"/>
          <a:ext cx="0" cy="0"/>
          <a:chOff x="0" y="0"/>
          <a:chExt cx="0" cy="0"/>
        </a:xfrm>
      </p:grpSpPr>
      <p:sp>
        <p:nvSpPr>
          <p:cNvPr id="8" name="Rectangle 7"/>
          <p:cNvSpPr/>
          <p:nvPr/>
        </p:nvSpPr>
        <p:spPr>
          <a:xfrm>
            <a:off x="0" y="5867400"/>
            <a:ext cx="12192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ectangle 8"/>
          <p:cNvSpPr/>
          <p:nvPr/>
        </p:nvSpPr>
        <p:spPr>
          <a:xfrm>
            <a:off x="0" y="5651500"/>
            <a:ext cx="121920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p:nvSpPr>
        <p:spPr>
          <a:xfrm>
            <a:off x="0" y="5435600"/>
            <a:ext cx="12192000" cy="165100"/>
          </a:xfrm>
          <a:prstGeom prst="rect">
            <a:avLst/>
          </a:prstGeom>
          <a:solidFill>
            <a:srgbClr val="90C7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1544036458"/>
      </p:ext>
    </p:extLst>
  </p:cSld>
  <p:clrMap bg1="lt1" tx1="dk1" bg2="lt2" tx2="dk2" accent1="accent1" accent2="accent2" accent3="accent3" accent4="accent4" accent5="accent5" accent6="accent6" hlink="hlink" folHlink="folHlink"/>
  <p:sldLayoutIdLst>
    <p:sldLayoutId id="214748378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1/6/2022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45547"/>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64B1"/>
        </a:solidFill>
        <a:effectLst/>
      </p:bgPr>
    </p:bg>
    <p:spTree>
      <p:nvGrpSpPr>
        <p:cNvPr id="1" name=""/>
        <p:cNvGrpSpPr/>
        <p:nvPr/>
      </p:nvGrpSpPr>
      <p:grpSpPr>
        <a:xfrm>
          <a:off x="0" y="0"/>
          <a:ext cx="0" cy="0"/>
          <a:chOff x="0" y="0"/>
          <a:chExt cx="0" cy="0"/>
        </a:xfrm>
      </p:grpSpPr>
      <p:sp>
        <p:nvSpPr>
          <p:cNvPr id="8" name="Rectangle 7"/>
          <p:cNvSpPr/>
          <p:nvPr/>
        </p:nvSpPr>
        <p:spPr>
          <a:xfrm>
            <a:off x="0" y="5867400"/>
            <a:ext cx="12192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ectangle 8"/>
          <p:cNvSpPr/>
          <p:nvPr/>
        </p:nvSpPr>
        <p:spPr>
          <a:xfrm>
            <a:off x="0" y="5651500"/>
            <a:ext cx="121920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p:nvSpPr>
        <p:spPr>
          <a:xfrm>
            <a:off x="0" y="5435600"/>
            <a:ext cx="12192000" cy="165100"/>
          </a:xfrm>
          <a:prstGeom prst="rect">
            <a:avLst/>
          </a:prstGeom>
          <a:solidFill>
            <a:srgbClr val="90C7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1650773639"/>
      </p:ext>
    </p:extLst>
  </p:cSld>
  <p:clrMap bg1="lt1" tx1="dk1" bg2="lt2" tx2="dk2" accent1="accent1" accent2="accent2" accent3="accent3" accent4="accent4" accent5="accent5" accent6="accent6" hlink="hlink" folHlink="folHlink"/>
  <p:sldLayoutIdLst>
    <p:sldLayoutId id="2147483669" r:id="rId1"/>
    <p:sldLayoutId id="2147483831" r:id="rId2"/>
    <p:sldLayoutId id="2147483832" r:id="rId3"/>
    <p:sldLayoutId id="2147483833" r:id="rId4"/>
    <p:sldLayoutId id="2147483834"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867400"/>
            <a:ext cx="12192000" cy="9906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27829886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83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Hamad Gen Hosp MASTER PANTONE RGB.jpg"/>
          <p:cNvPicPr>
            <a:picLocks noChangeAspect="1"/>
          </p:cNvPicPr>
          <p:nvPr/>
        </p:nvPicPr>
        <p:blipFill>
          <a:blip r:embed="rId8" cstate="print"/>
          <a:srcRect/>
          <a:stretch>
            <a:fillRect/>
          </a:stretch>
        </p:blipFill>
        <p:spPr bwMode="auto">
          <a:xfrm>
            <a:off x="1826684" y="2089150"/>
            <a:ext cx="4275667" cy="1219200"/>
          </a:xfrm>
          <a:prstGeom prst="rect">
            <a:avLst/>
          </a:prstGeom>
          <a:noFill/>
          <a:ln w="9525">
            <a:noFill/>
            <a:miter lim="800000"/>
            <a:headEnd/>
            <a:tailEnd/>
          </a:ln>
        </p:spPr>
      </p:pic>
      <p:pic>
        <p:nvPicPr>
          <p:cNvPr id="1027" name="Picture 4" descr="02.png"/>
          <p:cNvPicPr>
            <a:picLocks noChangeAspect="1"/>
          </p:cNvPicPr>
          <p:nvPr/>
        </p:nvPicPr>
        <p:blipFill>
          <a:blip r:embed="rId9" cstate="print"/>
          <a:srcRect/>
          <a:stretch>
            <a:fillRect/>
          </a:stretch>
        </p:blipFill>
        <p:spPr bwMode="auto">
          <a:xfrm>
            <a:off x="-4233" y="2698750"/>
            <a:ext cx="12192000" cy="4159250"/>
          </a:xfrm>
          <a:prstGeom prst="rect">
            <a:avLst/>
          </a:prstGeom>
          <a:noFill/>
          <a:ln w="9525">
            <a:noFill/>
            <a:miter lim="800000"/>
            <a:headEnd/>
            <a:tailEnd/>
          </a:ln>
        </p:spPr>
      </p:pic>
    </p:spTree>
    <p:extLst>
      <p:ext uri="{BB962C8B-B14F-4D97-AF65-F5344CB8AC3E}">
        <p14:creationId xmlns:p14="http://schemas.microsoft.com/office/powerpoint/2010/main" val="12045107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B64B1"/>
        </a:solidFill>
        <a:effectLst/>
      </p:bgPr>
    </p:bg>
    <p:spTree>
      <p:nvGrpSpPr>
        <p:cNvPr id="1" name=""/>
        <p:cNvGrpSpPr/>
        <p:nvPr/>
      </p:nvGrpSpPr>
      <p:grpSpPr>
        <a:xfrm>
          <a:off x="0" y="0"/>
          <a:ext cx="0" cy="0"/>
          <a:chOff x="0" y="0"/>
          <a:chExt cx="0" cy="0"/>
        </a:xfrm>
      </p:grpSpPr>
      <p:pic>
        <p:nvPicPr>
          <p:cNvPr id="2050" name="Picture 4" descr="LEAVES.png"/>
          <p:cNvPicPr>
            <a:picLocks noChangeAspect="1"/>
          </p:cNvPicPr>
          <p:nvPr/>
        </p:nvPicPr>
        <p:blipFill>
          <a:blip r:embed="rId8" cstate="print"/>
          <a:srcRect/>
          <a:stretch>
            <a:fillRect/>
          </a:stretch>
        </p:blipFill>
        <p:spPr bwMode="auto">
          <a:xfrm>
            <a:off x="6351" y="2698750"/>
            <a:ext cx="12192000" cy="4159250"/>
          </a:xfrm>
          <a:prstGeom prst="rect">
            <a:avLst/>
          </a:prstGeom>
          <a:noFill/>
          <a:ln w="9525">
            <a:noFill/>
            <a:miter lim="800000"/>
            <a:headEnd/>
            <a:tailEnd/>
          </a:ln>
        </p:spPr>
      </p:pic>
    </p:spTree>
    <p:extLst>
      <p:ext uri="{BB962C8B-B14F-4D97-AF65-F5344CB8AC3E}">
        <p14:creationId xmlns:p14="http://schemas.microsoft.com/office/powerpoint/2010/main" val="14901803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830"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01.png"/>
          <p:cNvPicPr>
            <a:picLocks noChangeAspect="1"/>
          </p:cNvPicPr>
          <p:nvPr/>
        </p:nvPicPr>
        <p:blipFill>
          <a:blip r:embed="rId9" cstate="print"/>
          <a:srcRect/>
          <a:stretch>
            <a:fillRect/>
          </a:stretch>
        </p:blipFill>
        <p:spPr bwMode="auto">
          <a:xfrm>
            <a:off x="0" y="5324476"/>
            <a:ext cx="12192000" cy="1533525"/>
          </a:xfrm>
          <a:prstGeom prst="rect">
            <a:avLst/>
          </a:prstGeom>
          <a:noFill/>
          <a:ln w="9525">
            <a:noFill/>
            <a:miter lim="800000"/>
            <a:headEnd/>
            <a:tailEnd/>
          </a:ln>
        </p:spPr>
      </p:pic>
    </p:spTree>
    <p:extLst>
      <p:ext uri="{BB962C8B-B14F-4D97-AF65-F5344CB8AC3E}">
        <p14:creationId xmlns:p14="http://schemas.microsoft.com/office/powerpoint/2010/main" val="395924863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5867400"/>
            <a:ext cx="12192000" cy="9906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3FAF3"/>
              </a:solidFill>
            </a:endParaRPr>
          </a:p>
        </p:txBody>
      </p:sp>
      <p:sp>
        <p:nvSpPr>
          <p:cNvPr id="14" name="Rectangle 13"/>
          <p:cNvSpPr/>
          <p:nvPr/>
        </p:nvSpPr>
        <p:spPr>
          <a:xfrm>
            <a:off x="0" y="5651500"/>
            <a:ext cx="12192000" cy="1651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Rectangle 14"/>
          <p:cNvSpPr/>
          <p:nvPr/>
        </p:nvSpPr>
        <p:spPr>
          <a:xfrm>
            <a:off x="0" y="5435600"/>
            <a:ext cx="12192000" cy="165100"/>
          </a:xfrm>
          <a:prstGeom prst="rect">
            <a:avLst/>
          </a:prstGeom>
          <a:solidFill>
            <a:srgbClr val="90C7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9" name="Picture 6" descr="Hamad Gen Hosp MASTER PANTONE RGB.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6684" y="2089150"/>
            <a:ext cx="427566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928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B64B1"/>
        </a:solidFill>
        <a:effectLst/>
      </p:bgPr>
    </p:bg>
    <p:spTree>
      <p:nvGrpSpPr>
        <p:cNvPr id="1" name=""/>
        <p:cNvGrpSpPr/>
        <p:nvPr/>
      </p:nvGrpSpPr>
      <p:grpSpPr>
        <a:xfrm>
          <a:off x="0" y="0"/>
          <a:ext cx="0" cy="0"/>
          <a:chOff x="0" y="0"/>
          <a:chExt cx="0" cy="0"/>
        </a:xfrm>
      </p:grpSpPr>
      <p:sp>
        <p:nvSpPr>
          <p:cNvPr id="8" name="Rectangle 7"/>
          <p:cNvSpPr/>
          <p:nvPr/>
        </p:nvSpPr>
        <p:spPr>
          <a:xfrm>
            <a:off x="0" y="5867400"/>
            <a:ext cx="12192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Rectangle 8"/>
          <p:cNvSpPr/>
          <p:nvPr/>
        </p:nvSpPr>
        <p:spPr>
          <a:xfrm>
            <a:off x="0" y="5651500"/>
            <a:ext cx="121920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p:nvSpPr>
        <p:spPr>
          <a:xfrm>
            <a:off x="0" y="5435600"/>
            <a:ext cx="12192000" cy="165100"/>
          </a:xfrm>
          <a:prstGeom prst="rect">
            <a:avLst/>
          </a:prstGeom>
          <a:solidFill>
            <a:srgbClr val="90C7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56589505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867400"/>
            <a:ext cx="12192000" cy="990600"/>
          </a:xfrm>
          <a:prstGeom prst="rect">
            <a:avLst/>
          </a:prstGeom>
          <a:solidFill>
            <a:srgbClr val="1B64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39368368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hyperlink" Target="mailto:Rahmed4@hamad.qa" TargetMode="External"/><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68.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jpeg"/><Relationship Id="rId2" Type="http://schemas.openxmlformats.org/officeDocument/2006/relationships/diagramData" Target="../diagrams/data5.xml"/><Relationship Id="rId1" Type="http://schemas.openxmlformats.org/officeDocument/2006/relationships/slideLayout" Target="../slideLayouts/slideLayout7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microsoft.com/office/2007/relationships/hdphoto" Target="../media/hdphoto2.wdp"/><Relationship Id="rId7"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6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Rahmed4@hamad.qa" TargetMode="Externa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hyperlink" Target="https://cadmus.eui.eu/bitstream/handle/1814/32431/GLMM_ExpNote_08-2014.pdf?sequence=1" TargetMode="External"/><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9.pn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8.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3154C1C3-6CD3-4B68-A5FF-FA4C0F80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ectangle 109">
            <a:extLst>
              <a:ext uri="{FF2B5EF4-FFF2-40B4-BE49-F238E27FC236}">
                <a16:creationId xmlns:a16="http://schemas.microsoft.com/office/drawing/2014/main" id="{86692D83-ED68-4350-98BD-536C65F40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27EC0B0-E996-448C-939D-0BD8C9CE8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3823-6356-7D49-9FF2-B5B02BE49BEE}"/>
              </a:ext>
            </a:extLst>
          </p:cNvPr>
          <p:cNvSpPr>
            <a:spLocks noGrp="1"/>
          </p:cNvSpPr>
          <p:nvPr>
            <p:ph type="ctrTitle"/>
          </p:nvPr>
        </p:nvSpPr>
        <p:spPr>
          <a:xfrm>
            <a:off x="4961376" y="1432223"/>
            <a:ext cx="6057144" cy="3357976"/>
          </a:xfrm>
        </p:spPr>
        <p:txBody>
          <a:bodyPr>
            <a:normAutofit/>
          </a:bodyPr>
          <a:lstStyle/>
          <a:p>
            <a:r>
              <a:rPr lang="en-US" sz="4400" dirty="0"/>
              <a:t>The Effect of Migration on The Incidence of New-onset Metabolic Syndrome in Migrants to Qatar</a:t>
            </a:r>
            <a:br>
              <a:rPr lang="en-US" sz="4400" dirty="0"/>
            </a:br>
            <a:endParaRPr lang="en-US" sz="4400" dirty="0"/>
          </a:p>
        </p:txBody>
      </p:sp>
      <p:sp>
        <p:nvSpPr>
          <p:cNvPr id="114" name="Rectangle 113">
            <a:extLst>
              <a:ext uri="{FF2B5EF4-FFF2-40B4-BE49-F238E27FC236}">
                <a16:creationId xmlns:a16="http://schemas.microsoft.com/office/drawing/2014/main" id="{DB67686F-0FEE-415E-BB0F-3B5E7A670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F797E6D0-4796-4F4E-9B52-AFEEA743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17" name="Oval 116">
              <a:extLst>
                <a:ext uri="{FF2B5EF4-FFF2-40B4-BE49-F238E27FC236}">
                  <a16:creationId xmlns:a16="http://schemas.microsoft.com/office/drawing/2014/main" id="{7EFF88CC-9AE0-4A8D-9B62-A3AF7E818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8" name="Oval 117">
              <a:extLst>
                <a:ext uri="{FF2B5EF4-FFF2-40B4-BE49-F238E27FC236}">
                  <a16:creationId xmlns:a16="http://schemas.microsoft.com/office/drawing/2014/main" id="{AB3B091F-09BE-4DBF-88CB-8D83257EA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58B41B23-4C11-7E45-9A2A-BD3E575CC681}"/>
              </a:ext>
            </a:extLst>
          </p:cNvPr>
          <p:cNvSpPr>
            <a:spLocks noGrp="1"/>
          </p:cNvSpPr>
          <p:nvPr>
            <p:ph type="subTitle" idx="1"/>
          </p:nvPr>
        </p:nvSpPr>
        <p:spPr>
          <a:xfrm>
            <a:off x="4938490" y="4289334"/>
            <a:ext cx="6080030" cy="1187922"/>
          </a:xfrm>
        </p:spPr>
        <p:txBody>
          <a:bodyPr>
            <a:normAutofit/>
          </a:bodyPr>
          <a:lstStyle/>
          <a:p>
            <a:r>
              <a:rPr lang="en-US" sz="1600" b="1" dirty="0"/>
              <a:t>Rana Moustafa </a:t>
            </a:r>
            <a:r>
              <a:rPr lang="en-US" sz="1600" b="1" dirty="0" err="1"/>
              <a:t>AlAdawi</a:t>
            </a:r>
            <a:endParaRPr lang="en-US" sz="1600" b="1" dirty="0"/>
          </a:p>
          <a:p>
            <a:r>
              <a:rPr lang="en-US" sz="1600" dirty="0"/>
              <a:t> </a:t>
            </a:r>
            <a:r>
              <a:rPr lang="en-US" sz="1600" u="sng" dirty="0">
                <a:hlinkClick r:id="rId6"/>
              </a:rPr>
              <a:t>Rahmed4@hamad.qa</a:t>
            </a:r>
            <a:endParaRPr lang="en-US" sz="1600" dirty="0"/>
          </a:p>
          <a:p>
            <a:r>
              <a:rPr lang="en-US" sz="1800" b="1" dirty="0"/>
              <a:t>ESCP21SY-1057</a:t>
            </a:r>
            <a:endParaRPr lang="en-US" sz="1200" dirty="0"/>
          </a:p>
        </p:txBody>
      </p:sp>
      <p:pic>
        <p:nvPicPr>
          <p:cNvPr id="5" name="Picture 4">
            <a:extLst>
              <a:ext uri="{FF2B5EF4-FFF2-40B4-BE49-F238E27FC236}">
                <a16:creationId xmlns:a16="http://schemas.microsoft.com/office/drawing/2014/main" id="{33B4E74B-132A-448E-8A23-587E80C44A9F}"/>
              </a:ext>
            </a:extLst>
          </p:cNvPr>
          <p:cNvPicPr>
            <a:picLocks noChangeAspect="1"/>
          </p:cNvPicPr>
          <p:nvPr/>
        </p:nvPicPr>
        <p:blipFill rotWithShape="1">
          <a:blip r:embed="rId7"/>
          <a:srcRect l="732" r="2448" b="-2"/>
          <a:stretch/>
        </p:blipFill>
        <p:spPr>
          <a:xfrm>
            <a:off x="1045910" y="996752"/>
            <a:ext cx="3807376" cy="4681554"/>
          </a:xfrm>
          <a:prstGeom prst="rect">
            <a:avLst/>
          </a:prstGeom>
        </p:spPr>
      </p:pic>
      <p:sp>
        <p:nvSpPr>
          <p:cNvPr id="7" name="Slide Number Placeholder 6">
            <a:extLst>
              <a:ext uri="{FF2B5EF4-FFF2-40B4-BE49-F238E27FC236}">
                <a16:creationId xmlns:a16="http://schemas.microsoft.com/office/drawing/2014/main" id="{4461768A-466C-49DD-8A16-A54DD51328B6}"/>
              </a:ext>
            </a:extLst>
          </p:cNvPr>
          <p:cNvSpPr>
            <a:spLocks noGrp="1"/>
          </p:cNvSpPr>
          <p:nvPr>
            <p:ph type="sldNum" sz="quarter" idx="12"/>
          </p:nvPr>
        </p:nvSpPr>
        <p:spPr/>
        <p:txBody>
          <a:bodyPr/>
          <a:lstStyle/>
          <a:p>
            <a:fld id="{281D8F73-3DB8-4DFA-84A1-8A5C4918E466}" type="slidenum">
              <a:rPr lang="en-US" smtClean="0"/>
              <a:pPr/>
              <a:t>1</a:t>
            </a:fld>
            <a:endParaRPr lang="en-US"/>
          </a:p>
        </p:txBody>
      </p:sp>
      <p:pic>
        <p:nvPicPr>
          <p:cNvPr id="9" name="Picture 8">
            <a:extLst>
              <a:ext uri="{FF2B5EF4-FFF2-40B4-BE49-F238E27FC236}">
                <a16:creationId xmlns:a16="http://schemas.microsoft.com/office/drawing/2014/main" id="{6509F748-E644-4191-A710-801E6F87C19D}"/>
              </a:ext>
            </a:extLst>
          </p:cNvPr>
          <p:cNvPicPr>
            <a:picLocks noChangeAspect="1"/>
          </p:cNvPicPr>
          <p:nvPr/>
        </p:nvPicPr>
        <p:blipFill>
          <a:blip r:embed="rId8"/>
          <a:stretch>
            <a:fillRect/>
          </a:stretch>
        </p:blipFill>
        <p:spPr>
          <a:xfrm>
            <a:off x="1153778" y="1634442"/>
            <a:ext cx="3554276" cy="1121761"/>
          </a:xfrm>
          <a:prstGeom prst="rect">
            <a:avLst/>
          </a:prstGeom>
        </p:spPr>
      </p:pic>
    </p:spTree>
    <p:extLst>
      <p:ext uri="{BB962C8B-B14F-4D97-AF65-F5344CB8AC3E}">
        <p14:creationId xmlns:p14="http://schemas.microsoft.com/office/powerpoint/2010/main" val="3648778790"/>
      </p:ext>
    </p:extLst>
  </p:cSld>
  <p:clrMapOvr>
    <a:masterClrMapping/>
  </p:clrMapOvr>
  <mc:AlternateContent xmlns:mc="http://schemas.openxmlformats.org/markup-compatibility/2006" xmlns:p14="http://schemas.microsoft.com/office/powerpoint/2010/main">
    <mc:Choice Requires="p14">
      <p:transition spd="slow" p14:dur="2000" advTm="11851"/>
    </mc:Choice>
    <mc:Fallback xmlns="">
      <p:transition spd="slow" advTm="118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11BF69-48B6-E54F-9010-5A616D3A461E}"/>
              </a:ext>
            </a:extLst>
          </p:cNvPr>
          <p:cNvGraphicFramePr>
            <a:graphicFrameLocks noGrp="1"/>
          </p:cNvGraphicFramePr>
          <p:nvPr>
            <p:ph idx="1"/>
            <p:extLst>
              <p:ext uri="{D42A27DB-BD31-4B8C-83A1-F6EECF244321}">
                <p14:modId xmlns:p14="http://schemas.microsoft.com/office/powerpoint/2010/main" val="1886574236"/>
              </p:ext>
            </p:extLst>
          </p:nvPr>
        </p:nvGraphicFramePr>
        <p:xfrm>
          <a:off x="1084966" y="891707"/>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59944"/>
      </p:ext>
    </p:extLst>
  </p:cSld>
  <p:clrMapOvr>
    <a:masterClrMapping/>
  </p:clrMapOvr>
  <mc:AlternateContent xmlns:mc="http://schemas.openxmlformats.org/markup-compatibility/2006" xmlns:p14="http://schemas.microsoft.com/office/powerpoint/2010/main">
    <mc:Choice Requires="p14">
      <p:transition spd="slow" p14:dur="2000" advTm="7673"/>
    </mc:Choice>
    <mc:Fallback xmlns="">
      <p:transition spd="slow" advTm="76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9" name="Rectangle 1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2E072C09-071A-4E8D-A92E-F61CB4A24797}"/>
              </a:ext>
            </a:extLst>
          </p:cNvPr>
          <p:cNvPicPr>
            <a:picLocks noChangeAspect="1"/>
          </p:cNvPicPr>
          <p:nvPr/>
        </p:nvPicPr>
        <p:blipFill rotWithShape="1">
          <a:blip r:embed="rId6"/>
          <a:srcRect t="8537"/>
          <a:stretch/>
        </p:blipFill>
        <p:spPr>
          <a:xfrm>
            <a:off x="20" y="10"/>
            <a:ext cx="12191980" cy="6857989"/>
          </a:xfrm>
          <a:prstGeom prst="rect">
            <a:avLst/>
          </a:prstGeom>
        </p:spPr>
      </p:pic>
      <p:sp>
        <p:nvSpPr>
          <p:cNvPr id="21" name="Rectangle 2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02973-14B7-8748-93A9-7C5A8E1EB1F7}"/>
              </a:ext>
            </a:extLst>
          </p:cNvPr>
          <p:cNvSpPr>
            <a:spLocks noGrp="1"/>
          </p:cNvSpPr>
          <p:nvPr>
            <p:ph type="title"/>
          </p:nvPr>
        </p:nvSpPr>
        <p:spPr>
          <a:xfrm>
            <a:off x="1051560" y="4355692"/>
            <a:ext cx="9085940" cy="1472224"/>
          </a:xfrm>
        </p:spPr>
        <p:txBody>
          <a:bodyPr vert="horz" lIns="91440" tIns="45720" rIns="91440" bIns="45720" rtlCol="0" anchor="b">
            <a:normAutofit/>
          </a:bodyPr>
          <a:lstStyle/>
          <a:p>
            <a:r>
              <a:rPr lang="en-US" sz="7400">
                <a:blipFill dpi="0" rotWithShape="1">
                  <a:blip r:embed="rId4"/>
                  <a:srcRect/>
                  <a:tile tx="6350" ty="-127000" sx="65000" sy="64000" flip="none" algn="tl"/>
                </a:blipFill>
              </a:rPr>
              <a:t>Results </a:t>
            </a:r>
          </a:p>
        </p:txBody>
      </p:sp>
      <p:sp>
        <p:nvSpPr>
          <p:cNvPr id="3" name="Text Placeholder 2">
            <a:extLst>
              <a:ext uri="{FF2B5EF4-FFF2-40B4-BE49-F238E27FC236}">
                <a16:creationId xmlns:a16="http://schemas.microsoft.com/office/drawing/2014/main" id="{EC09385A-16E6-2544-8D04-518DA7992E46}"/>
              </a:ext>
            </a:extLst>
          </p:cNvPr>
          <p:cNvSpPr>
            <a:spLocks noGrp="1"/>
          </p:cNvSpPr>
          <p:nvPr>
            <p:ph type="body" idx="1"/>
          </p:nvPr>
        </p:nvSpPr>
        <p:spPr>
          <a:xfrm>
            <a:off x="1069848" y="5908302"/>
            <a:ext cx="9052560" cy="364482"/>
          </a:xfrm>
        </p:spPr>
        <p:txBody>
          <a:bodyPr vert="horz" lIns="91440" tIns="45720" rIns="91440" bIns="45720" rtlCol="0">
            <a:normAutofit lnSpcReduction="10000"/>
          </a:bodyPr>
          <a:lstStyle/>
          <a:p>
            <a:endParaRPr lang="en-US" sz="2200"/>
          </a:p>
        </p:txBody>
      </p:sp>
      <p:grpSp>
        <p:nvGrpSpPr>
          <p:cNvPr id="23" name="Group 22">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4" name="Oval 23">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62734815"/>
      </p:ext>
    </p:extLst>
  </p:cSld>
  <p:clrMapOvr>
    <a:masterClrMapping/>
  </p:clrMapOvr>
  <mc:AlternateContent xmlns:mc="http://schemas.openxmlformats.org/markup-compatibility/2006" xmlns:p14="http://schemas.microsoft.com/office/powerpoint/2010/main">
    <mc:Choice Requires="p14">
      <p:transition spd="slow" p14:dur="2000" advTm="2474"/>
    </mc:Choice>
    <mc:Fallback xmlns="">
      <p:transition spd="slow" advTm="247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CED66E7-A507-6140-A351-77B3CBFA6DC4}"/>
              </a:ext>
            </a:extLst>
          </p:cNvPr>
          <p:cNvGraphicFramePr/>
          <p:nvPr>
            <p:extLst>
              <p:ext uri="{D42A27DB-BD31-4B8C-83A1-F6EECF244321}">
                <p14:modId xmlns:p14="http://schemas.microsoft.com/office/powerpoint/2010/main" val="2899288384"/>
              </p:ext>
            </p:extLst>
          </p:nvPr>
        </p:nvGraphicFramePr>
        <p:xfrm>
          <a:off x="1019331" y="719666"/>
          <a:ext cx="10193311" cy="5681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1E5DD82-26A8-314E-BE7E-94AE318EF52F}"/>
              </a:ext>
            </a:extLst>
          </p:cNvPr>
          <p:cNvPicPr>
            <a:picLocks noChangeAspect="1"/>
          </p:cNvPicPr>
          <p:nvPr/>
        </p:nvPicPr>
        <p:blipFill>
          <a:blip r:embed="rId7"/>
          <a:stretch>
            <a:fillRect/>
          </a:stretch>
        </p:blipFill>
        <p:spPr>
          <a:xfrm>
            <a:off x="1019331" y="1304870"/>
            <a:ext cx="3650640" cy="2424878"/>
          </a:xfrm>
          <a:prstGeom prst="rect">
            <a:avLst/>
          </a:prstGeom>
        </p:spPr>
      </p:pic>
    </p:spTree>
    <p:extLst>
      <p:ext uri="{BB962C8B-B14F-4D97-AF65-F5344CB8AC3E}">
        <p14:creationId xmlns:p14="http://schemas.microsoft.com/office/powerpoint/2010/main" val="793163418"/>
      </p:ext>
    </p:extLst>
  </p:cSld>
  <p:clrMapOvr>
    <a:masterClrMapping/>
  </p:clrMapOvr>
  <mc:AlternateContent xmlns:mc="http://schemas.openxmlformats.org/markup-compatibility/2006" xmlns:p14="http://schemas.microsoft.com/office/powerpoint/2010/main">
    <mc:Choice Requires="p14">
      <p:transition spd="slow" p14:dur="2000" advTm="16100"/>
    </mc:Choice>
    <mc:Fallback xmlns="">
      <p:transition spd="slow" advTm="161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1A2A42-D274-DA4D-922D-D6CC842A49CD}"/>
              </a:ext>
            </a:extLst>
          </p:cNvPr>
          <p:cNvGraphicFramePr>
            <a:graphicFrameLocks noGrp="1"/>
          </p:cNvGraphicFramePr>
          <p:nvPr>
            <p:ph idx="1"/>
            <p:extLst>
              <p:ext uri="{D42A27DB-BD31-4B8C-83A1-F6EECF244321}">
                <p14:modId xmlns:p14="http://schemas.microsoft.com/office/powerpoint/2010/main" val="1745384988"/>
              </p:ext>
            </p:extLst>
          </p:nvPr>
        </p:nvGraphicFramePr>
        <p:xfrm>
          <a:off x="722166" y="691621"/>
          <a:ext cx="11163300" cy="581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133B6BDC-F2BA-C541-A4FD-B75A084AD69F}"/>
              </a:ext>
            </a:extLst>
          </p:cNvPr>
          <p:cNvSpPr/>
          <p:nvPr/>
        </p:nvSpPr>
        <p:spPr>
          <a:xfrm>
            <a:off x="10368642" y="1690686"/>
            <a:ext cx="1281491" cy="11504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F622C9-D9B2-3D44-9A14-C265BF791629}"/>
              </a:ext>
            </a:extLst>
          </p:cNvPr>
          <p:cNvSpPr txBox="1"/>
          <p:nvPr/>
        </p:nvSpPr>
        <p:spPr>
          <a:xfrm>
            <a:off x="10463891" y="1973541"/>
            <a:ext cx="1186241" cy="584775"/>
          </a:xfrm>
          <a:prstGeom prst="rect">
            <a:avLst/>
          </a:prstGeom>
          <a:noFill/>
        </p:spPr>
        <p:txBody>
          <a:bodyPr wrap="square" rtlCol="0">
            <a:spAutoFit/>
          </a:bodyPr>
          <a:lstStyle/>
          <a:p>
            <a:r>
              <a:rPr lang="en-US" sz="3200" dirty="0"/>
              <a:t> </a:t>
            </a:r>
            <a:r>
              <a:rPr lang="en-US" sz="3200" dirty="0">
                <a:solidFill>
                  <a:srgbClr val="FF0000"/>
                </a:solidFill>
              </a:rPr>
              <a:t>6</a:t>
            </a:r>
            <a:r>
              <a:rPr lang="en-US" sz="3200" dirty="0"/>
              <a:t> </a:t>
            </a:r>
            <a:r>
              <a:rPr lang="en-US" sz="3200" dirty="0">
                <a:solidFill>
                  <a:srgbClr val="FF0000"/>
                </a:solidFill>
              </a:rPr>
              <a:t>X </a:t>
            </a:r>
          </a:p>
        </p:txBody>
      </p:sp>
      <p:sp>
        <p:nvSpPr>
          <p:cNvPr id="3" name="TextBox 2">
            <a:extLst>
              <a:ext uri="{FF2B5EF4-FFF2-40B4-BE49-F238E27FC236}">
                <a16:creationId xmlns:a16="http://schemas.microsoft.com/office/drawing/2014/main" id="{595C9C9E-EC8A-A24C-9E08-D826E55C401F}"/>
              </a:ext>
            </a:extLst>
          </p:cNvPr>
          <p:cNvSpPr txBox="1"/>
          <p:nvPr/>
        </p:nvSpPr>
        <p:spPr>
          <a:xfrm>
            <a:off x="914400" y="338667"/>
            <a:ext cx="10442448" cy="523220"/>
          </a:xfrm>
          <a:prstGeom prst="rect">
            <a:avLst/>
          </a:prstGeom>
          <a:noFill/>
        </p:spPr>
        <p:txBody>
          <a:bodyPr wrap="square" rtlCol="0">
            <a:spAutoFit/>
          </a:bodyPr>
          <a:lstStyle/>
          <a:p>
            <a:pPr algn="ctr"/>
            <a:r>
              <a:rPr lang="en-US" sz="2800" dirty="0"/>
              <a:t>At the follow up (24 months post migration)</a:t>
            </a:r>
          </a:p>
        </p:txBody>
      </p:sp>
    </p:spTree>
    <p:extLst>
      <p:ext uri="{BB962C8B-B14F-4D97-AF65-F5344CB8AC3E}">
        <p14:creationId xmlns:p14="http://schemas.microsoft.com/office/powerpoint/2010/main" val="4057926574"/>
      </p:ext>
    </p:extLst>
  </p:cSld>
  <p:clrMapOvr>
    <a:masterClrMapping/>
  </p:clrMapOvr>
  <mc:AlternateContent xmlns:mc="http://schemas.openxmlformats.org/markup-compatibility/2006" xmlns:p14="http://schemas.microsoft.com/office/powerpoint/2010/main">
    <mc:Choice Requires="p14">
      <p:transition spd="slow" p14:dur="2000" advTm="20709"/>
    </mc:Choice>
    <mc:Fallback xmlns="">
      <p:transition spd="slow" advTm="207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46D1-27D2-0344-926D-19B00C94481A}"/>
              </a:ext>
            </a:extLst>
          </p:cNvPr>
          <p:cNvSpPr>
            <a:spLocks noGrp="1"/>
          </p:cNvSpPr>
          <p:nvPr>
            <p:ph type="title"/>
          </p:nvPr>
        </p:nvSpPr>
        <p:spPr/>
        <p:txBody>
          <a:bodyPr/>
          <a:lstStyle/>
          <a:p>
            <a:r>
              <a:rPr lang="en-US" b="1" dirty="0"/>
              <a:t>Conclusion</a:t>
            </a:r>
            <a:endParaRPr lang="en-US" dirty="0"/>
          </a:p>
        </p:txBody>
      </p:sp>
      <p:sp>
        <p:nvSpPr>
          <p:cNvPr id="3" name="Content Placeholder 2">
            <a:extLst>
              <a:ext uri="{FF2B5EF4-FFF2-40B4-BE49-F238E27FC236}">
                <a16:creationId xmlns:a16="http://schemas.microsoft.com/office/drawing/2014/main" id="{00F97EB7-6531-074E-B187-C052F69F522C}"/>
              </a:ext>
            </a:extLst>
          </p:cNvPr>
          <p:cNvSpPr>
            <a:spLocks noGrp="1"/>
          </p:cNvSpPr>
          <p:nvPr>
            <p:ph idx="1"/>
          </p:nvPr>
        </p:nvSpPr>
        <p:spPr>
          <a:xfrm>
            <a:off x="170688" y="5522977"/>
            <a:ext cx="11594592" cy="914398"/>
          </a:xfrm>
        </p:spPr>
        <p:txBody>
          <a:bodyPr>
            <a:normAutofit/>
          </a:bodyPr>
          <a:lstStyle/>
          <a:p>
            <a:pPr marL="0" indent="0">
              <a:buNone/>
            </a:pPr>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F2CDEFE4-3070-AD4D-9030-C3E3442DDC20}"/>
              </a:ext>
            </a:extLst>
          </p:cNvPr>
          <p:cNvGraphicFramePr/>
          <p:nvPr>
            <p:extLst>
              <p:ext uri="{D42A27DB-BD31-4B8C-83A1-F6EECF244321}">
                <p14:modId xmlns:p14="http://schemas.microsoft.com/office/powerpoint/2010/main" val="2391243771"/>
              </p:ext>
            </p:extLst>
          </p:nvPr>
        </p:nvGraphicFramePr>
        <p:xfrm>
          <a:off x="968417" y="2285999"/>
          <a:ext cx="9999133" cy="397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087230"/>
      </p:ext>
    </p:extLst>
  </p:cSld>
  <p:clrMapOvr>
    <a:masterClrMapping/>
  </p:clrMapOvr>
  <mc:AlternateContent xmlns:mc="http://schemas.openxmlformats.org/markup-compatibility/2006" xmlns:p14="http://schemas.microsoft.com/office/powerpoint/2010/main">
    <mc:Choice Requires="p14">
      <p:transition spd="slow" p14:dur="2000" advTm="13210"/>
    </mc:Choice>
    <mc:Fallback xmlns="">
      <p:transition spd="slow" advTm="132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A31D-DF29-A541-8430-95B6B10C1A20}"/>
              </a:ext>
            </a:extLst>
          </p:cNvPr>
          <p:cNvSpPr>
            <a:spLocks noGrp="1"/>
          </p:cNvSpPr>
          <p:nvPr>
            <p:ph type="title"/>
          </p:nvPr>
        </p:nvSpPr>
        <p:spPr/>
        <p:txBody>
          <a:bodyPr>
            <a:normAutofit/>
          </a:bodyPr>
          <a:lstStyle/>
          <a:p>
            <a:r>
              <a:rPr lang="en-US" b="1" dirty="0"/>
              <a:t>References</a:t>
            </a:r>
            <a:r>
              <a:rPr lang="en-US" dirty="0"/>
              <a:t>	</a:t>
            </a:r>
            <a:br>
              <a:rPr lang="en-US" dirty="0"/>
            </a:br>
            <a:endParaRPr lang="en-US" dirty="0"/>
          </a:p>
        </p:txBody>
      </p:sp>
      <p:sp>
        <p:nvSpPr>
          <p:cNvPr id="3" name="Content Placeholder 2">
            <a:extLst>
              <a:ext uri="{FF2B5EF4-FFF2-40B4-BE49-F238E27FC236}">
                <a16:creationId xmlns:a16="http://schemas.microsoft.com/office/drawing/2014/main" id="{513097D4-E528-8B44-9C96-72C5B3681419}"/>
              </a:ext>
            </a:extLst>
          </p:cNvPr>
          <p:cNvSpPr>
            <a:spLocks noGrp="1"/>
          </p:cNvSpPr>
          <p:nvPr>
            <p:ph idx="1"/>
          </p:nvPr>
        </p:nvSpPr>
        <p:spPr>
          <a:xfrm>
            <a:off x="786384" y="1792223"/>
            <a:ext cx="10567416" cy="4384739"/>
          </a:xfrm>
        </p:spPr>
        <p:txBody>
          <a:bodyPr>
            <a:normAutofit/>
          </a:bodyPr>
          <a:lstStyle/>
          <a:p>
            <a:r>
              <a:rPr lang="en-US" dirty="0"/>
              <a:t>(1) </a:t>
            </a:r>
            <a:r>
              <a:rPr lang="en-US" dirty="0" err="1"/>
              <a:t>Bharmal</a:t>
            </a:r>
            <a:r>
              <a:rPr lang="en-US" dirty="0"/>
              <a:t> N, Kaplan RM, Shapiro MF, Mangione CM, Kagawa-Singer M, Wong MD, et al. The association of duration of residence in the United States with cardiovascular disease risk factors among South Asian immigrants. </a:t>
            </a:r>
            <a:r>
              <a:rPr lang="en-US" i="1" dirty="0"/>
              <a:t>Journal of Immigrant and Minority Health. </a:t>
            </a:r>
            <a:r>
              <a:rPr lang="en-US" dirty="0"/>
              <a:t>2015; 17(3):781-790.</a:t>
            </a:r>
          </a:p>
          <a:p>
            <a:r>
              <a:rPr lang="en-US" dirty="0"/>
              <a:t>(2) Alberti KG, Eckel RH, Grundy SM, </a:t>
            </a:r>
            <a:r>
              <a:rPr lang="en-US" dirty="0" err="1"/>
              <a:t>Zimmet</a:t>
            </a:r>
            <a:r>
              <a:rPr lang="en-US" dirty="0"/>
              <a:t> PZ, </a:t>
            </a:r>
            <a:r>
              <a:rPr lang="en-US" dirty="0" err="1"/>
              <a:t>Cleeman</a:t>
            </a:r>
            <a:r>
              <a:rPr lang="en-US" dirty="0"/>
              <a:t> JI, Donato KA, et al. Harmonizing the metabolic syndrome: a joint interim statement of the International Diabetes Federation Task Force on Epidemiology and Prevention; National Heart, Lung, and Blood Institute; American Heart Association; World Heart Federation; International Atherosclerosis Society; and International Association for the Study of Obesity. </a:t>
            </a:r>
            <a:r>
              <a:rPr lang="en-US" i="1" dirty="0"/>
              <a:t>Circulation. </a:t>
            </a:r>
            <a:r>
              <a:rPr lang="en-US" dirty="0"/>
              <a:t>2009; 120(16):</a:t>
            </a:r>
            <a:r>
              <a:rPr lang="en-US"/>
              <a:t>1640-1645.</a:t>
            </a:r>
            <a:endParaRPr lang="en-US" dirty="0"/>
          </a:p>
        </p:txBody>
      </p:sp>
    </p:spTree>
    <p:extLst>
      <p:ext uri="{BB962C8B-B14F-4D97-AF65-F5344CB8AC3E}">
        <p14:creationId xmlns:p14="http://schemas.microsoft.com/office/powerpoint/2010/main" val="3007200969"/>
      </p:ext>
    </p:extLst>
  </p:cSld>
  <p:clrMapOvr>
    <a:masterClrMapping/>
  </p:clrMapOvr>
  <mc:AlternateContent xmlns:mc="http://schemas.openxmlformats.org/markup-compatibility/2006" xmlns:p14="http://schemas.microsoft.com/office/powerpoint/2010/main">
    <mc:Choice Requires="p14">
      <p:transition spd="slow" p14:dur="2000" advTm="1370"/>
    </mc:Choice>
    <mc:Fallback xmlns="">
      <p:transition spd="slow" advTm="137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4" name="Oval 43">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7" name="Rectangle 46">
            <a:extLst>
              <a:ext uri="{FF2B5EF4-FFF2-40B4-BE49-F238E27FC236}">
                <a16:creationId xmlns:a16="http://schemas.microsoft.com/office/drawing/2014/main" id="{79A76B16-3D94-4E0A-BDAB-469A55D47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7C29B6-8A1F-4045-997D-76F53CD7CD7A}"/>
              </a:ext>
            </a:extLst>
          </p:cNvPr>
          <p:cNvSpPr>
            <a:spLocks noGrp="1"/>
          </p:cNvSpPr>
          <p:nvPr>
            <p:ph type="title"/>
          </p:nvPr>
        </p:nvSpPr>
        <p:spPr>
          <a:xfrm>
            <a:off x="5053263" y="4665605"/>
            <a:ext cx="6788164" cy="1292433"/>
          </a:xfrm>
        </p:spPr>
        <p:txBody>
          <a:bodyPr vert="horz" lIns="91440" tIns="45720" rIns="91440" bIns="45720" rtlCol="0" anchor="ctr">
            <a:normAutofit/>
          </a:bodyPr>
          <a:lstStyle/>
          <a:p>
            <a:r>
              <a:rPr lang="en-US" sz="5400" kern="1200" cap="all" baseline="0">
                <a:blipFill dpi="0" rotWithShape="1">
                  <a:blip r:embed="rId4"/>
                  <a:srcRect/>
                  <a:tile tx="6350" ty="-127000" sx="65000" sy="64000" flip="none" algn="tl"/>
                </a:blipFill>
                <a:latin typeface="+mj-lt"/>
                <a:ea typeface="+mj-ea"/>
                <a:cs typeface="+mj-cs"/>
              </a:rPr>
              <a:t>Thank you …</a:t>
            </a:r>
          </a:p>
        </p:txBody>
      </p:sp>
      <p:sp>
        <p:nvSpPr>
          <p:cNvPr id="3" name="Text Placeholder 2">
            <a:extLst>
              <a:ext uri="{FF2B5EF4-FFF2-40B4-BE49-F238E27FC236}">
                <a16:creationId xmlns:a16="http://schemas.microsoft.com/office/drawing/2014/main" id="{D4873EEF-ADF7-344F-B7D5-7C8CA9442D63}"/>
              </a:ext>
            </a:extLst>
          </p:cNvPr>
          <p:cNvSpPr>
            <a:spLocks noGrp="1"/>
          </p:cNvSpPr>
          <p:nvPr>
            <p:ph type="body" idx="1"/>
          </p:nvPr>
        </p:nvSpPr>
        <p:spPr>
          <a:xfrm>
            <a:off x="5053263" y="5958038"/>
            <a:ext cx="6788164" cy="424446"/>
          </a:xfrm>
        </p:spPr>
        <p:txBody>
          <a:bodyPr vert="horz" lIns="91440" tIns="45720" rIns="91440" bIns="45720" rtlCol="0">
            <a:normAutofit/>
          </a:bodyPr>
          <a:lstStyle/>
          <a:p>
            <a:r>
              <a:rPr lang="en-US" sz="1600" dirty="0"/>
              <a:t>Q&amp;A</a:t>
            </a:r>
          </a:p>
        </p:txBody>
      </p:sp>
      <p:pic>
        <p:nvPicPr>
          <p:cNvPr id="22" name="Picture 21">
            <a:extLst>
              <a:ext uri="{FF2B5EF4-FFF2-40B4-BE49-F238E27FC236}">
                <a16:creationId xmlns:a16="http://schemas.microsoft.com/office/drawing/2014/main" id="{EC2F2745-CC07-49BD-9A03-5BDA5BE122DE}"/>
              </a:ext>
            </a:extLst>
          </p:cNvPr>
          <p:cNvPicPr>
            <a:picLocks noChangeAspect="1"/>
          </p:cNvPicPr>
          <p:nvPr/>
        </p:nvPicPr>
        <p:blipFill rotWithShape="1">
          <a:blip r:embed="rId6"/>
          <a:srcRect l="5531" r="7246" b="-3"/>
          <a:stretch/>
        </p:blipFill>
        <p:spPr>
          <a:xfrm>
            <a:off x="306314" y="334791"/>
            <a:ext cx="4541990" cy="6199359"/>
          </a:xfrm>
          <a:prstGeom prst="rect">
            <a:avLst/>
          </a:prstGeom>
        </p:spPr>
      </p:pic>
      <p:pic>
        <p:nvPicPr>
          <p:cNvPr id="29" name="Picture 4" descr="Magnifying glass on clear background">
            <a:extLst>
              <a:ext uri="{FF2B5EF4-FFF2-40B4-BE49-F238E27FC236}">
                <a16:creationId xmlns:a16="http://schemas.microsoft.com/office/drawing/2014/main" id="{44B13641-40BE-49D6-95BD-24254179140B}"/>
              </a:ext>
            </a:extLst>
          </p:cNvPr>
          <p:cNvPicPr>
            <a:picLocks noChangeAspect="1"/>
          </p:cNvPicPr>
          <p:nvPr/>
        </p:nvPicPr>
        <p:blipFill rotWithShape="1">
          <a:blip r:embed="rId7"/>
          <a:srcRect r="-1" b="12566"/>
          <a:stretch/>
        </p:blipFill>
        <p:spPr>
          <a:xfrm>
            <a:off x="4972050" y="334791"/>
            <a:ext cx="6896099" cy="4024647"/>
          </a:xfrm>
          <a:prstGeom prst="rect">
            <a:avLst/>
          </a:prstGeom>
        </p:spPr>
      </p:pic>
      <p:sp>
        <p:nvSpPr>
          <p:cNvPr id="49" name="Rectangle 48">
            <a:extLst>
              <a:ext uri="{FF2B5EF4-FFF2-40B4-BE49-F238E27FC236}">
                <a16:creationId xmlns:a16="http://schemas.microsoft.com/office/drawing/2014/main" id="{97116258-44FA-4FC2-99D1-52CCB536E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3DC887C-A645-4B67-AFCC-7596D232F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A59755-F36A-4CE4-88E2-44B5551FDBC5}"/>
              </a:ext>
            </a:extLst>
          </p:cNvPr>
          <p:cNvPicPr>
            <a:picLocks noChangeAspect="1"/>
          </p:cNvPicPr>
          <p:nvPr/>
        </p:nvPicPr>
        <p:blipFill>
          <a:blip r:embed="rId8"/>
          <a:stretch>
            <a:fillRect/>
          </a:stretch>
        </p:blipFill>
        <p:spPr>
          <a:xfrm>
            <a:off x="918124" y="1653739"/>
            <a:ext cx="3557623" cy="1122345"/>
          </a:xfrm>
          <a:prstGeom prst="rect">
            <a:avLst/>
          </a:prstGeom>
        </p:spPr>
      </p:pic>
    </p:spTree>
    <p:extLst>
      <p:ext uri="{BB962C8B-B14F-4D97-AF65-F5344CB8AC3E}">
        <p14:creationId xmlns:p14="http://schemas.microsoft.com/office/powerpoint/2010/main" val="3634312461"/>
      </p:ext>
    </p:extLst>
  </p:cSld>
  <p:clrMapOvr>
    <a:masterClrMapping/>
  </p:clrMapOvr>
  <mc:AlternateContent xmlns:mc="http://schemas.openxmlformats.org/markup-compatibility/2006" xmlns:p14="http://schemas.microsoft.com/office/powerpoint/2010/main">
    <mc:Choice Requires="p14">
      <p:transition spd="slow" p14:dur="2000" advTm="2854"/>
    </mc:Choice>
    <mc:Fallback xmlns="">
      <p:transition spd="slow" advTm="28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72528-65D0-F149-AAE2-4C42A4AFF6ED}"/>
              </a:ext>
            </a:extLst>
          </p:cNvPr>
          <p:cNvSpPr>
            <a:spLocks noGrp="1"/>
          </p:cNvSpPr>
          <p:nvPr>
            <p:ph idx="1"/>
          </p:nvPr>
        </p:nvSpPr>
        <p:spPr>
          <a:xfrm>
            <a:off x="838200" y="887896"/>
            <a:ext cx="10515600" cy="5289067"/>
          </a:xfrm>
        </p:spPr>
        <p:txBody>
          <a:bodyPr>
            <a:normAutofit fontScale="85000" lnSpcReduction="10000"/>
          </a:bodyPr>
          <a:lstStyle/>
          <a:p>
            <a:pPr marL="0" indent="0" algn="ctr">
              <a:buNone/>
            </a:pPr>
            <a:r>
              <a:rPr lang="en-US" sz="2400" dirty="0"/>
              <a:t>Rana Moustafa</a:t>
            </a:r>
            <a:r>
              <a:rPr lang="en-US" sz="2400" baseline="30000" dirty="0"/>
              <a:t>1,2</a:t>
            </a:r>
            <a:r>
              <a:rPr lang="en-US" sz="2400" dirty="0"/>
              <a:t>, Kirti. S. Prabhu</a:t>
            </a:r>
            <a:r>
              <a:rPr lang="en-US" sz="2400" baseline="30000" dirty="0"/>
              <a:t>3</a:t>
            </a:r>
            <a:r>
              <a:rPr lang="en-US" sz="2400" dirty="0"/>
              <a:t>, Derek Stewart</a:t>
            </a:r>
            <a:r>
              <a:rPr lang="en-US" sz="2400" baseline="30000" dirty="0"/>
              <a:t>4</a:t>
            </a:r>
            <a:r>
              <a:rPr lang="en-US" sz="2400" dirty="0"/>
              <a:t>, Cristin Rayan</a:t>
            </a:r>
            <a:r>
              <a:rPr lang="en-US" sz="2400" baseline="30000" dirty="0"/>
              <a:t>5</a:t>
            </a:r>
            <a:r>
              <a:rPr lang="en-US" sz="2400" dirty="0"/>
              <a:t>, Hani AbdelAziz</a:t>
            </a:r>
            <a:r>
              <a:rPr lang="en-US" sz="2400" baseline="30000" dirty="0"/>
              <a:t>6</a:t>
            </a:r>
            <a:r>
              <a:rPr lang="en-US" sz="2400" dirty="0"/>
              <a:t>, Mohsen EL Edrisi</a:t>
            </a:r>
            <a:r>
              <a:rPr lang="en-US" sz="2400" baseline="30000" dirty="0"/>
              <a:t>1</a:t>
            </a:r>
            <a:r>
              <a:rPr lang="en-US" sz="2400" dirty="0"/>
              <a:t>,</a:t>
            </a:r>
            <a:r>
              <a:rPr lang="en-US" sz="2400" baseline="30000" dirty="0"/>
              <a:t> </a:t>
            </a:r>
            <a:r>
              <a:rPr lang="en-US" sz="2400" dirty="0"/>
              <a:t>Mohamed Izham</a:t>
            </a:r>
            <a:r>
              <a:rPr lang="en-US" sz="2400" baseline="30000" dirty="0"/>
              <a:t>4</a:t>
            </a:r>
            <a:r>
              <a:rPr lang="en-US" sz="2400" dirty="0"/>
              <a:t>, Shahab Uddin</a:t>
            </a:r>
            <a:r>
              <a:rPr lang="en-US" sz="2400" baseline="30000" dirty="0"/>
              <a:t>3</a:t>
            </a:r>
            <a:r>
              <a:rPr lang="en-US" sz="2400" dirty="0"/>
              <a:t>, Antonella Tonna</a:t>
            </a:r>
            <a:r>
              <a:rPr lang="en-US" sz="2400" baseline="30000" dirty="0"/>
              <a:t>2</a:t>
            </a:r>
            <a:endParaRPr lang="en-US" sz="2400" dirty="0"/>
          </a:p>
          <a:p>
            <a:pPr marL="0" indent="0" algn="ctr">
              <a:buNone/>
            </a:pPr>
            <a:endParaRPr lang="en-US" sz="2400" dirty="0"/>
          </a:p>
          <a:p>
            <a:r>
              <a:rPr lang="en-US" sz="2400" dirty="0"/>
              <a:t>Affiliations: </a:t>
            </a:r>
          </a:p>
          <a:p>
            <a:r>
              <a:rPr lang="en-US" i="1" baseline="30000" dirty="0"/>
              <a:t>1</a:t>
            </a:r>
            <a:r>
              <a:rPr lang="en-US" i="1" dirty="0"/>
              <a:t>Hamad Medical Corporation, Department of pharmacy, Hamad Medical Corporation, PO Box 3050, Doha, Qatar</a:t>
            </a:r>
            <a:endParaRPr lang="en-US" dirty="0"/>
          </a:p>
          <a:p>
            <a:r>
              <a:rPr lang="en-US" i="1" baseline="30000" dirty="0"/>
              <a:t>2</a:t>
            </a:r>
            <a:r>
              <a:rPr lang="en-US" i="1" dirty="0"/>
              <a:t>Robert Gordon University,</a:t>
            </a:r>
            <a:r>
              <a:rPr lang="en-US" dirty="0"/>
              <a:t> </a:t>
            </a:r>
            <a:r>
              <a:rPr lang="en-GB" i="1" dirty="0"/>
              <a:t>School of Pharmacy and Life Sciences, Po Box AB10 7GJ,</a:t>
            </a:r>
            <a:r>
              <a:rPr lang="en-US" i="1" dirty="0"/>
              <a:t> Aberdeen, UK </a:t>
            </a:r>
            <a:endParaRPr lang="en-US" dirty="0"/>
          </a:p>
          <a:p>
            <a:r>
              <a:rPr lang="en-US" b="1" baseline="30000" dirty="0"/>
              <a:t>3</a:t>
            </a:r>
            <a:r>
              <a:rPr lang="en-US" i="1" dirty="0"/>
              <a:t>Hamad Medical Corporation, Translational Research Institute, Academic Health System, PO Box 3050, Doha, Qatar, </a:t>
            </a:r>
            <a:endParaRPr lang="en-US" dirty="0"/>
          </a:p>
          <a:p>
            <a:r>
              <a:rPr lang="en-US" i="1" baseline="30000" dirty="0"/>
              <a:t>4</a:t>
            </a:r>
            <a:r>
              <a:rPr lang="en-US" i="1" dirty="0"/>
              <a:t>Qatar University,</a:t>
            </a:r>
            <a:r>
              <a:rPr lang="en-US" dirty="0"/>
              <a:t> </a:t>
            </a:r>
            <a:r>
              <a:rPr lang="en-US" i="1" dirty="0"/>
              <a:t>College of Pharmacy, QU Health, Po Box 2713, Doha, Qatar</a:t>
            </a:r>
            <a:endParaRPr lang="en-US" dirty="0"/>
          </a:p>
          <a:p>
            <a:r>
              <a:rPr lang="en-US" i="1" baseline="30000" dirty="0"/>
              <a:t>5</a:t>
            </a:r>
            <a:r>
              <a:rPr lang="en-US" i="1" dirty="0"/>
              <a:t>Trinity College, School of Pharmacy and Pharmaceutical Sciences, Po Box D02 PN40, Dublin, Ireland, </a:t>
            </a:r>
            <a:endParaRPr lang="en-US" dirty="0"/>
          </a:p>
          <a:p>
            <a:r>
              <a:rPr lang="en-US" i="1" baseline="30000" dirty="0"/>
              <a:t>6</a:t>
            </a:r>
            <a:r>
              <a:rPr lang="en-US" i="1" dirty="0"/>
              <a:t>Vitalité Health Network, New </a:t>
            </a:r>
            <a:r>
              <a:rPr lang="en-US" i="1" dirty="0" err="1"/>
              <a:t>brunswick</a:t>
            </a:r>
            <a:r>
              <a:rPr lang="en-US" i="1" dirty="0"/>
              <a:t> , Canada</a:t>
            </a:r>
            <a:endParaRPr lang="en-US" dirty="0"/>
          </a:p>
          <a:p>
            <a:r>
              <a:rPr lang="en-US" i="1" baseline="30000" dirty="0"/>
              <a:t>7</a:t>
            </a:r>
            <a:r>
              <a:rPr lang="en-US" i="1" dirty="0"/>
              <a:t>Qatar Metabolic Institute, Hamad Medical Corporation, PO Box 3050, Doha, Qatar.</a:t>
            </a:r>
            <a:endParaRPr lang="en-US" dirty="0"/>
          </a:p>
          <a:p>
            <a:pPr marL="0" indent="0">
              <a:buNone/>
            </a:pPr>
            <a:endParaRPr lang="en-US" dirty="0"/>
          </a:p>
          <a:p>
            <a:pPr marL="0" indent="0" algn="ctr">
              <a:buNone/>
            </a:pPr>
            <a:r>
              <a:rPr lang="en-US" sz="2400" dirty="0"/>
              <a:t>Presenting author email: </a:t>
            </a:r>
            <a:r>
              <a:rPr lang="en-US" sz="2400" u="sng" dirty="0">
                <a:hlinkClick r:id="rId2"/>
              </a:rPr>
              <a:t>Rahmed4@hamad.qa</a:t>
            </a:r>
            <a:endParaRPr lang="en-US" sz="2400" dirty="0"/>
          </a:p>
          <a:p>
            <a:endParaRPr lang="en-US" dirty="0"/>
          </a:p>
        </p:txBody>
      </p:sp>
    </p:spTree>
    <p:extLst>
      <p:ext uri="{BB962C8B-B14F-4D97-AF65-F5344CB8AC3E}">
        <p14:creationId xmlns:p14="http://schemas.microsoft.com/office/powerpoint/2010/main" val="2699816585"/>
      </p:ext>
    </p:extLst>
  </p:cSld>
  <p:clrMapOvr>
    <a:masterClrMapping/>
  </p:clrMapOvr>
  <mc:AlternateContent xmlns:mc="http://schemas.openxmlformats.org/markup-compatibility/2006" xmlns:p14="http://schemas.microsoft.com/office/powerpoint/2010/main">
    <mc:Choice Requires="p14">
      <p:transition spd="slow" p14:dur="2000" advTm="2110"/>
    </mc:Choice>
    <mc:Fallback xmlns="">
      <p:transition spd="slow" advTm="21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D5B8-CA95-DD42-AE43-189E3AB8E0F8}"/>
              </a:ext>
            </a:extLst>
          </p:cNvPr>
          <p:cNvSpPr>
            <a:spLocks noGrp="1"/>
          </p:cNvSpPr>
          <p:nvPr>
            <p:ph type="title"/>
          </p:nvPr>
        </p:nvSpPr>
        <p:spPr/>
        <p:txBody>
          <a:bodyPr>
            <a:normAutofit/>
          </a:bodyPr>
          <a:lstStyle/>
          <a:p>
            <a:r>
              <a:rPr lang="en-US" b="1" dirty="0"/>
              <a:t>Background</a:t>
            </a:r>
            <a:br>
              <a:rPr lang="en-US" dirty="0"/>
            </a:br>
            <a:endParaRPr lang="en-US" dirty="0"/>
          </a:p>
        </p:txBody>
      </p:sp>
      <p:sp>
        <p:nvSpPr>
          <p:cNvPr id="3" name="Content Placeholder 2">
            <a:extLst>
              <a:ext uri="{FF2B5EF4-FFF2-40B4-BE49-F238E27FC236}">
                <a16:creationId xmlns:a16="http://schemas.microsoft.com/office/drawing/2014/main" id="{62DAB879-45F8-2C4E-9D16-5A1804F3BB1A}"/>
              </a:ext>
            </a:extLst>
          </p:cNvPr>
          <p:cNvSpPr>
            <a:spLocks noGrp="1"/>
          </p:cNvSpPr>
          <p:nvPr>
            <p:ph idx="1"/>
          </p:nvPr>
        </p:nvSpPr>
        <p:spPr>
          <a:xfrm>
            <a:off x="838200" y="1825625"/>
            <a:ext cx="5257800" cy="4351338"/>
          </a:xfrm>
        </p:spPr>
        <p:txBody>
          <a:bodyPr>
            <a:normAutofit/>
          </a:bodyPr>
          <a:lstStyle/>
          <a:p>
            <a:r>
              <a:rPr lang="en-US" dirty="0"/>
              <a:t>There is substantial evidence that migration to Western countries is associated with increased risk of Metabolic syndrome (MetS)*</a:t>
            </a:r>
          </a:p>
          <a:p>
            <a:r>
              <a:rPr lang="en-US" dirty="0"/>
              <a:t>However, there is paucity of data about incidence of new-onset MetS in migrants from different countries to Qatar and the Middle East. </a:t>
            </a:r>
          </a:p>
          <a:p>
            <a:r>
              <a:rPr lang="en-US" dirty="0"/>
              <a:t>As a result, an important health problem is overlooked, and prevention measures are absent. </a:t>
            </a:r>
          </a:p>
          <a:p>
            <a:endParaRPr lang="en-US" dirty="0"/>
          </a:p>
        </p:txBody>
      </p:sp>
      <p:pic>
        <p:nvPicPr>
          <p:cNvPr id="4" name="Picture 3">
            <a:extLst>
              <a:ext uri="{FF2B5EF4-FFF2-40B4-BE49-F238E27FC236}">
                <a16:creationId xmlns:a16="http://schemas.microsoft.com/office/drawing/2014/main" id="{1B336FB1-A324-2740-BF08-34127D9C3024}"/>
              </a:ext>
            </a:extLst>
          </p:cNvPr>
          <p:cNvPicPr>
            <a:picLocks noChangeAspect="1"/>
          </p:cNvPicPr>
          <p:nvPr/>
        </p:nvPicPr>
        <p:blipFill>
          <a:blip r:embed="rId3"/>
          <a:stretch>
            <a:fillRect/>
          </a:stretch>
        </p:blipFill>
        <p:spPr>
          <a:xfrm>
            <a:off x="6456017" y="1825625"/>
            <a:ext cx="4897783" cy="2938670"/>
          </a:xfrm>
          <a:prstGeom prst="rect">
            <a:avLst/>
          </a:prstGeom>
        </p:spPr>
      </p:pic>
      <p:sp>
        <p:nvSpPr>
          <p:cNvPr id="5" name="Oval 4">
            <a:extLst>
              <a:ext uri="{FF2B5EF4-FFF2-40B4-BE49-F238E27FC236}">
                <a16:creationId xmlns:a16="http://schemas.microsoft.com/office/drawing/2014/main" id="{09B84DA2-7A82-3446-8863-DBEF1BD7246C}"/>
              </a:ext>
            </a:extLst>
          </p:cNvPr>
          <p:cNvSpPr/>
          <p:nvPr/>
        </p:nvSpPr>
        <p:spPr>
          <a:xfrm>
            <a:off x="6456017" y="1825625"/>
            <a:ext cx="2489200" cy="25608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C0AC733-C152-6B4D-8F0E-30AC0EA3A80A}"/>
              </a:ext>
            </a:extLst>
          </p:cNvPr>
          <p:cNvSpPr/>
          <p:nvPr/>
        </p:nvSpPr>
        <p:spPr>
          <a:xfrm>
            <a:off x="9037983" y="2504659"/>
            <a:ext cx="821635" cy="95415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525CF6-838D-B948-940F-2A48FD9FD95C}"/>
              </a:ext>
            </a:extLst>
          </p:cNvPr>
          <p:cNvSpPr txBox="1"/>
          <p:nvPr/>
        </p:nvSpPr>
        <p:spPr>
          <a:xfrm>
            <a:off x="6456017" y="5126636"/>
            <a:ext cx="5026449" cy="1015663"/>
          </a:xfrm>
          <a:prstGeom prst="rect">
            <a:avLst/>
          </a:prstGeom>
          <a:noFill/>
        </p:spPr>
        <p:txBody>
          <a:bodyPr wrap="square" rtlCol="0">
            <a:spAutoFit/>
          </a:bodyPr>
          <a:lstStyle/>
          <a:p>
            <a:r>
              <a:rPr lang="en-US" sz="1200" dirty="0"/>
              <a:t>* (1) </a:t>
            </a:r>
            <a:r>
              <a:rPr lang="en-US" sz="1200" dirty="0" err="1"/>
              <a:t>Bharmal</a:t>
            </a:r>
            <a:r>
              <a:rPr lang="en-US" sz="1200" dirty="0"/>
              <a:t> N, Kaplan RM, Shapiro MF, Mangione CM, Kagawa-Singer M, Wong MD, et al. The association of duration of residence in the United States with cardiovascular disease risk factors among South Asian immigrants. </a:t>
            </a:r>
            <a:r>
              <a:rPr lang="en-US" sz="1200" i="1" dirty="0"/>
              <a:t>Journal of Immigrant and Minority Health. </a:t>
            </a:r>
            <a:r>
              <a:rPr lang="en-US" sz="1200" dirty="0"/>
              <a:t>2015; 17(3):781-790.</a:t>
            </a:r>
            <a:r>
              <a:rPr lang="en-US" sz="1200" dirty="0">
                <a:effectLst/>
              </a:rPr>
              <a:t> </a:t>
            </a:r>
            <a:endParaRPr lang="en-US" sz="1200" dirty="0"/>
          </a:p>
        </p:txBody>
      </p:sp>
    </p:spTree>
    <p:custDataLst>
      <p:tags r:id="rId1"/>
    </p:custDataLst>
    <p:extLst>
      <p:ext uri="{BB962C8B-B14F-4D97-AF65-F5344CB8AC3E}">
        <p14:creationId xmlns:p14="http://schemas.microsoft.com/office/powerpoint/2010/main" val="438034"/>
      </p:ext>
    </p:extLst>
  </p:cSld>
  <p:clrMapOvr>
    <a:masterClrMapping/>
  </p:clrMapOvr>
  <mc:AlternateContent xmlns:mc="http://schemas.openxmlformats.org/markup-compatibility/2006" xmlns:p14="http://schemas.microsoft.com/office/powerpoint/2010/main">
    <mc:Choice Requires="p14">
      <p:transition spd="slow" p14:dur="2000" advTm="21488"/>
    </mc:Choice>
    <mc:Fallback xmlns="">
      <p:transition spd="slow" advTm="214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5F22-5025-4744-8D49-90B95DFA374B}"/>
              </a:ext>
            </a:extLst>
          </p:cNvPr>
          <p:cNvSpPr>
            <a:spLocks noGrp="1"/>
          </p:cNvSpPr>
          <p:nvPr>
            <p:ph type="title"/>
          </p:nvPr>
        </p:nvSpPr>
        <p:spPr>
          <a:xfrm>
            <a:off x="667578" y="5165759"/>
            <a:ext cx="10515600" cy="1325563"/>
          </a:xfrm>
        </p:spPr>
        <p:txBody>
          <a:bodyPr>
            <a:normAutofit/>
          </a:bodyPr>
          <a:lstStyle/>
          <a:p>
            <a:pPr marL="285750" indent="-285750">
              <a:buFont typeface="Arial" panose="020B0604020202020204" pitchFamily="34" charset="0"/>
              <a:buChar char="•"/>
            </a:pPr>
            <a:r>
              <a:rPr lang="en-US" sz="1600"/>
              <a:t>(2) Bel-Air FD. </a:t>
            </a:r>
            <a:r>
              <a:rPr lang="en-US" sz="1600" i="1"/>
              <a:t>Demography, Migration, and Labour Market in Qatar. </a:t>
            </a:r>
            <a:r>
              <a:rPr lang="en-US" sz="1600"/>
              <a:t>[homepage on the Internet]. Europe: Gulf research center; 2014 cited 2019 26 Aug]. Available from: </a:t>
            </a:r>
            <a:r>
              <a:rPr lang="en-US" sz="1600">
                <a:hlinkClick r:id="rId3"/>
              </a:rPr>
              <a:t>https://cadmus.eui.eu/bitstream/handle/1814/32431/GLMM_ExpNote_08-2014.pdf?sequence=1</a:t>
            </a:r>
            <a:r>
              <a:rPr lang="en-US" sz="1600"/>
              <a:t>.</a:t>
            </a:r>
            <a:endParaRPr lang="en-US" sz="1600" dirty="0"/>
          </a:p>
        </p:txBody>
      </p:sp>
      <p:graphicFrame>
        <p:nvGraphicFramePr>
          <p:cNvPr id="4" name="Content Placeholder 3">
            <a:extLst>
              <a:ext uri="{FF2B5EF4-FFF2-40B4-BE49-F238E27FC236}">
                <a16:creationId xmlns:a16="http://schemas.microsoft.com/office/drawing/2014/main" id="{804EA5E8-1921-0F4E-B8F6-80706463A573}"/>
              </a:ext>
            </a:extLst>
          </p:cNvPr>
          <p:cNvGraphicFramePr>
            <a:graphicFrameLocks noGrp="1"/>
          </p:cNvGraphicFramePr>
          <p:nvPr>
            <p:ph idx="1"/>
            <p:extLst>
              <p:ext uri="{D42A27DB-BD31-4B8C-83A1-F6EECF244321}">
                <p14:modId xmlns:p14="http://schemas.microsoft.com/office/powerpoint/2010/main" val="3096625937"/>
              </p:ext>
            </p:extLst>
          </p:nvPr>
        </p:nvGraphicFramePr>
        <p:xfrm>
          <a:off x="838200" y="1027906"/>
          <a:ext cx="10174357" cy="4137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6089710"/>
      </p:ext>
    </p:extLst>
  </p:cSld>
  <p:clrMapOvr>
    <a:masterClrMapping/>
  </p:clrMapOvr>
  <mc:AlternateContent xmlns:mc="http://schemas.openxmlformats.org/markup-compatibility/2006" xmlns:p14="http://schemas.microsoft.com/office/powerpoint/2010/main">
    <mc:Choice Requires="p14">
      <p:transition spd="slow" p14:dur="2000" advTm="11336"/>
    </mc:Choice>
    <mc:Fallback xmlns="">
      <p:transition spd="slow" advTm="11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6318-6CFA-4C3D-B70A-D502DD37E852}"/>
              </a:ext>
            </a:extLst>
          </p:cNvPr>
          <p:cNvSpPr>
            <a:spLocks noGrp="1"/>
          </p:cNvSpPr>
          <p:nvPr>
            <p:ph type="title"/>
          </p:nvPr>
        </p:nvSpPr>
        <p:spPr>
          <a:xfrm>
            <a:off x="994429" y="410637"/>
            <a:ext cx="10364451" cy="790558"/>
          </a:xfrm>
        </p:spPr>
        <p:txBody>
          <a:bodyPr>
            <a:normAutofit fontScale="90000"/>
          </a:bodyPr>
          <a:lstStyle/>
          <a:p>
            <a:r>
              <a:rPr lang="en-US" dirty="0"/>
              <a:t>About Metabolic syndrome</a:t>
            </a:r>
          </a:p>
        </p:txBody>
      </p:sp>
      <p:pic>
        <p:nvPicPr>
          <p:cNvPr id="4" name="Content Placeholder 3">
            <a:extLst>
              <a:ext uri="{FF2B5EF4-FFF2-40B4-BE49-F238E27FC236}">
                <a16:creationId xmlns:a16="http://schemas.microsoft.com/office/drawing/2014/main" id="{06AFD41C-B7FD-4221-B1FE-95F7A064B223}"/>
              </a:ext>
            </a:extLst>
          </p:cNvPr>
          <p:cNvPicPr>
            <a:picLocks noGrp="1" noChangeAspect="1"/>
          </p:cNvPicPr>
          <p:nvPr>
            <p:ph idx="1"/>
          </p:nvPr>
        </p:nvPicPr>
        <p:blipFill>
          <a:blip r:embed="rId2"/>
          <a:stretch>
            <a:fillRect/>
          </a:stretch>
        </p:blipFill>
        <p:spPr>
          <a:xfrm>
            <a:off x="1626798" y="1558977"/>
            <a:ext cx="8902072" cy="4996506"/>
          </a:xfrm>
          <a:prstGeom prst="rect">
            <a:avLst/>
          </a:prstGeom>
        </p:spPr>
      </p:pic>
      <p:sp>
        <p:nvSpPr>
          <p:cNvPr id="5" name="TextBox 4">
            <a:extLst>
              <a:ext uri="{FF2B5EF4-FFF2-40B4-BE49-F238E27FC236}">
                <a16:creationId xmlns:a16="http://schemas.microsoft.com/office/drawing/2014/main" id="{B91B5A5B-2EBA-4522-BD54-D070201661FB}"/>
              </a:ext>
            </a:extLst>
          </p:cNvPr>
          <p:cNvSpPr txBox="1"/>
          <p:nvPr/>
        </p:nvSpPr>
        <p:spPr>
          <a:xfrm>
            <a:off x="701040" y="6451600"/>
            <a:ext cx="10657840" cy="461665"/>
          </a:xfrm>
          <a:prstGeom prst="rect">
            <a:avLst/>
          </a:prstGeom>
          <a:noFill/>
        </p:spPr>
        <p:txBody>
          <a:bodyPr wrap="square" rtlCol="0">
            <a:spAutoFit/>
          </a:bodyPr>
          <a:lstStyle/>
          <a:p>
            <a:r>
              <a:rPr lang="en-US" sz="1200" dirty="0"/>
              <a:t>https://www.medicpresents.com/infographics/1243_metabolic-syndrome-x-infographic</a:t>
            </a:r>
          </a:p>
          <a:p>
            <a:endParaRPr lang="en-US" sz="1200" dirty="0"/>
          </a:p>
        </p:txBody>
      </p:sp>
      <p:sp>
        <p:nvSpPr>
          <p:cNvPr id="3" name="Flowchart: Off-page Connector 2">
            <a:extLst>
              <a:ext uri="{FF2B5EF4-FFF2-40B4-BE49-F238E27FC236}">
                <a16:creationId xmlns:a16="http://schemas.microsoft.com/office/drawing/2014/main" id="{C7A793AB-E88B-47EB-A822-B32DE5673698}"/>
              </a:ext>
            </a:extLst>
          </p:cNvPr>
          <p:cNvSpPr/>
          <p:nvPr/>
        </p:nvSpPr>
        <p:spPr>
          <a:xfrm rot="10800000">
            <a:off x="1688084" y="2381247"/>
            <a:ext cx="1546727" cy="4113661"/>
          </a:xfrm>
          <a:prstGeom prst="flowChartOffpage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Off-page Connector 6">
            <a:extLst>
              <a:ext uri="{FF2B5EF4-FFF2-40B4-BE49-F238E27FC236}">
                <a16:creationId xmlns:a16="http://schemas.microsoft.com/office/drawing/2014/main" id="{F313D4C8-3C5A-4B45-8B1C-4CB6856B5C0D}"/>
              </a:ext>
            </a:extLst>
          </p:cNvPr>
          <p:cNvSpPr/>
          <p:nvPr/>
        </p:nvSpPr>
        <p:spPr>
          <a:xfrm rot="10800000">
            <a:off x="3234813" y="2820540"/>
            <a:ext cx="1365762" cy="1760984"/>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a:extLst>
              <a:ext uri="{FF2B5EF4-FFF2-40B4-BE49-F238E27FC236}">
                <a16:creationId xmlns:a16="http://schemas.microsoft.com/office/drawing/2014/main" id="{ABE33278-98D1-4377-9DB6-10412A5B0D4C}"/>
              </a:ext>
            </a:extLst>
          </p:cNvPr>
          <p:cNvSpPr/>
          <p:nvPr/>
        </p:nvSpPr>
        <p:spPr>
          <a:xfrm rot="10800000">
            <a:off x="4638675" y="2841206"/>
            <a:ext cx="1457325" cy="1740317"/>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Off-page Connector 8">
            <a:extLst>
              <a:ext uri="{FF2B5EF4-FFF2-40B4-BE49-F238E27FC236}">
                <a16:creationId xmlns:a16="http://schemas.microsoft.com/office/drawing/2014/main" id="{9DCB257B-905F-4243-BFE9-A5BFCAE7106C}"/>
              </a:ext>
            </a:extLst>
          </p:cNvPr>
          <p:cNvSpPr/>
          <p:nvPr/>
        </p:nvSpPr>
        <p:spPr>
          <a:xfrm rot="10800000">
            <a:off x="6121524" y="2830873"/>
            <a:ext cx="1365762" cy="1760984"/>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Off-page Connector 9">
            <a:extLst>
              <a:ext uri="{FF2B5EF4-FFF2-40B4-BE49-F238E27FC236}">
                <a16:creationId xmlns:a16="http://schemas.microsoft.com/office/drawing/2014/main" id="{CEE87A11-3387-4DA5-BBC0-595EF2574AAA}"/>
              </a:ext>
            </a:extLst>
          </p:cNvPr>
          <p:cNvSpPr/>
          <p:nvPr/>
        </p:nvSpPr>
        <p:spPr>
          <a:xfrm rot="10800000">
            <a:off x="7547353" y="2830873"/>
            <a:ext cx="1365762" cy="1760984"/>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Off-page Connector 10">
            <a:extLst>
              <a:ext uri="{FF2B5EF4-FFF2-40B4-BE49-F238E27FC236}">
                <a16:creationId xmlns:a16="http://schemas.microsoft.com/office/drawing/2014/main" id="{E0B2D2E3-3D60-445F-9B8A-82FF45BD7DF0}"/>
              </a:ext>
            </a:extLst>
          </p:cNvPr>
          <p:cNvSpPr/>
          <p:nvPr/>
        </p:nvSpPr>
        <p:spPr>
          <a:xfrm rot="10800000">
            <a:off x="8884847" y="2820537"/>
            <a:ext cx="1664788" cy="1760986"/>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6A0C8B68-BA07-431D-9891-AB10915BF67C}"/>
              </a:ext>
            </a:extLst>
          </p:cNvPr>
          <p:cNvSpPr/>
          <p:nvPr/>
        </p:nvSpPr>
        <p:spPr>
          <a:xfrm rot="10800000">
            <a:off x="3272910" y="4677246"/>
            <a:ext cx="1822963" cy="1820418"/>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Off-page Connector 12">
            <a:extLst>
              <a:ext uri="{FF2B5EF4-FFF2-40B4-BE49-F238E27FC236}">
                <a16:creationId xmlns:a16="http://schemas.microsoft.com/office/drawing/2014/main" id="{0C05032E-085F-4A5C-A499-E7FE8F6934EB}"/>
              </a:ext>
            </a:extLst>
          </p:cNvPr>
          <p:cNvSpPr/>
          <p:nvPr/>
        </p:nvSpPr>
        <p:spPr>
          <a:xfrm rot="10800000">
            <a:off x="5133967" y="4666913"/>
            <a:ext cx="1743079" cy="1830752"/>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Off-page Connector 13">
            <a:extLst>
              <a:ext uri="{FF2B5EF4-FFF2-40B4-BE49-F238E27FC236}">
                <a16:creationId xmlns:a16="http://schemas.microsoft.com/office/drawing/2014/main" id="{F0BCECFD-FB35-41DC-8657-265E473EEB4C}"/>
              </a:ext>
            </a:extLst>
          </p:cNvPr>
          <p:cNvSpPr/>
          <p:nvPr/>
        </p:nvSpPr>
        <p:spPr>
          <a:xfrm rot="10800000">
            <a:off x="6864472" y="4677246"/>
            <a:ext cx="1822328" cy="1820419"/>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ff-page Connector 14">
            <a:extLst>
              <a:ext uri="{FF2B5EF4-FFF2-40B4-BE49-F238E27FC236}">
                <a16:creationId xmlns:a16="http://schemas.microsoft.com/office/drawing/2014/main" id="{7E9B6092-A48F-486B-9955-0A93C72B2600}"/>
              </a:ext>
            </a:extLst>
          </p:cNvPr>
          <p:cNvSpPr/>
          <p:nvPr/>
        </p:nvSpPr>
        <p:spPr>
          <a:xfrm rot="10800000">
            <a:off x="8681586" y="4677246"/>
            <a:ext cx="1822328" cy="1817662"/>
          </a:xfrm>
          <a:prstGeom prst="flowChartOffpageConnector">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2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65013-217A-AD49-9433-720FD598A53F}"/>
              </a:ext>
            </a:extLst>
          </p:cNvPr>
          <p:cNvSpPr>
            <a:spLocks noGrp="1"/>
          </p:cNvSpPr>
          <p:nvPr>
            <p:ph type="title"/>
          </p:nvPr>
        </p:nvSpPr>
        <p:spPr>
          <a:xfrm>
            <a:off x="6587544" y="1382165"/>
            <a:ext cx="4869179" cy="1517984"/>
          </a:xfrm>
        </p:spPr>
        <p:txBody>
          <a:bodyPr vert="horz" lIns="91440" tIns="45720" rIns="91440" bIns="45720" rtlCol="0" anchor="ctr">
            <a:normAutofit/>
          </a:bodyPr>
          <a:lstStyle/>
          <a:p>
            <a:r>
              <a:rPr lang="en-US" sz="4800" b="1">
                <a:solidFill>
                  <a:srgbClr val="000000"/>
                </a:solidFill>
              </a:rPr>
              <a:t>Aim </a:t>
            </a:r>
            <a:br>
              <a:rPr lang="en-US" sz="4800">
                <a:solidFill>
                  <a:srgbClr val="000000"/>
                </a:solidFill>
              </a:rPr>
            </a:br>
            <a:endParaRPr lang="en-US" sz="4800">
              <a:solidFill>
                <a:srgbClr val="000000"/>
              </a:solidFill>
            </a:endParaRPr>
          </a:p>
        </p:txBody>
      </p:sp>
      <p:pic>
        <p:nvPicPr>
          <p:cNvPr id="23" name="Picture 4" descr="Three arrows on bullseye">
            <a:extLst>
              <a:ext uri="{FF2B5EF4-FFF2-40B4-BE49-F238E27FC236}">
                <a16:creationId xmlns:a16="http://schemas.microsoft.com/office/drawing/2014/main" id="{65134D55-1550-40F5-A52F-21897CF9F2AA}"/>
              </a:ext>
            </a:extLst>
          </p:cNvPr>
          <p:cNvPicPr>
            <a:picLocks noChangeAspect="1"/>
          </p:cNvPicPr>
          <p:nvPr/>
        </p:nvPicPr>
        <p:blipFill rotWithShape="1">
          <a:blip r:embed="rId3"/>
          <a:srcRect l="2302" r="35649"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24" name="Freeform: Shape 10">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Rectangle 2">
            <a:extLst>
              <a:ext uri="{FF2B5EF4-FFF2-40B4-BE49-F238E27FC236}">
                <a16:creationId xmlns:a16="http://schemas.microsoft.com/office/drawing/2014/main" id="{28E954F9-196A-7047-B099-05055D48E301}"/>
              </a:ext>
            </a:extLst>
          </p:cNvPr>
          <p:cNvSpPr/>
          <p:nvPr/>
        </p:nvSpPr>
        <p:spPr>
          <a:xfrm>
            <a:off x="6587545" y="3007389"/>
            <a:ext cx="4869179" cy="3065865"/>
          </a:xfrm>
          <a:prstGeom prst="rect">
            <a:avLst/>
          </a:prstGeom>
        </p:spPr>
        <p:txBody>
          <a:bodyPr vert="horz" lIns="91440" tIns="45720" rIns="91440" bIns="45720" rtlCol="0" anchor="t">
            <a:normAutofit/>
          </a:bodyPr>
          <a:lstStyle/>
          <a:p>
            <a:pPr indent="-182880">
              <a:lnSpc>
                <a:spcPct val="90000"/>
              </a:lnSpc>
              <a:spcAft>
                <a:spcPts val="600"/>
              </a:spcAft>
              <a:buClr>
                <a:schemeClr val="accent1">
                  <a:lumMod val="75000"/>
                </a:schemeClr>
              </a:buClr>
              <a:buSzPct val="85000"/>
              <a:buFont typeface="Wingdings" pitchFamily="2" charset="2"/>
              <a:buChar char="§"/>
            </a:pPr>
            <a:r>
              <a:rPr lang="en-US">
                <a:solidFill>
                  <a:srgbClr val="000000"/>
                </a:solidFill>
              </a:rPr>
              <a:t>The aim of this study was to investigate the relationship between migration and the incidence of MetS following 24-months residency in Qatar and identify possible MetS determinants.</a:t>
            </a:r>
          </a:p>
        </p:txBody>
      </p:sp>
      <p:grpSp>
        <p:nvGrpSpPr>
          <p:cNvPr id="25" name="Group 12">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660896820"/>
      </p:ext>
    </p:extLst>
  </p:cSld>
  <p:clrMapOvr>
    <a:masterClrMapping/>
  </p:clrMapOvr>
  <mc:AlternateContent xmlns:mc="http://schemas.openxmlformats.org/markup-compatibility/2006" xmlns:p14="http://schemas.microsoft.com/office/powerpoint/2010/main">
    <mc:Choice Requires="p14">
      <p:transition spd="slow" p14:dur="2000" advTm="14551"/>
    </mc:Choice>
    <mc:Fallback xmlns="">
      <p:transition spd="slow" advTm="145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4EBE-4287-0844-9982-8C4A68FC5C6B}"/>
              </a:ext>
            </a:extLst>
          </p:cNvPr>
          <p:cNvSpPr>
            <a:spLocks noGrp="1"/>
          </p:cNvSpPr>
          <p:nvPr>
            <p:ph type="title"/>
          </p:nvPr>
        </p:nvSpPr>
        <p:spPr>
          <a:xfrm>
            <a:off x="1019331" y="250613"/>
            <a:ext cx="9140669" cy="1188720"/>
          </a:xfrm>
        </p:spPr>
        <p:txBody>
          <a:bodyPr>
            <a:normAutofit/>
          </a:bodyPr>
          <a:lstStyle/>
          <a:p>
            <a:r>
              <a:rPr lang="en-US" sz="3600" dirty="0"/>
              <a:t>Method: </a:t>
            </a:r>
            <a:br>
              <a:rPr lang="en-US" sz="3600" dirty="0"/>
            </a:br>
            <a:r>
              <a:rPr lang="en-US" sz="2800"/>
              <a:t>This was </a:t>
            </a:r>
            <a:r>
              <a:rPr lang="en-US" sz="2800" dirty="0"/>
              <a:t>a prospective longitudinal observational study.</a:t>
            </a:r>
            <a:endParaRPr lang="en-US" sz="3600" dirty="0"/>
          </a:p>
        </p:txBody>
      </p:sp>
      <p:graphicFrame>
        <p:nvGraphicFramePr>
          <p:cNvPr id="6" name="Diagram 5">
            <a:extLst>
              <a:ext uri="{FF2B5EF4-FFF2-40B4-BE49-F238E27FC236}">
                <a16:creationId xmlns:a16="http://schemas.microsoft.com/office/drawing/2014/main" id="{21C1F9A4-1484-D345-8B30-07381B4429D9}"/>
              </a:ext>
            </a:extLst>
          </p:cNvPr>
          <p:cNvGraphicFramePr/>
          <p:nvPr>
            <p:extLst>
              <p:ext uri="{D42A27DB-BD31-4B8C-83A1-F6EECF244321}">
                <p14:modId xmlns:p14="http://schemas.microsoft.com/office/powerpoint/2010/main" val="968010666"/>
              </p:ext>
            </p:extLst>
          </p:nvPr>
        </p:nvGraphicFramePr>
        <p:xfrm>
          <a:off x="2015067" y="1439333"/>
          <a:ext cx="88730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848490"/>
      </p:ext>
    </p:extLst>
  </p:cSld>
  <p:clrMapOvr>
    <a:masterClrMapping/>
  </p:clrMapOvr>
  <mc:AlternateContent xmlns:mc="http://schemas.openxmlformats.org/markup-compatibility/2006" xmlns:p14="http://schemas.microsoft.com/office/powerpoint/2010/main">
    <mc:Choice Requires="p14">
      <p:transition spd="slow" p14:dur="2000" advTm="25693"/>
    </mc:Choice>
    <mc:Fallback xmlns="">
      <p:transition spd="slow" advTm="256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773B310-16C9-4785-9AB1-F539A9A7895E}"/>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Study population </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E02773C-E5AD-4018-9BA0-86D300F1A14E}"/>
              </a:ext>
            </a:extLst>
          </p:cNvPr>
          <p:cNvGraphicFramePr>
            <a:graphicFrameLocks noGrp="1"/>
          </p:cNvGraphicFramePr>
          <p:nvPr>
            <p:ph idx="1"/>
            <p:extLst>
              <p:ext uri="{D42A27DB-BD31-4B8C-83A1-F6EECF244321}">
                <p14:modId xmlns:p14="http://schemas.microsoft.com/office/powerpoint/2010/main" val="111288346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8711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4EBE-4287-0844-9982-8C4A68FC5C6B}"/>
              </a:ext>
            </a:extLst>
          </p:cNvPr>
          <p:cNvSpPr>
            <a:spLocks noGrp="1"/>
          </p:cNvSpPr>
          <p:nvPr>
            <p:ph type="title"/>
          </p:nvPr>
        </p:nvSpPr>
        <p:spPr>
          <a:xfrm>
            <a:off x="9617529" y="1371600"/>
            <a:ext cx="702128" cy="319088"/>
          </a:xfrm>
        </p:spPr>
        <p:txBody>
          <a:bodyPr>
            <a:normAutofit fontScale="90000"/>
          </a:bodyPr>
          <a:lstStyle/>
          <a:p>
            <a:r>
              <a:rPr lang="en-US" dirty="0"/>
              <a:t>⁉️</a:t>
            </a:r>
            <a:br>
              <a:rPr lang="en-US" dirty="0"/>
            </a:br>
            <a:endParaRPr lang="en-US" dirty="0"/>
          </a:p>
        </p:txBody>
      </p:sp>
      <p:graphicFrame>
        <p:nvGraphicFramePr>
          <p:cNvPr id="6" name="Diagram 5">
            <a:extLst>
              <a:ext uri="{FF2B5EF4-FFF2-40B4-BE49-F238E27FC236}">
                <a16:creationId xmlns:a16="http://schemas.microsoft.com/office/drawing/2014/main" id="{21C1F9A4-1484-D345-8B30-07381B4429D9}"/>
              </a:ext>
            </a:extLst>
          </p:cNvPr>
          <p:cNvGraphicFramePr/>
          <p:nvPr>
            <p:extLst>
              <p:ext uri="{D42A27DB-BD31-4B8C-83A1-F6EECF244321}">
                <p14:modId xmlns:p14="http://schemas.microsoft.com/office/powerpoint/2010/main" val="22323875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316087"/>
      </p:ext>
    </p:extLst>
  </p:cSld>
  <p:clrMapOvr>
    <a:masterClrMapping/>
  </p:clrMapOvr>
  <mc:AlternateContent xmlns:mc="http://schemas.openxmlformats.org/markup-compatibility/2006" xmlns:p14="http://schemas.microsoft.com/office/powerpoint/2010/main">
    <mc:Choice Requires="p14">
      <p:transition spd="slow" p14:dur="2000" advTm="23964"/>
    </mc:Choice>
    <mc:Fallback xmlns="">
      <p:transition spd="slow" advTm="2396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7|8.6"/>
</p:tagLst>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H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MC" id="{22F39DC6-6737-474C-A218-7F74CA5FAB0F}" vid="{3D5D640B-06A2-F74F-9AD3-BF0D9C24A401}"/>
    </a:ext>
  </a:extLst>
</a:theme>
</file>

<file path=ppt/theme/theme10.xml><?xml version="1.0" encoding="utf-8"?>
<a:theme xmlns:a="http://schemas.openxmlformats.org/drawingml/2006/main" name="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GH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HM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MC2" id="{12F52C65-1CBF-1446-AB87-536E5DC69A66}" vid="{17FE8EE1-3903-E045-9717-4A4D15FCA93E}"/>
    </a:ext>
  </a:extLst>
</a:theme>
</file>

<file path=ppt/theme/theme8.xml><?xml version="1.0" encoding="utf-8"?>
<a:theme xmlns:a="http://schemas.openxmlformats.org/drawingml/2006/main" name="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HMC</Template>
  <TotalTime>2409</TotalTime>
  <Words>1027</Words>
  <Application>Microsoft Office PowerPoint</Application>
  <PresentationFormat>Widescreen</PresentationFormat>
  <Paragraphs>79</Paragraphs>
  <Slides>16</Slides>
  <Notes>7</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16</vt:i4>
      </vt:variant>
    </vt:vector>
  </HeadingPairs>
  <TitlesOfParts>
    <vt:vector size="36" baseType="lpstr">
      <vt:lpstr>ＭＳ Ｐゴシック</vt:lpstr>
      <vt:lpstr>Arial</vt:lpstr>
      <vt:lpstr>Arial Rounded MT Bold</vt:lpstr>
      <vt:lpstr>Calibri</vt:lpstr>
      <vt:lpstr>Rockwell</vt:lpstr>
      <vt:lpstr>Rockwell Condensed</vt:lpstr>
      <vt:lpstr>Rockwell Extra Bold</vt:lpstr>
      <vt:lpstr>Wingdings</vt:lpstr>
      <vt:lpstr>HMC</vt:lpstr>
      <vt:lpstr>SECTIONS</vt:lpstr>
      <vt:lpstr>CONTENT Slide</vt:lpstr>
      <vt:lpstr>HGH theme</vt:lpstr>
      <vt:lpstr>1_SECTIONS</vt:lpstr>
      <vt:lpstr>1_CONTENT Slide</vt:lpstr>
      <vt:lpstr>HMC2</vt:lpstr>
      <vt:lpstr>2_SECTIONS</vt:lpstr>
      <vt:lpstr>2_CONTENT Slide</vt:lpstr>
      <vt:lpstr>3_SECTIONS</vt:lpstr>
      <vt:lpstr>4_SECTIONS</vt:lpstr>
      <vt:lpstr>Wood Type</vt:lpstr>
      <vt:lpstr>The Effect of Migration on The Incidence of New-onset Metabolic Syndrome in Migrants to Qatar </vt:lpstr>
      <vt:lpstr>PowerPoint Presentation</vt:lpstr>
      <vt:lpstr>Background </vt:lpstr>
      <vt:lpstr>(2) Bel-Air FD. Demography, Migration, and Labour Market in Qatar. [homepage on the Internet]. Europe: Gulf research center; 2014 cited 2019 26 Aug]. Available from: https://cadmus.eui.eu/bitstream/handle/1814/32431/GLMM_ExpNote_08-2014.pdf?sequence=1.</vt:lpstr>
      <vt:lpstr>About Metabolic syndrome</vt:lpstr>
      <vt:lpstr>Aim  </vt:lpstr>
      <vt:lpstr>Method:  This was a prospective longitudinal observational study.</vt:lpstr>
      <vt:lpstr>Study population </vt:lpstr>
      <vt:lpstr>⁉️ </vt:lpstr>
      <vt:lpstr>PowerPoint Presentation</vt:lpstr>
      <vt:lpstr>Results </vt:lpstr>
      <vt:lpstr>PowerPoint Presentation</vt:lpstr>
      <vt:lpstr>PowerPoint Presentation</vt:lpstr>
      <vt:lpstr>Conclusion</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Migration on The Incidence of New-onset Metabolic Syndrome in Migrants to Qatar</dc:title>
  <dc:creator>Rana Moustafa Mahmoud Ezzat Ahmed</dc:creator>
  <cp:lastModifiedBy>Leah Morrison (lib)</cp:lastModifiedBy>
  <cp:revision>41</cp:revision>
  <dcterms:created xsi:type="dcterms:W3CDTF">2020-10-29T03:54:18Z</dcterms:created>
  <dcterms:modified xsi:type="dcterms:W3CDTF">2022-01-06T09:19:02Z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3f5887-035d-4765-8d10-97aaac8deb4a_Enabled">
    <vt:lpwstr>true</vt:lpwstr>
  </property>
  <property fmtid="{D5CDD505-2E9C-101B-9397-08002B2CF9AE}" pid="3" name="MSIP_Label_573f5887-035d-4765-8d10-97aaac8deb4a_SetDate">
    <vt:lpwstr>2021-05-17T08:15:50Z</vt:lpwstr>
  </property>
  <property fmtid="{D5CDD505-2E9C-101B-9397-08002B2CF9AE}" pid="4" name="MSIP_Label_573f5887-035d-4765-8d10-97aaac8deb4a_Method">
    <vt:lpwstr>Standard</vt:lpwstr>
  </property>
  <property fmtid="{D5CDD505-2E9C-101B-9397-08002B2CF9AE}" pid="5" name="MSIP_Label_573f5887-035d-4765-8d10-97aaac8deb4a_Name">
    <vt:lpwstr>Public</vt:lpwstr>
  </property>
  <property fmtid="{D5CDD505-2E9C-101B-9397-08002B2CF9AE}" pid="6" name="MSIP_Label_573f5887-035d-4765-8d10-97aaac8deb4a_SiteId">
    <vt:lpwstr>f08ae827-76a0-4eda-8325-df208f3835ab</vt:lpwstr>
  </property>
  <property fmtid="{D5CDD505-2E9C-101B-9397-08002B2CF9AE}" pid="7" name="MSIP_Label_573f5887-035d-4765-8d10-97aaac8deb4a_ActionId">
    <vt:lpwstr>33178eb1-1773-4b1b-bbeb-0a771a64fae9</vt:lpwstr>
  </property>
  <property fmtid="{D5CDD505-2E9C-101B-9397-08002B2CF9AE}" pid="8" name="MSIP_Label_573f5887-035d-4765-8d10-97aaac8deb4a_ContentBits">
    <vt:lpwstr>0</vt:lpwstr>
  </property>
</Properties>
</file>