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2.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5"/>
  </p:notesMasterIdLst>
  <p:sldIdLst>
    <p:sldId id="256" r:id="rId2"/>
    <p:sldId id="257" r:id="rId3"/>
    <p:sldId id="293" r:id="rId4"/>
    <p:sldId id="294" r:id="rId5"/>
    <p:sldId id="291" r:id="rId6"/>
    <p:sldId id="292" r:id="rId7"/>
    <p:sldId id="300" r:id="rId8"/>
    <p:sldId id="296" r:id="rId9"/>
    <p:sldId id="290" r:id="rId10"/>
    <p:sldId id="297" r:id="rId11"/>
    <p:sldId id="299" r:id="rId12"/>
    <p:sldId id="259" r:id="rId13"/>
    <p:sldId id="285" r:id="rId14"/>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817A22-F26B-49B9-9430-37BA653874CF}">
          <p14:sldIdLst>
            <p14:sldId id="256"/>
            <p14:sldId id="257"/>
            <p14:sldId id="293"/>
            <p14:sldId id="294"/>
            <p14:sldId id="291"/>
            <p14:sldId id="292"/>
            <p14:sldId id="300"/>
            <p14:sldId id="296"/>
            <p14:sldId id="290"/>
            <p14:sldId id="297"/>
            <p14:sldId id="299"/>
            <p14:sldId id="259"/>
          </p14:sldIdLst>
        </p14:section>
        <p14:section name="Untitled Section" id="{884D0040-B973-4662-A92B-E79C954AC932}">
          <p14:sldIdLst>
            <p14:sldId id="28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ranta Kingsley" initials="UK" lastIdx="1" clrIdx="0">
    <p:extLst>
      <p:ext uri="{19B8F6BF-5375-455C-9EA6-DF929625EA0E}">
        <p15:presenceInfo xmlns:p15="http://schemas.microsoft.com/office/powerpoint/2012/main" userId="60174ef2210bdd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4" autoAdjust="0"/>
    <p:restoredTop sz="93347"/>
  </p:normalViewPr>
  <p:slideViewPr>
    <p:cSldViewPr snapToGrid="0">
      <p:cViewPr varScale="1">
        <p:scale>
          <a:sx n="45" d="100"/>
          <a:sy n="45" d="100"/>
        </p:scale>
        <p:origin x="60"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O2: Flux (M3/M2S)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Sheet1!$A$2:$A$9</c:f>
              <c:numCache>
                <c:formatCode>General</c:formatCode>
                <c:ptCount val="8"/>
                <c:pt idx="0">
                  <c:v>20000</c:v>
                </c:pt>
                <c:pt idx="1">
                  <c:v>60000</c:v>
                </c:pt>
                <c:pt idx="2">
                  <c:v>100000</c:v>
                </c:pt>
                <c:pt idx="3">
                  <c:v>140000</c:v>
                </c:pt>
                <c:pt idx="4">
                  <c:v>180000</c:v>
                </c:pt>
                <c:pt idx="5">
                  <c:v>220000</c:v>
                </c:pt>
                <c:pt idx="6">
                  <c:v>260000</c:v>
                </c:pt>
                <c:pt idx="7">
                  <c:v>300000</c:v>
                </c:pt>
              </c:numCache>
            </c:numRef>
          </c:xVal>
          <c:yVal>
            <c:numRef>
              <c:f>Sheet1!$B$2:$B$9</c:f>
              <c:numCache>
                <c:formatCode>General</c:formatCode>
                <c:ptCount val="8"/>
                <c:pt idx="0">
                  <c:v>4.7218580258475371E-6</c:v>
                </c:pt>
                <c:pt idx="1">
                  <c:v>1.8456639820191045E-5</c:v>
                </c:pt>
                <c:pt idx="2">
                  <c:v>2.5223326465630268E-5</c:v>
                </c:pt>
                <c:pt idx="3">
                  <c:v>2.6796662670912154E-5</c:v>
                </c:pt>
                <c:pt idx="4">
                  <c:v>2.8519840419554223E-5</c:v>
                </c:pt>
                <c:pt idx="5">
                  <c:v>2.96686255853156E-5</c:v>
                </c:pt>
                <c:pt idx="6">
                  <c:v>3.071751638883686E-5</c:v>
                </c:pt>
                <c:pt idx="7">
                  <c:v>3.1479210900917771E-5</c:v>
                </c:pt>
              </c:numCache>
            </c:numRef>
          </c:yVal>
          <c:smooth val="1"/>
          <c:extLst>
            <c:ext xmlns:c16="http://schemas.microsoft.com/office/drawing/2014/chart" uri="{C3380CC4-5D6E-409C-BE32-E72D297353CC}">
              <c16:uniqueId val="{00000000-E9B7-8642-BB19-13886BB4FA1D}"/>
            </c:ext>
          </c:extLst>
        </c:ser>
        <c:ser>
          <c:idx val="1"/>
          <c:order val="1"/>
          <c:tx>
            <c:strRef>
              <c:f>Sheet1!$C$1</c:f>
              <c:strCache>
                <c:ptCount val="1"/>
                <c:pt idx="0">
                  <c:v>CO2: Flux (M3/M2S)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Sheet1!$A$2:$A$9</c:f>
              <c:numCache>
                <c:formatCode>General</c:formatCode>
                <c:ptCount val="8"/>
                <c:pt idx="0">
                  <c:v>20000</c:v>
                </c:pt>
                <c:pt idx="1">
                  <c:v>60000</c:v>
                </c:pt>
                <c:pt idx="2">
                  <c:v>100000</c:v>
                </c:pt>
                <c:pt idx="3">
                  <c:v>140000</c:v>
                </c:pt>
                <c:pt idx="4">
                  <c:v>180000</c:v>
                </c:pt>
                <c:pt idx="5">
                  <c:v>220000</c:v>
                </c:pt>
                <c:pt idx="6">
                  <c:v>260000</c:v>
                </c:pt>
                <c:pt idx="7">
                  <c:v>300000</c:v>
                </c:pt>
              </c:numCache>
            </c:numRef>
          </c:xVal>
          <c:yVal>
            <c:numRef>
              <c:f>Sheet1!$C$2:$C$9</c:f>
              <c:numCache>
                <c:formatCode>General</c:formatCode>
                <c:ptCount val="8"/>
                <c:pt idx="0">
                  <c:v>1.0052444277954672E-5</c:v>
                </c:pt>
                <c:pt idx="1">
                  <c:v>1.7856117250421428E-5</c:v>
                </c:pt>
                <c:pt idx="2">
                  <c:v>2.1265012361865519E-5</c:v>
                </c:pt>
                <c:pt idx="3">
                  <c:v>2.3787345008428545E-5</c:v>
                </c:pt>
                <c:pt idx="4">
                  <c:v>2.5298247237310354E-5</c:v>
                </c:pt>
                <c:pt idx="5">
                  <c:v>2.6509466379471812E-5</c:v>
                </c:pt>
                <c:pt idx="6">
                  <c:v>2.7358568458512831E-5</c:v>
                </c:pt>
                <c:pt idx="7">
                  <c:v>2.8295078104513951E-5</c:v>
                </c:pt>
              </c:numCache>
            </c:numRef>
          </c:yVal>
          <c:smooth val="1"/>
          <c:extLst>
            <c:ext xmlns:c16="http://schemas.microsoft.com/office/drawing/2014/chart" uri="{C3380CC4-5D6E-409C-BE32-E72D297353CC}">
              <c16:uniqueId val="{00000001-E9B7-8642-BB19-13886BB4FA1D}"/>
            </c:ext>
          </c:extLst>
        </c:ser>
        <c:ser>
          <c:idx val="2"/>
          <c:order val="2"/>
          <c:tx>
            <c:strRef>
              <c:f>Sheet1!$D$1</c:f>
              <c:strCache>
                <c:ptCount val="1"/>
                <c:pt idx="0">
                  <c:v>AIR: Flux (M3/M2S)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Sheet1!$A$2:$A$9</c:f>
              <c:numCache>
                <c:formatCode>General</c:formatCode>
                <c:ptCount val="8"/>
                <c:pt idx="0">
                  <c:v>20000</c:v>
                </c:pt>
                <c:pt idx="1">
                  <c:v>60000</c:v>
                </c:pt>
                <c:pt idx="2">
                  <c:v>100000</c:v>
                </c:pt>
                <c:pt idx="3">
                  <c:v>140000</c:v>
                </c:pt>
                <c:pt idx="4">
                  <c:v>180000</c:v>
                </c:pt>
                <c:pt idx="5">
                  <c:v>220000</c:v>
                </c:pt>
                <c:pt idx="6">
                  <c:v>260000</c:v>
                </c:pt>
                <c:pt idx="7">
                  <c:v>300000</c:v>
                </c:pt>
              </c:numCache>
            </c:numRef>
          </c:xVal>
          <c:yVal>
            <c:numRef>
              <c:f>Sheet1!$D$2:$D$9</c:f>
              <c:numCache>
                <c:formatCode>General</c:formatCode>
                <c:ptCount val="8"/>
                <c:pt idx="0">
                  <c:v>9.3912717737403993E-6</c:v>
                </c:pt>
                <c:pt idx="1">
                  <c:v>2.1091146282075295E-5</c:v>
                </c:pt>
                <c:pt idx="2">
                  <c:v>2.6111063869638509E-5</c:v>
                </c:pt>
                <c:pt idx="3">
                  <c:v>2.8321326091028277E-5</c:v>
                </c:pt>
                <c:pt idx="4">
                  <c:v>3.0057068739464316E-5</c:v>
                </c:pt>
                <c:pt idx="5">
                  <c:v>3.1368241243678586E-5</c:v>
                </c:pt>
                <c:pt idx="6">
                  <c:v>3.2404691889867011E-5</c:v>
                </c:pt>
                <c:pt idx="7">
                  <c:v>3.3266319535493534E-5</c:v>
                </c:pt>
              </c:numCache>
            </c:numRef>
          </c:yVal>
          <c:smooth val="1"/>
          <c:extLst>
            <c:ext xmlns:c16="http://schemas.microsoft.com/office/drawing/2014/chart" uri="{C3380CC4-5D6E-409C-BE32-E72D297353CC}">
              <c16:uniqueId val="{00000002-E9B7-8642-BB19-13886BB4FA1D}"/>
            </c:ext>
          </c:extLst>
        </c:ser>
        <c:dLbls>
          <c:showLegendKey val="0"/>
          <c:showVal val="0"/>
          <c:showCatName val="0"/>
          <c:showSerName val="0"/>
          <c:showPercent val="0"/>
          <c:showBubbleSize val="0"/>
        </c:dLbls>
        <c:axId val="1056402847"/>
        <c:axId val="1056112479"/>
      </c:scatterChart>
      <c:valAx>
        <c:axId val="105640284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b="0" i="0" u="none" strike="noStrike" baseline="0">
                    <a:effectLst/>
                  </a:rPr>
                  <a:t>Pressure drop (Pa</a:t>
                </a:r>
                <a:r>
                  <a:rPr lang="en-GB" sz="1200" b="0" i="0" u="none" strike="noStrike" baseline="0"/>
                  <a:t> </a:t>
                </a:r>
                <a:endParaRPr lang="en-GB" sz="120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6112479"/>
        <c:crosses val="autoZero"/>
        <c:crossBetween val="midCat"/>
      </c:valAx>
      <c:valAx>
        <c:axId val="1056112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GB" sz="1200" b="0" i="0" baseline="0">
                    <a:effectLst/>
                  </a:rPr>
                  <a:t>Flux (M</a:t>
                </a:r>
                <a:r>
                  <a:rPr lang="en-GB" sz="1200" b="0" i="0" baseline="30000">
                    <a:effectLst/>
                  </a:rPr>
                  <a:t>3</a:t>
                </a:r>
                <a:r>
                  <a:rPr lang="en-GB" sz="1200" b="0" i="0" baseline="0">
                    <a:effectLst/>
                  </a:rPr>
                  <a:t>/M2S)</a:t>
                </a:r>
                <a:endParaRPr lang="en-GB" sz="120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640284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5471486992787"/>
          <c:y val="4.5910654799565118E-2"/>
          <c:w val="0.85023015414032044"/>
          <c:h val="0.73756833753119588"/>
        </c:manualLayout>
      </c:layout>
      <c:scatterChart>
        <c:scatterStyle val="smoothMarker"/>
        <c:varyColors val="0"/>
        <c:ser>
          <c:idx val="0"/>
          <c:order val="0"/>
          <c:tx>
            <c:strRef>
              <c:f>Sheet1!$B$11</c:f>
              <c:strCache>
                <c:ptCount val="1"/>
                <c:pt idx="0">
                  <c:v>O2: Permeance (M3/M2SPa)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Sheet1!$A$12:$A$19</c:f>
              <c:numCache>
                <c:formatCode>General</c:formatCode>
                <c:ptCount val="8"/>
                <c:pt idx="0">
                  <c:v>110000</c:v>
                </c:pt>
                <c:pt idx="1">
                  <c:v>130000</c:v>
                </c:pt>
                <c:pt idx="2">
                  <c:v>150000</c:v>
                </c:pt>
                <c:pt idx="3">
                  <c:v>170000</c:v>
                </c:pt>
                <c:pt idx="4">
                  <c:v>190000</c:v>
                </c:pt>
                <c:pt idx="5">
                  <c:v>210000</c:v>
                </c:pt>
                <c:pt idx="6">
                  <c:v>230000</c:v>
                </c:pt>
                <c:pt idx="7">
                  <c:v>250000</c:v>
                </c:pt>
              </c:numCache>
            </c:numRef>
          </c:xVal>
          <c:yVal>
            <c:numRef>
              <c:f>Sheet1!$B$12:$B$19</c:f>
              <c:numCache>
                <c:formatCode>General</c:formatCode>
                <c:ptCount val="8"/>
                <c:pt idx="0" formatCode="0.00E+00">
                  <c:v>3.3609290129237698E-10</c:v>
                </c:pt>
                <c:pt idx="1">
                  <c:v>3.0761066366985072E-10</c:v>
                </c:pt>
                <c:pt idx="2">
                  <c:v>2.5223326465630266E-10</c:v>
                </c:pt>
                <c:pt idx="3">
                  <c:v>1.9140473336365824E-10</c:v>
                </c:pt>
                <c:pt idx="4">
                  <c:v>1.5844355788641236E-10</c:v>
                </c:pt>
                <c:pt idx="5">
                  <c:v>1.3485738902416182E-10</c:v>
                </c:pt>
                <c:pt idx="6">
                  <c:v>1.181442938032187E-10</c:v>
                </c:pt>
                <c:pt idx="7">
                  <c:v>1.0493070300305923E-10</c:v>
                </c:pt>
              </c:numCache>
            </c:numRef>
          </c:yVal>
          <c:smooth val="1"/>
          <c:extLst>
            <c:ext xmlns:c16="http://schemas.microsoft.com/office/drawing/2014/chart" uri="{C3380CC4-5D6E-409C-BE32-E72D297353CC}">
              <c16:uniqueId val="{00000000-5B44-B243-8D2F-DBFB698F0968}"/>
            </c:ext>
          </c:extLst>
        </c:ser>
        <c:ser>
          <c:idx val="1"/>
          <c:order val="1"/>
          <c:tx>
            <c:strRef>
              <c:f>Sheet1!$C$11</c:f>
              <c:strCache>
                <c:ptCount val="1"/>
                <c:pt idx="0">
                  <c:v>CO2: Permeance (M3/M2SPa)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Sheet1!$A$12:$A$19</c:f>
              <c:numCache>
                <c:formatCode>General</c:formatCode>
                <c:ptCount val="8"/>
                <c:pt idx="0">
                  <c:v>110000</c:v>
                </c:pt>
                <c:pt idx="1">
                  <c:v>130000</c:v>
                </c:pt>
                <c:pt idx="2">
                  <c:v>150000</c:v>
                </c:pt>
                <c:pt idx="3">
                  <c:v>170000</c:v>
                </c:pt>
                <c:pt idx="4">
                  <c:v>190000</c:v>
                </c:pt>
                <c:pt idx="5">
                  <c:v>210000</c:v>
                </c:pt>
                <c:pt idx="6">
                  <c:v>230000</c:v>
                </c:pt>
                <c:pt idx="7">
                  <c:v>250000</c:v>
                </c:pt>
              </c:numCache>
            </c:numRef>
          </c:xVal>
          <c:yVal>
            <c:numRef>
              <c:f>Sheet1!$C$12:$C$19</c:f>
              <c:numCache>
                <c:formatCode>General</c:formatCode>
                <c:ptCount val="8"/>
                <c:pt idx="0">
                  <c:v>5.0262221389773366E-10</c:v>
                </c:pt>
                <c:pt idx="1">
                  <c:v>2.9760195417369047E-10</c:v>
                </c:pt>
                <c:pt idx="2">
                  <c:v>2.1265012361865519E-10</c:v>
                </c:pt>
                <c:pt idx="3">
                  <c:v>1.6990960720306102E-10</c:v>
                </c:pt>
                <c:pt idx="4">
                  <c:v>1.4054581798505752E-10</c:v>
                </c:pt>
                <c:pt idx="5">
                  <c:v>1.2049757445214461E-10</c:v>
                </c:pt>
                <c:pt idx="6">
                  <c:v>1.0522526330197242E-10</c:v>
                </c:pt>
                <c:pt idx="7">
                  <c:v>9.43169270150465E-11</c:v>
                </c:pt>
              </c:numCache>
            </c:numRef>
          </c:yVal>
          <c:smooth val="1"/>
          <c:extLst>
            <c:ext xmlns:c16="http://schemas.microsoft.com/office/drawing/2014/chart" uri="{C3380CC4-5D6E-409C-BE32-E72D297353CC}">
              <c16:uniqueId val="{00000001-5B44-B243-8D2F-DBFB698F0968}"/>
            </c:ext>
          </c:extLst>
        </c:ser>
        <c:ser>
          <c:idx val="2"/>
          <c:order val="2"/>
          <c:tx>
            <c:strRef>
              <c:f>Sheet1!$D$11</c:f>
              <c:strCache>
                <c:ptCount val="1"/>
                <c:pt idx="0">
                  <c:v>AIR: Permeance (M3/M2SPa)</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Sheet1!$A$12:$A$19</c:f>
              <c:numCache>
                <c:formatCode>General</c:formatCode>
                <c:ptCount val="8"/>
                <c:pt idx="0">
                  <c:v>110000</c:v>
                </c:pt>
                <c:pt idx="1">
                  <c:v>130000</c:v>
                </c:pt>
                <c:pt idx="2">
                  <c:v>150000</c:v>
                </c:pt>
                <c:pt idx="3">
                  <c:v>170000</c:v>
                </c:pt>
                <c:pt idx="4">
                  <c:v>190000</c:v>
                </c:pt>
                <c:pt idx="5">
                  <c:v>210000</c:v>
                </c:pt>
                <c:pt idx="6">
                  <c:v>230000</c:v>
                </c:pt>
                <c:pt idx="7">
                  <c:v>250000</c:v>
                </c:pt>
              </c:numCache>
            </c:numRef>
          </c:xVal>
          <c:yVal>
            <c:numRef>
              <c:f>Sheet1!$D$12:$D$19</c:f>
              <c:numCache>
                <c:formatCode>General</c:formatCode>
                <c:ptCount val="8"/>
                <c:pt idx="0">
                  <c:v>4.6956358868701998E-10</c:v>
                </c:pt>
                <c:pt idx="1">
                  <c:v>3.5151910470125492E-10</c:v>
                </c:pt>
                <c:pt idx="2">
                  <c:v>2.6111063869638507E-10</c:v>
                </c:pt>
                <c:pt idx="3">
                  <c:v>2.0229518636448769E-10</c:v>
                </c:pt>
                <c:pt idx="4">
                  <c:v>1.6698371521924619E-10</c:v>
                </c:pt>
                <c:pt idx="5">
                  <c:v>1.4258291474399357E-10</c:v>
                </c:pt>
                <c:pt idx="6">
                  <c:v>1.2463343034564235E-10</c:v>
                </c:pt>
                <c:pt idx="7">
                  <c:v>1.1088773178497845E-10</c:v>
                </c:pt>
              </c:numCache>
            </c:numRef>
          </c:yVal>
          <c:smooth val="1"/>
          <c:extLst>
            <c:ext xmlns:c16="http://schemas.microsoft.com/office/drawing/2014/chart" uri="{C3380CC4-5D6E-409C-BE32-E72D297353CC}">
              <c16:uniqueId val="{00000002-5B44-B243-8D2F-DBFB698F0968}"/>
            </c:ext>
          </c:extLst>
        </c:ser>
        <c:dLbls>
          <c:showLegendKey val="0"/>
          <c:showVal val="0"/>
          <c:showCatName val="0"/>
          <c:showSerName val="0"/>
          <c:showPercent val="0"/>
          <c:showBubbleSize val="0"/>
        </c:dLbls>
        <c:axId val="1153659007"/>
        <c:axId val="1078669183"/>
      </c:scatterChart>
      <c:valAx>
        <c:axId val="115365900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b="0" i="0" u="none" strike="noStrike" baseline="0">
                    <a:effectLst/>
                  </a:rPr>
                  <a:t>Average Pressure (Pa</a:t>
                </a:r>
                <a:r>
                  <a:rPr lang="en-GB" sz="1200" b="0" i="0" u="none" strike="noStrike" baseline="0"/>
                  <a:t> )</a:t>
                </a:r>
                <a:endParaRPr lang="en-GB" sz="1200"/>
              </a:p>
            </c:rich>
          </c:tx>
          <c:layout>
            <c:manualLayout>
              <c:xMode val="edge"/>
              <c:yMode val="edge"/>
              <c:x val="0.43385873862698987"/>
              <c:y val="0.8546218426593412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8669183"/>
        <c:crosses val="autoZero"/>
        <c:crossBetween val="midCat"/>
      </c:valAx>
      <c:valAx>
        <c:axId val="1078669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GB" sz="1200" b="0" i="0" baseline="0">
                    <a:effectLst/>
                  </a:rPr>
                  <a:t>Permeance (M3/M2SPa)</a:t>
                </a:r>
                <a:endParaRPr lang="en-GB" sz="120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659007"/>
        <c:crosses val="autoZero"/>
        <c:crossBetween val="midCat"/>
      </c:valAx>
      <c:spPr>
        <a:noFill/>
        <a:ln>
          <a:noFill/>
        </a:ln>
        <a:effectLst/>
      </c:spPr>
    </c:plotArea>
    <c:legend>
      <c:legendPos val="b"/>
      <c:layout>
        <c:manualLayout>
          <c:xMode val="edge"/>
          <c:yMode val="edge"/>
          <c:x val="0.13312049539662127"/>
          <c:y val="0.93698194986093342"/>
          <c:w val="0.74321318631635924"/>
          <c:h val="6.20405099754706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Sheet1!$G$11</c:f>
              <c:strCache>
                <c:ptCount val="1"/>
                <c:pt idx="0">
                  <c:v>CO2: Flux (M3/M2S)</c:v>
                </c:pt>
              </c:strCache>
            </c:strRef>
          </c:tx>
          <c:spPr>
            <a:ln w="19050" cap="rnd">
              <a:noFill/>
              <a:round/>
            </a:ln>
            <a:effectLst/>
          </c:spPr>
          <c:marker>
            <c:symbol val="circle"/>
            <c:size val="5"/>
            <c:spPr>
              <a:solidFill>
                <a:srgbClr val="C00000"/>
              </a:solidFill>
              <a:ln w="9525">
                <a:solidFill>
                  <a:schemeClr val="accent1"/>
                </a:solidFill>
              </a:ln>
              <a:effectLst/>
            </c:spPr>
          </c:marker>
          <c:trendline>
            <c:spPr>
              <a:ln w="12700" cap="flat" cmpd="sng" algn="ctr">
                <a:solidFill>
                  <a:srgbClr val="C00000"/>
                </a:solidFill>
                <a:prstDash val="solid"/>
                <a:miter lim="800000"/>
              </a:ln>
              <a:effectLst/>
            </c:spPr>
            <c:trendlineType val="linear"/>
            <c:dispRSqr val="1"/>
            <c:dispEq val="1"/>
            <c:trendlineLbl>
              <c:layout>
                <c:manualLayout>
                  <c:x val="0.20955903271692744"/>
                  <c:y val="-4.426578531670295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Sheet1!$F$12:$F$14</c:f>
              <c:numCache>
                <c:formatCode>General</c:formatCode>
                <c:ptCount val="3"/>
                <c:pt idx="0">
                  <c:v>20000</c:v>
                </c:pt>
                <c:pt idx="1">
                  <c:v>60000</c:v>
                </c:pt>
                <c:pt idx="2">
                  <c:v>100000</c:v>
                </c:pt>
              </c:numCache>
            </c:numRef>
          </c:xVal>
          <c:yVal>
            <c:numRef>
              <c:f>Sheet1!$G$12:$G$14</c:f>
              <c:numCache>
                <c:formatCode>General</c:formatCode>
                <c:ptCount val="3"/>
                <c:pt idx="0">
                  <c:v>1.0052444277954672E-5</c:v>
                </c:pt>
                <c:pt idx="1">
                  <c:v>1.7856117250421428E-5</c:v>
                </c:pt>
                <c:pt idx="2">
                  <c:v>2.1265012361865519E-5</c:v>
                </c:pt>
              </c:numCache>
            </c:numRef>
          </c:yVal>
          <c:smooth val="0"/>
          <c:extLst>
            <c:ext xmlns:c16="http://schemas.microsoft.com/office/drawing/2014/chart" uri="{C3380CC4-5D6E-409C-BE32-E72D297353CC}">
              <c16:uniqueId val="{00000001-654D-5A47-B788-7348B69F01DD}"/>
            </c:ext>
          </c:extLst>
        </c:ser>
        <c:dLbls>
          <c:showLegendKey val="0"/>
          <c:showVal val="0"/>
          <c:showCatName val="0"/>
          <c:showSerName val="0"/>
          <c:showPercent val="0"/>
          <c:showBubbleSize val="0"/>
        </c:dLbls>
        <c:axId val="1160683487"/>
        <c:axId val="1159848591"/>
      </c:scatterChart>
      <c:valAx>
        <c:axId val="116068348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GB" sz="1200" b="0" i="0" baseline="0">
                    <a:effectLst/>
                  </a:rPr>
                  <a:t>Pressure drop (Pa )</a:t>
                </a:r>
                <a:endParaRPr lang="en-GB" sz="12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9848591"/>
        <c:crosses val="autoZero"/>
        <c:crossBetween val="midCat"/>
      </c:valAx>
      <c:valAx>
        <c:axId val="11598485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GB" sz="1200" b="0" i="0" baseline="0">
                    <a:effectLst/>
                  </a:rPr>
                  <a:t>Flux (M</a:t>
                </a:r>
                <a:r>
                  <a:rPr lang="en-GB" sz="1200" b="0" i="0" baseline="30000">
                    <a:effectLst/>
                  </a:rPr>
                  <a:t>3</a:t>
                </a:r>
                <a:r>
                  <a:rPr lang="en-GB" sz="1200" b="0" i="0" baseline="0">
                    <a:effectLst/>
                  </a:rPr>
                  <a:t>/M2S)</a:t>
                </a:r>
                <a:endParaRPr lang="en-GB" sz="120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068348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51608007689262"/>
          <c:y val="6.2997052531605174E-2"/>
          <c:w val="0.62999289598538599"/>
          <c:h val="0.66369858506305157"/>
        </c:manualLayout>
      </c:layout>
      <c:scatterChart>
        <c:scatterStyle val="lineMarker"/>
        <c:varyColors val="0"/>
        <c:ser>
          <c:idx val="0"/>
          <c:order val="0"/>
          <c:tx>
            <c:strRef>
              <c:f>Sheet1!$G$1</c:f>
              <c:strCache>
                <c:ptCount val="1"/>
                <c:pt idx="0">
                  <c:v>O2: Flux (M3/M2S)</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2700" cap="flat" cmpd="sng" algn="ctr">
                <a:solidFill>
                  <a:schemeClr val="accent1"/>
                </a:solidFill>
                <a:prstDash val="solid"/>
                <a:miter lim="800000"/>
              </a:ln>
              <a:effectLst/>
            </c:spPr>
            <c:trendlineType val="linear"/>
            <c:dispRSqr val="1"/>
            <c:dispEq val="1"/>
            <c:trendlineLbl>
              <c:layout>
                <c:manualLayout>
                  <c:x val="0.17552318460192476"/>
                  <c:y val="-6.313872056315540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Sheet1!$F$2:$F$4</c:f>
              <c:numCache>
                <c:formatCode>General</c:formatCode>
                <c:ptCount val="3"/>
                <c:pt idx="0">
                  <c:v>20000</c:v>
                </c:pt>
                <c:pt idx="1">
                  <c:v>60000</c:v>
                </c:pt>
                <c:pt idx="2">
                  <c:v>100000</c:v>
                </c:pt>
              </c:numCache>
            </c:numRef>
          </c:xVal>
          <c:yVal>
            <c:numRef>
              <c:f>Sheet1!$G$2:$G$4</c:f>
              <c:numCache>
                <c:formatCode>General</c:formatCode>
                <c:ptCount val="3"/>
                <c:pt idx="0">
                  <c:v>4.7218580258475371E-6</c:v>
                </c:pt>
                <c:pt idx="1">
                  <c:v>1.8456639820191045E-5</c:v>
                </c:pt>
                <c:pt idx="2">
                  <c:v>2.5223326465630268E-5</c:v>
                </c:pt>
              </c:numCache>
            </c:numRef>
          </c:yVal>
          <c:smooth val="0"/>
          <c:extLst>
            <c:ext xmlns:c16="http://schemas.microsoft.com/office/drawing/2014/chart" uri="{C3380CC4-5D6E-409C-BE32-E72D297353CC}">
              <c16:uniqueId val="{00000001-5E86-D24F-B685-9C60BD8C2FC9}"/>
            </c:ext>
          </c:extLst>
        </c:ser>
        <c:dLbls>
          <c:showLegendKey val="0"/>
          <c:showVal val="0"/>
          <c:showCatName val="0"/>
          <c:showSerName val="0"/>
          <c:showPercent val="0"/>
          <c:showBubbleSize val="0"/>
        </c:dLbls>
        <c:axId val="1152749103"/>
        <c:axId val="1153359247"/>
      </c:scatterChart>
      <c:valAx>
        <c:axId val="115274910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GB" sz="1200" b="0" i="0" baseline="0">
                    <a:effectLst/>
                  </a:rPr>
                  <a:t>Pressure drop (Pa </a:t>
                </a:r>
                <a:endParaRPr lang="en-GB" sz="12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59247"/>
        <c:crosses val="autoZero"/>
        <c:crossBetween val="midCat"/>
      </c:valAx>
      <c:valAx>
        <c:axId val="11533592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GB" sz="1200" b="0" i="0" baseline="0">
                    <a:effectLst/>
                  </a:rPr>
                  <a:t>Flux (M</a:t>
                </a:r>
                <a:r>
                  <a:rPr lang="en-GB" sz="1200" b="0" i="0" baseline="30000">
                    <a:effectLst/>
                  </a:rPr>
                  <a:t>3</a:t>
                </a:r>
                <a:r>
                  <a:rPr lang="en-GB" sz="1200" b="0" i="0" baseline="0">
                    <a:effectLst/>
                  </a:rPr>
                  <a:t>/M2S)</a:t>
                </a:r>
                <a:endParaRPr lang="en-GB" sz="120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2749103"/>
        <c:crosses val="autoZero"/>
        <c:crossBetween val="midCat"/>
      </c:valAx>
      <c:spPr>
        <a:noFill/>
        <a:ln>
          <a:noFill/>
        </a:ln>
        <a:effectLst/>
      </c:spPr>
    </c:plotArea>
    <c:legend>
      <c:legendPos val="b"/>
      <c:layout>
        <c:manualLayout>
          <c:xMode val="edge"/>
          <c:yMode val="edge"/>
          <c:x val="0.14417920918876753"/>
          <c:y val="0.9035301828634128"/>
          <c:w val="0.72275240594925627"/>
          <c:h val="8.03344581927259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Sheet1!$I$11</c:f>
              <c:strCache>
                <c:ptCount val="1"/>
                <c:pt idx="0">
                  <c:v>AIR: Flux (M3/M2S)</c:v>
                </c:pt>
              </c:strCache>
            </c:strRef>
          </c:tx>
          <c:spPr>
            <a:ln w="19050" cap="rnd">
              <a:noFill/>
              <a:round/>
            </a:ln>
            <a:effectLst/>
          </c:spPr>
          <c:marker>
            <c:symbol val="circle"/>
            <c:size val="5"/>
            <c:spPr>
              <a:solidFill>
                <a:srgbClr val="00B050"/>
              </a:solidFill>
              <a:ln w="9525">
                <a:solidFill>
                  <a:schemeClr val="accent1"/>
                </a:solidFill>
              </a:ln>
              <a:effectLst/>
            </c:spPr>
          </c:marker>
          <c:trendline>
            <c:spPr>
              <a:ln w="12700" cap="flat" cmpd="sng" algn="ctr">
                <a:solidFill>
                  <a:srgbClr val="00B050"/>
                </a:solidFill>
                <a:prstDash val="solid"/>
                <a:miter lim="800000"/>
              </a:ln>
              <a:effectLst/>
            </c:spPr>
            <c:trendlineType val="linear"/>
            <c:dispRSqr val="1"/>
            <c:dispEq val="1"/>
            <c:trendlineLbl>
              <c:layout>
                <c:manualLayout>
                  <c:x val="0.20607874015748032"/>
                  <c:y val="-0.1022455526392534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Sheet1!$H$12:$H$14</c:f>
              <c:numCache>
                <c:formatCode>General</c:formatCode>
                <c:ptCount val="3"/>
                <c:pt idx="0">
                  <c:v>20000</c:v>
                </c:pt>
                <c:pt idx="1">
                  <c:v>60000</c:v>
                </c:pt>
                <c:pt idx="2">
                  <c:v>100000</c:v>
                </c:pt>
              </c:numCache>
            </c:numRef>
          </c:xVal>
          <c:yVal>
            <c:numRef>
              <c:f>Sheet1!$I$12:$I$14</c:f>
              <c:numCache>
                <c:formatCode>General</c:formatCode>
                <c:ptCount val="3"/>
                <c:pt idx="0">
                  <c:v>9.3912717737403993E-6</c:v>
                </c:pt>
                <c:pt idx="1">
                  <c:v>2.1091146282075295E-5</c:v>
                </c:pt>
                <c:pt idx="2">
                  <c:v>2.6111063869638509E-5</c:v>
                </c:pt>
              </c:numCache>
            </c:numRef>
          </c:yVal>
          <c:smooth val="0"/>
          <c:extLst>
            <c:ext xmlns:c16="http://schemas.microsoft.com/office/drawing/2014/chart" uri="{C3380CC4-5D6E-409C-BE32-E72D297353CC}">
              <c16:uniqueId val="{00000001-8D39-4C43-975C-84BDB67A5855}"/>
            </c:ext>
          </c:extLst>
        </c:ser>
        <c:dLbls>
          <c:showLegendKey val="0"/>
          <c:showVal val="0"/>
          <c:showCatName val="0"/>
          <c:showSerName val="0"/>
          <c:showPercent val="0"/>
          <c:showBubbleSize val="0"/>
        </c:dLbls>
        <c:axId val="1167332111"/>
        <c:axId val="1167333343"/>
      </c:scatterChart>
      <c:valAx>
        <c:axId val="116733211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GB" sz="1200" b="0" i="0" baseline="0">
                    <a:effectLst/>
                  </a:rPr>
                  <a:t>Pressure drop (Pa )</a:t>
                </a:r>
                <a:endParaRPr lang="en-GB" sz="12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7333343"/>
        <c:crosses val="autoZero"/>
        <c:crossBetween val="midCat"/>
      </c:valAx>
      <c:valAx>
        <c:axId val="11673333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GB" sz="1200" b="0" i="0" baseline="0">
                    <a:effectLst/>
                  </a:rPr>
                  <a:t>Flux (M</a:t>
                </a:r>
                <a:r>
                  <a:rPr lang="en-GB" sz="1200" b="0" i="0" baseline="30000">
                    <a:effectLst/>
                  </a:rPr>
                  <a:t>3</a:t>
                </a:r>
                <a:r>
                  <a:rPr lang="en-GB" sz="1200" b="0" i="0" baseline="0">
                    <a:effectLst/>
                  </a:rPr>
                  <a:t>/M2S)</a:t>
                </a:r>
                <a:endParaRPr lang="en-GB" sz="1200">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733211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EED75-B9F6-4E23-AE92-61E2F8ABE846}" type="datetimeFigureOut">
              <a:rPr lang="en-GB" smtClean="0"/>
              <a:t>07/01/2022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E7FCB-9B2F-43E4-A685-15FB98835723}" type="slidenum">
              <a:rPr lang="en-GB" smtClean="0"/>
              <a:t>‹#›</a:t>
            </a:fld>
            <a:endParaRPr lang="en-GB"/>
          </a:p>
        </p:txBody>
      </p:sp>
    </p:spTree>
    <p:extLst>
      <p:ext uri="{BB962C8B-B14F-4D97-AF65-F5344CB8AC3E}">
        <p14:creationId xmlns:p14="http://schemas.microsoft.com/office/powerpoint/2010/main" val="399555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9E7FCB-9B2F-43E4-A685-15FB98835723}" type="slidenum">
              <a:rPr lang="en-GB" smtClean="0"/>
              <a:t>1</a:t>
            </a:fld>
            <a:endParaRPr lang="en-GB"/>
          </a:p>
        </p:txBody>
      </p:sp>
    </p:spTree>
    <p:extLst>
      <p:ext uri="{BB962C8B-B14F-4D97-AF65-F5344CB8AC3E}">
        <p14:creationId xmlns:p14="http://schemas.microsoft.com/office/powerpoint/2010/main" val="93251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9E7FCB-9B2F-43E4-A685-15FB98835723}" type="slidenum">
              <a:rPr lang="en-GB" smtClean="0"/>
              <a:t>2</a:t>
            </a:fld>
            <a:endParaRPr lang="en-GB"/>
          </a:p>
        </p:txBody>
      </p:sp>
    </p:spTree>
    <p:extLst>
      <p:ext uri="{BB962C8B-B14F-4D97-AF65-F5344CB8AC3E}">
        <p14:creationId xmlns:p14="http://schemas.microsoft.com/office/powerpoint/2010/main" val="242377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9E7FCB-9B2F-43E4-A685-15FB98835723}" type="slidenum">
              <a:rPr lang="en-GB" smtClean="0"/>
              <a:t>3</a:t>
            </a:fld>
            <a:endParaRPr lang="en-GB"/>
          </a:p>
        </p:txBody>
      </p:sp>
    </p:spTree>
    <p:extLst>
      <p:ext uri="{BB962C8B-B14F-4D97-AF65-F5344CB8AC3E}">
        <p14:creationId xmlns:p14="http://schemas.microsoft.com/office/powerpoint/2010/main" val="2423779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9E7FCB-9B2F-43E4-A685-15FB98835723}" type="slidenum">
              <a:rPr lang="en-GB" smtClean="0"/>
              <a:t>4</a:t>
            </a:fld>
            <a:endParaRPr lang="en-GB"/>
          </a:p>
        </p:txBody>
      </p:sp>
    </p:spTree>
    <p:extLst>
      <p:ext uri="{BB962C8B-B14F-4D97-AF65-F5344CB8AC3E}">
        <p14:creationId xmlns:p14="http://schemas.microsoft.com/office/powerpoint/2010/main" val="242377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79E7FCB-9B2F-43E4-A685-15FB98835723}" type="slidenum">
              <a:rPr lang="en-GB" smtClean="0"/>
              <a:t>8</a:t>
            </a:fld>
            <a:endParaRPr lang="en-GB"/>
          </a:p>
        </p:txBody>
      </p:sp>
    </p:spTree>
    <p:extLst>
      <p:ext uri="{BB962C8B-B14F-4D97-AF65-F5344CB8AC3E}">
        <p14:creationId xmlns:p14="http://schemas.microsoft.com/office/powerpoint/2010/main" val="427034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9E7FCB-9B2F-43E4-A685-15FB98835723}" type="slidenum">
              <a:rPr lang="en-GB" smtClean="0"/>
              <a:t>12</a:t>
            </a:fld>
            <a:endParaRPr lang="en-GB"/>
          </a:p>
        </p:txBody>
      </p:sp>
    </p:spTree>
    <p:extLst>
      <p:ext uri="{BB962C8B-B14F-4D97-AF65-F5344CB8AC3E}">
        <p14:creationId xmlns:p14="http://schemas.microsoft.com/office/powerpoint/2010/main" val="3021856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6D2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914400" y="2130426"/>
            <a:ext cx="10363200" cy="1470025"/>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descr="RGU Riverside Logo White Reverse AW.png"/>
          <p:cNvPicPr>
            <a:picLocks noChangeAspect="1"/>
          </p:cNvPicPr>
          <p:nvPr/>
        </p:nvPicPr>
        <p:blipFill>
          <a:blip r:embed="rId2" cstate="print"/>
          <a:stretch>
            <a:fillRect/>
          </a:stretch>
        </p:blipFill>
        <p:spPr>
          <a:xfrm>
            <a:off x="600004" y="450001"/>
            <a:ext cx="5235296" cy="713477"/>
          </a:xfrm>
          <a:prstGeom prst="rect">
            <a:avLst/>
          </a:prstGeom>
        </p:spPr>
      </p:pic>
    </p:spTree>
    <p:extLst>
      <p:ext uri="{BB962C8B-B14F-4D97-AF65-F5344CB8AC3E}">
        <p14:creationId xmlns:p14="http://schemas.microsoft.com/office/powerpoint/2010/main" val="281434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822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4" name="Rectangle 3"/>
          <p:cNvSpPr/>
          <p:nvPr/>
        </p:nvSpPr>
        <p:spPr>
          <a:xfrm>
            <a:off x="0" y="928670"/>
            <a:ext cx="12192000" cy="50006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5598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D2077"/>
        </a:solidFill>
        <a:effectLst/>
      </p:bgPr>
    </p:bg>
    <p:spTree>
      <p:nvGrpSpPr>
        <p:cNvPr id="1" name=""/>
        <p:cNvGrpSpPr/>
        <p:nvPr/>
      </p:nvGrpSpPr>
      <p:grpSpPr>
        <a:xfrm>
          <a:off x="0" y="0"/>
          <a:ext cx="0" cy="0"/>
          <a:chOff x="0" y="0"/>
          <a:chExt cx="0" cy="0"/>
        </a:xfrm>
      </p:grpSpPr>
      <p:sp>
        <p:nvSpPr>
          <p:cNvPr id="6" name="Rectangle 5"/>
          <p:cNvSpPr/>
          <p:nvPr/>
        </p:nvSpPr>
        <p:spPr>
          <a:xfrm>
            <a:off x="0" y="928670"/>
            <a:ext cx="12192000" cy="50006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pic>
        <p:nvPicPr>
          <p:cNvPr id="5" name="Picture 4" descr="RGU Riverside wave.jpg"/>
          <p:cNvPicPr>
            <a:picLocks noChangeAspect="1"/>
          </p:cNvPicPr>
          <p:nvPr/>
        </p:nvPicPr>
        <p:blipFill>
          <a:blip r:embed="rId5" cstate="print"/>
          <a:stretch>
            <a:fillRect/>
          </a:stretch>
        </p:blipFill>
        <p:spPr>
          <a:xfrm>
            <a:off x="288000" y="1857364"/>
            <a:ext cx="11616000" cy="2807620"/>
          </a:xfrm>
          <a:prstGeom prst="rect">
            <a:avLst/>
          </a:prstGeom>
        </p:spPr>
      </p:pic>
      <p:sp>
        <p:nvSpPr>
          <p:cNvPr id="2" name="Title Placeholder 1"/>
          <p:cNvSpPr>
            <a:spLocks noGrp="1"/>
          </p:cNvSpPr>
          <p:nvPr>
            <p:ph type="title"/>
          </p:nvPr>
        </p:nvSpPr>
        <p:spPr>
          <a:xfrm>
            <a:off x="609600" y="1174460"/>
            <a:ext cx="10972800" cy="14093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709645"/>
            <a:ext cx="10972800" cy="3036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RGU Riverside Logo White Reverse AW.png"/>
          <p:cNvPicPr>
            <a:picLocks noChangeAspect="1"/>
          </p:cNvPicPr>
          <p:nvPr/>
        </p:nvPicPr>
        <p:blipFill>
          <a:blip r:embed="rId6" cstate="print"/>
          <a:stretch>
            <a:fillRect/>
          </a:stretch>
        </p:blipFill>
        <p:spPr>
          <a:xfrm>
            <a:off x="8477267" y="6174295"/>
            <a:ext cx="3429024" cy="467315"/>
          </a:xfrm>
          <a:prstGeom prst="rect">
            <a:avLst/>
          </a:prstGeom>
        </p:spPr>
      </p:pic>
    </p:spTree>
    <p:extLst>
      <p:ext uri="{BB962C8B-B14F-4D97-AF65-F5344CB8AC3E}">
        <p14:creationId xmlns:p14="http://schemas.microsoft.com/office/powerpoint/2010/main" val="28477520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5.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6825" y="1466336"/>
            <a:ext cx="8661173" cy="4343745"/>
          </a:xfrm>
        </p:spPr>
        <p:txBody>
          <a:bodyPr>
            <a:noAutofit/>
          </a:bodyPr>
          <a:lstStyle/>
          <a:p>
            <a:r>
              <a:rPr lang="en-GB" sz="2800" b="1" dirty="0"/>
              <a:t>GAS FLOW MECHANISMS IN FRACTURED LOW PERMEABILITY RESERVOIRS </a:t>
            </a:r>
            <a:br>
              <a:rPr lang="en-GB" b="1" dirty="0"/>
            </a:br>
            <a:r>
              <a:rPr lang="en-GB" b="1" dirty="0"/>
              <a:t>                                                                        </a:t>
            </a:r>
            <a:r>
              <a:rPr lang="en-GB" sz="2400" dirty="0"/>
              <a:t>Evans </a:t>
            </a:r>
            <a:r>
              <a:rPr lang="en-GB" sz="2400" dirty="0" err="1"/>
              <a:t>Ogoun</a:t>
            </a:r>
            <a:r>
              <a:rPr lang="en-GB" sz="2400" dirty="0"/>
              <a:t>, Florence </a:t>
            </a:r>
            <a:r>
              <a:rPr lang="en-GB" sz="2400" dirty="0" err="1"/>
              <a:t>Aisueni</a:t>
            </a:r>
            <a:r>
              <a:rPr lang="en-GB" sz="2400" dirty="0"/>
              <a:t>, Priscilla </a:t>
            </a:r>
            <a:r>
              <a:rPr lang="en-GB" sz="2400" dirty="0" err="1"/>
              <a:t>Ogunlude</a:t>
            </a:r>
            <a:r>
              <a:rPr lang="en-GB" sz="2400" dirty="0"/>
              <a:t> and Professor Edward </a:t>
            </a:r>
            <a:r>
              <a:rPr lang="en-GB" sz="2400" dirty="0" err="1"/>
              <a:t>Gobina</a:t>
            </a:r>
            <a:br>
              <a:rPr lang="en-GB" sz="2400" dirty="0"/>
            </a:br>
            <a:r>
              <a:rPr lang="en-GB" sz="2400" dirty="0"/>
              <a:t>                                                                                                                                                                                                     </a:t>
            </a:r>
            <a:br>
              <a:rPr lang="en-GB" sz="2400" dirty="0"/>
            </a:br>
            <a:r>
              <a:rPr lang="en-GB" sz="2400" dirty="0"/>
              <a:t>            </a:t>
            </a:r>
            <a:r>
              <a:rPr lang="en-GB" sz="1800" dirty="0"/>
              <a:t>Centre for Process Integration and Membrane Technology, </a:t>
            </a:r>
            <a:br>
              <a:rPr lang="en-GB" sz="1800" dirty="0"/>
            </a:br>
            <a:r>
              <a:rPr lang="en-GB" sz="1800" dirty="0"/>
              <a:t>School of Engineering, Robert Gordon University, </a:t>
            </a:r>
            <a:br>
              <a:rPr lang="en-GB" sz="1800" dirty="0"/>
            </a:br>
            <a:r>
              <a:rPr lang="en-GB" sz="1800" dirty="0"/>
              <a:t>Aberdeen AB10 7QB, UK</a:t>
            </a:r>
            <a:br>
              <a:rPr lang="en-GB" sz="1800" dirty="0"/>
            </a:br>
            <a:br>
              <a:rPr lang="en-GB" sz="1800" dirty="0"/>
            </a:br>
            <a:r>
              <a:rPr lang="en-GB" sz="1800" dirty="0"/>
              <a:t>                                                                      Corresponding Author: E-mail: </a:t>
            </a:r>
            <a:r>
              <a:rPr lang="en-GB" sz="1800" dirty="0" err="1"/>
              <a:t>e.gobina@rgu.ac.uk</a:t>
            </a:r>
            <a:r>
              <a:rPr lang="en-GB" sz="1800" dirty="0"/>
              <a:t>; </a:t>
            </a:r>
            <a:br>
              <a:rPr lang="en-GB" sz="1800" dirty="0"/>
            </a:br>
            <a:r>
              <a:rPr lang="en-GB" sz="1800" dirty="0"/>
              <a:t>                                                                                                              Phone: +44(0)1224262348</a:t>
            </a:r>
            <a:endParaRPr lang="en-GB" sz="1800" b="1" dirty="0"/>
          </a:p>
        </p:txBody>
      </p:sp>
    </p:spTree>
    <p:custDataLst>
      <p:tags r:id="rId1"/>
    </p:custDataLst>
    <p:extLst>
      <p:ext uri="{BB962C8B-B14F-4D97-AF65-F5344CB8AC3E}">
        <p14:creationId xmlns:p14="http://schemas.microsoft.com/office/powerpoint/2010/main" val="357945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31"/>
            <a:ext cx="10972800" cy="662578"/>
          </a:xfrm>
        </p:spPr>
        <p:txBody>
          <a:bodyPr>
            <a:normAutofit fontScale="90000"/>
          </a:bodyPr>
          <a:lstStyle/>
          <a:p>
            <a:r>
              <a:rPr lang="en-US" b="1" dirty="0">
                <a:solidFill>
                  <a:schemeClr val="bg1"/>
                </a:solidFill>
                <a:cs typeface="Times New Roman" panose="02020603050405020304" pitchFamily="18" charset="0"/>
              </a:rPr>
              <a:t>RESULTS/DISCUSSION</a:t>
            </a:r>
            <a:endParaRPr lang="en-GB" dirty="0"/>
          </a:p>
        </p:txBody>
      </p:sp>
      <p:sp>
        <p:nvSpPr>
          <p:cNvPr id="6" name="TextBox 5"/>
          <p:cNvSpPr txBox="1"/>
          <p:nvPr/>
        </p:nvSpPr>
        <p:spPr>
          <a:xfrm>
            <a:off x="609600" y="6148873"/>
            <a:ext cx="1321837" cy="400110"/>
          </a:xfrm>
          <a:prstGeom prst="rect">
            <a:avLst/>
          </a:prstGeom>
          <a:noFill/>
        </p:spPr>
        <p:txBody>
          <a:bodyPr wrap="square" rtlCol="0">
            <a:spAutoFit/>
          </a:bodyPr>
          <a:lstStyle/>
          <a:p>
            <a:r>
              <a:rPr lang="en-GB" sz="2000" dirty="0">
                <a:solidFill>
                  <a:schemeClr val="bg1"/>
                </a:solidFill>
                <a:latin typeface="Arial Black" panose="020B0A04020102020204" pitchFamily="34" charset="0"/>
              </a:rPr>
              <a:t>Slide 11</a:t>
            </a:r>
          </a:p>
        </p:txBody>
      </p:sp>
      <p:sp>
        <p:nvSpPr>
          <p:cNvPr id="3" name="Rectangle 2"/>
          <p:cNvSpPr/>
          <p:nvPr/>
        </p:nvSpPr>
        <p:spPr>
          <a:xfrm>
            <a:off x="431800" y="1032933"/>
            <a:ext cx="11006667" cy="830997"/>
          </a:xfrm>
          <a:prstGeom prst="rect">
            <a:avLst/>
          </a:prstGeom>
        </p:spPr>
        <p:txBody>
          <a:bodyPr wrap="square">
            <a:spAutoFit/>
          </a:bodyPr>
          <a:lstStyle/>
          <a:p>
            <a:pPr marL="342900" indent="-342900">
              <a:buFont typeface="Arial" pitchFamily="34" charset="0"/>
              <a:buChar char="•"/>
            </a:pPr>
            <a:r>
              <a:rPr lang="en-GB" dirty="0"/>
              <a:t>EFFECT OF AVERAGE PRESSURE ON PERMEANCE FOR THE DIFFERENT GASES AT ROOM TEMPERATURE</a:t>
            </a:r>
            <a:r>
              <a:rPr lang="en-GB" sz="2400" dirty="0"/>
              <a:t> </a:t>
            </a:r>
            <a:endParaRPr lang="en-US" sz="2400" dirty="0"/>
          </a:p>
          <a:p>
            <a:pPr marL="342900" indent="-342900">
              <a:buFont typeface="Arial" pitchFamily="34" charset="0"/>
              <a:buChar char="•"/>
            </a:pPr>
            <a:endParaRPr lang="en-US" sz="2400" dirty="0"/>
          </a:p>
        </p:txBody>
      </p:sp>
      <p:sp>
        <p:nvSpPr>
          <p:cNvPr id="14" name="TextBox 13">
            <a:extLst>
              <a:ext uri="{FF2B5EF4-FFF2-40B4-BE49-F238E27FC236}">
                <a16:creationId xmlns:a16="http://schemas.microsoft.com/office/drawing/2014/main" id="{128BCB13-B6C0-7B45-9800-F491FA799913}"/>
              </a:ext>
            </a:extLst>
          </p:cNvPr>
          <p:cNvSpPr txBox="1"/>
          <p:nvPr/>
        </p:nvSpPr>
        <p:spPr>
          <a:xfrm>
            <a:off x="2794488" y="5504705"/>
            <a:ext cx="3595183" cy="461665"/>
          </a:xfrm>
          <a:prstGeom prst="rect">
            <a:avLst/>
          </a:prstGeom>
          <a:noFill/>
        </p:spPr>
        <p:txBody>
          <a:bodyPr wrap="square">
            <a:spAutoFit/>
          </a:bodyPr>
          <a:lstStyle/>
          <a:p>
            <a:r>
              <a:rPr lang="en-GB" sz="1200" dirty="0">
                <a:effectLst/>
                <a:latin typeface="Calibri" panose="020F0502020204030204" pitchFamily="34" charset="0"/>
                <a:ea typeface="Calibri" panose="020F0502020204030204" pitchFamily="34" charset="0"/>
              </a:rPr>
              <a:t>Effect of average pressure on permeance for the different </a:t>
            </a:r>
            <a:r>
              <a:rPr lang="en-GB" sz="1200" dirty="0">
                <a:latin typeface="Calibri" panose="020F0502020204030204" pitchFamily="34" charset="0"/>
                <a:ea typeface="Calibri" panose="020F0502020204030204" pitchFamily="34" charset="0"/>
              </a:rPr>
              <a:t>gas</a:t>
            </a:r>
            <a:r>
              <a:rPr lang="en-GB" sz="1200" dirty="0">
                <a:effectLst/>
                <a:latin typeface="Calibri" panose="020F0502020204030204" pitchFamily="34" charset="0"/>
                <a:ea typeface="Calibri" panose="020F0502020204030204" pitchFamily="34" charset="0"/>
              </a:rPr>
              <a:t> at room temperature </a:t>
            </a:r>
            <a:endParaRPr lang="en-US" sz="1200" dirty="0"/>
          </a:p>
        </p:txBody>
      </p:sp>
      <p:graphicFrame>
        <p:nvGraphicFramePr>
          <p:cNvPr id="15" name="Chart 14">
            <a:extLst>
              <a:ext uri="{FF2B5EF4-FFF2-40B4-BE49-F238E27FC236}">
                <a16:creationId xmlns:a16="http://schemas.microsoft.com/office/drawing/2014/main" id="{D2E1916B-35C0-7549-AD0F-B49CA43E5220}"/>
              </a:ext>
            </a:extLst>
          </p:cNvPr>
          <p:cNvGraphicFramePr>
            <a:graphicFrameLocks noGrp="1"/>
          </p:cNvGraphicFramePr>
          <p:nvPr>
            <p:extLst>
              <p:ext uri="{D42A27DB-BD31-4B8C-83A1-F6EECF244321}">
                <p14:modId xmlns:p14="http://schemas.microsoft.com/office/powerpoint/2010/main" val="1218935222"/>
              </p:ext>
            </p:extLst>
          </p:nvPr>
        </p:nvGraphicFramePr>
        <p:xfrm>
          <a:off x="936702" y="1773044"/>
          <a:ext cx="7214839" cy="3612995"/>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4FAF880F-822E-E747-A55A-A0A45F727236}"/>
              </a:ext>
            </a:extLst>
          </p:cNvPr>
          <p:cNvSpPr txBox="1"/>
          <p:nvPr/>
        </p:nvSpPr>
        <p:spPr>
          <a:xfrm>
            <a:off x="7997435" y="2291513"/>
            <a:ext cx="3595183" cy="461665"/>
          </a:xfrm>
          <a:prstGeom prst="rect">
            <a:avLst/>
          </a:prstGeom>
          <a:noFill/>
        </p:spPr>
        <p:txBody>
          <a:bodyPr wrap="square">
            <a:spAutoFit/>
          </a:bodyPr>
          <a:lstStyle/>
          <a:p>
            <a:r>
              <a:rPr lang="en-GB" sz="1200" dirty="0">
                <a:effectLst/>
                <a:latin typeface="Calibri" panose="020F0502020204030204" pitchFamily="34" charset="0"/>
                <a:ea typeface="Calibri" panose="020F0502020204030204" pitchFamily="34" charset="0"/>
              </a:rPr>
              <a:t>Effect of average pressure on permeance for the different membranes at temperature 200</a:t>
            </a:r>
            <a:r>
              <a:rPr lang="en-GB" sz="1200" baseline="30000" dirty="0">
                <a:effectLst/>
                <a:latin typeface="Calibri" panose="020F0502020204030204" pitchFamily="34" charset="0"/>
                <a:ea typeface="Calibri" panose="020F0502020204030204" pitchFamily="34" charset="0"/>
              </a:rPr>
              <a:t>o</a:t>
            </a:r>
            <a:r>
              <a:rPr lang="en-GB" sz="1200" dirty="0">
                <a:effectLst/>
                <a:latin typeface="Calibri" panose="020F0502020204030204" pitchFamily="34" charset="0"/>
                <a:ea typeface="Calibri" panose="020F0502020204030204" pitchFamily="34" charset="0"/>
              </a:rPr>
              <a:t> </a:t>
            </a:r>
            <a:endParaRPr lang="en-US" sz="1200" dirty="0"/>
          </a:p>
        </p:txBody>
      </p:sp>
    </p:spTree>
    <p:custDataLst>
      <p:tags r:id="rId1"/>
    </p:custDataLst>
    <p:extLst>
      <p:ext uri="{BB962C8B-B14F-4D97-AF65-F5344CB8AC3E}">
        <p14:creationId xmlns:p14="http://schemas.microsoft.com/office/powerpoint/2010/main" val="408077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31"/>
            <a:ext cx="10972800" cy="662578"/>
          </a:xfrm>
        </p:spPr>
        <p:txBody>
          <a:bodyPr>
            <a:normAutofit fontScale="90000"/>
          </a:bodyPr>
          <a:lstStyle/>
          <a:p>
            <a:r>
              <a:rPr lang="en-US" b="1" dirty="0">
                <a:solidFill>
                  <a:schemeClr val="bg1"/>
                </a:solidFill>
                <a:cs typeface="Times New Roman" panose="02020603050405020304" pitchFamily="18" charset="0"/>
              </a:rPr>
              <a:t>RESULTS/DISCUSSION</a:t>
            </a:r>
            <a:endParaRPr lang="en-GB" dirty="0"/>
          </a:p>
        </p:txBody>
      </p:sp>
      <p:sp>
        <p:nvSpPr>
          <p:cNvPr id="6" name="TextBox 5"/>
          <p:cNvSpPr txBox="1"/>
          <p:nvPr/>
        </p:nvSpPr>
        <p:spPr>
          <a:xfrm>
            <a:off x="609600" y="6148873"/>
            <a:ext cx="1321837" cy="400110"/>
          </a:xfrm>
          <a:prstGeom prst="rect">
            <a:avLst/>
          </a:prstGeom>
          <a:noFill/>
        </p:spPr>
        <p:txBody>
          <a:bodyPr wrap="square" rtlCol="0">
            <a:spAutoFit/>
          </a:bodyPr>
          <a:lstStyle/>
          <a:p>
            <a:r>
              <a:rPr lang="en-GB" sz="2000" dirty="0">
                <a:solidFill>
                  <a:schemeClr val="bg1"/>
                </a:solidFill>
                <a:latin typeface="Arial Black" panose="020B0A04020102020204" pitchFamily="34" charset="0"/>
              </a:rPr>
              <a:t>Slide 13</a:t>
            </a:r>
          </a:p>
        </p:txBody>
      </p:sp>
      <p:sp>
        <p:nvSpPr>
          <p:cNvPr id="3" name="Rectangle 2"/>
          <p:cNvSpPr/>
          <p:nvPr/>
        </p:nvSpPr>
        <p:spPr>
          <a:xfrm>
            <a:off x="431800" y="1032933"/>
            <a:ext cx="11006667" cy="369332"/>
          </a:xfrm>
          <a:prstGeom prst="rect">
            <a:avLst/>
          </a:prstGeom>
        </p:spPr>
        <p:txBody>
          <a:bodyPr wrap="square">
            <a:spAutoFit/>
          </a:bodyPr>
          <a:lstStyle/>
          <a:p>
            <a:pPr marL="342900" indent="-342900">
              <a:buFont typeface="Arial" pitchFamily="34" charset="0"/>
              <a:buChar char="•"/>
            </a:pPr>
            <a:r>
              <a:rPr lang="en-GB" dirty="0"/>
              <a:t>EFFECT OF PRESSURE DROP ON FLUX FOR THE DIFFERENT GASES AT ROOM TEMPERATURE AT DARCY’S REGION</a:t>
            </a:r>
          </a:p>
        </p:txBody>
      </p:sp>
      <p:sp>
        <p:nvSpPr>
          <p:cNvPr id="16" name="TextBox 15">
            <a:extLst>
              <a:ext uri="{FF2B5EF4-FFF2-40B4-BE49-F238E27FC236}">
                <a16:creationId xmlns:a16="http://schemas.microsoft.com/office/drawing/2014/main" id="{075B5967-DC4E-2548-9440-4A8CB5B03ACF}"/>
              </a:ext>
            </a:extLst>
          </p:cNvPr>
          <p:cNvSpPr txBox="1"/>
          <p:nvPr/>
        </p:nvSpPr>
        <p:spPr>
          <a:xfrm>
            <a:off x="431800" y="4151168"/>
            <a:ext cx="11712411" cy="1773884"/>
          </a:xfrm>
          <a:prstGeom prst="rect">
            <a:avLst/>
          </a:prstGeom>
          <a:noFill/>
        </p:spPr>
        <p:txBody>
          <a:bodyPr wrap="square">
            <a:spAutoFit/>
          </a:bodyPr>
          <a:lstStyle/>
          <a:p>
            <a:pPr>
              <a:lnSpc>
                <a:spcPct val="150000"/>
              </a:lnSpc>
              <a:spcAft>
                <a:spcPts val="1000"/>
              </a:spcAft>
            </a:pPr>
            <a:r>
              <a:rPr lang="en-GB" sz="1200" b="1" dirty="0">
                <a:latin typeface="Times New Roman" panose="02020603050405020304" pitchFamily="18" charset="0"/>
                <a:ea typeface="Calibri" panose="020F0502020204030204" pitchFamily="34" charset="0"/>
                <a:cs typeface="Calibri" panose="020F0502020204030204" pitchFamily="34" charset="0"/>
              </a:rPr>
              <a:t>In Darcy flow the proportionality constant </a:t>
            </a:r>
            <a:r>
              <a:rPr lang="en-CA" sz="1200" b="1" dirty="0">
                <a:latin typeface="Times New Roman" panose="02020603050405020304" pitchFamily="18" charset="0"/>
                <a:ea typeface="Calibri" panose="020F0502020204030204" pitchFamily="34" charset="0"/>
                <a:cs typeface="Calibri" panose="020F0502020204030204" pitchFamily="34" charset="0"/>
                <a:sym typeface="Symbol" pitchFamily="2" charset="2"/>
              </a:rPr>
              <a:t></a:t>
            </a:r>
            <a:r>
              <a:rPr lang="en-GB" sz="1200" b="1" dirty="0">
                <a:latin typeface="Times New Roman" panose="02020603050405020304" pitchFamily="18" charset="0"/>
                <a:ea typeface="Calibri" panose="020F0502020204030204" pitchFamily="34" charset="0"/>
                <a:cs typeface="Calibri" panose="020F0502020204030204" pitchFamily="34" charset="0"/>
              </a:rPr>
              <a:t>, is called the Darcy permeability, and is used to characterize the porous medium. Thus, the Darcy formula for linear displacement is given by equation </a:t>
            </a:r>
          </a:p>
          <a:p>
            <a:pPr>
              <a:lnSpc>
                <a:spcPct val="150000"/>
              </a:lnSpc>
              <a:spcAft>
                <a:spcPts val="1000"/>
              </a:spcAft>
            </a:pPr>
            <a:r>
              <a:rPr lang="en-GB" sz="1200" b="1" dirty="0">
                <a:latin typeface="Times New Roman" panose="02020603050405020304" pitchFamily="18" charset="0"/>
                <a:ea typeface="Calibri" panose="020F0502020204030204" pitchFamily="34" charset="0"/>
                <a:cs typeface="Calibri" panose="020F0502020204030204" pitchFamily="34" charset="0"/>
              </a:rPr>
              <a:t>q/A =</a:t>
            </a:r>
            <a:r>
              <a:rPr lang="en-CA" sz="1200" b="1" i="1" dirty="0">
                <a:latin typeface="Times New Roman" panose="02020603050405020304" pitchFamily="18" charset="0"/>
                <a:ea typeface="Calibri" panose="020F0502020204030204" pitchFamily="34" charset="0"/>
                <a:cs typeface="Calibri" panose="020F0502020204030204" pitchFamily="34" charset="0"/>
              </a:rPr>
              <a:t>Q = </a:t>
            </a:r>
            <a:r>
              <a:rPr lang="en-GB" sz="1200" b="1" dirty="0">
                <a:latin typeface="Times New Roman" panose="02020603050405020304" pitchFamily="18" charset="0"/>
                <a:ea typeface="Calibri" panose="020F0502020204030204" pitchFamily="34" charset="0"/>
                <a:cs typeface="Calibri" panose="020F0502020204030204" pitchFamily="34" charset="0"/>
              </a:rPr>
              <a:t>−</a:t>
            </a:r>
            <a:r>
              <a:rPr lang="en-CA" sz="1200" b="1" dirty="0">
                <a:latin typeface="Times New Roman" panose="02020603050405020304" pitchFamily="18" charset="0"/>
                <a:ea typeface="Calibri" panose="020F0502020204030204" pitchFamily="34" charset="0"/>
                <a:cs typeface="Calibri" panose="020F0502020204030204" pitchFamily="34" charset="0"/>
                <a:sym typeface="Symbol" pitchFamily="2" charset="2"/>
              </a:rPr>
              <a:t></a:t>
            </a:r>
            <a:r>
              <a:rPr lang="en-GB" sz="1200" b="1" dirty="0">
                <a:latin typeface="Times New Roman" panose="02020603050405020304" pitchFamily="18" charset="0"/>
                <a:ea typeface="Calibri" panose="020F0502020204030204" pitchFamily="34" charset="0"/>
                <a:cs typeface="Calibri" panose="020F0502020204030204" pitchFamily="34" charset="0"/>
              </a:rPr>
              <a:t>Δ</a:t>
            </a:r>
            <a:r>
              <a:rPr lang="en-GB" sz="1200" b="1" i="1" dirty="0">
                <a:latin typeface="Times New Roman" panose="02020603050405020304" pitchFamily="18" charset="0"/>
                <a:ea typeface="Calibri" panose="020F0502020204030204" pitchFamily="34" charset="0"/>
                <a:cs typeface="Calibri" panose="020F0502020204030204" pitchFamily="34" charset="0"/>
              </a:rPr>
              <a:t>P</a:t>
            </a:r>
            <a:r>
              <a:rPr lang="en-GB" sz="1200" b="1" dirty="0">
                <a:latin typeface="Times New Roman" panose="02020603050405020304" pitchFamily="18" charset="0"/>
                <a:ea typeface="Calibri" panose="020F0502020204030204" pitchFamily="34" charset="0"/>
                <a:cs typeface="Calibri" panose="020F0502020204030204" pitchFamily="34" charset="0"/>
              </a:rPr>
              <a:t>/</a:t>
            </a:r>
            <a:r>
              <a:rPr lang="en-CA" sz="1200" b="1" dirty="0">
                <a:latin typeface="Times New Roman" panose="02020603050405020304" pitchFamily="18" charset="0"/>
                <a:ea typeface="Calibri" panose="020F0502020204030204" pitchFamily="34" charset="0"/>
                <a:cs typeface="Calibri" panose="020F0502020204030204" pitchFamily="34" charset="0"/>
                <a:sym typeface="Symbol" pitchFamily="2" charset="2"/>
              </a:rPr>
              <a:t></a:t>
            </a:r>
            <a:r>
              <a:rPr lang="en-CA" sz="1200" b="1" dirty="0" err="1">
                <a:latin typeface="Times New Roman" panose="02020603050405020304" pitchFamily="18" charset="0"/>
                <a:ea typeface="Calibri" panose="020F0502020204030204" pitchFamily="34" charset="0"/>
                <a:cs typeface="Calibri" panose="020F0502020204030204" pitchFamily="34" charset="0"/>
              </a:rPr>
              <a:t>δ</a:t>
            </a:r>
            <a:r>
              <a:rPr lang="en-CA" sz="1200" b="1" dirty="0">
                <a:latin typeface="Times New Roman" panose="02020603050405020304" pitchFamily="18" charset="0"/>
                <a:ea typeface="Calibri" panose="020F0502020204030204" pitchFamily="34" charset="0"/>
                <a:cs typeface="Calibri" panose="020F0502020204030204" pitchFamily="34" charset="0"/>
              </a:rPr>
              <a:t>       </a:t>
            </a:r>
          </a:p>
          <a:p>
            <a:pPr>
              <a:lnSpc>
                <a:spcPct val="150000"/>
              </a:lnSpc>
              <a:spcAft>
                <a:spcPts val="1000"/>
              </a:spcAft>
            </a:pPr>
            <a:r>
              <a:rPr lang="en-CA" sz="1200" b="1" dirty="0">
                <a:latin typeface="Times New Roman" panose="02020603050405020304" pitchFamily="18" charset="0"/>
                <a:ea typeface="Calibri" panose="020F0502020204030204" pitchFamily="34" charset="0"/>
                <a:cs typeface="Calibri" panose="020F0502020204030204" pitchFamily="34" charset="0"/>
              </a:rPr>
              <a:t>The flux Q was plotted against the pressure drop </a:t>
            </a:r>
            <a:r>
              <a:rPr lang="en-GB" sz="1200" b="1" dirty="0">
                <a:latin typeface="Times New Roman" panose="02020603050405020304" pitchFamily="18" charset="0"/>
                <a:ea typeface="Calibri" panose="020F0502020204030204" pitchFamily="34" charset="0"/>
                <a:cs typeface="Calibri" panose="020F0502020204030204" pitchFamily="34" charset="0"/>
              </a:rPr>
              <a:t>Δ</a:t>
            </a:r>
            <a:r>
              <a:rPr lang="en-GB" sz="1200" b="1" i="1" dirty="0">
                <a:latin typeface="Times New Roman" panose="02020603050405020304" pitchFamily="18" charset="0"/>
                <a:ea typeface="Calibri" panose="020F0502020204030204" pitchFamily="34" charset="0"/>
                <a:cs typeface="Calibri" panose="020F0502020204030204" pitchFamily="34" charset="0"/>
              </a:rPr>
              <a:t>P with the slop of the graph equals </a:t>
            </a:r>
            <a:r>
              <a:rPr lang="en-GB" sz="1200" b="1" dirty="0">
                <a:latin typeface="Times New Roman" panose="02020603050405020304" pitchFamily="18" charset="0"/>
                <a:ea typeface="Calibri" panose="020F0502020204030204" pitchFamily="34" charset="0"/>
                <a:cs typeface="Calibri" panose="020F0502020204030204" pitchFamily="34" charset="0"/>
              </a:rPr>
              <a:t>−</a:t>
            </a:r>
            <a:r>
              <a:rPr lang="en-CA" sz="1200" b="1" dirty="0">
                <a:latin typeface="Times New Roman" panose="02020603050405020304" pitchFamily="18" charset="0"/>
                <a:ea typeface="Calibri" panose="020F0502020204030204" pitchFamily="34" charset="0"/>
                <a:cs typeface="Calibri" panose="020F0502020204030204" pitchFamily="34" charset="0"/>
                <a:sym typeface="Symbol" pitchFamily="2" charset="2"/>
              </a:rPr>
              <a:t></a:t>
            </a:r>
            <a:r>
              <a:rPr lang="en-GB" sz="1200" b="1" dirty="0">
                <a:latin typeface="Times New Roman" panose="02020603050405020304" pitchFamily="18" charset="0"/>
                <a:ea typeface="Calibri" panose="020F0502020204030204" pitchFamily="34" charset="0"/>
                <a:cs typeface="Calibri" panose="020F0502020204030204" pitchFamily="34" charset="0"/>
              </a:rPr>
              <a:t>/</a:t>
            </a:r>
            <a:r>
              <a:rPr lang="en-CA" sz="1200" b="1" dirty="0">
                <a:latin typeface="Times New Roman" panose="02020603050405020304" pitchFamily="18" charset="0"/>
                <a:ea typeface="Calibri" panose="020F0502020204030204" pitchFamily="34" charset="0"/>
                <a:cs typeface="Calibri" panose="020F0502020204030204" pitchFamily="34" charset="0"/>
                <a:sym typeface="Symbol" pitchFamily="2" charset="2"/>
              </a:rPr>
              <a:t></a:t>
            </a:r>
            <a:r>
              <a:rPr lang="en-CA" sz="1200" b="1" dirty="0" err="1">
                <a:latin typeface="Times New Roman" panose="02020603050405020304" pitchFamily="18" charset="0"/>
                <a:ea typeface="Calibri" panose="020F0502020204030204" pitchFamily="34" charset="0"/>
                <a:cs typeface="Calibri" panose="020F0502020204030204" pitchFamily="34" charset="0"/>
              </a:rPr>
              <a:t>δ</a:t>
            </a:r>
            <a:r>
              <a:rPr lang="en-CA" sz="1200" b="1" dirty="0">
                <a:latin typeface="Times New Roman" panose="02020603050405020304" pitchFamily="18" charset="0"/>
                <a:ea typeface="Calibri" panose="020F0502020204030204" pitchFamily="34" charset="0"/>
                <a:cs typeface="Calibri" panose="020F0502020204030204" pitchFamily="34" charset="0"/>
              </a:rPr>
              <a:t>                                                                                            </a:t>
            </a:r>
            <a:r>
              <a:rPr lang="en-GB" sz="1200" b="1" dirty="0">
                <a:latin typeface="Times New Roman" panose="02020603050405020304" pitchFamily="18" charset="0"/>
                <a:ea typeface="Calibri" panose="020F0502020204030204" pitchFamily="34" charset="0"/>
                <a:cs typeface="Calibri" panose="020F0502020204030204" pitchFamily="34" charset="0"/>
              </a:rPr>
              <a:t> </a:t>
            </a:r>
            <a:endParaRPr lang="en-GB" sz="1200" dirty="0">
              <a:latin typeface="Times New Roman" panose="02020603050405020304" pitchFamily="18" charset="0"/>
              <a:ea typeface="Calibri" panose="020F0502020204030204" pitchFamily="34" charset="0"/>
              <a:cs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Chart 12">
            <a:extLst>
              <a:ext uri="{FF2B5EF4-FFF2-40B4-BE49-F238E27FC236}">
                <a16:creationId xmlns:a16="http://schemas.microsoft.com/office/drawing/2014/main" id="{72DA1918-328D-F445-A26C-6EF4F2EDE50A}"/>
              </a:ext>
            </a:extLst>
          </p:cNvPr>
          <p:cNvGraphicFramePr>
            <a:graphicFrameLocks noGrp="1"/>
          </p:cNvGraphicFramePr>
          <p:nvPr>
            <p:extLst>
              <p:ext uri="{D42A27DB-BD31-4B8C-83A1-F6EECF244321}">
                <p14:modId xmlns:p14="http://schemas.microsoft.com/office/powerpoint/2010/main" val="3132254383"/>
              </p:ext>
            </p:extLst>
          </p:nvPr>
        </p:nvGraphicFramePr>
        <p:xfrm>
          <a:off x="3985953" y="1441337"/>
          <a:ext cx="3898360" cy="25061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D414E05E-4211-2241-8DF1-78F1484745B5}"/>
              </a:ext>
            </a:extLst>
          </p:cNvPr>
          <p:cNvGraphicFramePr>
            <a:graphicFrameLocks noGrp="1"/>
          </p:cNvGraphicFramePr>
          <p:nvPr>
            <p:extLst>
              <p:ext uri="{D42A27DB-BD31-4B8C-83A1-F6EECF244321}">
                <p14:modId xmlns:p14="http://schemas.microsoft.com/office/powerpoint/2010/main" val="1878778981"/>
              </p:ext>
            </p:extLst>
          </p:nvPr>
        </p:nvGraphicFramePr>
        <p:xfrm>
          <a:off x="89209" y="1402266"/>
          <a:ext cx="4103649" cy="26456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164A66CD-08A1-1C41-9829-F5AE18DDA58E}"/>
              </a:ext>
            </a:extLst>
          </p:cNvPr>
          <p:cNvGraphicFramePr>
            <a:graphicFrameLocks noGrp="1"/>
          </p:cNvGraphicFramePr>
          <p:nvPr>
            <p:extLst>
              <p:ext uri="{D42A27DB-BD31-4B8C-83A1-F6EECF244321}">
                <p14:modId xmlns:p14="http://schemas.microsoft.com/office/powerpoint/2010/main" val="2797014135"/>
              </p:ext>
            </p:extLst>
          </p:nvPr>
        </p:nvGraphicFramePr>
        <p:xfrm>
          <a:off x="7999144" y="1441337"/>
          <a:ext cx="3898360" cy="2361229"/>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30129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08" y="260061"/>
            <a:ext cx="10972800" cy="571962"/>
          </a:xfrm>
        </p:spPr>
        <p:txBody>
          <a:bodyPr>
            <a:normAutofit fontScale="90000"/>
          </a:bodyPr>
          <a:lstStyle/>
          <a:p>
            <a:r>
              <a:rPr lang="en-US" b="1" dirty="0">
                <a:solidFill>
                  <a:schemeClr val="bg1"/>
                </a:solidFill>
                <a:cs typeface="Times New Roman" panose="02020603050405020304" pitchFamily="18" charset="0"/>
              </a:rPr>
              <a:t>CONCLUSION</a:t>
            </a:r>
            <a:endParaRPr lang="en-GB" b="1" dirty="0">
              <a:solidFill>
                <a:schemeClr val="bg1"/>
              </a:solidFill>
            </a:endParaRPr>
          </a:p>
        </p:txBody>
      </p:sp>
      <p:sp>
        <p:nvSpPr>
          <p:cNvPr id="5" name="TextBox 4"/>
          <p:cNvSpPr txBox="1"/>
          <p:nvPr/>
        </p:nvSpPr>
        <p:spPr>
          <a:xfrm>
            <a:off x="502508" y="6137833"/>
            <a:ext cx="1390087" cy="400110"/>
          </a:xfrm>
          <a:prstGeom prst="rect">
            <a:avLst/>
          </a:prstGeom>
          <a:noFill/>
        </p:spPr>
        <p:txBody>
          <a:bodyPr wrap="square" rtlCol="0">
            <a:spAutoFit/>
          </a:bodyPr>
          <a:lstStyle/>
          <a:p>
            <a:r>
              <a:rPr lang="en-GB" sz="2000" dirty="0">
                <a:solidFill>
                  <a:schemeClr val="bg1"/>
                </a:solidFill>
                <a:latin typeface="Arial Black" panose="020B0A04020102020204" pitchFamily="34" charset="0"/>
              </a:rPr>
              <a:t>Slide 14</a:t>
            </a:r>
          </a:p>
        </p:txBody>
      </p:sp>
      <p:sp>
        <p:nvSpPr>
          <p:cNvPr id="6" name="TextBox 5">
            <a:extLst>
              <a:ext uri="{FF2B5EF4-FFF2-40B4-BE49-F238E27FC236}">
                <a16:creationId xmlns:a16="http://schemas.microsoft.com/office/drawing/2014/main" id="{212D7F44-392A-244E-A265-205A28743478}"/>
              </a:ext>
            </a:extLst>
          </p:cNvPr>
          <p:cNvSpPr txBox="1"/>
          <p:nvPr/>
        </p:nvSpPr>
        <p:spPr>
          <a:xfrm>
            <a:off x="234176" y="1103970"/>
            <a:ext cx="11842595" cy="6273512"/>
          </a:xfrm>
          <a:prstGeom prst="rect">
            <a:avLst/>
          </a:prstGeom>
          <a:noFill/>
        </p:spPr>
        <p:txBody>
          <a:bodyPr wrap="square" numCol="1">
            <a:spAutoFit/>
          </a:bodyPr>
          <a:lstStyle/>
          <a:p>
            <a:pPr marL="342900" indent="-342900">
              <a:spcAft>
                <a:spcPts val="1000"/>
              </a:spcAft>
              <a:buFont typeface="+mj-lt"/>
              <a:buAutoNum type="arabicPeriod"/>
            </a:pPr>
            <a:r>
              <a:rPr lang="en-CA" sz="2400" dirty="0">
                <a:ea typeface="Calibri" panose="020F0502020204030204" pitchFamily="34" charset="0"/>
                <a:cs typeface="Calibri" panose="020F0502020204030204" pitchFamily="34" charset="0"/>
              </a:rPr>
              <a:t>The matrix permeability of unconventional gas reservoir is usually very low, less than 0.1 milli Darcy and requires fracture treatment for effective productivity.</a:t>
            </a:r>
          </a:p>
          <a:p>
            <a:pPr marL="342900" indent="-342900">
              <a:spcAft>
                <a:spcPts val="1000"/>
              </a:spcAft>
              <a:buFont typeface="+mj-lt"/>
              <a:buAutoNum type="arabicPeriod"/>
            </a:pPr>
            <a:r>
              <a:rPr lang="en-US" sz="2400" dirty="0">
                <a:latin typeface="Times New Roman" panose="02020603050405020304" pitchFamily="18" charset="0"/>
                <a:ea typeface="MS Mincho" panose="02020609040205080304" pitchFamily="49" charset="-128"/>
              </a:rPr>
              <a:t>The long-term productivity of fractured gas reservoirs is directly controlled by the matrix flow and due to the low permeability of these reservoirs the flow velocity within the matrix tends to be very low</a:t>
            </a:r>
            <a:r>
              <a:rPr lang="en-GB" sz="2400" dirty="0"/>
              <a:t> </a:t>
            </a:r>
          </a:p>
          <a:p>
            <a:pPr marL="342900" indent="-342900">
              <a:spcAft>
                <a:spcPts val="1000"/>
              </a:spcAft>
              <a:buFont typeface="+mj-lt"/>
              <a:buAutoNum type="arabicPeriod"/>
            </a:pPr>
            <a:r>
              <a:rPr lang="en-GB" sz="2400" dirty="0">
                <a:solidFill>
                  <a:srgbClr val="2E2E2E"/>
                </a:solidFill>
              </a:rPr>
              <a:t>Gas flow behaviour for O</a:t>
            </a:r>
            <a:r>
              <a:rPr lang="en-GB" sz="2400" baseline="-25000" dirty="0">
                <a:solidFill>
                  <a:srgbClr val="2E2E2E"/>
                </a:solidFill>
              </a:rPr>
              <a:t>2</a:t>
            </a:r>
            <a:r>
              <a:rPr lang="en-GB" sz="2400" dirty="0">
                <a:solidFill>
                  <a:srgbClr val="2E2E2E"/>
                </a:solidFill>
              </a:rPr>
              <a:t>, CO</a:t>
            </a:r>
            <a:r>
              <a:rPr lang="en-GB" sz="2400" baseline="-25000" dirty="0">
                <a:solidFill>
                  <a:srgbClr val="2E2E2E"/>
                </a:solidFill>
              </a:rPr>
              <a:t>2</a:t>
            </a:r>
            <a:r>
              <a:rPr lang="en-GB" sz="2400" dirty="0">
                <a:solidFill>
                  <a:srgbClr val="2E2E2E"/>
                </a:solidFill>
              </a:rPr>
              <a:t> and Air was analysed, and the results obeyed the criteria that governs low permeability unconventional reservoirs by dividing the flow stages into Darcy (linear) and Non-Darcy (radial) flow. </a:t>
            </a:r>
          </a:p>
          <a:p>
            <a:pPr marL="342900" indent="-342900">
              <a:spcAft>
                <a:spcPts val="1000"/>
              </a:spcAft>
              <a:buFont typeface="+mj-lt"/>
              <a:buAutoNum type="arabicPeriod"/>
            </a:pPr>
            <a:r>
              <a:rPr lang="en-GB" sz="2400" dirty="0">
                <a:solidFill>
                  <a:srgbClr val="2E2E2E"/>
                </a:solidFill>
              </a:rPr>
              <a:t>The Darcy region was investigated to establish the absolute permeability and how fluid viscosity affects the rate of flow. The results indicates that gases with higher viscosity tends to have lower flow rate.  Confirming Darcy’s equation that permeability of a porous medium is inversely proportional to the viscosity of the fluid. </a:t>
            </a:r>
          </a:p>
          <a:p>
            <a:pPr marL="457200" indent="-457200">
              <a:buFont typeface="+mj-lt"/>
              <a:buAutoNum type="arabicPeriod"/>
            </a:pPr>
            <a:endParaRPr lang="en-GB" sz="2400" dirty="0">
              <a:solidFill>
                <a:srgbClr val="2E2E2E"/>
              </a:solidFill>
              <a:latin typeface="Times New Roman" panose="02020603050405020304" pitchFamily="18" charset="0"/>
            </a:endParaRPr>
          </a:p>
          <a:p>
            <a:pPr marL="342900" indent="-342900">
              <a:spcAft>
                <a:spcPts val="1000"/>
              </a:spcAft>
              <a:buFont typeface="+mj-lt"/>
              <a:buAutoNum type="arabicPeriod"/>
            </a:pPr>
            <a:endParaRPr lang="en-CA" sz="2400" dirty="0">
              <a:effectLst/>
              <a:ea typeface="Calibri" panose="020F0502020204030204" pitchFamily="34" charset="0"/>
              <a:cs typeface="Calibri" panose="020F0502020204030204" pitchFamily="34" charset="0"/>
            </a:endParaRPr>
          </a:p>
          <a:p>
            <a:pPr>
              <a:spcAft>
                <a:spcPts val="1000"/>
              </a:spcAft>
            </a:pPr>
            <a:r>
              <a:rPr lang="en-CA" sz="2400" dirty="0">
                <a:effectLst/>
                <a:ea typeface="Calibri" panose="020F0502020204030204" pitchFamily="34" charset="0"/>
                <a:cs typeface="Calibri" panose="020F0502020204030204" pitchFamily="34" charset="0"/>
              </a:rPr>
              <a:t>                                                                                        </a:t>
            </a:r>
            <a:endParaRPr lang="en-GB" sz="2400" dirty="0">
              <a:effectLst/>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265492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3034698"/>
          </a:xfrm>
        </p:spPr>
        <p:txBody>
          <a:bodyPr/>
          <a:lstStyle/>
          <a:p>
            <a:r>
              <a:rPr lang="en-GB" dirty="0"/>
              <a:t>Thank you for listening </a:t>
            </a:r>
          </a:p>
        </p:txBody>
      </p:sp>
    </p:spTree>
    <p:custDataLst>
      <p:tags r:id="rId1"/>
    </p:custDataLst>
    <p:extLst>
      <p:ext uri="{BB962C8B-B14F-4D97-AF65-F5344CB8AC3E}">
        <p14:creationId xmlns:p14="http://schemas.microsoft.com/office/powerpoint/2010/main" val="98342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09600" y="6148873"/>
            <a:ext cx="1175657" cy="400110"/>
          </a:xfrm>
          <a:prstGeom prst="rect">
            <a:avLst/>
          </a:prstGeom>
          <a:noFill/>
        </p:spPr>
        <p:txBody>
          <a:bodyPr wrap="square" rtlCol="0">
            <a:spAutoFit/>
          </a:bodyPr>
          <a:lstStyle/>
          <a:p>
            <a:r>
              <a:rPr lang="en-GB" sz="2000" dirty="0">
                <a:solidFill>
                  <a:schemeClr val="bg1"/>
                </a:solidFill>
                <a:latin typeface="Arial Black" panose="020B0A04020102020204" pitchFamily="34" charset="0"/>
              </a:rPr>
              <a:t>Slide 1</a:t>
            </a:r>
          </a:p>
        </p:txBody>
      </p:sp>
      <p:sp>
        <p:nvSpPr>
          <p:cNvPr id="12" name="Title 1">
            <a:extLst>
              <a:ext uri="{FF2B5EF4-FFF2-40B4-BE49-F238E27FC236}">
                <a16:creationId xmlns:a16="http://schemas.microsoft.com/office/drawing/2014/main" id="{2058EE6D-D6BE-F446-B636-9E4800111D9E}"/>
              </a:ext>
            </a:extLst>
          </p:cNvPr>
          <p:cNvSpPr txBox="1">
            <a:spLocks/>
          </p:cNvSpPr>
          <p:nvPr/>
        </p:nvSpPr>
        <p:spPr>
          <a:xfrm>
            <a:off x="458779" y="1183152"/>
            <a:ext cx="10131425" cy="145626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p>
        </p:txBody>
      </p:sp>
      <p:sp>
        <p:nvSpPr>
          <p:cNvPr id="13" name="Content Placeholder 2">
            <a:extLst>
              <a:ext uri="{FF2B5EF4-FFF2-40B4-BE49-F238E27FC236}">
                <a16:creationId xmlns:a16="http://schemas.microsoft.com/office/drawing/2014/main" id="{2B508A8B-F16E-3B4A-A3FA-084A0E7C0304}"/>
              </a:ext>
            </a:extLst>
          </p:cNvPr>
          <p:cNvSpPr>
            <a:spLocks noGrp="1"/>
          </p:cNvSpPr>
          <p:nvPr>
            <p:ph idx="1"/>
          </p:nvPr>
        </p:nvSpPr>
        <p:spPr>
          <a:xfrm>
            <a:off x="458778" y="1159792"/>
            <a:ext cx="10131425" cy="4352008"/>
          </a:xfrm>
        </p:spPr>
        <p:txBody>
          <a:bodyPr>
            <a:normAutofit/>
          </a:bodyPr>
          <a:lstStyle/>
          <a:p>
            <a:pPr marL="457200" indent="-457200">
              <a:buFont typeface="+mj-lt"/>
              <a:buAutoNum type="arabicPeriod"/>
            </a:pPr>
            <a:r>
              <a:rPr lang="en-MY" sz="2400" dirty="0"/>
              <a:t>Introduction/overview</a:t>
            </a:r>
          </a:p>
          <a:p>
            <a:pPr marL="457200" indent="-457200">
              <a:buFont typeface="+mj-lt"/>
              <a:buAutoNum type="arabicPeriod"/>
            </a:pPr>
            <a:r>
              <a:rPr lang="en-MY" sz="2400" dirty="0"/>
              <a:t>Aim</a:t>
            </a:r>
          </a:p>
          <a:p>
            <a:pPr marL="457200" indent="-457200">
              <a:buFont typeface="+mj-lt"/>
              <a:buAutoNum type="arabicPeriod"/>
            </a:pPr>
            <a:r>
              <a:rPr lang="en-MY" sz="2400" dirty="0"/>
              <a:t>Materials and methods</a:t>
            </a:r>
          </a:p>
          <a:p>
            <a:pPr marL="457200" indent="-457200">
              <a:buFont typeface="+mj-lt"/>
              <a:buAutoNum type="arabicPeriod"/>
            </a:pPr>
            <a:r>
              <a:rPr lang="en-MY" sz="2400" dirty="0"/>
              <a:t>Data summary</a:t>
            </a:r>
          </a:p>
          <a:p>
            <a:pPr marL="457200" indent="-457200">
              <a:buFont typeface="+mj-lt"/>
              <a:buAutoNum type="arabicPeriod"/>
            </a:pPr>
            <a:r>
              <a:rPr lang="en-MY" sz="2400" dirty="0"/>
              <a:t>Results and discussion</a:t>
            </a:r>
          </a:p>
          <a:p>
            <a:pPr marL="457200" indent="-457200">
              <a:buFont typeface="+mj-lt"/>
              <a:buAutoNum type="arabicPeriod"/>
            </a:pPr>
            <a:r>
              <a:rPr lang="en-MY" sz="2400" dirty="0"/>
              <a:t>Conclusion</a:t>
            </a:r>
          </a:p>
          <a:p>
            <a:pPr marL="457200" indent="-457200">
              <a:buFont typeface="+mj-lt"/>
              <a:buAutoNum type="arabicPeriod"/>
            </a:pPr>
            <a:r>
              <a:rPr lang="en-MY" sz="2400" dirty="0"/>
              <a:t>Questions</a:t>
            </a:r>
          </a:p>
          <a:p>
            <a:pPr marL="0" indent="0" algn="ctr">
              <a:buNone/>
            </a:pPr>
            <a:endParaRPr lang="en-MY" sz="2400" dirty="0"/>
          </a:p>
        </p:txBody>
      </p:sp>
      <p:sp>
        <p:nvSpPr>
          <p:cNvPr id="14" name="Title 1">
            <a:extLst>
              <a:ext uri="{FF2B5EF4-FFF2-40B4-BE49-F238E27FC236}">
                <a16:creationId xmlns:a16="http://schemas.microsoft.com/office/drawing/2014/main" id="{8959C2A3-D4DA-1D43-AFCE-6B4FC4324BBA}"/>
              </a:ext>
            </a:extLst>
          </p:cNvPr>
          <p:cNvSpPr txBox="1">
            <a:spLocks/>
          </p:cNvSpPr>
          <p:nvPr/>
        </p:nvSpPr>
        <p:spPr>
          <a:xfrm>
            <a:off x="823911" y="93134"/>
            <a:ext cx="10131425" cy="100753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MY" sz="4000" dirty="0">
                <a:solidFill>
                  <a:schemeClr val="bg1"/>
                </a:solidFill>
              </a:rPr>
              <a:t>CONTENT OUTLINE</a:t>
            </a:r>
            <a:endParaRPr lang="en-US" sz="4000" dirty="0">
              <a:solidFill>
                <a:schemeClr val="bg1"/>
              </a:solidFill>
            </a:endParaRPr>
          </a:p>
          <a:p>
            <a:endParaRPr lang="en-US" sz="4000" dirty="0">
              <a:solidFill>
                <a:schemeClr val="bg1"/>
              </a:solidFill>
            </a:endParaRPr>
          </a:p>
        </p:txBody>
      </p:sp>
    </p:spTree>
    <p:custDataLst>
      <p:tags r:id="rId1"/>
    </p:custDataLst>
    <p:extLst>
      <p:ext uri="{BB962C8B-B14F-4D97-AF65-F5344CB8AC3E}">
        <p14:creationId xmlns:p14="http://schemas.microsoft.com/office/powerpoint/2010/main" val="366923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09600" y="6148873"/>
            <a:ext cx="1175657" cy="400110"/>
          </a:xfrm>
          <a:prstGeom prst="rect">
            <a:avLst/>
          </a:prstGeom>
          <a:noFill/>
        </p:spPr>
        <p:txBody>
          <a:bodyPr wrap="square" rtlCol="0">
            <a:spAutoFit/>
          </a:bodyPr>
          <a:lstStyle/>
          <a:p>
            <a:r>
              <a:rPr lang="en-GB" sz="2000" dirty="0">
                <a:solidFill>
                  <a:schemeClr val="bg1"/>
                </a:solidFill>
                <a:latin typeface="Arial Black" panose="020B0A04020102020204" pitchFamily="34" charset="0"/>
              </a:rPr>
              <a:t>Slide 2</a:t>
            </a:r>
          </a:p>
        </p:txBody>
      </p:sp>
      <p:sp>
        <p:nvSpPr>
          <p:cNvPr id="12" name="Title 1">
            <a:extLst>
              <a:ext uri="{FF2B5EF4-FFF2-40B4-BE49-F238E27FC236}">
                <a16:creationId xmlns:a16="http://schemas.microsoft.com/office/drawing/2014/main" id="{2058EE6D-D6BE-F446-B636-9E4800111D9E}"/>
              </a:ext>
            </a:extLst>
          </p:cNvPr>
          <p:cNvSpPr txBox="1">
            <a:spLocks/>
          </p:cNvSpPr>
          <p:nvPr/>
        </p:nvSpPr>
        <p:spPr>
          <a:xfrm>
            <a:off x="458779" y="1183152"/>
            <a:ext cx="10131425" cy="145626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p>
        </p:txBody>
      </p:sp>
      <p:sp>
        <p:nvSpPr>
          <p:cNvPr id="13" name="Content Placeholder 2">
            <a:extLst>
              <a:ext uri="{FF2B5EF4-FFF2-40B4-BE49-F238E27FC236}">
                <a16:creationId xmlns:a16="http://schemas.microsoft.com/office/drawing/2014/main" id="{2B508A8B-F16E-3B4A-A3FA-084A0E7C0304}"/>
              </a:ext>
            </a:extLst>
          </p:cNvPr>
          <p:cNvSpPr>
            <a:spLocks noGrp="1"/>
          </p:cNvSpPr>
          <p:nvPr>
            <p:ph idx="1"/>
          </p:nvPr>
        </p:nvSpPr>
        <p:spPr>
          <a:xfrm>
            <a:off x="458778" y="1159791"/>
            <a:ext cx="11267555" cy="4648341"/>
          </a:xfrm>
        </p:spPr>
        <p:txBody>
          <a:bodyPr>
            <a:noAutofit/>
          </a:bodyPr>
          <a:lstStyle/>
          <a:p>
            <a:pPr marL="514350" indent="-514350">
              <a:buFont typeface="+mj-lt"/>
              <a:buAutoNum type="arabicPeriod"/>
            </a:pPr>
            <a:r>
              <a:rPr lang="en-US" sz="2400" dirty="0"/>
              <a:t>Gas demand and production has enhanced the diversification of economic activities from oil, with United State of America, China and Middle East in full swing unconventional gas revolution. </a:t>
            </a:r>
            <a:endParaRPr lang="en-GB" sz="2400" dirty="0"/>
          </a:p>
          <a:p>
            <a:pPr marL="0" indent="0">
              <a:buNone/>
            </a:pPr>
            <a:endParaRPr lang="en-US" sz="2800" dirty="0"/>
          </a:p>
          <a:p>
            <a:pPr marL="0" indent="0">
              <a:buNone/>
            </a:pPr>
            <a:endParaRPr lang="en-MY" dirty="0"/>
          </a:p>
        </p:txBody>
      </p:sp>
      <p:sp>
        <p:nvSpPr>
          <p:cNvPr id="14" name="Title 1">
            <a:extLst>
              <a:ext uri="{FF2B5EF4-FFF2-40B4-BE49-F238E27FC236}">
                <a16:creationId xmlns:a16="http://schemas.microsoft.com/office/drawing/2014/main" id="{8959C2A3-D4DA-1D43-AFCE-6B4FC4324BBA}"/>
              </a:ext>
            </a:extLst>
          </p:cNvPr>
          <p:cNvSpPr txBox="1">
            <a:spLocks/>
          </p:cNvSpPr>
          <p:nvPr/>
        </p:nvSpPr>
        <p:spPr>
          <a:xfrm>
            <a:off x="823912" y="67733"/>
            <a:ext cx="10131425" cy="1092058"/>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MY" sz="4000" dirty="0">
                <a:solidFill>
                  <a:schemeClr val="bg1"/>
                </a:solidFill>
              </a:rPr>
              <a:t>INTRODUCTION/OVERVIEW</a:t>
            </a:r>
            <a:endParaRPr lang="en-US" sz="4000" dirty="0">
              <a:solidFill>
                <a:schemeClr val="bg1"/>
              </a:solidFill>
            </a:endParaRPr>
          </a:p>
          <a:p>
            <a:endParaRPr lang="en-US" sz="4000" dirty="0">
              <a:solidFill>
                <a:schemeClr val="bg1"/>
              </a:solidFill>
            </a:endParaRPr>
          </a:p>
        </p:txBody>
      </p:sp>
      <p:pic>
        <p:nvPicPr>
          <p:cNvPr id="6" name="Picture 5" descr="Chart&#10;&#10;Description automatically generated">
            <a:extLst>
              <a:ext uri="{FF2B5EF4-FFF2-40B4-BE49-F238E27FC236}">
                <a16:creationId xmlns:a16="http://schemas.microsoft.com/office/drawing/2014/main" id="{7C6C8C59-06DE-8F44-9E6B-05960A0D4C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97137" y="2393059"/>
            <a:ext cx="8279720" cy="3561427"/>
          </a:xfrm>
          <a:prstGeom prst="rect">
            <a:avLst/>
          </a:prstGeom>
          <a:noFill/>
          <a:ln>
            <a:noFill/>
          </a:ln>
        </p:spPr>
      </p:pic>
    </p:spTree>
    <p:custDataLst>
      <p:tags r:id="rId1"/>
    </p:custDataLst>
    <p:extLst>
      <p:ext uri="{BB962C8B-B14F-4D97-AF65-F5344CB8AC3E}">
        <p14:creationId xmlns:p14="http://schemas.microsoft.com/office/powerpoint/2010/main" val="194167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09600" y="6148873"/>
            <a:ext cx="1175657" cy="400110"/>
          </a:xfrm>
          <a:prstGeom prst="rect">
            <a:avLst/>
          </a:prstGeom>
          <a:noFill/>
        </p:spPr>
        <p:txBody>
          <a:bodyPr wrap="square" rtlCol="0">
            <a:spAutoFit/>
          </a:bodyPr>
          <a:lstStyle/>
          <a:p>
            <a:r>
              <a:rPr lang="en-GB" sz="2000" dirty="0">
                <a:solidFill>
                  <a:schemeClr val="bg1"/>
                </a:solidFill>
                <a:latin typeface="Arial Black" panose="020B0A04020102020204" pitchFamily="34" charset="0"/>
              </a:rPr>
              <a:t>Slide 3</a:t>
            </a:r>
          </a:p>
        </p:txBody>
      </p:sp>
      <p:sp>
        <p:nvSpPr>
          <p:cNvPr id="12" name="Title 1">
            <a:extLst>
              <a:ext uri="{FF2B5EF4-FFF2-40B4-BE49-F238E27FC236}">
                <a16:creationId xmlns:a16="http://schemas.microsoft.com/office/drawing/2014/main" id="{2058EE6D-D6BE-F446-B636-9E4800111D9E}"/>
              </a:ext>
            </a:extLst>
          </p:cNvPr>
          <p:cNvSpPr txBox="1">
            <a:spLocks/>
          </p:cNvSpPr>
          <p:nvPr/>
        </p:nvSpPr>
        <p:spPr>
          <a:xfrm>
            <a:off x="458779" y="1183152"/>
            <a:ext cx="10131425" cy="145626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p>
        </p:txBody>
      </p:sp>
      <p:sp>
        <p:nvSpPr>
          <p:cNvPr id="13" name="Content Placeholder 2">
            <a:extLst>
              <a:ext uri="{FF2B5EF4-FFF2-40B4-BE49-F238E27FC236}">
                <a16:creationId xmlns:a16="http://schemas.microsoft.com/office/drawing/2014/main" id="{2B508A8B-F16E-3B4A-A3FA-084A0E7C0304}"/>
              </a:ext>
            </a:extLst>
          </p:cNvPr>
          <p:cNvSpPr>
            <a:spLocks noGrp="1"/>
          </p:cNvSpPr>
          <p:nvPr>
            <p:ph idx="1"/>
          </p:nvPr>
        </p:nvSpPr>
        <p:spPr>
          <a:xfrm>
            <a:off x="458778" y="1159791"/>
            <a:ext cx="10624089" cy="4733009"/>
          </a:xfrm>
        </p:spPr>
        <p:txBody>
          <a:bodyPr>
            <a:noAutofit/>
          </a:bodyPr>
          <a:lstStyle/>
          <a:p>
            <a:pPr marL="514350" indent="-514350">
              <a:buFont typeface="+mj-lt"/>
              <a:buAutoNum type="arabicPeriod"/>
            </a:pPr>
            <a:r>
              <a:rPr lang="en-US" sz="2800" dirty="0"/>
              <a:t>Unconventional gas reservoirs usually have very low matrix permeability, less than 0.1mD and a matrix porosity of less than 10%. </a:t>
            </a:r>
          </a:p>
          <a:p>
            <a:pPr marL="514350" indent="-514350">
              <a:buFont typeface="+mj-lt"/>
              <a:buAutoNum type="arabicPeriod"/>
            </a:pPr>
            <a:r>
              <a:rPr lang="en-US" sz="2800" dirty="0"/>
              <a:t>Unconventional reservoirs in most cases require hydraulic fracturing/fracking to liberate gas at economical quantity to the wellbore. </a:t>
            </a:r>
          </a:p>
          <a:p>
            <a:pPr marL="514350" indent="-514350">
              <a:buFont typeface="+mj-lt"/>
              <a:buAutoNum type="arabicPeriod"/>
            </a:pPr>
            <a:r>
              <a:rPr lang="en-US" sz="2800" dirty="0"/>
              <a:t>The reservoirs produce at a low flow rate under radial flow conditions without hydraulic fracturing, but after a successful fracture treatment the mechanism </a:t>
            </a:r>
            <a:r>
              <a:rPr lang="en-US" dirty="0"/>
              <a:t>of the gas flow in the formation changes from radial flow to linear flow.</a:t>
            </a:r>
            <a:endParaRPr lang="en-MY" sz="2800" dirty="0"/>
          </a:p>
        </p:txBody>
      </p:sp>
      <p:sp>
        <p:nvSpPr>
          <p:cNvPr id="14" name="Title 1">
            <a:extLst>
              <a:ext uri="{FF2B5EF4-FFF2-40B4-BE49-F238E27FC236}">
                <a16:creationId xmlns:a16="http://schemas.microsoft.com/office/drawing/2014/main" id="{8959C2A3-D4DA-1D43-AFCE-6B4FC4324BBA}"/>
              </a:ext>
            </a:extLst>
          </p:cNvPr>
          <p:cNvSpPr txBox="1">
            <a:spLocks/>
          </p:cNvSpPr>
          <p:nvPr/>
        </p:nvSpPr>
        <p:spPr>
          <a:xfrm>
            <a:off x="823912" y="67733"/>
            <a:ext cx="10131425" cy="1092058"/>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MY" sz="4000" dirty="0">
                <a:solidFill>
                  <a:schemeClr val="bg1"/>
                </a:solidFill>
              </a:rPr>
              <a:t>INTRODUCTION/OVERVIEW</a:t>
            </a:r>
            <a:endParaRPr lang="en-US" sz="4000" dirty="0">
              <a:solidFill>
                <a:schemeClr val="bg1"/>
              </a:solidFill>
            </a:endParaRPr>
          </a:p>
          <a:p>
            <a:endParaRPr lang="en-US" sz="4000" dirty="0">
              <a:solidFill>
                <a:schemeClr val="bg1"/>
              </a:solidFill>
            </a:endParaRPr>
          </a:p>
        </p:txBody>
      </p:sp>
    </p:spTree>
    <p:custDataLst>
      <p:tags r:id="rId1"/>
    </p:custDataLst>
    <p:extLst>
      <p:ext uri="{BB962C8B-B14F-4D97-AF65-F5344CB8AC3E}">
        <p14:creationId xmlns:p14="http://schemas.microsoft.com/office/powerpoint/2010/main" val="425535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4734"/>
            <a:ext cx="10972800" cy="711199"/>
          </a:xfrm>
        </p:spPr>
        <p:txBody>
          <a:bodyPr>
            <a:normAutofit/>
          </a:bodyPr>
          <a:lstStyle/>
          <a:p>
            <a:r>
              <a:rPr lang="en-GB" sz="4000" dirty="0">
                <a:solidFill>
                  <a:schemeClr val="bg1"/>
                </a:solidFill>
              </a:rPr>
              <a:t>RESEARCH AIM</a:t>
            </a:r>
          </a:p>
        </p:txBody>
      </p:sp>
      <p:sp>
        <p:nvSpPr>
          <p:cNvPr id="7" name="TextBox 6"/>
          <p:cNvSpPr txBox="1"/>
          <p:nvPr/>
        </p:nvSpPr>
        <p:spPr>
          <a:xfrm>
            <a:off x="609600" y="6139542"/>
            <a:ext cx="1396482" cy="400110"/>
          </a:xfrm>
          <a:prstGeom prst="rect">
            <a:avLst/>
          </a:prstGeom>
          <a:noFill/>
        </p:spPr>
        <p:txBody>
          <a:bodyPr wrap="square" rtlCol="0">
            <a:spAutoFit/>
          </a:bodyPr>
          <a:lstStyle/>
          <a:p>
            <a:r>
              <a:rPr lang="en-GB" sz="2000" dirty="0">
                <a:solidFill>
                  <a:schemeClr val="bg1"/>
                </a:solidFill>
                <a:latin typeface="Arial Black" panose="020B0A04020102020204" pitchFamily="34" charset="0"/>
              </a:rPr>
              <a:t>Slide 4</a:t>
            </a:r>
          </a:p>
        </p:txBody>
      </p:sp>
      <p:sp>
        <p:nvSpPr>
          <p:cNvPr id="3" name="Content Placeholder 2"/>
          <p:cNvSpPr>
            <a:spLocks noGrp="1"/>
          </p:cNvSpPr>
          <p:nvPr>
            <p:ph idx="1"/>
          </p:nvPr>
        </p:nvSpPr>
        <p:spPr>
          <a:xfrm>
            <a:off x="358431" y="1062678"/>
            <a:ext cx="9699969" cy="5076864"/>
          </a:xfrm>
        </p:spPr>
        <p:txBody>
          <a:bodyPr>
            <a:normAutofit/>
          </a:bodyPr>
          <a:lstStyle/>
          <a:p>
            <a:pPr algn="just"/>
            <a:r>
              <a:rPr lang="en-US" dirty="0"/>
              <a:t>This research is designed to experimentally study the factors that influence the gas flow mechanism in low permeability reservoir. </a:t>
            </a:r>
            <a:endParaRPr lang="en-GB" sz="2800" dirty="0"/>
          </a:p>
        </p:txBody>
      </p:sp>
    </p:spTree>
    <p:custDataLst>
      <p:tags r:id="rId1"/>
    </p:custDataLst>
    <p:extLst>
      <p:ext uri="{BB962C8B-B14F-4D97-AF65-F5344CB8AC3E}">
        <p14:creationId xmlns:p14="http://schemas.microsoft.com/office/powerpoint/2010/main" val="55132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5533"/>
            <a:ext cx="10972800" cy="787179"/>
          </a:xfrm>
        </p:spPr>
        <p:txBody>
          <a:bodyPr>
            <a:normAutofit/>
          </a:bodyPr>
          <a:lstStyle/>
          <a:p>
            <a:r>
              <a:rPr lang="en-GB" sz="4000" dirty="0">
                <a:solidFill>
                  <a:schemeClr val="bg1"/>
                </a:solidFill>
              </a:rPr>
              <a:t>MATERIALS AND METHODS</a:t>
            </a:r>
          </a:p>
        </p:txBody>
      </p:sp>
      <p:sp>
        <p:nvSpPr>
          <p:cNvPr id="7" name="TextBox 6"/>
          <p:cNvSpPr txBox="1"/>
          <p:nvPr/>
        </p:nvSpPr>
        <p:spPr>
          <a:xfrm>
            <a:off x="705293" y="6412412"/>
            <a:ext cx="1396482" cy="400110"/>
          </a:xfrm>
          <a:prstGeom prst="rect">
            <a:avLst/>
          </a:prstGeom>
          <a:noFill/>
        </p:spPr>
        <p:txBody>
          <a:bodyPr wrap="square" rtlCol="0">
            <a:spAutoFit/>
          </a:bodyPr>
          <a:lstStyle/>
          <a:p>
            <a:r>
              <a:rPr lang="en-GB" sz="2000" dirty="0">
                <a:solidFill>
                  <a:schemeClr val="bg1"/>
                </a:solidFill>
                <a:latin typeface="Arial Black" panose="020B0A04020102020204" pitchFamily="34" charset="0"/>
              </a:rPr>
              <a:t>Slide 5</a:t>
            </a:r>
          </a:p>
        </p:txBody>
      </p:sp>
      <p:sp>
        <p:nvSpPr>
          <p:cNvPr id="3" name="Content Placeholder 2"/>
          <p:cNvSpPr>
            <a:spLocks noGrp="1"/>
          </p:cNvSpPr>
          <p:nvPr>
            <p:ph idx="1"/>
          </p:nvPr>
        </p:nvSpPr>
        <p:spPr>
          <a:xfrm>
            <a:off x="358431" y="1062678"/>
            <a:ext cx="6053386" cy="5076864"/>
          </a:xfrm>
        </p:spPr>
        <p:txBody>
          <a:bodyPr>
            <a:normAutofit lnSpcReduction="10000"/>
          </a:bodyPr>
          <a:lstStyle/>
          <a:p>
            <a:pPr algn="just"/>
            <a:r>
              <a:rPr lang="en-GB" sz="2800" dirty="0"/>
              <a:t>(1) pressure gauge </a:t>
            </a:r>
          </a:p>
          <a:p>
            <a:pPr algn="just"/>
            <a:r>
              <a:rPr lang="en-GB" sz="2800" dirty="0"/>
              <a:t>(2) pressure valve </a:t>
            </a:r>
          </a:p>
          <a:p>
            <a:pPr algn="just"/>
            <a:r>
              <a:rPr lang="en-GB" sz="2800" dirty="0"/>
              <a:t>(3) gas regulator </a:t>
            </a:r>
          </a:p>
          <a:p>
            <a:pPr algn="just"/>
            <a:r>
              <a:rPr lang="en-GB" sz="2800" dirty="0"/>
              <a:t>(4) gas cylinder     </a:t>
            </a:r>
          </a:p>
          <a:p>
            <a:pPr algn="just"/>
            <a:r>
              <a:rPr lang="en-GB" sz="2800" dirty="0"/>
              <a:t>(5) thermometer                         </a:t>
            </a:r>
          </a:p>
          <a:p>
            <a:pPr algn="just"/>
            <a:r>
              <a:rPr lang="en-GB" sz="2800" dirty="0"/>
              <a:t>(6) thermocouple transducer    </a:t>
            </a:r>
          </a:p>
          <a:p>
            <a:pPr algn="just"/>
            <a:r>
              <a:rPr lang="en-GB" sz="2800" dirty="0"/>
              <a:t>(7) flow meter                </a:t>
            </a:r>
          </a:p>
          <a:p>
            <a:pPr algn="just"/>
            <a:r>
              <a:rPr lang="en-GB" sz="2800" dirty="0"/>
              <a:t>(8) heat regulator</a:t>
            </a:r>
          </a:p>
          <a:p>
            <a:pPr algn="just"/>
            <a:r>
              <a:rPr lang="en-GB" sz="2800" dirty="0"/>
              <a:t>(9) heat jacket and </a:t>
            </a:r>
          </a:p>
          <a:p>
            <a:pPr algn="just"/>
            <a:r>
              <a:rPr lang="en-GB" sz="2800" dirty="0"/>
              <a:t>(10) core holder.</a:t>
            </a:r>
          </a:p>
          <a:p>
            <a:pPr marL="0" indent="0" algn="just">
              <a:buNone/>
            </a:pPr>
            <a:endParaRPr lang="en-GB" sz="2400" dirty="0"/>
          </a:p>
        </p:txBody>
      </p:sp>
      <p:pic>
        <p:nvPicPr>
          <p:cNvPr id="6" name="Picture 5" descr="Experiment photo">
            <a:extLst>
              <a:ext uri="{FF2B5EF4-FFF2-40B4-BE49-F238E27FC236}">
                <a16:creationId xmlns:a16="http://schemas.microsoft.com/office/drawing/2014/main" id="{5124A961-A4D7-A041-A5AA-61361DCE8D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4888" y="933650"/>
            <a:ext cx="6513674" cy="4943043"/>
          </a:xfrm>
          <a:prstGeom prst="rect">
            <a:avLst/>
          </a:prstGeom>
          <a:noFill/>
          <a:ln>
            <a:noFill/>
          </a:ln>
        </p:spPr>
      </p:pic>
    </p:spTree>
    <p:custDataLst>
      <p:tags r:id="rId1"/>
    </p:custDataLst>
    <p:extLst>
      <p:ext uri="{BB962C8B-B14F-4D97-AF65-F5344CB8AC3E}">
        <p14:creationId xmlns:p14="http://schemas.microsoft.com/office/powerpoint/2010/main" val="2627489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8927"/>
            <a:ext cx="10972800" cy="787179"/>
          </a:xfrm>
        </p:spPr>
        <p:txBody>
          <a:bodyPr>
            <a:normAutofit/>
          </a:bodyPr>
          <a:lstStyle/>
          <a:p>
            <a:r>
              <a:rPr lang="en-GB" sz="4000" dirty="0">
                <a:solidFill>
                  <a:schemeClr val="bg1"/>
                </a:solidFill>
              </a:rPr>
              <a:t>MATERIALS AND METHODS</a:t>
            </a:r>
          </a:p>
        </p:txBody>
      </p:sp>
      <p:sp>
        <p:nvSpPr>
          <p:cNvPr id="7" name="TextBox 6"/>
          <p:cNvSpPr txBox="1"/>
          <p:nvPr/>
        </p:nvSpPr>
        <p:spPr>
          <a:xfrm>
            <a:off x="705293" y="6412412"/>
            <a:ext cx="1396482" cy="400110"/>
          </a:xfrm>
          <a:prstGeom prst="rect">
            <a:avLst/>
          </a:prstGeom>
          <a:noFill/>
        </p:spPr>
        <p:txBody>
          <a:bodyPr wrap="square" rtlCol="0">
            <a:spAutoFit/>
          </a:bodyPr>
          <a:lstStyle/>
          <a:p>
            <a:r>
              <a:rPr lang="en-GB" sz="2000" dirty="0">
                <a:solidFill>
                  <a:schemeClr val="bg1"/>
                </a:solidFill>
                <a:latin typeface="Arial Black" panose="020B0A04020102020204" pitchFamily="34" charset="0"/>
              </a:rPr>
              <a:t>Slide 6</a:t>
            </a:r>
          </a:p>
        </p:txBody>
      </p:sp>
      <p:sp>
        <p:nvSpPr>
          <p:cNvPr id="8" name="TextBox 7">
            <a:extLst>
              <a:ext uri="{FF2B5EF4-FFF2-40B4-BE49-F238E27FC236}">
                <a16:creationId xmlns:a16="http://schemas.microsoft.com/office/drawing/2014/main" id="{C57A7913-1C15-6645-8BE7-76D32C63D2AE}"/>
              </a:ext>
            </a:extLst>
          </p:cNvPr>
          <p:cNvSpPr txBox="1"/>
          <p:nvPr/>
        </p:nvSpPr>
        <p:spPr>
          <a:xfrm>
            <a:off x="8177893" y="5555016"/>
            <a:ext cx="2196192" cy="369332"/>
          </a:xfrm>
          <a:prstGeom prst="rect">
            <a:avLst/>
          </a:prstGeom>
          <a:noFill/>
        </p:spPr>
        <p:txBody>
          <a:bodyPr wrap="square">
            <a:spAutoFit/>
          </a:bodyPr>
          <a:lstStyle/>
          <a:p>
            <a:r>
              <a:rPr lang="en-US" dirty="0"/>
              <a:t>Experimental set-up </a:t>
            </a:r>
          </a:p>
        </p:txBody>
      </p:sp>
      <p:sp>
        <p:nvSpPr>
          <p:cNvPr id="9" name="TextBox 8">
            <a:extLst>
              <a:ext uri="{FF2B5EF4-FFF2-40B4-BE49-F238E27FC236}">
                <a16:creationId xmlns:a16="http://schemas.microsoft.com/office/drawing/2014/main" id="{29CE5B9A-24D5-B94F-A8AA-3D625460ED2C}"/>
              </a:ext>
            </a:extLst>
          </p:cNvPr>
          <p:cNvSpPr txBox="1"/>
          <p:nvPr/>
        </p:nvSpPr>
        <p:spPr>
          <a:xfrm>
            <a:off x="915761" y="5332064"/>
            <a:ext cx="3990775" cy="307777"/>
          </a:xfrm>
          <a:prstGeom prst="rect">
            <a:avLst/>
          </a:prstGeom>
          <a:noFill/>
        </p:spPr>
        <p:txBody>
          <a:bodyPr wrap="square">
            <a:spAutoFit/>
          </a:bodyPr>
          <a:lstStyle/>
          <a:p>
            <a:r>
              <a:rPr lang="en-GB" sz="1400" dirty="0"/>
              <a:t>Areal and cross-sectional view of membranes used </a:t>
            </a:r>
            <a:endParaRPr lang="en-US" sz="1400" dirty="0"/>
          </a:p>
        </p:txBody>
      </p:sp>
      <p:sp>
        <p:nvSpPr>
          <p:cNvPr id="13" name="Content Placeholder 12">
            <a:extLst>
              <a:ext uri="{FF2B5EF4-FFF2-40B4-BE49-F238E27FC236}">
                <a16:creationId xmlns:a16="http://schemas.microsoft.com/office/drawing/2014/main" id="{93797CB3-8B55-C646-B82D-EC67804F9352}"/>
              </a:ext>
            </a:extLst>
          </p:cNvPr>
          <p:cNvSpPr>
            <a:spLocks noGrp="1"/>
          </p:cNvSpPr>
          <p:nvPr>
            <p:ph idx="1"/>
          </p:nvPr>
        </p:nvSpPr>
        <p:spPr>
          <a:xfrm>
            <a:off x="609600" y="1879455"/>
            <a:ext cx="4151971" cy="3174727"/>
          </a:xfrm>
        </p:spPr>
        <p:txBody>
          <a:bodyPr/>
          <a:lstStyle/>
          <a:p>
            <a:endParaRPr lang="en-US" dirty="0"/>
          </a:p>
        </p:txBody>
      </p:sp>
      <p:grpSp>
        <p:nvGrpSpPr>
          <p:cNvPr id="17" name="Group 16">
            <a:extLst>
              <a:ext uri="{FF2B5EF4-FFF2-40B4-BE49-F238E27FC236}">
                <a16:creationId xmlns:a16="http://schemas.microsoft.com/office/drawing/2014/main" id="{07FE9413-67DD-A342-B6C8-AD9163FCD104}"/>
              </a:ext>
            </a:extLst>
          </p:cNvPr>
          <p:cNvGrpSpPr>
            <a:grpSpLocks/>
          </p:cNvGrpSpPr>
          <p:nvPr/>
        </p:nvGrpSpPr>
        <p:grpSpPr>
          <a:xfrm>
            <a:off x="111778" y="937021"/>
            <a:ext cx="5787216" cy="4427024"/>
            <a:chOff x="-9526" y="0"/>
            <a:chExt cx="5381625" cy="3050705"/>
          </a:xfrm>
        </p:grpSpPr>
        <p:pic>
          <p:nvPicPr>
            <p:cNvPr id="18" name="Picture 17">
              <a:extLst>
                <a:ext uri="{FF2B5EF4-FFF2-40B4-BE49-F238E27FC236}">
                  <a16:creationId xmlns:a16="http://schemas.microsoft.com/office/drawing/2014/main" id="{BA41EA6E-C830-FF41-B23E-F6BE666441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248" r="32477"/>
            <a:stretch/>
          </p:blipFill>
          <p:spPr bwMode="auto">
            <a:xfrm rot="5400000" flipH="1">
              <a:off x="1943100" y="-1940243"/>
              <a:ext cx="1478280" cy="5358765"/>
            </a:xfrm>
            <a:prstGeom prst="rect">
              <a:avLst/>
            </a:prstGeom>
            <a:noFill/>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BC1522EF-4D93-C54F-9342-813125333F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428" t="8320" r="1490" b="49576"/>
            <a:stretch/>
          </p:blipFill>
          <p:spPr bwMode="auto">
            <a:xfrm>
              <a:off x="-9526" y="1460030"/>
              <a:ext cx="5381625" cy="1590675"/>
            </a:xfrm>
            <a:prstGeom prst="rect">
              <a:avLst/>
            </a:prstGeom>
            <a:noFill/>
            <a:ln>
              <a:noFill/>
            </a:ln>
            <a:extLst>
              <a:ext uri="{53640926-AAD7-44D8-BBD7-CCE9431645EC}">
                <a14:shadowObscured xmlns:a14="http://schemas.microsoft.com/office/drawing/2010/main"/>
              </a:ext>
            </a:extLst>
          </p:spPr>
        </p:pic>
      </p:grpSp>
      <p:pic>
        <p:nvPicPr>
          <p:cNvPr id="20" name="Picture 19" descr="Experiment photo">
            <a:extLst>
              <a:ext uri="{FF2B5EF4-FFF2-40B4-BE49-F238E27FC236}">
                <a16:creationId xmlns:a16="http://schemas.microsoft.com/office/drawing/2014/main" id="{B2411FC2-53D0-4842-8FFC-3FE1C8B6B77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8994" y="933651"/>
            <a:ext cx="5989567" cy="4675412"/>
          </a:xfrm>
          <a:prstGeom prst="rect">
            <a:avLst/>
          </a:prstGeom>
          <a:noFill/>
          <a:ln>
            <a:noFill/>
          </a:ln>
        </p:spPr>
      </p:pic>
    </p:spTree>
    <p:custDataLst>
      <p:tags r:id="rId1"/>
    </p:custDataLst>
    <p:extLst>
      <p:ext uri="{BB962C8B-B14F-4D97-AF65-F5344CB8AC3E}">
        <p14:creationId xmlns:p14="http://schemas.microsoft.com/office/powerpoint/2010/main" val="374959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99" y="47183"/>
            <a:ext cx="10972800" cy="914400"/>
          </a:xfrm>
        </p:spPr>
        <p:txBody>
          <a:bodyPr>
            <a:normAutofit/>
          </a:bodyPr>
          <a:lstStyle/>
          <a:p>
            <a:r>
              <a:rPr lang="en-GB" dirty="0">
                <a:solidFill>
                  <a:schemeClr val="bg1"/>
                </a:solidFill>
              </a:rPr>
              <a:t>DATA SUMMARY</a:t>
            </a:r>
            <a:endParaRPr lang="en-GB" dirty="0"/>
          </a:p>
        </p:txBody>
      </p:sp>
      <p:sp>
        <p:nvSpPr>
          <p:cNvPr id="10" name="TextBox 9"/>
          <p:cNvSpPr txBox="1"/>
          <p:nvPr/>
        </p:nvSpPr>
        <p:spPr>
          <a:xfrm>
            <a:off x="733167" y="6164543"/>
            <a:ext cx="1347560" cy="400110"/>
          </a:xfrm>
          <a:prstGeom prst="rect">
            <a:avLst/>
          </a:prstGeom>
          <a:noFill/>
        </p:spPr>
        <p:txBody>
          <a:bodyPr wrap="square" rtlCol="0">
            <a:spAutoFit/>
          </a:bodyPr>
          <a:lstStyle/>
          <a:p>
            <a:r>
              <a:rPr lang="en-GB" sz="2000" dirty="0">
                <a:solidFill>
                  <a:schemeClr val="bg1"/>
                </a:solidFill>
                <a:latin typeface="Arial Black" panose="020B0A04020102020204" pitchFamily="34" charset="0"/>
              </a:rPr>
              <a:t>Slide 9</a:t>
            </a:r>
          </a:p>
        </p:txBody>
      </p:sp>
      <p:sp>
        <p:nvSpPr>
          <p:cNvPr id="3" name="Content Placeholder 2"/>
          <p:cNvSpPr>
            <a:spLocks noGrp="1"/>
          </p:cNvSpPr>
          <p:nvPr>
            <p:ph idx="1"/>
          </p:nvPr>
        </p:nvSpPr>
        <p:spPr>
          <a:xfrm>
            <a:off x="-1" y="633024"/>
            <a:ext cx="11074928" cy="451963"/>
          </a:xfrm>
        </p:spPr>
        <p:txBody>
          <a:bodyPr>
            <a:normAutofit fontScale="85000" lnSpcReduction="20000"/>
          </a:bodyPr>
          <a:lstStyle/>
          <a:p>
            <a:pPr algn="just"/>
            <a:endParaRPr lang="en-GB" dirty="0"/>
          </a:p>
          <a:p>
            <a:pPr algn="just"/>
            <a:endParaRPr lang="en-US" dirty="0"/>
          </a:p>
        </p:txBody>
      </p:sp>
      <p:pic>
        <p:nvPicPr>
          <p:cNvPr id="8" name="Picture 7" descr="Table&#10;&#10;Description automatically generated">
            <a:extLst>
              <a:ext uri="{FF2B5EF4-FFF2-40B4-BE49-F238E27FC236}">
                <a16:creationId xmlns:a16="http://schemas.microsoft.com/office/drawing/2014/main" id="{79C058FE-B217-004D-A840-C7E5313D3F20}"/>
              </a:ext>
            </a:extLst>
          </p:cNvPr>
          <p:cNvPicPr>
            <a:picLocks noChangeAspect="1"/>
          </p:cNvPicPr>
          <p:nvPr/>
        </p:nvPicPr>
        <p:blipFill>
          <a:blip r:embed="rId4"/>
          <a:stretch>
            <a:fillRect/>
          </a:stretch>
        </p:blipFill>
        <p:spPr>
          <a:xfrm>
            <a:off x="479503" y="961582"/>
            <a:ext cx="10816682" cy="4903959"/>
          </a:xfrm>
          <a:prstGeom prst="rect">
            <a:avLst/>
          </a:prstGeom>
        </p:spPr>
      </p:pic>
    </p:spTree>
    <p:custDataLst>
      <p:tags r:id="rId1"/>
    </p:custDataLst>
    <p:extLst>
      <p:ext uri="{BB962C8B-B14F-4D97-AF65-F5344CB8AC3E}">
        <p14:creationId xmlns:p14="http://schemas.microsoft.com/office/powerpoint/2010/main" val="1832867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31"/>
            <a:ext cx="10972800" cy="662578"/>
          </a:xfrm>
        </p:spPr>
        <p:txBody>
          <a:bodyPr>
            <a:normAutofit fontScale="90000"/>
          </a:bodyPr>
          <a:lstStyle/>
          <a:p>
            <a:r>
              <a:rPr lang="en-US" b="1" dirty="0">
                <a:solidFill>
                  <a:schemeClr val="bg1"/>
                </a:solidFill>
                <a:cs typeface="Times New Roman" panose="02020603050405020304" pitchFamily="18" charset="0"/>
              </a:rPr>
              <a:t>RESULTS/DISCUSSION</a:t>
            </a:r>
            <a:endParaRPr lang="en-GB" dirty="0"/>
          </a:p>
        </p:txBody>
      </p:sp>
      <p:sp>
        <p:nvSpPr>
          <p:cNvPr id="6" name="TextBox 5"/>
          <p:cNvSpPr txBox="1"/>
          <p:nvPr/>
        </p:nvSpPr>
        <p:spPr>
          <a:xfrm>
            <a:off x="609600" y="6148873"/>
            <a:ext cx="1321837" cy="400110"/>
          </a:xfrm>
          <a:prstGeom prst="rect">
            <a:avLst/>
          </a:prstGeom>
          <a:noFill/>
        </p:spPr>
        <p:txBody>
          <a:bodyPr wrap="square" rtlCol="0">
            <a:spAutoFit/>
          </a:bodyPr>
          <a:lstStyle/>
          <a:p>
            <a:r>
              <a:rPr lang="en-GB" sz="2000" dirty="0">
                <a:solidFill>
                  <a:schemeClr val="bg1"/>
                </a:solidFill>
                <a:latin typeface="Arial Black" panose="020B0A04020102020204" pitchFamily="34" charset="0"/>
              </a:rPr>
              <a:t>Slide 10</a:t>
            </a:r>
          </a:p>
        </p:txBody>
      </p:sp>
      <p:sp>
        <p:nvSpPr>
          <p:cNvPr id="3" name="Rectangle 2"/>
          <p:cNvSpPr/>
          <p:nvPr/>
        </p:nvSpPr>
        <p:spPr>
          <a:xfrm>
            <a:off x="431800" y="1032933"/>
            <a:ext cx="11006667" cy="1477328"/>
          </a:xfrm>
          <a:prstGeom prst="rect">
            <a:avLst/>
          </a:prstGeom>
        </p:spPr>
        <p:txBody>
          <a:bodyPr wrap="square">
            <a:spAutoFit/>
          </a:bodyPr>
          <a:lstStyle/>
          <a:p>
            <a:pPr marL="342900" indent="-342900">
              <a:buFont typeface="Arial" pitchFamily="34" charset="0"/>
              <a:buChar char="•"/>
            </a:pPr>
            <a:r>
              <a:rPr lang="en-GB" dirty="0"/>
              <a:t>EFFECT OF PRESSURE DROP ON FLUX FOR THE DIFFERENT GASES AT ROOM TEMPERATURE.</a:t>
            </a:r>
          </a:p>
          <a:p>
            <a:pPr marL="342900" indent="-342900">
              <a:buFont typeface="Arial" pitchFamily="34" charset="0"/>
              <a:buChar char="•"/>
            </a:pPr>
            <a:endParaRPr lang="en-US" sz="2400" dirty="0"/>
          </a:p>
          <a:p>
            <a:pPr marL="342900" indent="-342900">
              <a:buFont typeface="Arial" pitchFamily="34" charset="0"/>
              <a:buChar char="•"/>
            </a:pPr>
            <a:endParaRPr lang="en-US" sz="2400" dirty="0"/>
          </a:p>
          <a:p>
            <a:pPr marL="342900" indent="-342900">
              <a:buFont typeface="Arial" pitchFamily="34" charset="0"/>
              <a:buChar char="•"/>
            </a:pPr>
            <a:endParaRPr lang="en-US" sz="2400" dirty="0"/>
          </a:p>
        </p:txBody>
      </p:sp>
      <p:sp>
        <p:nvSpPr>
          <p:cNvPr id="9" name="TextBox 8">
            <a:extLst>
              <a:ext uri="{FF2B5EF4-FFF2-40B4-BE49-F238E27FC236}">
                <a16:creationId xmlns:a16="http://schemas.microsoft.com/office/drawing/2014/main" id="{94B44EF5-25C2-8A4B-BB91-84A533490876}"/>
              </a:ext>
            </a:extLst>
          </p:cNvPr>
          <p:cNvSpPr txBox="1"/>
          <p:nvPr/>
        </p:nvSpPr>
        <p:spPr>
          <a:xfrm>
            <a:off x="2367516" y="5343890"/>
            <a:ext cx="3728484" cy="461665"/>
          </a:xfrm>
          <a:prstGeom prst="rect">
            <a:avLst/>
          </a:prstGeom>
          <a:noFill/>
        </p:spPr>
        <p:txBody>
          <a:bodyPr wrap="square">
            <a:spAutoFit/>
          </a:bodyPr>
          <a:lstStyle/>
          <a:p>
            <a:r>
              <a:rPr lang="en-GB" sz="1200" dirty="0">
                <a:effectLst/>
                <a:latin typeface="Calibri" panose="020F0502020204030204" pitchFamily="34" charset="0"/>
                <a:ea typeface="Calibri" panose="020F0502020204030204" pitchFamily="34" charset="0"/>
              </a:rPr>
              <a:t>Effect of pressure drop on flux for the different gases at room temperature</a:t>
            </a:r>
            <a:endParaRPr lang="en-US" sz="1200" dirty="0"/>
          </a:p>
        </p:txBody>
      </p:sp>
      <p:graphicFrame>
        <p:nvGraphicFramePr>
          <p:cNvPr id="12" name="Chart 11">
            <a:extLst>
              <a:ext uri="{FF2B5EF4-FFF2-40B4-BE49-F238E27FC236}">
                <a16:creationId xmlns:a16="http://schemas.microsoft.com/office/drawing/2014/main" id="{FC05AB88-BDE0-3347-9E9F-57C031FD5B5B}"/>
              </a:ext>
            </a:extLst>
          </p:cNvPr>
          <p:cNvGraphicFramePr>
            <a:graphicFrameLocks noGrp="1"/>
          </p:cNvGraphicFramePr>
          <p:nvPr>
            <p:extLst>
              <p:ext uri="{D42A27DB-BD31-4B8C-83A1-F6EECF244321}">
                <p14:modId xmlns:p14="http://schemas.microsoft.com/office/powerpoint/2010/main" val="1568006197"/>
              </p:ext>
            </p:extLst>
          </p:nvPr>
        </p:nvGraphicFramePr>
        <p:xfrm>
          <a:off x="753533" y="1382751"/>
          <a:ext cx="6846849" cy="391374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C8229DFB-4CD5-7D49-AAD1-0E05A86866CD}"/>
              </a:ext>
            </a:extLst>
          </p:cNvPr>
          <p:cNvSpPr txBox="1"/>
          <p:nvPr/>
        </p:nvSpPr>
        <p:spPr>
          <a:xfrm>
            <a:off x="7961092" y="1969593"/>
            <a:ext cx="3728484" cy="461665"/>
          </a:xfrm>
          <a:prstGeom prst="rect">
            <a:avLst/>
          </a:prstGeom>
          <a:noFill/>
        </p:spPr>
        <p:txBody>
          <a:bodyPr wrap="square">
            <a:spAutoFit/>
          </a:bodyPr>
          <a:lstStyle/>
          <a:p>
            <a:r>
              <a:rPr lang="en-GB" sz="1200" dirty="0">
                <a:effectLst/>
                <a:latin typeface="Calibri" panose="020F0502020204030204" pitchFamily="34" charset="0"/>
                <a:ea typeface="Calibri" panose="020F0502020204030204" pitchFamily="34" charset="0"/>
              </a:rPr>
              <a:t>Effect of pressure drop on flux for the different gases at room temperature</a:t>
            </a:r>
            <a:endParaRPr lang="en-US" sz="1200" dirty="0"/>
          </a:p>
        </p:txBody>
      </p:sp>
    </p:spTree>
    <p:custDataLst>
      <p:tags r:id="rId1"/>
    </p:custDataLst>
    <p:extLst>
      <p:ext uri="{BB962C8B-B14F-4D97-AF65-F5344CB8AC3E}">
        <p14:creationId xmlns:p14="http://schemas.microsoft.com/office/powerpoint/2010/main" val="2364779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GU Rivers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26012</TotalTime>
  <Words>712</Words>
  <Application>Microsoft Office PowerPoint</Application>
  <PresentationFormat>Widescreen</PresentationFormat>
  <Paragraphs>82</Paragraphs>
  <Slides>13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MS Mincho</vt:lpstr>
      <vt:lpstr>Arial</vt:lpstr>
      <vt:lpstr>Arial Black</vt:lpstr>
      <vt:lpstr>Calibri</vt:lpstr>
      <vt:lpstr>Symbol</vt:lpstr>
      <vt:lpstr>Times New Roman</vt:lpstr>
      <vt:lpstr>RGU Riverside</vt:lpstr>
      <vt:lpstr>GAS FLOW MECHANISMS IN FRACTURED LOW PERMEABILITY RESERVOIRS                                                                          Evans Ogoun, Florence Aisueni, Priscilla Ogunlude and Professor Edward Gobina                                                                                                                                                                                                                   Centre for Process Integration and Membrane Technology,  School of Engineering, Robert Gordon University,  Aberdeen AB10 7QB, UK                                                                        Corresponding Author: E-mail: e.gobina@rgu.ac.uk;                                                                                                                Phone: +44(0)1224262348</vt:lpstr>
      <vt:lpstr>PowerPoint Presentation</vt:lpstr>
      <vt:lpstr>PowerPoint Presentation</vt:lpstr>
      <vt:lpstr>PowerPoint Presentation</vt:lpstr>
      <vt:lpstr>RESEARCH AIM</vt:lpstr>
      <vt:lpstr>MATERIALS AND METHODS</vt:lpstr>
      <vt:lpstr>MATERIALS AND METHODS</vt:lpstr>
      <vt:lpstr>DATA SUMMARY</vt:lpstr>
      <vt:lpstr>RESULTS/DISCUSSION</vt:lpstr>
      <vt:lpstr>RESULTS/DISCUSSION</vt:lpstr>
      <vt:lpstr>RESULTS/DISCUSSION</vt:lpstr>
      <vt:lpstr>CONCLUSION</vt:lpstr>
      <vt:lpstr>Thank you for listening </vt:lpstr>
    </vt:vector>
  </TitlesOfParts>
  <Company>Robert Gordon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Research Proposal PRESENTATION   Potential and Competitiveness of Enhanced Oil Recovery Methods in Nigeria Oil Plays</dc:title>
  <dc:creator>OFASA ABUNUMAH (1413819)</dc:creator>
  <cp:lastModifiedBy>Leah Morrison (lib)</cp:lastModifiedBy>
  <cp:revision>252</cp:revision>
  <dcterms:created xsi:type="dcterms:W3CDTF">2016-11-19T16:24:54Z</dcterms:created>
  <dcterms:modified xsi:type="dcterms:W3CDTF">2022-01-07T09:45:09Z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E78967FA-5AED-4B53-8CEA-56D6AAD1E6C1</vt:lpwstr>
  </property>
  <property fmtid="{D5CDD505-2E9C-101B-9397-08002B2CF9AE}" pid="3" name="ArticulatePath">
    <vt:lpwstr>Presentation1</vt:lpwstr>
  </property>
</Properties>
</file>