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FB9D6-8234-42FE-8339-4E3F3AAADA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8C18FA-CBFD-4B57-B303-F7E36C11A93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Porosity of unmodified 6000nm ceramic membrane been 23%, contact angle and are factors that can affect permeate flux</a:t>
          </a:r>
          <a:endParaRPr lang="en-US"/>
        </a:p>
      </dgm:t>
    </dgm:pt>
    <dgm:pt modelId="{03C227C9-F5F5-424D-B81C-7E8BF88E8965}" type="parTrans" cxnId="{1F0DA2AD-70CA-43D8-B3CB-20C909737A03}">
      <dgm:prSet/>
      <dgm:spPr/>
      <dgm:t>
        <a:bodyPr/>
        <a:lstStyle/>
        <a:p>
          <a:endParaRPr lang="en-US"/>
        </a:p>
      </dgm:t>
    </dgm:pt>
    <dgm:pt modelId="{ED3F2A2D-6B50-451C-AA75-A2347B7D563B}" type="sibTrans" cxnId="{1F0DA2AD-70CA-43D8-B3CB-20C909737A03}">
      <dgm:prSet/>
      <dgm:spPr/>
      <dgm:t>
        <a:bodyPr/>
        <a:lstStyle/>
        <a:p>
          <a:endParaRPr lang="en-US"/>
        </a:p>
      </dgm:t>
    </dgm:pt>
    <dgm:pt modelId="{EB465B78-8564-4866-88F3-EA253DDA51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The higher the porosity and contact angle, the higher the permeate flux</a:t>
          </a:r>
          <a:endParaRPr lang="en-US"/>
        </a:p>
      </dgm:t>
    </dgm:pt>
    <dgm:pt modelId="{2EFE6716-70A3-4340-B621-A30307C5C290}" type="parTrans" cxnId="{BBE358CE-7A00-4090-8104-260F91D2AF06}">
      <dgm:prSet/>
      <dgm:spPr/>
      <dgm:t>
        <a:bodyPr/>
        <a:lstStyle/>
        <a:p>
          <a:endParaRPr lang="en-US"/>
        </a:p>
      </dgm:t>
    </dgm:pt>
    <dgm:pt modelId="{5A3F796D-42FE-466C-B968-D2CB827D257B}" type="sibTrans" cxnId="{BBE358CE-7A00-4090-8104-260F91D2AF06}">
      <dgm:prSet/>
      <dgm:spPr/>
      <dgm:t>
        <a:bodyPr/>
        <a:lstStyle/>
        <a:p>
          <a:endParaRPr lang="en-US"/>
        </a:p>
      </dgm:t>
    </dgm:pt>
    <dgm:pt modelId="{3A23C005-1694-4F2C-A097-33C29181D94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Increase in pressure of feed during microfiltration increases permeate flux.</a:t>
          </a:r>
          <a:endParaRPr lang="en-US"/>
        </a:p>
      </dgm:t>
    </dgm:pt>
    <dgm:pt modelId="{37A2385D-0C33-452B-9CBD-90A7AA5E2D36}" type="parTrans" cxnId="{8EC9414C-40A3-416E-BA1C-09B53421DC95}">
      <dgm:prSet/>
      <dgm:spPr/>
      <dgm:t>
        <a:bodyPr/>
        <a:lstStyle/>
        <a:p>
          <a:endParaRPr lang="en-US"/>
        </a:p>
      </dgm:t>
    </dgm:pt>
    <dgm:pt modelId="{089CE1AD-49FB-4333-B01C-0C09DDFF0F4B}" type="sibTrans" cxnId="{8EC9414C-40A3-416E-BA1C-09B53421DC95}">
      <dgm:prSet/>
      <dgm:spPr/>
      <dgm:t>
        <a:bodyPr/>
        <a:lstStyle/>
        <a:p>
          <a:endParaRPr lang="en-US"/>
        </a:p>
      </dgm:t>
    </dgm:pt>
    <dgm:pt modelId="{1E0107E6-37F4-4BE3-86C3-63D76415313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Further Work:</a:t>
          </a:r>
          <a:endParaRPr lang="en-US"/>
        </a:p>
      </dgm:t>
    </dgm:pt>
    <dgm:pt modelId="{971EF8E3-A663-458B-9528-1FAE9337C7B5}" type="parTrans" cxnId="{DC6E7B2F-4DEB-4727-A48B-3727227AA311}">
      <dgm:prSet/>
      <dgm:spPr/>
      <dgm:t>
        <a:bodyPr/>
        <a:lstStyle/>
        <a:p>
          <a:endParaRPr lang="en-US"/>
        </a:p>
      </dgm:t>
    </dgm:pt>
    <dgm:pt modelId="{1AA28106-816A-46C4-AD8B-09E138EB2165}" type="sibTrans" cxnId="{DC6E7B2F-4DEB-4727-A48B-3727227AA311}">
      <dgm:prSet/>
      <dgm:spPr/>
      <dgm:t>
        <a:bodyPr/>
        <a:lstStyle/>
        <a:p>
          <a:endParaRPr lang="en-US"/>
        </a:p>
      </dgm:t>
    </dgm:pt>
    <dgm:pt modelId="{E614A78D-2122-40D6-ADC6-EE7B4417BB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O/W emulsion will be prepared and used as feed in place of pure water to determine the porosity, contact angle and flux of 6000nm for the purpose of comparison.</a:t>
          </a:r>
          <a:endParaRPr lang="en-US"/>
        </a:p>
      </dgm:t>
    </dgm:pt>
    <dgm:pt modelId="{DACF6408-F49F-4A0F-A5BE-029679E643D5}" type="parTrans" cxnId="{D0BAC741-A9D6-4566-9620-81980437A31A}">
      <dgm:prSet/>
      <dgm:spPr/>
      <dgm:t>
        <a:bodyPr/>
        <a:lstStyle/>
        <a:p>
          <a:endParaRPr lang="en-US"/>
        </a:p>
      </dgm:t>
    </dgm:pt>
    <dgm:pt modelId="{BCB0E05B-10BB-4840-9272-FE8B63BA9068}" type="sibTrans" cxnId="{D0BAC741-A9D6-4566-9620-81980437A31A}">
      <dgm:prSet/>
      <dgm:spPr/>
      <dgm:t>
        <a:bodyPr/>
        <a:lstStyle/>
        <a:p>
          <a:endParaRPr lang="en-US"/>
        </a:p>
      </dgm:t>
    </dgm:pt>
    <dgm:pt modelId="{64FBCC2F-C256-422A-B2D0-7D86200AEAB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6000nm ceramic membrane will be modified with nanoparticles such as iron oxide to determine effect on contact angle, porosity and permeate flux.</a:t>
          </a:r>
          <a:endParaRPr lang="en-US"/>
        </a:p>
      </dgm:t>
    </dgm:pt>
    <dgm:pt modelId="{91FC0A63-9129-467D-A14A-39B923D3B551}" type="parTrans" cxnId="{88D20568-458D-4C7E-92EE-64F199721D3C}">
      <dgm:prSet/>
      <dgm:spPr/>
      <dgm:t>
        <a:bodyPr/>
        <a:lstStyle/>
        <a:p>
          <a:endParaRPr lang="en-US"/>
        </a:p>
      </dgm:t>
    </dgm:pt>
    <dgm:pt modelId="{76ED1340-13D6-4481-A888-23C147A76082}" type="sibTrans" cxnId="{88D20568-458D-4C7E-92EE-64F199721D3C}">
      <dgm:prSet/>
      <dgm:spPr/>
      <dgm:t>
        <a:bodyPr/>
        <a:lstStyle/>
        <a:p>
          <a:endParaRPr lang="en-US"/>
        </a:p>
      </dgm:t>
    </dgm:pt>
    <dgm:pt modelId="{83B69741-27A4-45D3-A2B1-ACE67A83636B}" type="pres">
      <dgm:prSet presAssocID="{EE6FB9D6-8234-42FE-8339-4E3F3AAADAAF}" presName="root" presStyleCnt="0">
        <dgm:presLayoutVars>
          <dgm:dir/>
          <dgm:resizeHandles val="exact"/>
        </dgm:presLayoutVars>
      </dgm:prSet>
      <dgm:spPr/>
    </dgm:pt>
    <dgm:pt modelId="{1A84E1A9-B745-4251-B8FB-0CF6C28936DB}" type="pres">
      <dgm:prSet presAssocID="{178C18FA-CBFD-4B57-B303-F7E36C11A93B}" presName="compNode" presStyleCnt="0"/>
      <dgm:spPr/>
    </dgm:pt>
    <dgm:pt modelId="{9C9A02E9-1BA9-4645-9CCF-69502D5D41CB}" type="pres">
      <dgm:prSet presAssocID="{178C18FA-CBFD-4B57-B303-F7E36C11A93B}" presName="bgRect" presStyleLbl="bgShp" presStyleIdx="0" presStyleCnt="4"/>
      <dgm:spPr/>
    </dgm:pt>
    <dgm:pt modelId="{018B0838-2B5F-43B8-B671-1E926E38BCB2}" type="pres">
      <dgm:prSet presAssocID="{178C18FA-CBFD-4B57-B303-F7E36C11A9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7ED5EADC-15C3-4DD0-AFF2-C32173A815A1}" type="pres">
      <dgm:prSet presAssocID="{178C18FA-CBFD-4B57-B303-F7E36C11A93B}" presName="spaceRect" presStyleCnt="0"/>
      <dgm:spPr/>
    </dgm:pt>
    <dgm:pt modelId="{DB8F0752-52FA-4069-99F1-7BBF3FA72347}" type="pres">
      <dgm:prSet presAssocID="{178C18FA-CBFD-4B57-B303-F7E36C11A93B}" presName="parTx" presStyleLbl="revTx" presStyleIdx="0" presStyleCnt="5">
        <dgm:presLayoutVars>
          <dgm:chMax val="0"/>
          <dgm:chPref val="0"/>
        </dgm:presLayoutVars>
      </dgm:prSet>
      <dgm:spPr/>
    </dgm:pt>
    <dgm:pt modelId="{D27CB7B1-389F-406D-BA39-B01FF1BB1702}" type="pres">
      <dgm:prSet presAssocID="{ED3F2A2D-6B50-451C-AA75-A2347B7D563B}" presName="sibTrans" presStyleCnt="0"/>
      <dgm:spPr/>
    </dgm:pt>
    <dgm:pt modelId="{50442122-81F4-44A5-8BDC-666C18537AA4}" type="pres">
      <dgm:prSet presAssocID="{EB465B78-8564-4866-88F3-EA253DDA515F}" presName="compNode" presStyleCnt="0"/>
      <dgm:spPr/>
    </dgm:pt>
    <dgm:pt modelId="{554D73CF-DCE3-4AC9-937A-B9939AA864BE}" type="pres">
      <dgm:prSet presAssocID="{EB465B78-8564-4866-88F3-EA253DDA515F}" presName="bgRect" presStyleLbl="bgShp" presStyleIdx="1" presStyleCnt="4"/>
      <dgm:spPr/>
    </dgm:pt>
    <dgm:pt modelId="{CF8A3604-3C42-445F-B8B2-F7AC2BE2C75F}" type="pres">
      <dgm:prSet presAssocID="{EB465B78-8564-4866-88F3-EA253DDA51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33F42EF8-B71D-4FC9-A8A5-C2B8C89089FE}" type="pres">
      <dgm:prSet presAssocID="{EB465B78-8564-4866-88F3-EA253DDA515F}" presName="spaceRect" presStyleCnt="0"/>
      <dgm:spPr/>
    </dgm:pt>
    <dgm:pt modelId="{AB601BE2-9CEE-4EBE-BD82-D9C78718A6ED}" type="pres">
      <dgm:prSet presAssocID="{EB465B78-8564-4866-88F3-EA253DDA515F}" presName="parTx" presStyleLbl="revTx" presStyleIdx="1" presStyleCnt="5">
        <dgm:presLayoutVars>
          <dgm:chMax val="0"/>
          <dgm:chPref val="0"/>
        </dgm:presLayoutVars>
      </dgm:prSet>
      <dgm:spPr/>
    </dgm:pt>
    <dgm:pt modelId="{2F1105B0-591C-4DDE-BD91-F472CE434CB6}" type="pres">
      <dgm:prSet presAssocID="{5A3F796D-42FE-466C-B968-D2CB827D257B}" presName="sibTrans" presStyleCnt="0"/>
      <dgm:spPr/>
    </dgm:pt>
    <dgm:pt modelId="{DA9843C5-BFE2-4315-9F63-BFF2C5227EDC}" type="pres">
      <dgm:prSet presAssocID="{3A23C005-1694-4F2C-A097-33C29181D940}" presName="compNode" presStyleCnt="0"/>
      <dgm:spPr/>
    </dgm:pt>
    <dgm:pt modelId="{C444125C-25B2-4EDB-844A-FEAFC36FD939}" type="pres">
      <dgm:prSet presAssocID="{3A23C005-1694-4F2C-A097-33C29181D940}" presName="bgRect" presStyleLbl="bgShp" presStyleIdx="2" presStyleCnt="4"/>
      <dgm:spPr/>
    </dgm:pt>
    <dgm:pt modelId="{3F8AD3C5-12B2-4B6D-BC7F-D8E033768ED3}" type="pres">
      <dgm:prSet presAssocID="{3A23C005-1694-4F2C-A097-33C29181D94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17069236-50D4-4282-ADE1-0F05E8DC1779}" type="pres">
      <dgm:prSet presAssocID="{3A23C005-1694-4F2C-A097-33C29181D940}" presName="spaceRect" presStyleCnt="0"/>
      <dgm:spPr/>
    </dgm:pt>
    <dgm:pt modelId="{BBF7F686-59D9-415D-8E1E-3D3F3A240C52}" type="pres">
      <dgm:prSet presAssocID="{3A23C005-1694-4F2C-A097-33C29181D940}" presName="parTx" presStyleLbl="revTx" presStyleIdx="2" presStyleCnt="5">
        <dgm:presLayoutVars>
          <dgm:chMax val="0"/>
          <dgm:chPref val="0"/>
        </dgm:presLayoutVars>
      </dgm:prSet>
      <dgm:spPr/>
    </dgm:pt>
    <dgm:pt modelId="{1132A3DC-D368-4DC4-B965-52322F345356}" type="pres">
      <dgm:prSet presAssocID="{089CE1AD-49FB-4333-B01C-0C09DDFF0F4B}" presName="sibTrans" presStyleCnt="0"/>
      <dgm:spPr/>
    </dgm:pt>
    <dgm:pt modelId="{416D7916-550C-4FA0-885D-7DEEBB1CF29A}" type="pres">
      <dgm:prSet presAssocID="{1E0107E6-37F4-4BE3-86C3-63D764153131}" presName="compNode" presStyleCnt="0"/>
      <dgm:spPr/>
    </dgm:pt>
    <dgm:pt modelId="{CDC9B4A9-5FCB-476A-9A3B-9D3B213F3F25}" type="pres">
      <dgm:prSet presAssocID="{1E0107E6-37F4-4BE3-86C3-63D764153131}" presName="bgRect" presStyleLbl="bgShp" presStyleIdx="3" presStyleCnt="4"/>
      <dgm:spPr/>
    </dgm:pt>
    <dgm:pt modelId="{B559A469-9F3E-4DBA-AF17-52BED4CE5107}" type="pres">
      <dgm:prSet presAssocID="{1E0107E6-37F4-4BE3-86C3-63D76415313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C4D0FE7-30A2-4877-ACA5-73D45CF558BD}" type="pres">
      <dgm:prSet presAssocID="{1E0107E6-37F4-4BE3-86C3-63D764153131}" presName="spaceRect" presStyleCnt="0"/>
      <dgm:spPr/>
    </dgm:pt>
    <dgm:pt modelId="{F1CA5C0B-8D2E-410F-9C4C-1234C10B61EB}" type="pres">
      <dgm:prSet presAssocID="{1E0107E6-37F4-4BE3-86C3-63D764153131}" presName="parTx" presStyleLbl="revTx" presStyleIdx="3" presStyleCnt="5">
        <dgm:presLayoutVars>
          <dgm:chMax val="0"/>
          <dgm:chPref val="0"/>
        </dgm:presLayoutVars>
      </dgm:prSet>
      <dgm:spPr/>
    </dgm:pt>
    <dgm:pt modelId="{232AF087-8CC1-4A39-A08D-9118167419B4}" type="pres">
      <dgm:prSet presAssocID="{1E0107E6-37F4-4BE3-86C3-63D764153131}" presName="desTx" presStyleLbl="revTx" presStyleIdx="4" presStyleCnt="5">
        <dgm:presLayoutVars/>
      </dgm:prSet>
      <dgm:spPr/>
    </dgm:pt>
  </dgm:ptLst>
  <dgm:cxnLst>
    <dgm:cxn modelId="{7EFC8A2B-2399-442A-B2F4-C6686056F57D}" type="presOf" srcId="{EE6FB9D6-8234-42FE-8339-4E3F3AAADAAF}" destId="{83B69741-27A4-45D3-A2B1-ACE67A83636B}" srcOrd="0" destOrd="0" presId="urn:microsoft.com/office/officeart/2018/2/layout/IconVerticalSolidList"/>
    <dgm:cxn modelId="{DC6E7B2F-4DEB-4727-A48B-3727227AA311}" srcId="{EE6FB9D6-8234-42FE-8339-4E3F3AAADAAF}" destId="{1E0107E6-37F4-4BE3-86C3-63D764153131}" srcOrd="3" destOrd="0" parTransId="{971EF8E3-A663-458B-9528-1FAE9337C7B5}" sibTransId="{1AA28106-816A-46C4-AD8B-09E138EB2165}"/>
    <dgm:cxn modelId="{D0BAC741-A9D6-4566-9620-81980437A31A}" srcId="{1E0107E6-37F4-4BE3-86C3-63D764153131}" destId="{E614A78D-2122-40D6-ADC6-EE7B4417BBFB}" srcOrd="0" destOrd="0" parTransId="{DACF6408-F49F-4A0F-A5BE-029679E643D5}" sibTransId="{BCB0E05B-10BB-4840-9272-FE8B63BA9068}"/>
    <dgm:cxn modelId="{88D20568-458D-4C7E-92EE-64F199721D3C}" srcId="{1E0107E6-37F4-4BE3-86C3-63D764153131}" destId="{64FBCC2F-C256-422A-B2D0-7D86200AEAB9}" srcOrd="1" destOrd="0" parTransId="{91FC0A63-9129-467D-A14A-39B923D3B551}" sibTransId="{76ED1340-13D6-4481-A888-23C147A76082}"/>
    <dgm:cxn modelId="{8EC9414C-40A3-416E-BA1C-09B53421DC95}" srcId="{EE6FB9D6-8234-42FE-8339-4E3F3AAADAAF}" destId="{3A23C005-1694-4F2C-A097-33C29181D940}" srcOrd="2" destOrd="0" parTransId="{37A2385D-0C33-452B-9CBD-90A7AA5E2D36}" sibTransId="{089CE1AD-49FB-4333-B01C-0C09DDFF0F4B}"/>
    <dgm:cxn modelId="{8D4E8A58-2CD8-4AFB-ACB5-0E96E1F1C16B}" type="presOf" srcId="{1E0107E6-37F4-4BE3-86C3-63D764153131}" destId="{F1CA5C0B-8D2E-410F-9C4C-1234C10B61EB}" srcOrd="0" destOrd="0" presId="urn:microsoft.com/office/officeart/2018/2/layout/IconVerticalSolidList"/>
    <dgm:cxn modelId="{81BAA2A1-0534-4C35-BD87-C217F0FF5C30}" type="presOf" srcId="{178C18FA-CBFD-4B57-B303-F7E36C11A93B}" destId="{DB8F0752-52FA-4069-99F1-7BBF3FA72347}" srcOrd="0" destOrd="0" presId="urn:microsoft.com/office/officeart/2018/2/layout/IconVerticalSolidList"/>
    <dgm:cxn modelId="{45D5FBA4-097C-4E97-85B5-B33705EEE8C0}" type="presOf" srcId="{64FBCC2F-C256-422A-B2D0-7D86200AEAB9}" destId="{232AF087-8CC1-4A39-A08D-9118167419B4}" srcOrd="0" destOrd="1" presId="urn:microsoft.com/office/officeart/2018/2/layout/IconVerticalSolidList"/>
    <dgm:cxn modelId="{1F0DA2AD-70CA-43D8-B3CB-20C909737A03}" srcId="{EE6FB9D6-8234-42FE-8339-4E3F3AAADAAF}" destId="{178C18FA-CBFD-4B57-B303-F7E36C11A93B}" srcOrd="0" destOrd="0" parTransId="{03C227C9-F5F5-424D-B81C-7E8BF88E8965}" sibTransId="{ED3F2A2D-6B50-451C-AA75-A2347B7D563B}"/>
    <dgm:cxn modelId="{F3AA14AE-4478-46E4-86FC-F88B0A1C2883}" type="presOf" srcId="{3A23C005-1694-4F2C-A097-33C29181D940}" destId="{BBF7F686-59D9-415D-8E1E-3D3F3A240C52}" srcOrd="0" destOrd="0" presId="urn:microsoft.com/office/officeart/2018/2/layout/IconVerticalSolidList"/>
    <dgm:cxn modelId="{BBE358CE-7A00-4090-8104-260F91D2AF06}" srcId="{EE6FB9D6-8234-42FE-8339-4E3F3AAADAAF}" destId="{EB465B78-8564-4866-88F3-EA253DDA515F}" srcOrd="1" destOrd="0" parTransId="{2EFE6716-70A3-4340-B621-A30307C5C290}" sibTransId="{5A3F796D-42FE-466C-B968-D2CB827D257B}"/>
    <dgm:cxn modelId="{4D3982E7-8160-4F1E-9173-85778C599B6E}" type="presOf" srcId="{E614A78D-2122-40D6-ADC6-EE7B4417BBFB}" destId="{232AF087-8CC1-4A39-A08D-9118167419B4}" srcOrd="0" destOrd="0" presId="urn:microsoft.com/office/officeart/2018/2/layout/IconVerticalSolidList"/>
    <dgm:cxn modelId="{C1F18AE8-ABE6-4C2E-9760-535F20DB9482}" type="presOf" srcId="{EB465B78-8564-4866-88F3-EA253DDA515F}" destId="{AB601BE2-9CEE-4EBE-BD82-D9C78718A6ED}" srcOrd="0" destOrd="0" presId="urn:microsoft.com/office/officeart/2018/2/layout/IconVerticalSolidList"/>
    <dgm:cxn modelId="{F53EC52D-677D-401B-9E37-F030C6F2AD58}" type="presParOf" srcId="{83B69741-27A4-45D3-A2B1-ACE67A83636B}" destId="{1A84E1A9-B745-4251-B8FB-0CF6C28936DB}" srcOrd="0" destOrd="0" presId="urn:microsoft.com/office/officeart/2018/2/layout/IconVerticalSolidList"/>
    <dgm:cxn modelId="{E9B087DA-60F3-484B-9C61-E7737306A088}" type="presParOf" srcId="{1A84E1A9-B745-4251-B8FB-0CF6C28936DB}" destId="{9C9A02E9-1BA9-4645-9CCF-69502D5D41CB}" srcOrd="0" destOrd="0" presId="urn:microsoft.com/office/officeart/2018/2/layout/IconVerticalSolidList"/>
    <dgm:cxn modelId="{E8A899F2-D8BB-4A69-9A34-ACE3699A59D1}" type="presParOf" srcId="{1A84E1A9-B745-4251-B8FB-0CF6C28936DB}" destId="{018B0838-2B5F-43B8-B671-1E926E38BCB2}" srcOrd="1" destOrd="0" presId="urn:microsoft.com/office/officeart/2018/2/layout/IconVerticalSolidList"/>
    <dgm:cxn modelId="{97818C31-9F8F-46B2-8284-5651B270AB00}" type="presParOf" srcId="{1A84E1A9-B745-4251-B8FB-0CF6C28936DB}" destId="{7ED5EADC-15C3-4DD0-AFF2-C32173A815A1}" srcOrd="2" destOrd="0" presId="urn:microsoft.com/office/officeart/2018/2/layout/IconVerticalSolidList"/>
    <dgm:cxn modelId="{C7A26B97-7900-40D1-82DA-B3853F4FEC59}" type="presParOf" srcId="{1A84E1A9-B745-4251-B8FB-0CF6C28936DB}" destId="{DB8F0752-52FA-4069-99F1-7BBF3FA72347}" srcOrd="3" destOrd="0" presId="urn:microsoft.com/office/officeart/2018/2/layout/IconVerticalSolidList"/>
    <dgm:cxn modelId="{D81A6885-7D17-41E7-B12F-9C94BFFADF34}" type="presParOf" srcId="{83B69741-27A4-45D3-A2B1-ACE67A83636B}" destId="{D27CB7B1-389F-406D-BA39-B01FF1BB1702}" srcOrd="1" destOrd="0" presId="urn:microsoft.com/office/officeart/2018/2/layout/IconVerticalSolidList"/>
    <dgm:cxn modelId="{4B8D7CDD-0297-4802-85B9-1E404547B734}" type="presParOf" srcId="{83B69741-27A4-45D3-A2B1-ACE67A83636B}" destId="{50442122-81F4-44A5-8BDC-666C18537AA4}" srcOrd="2" destOrd="0" presId="urn:microsoft.com/office/officeart/2018/2/layout/IconVerticalSolidList"/>
    <dgm:cxn modelId="{0A78479A-E66B-4C27-A298-765DB693568E}" type="presParOf" srcId="{50442122-81F4-44A5-8BDC-666C18537AA4}" destId="{554D73CF-DCE3-4AC9-937A-B9939AA864BE}" srcOrd="0" destOrd="0" presId="urn:microsoft.com/office/officeart/2018/2/layout/IconVerticalSolidList"/>
    <dgm:cxn modelId="{A9218FC1-008E-4A93-8C1A-1007BDAA2B2C}" type="presParOf" srcId="{50442122-81F4-44A5-8BDC-666C18537AA4}" destId="{CF8A3604-3C42-445F-B8B2-F7AC2BE2C75F}" srcOrd="1" destOrd="0" presId="urn:microsoft.com/office/officeart/2018/2/layout/IconVerticalSolidList"/>
    <dgm:cxn modelId="{CB17FC0F-9C28-4EDA-A7EE-667C3FD1655F}" type="presParOf" srcId="{50442122-81F4-44A5-8BDC-666C18537AA4}" destId="{33F42EF8-B71D-4FC9-A8A5-C2B8C89089FE}" srcOrd="2" destOrd="0" presId="urn:microsoft.com/office/officeart/2018/2/layout/IconVerticalSolidList"/>
    <dgm:cxn modelId="{E38A747F-88FB-4B22-8CC5-66AA50B92F1F}" type="presParOf" srcId="{50442122-81F4-44A5-8BDC-666C18537AA4}" destId="{AB601BE2-9CEE-4EBE-BD82-D9C78718A6ED}" srcOrd="3" destOrd="0" presId="urn:microsoft.com/office/officeart/2018/2/layout/IconVerticalSolidList"/>
    <dgm:cxn modelId="{789E71BF-825C-414A-A40B-237268D54531}" type="presParOf" srcId="{83B69741-27A4-45D3-A2B1-ACE67A83636B}" destId="{2F1105B0-591C-4DDE-BD91-F472CE434CB6}" srcOrd="3" destOrd="0" presId="urn:microsoft.com/office/officeart/2018/2/layout/IconVerticalSolidList"/>
    <dgm:cxn modelId="{E5523F96-934F-4E31-A8D2-7D7A8CFC7699}" type="presParOf" srcId="{83B69741-27A4-45D3-A2B1-ACE67A83636B}" destId="{DA9843C5-BFE2-4315-9F63-BFF2C5227EDC}" srcOrd="4" destOrd="0" presId="urn:microsoft.com/office/officeart/2018/2/layout/IconVerticalSolidList"/>
    <dgm:cxn modelId="{5C463C98-7B3B-47DF-9297-981D9ABE5E69}" type="presParOf" srcId="{DA9843C5-BFE2-4315-9F63-BFF2C5227EDC}" destId="{C444125C-25B2-4EDB-844A-FEAFC36FD939}" srcOrd="0" destOrd="0" presId="urn:microsoft.com/office/officeart/2018/2/layout/IconVerticalSolidList"/>
    <dgm:cxn modelId="{077873CA-F2C3-47EF-8199-0F4E807F19A0}" type="presParOf" srcId="{DA9843C5-BFE2-4315-9F63-BFF2C5227EDC}" destId="{3F8AD3C5-12B2-4B6D-BC7F-D8E033768ED3}" srcOrd="1" destOrd="0" presId="urn:microsoft.com/office/officeart/2018/2/layout/IconVerticalSolidList"/>
    <dgm:cxn modelId="{ECAB393A-0C2F-4BC0-B1C1-67D007C96ADD}" type="presParOf" srcId="{DA9843C5-BFE2-4315-9F63-BFF2C5227EDC}" destId="{17069236-50D4-4282-ADE1-0F05E8DC1779}" srcOrd="2" destOrd="0" presId="urn:microsoft.com/office/officeart/2018/2/layout/IconVerticalSolidList"/>
    <dgm:cxn modelId="{CE5BCB37-BA2D-4984-B71A-6FF1554BCAC4}" type="presParOf" srcId="{DA9843C5-BFE2-4315-9F63-BFF2C5227EDC}" destId="{BBF7F686-59D9-415D-8E1E-3D3F3A240C52}" srcOrd="3" destOrd="0" presId="urn:microsoft.com/office/officeart/2018/2/layout/IconVerticalSolidList"/>
    <dgm:cxn modelId="{70D2B5E0-328E-4243-A339-936509A2E99F}" type="presParOf" srcId="{83B69741-27A4-45D3-A2B1-ACE67A83636B}" destId="{1132A3DC-D368-4DC4-B965-52322F345356}" srcOrd="5" destOrd="0" presId="urn:microsoft.com/office/officeart/2018/2/layout/IconVerticalSolidList"/>
    <dgm:cxn modelId="{78A9EEF5-CAB2-40F2-AD66-CC6664E64144}" type="presParOf" srcId="{83B69741-27A4-45D3-A2B1-ACE67A83636B}" destId="{416D7916-550C-4FA0-885D-7DEEBB1CF29A}" srcOrd="6" destOrd="0" presId="urn:microsoft.com/office/officeart/2018/2/layout/IconVerticalSolidList"/>
    <dgm:cxn modelId="{7305AE40-1FCE-4CB3-9BBD-6B82C999379D}" type="presParOf" srcId="{416D7916-550C-4FA0-885D-7DEEBB1CF29A}" destId="{CDC9B4A9-5FCB-476A-9A3B-9D3B213F3F25}" srcOrd="0" destOrd="0" presId="urn:microsoft.com/office/officeart/2018/2/layout/IconVerticalSolidList"/>
    <dgm:cxn modelId="{16DAC2C4-9B1E-414A-B1DD-C0755871AAFE}" type="presParOf" srcId="{416D7916-550C-4FA0-885D-7DEEBB1CF29A}" destId="{B559A469-9F3E-4DBA-AF17-52BED4CE5107}" srcOrd="1" destOrd="0" presId="urn:microsoft.com/office/officeart/2018/2/layout/IconVerticalSolidList"/>
    <dgm:cxn modelId="{A6EDF427-CD4D-46D1-8741-5FF3BA60FF85}" type="presParOf" srcId="{416D7916-550C-4FA0-885D-7DEEBB1CF29A}" destId="{1C4D0FE7-30A2-4877-ACA5-73D45CF558BD}" srcOrd="2" destOrd="0" presId="urn:microsoft.com/office/officeart/2018/2/layout/IconVerticalSolidList"/>
    <dgm:cxn modelId="{BD44BD9C-B6E7-44D5-BDC1-114EEE205F4B}" type="presParOf" srcId="{416D7916-550C-4FA0-885D-7DEEBB1CF29A}" destId="{F1CA5C0B-8D2E-410F-9C4C-1234C10B61EB}" srcOrd="3" destOrd="0" presId="urn:microsoft.com/office/officeart/2018/2/layout/IconVerticalSolidList"/>
    <dgm:cxn modelId="{9BE701BF-D0E3-4E25-B5CA-6B12932FF8FA}" type="presParOf" srcId="{416D7916-550C-4FA0-885D-7DEEBB1CF29A}" destId="{232AF087-8CC1-4A39-A08D-9118167419B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A02E9-1BA9-4645-9CCF-69502D5D41CB}">
      <dsp:nvSpPr>
        <dsp:cNvPr id="0" name=""/>
        <dsp:cNvSpPr/>
      </dsp:nvSpPr>
      <dsp:spPr>
        <a:xfrm>
          <a:off x="0" y="3928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B0838-2B5F-43B8-B671-1E926E38BCB2}">
      <dsp:nvSpPr>
        <dsp:cNvPr id="0" name=""/>
        <dsp:cNvSpPr/>
      </dsp:nvSpPr>
      <dsp:spPr>
        <a:xfrm>
          <a:off x="276611" y="209672"/>
          <a:ext cx="502929" cy="502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F0752-52FA-4069-99F1-7BBF3FA72347}">
      <dsp:nvSpPr>
        <dsp:cNvPr id="0" name=""/>
        <dsp:cNvSpPr/>
      </dsp:nvSpPr>
      <dsp:spPr>
        <a:xfrm>
          <a:off x="1056151" y="3928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Porosity of unmodified 6000nm ceramic membrane been 23%, contact angle and are factors that can affect permeate flux</a:t>
          </a:r>
          <a:endParaRPr lang="en-US" sz="2200" kern="1200"/>
        </a:p>
      </dsp:txBody>
      <dsp:txXfrm>
        <a:off x="1056151" y="3928"/>
        <a:ext cx="9458416" cy="914416"/>
      </dsp:txXfrm>
    </dsp:sp>
    <dsp:sp modelId="{554D73CF-DCE3-4AC9-937A-B9939AA864BE}">
      <dsp:nvSpPr>
        <dsp:cNvPr id="0" name=""/>
        <dsp:cNvSpPr/>
      </dsp:nvSpPr>
      <dsp:spPr>
        <a:xfrm>
          <a:off x="0" y="1146949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A3604-3C42-445F-B8B2-F7AC2BE2C75F}">
      <dsp:nvSpPr>
        <dsp:cNvPr id="0" name=""/>
        <dsp:cNvSpPr/>
      </dsp:nvSpPr>
      <dsp:spPr>
        <a:xfrm>
          <a:off x="276611" y="1352693"/>
          <a:ext cx="502929" cy="502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1BE2-9CEE-4EBE-BD82-D9C78718A6ED}">
      <dsp:nvSpPr>
        <dsp:cNvPr id="0" name=""/>
        <dsp:cNvSpPr/>
      </dsp:nvSpPr>
      <dsp:spPr>
        <a:xfrm>
          <a:off x="1056151" y="1146949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 higher the porosity and contact angle, the higher the permeate flux</a:t>
          </a:r>
          <a:endParaRPr lang="en-US" sz="2200" kern="1200"/>
        </a:p>
      </dsp:txBody>
      <dsp:txXfrm>
        <a:off x="1056151" y="1146949"/>
        <a:ext cx="9458416" cy="914416"/>
      </dsp:txXfrm>
    </dsp:sp>
    <dsp:sp modelId="{C444125C-25B2-4EDB-844A-FEAFC36FD939}">
      <dsp:nvSpPr>
        <dsp:cNvPr id="0" name=""/>
        <dsp:cNvSpPr/>
      </dsp:nvSpPr>
      <dsp:spPr>
        <a:xfrm>
          <a:off x="0" y="2289971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AD3C5-12B2-4B6D-BC7F-D8E033768ED3}">
      <dsp:nvSpPr>
        <dsp:cNvPr id="0" name=""/>
        <dsp:cNvSpPr/>
      </dsp:nvSpPr>
      <dsp:spPr>
        <a:xfrm>
          <a:off x="276611" y="2495714"/>
          <a:ext cx="502929" cy="5029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7F686-59D9-415D-8E1E-3D3F3A240C52}">
      <dsp:nvSpPr>
        <dsp:cNvPr id="0" name=""/>
        <dsp:cNvSpPr/>
      </dsp:nvSpPr>
      <dsp:spPr>
        <a:xfrm>
          <a:off x="1056151" y="2289971"/>
          <a:ext cx="945841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Increase in pressure of feed during microfiltration increases permeate flux.</a:t>
          </a:r>
          <a:endParaRPr lang="en-US" sz="2200" kern="1200"/>
        </a:p>
      </dsp:txBody>
      <dsp:txXfrm>
        <a:off x="1056151" y="2289971"/>
        <a:ext cx="9458416" cy="914416"/>
      </dsp:txXfrm>
    </dsp:sp>
    <dsp:sp modelId="{CDC9B4A9-5FCB-476A-9A3B-9D3B213F3F25}">
      <dsp:nvSpPr>
        <dsp:cNvPr id="0" name=""/>
        <dsp:cNvSpPr/>
      </dsp:nvSpPr>
      <dsp:spPr>
        <a:xfrm>
          <a:off x="0" y="3432992"/>
          <a:ext cx="10515600" cy="9144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9A469-9F3E-4DBA-AF17-52BED4CE5107}">
      <dsp:nvSpPr>
        <dsp:cNvPr id="0" name=""/>
        <dsp:cNvSpPr/>
      </dsp:nvSpPr>
      <dsp:spPr>
        <a:xfrm>
          <a:off x="276611" y="3638736"/>
          <a:ext cx="502929" cy="5029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A5C0B-8D2E-410F-9C4C-1234C10B61EB}">
      <dsp:nvSpPr>
        <dsp:cNvPr id="0" name=""/>
        <dsp:cNvSpPr/>
      </dsp:nvSpPr>
      <dsp:spPr>
        <a:xfrm>
          <a:off x="1056151" y="3432992"/>
          <a:ext cx="4732020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Further Work:</a:t>
          </a:r>
          <a:endParaRPr lang="en-US" sz="2200" kern="1200"/>
        </a:p>
      </dsp:txBody>
      <dsp:txXfrm>
        <a:off x="1056151" y="3432992"/>
        <a:ext cx="4732020" cy="914416"/>
      </dsp:txXfrm>
    </dsp:sp>
    <dsp:sp modelId="{232AF087-8CC1-4A39-A08D-9118167419B4}">
      <dsp:nvSpPr>
        <dsp:cNvPr id="0" name=""/>
        <dsp:cNvSpPr/>
      </dsp:nvSpPr>
      <dsp:spPr>
        <a:xfrm>
          <a:off x="5788171" y="3432992"/>
          <a:ext cx="4726396" cy="914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776" tIns="96776" rIns="96776" bIns="9677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O/W emulsion will be prepared and used as feed in place of pure water to determine the porosity, contact angle and flux of 6000nm for the purpose of comparison.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6000nm ceramic membrane will be modified with nanoparticles such as iron oxide to determine effect on contact angle, porosity and permeate flux.</a:t>
          </a:r>
          <a:endParaRPr lang="en-US" sz="1100" kern="1200"/>
        </a:p>
      </dsp:txBody>
      <dsp:txXfrm>
        <a:off x="5788171" y="3432992"/>
        <a:ext cx="4726396" cy="914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0B54-221D-40B7-945F-97776FD8B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7FC53-B3F9-416A-8FD5-A16C9C084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893D6-0DE8-4EAD-B73E-A5D7A8CC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E4885-6080-4AE3-BBC4-DBBFDA9C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1612-F7D4-4A9F-9B31-81B32272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3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5295F-6896-4063-8A86-F4142813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CC4C-404D-448C-A077-1D81FA71F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BCE3B-970C-427B-B9DD-FD5D96CB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D9E2-CE40-47C4-A81D-F3EBA21A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E4EDA-722E-4A0C-8AB2-332C7912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12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A133F-25B1-42C4-814E-2F466724EF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B5EBDB-9A13-4A4D-8BDB-5D463E45B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95BF-273E-498C-A478-4ABCD1B4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5C97-6C53-4BAC-BC09-707595AE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E90E3-BA9C-4A9A-A244-57C1A6D8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9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B4CE-5371-4860-999E-D634BBAB0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C788-8DF3-4FAB-B6BB-D1392D7B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7FB53-7FDF-404A-8A6C-E488572E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3102-0295-4EBA-B1BE-B57C8DD8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B2AE7-37CD-4122-A00D-113D228C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21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CAB1-F1A0-4EA6-B0B2-71C5A02A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E3B39-46B7-4177-B742-BD57052E5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4A1A-FB45-478E-8683-1E87D167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D8B9-BC72-438D-897C-6E475859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F83C-82AB-4FF8-9241-EA9E0F6B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AC90C-1992-4EBA-8D04-A103C88B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217A-CEB2-411A-8B27-CB5FCD264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FBC5C-20FD-4585-ACDE-411141F3B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1822-E283-40CA-8BE5-AD41FD2F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BDF37-0DEC-4F83-9E63-1D0F68464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D7DED-FF9E-44EA-8A5E-7A3D5DD8D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8726-0CCC-47C4-A716-BF96A0E5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5552D-C69F-4443-94A8-6E9F09F89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ED9C7-0C9A-4736-A0B6-98970726E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7E5710-B9FE-44AA-9BFB-1923D9FEA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45323-BFAA-4D2D-B4BB-2CC3C0280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C3C64-EF7C-42F4-A4DF-B70E963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927351-B33C-4F51-B30C-A1DE44F6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8C14D8-D288-46AD-B1C9-E56F1CA9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455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EC05-4F54-4830-A7D5-31D71090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E729C-2C6A-433B-A512-33AB62E3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3B476-073E-4D58-870F-9DCA3B88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59D40-CAF8-4447-A838-EA94F589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6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450F7-5964-4D4E-9DB7-BA071D49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AC16E-C260-4A3C-BDDA-D19D2CAA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B2D1-AA3E-4EAA-92BA-7F07E4F4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1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74C8-3B13-4ED1-BD0E-97169B8D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C978B-8277-4C10-9300-52A965CB1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041D0-34C1-412D-B6CB-4CF38B957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660EA-B715-4979-A8CB-B2E236E9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3184E-C879-44E9-84C6-5665BDFE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54120-C0D2-435E-B28B-6975AE45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07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572C-2FAB-4A84-B4D6-F1EA8321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606E8-239A-409D-BFC7-AE6B75937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5DF8B-A419-4648-919F-A056B06E1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69A0F-BD31-4CFB-9A9F-71E61A0E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16F6F-A479-46B6-929D-E53F44BA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77984-F253-48AA-AE1A-723294DE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F1D61-96E9-4949-9864-C93AC92E3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E51EE-559F-491E-80E3-E27141F92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33547-6566-4364-9AA8-D5046E2E4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85DB1-A19C-44CF-B93C-5481B2CA4B44}" type="datetimeFigureOut">
              <a:rPr lang="en-GB" smtClean="0"/>
              <a:t>06/01/2022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6668-269D-4E40-BE49-AAB2BE877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899AE-63FA-444B-9892-2B1F8BDD6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4F2C3-8323-4823-97E1-0E6F1CF33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E2EB7817-E168-4C54-A112-A79DDCDB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FD432-4B9D-4CF1-B218-2EE32C052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50" y="891541"/>
            <a:ext cx="5866189" cy="4074074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Effect of Hydrodynamic &amp; Microstructural parameters on Ceramic Membrane for Oil-in-water Separation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BB345-DD09-44DF-BD49-2BD3F8A97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850" y="4965613"/>
            <a:ext cx="5866189" cy="921039"/>
          </a:xfrm>
        </p:spPr>
        <p:txBody>
          <a:bodyPr>
            <a:normAutofit/>
          </a:bodyPr>
          <a:lstStyle/>
          <a:p>
            <a:pPr algn="l"/>
            <a:r>
              <a:rPr lang="en-GB" sz="1300"/>
              <a:t>By </a:t>
            </a:r>
          </a:p>
          <a:p>
            <a:pPr algn="l"/>
            <a:r>
              <a:rPr lang="en-GB" sz="1300"/>
              <a:t>Florence Aisueni, Edward Gobina</a:t>
            </a:r>
          </a:p>
          <a:p>
            <a:pPr algn="l"/>
            <a:r>
              <a:rPr lang="en-GB" sz="1300"/>
              <a:t>Robert Gordon University</a:t>
            </a:r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358AEE7-96E5-490E-93E2-263A0D51B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08A0D-A157-4EF7-82E3-33DDFC0A0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815" y="3983139"/>
            <a:ext cx="4000156" cy="1584331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6E7BB-CF49-4E4A-9D49-ECAA82D0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812" y="891540"/>
            <a:ext cx="2450430" cy="238594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89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FCF5D-ACF9-47AC-BAF8-182A0917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Further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16C302-6BDF-4471-B5F4-488C825C19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538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F7F64-07E8-4F5C-B4FD-BE59FE84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A1512-7678-4376-9B2D-E2C815F8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/>
              <a:t>BOLTO, B. et al., 2020. A Review on Current Development of Membranes for Oil Removal from Wastewaters. Membranes, 10(4), pp. 65</a:t>
            </a:r>
          </a:p>
          <a:p>
            <a:r>
              <a:rPr lang="en-US" sz="2200"/>
              <a:t>PENDERGAST, M.M. and HOEK, E.M., 2011. A review of water treatment membrane nanotechnologies. Energy &amp; Environmental Science, 4(6), pp. 1946-1971</a:t>
            </a:r>
          </a:p>
          <a:p>
            <a:r>
              <a:rPr lang="en-US" sz="2200"/>
              <a:t>SURESH, K. and PUGAZHENTHI, G., 2017. Cross flow microfiltration of oil-water emulsions using clay based ceramic membrane support and TiO2 composite membrane. Egyptian journal of petroleum, 26(3), pp. 679-694</a:t>
            </a:r>
          </a:p>
          <a:p>
            <a:r>
              <a:rPr lang="en-US" sz="2200"/>
              <a:t>YUAN, Y. and LEE, T.R., 2013. Contact angle and wetting properties. Surface science techniques. Springer. pp. 3-34</a:t>
            </a: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22140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95A3E1-DEAC-4863-A836-A71A7F3AE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2"/>
            <a:ext cx="6281928" cy="41354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xmlns="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724E2-18CF-4BCD-B338-DF2F0DC8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400"/>
              <a:t>Outline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63BC-9DB1-42E3-ABC4-F0432D13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GB" sz="2200"/>
              <a:t>Introduction</a:t>
            </a:r>
          </a:p>
          <a:p>
            <a:r>
              <a:rPr lang="en-GB" sz="2200"/>
              <a:t>Aim</a:t>
            </a:r>
          </a:p>
          <a:p>
            <a:r>
              <a:rPr lang="en-GB" sz="2200"/>
              <a:t>Experimental</a:t>
            </a:r>
          </a:p>
          <a:p>
            <a:r>
              <a:rPr lang="en-GB" sz="2200"/>
              <a:t>Result</a:t>
            </a:r>
          </a:p>
          <a:p>
            <a:r>
              <a:rPr lang="en-GB" sz="2200"/>
              <a:t>Discussion</a:t>
            </a:r>
          </a:p>
          <a:p>
            <a:r>
              <a:rPr lang="en-GB" sz="2200"/>
              <a:t>Conclusion &amp; further work</a:t>
            </a:r>
          </a:p>
          <a:p>
            <a:r>
              <a:rPr lang="en-GB" sz="220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3663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1434-7935-4B94-8E84-8CFB2C7F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A8746-F39D-45BF-A021-87B01F7A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activities has increased continuous generation of oily wastewater all over the world.</a:t>
            </a:r>
          </a:p>
          <a:p>
            <a:r>
              <a:rPr lang="en-US" dirty="0"/>
              <a:t>The removal of oil from water has been explored by several methods which includes, electrochemical, biological, UV irradiation, hybrid technologies, coagulation &amp; flocculation as well as the use of membrane technologies</a:t>
            </a:r>
          </a:p>
          <a:p>
            <a:r>
              <a:rPr lang="en-US" dirty="0"/>
              <a:t>ceramic membranes used for the treatment of water and wastewater has an asymmetric microstructure containing a dense active layer at the top and relatively porous large particle size substrate under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09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AE95-A3C6-4251-8E73-97A7CF41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624D3-7F8A-4B83-BD40-8C009C22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research aims to determine the effect of microstructure and hydrodynamics in relation the permeability or water flux in ceramic membrane for the usage of oil-in-water emulsion separation.</a:t>
            </a:r>
          </a:p>
          <a:p>
            <a:r>
              <a:rPr lang="en-US" sz="2400" dirty="0"/>
              <a:t>Measure porosity of unmodified membrane</a:t>
            </a:r>
          </a:p>
          <a:p>
            <a:r>
              <a:rPr lang="en-US" sz="2400" dirty="0"/>
              <a:t>Determine pore size of unmodified membrane using N2 adsorption/desorption</a:t>
            </a:r>
          </a:p>
          <a:p>
            <a:r>
              <a:rPr lang="en-US" sz="2400" dirty="0"/>
              <a:t>Measurement of contact angle of membrane with </a:t>
            </a:r>
            <a:r>
              <a:rPr lang="en-US" sz="2400" dirty="0" err="1"/>
              <a:t>Attension</a:t>
            </a:r>
            <a:r>
              <a:rPr lang="en-US" sz="2400" dirty="0"/>
              <a:t> </a:t>
            </a:r>
            <a:r>
              <a:rPr lang="en-US" sz="2400" dirty="0" err="1"/>
              <a:t>Thetalite</a:t>
            </a:r>
            <a:endParaRPr lang="en-US" sz="2400" dirty="0"/>
          </a:p>
          <a:p>
            <a:r>
              <a:rPr lang="en-US" sz="2400" dirty="0"/>
              <a:t>Determine permeate flux using cross-flow microfiltration rig set up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937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5C132-B20E-4B98-B993-A2617513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experimental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ADDF-DFFA-47AD-BC89-E21CEEFFC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493" y="2071316"/>
                <a:ext cx="6713552" cy="4119172"/>
              </a:xfrm>
            </p:spPr>
            <p:txBody>
              <a:bodyPr anchor="t">
                <a:normAutofit/>
              </a:bodyPr>
              <a:lstStyle/>
              <a:p>
                <a:r>
                  <a:rPr lang="en-US" sz="1900" dirty="0"/>
                  <a:t>To determine the overall porosity (Ɛ) of unmodified 6000nm ceramic membrane, the equation one below was used:</a:t>
                </a:r>
              </a:p>
              <a:p>
                <a14:m>
                  <m:oMath xmlns:m="http://schemas.openxmlformats.org/officeDocument/2006/math"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d>
                      <m:d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</m:e>
                    </m:d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19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9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GB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GB" sz="19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GB" sz="1900" b="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GB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GB" sz="19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GB" sz="19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den>
                        </m:f>
                      </m:e>
                    </m:d>
                    <m:r>
                      <a:rPr lang="en-GB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×100 </m:t>
                    </m:r>
                  </m:oMath>
                </a14:m>
                <a:endParaRPr lang="en-GB" sz="1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900" dirty="0"/>
                  <a:t>To observe the surface hydrophilicity of the unmodified ceramic membrane and compare with existing literature, contact angle (CA) was determined with the </a:t>
                </a:r>
                <a:r>
                  <a:rPr lang="en-US" sz="1900" dirty="0" err="1"/>
                  <a:t>Attension</a:t>
                </a:r>
                <a:r>
                  <a:rPr lang="en-US" sz="1900" dirty="0"/>
                  <a:t> </a:t>
                </a:r>
                <a:r>
                  <a:rPr lang="en-US" sz="1900" dirty="0" err="1"/>
                  <a:t>Thetalite</a:t>
                </a:r>
                <a:r>
                  <a:rPr lang="en-US" sz="1900" dirty="0"/>
                  <a:t> meter</a:t>
                </a:r>
              </a:p>
              <a:p>
                <a:r>
                  <a:rPr lang="en-US" sz="1900" dirty="0"/>
                  <a:t>In the process of microfiltration experiment, membrane permeate flux (J, L/m2 h) was calculated by the equation below: </a:t>
                </a:r>
                <a:endParaRPr lang="en-GB" sz="2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GB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ADDF-DFFA-47AD-BC89-E21CEEFFC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493" y="2071316"/>
                <a:ext cx="6713552" cy="4119172"/>
              </a:xfrm>
              <a:blipFill>
                <a:blip r:embed="rId2"/>
                <a:stretch>
                  <a:fillRect l="-727" t="-1479" r="-9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7A6E5A-27F3-46F2-8304-D4ED90EA3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" r="13204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1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B0236-A952-4D7F-896B-0E30729E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4600"/>
              <a:t>Experimental continued…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D1A7-B1D6-408B-A004-7B4CE93F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200" dirty="0"/>
              <a:t>Crossflow microfiltration rig set up</a:t>
            </a:r>
          </a:p>
          <a:p>
            <a:r>
              <a:rPr lang="en-GB" sz="2200" dirty="0"/>
              <a:t>Image of a homemade crossflow rig setup: a-feed tank, b-tubing, c-peristaltic pump, d-membrane module, e-pressure gauge, f-membrane module inlet, g-retentate, h-permeate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DC18A-E8DD-48D5-8616-8D0A31FC2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03" y="640080"/>
            <a:ext cx="670010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1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C22E2-B998-4A54-903B-B4DAD8FB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 dirty="0"/>
              <a:t>Results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3FCA3-1338-48BD-8806-9B887C908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The porosity of the 6000nm unmodified ceramic membrane was calculated to be 23%. </a:t>
            </a:r>
          </a:p>
          <a:p>
            <a:r>
              <a:rPr lang="en-US" sz="2200"/>
              <a:t>The mean contact angle of unmodified 6000nm ceramic membrane at 0.2 milliseconds is about 54.88</a:t>
            </a:r>
            <a:r>
              <a:rPr lang="en-US" sz="2200" baseline="30000"/>
              <a:t>0</a:t>
            </a:r>
            <a:r>
              <a:rPr lang="en-US" sz="2200"/>
              <a:t> </a:t>
            </a:r>
          </a:p>
          <a:p>
            <a:endParaRPr lang="en-GB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FAA4F-685B-43BC-A8A2-A3F79269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40104"/>
            <a:ext cx="6903720" cy="51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7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5237E-F842-419D-A183-4A8450DC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000"/>
              <a:t>Result Continued…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10864-B80B-446D-B99F-1CD835AB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Permeate flux against time of unmodified 6000nm ceramic membrane at four distinct pressure drop in cross-flow mode of microfiltration for pure water feed</a:t>
            </a:r>
          </a:p>
          <a:p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3E49A-ABB2-4075-8CDB-40346812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39106"/>
            <a:ext cx="6903720" cy="37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3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91413-5676-4DE6-BBA5-CC0429C8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FAAC1-5777-420C-8483-8457A398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porosity result calculated is similar to porosity of 6000nm unmodified ceramic membrane found in literature. Although for the separation of O/W emulsion CM might have to be modified to increase porosity.</a:t>
            </a:r>
          </a:p>
          <a:p>
            <a:r>
              <a:rPr lang="en-US" dirty="0"/>
              <a:t>This result indicates that the unmodified 6000nm ceramic membrane is not very hydrophilic and as such might require some modification to be more hydrophilic and suit the separation of oil-in-water emulsion.</a:t>
            </a:r>
          </a:p>
          <a:p>
            <a:r>
              <a:rPr lang="en-US" dirty="0"/>
              <a:t>As illustrated the ceramic membrane permeate flux was in ascending order of 15 &gt; 35 &gt; 48 &gt; 73mbar. Indicating that an increase in pressure will increase flux over time.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37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693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Effect of Hydrodynamic &amp; Microstructural parameters on Ceramic Membrane for Oil-in-water Separation</vt:lpstr>
      <vt:lpstr>Outline</vt:lpstr>
      <vt:lpstr>Introduction</vt:lpstr>
      <vt:lpstr>Aim</vt:lpstr>
      <vt:lpstr>experimental</vt:lpstr>
      <vt:lpstr>Experimental continued…</vt:lpstr>
      <vt:lpstr>Results</vt:lpstr>
      <vt:lpstr>Result Continued…</vt:lpstr>
      <vt:lpstr>Discussion</vt:lpstr>
      <vt:lpstr>Conclusion and Further work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Hydrodynamic &amp; Microstructural parameters on Ceramic Membrane for Oil-in-water Separation</dc:title>
  <dc:creator>FLORENCE AISUENI (1213174)</dc:creator>
  <cp:lastModifiedBy>Leah Morrison (lib)</cp:lastModifiedBy>
  <cp:revision>2</cp:revision>
  <dcterms:created xsi:type="dcterms:W3CDTF">2021-12-22T19:43:52Z</dcterms:created>
  <dcterms:modified xsi:type="dcterms:W3CDTF">2022-01-06T13:55:43Z</dcterms:modified>
</cp:coreProperties>
</file>