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80" r:id="rId1"/>
  </p:sldMasterIdLst>
  <p:notesMasterIdLst>
    <p:notesMasterId r:id="rId22"/>
  </p:notesMasterIdLst>
  <p:handoutMasterIdLst>
    <p:handoutMasterId r:id="rId23"/>
  </p:handoutMasterIdLst>
  <p:sldIdLst>
    <p:sldId id="256" r:id="rId2"/>
    <p:sldId id="397" r:id="rId3"/>
    <p:sldId id="475" r:id="rId4"/>
    <p:sldId id="474" r:id="rId5"/>
    <p:sldId id="490" r:id="rId6"/>
    <p:sldId id="477" r:id="rId7"/>
    <p:sldId id="485" r:id="rId8"/>
    <p:sldId id="487" r:id="rId9"/>
    <p:sldId id="484" r:id="rId10"/>
    <p:sldId id="486" r:id="rId11"/>
    <p:sldId id="481" r:id="rId12"/>
    <p:sldId id="466" r:id="rId13"/>
    <p:sldId id="473" r:id="rId14"/>
    <p:sldId id="482" r:id="rId15"/>
    <p:sldId id="459" r:id="rId16"/>
    <p:sldId id="480" r:id="rId17"/>
    <p:sldId id="488" r:id="rId18"/>
    <p:sldId id="489" r:id="rId19"/>
    <p:sldId id="410" r:id="rId20"/>
    <p:sldId id="404" r:id="rId21"/>
  </p:sldIdLst>
  <p:sldSz cx="9144000" cy="6858000" type="screen4x3"/>
  <p:notesSz cx="6742113" cy="9872663"/>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381"/>
    <a:srgbClr val="5AE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30" autoAdjust="0"/>
    <p:restoredTop sz="96374" autoAdjust="0"/>
  </p:normalViewPr>
  <p:slideViewPr>
    <p:cSldViewPr>
      <p:cViewPr varScale="1">
        <p:scale>
          <a:sx n="56" d="100"/>
          <a:sy n="56" d="100"/>
        </p:scale>
        <p:origin x="66" y="276"/>
      </p:cViewPr>
      <p:guideLst>
        <p:guide orient="horz" pos="2160"/>
        <p:guide pos="2880"/>
      </p:guideLst>
    </p:cSldViewPr>
  </p:slideViewPr>
  <p:notesTextViewPr>
    <p:cViewPr>
      <p:scale>
        <a:sx n="1" d="1"/>
        <a:sy n="1" d="1"/>
      </p:scale>
      <p:origin x="0" y="0"/>
    </p:cViewPr>
  </p:notesTextViewPr>
  <p:sorterViewPr>
    <p:cViewPr>
      <p:scale>
        <a:sx n="100" d="100"/>
        <a:sy n="100" d="100"/>
      </p:scale>
      <p:origin x="0" y="-1902"/>
    </p:cViewPr>
  </p:sorterViewPr>
  <p:notesViewPr>
    <p:cSldViewPr>
      <p:cViewPr varScale="1">
        <p:scale>
          <a:sx n="118" d="100"/>
          <a:sy n="118" d="100"/>
        </p:scale>
        <p:origin x="-2322" y="-96"/>
      </p:cViewPr>
      <p:guideLst>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1" i="0" u="none" strike="noStrike" kern="1200" cap="all" spc="120" normalizeH="0" baseline="0">
                <a:solidFill>
                  <a:schemeClr val="tx1">
                    <a:lumMod val="65000"/>
                    <a:lumOff val="35000"/>
                  </a:schemeClr>
                </a:solidFill>
                <a:latin typeface="+mn-lt"/>
                <a:ea typeface="+mn-ea"/>
                <a:cs typeface="+mn-cs"/>
              </a:defRPr>
            </a:pPr>
            <a:r>
              <a:rPr lang="en-GB"/>
              <a:t>Apparent Capillary pressure Profile of Gas EOR Reservoirs</a:t>
            </a:r>
          </a:p>
        </c:rich>
      </c:tx>
      <c:overlay val="0"/>
      <c:spPr>
        <a:noFill/>
        <a:ln>
          <a:noFill/>
        </a:ln>
        <a:effectLst/>
      </c:spPr>
    </c:title>
    <c:autoTitleDeleted val="0"/>
    <c:plotArea>
      <c:layout>
        <c:manualLayout>
          <c:layoutTarget val="inner"/>
          <c:xMode val="edge"/>
          <c:yMode val="edge"/>
          <c:x val="0.17859132905765809"/>
          <c:y val="0.20212450841660229"/>
          <c:w val="0.70050363538227078"/>
          <c:h val="0.66413772148382222"/>
        </c:manualLayout>
      </c:layout>
      <c:scatterChart>
        <c:scatterStyle val="lineMarker"/>
        <c:varyColors val="0"/>
        <c:ser>
          <c:idx val="0"/>
          <c:order val="0"/>
          <c:tx>
            <c:strRef>
              <c:f>'WORKING DATA GLO GAS 29 no  (2)'!$H$3</c:f>
              <c:strCache>
                <c:ptCount val="1"/>
                <c:pt idx="0">
                  <c:v>CH4</c:v>
                </c:pt>
              </c:strCache>
            </c:strRef>
          </c:tx>
          <c:spPr>
            <a:ln w="19050">
              <a:noFill/>
            </a:ln>
          </c:spPr>
          <c:xVal>
            <c:numRef>
              <c:f>'WORKING DATA GLO GAS 29 no  (2)'!$E$3:$E$66</c:f>
              <c:numCache>
                <c:formatCode>0.0</c:formatCode>
                <c:ptCount val="64"/>
                <c:pt idx="0">
                  <c:v>2.7764618859999999</c:v>
                </c:pt>
                <c:pt idx="1">
                  <c:v>2.7764618859999999</c:v>
                </c:pt>
                <c:pt idx="2">
                  <c:v>1.9869232700000001</c:v>
                </c:pt>
                <c:pt idx="3">
                  <c:v>3.5660005020000001</c:v>
                </c:pt>
                <c:pt idx="4">
                  <c:v>3.1712311940000002</c:v>
                </c:pt>
                <c:pt idx="5">
                  <c:v>1.9869232700000001</c:v>
                </c:pt>
                <c:pt idx="6">
                  <c:v>1.592153962</c:v>
                </c:pt>
                <c:pt idx="7">
                  <c:v>4</c:v>
                </c:pt>
                <c:pt idx="8">
                  <c:v>2.381692578</c:v>
                </c:pt>
                <c:pt idx="9">
                  <c:v>2.7764618859999999</c:v>
                </c:pt>
                <c:pt idx="11">
                  <c:v>2.381692578</c:v>
                </c:pt>
                <c:pt idx="12">
                  <c:v>3.5660005020000001</c:v>
                </c:pt>
                <c:pt idx="13">
                  <c:v>2.7764618859999999</c:v>
                </c:pt>
                <c:pt idx="14">
                  <c:v>3.1712311940000002</c:v>
                </c:pt>
                <c:pt idx="15">
                  <c:v>1.1973846539999999</c:v>
                </c:pt>
                <c:pt idx="16">
                  <c:v>3.5660005020000001</c:v>
                </c:pt>
                <c:pt idx="17">
                  <c:v>3.1712311940000002</c:v>
                </c:pt>
                <c:pt idx="18">
                  <c:v>1.592153962</c:v>
                </c:pt>
                <c:pt idx="19">
                  <c:v>2.7764618859999999</c:v>
                </c:pt>
                <c:pt idx="20">
                  <c:v>1.592153962</c:v>
                </c:pt>
                <c:pt idx="21">
                  <c:v>1.592153962</c:v>
                </c:pt>
                <c:pt idx="22">
                  <c:v>1.9869232700000001</c:v>
                </c:pt>
                <c:pt idx="23">
                  <c:v>2.381692578</c:v>
                </c:pt>
                <c:pt idx="24">
                  <c:v>3.1712311940000002</c:v>
                </c:pt>
                <c:pt idx="25">
                  <c:v>3.5660005020000001</c:v>
                </c:pt>
                <c:pt idx="26">
                  <c:v>4</c:v>
                </c:pt>
                <c:pt idx="27">
                  <c:v>1.1973846539999999</c:v>
                </c:pt>
                <c:pt idx="28">
                  <c:v>1.592153962</c:v>
                </c:pt>
                <c:pt idx="29">
                  <c:v>1.9869232700000001</c:v>
                </c:pt>
                <c:pt idx="30">
                  <c:v>2.381692578</c:v>
                </c:pt>
                <c:pt idx="31">
                  <c:v>2.7764618859999999</c:v>
                </c:pt>
                <c:pt idx="33">
                  <c:v>3.1712311940000002</c:v>
                </c:pt>
                <c:pt idx="34">
                  <c:v>3.5660005020000001</c:v>
                </c:pt>
                <c:pt idx="35">
                  <c:v>4</c:v>
                </c:pt>
                <c:pt idx="36">
                  <c:v>1.1973846539999999</c:v>
                </c:pt>
                <c:pt idx="37">
                  <c:v>1.592153962</c:v>
                </c:pt>
                <c:pt idx="38">
                  <c:v>1.9869232700000001</c:v>
                </c:pt>
                <c:pt idx="40">
                  <c:v>2.381692578</c:v>
                </c:pt>
                <c:pt idx="41">
                  <c:v>3.1712311940000002</c:v>
                </c:pt>
                <c:pt idx="42">
                  <c:v>4</c:v>
                </c:pt>
                <c:pt idx="43">
                  <c:v>1.1973846539999999</c:v>
                </c:pt>
                <c:pt idx="44">
                  <c:v>4</c:v>
                </c:pt>
                <c:pt idx="45">
                  <c:v>1.1973846539999999</c:v>
                </c:pt>
                <c:pt idx="46">
                  <c:v>1.592153962</c:v>
                </c:pt>
                <c:pt idx="47">
                  <c:v>1.9869232700000001</c:v>
                </c:pt>
                <c:pt idx="48">
                  <c:v>2.381692578</c:v>
                </c:pt>
                <c:pt idx="49">
                  <c:v>2.7764618859999999</c:v>
                </c:pt>
                <c:pt idx="50">
                  <c:v>3.1712311940000002</c:v>
                </c:pt>
                <c:pt idx="51">
                  <c:v>4</c:v>
                </c:pt>
                <c:pt idx="52">
                  <c:v>1.1973846539999999</c:v>
                </c:pt>
                <c:pt idx="53">
                  <c:v>1.592153962</c:v>
                </c:pt>
                <c:pt idx="55">
                  <c:v>2.381692578</c:v>
                </c:pt>
                <c:pt idx="56">
                  <c:v>2.7764618859999999</c:v>
                </c:pt>
                <c:pt idx="57">
                  <c:v>3.5660005020000001</c:v>
                </c:pt>
                <c:pt idx="58">
                  <c:v>4</c:v>
                </c:pt>
                <c:pt idx="59">
                  <c:v>1.1973846539999999</c:v>
                </c:pt>
                <c:pt idx="60">
                  <c:v>1.9869232700000001</c:v>
                </c:pt>
                <c:pt idx="61">
                  <c:v>2.381692578</c:v>
                </c:pt>
                <c:pt idx="62">
                  <c:v>3.1712311940000002</c:v>
                </c:pt>
                <c:pt idx="63">
                  <c:v>3.5660005020000001</c:v>
                </c:pt>
              </c:numCache>
            </c:numRef>
          </c:xVal>
          <c:yVal>
            <c:numRef>
              <c:f>'WORKING DATA GLO GAS 29 no  (2)'!$BD$3:$BD$66</c:f>
              <c:numCache>
                <c:formatCode>General</c:formatCode>
                <c:ptCount val="64"/>
                <c:pt idx="1">
                  <c:v>695.41491529441714</c:v>
                </c:pt>
                <c:pt idx="2">
                  <c:v>357.01677098758034</c:v>
                </c:pt>
                <c:pt idx="3">
                  <c:v>4871.7277087131069</c:v>
                </c:pt>
                <c:pt idx="4">
                  <c:v>4241.4115750100909</c:v>
                </c:pt>
                <c:pt idx="5">
                  <c:v>506.96043014334026</c:v>
                </c:pt>
                <c:pt idx="12">
                  <c:v>935.70422156971938</c:v>
                </c:pt>
                <c:pt idx="13">
                  <c:v>916.82584764107457</c:v>
                </c:pt>
                <c:pt idx="14">
                  <c:v>567.36842311031751</c:v>
                </c:pt>
                <c:pt idx="15">
                  <c:v>731.13374642538781</c:v>
                </c:pt>
                <c:pt idx="16">
                  <c:v>3809.9846601429576</c:v>
                </c:pt>
                <c:pt idx="17">
                  <c:v>510.9057070004888</c:v>
                </c:pt>
                <c:pt idx="18">
                  <c:v>3475.850112324486</c:v>
                </c:pt>
                <c:pt idx="20">
                  <c:v>718.40801962212743</c:v>
                </c:pt>
                <c:pt idx="21">
                  <c:v>1677.5706832426456</c:v>
                </c:pt>
                <c:pt idx="22">
                  <c:v>313.83029113415063</c:v>
                </c:pt>
                <c:pt idx="23">
                  <c:v>895.60716869963551</c:v>
                </c:pt>
                <c:pt idx="24">
                  <c:v>1674.623180404918</c:v>
                </c:pt>
                <c:pt idx="25">
                  <c:v>719.8152844764046</c:v>
                </c:pt>
                <c:pt idx="26">
                  <c:v>397.36742419192996</c:v>
                </c:pt>
                <c:pt idx="27">
                  <c:v>1703.7305492562266</c:v>
                </c:pt>
                <c:pt idx="28">
                  <c:v>252.2651088405531</c:v>
                </c:pt>
                <c:pt idx="29">
                  <c:v>710.08352232569985</c:v>
                </c:pt>
                <c:pt idx="30">
                  <c:v>253.74468228323997</c:v>
                </c:pt>
                <c:pt idx="31">
                  <c:v>553.91096413286357</c:v>
                </c:pt>
                <c:pt idx="32">
                  <c:v>1801.0902460851905</c:v>
                </c:pt>
                <c:pt idx="33">
                  <c:v>302.10025003415279</c:v>
                </c:pt>
                <c:pt idx="34">
                  <c:v>271.09839926766438</c:v>
                </c:pt>
                <c:pt idx="35">
                  <c:v>427.76292218336954</c:v>
                </c:pt>
                <c:pt idx="36">
                  <c:v>385.19442999163891</c:v>
                </c:pt>
                <c:pt idx="37">
                  <c:v>1317.167523212207</c:v>
                </c:pt>
                <c:pt idx="38">
                  <c:v>259.59647247507098</c:v>
                </c:pt>
                <c:pt idx="39">
                  <c:v>333.07058131013639</c:v>
                </c:pt>
                <c:pt idx="40">
                  <c:v>1327.6712463254457</c:v>
                </c:pt>
                <c:pt idx="41">
                  <c:v>779.8149249663644</c:v>
                </c:pt>
                <c:pt idx="42">
                  <c:v>817.63542594355636</c:v>
                </c:pt>
                <c:pt idx="43">
                  <c:v>779.95168092359177</c:v>
                </c:pt>
                <c:pt idx="44">
                  <c:v>4221.7936373153352</c:v>
                </c:pt>
                <c:pt idx="45">
                  <c:v>1885.831207630303</c:v>
                </c:pt>
                <c:pt idx="47">
                  <c:v>3183.1618023927881</c:v>
                </c:pt>
                <c:pt idx="48">
                  <c:v>2195.1172841039524</c:v>
                </c:pt>
                <c:pt idx="50">
                  <c:v>4557.0839919144209</c:v>
                </c:pt>
                <c:pt idx="51">
                  <c:v>1145.4603440380536</c:v>
                </c:pt>
                <c:pt idx="52">
                  <c:v>1656.3329209312431</c:v>
                </c:pt>
                <c:pt idx="53">
                  <c:v>1486.8528613548458</c:v>
                </c:pt>
                <c:pt idx="57">
                  <c:v>710.76064372733902</c:v>
                </c:pt>
                <c:pt idx="58">
                  <c:v>635.72364604233564</c:v>
                </c:pt>
                <c:pt idx="59">
                  <c:v>473.80913042869537</c:v>
                </c:pt>
                <c:pt idx="60">
                  <c:v>1562.9448629022966</c:v>
                </c:pt>
                <c:pt idx="61">
                  <c:v>3617.7794990332109</c:v>
                </c:pt>
              </c:numCache>
            </c:numRef>
          </c:yVal>
          <c:smooth val="0"/>
          <c:extLst>
            <c:ext xmlns:c16="http://schemas.microsoft.com/office/drawing/2014/chart" uri="{C3380CC4-5D6E-409C-BE32-E72D297353CC}">
              <c16:uniqueId val="{00000000-6D98-4529-AEC7-2E4066145CE8}"/>
            </c:ext>
          </c:extLst>
        </c:ser>
        <c:ser>
          <c:idx val="1"/>
          <c:order val="1"/>
          <c:tx>
            <c:strRef>
              <c:f>'WORKING DATA GLO GAS 29 no  (2)'!$H$68</c:f>
              <c:strCache>
                <c:ptCount val="1"/>
                <c:pt idx="0">
                  <c:v>N2</c:v>
                </c:pt>
              </c:strCache>
            </c:strRef>
          </c:tx>
          <c:spPr>
            <a:ln w="19050">
              <a:noFill/>
            </a:ln>
          </c:spPr>
          <c:xVal>
            <c:numRef>
              <c:f>'WORKING DATA GLO GAS 29 no  (2)'!$E$68:$E$101</c:f>
              <c:numCache>
                <c:formatCode>0.0</c:formatCode>
                <c:ptCount val="34"/>
                <c:pt idx="0">
                  <c:v>6.2</c:v>
                </c:pt>
                <c:pt idx="1">
                  <c:v>6.6</c:v>
                </c:pt>
                <c:pt idx="2">
                  <c:v>7</c:v>
                </c:pt>
                <c:pt idx="3">
                  <c:v>7.4</c:v>
                </c:pt>
                <c:pt idx="4">
                  <c:v>7.8</c:v>
                </c:pt>
                <c:pt idx="5">
                  <c:v>8.1999999999999993</c:v>
                </c:pt>
                <c:pt idx="6">
                  <c:v>8.6</c:v>
                </c:pt>
                <c:pt idx="7">
                  <c:v>9</c:v>
                </c:pt>
                <c:pt idx="8">
                  <c:v>6.2</c:v>
                </c:pt>
                <c:pt idx="9">
                  <c:v>6.6</c:v>
                </c:pt>
                <c:pt idx="10">
                  <c:v>7</c:v>
                </c:pt>
                <c:pt idx="11">
                  <c:v>7.4</c:v>
                </c:pt>
                <c:pt idx="12">
                  <c:v>7.8</c:v>
                </c:pt>
                <c:pt idx="13">
                  <c:v>8.1999999999999993</c:v>
                </c:pt>
                <c:pt idx="14">
                  <c:v>8.6</c:v>
                </c:pt>
                <c:pt idx="15">
                  <c:v>9</c:v>
                </c:pt>
                <c:pt idx="16">
                  <c:v>6.2</c:v>
                </c:pt>
                <c:pt idx="17">
                  <c:v>6.6</c:v>
                </c:pt>
                <c:pt idx="18">
                  <c:v>7</c:v>
                </c:pt>
                <c:pt idx="19">
                  <c:v>7.4</c:v>
                </c:pt>
                <c:pt idx="20">
                  <c:v>7.8</c:v>
                </c:pt>
                <c:pt idx="21">
                  <c:v>8.1999999999999993</c:v>
                </c:pt>
                <c:pt idx="22">
                  <c:v>8.6</c:v>
                </c:pt>
                <c:pt idx="23">
                  <c:v>9</c:v>
                </c:pt>
                <c:pt idx="24">
                  <c:v>6.2</c:v>
                </c:pt>
                <c:pt idx="25">
                  <c:v>6.6</c:v>
                </c:pt>
                <c:pt idx="26">
                  <c:v>7</c:v>
                </c:pt>
                <c:pt idx="27">
                  <c:v>7.4</c:v>
                </c:pt>
                <c:pt idx="28">
                  <c:v>7.8</c:v>
                </c:pt>
                <c:pt idx="29">
                  <c:v>8.1999999999999993</c:v>
                </c:pt>
                <c:pt idx="30">
                  <c:v>8.6</c:v>
                </c:pt>
                <c:pt idx="31">
                  <c:v>9</c:v>
                </c:pt>
                <c:pt idx="32">
                  <c:v>6.2</c:v>
                </c:pt>
                <c:pt idx="33">
                  <c:v>6.6</c:v>
                </c:pt>
              </c:numCache>
            </c:numRef>
          </c:xVal>
          <c:yVal>
            <c:numRef>
              <c:f>'WORKING DATA GLO GAS 29 no  (2)'!$BD$68:$BD$101</c:f>
              <c:numCache>
                <c:formatCode>General</c:formatCode>
                <c:ptCount val="34"/>
                <c:pt idx="0">
                  <c:v>11552.46614783055</c:v>
                </c:pt>
                <c:pt idx="1">
                  <c:v>187.22856340411454</c:v>
                </c:pt>
                <c:pt idx="2">
                  <c:v>116.91279185433388</c:v>
                </c:pt>
                <c:pt idx="3">
                  <c:v>9056.025916208986</c:v>
                </c:pt>
                <c:pt idx="4">
                  <c:v>8738.7197097746139</c:v>
                </c:pt>
                <c:pt idx="6">
                  <c:v>2165.7482990477547</c:v>
                </c:pt>
                <c:pt idx="7">
                  <c:v>9084.3838127795989</c:v>
                </c:pt>
                <c:pt idx="8">
                  <c:v>5391.5563139119649</c:v>
                </c:pt>
                <c:pt idx="9">
                  <c:v>5419.9580362266743</c:v>
                </c:pt>
                <c:pt idx="10">
                  <c:v>2502.116284635606</c:v>
                </c:pt>
                <c:pt idx="11">
                  <c:v>943.8896079185879</c:v>
                </c:pt>
                <c:pt idx="12">
                  <c:v>1845.5343386613008</c:v>
                </c:pt>
                <c:pt idx="13">
                  <c:v>15948.438654088832</c:v>
                </c:pt>
                <c:pt idx="14">
                  <c:v>1864.2712082571943</c:v>
                </c:pt>
                <c:pt idx="15">
                  <c:v>1858.294477399467</c:v>
                </c:pt>
                <c:pt idx="16">
                  <c:v>1531.335020056385</c:v>
                </c:pt>
                <c:pt idx="17">
                  <c:v>7580.3203356702807</c:v>
                </c:pt>
                <c:pt idx="18">
                  <c:v>3547.5246656627446</c:v>
                </c:pt>
                <c:pt idx="19">
                  <c:v>1781.6997425221775</c:v>
                </c:pt>
                <c:pt idx="20">
                  <c:v>1472.1168139407366</c:v>
                </c:pt>
                <c:pt idx="21">
                  <c:v>881.28885336888948</c:v>
                </c:pt>
                <c:pt idx="24">
                  <c:v>503.30207282040141</c:v>
                </c:pt>
                <c:pt idx="25">
                  <c:v>486.23599695856723</c:v>
                </c:pt>
                <c:pt idx="26">
                  <c:v>761.65531573909789</c:v>
                </c:pt>
                <c:pt idx="27">
                  <c:v>873.72286840373579</c:v>
                </c:pt>
                <c:pt idx="28">
                  <c:v>825.02893815460789</c:v>
                </c:pt>
                <c:pt idx="29">
                  <c:v>786.63422757543401</c:v>
                </c:pt>
                <c:pt idx="30">
                  <c:v>1020.3250296537004</c:v>
                </c:pt>
                <c:pt idx="31">
                  <c:v>674.88157122957375</c:v>
                </c:pt>
                <c:pt idx="32">
                  <c:v>668.55824895008141</c:v>
                </c:pt>
              </c:numCache>
            </c:numRef>
          </c:yVal>
          <c:smooth val="0"/>
          <c:extLst>
            <c:ext xmlns:c16="http://schemas.microsoft.com/office/drawing/2014/chart" uri="{C3380CC4-5D6E-409C-BE32-E72D297353CC}">
              <c16:uniqueId val="{00000001-6D98-4529-AEC7-2E4066145CE8}"/>
            </c:ext>
          </c:extLst>
        </c:ser>
        <c:ser>
          <c:idx val="2"/>
          <c:order val="2"/>
          <c:tx>
            <c:strRef>
              <c:f>'WORKING DATA GLO GAS 29 no  (2)'!$H$103</c:f>
              <c:strCache>
                <c:ptCount val="1"/>
                <c:pt idx="0">
                  <c:v>AIR</c:v>
                </c:pt>
              </c:strCache>
            </c:strRef>
          </c:tx>
          <c:spPr>
            <a:ln w="19050">
              <a:noFill/>
            </a:ln>
          </c:spPr>
          <c:xVal>
            <c:numRef>
              <c:f>'WORKING DATA GLO GAS 29 no  (2)'!$E$103:$E$133</c:f>
              <c:numCache>
                <c:formatCode>General</c:formatCode>
                <c:ptCount val="31"/>
                <c:pt idx="0">
                  <c:v>11.6</c:v>
                </c:pt>
                <c:pt idx="1">
                  <c:v>11.6</c:v>
                </c:pt>
                <c:pt idx="2">
                  <c:v>12</c:v>
                </c:pt>
                <c:pt idx="3">
                  <c:v>12.4</c:v>
                </c:pt>
                <c:pt idx="4">
                  <c:v>12.8</c:v>
                </c:pt>
                <c:pt idx="5">
                  <c:v>13.2</c:v>
                </c:pt>
                <c:pt idx="6">
                  <c:v>13.6</c:v>
                </c:pt>
                <c:pt idx="7">
                  <c:v>14</c:v>
                </c:pt>
                <c:pt idx="8">
                  <c:v>11.2</c:v>
                </c:pt>
                <c:pt idx="9">
                  <c:v>11.6</c:v>
                </c:pt>
                <c:pt idx="10">
                  <c:v>12</c:v>
                </c:pt>
                <c:pt idx="11">
                  <c:v>13.2</c:v>
                </c:pt>
                <c:pt idx="12">
                  <c:v>13.6</c:v>
                </c:pt>
                <c:pt idx="13">
                  <c:v>14</c:v>
                </c:pt>
                <c:pt idx="14">
                  <c:v>11.6</c:v>
                </c:pt>
                <c:pt idx="15">
                  <c:v>11.6</c:v>
                </c:pt>
                <c:pt idx="16">
                  <c:v>12</c:v>
                </c:pt>
                <c:pt idx="17">
                  <c:v>11.6</c:v>
                </c:pt>
                <c:pt idx="18">
                  <c:v>11.6</c:v>
                </c:pt>
                <c:pt idx="19">
                  <c:v>12</c:v>
                </c:pt>
                <c:pt idx="20">
                  <c:v>12.4</c:v>
                </c:pt>
                <c:pt idx="21">
                  <c:v>12.8</c:v>
                </c:pt>
                <c:pt idx="22">
                  <c:v>13.2</c:v>
                </c:pt>
                <c:pt idx="23">
                  <c:v>13.6</c:v>
                </c:pt>
                <c:pt idx="24">
                  <c:v>14</c:v>
                </c:pt>
                <c:pt idx="25">
                  <c:v>11.2</c:v>
                </c:pt>
                <c:pt idx="26">
                  <c:v>11.6</c:v>
                </c:pt>
                <c:pt idx="27">
                  <c:v>12</c:v>
                </c:pt>
                <c:pt idx="28">
                  <c:v>13.2</c:v>
                </c:pt>
                <c:pt idx="29">
                  <c:v>13.6</c:v>
                </c:pt>
                <c:pt idx="30">
                  <c:v>14</c:v>
                </c:pt>
              </c:numCache>
            </c:numRef>
          </c:xVal>
          <c:yVal>
            <c:numRef>
              <c:f>'WORKING DATA GLO GAS 29 no  (2)'!$BD$103:$BD$133</c:f>
              <c:numCache>
                <c:formatCode>General</c:formatCode>
                <c:ptCount val="31"/>
                <c:pt idx="5">
                  <c:v>6013.3800627935216</c:v>
                </c:pt>
                <c:pt idx="6">
                  <c:v>6013.3800627935216</c:v>
                </c:pt>
                <c:pt idx="7">
                  <c:v>6013.3800627935216</c:v>
                </c:pt>
                <c:pt idx="8">
                  <c:v>6013.3800627935216</c:v>
                </c:pt>
                <c:pt idx="9">
                  <c:v>6013.3800627935216</c:v>
                </c:pt>
                <c:pt idx="10">
                  <c:v>6013.3800627935216</c:v>
                </c:pt>
                <c:pt idx="11">
                  <c:v>4692.6215338602069</c:v>
                </c:pt>
                <c:pt idx="12">
                  <c:v>6187.717036159559</c:v>
                </c:pt>
                <c:pt idx="17">
                  <c:v>6583.5065335837944</c:v>
                </c:pt>
                <c:pt idx="18">
                  <c:v>6645.774306969839</c:v>
                </c:pt>
                <c:pt idx="19">
                  <c:v>6645.774306969839</c:v>
                </c:pt>
              </c:numCache>
            </c:numRef>
          </c:yVal>
          <c:smooth val="0"/>
          <c:extLst>
            <c:ext xmlns:c16="http://schemas.microsoft.com/office/drawing/2014/chart" uri="{C3380CC4-5D6E-409C-BE32-E72D297353CC}">
              <c16:uniqueId val="{00000002-6D98-4529-AEC7-2E4066145CE8}"/>
            </c:ext>
          </c:extLst>
        </c:ser>
        <c:ser>
          <c:idx val="3"/>
          <c:order val="3"/>
          <c:tx>
            <c:strRef>
              <c:f>'WORKING DATA GLO GAS 29 no  (2)'!$H$135</c:f>
              <c:strCache>
                <c:ptCount val="1"/>
                <c:pt idx="0">
                  <c:v>CO2</c:v>
                </c:pt>
              </c:strCache>
            </c:strRef>
          </c:tx>
          <c:spPr>
            <a:ln w="19050">
              <a:noFill/>
            </a:ln>
          </c:spPr>
          <c:xVal>
            <c:numRef>
              <c:f>'WORKING DATA GLO GAS 29 no  (2)'!$E$135:$E$277</c:f>
              <c:numCache>
                <c:formatCode>0.00</c:formatCode>
                <c:ptCount val="143"/>
                <c:pt idx="0">
                  <c:v>18.600000000000001</c:v>
                </c:pt>
                <c:pt idx="1">
                  <c:v>19</c:v>
                </c:pt>
                <c:pt idx="2">
                  <c:v>16.2</c:v>
                </c:pt>
                <c:pt idx="3">
                  <c:v>16.600000000000001</c:v>
                </c:pt>
                <c:pt idx="4">
                  <c:v>17</c:v>
                </c:pt>
                <c:pt idx="5">
                  <c:v>17.399999999999999</c:v>
                </c:pt>
                <c:pt idx="6">
                  <c:v>17.8</c:v>
                </c:pt>
                <c:pt idx="7">
                  <c:v>18.2</c:v>
                </c:pt>
                <c:pt idx="8">
                  <c:v>18.600000000000001</c:v>
                </c:pt>
                <c:pt idx="9">
                  <c:v>19</c:v>
                </c:pt>
                <c:pt idx="10">
                  <c:v>16.2</c:v>
                </c:pt>
                <c:pt idx="11">
                  <c:v>16.600000000000001</c:v>
                </c:pt>
                <c:pt idx="12">
                  <c:v>17</c:v>
                </c:pt>
                <c:pt idx="13">
                  <c:v>17.399999999999999</c:v>
                </c:pt>
                <c:pt idx="14">
                  <c:v>17.8</c:v>
                </c:pt>
                <c:pt idx="15">
                  <c:v>18.2</c:v>
                </c:pt>
                <c:pt idx="16">
                  <c:v>18.600000000000001</c:v>
                </c:pt>
                <c:pt idx="17">
                  <c:v>19</c:v>
                </c:pt>
                <c:pt idx="18">
                  <c:v>16.2</c:v>
                </c:pt>
                <c:pt idx="19">
                  <c:v>16.600000000000001</c:v>
                </c:pt>
                <c:pt idx="20">
                  <c:v>17</c:v>
                </c:pt>
                <c:pt idx="21">
                  <c:v>17.399999999999999</c:v>
                </c:pt>
                <c:pt idx="22">
                  <c:v>17.8</c:v>
                </c:pt>
                <c:pt idx="23">
                  <c:v>18.2</c:v>
                </c:pt>
                <c:pt idx="24">
                  <c:v>16.2</c:v>
                </c:pt>
                <c:pt idx="25">
                  <c:v>16.600000000000001</c:v>
                </c:pt>
                <c:pt idx="26">
                  <c:v>17</c:v>
                </c:pt>
                <c:pt idx="27">
                  <c:v>17.399999999999999</c:v>
                </c:pt>
                <c:pt idx="28">
                  <c:v>17.8</c:v>
                </c:pt>
                <c:pt idx="29">
                  <c:v>18.2</c:v>
                </c:pt>
                <c:pt idx="30">
                  <c:v>18.600000000000001</c:v>
                </c:pt>
                <c:pt idx="31">
                  <c:v>19</c:v>
                </c:pt>
                <c:pt idx="32">
                  <c:v>16.2</c:v>
                </c:pt>
                <c:pt idx="33">
                  <c:v>16.600000000000001</c:v>
                </c:pt>
                <c:pt idx="34">
                  <c:v>17</c:v>
                </c:pt>
                <c:pt idx="35">
                  <c:v>17.399999999999999</c:v>
                </c:pt>
                <c:pt idx="36">
                  <c:v>17.8</c:v>
                </c:pt>
                <c:pt idx="37">
                  <c:v>18.2</c:v>
                </c:pt>
                <c:pt idx="38">
                  <c:v>18.600000000000001</c:v>
                </c:pt>
                <c:pt idx="39">
                  <c:v>19</c:v>
                </c:pt>
                <c:pt idx="40">
                  <c:v>16.2</c:v>
                </c:pt>
                <c:pt idx="41">
                  <c:v>16.600000000000001</c:v>
                </c:pt>
                <c:pt idx="42">
                  <c:v>17</c:v>
                </c:pt>
                <c:pt idx="43">
                  <c:v>17.399999999999999</c:v>
                </c:pt>
                <c:pt idx="44">
                  <c:v>17.8</c:v>
                </c:pt>
                <c:pt idx="45">
                  <c:v>18.2</c:v>
                </c:pt>
                <c:pt idx="46">
                  <c:v>18.600000000000001</c:v>
                </c:pt>
                <c:pt idx="47">
                  <c:v>19</c:v>
                </c:pt>
                <c:pt idx="48">
                  <c:v>16.2</c:v>
                </c:pt>
                <c:pt idx="49">
                  <c:v>16.600000000000001</c:v>
                </c:pt>
                <c:pt idx="50">
                  <c:v>17</c:v>
                </c:pt>
                <c:pt idx="51">
                  <c:v>17.399999999999999</c:v>
                </c:pt>
                <c:pt idx="52">
                  <c:v>17.8</c:v>
                </c:pt>
                <c:pt idx="53">
                  <c:v>18.2</c:v>
                </c:pt>
                <c:pt idx="54">
                  <c:v>18.600000000000001</c:v>
                </c:pt>
                <c:pt idx="55">
                  <c:v>16.2</c:v>
                </c:pt>
                <c:pt idx="56">
                  <c:v>16.600000000000001</c:v>
                </c:pt>
                <c:pt idx="57">
                  <c:v>17</c:v>
                </c:pt>
                <c:pt idx="58">
                  <c:v>17.399999999999999</c:v>
                </c:pt>
                <c:pt idx="59">
                  <c:v>17.8</c:v>
                </c:pt>
                <c:pt idx="60">
                  <c:v>18.2</c:v>
                </c:pt>
                <c:pt idx="61">
                  <c:v>18.600000000000001</c:v>
                </c:pt>
                <c:pt idx="62">
                  <c:v>19</c:v>
                </c:pt>
                <c:pt idx="63">
                  <c:v>16.2</c:v>
                </c:pt>
                <c:pt idx="64">
                  <c:v>16.600000000000001</c:v>
                </c:pt>
                <c:pt idx="65">
                  <c:v>17</c:v>
                </c:pt>
                <c:pt idx="66">
                  <c:v>17.399999999999999</c:v>
                </c:pt>
                <c:pt idx="67">
                  <c:v>17.8</c:v>
                </c:pt>
                <c:pt idx="68">
                  <c:v>18.2</c:v>
                </c:pt>
                <c:pt idx="69">
                  <c:v>18.600000000000001</c:v>
                </c:pt>
                <c:pt idx="70">
                  <c:v>19</c:v>
                </c:pt>
                <c:pt idx="71">
                  <c:v>16.2</c:v>
                </c:pt>
                <c:pt idx="72">
                  <c:v>16.600000000000001</c:v>
                </c:pt>
                <c:pt idx="73">
                  <c:v>17</c:v>
                </c:pt>
                <c:pt idx="74">
                  <c:v>17.399999999999999</c:v>
                </c:pt>
                <c:pt idx="75">
                  <c:v>17.8</c:v>
                </c:pt>
                <c:pt idx="76">
                  <c:v>18.2</c:v>
                </c:pt>
                <c:pt idx="77">
                  <c:v>18.600000000000001</c:v>
                </c:pt>
                <c:pt idx="78">
                  <c:v>19</c:v>
                </c:pt>
                <c:pt idx="79">
                  <c:v>16.2</c:v>
                </c:pt>
                <c:pt idx="80">
                  <c:v>16.600000000000001</c:v>
                </c:pt>
                <c:pt idx="81">
                  <c:v>17</c:v>
                </c:pt>
                <c:pt idx="82">
                  <c:v>17.399999999999999</c:v>
                </c:pt>
                <c:pt idx="83">
                  <c:v>17.8</c:v>
                </c:pt>
                <c:pt idx="84">
                  <c:v>18.2</c:v>
                </c:pt>
                <c:pt idx="85">
                  <c:v>18.600000000000001</c:v>
                </c:pt>
                <c:pt idx="86">
                  <c:v>19</c:v>
                </c:pt>
                <c:pt idx="87">
                  <c:v>16.2</c:v>
                </c:pt>
                <c:pt idx="88">
                  <c:v>16.600000000000001</c:v>
                </c:pt>
                <c:pt idx="89">
                  <c:v>16.2</c:v>
                </c:pt>
                <c:pt idx="90">
                  <c:v>16.600000000000001</c:v>
                </c:pt>
                <c:pt idx="91">
                  <c:v>17</c:v>
                </c:pt>
                <c:pt idx="92">
                  <c:v>17.399999999999999</c:v>
                </c:pt>
                <c:pt idx="93">
                  <c:v>17.8</c:v>
                </c:pt>
                <c:pt idx="94">
                  <c:v>18.2</c:v>
                </c:pt>
                <c:pt idx="95">
                  <c:v>18.600000000000001</c:v>
                </c:pt>
                <c:pt idx="96">
                  <c:v>19</c:v>
                </c:pt>
                <c:pt idx="97">
                  <c:v>16.2</c:v>
                </c:pt>
                <c:pt idx="98">
                  <c:v>16.600000000000001</c:v>
                </c:pt>
                <c:pt idx="99">
                  <c:v>17</c:v>
                </c:pt>
                <c:pt idx="100">
                  <c:v>17.399999999999999</c:v>
                </c:pt>
                <c:pt idx="101">
                  <c:v>17.8</c:v>
                </c:pt>
                <c:pt idx="102">
                  <c:v>18.2</c:v>
                </c:pt>
                <c:pt idx="103">
                  <c:v>18.600000000000001</c:v>
                </c:pt>
                <c:pt idx="104">
                  <c:v>19</c:v>
                </c:pt>
                <c:pt idx="105">
                  <c:v>16.2</c:v>
                </c:pt>
                <c:pt idx="106">
                  <c:v>16.600000000000001</c:v>
                </c:pt>
                <c:pt idx="107">
                  <c:v>17</c:v>
                </c:pt>
                <c:pt idx="108">
                  <c:v>17.399999999999999</c:v>
                </c:pt>
                <c:pt idx="109">
                  <c:v>17.8</c:v>
                </c:pt>
                <c:pt idx="110">
                  <c:v>18.2</c:v>
                </c:pt>
                <c:pt idx="111">
                  <c:v>18.600000000000001</c:v>
                </c:pt>
                <c:pt idx="112">
                  <c:v>19</c:v>
                </c:pt>
                <c:pt idx="113">
                  <c:v>16.2</c:v>
                </c:pt>
                <c:pt idx="114">
                  <c:v>16.600000000000001</c:v>
                </c:pt>
                <c:pt idx="115">
                  <c:v>17</c:v>
                </c:pt>
                <c:pt idx="116">
                  <c:v>17.399999999999999</c:v>
                </c:pt>
                <c:pt idx="117">
                  <c:v>17.8</c:v>
                </c:pt>
                <c:pt idx="118">
                  <c:v>18.2</c:v>
                </c:pt>
                <c:pt idx="119">
                  <c:v>18.600000000000001</c:v>
                </c:pt>
                <c:pt idx="120">
                  <c:v>19</c:v>
                </c:pt>
                <c:pt idx="121">
                  <c:v>16.2</c:v>
                </c:pt>
                <c:pt idx="122">
                  <c:v>16.600000000000001</c:v>
                </c:pt>
                <c:pt idx="123">
                  <c:v>17</c:v>
                </c:pt>
                <c:pt idx="124">
                  <c:v>17.399999999999999</c:v>
                </c:pt>
                <c:pt idx="125">
                  <c:v>17.8</c:v>
                </c:pt>
                <c:pt idx="126">
                  <c:v>18.2</c:v>
                </c:pt>
                <c:pt idx="127">
                  <c:v>16.2</c:v>
                </c:pt>
                <c:pt idx="128">
                  <c:v>16.600000000000001</c:v>
                </c:pt>
                <c:pt idx="129">
                  <c:v>17</c:v>
                </c:pt>
                <c:pt idx="130">
                  <c:v>17.399999999999999</c:v>
                </c:pt>
                <c:pt idx="131">
                  <c:v>18.2</c:v>
                </c:pt>
                <c:pt idx="132">
                  <c:v>18.600000000000001</c:v>
                </c:pt>
                <c:pt idx="133">
                  <c:v>19</c:v>
                </c:pt>
                <c:pt idx="134">
                  <c:v>16.2</c:v>
                </c:pt>
                <c:pt idx="135">
                  <c:v>16.600000000000001</c:v>
                </c:pt>
                <c:pt idx="136">
                  <c:v>17</c:v>
                </c:pt>
                <c:pt idx="137">
                  <c:v>17.399999999999999</c:v>
                </c:pt>
                <c:pt idx="138">
                  <c:v>17.8</c:v>
                </c:pt>
                <c:pt idx="139">
                  <c:v>18.2</c:v>
                </c:pt>
                <c:pt idx="140">
                  <c:v>16.2</c:v>
                </c:pt>
                <c:pt idx="141">
                  <c:v>16.600000000000001</c:v>
                </c:pt>
                <c:pt idx="142">
                  <c:v>17</c:v>
                </c:pt>
              </c:numCache>
            </c:numRef>
          </c:xVal>
          <c:yVal>
            <c:numRef>
              <c:f>'WORKING DATA GLO GAS 29 no  (2)'!$BD$135:$BD$277</c:f>
              <c:numCache>
                <c:formatCode>General</c:formatCode>
                <c:ptCount val="143"/>
                <c:pt idx="0">
                  <c:v>1042.9231665552363</c:v>
                </c:pt>
                <c:pt idx="1">
                  <c:v>2004.7997953070858</c:v>
                </c:pt>
                <c:pt idx="2">
                  <c:v>1346.4080184807783</c:v>
                </c:pt>
                <c:pt idx="3">
                  <c:v>1335.0569141556221</c:v>
                </c:pt>
                <c:pt idx="4">
                  <c:v>1357.9642218336448</c:v>
                </c:pt>
                <c:pt idx="5">
                  <c:v>9048.5126148294403</c:v>
                </c:pt>
                <c:pt idx="6">
                  <c:v>6275.940013647597</c:v>
                </c:pt>
                <c:pt idx="7">
                  <c:v>3788.483216067219</c:v>
                </c:pt>
                <c:pt idx="8">
                  <c:v>3093.2835928209602</c:v>
                </c:pt>
                <c:pt idx="9">
                  <c:v>9563.754525237191</c:v>
                </c:pt>
                <c:pt idx="10">
                  <c:v>6982.863170824563</c:v>
                </c:pt>
                <c:pt idx="11">
                  <c:v>6982.863170824563</c:v>
                </c:pt>
                <c:pt idx="12">
                  <c:v>3213.1919046838457</c:v>
                </c:pt>
                <c:pt idx="13">
                  <c:v>2518.598588823646</c:v>
                </c:pt>
                <c:pt idx="14">
                  <c:v>12019.78345308829</c:v>
                </c:pt>
                <c:pt idx="15">
                  <c:v>10507.891812725857</c:v>
                </c:pt>
                <c:pt idx="16">
                  <c:v>10409.437818362301</c:v>
                </c:pt>
                <c:pt idx="17">
                  <c:v>8661.6201118335812</c:v>
                </c:pt>
                <c:pt idx="18">
                  <c:v>8499.2703880725858</c:v>
                </c:pt>
                <c:pt idx="19">
                  <c:v>7225.2977993390614</c:v>
                </c:pt>
                <c:pt idx="20">
                  <c:v>7430.201556753057</c:v>
                </c:pt>
                <c:pt idx="21">
                  <c:v>7430.201556753057</c:v>
                </c:pt>
                <c:pt idx="22">
                  <c:v>7360.5840697036838</c:v>
                </c:pt>
                <c:pt idx="23">
                  <c:v>7430.201556753057</c:v>
                </c:pt>
                <c:pt idx="24">
                  <c:v>6583.5065335837944</c:v>
                </c:pt>
                <c:pt idx="25">
                  <c:v>6462.5028148007095</c:v>
                </c:pt>
                <c:pt idx="26">
                  <c:v>6645.774306969839</c:v>
                </c:pt>
                <c:pt idx="27">
                  <c:v>6403.7054180535688</c:v>
                </c:pt>
                <c:pt idx="28">
                  <c:v>4350.3280314605436</c:v>
                </c:pt>
                <c:pt idx="29">
                  <c:v>3750.5915273890464</c:v>
                </c:pt>
                <c:pt idx="30">
                  <c:v>3201.8527090267844</c:v>
                </c:pt>
                <c:pt idx="31">
                  <c:v>1595.6982188884911</c:v>
                </c:pt>
                <c:pt idx="33">
                  <c:v>7266.160125338286</c:v>
                </c:pt>
                <c:pt idx="35">
                  <c:v>1039.8397223158672</c:v>
                </c:pt>
                <c:pt idx="36">
                  <c:v>7542.354257096019</c:v>
                </c:pt>
                <c:pt idx="37">
                  <c:v>7577.956262611131</c:v>
                </c:pt>
                <c:pt idx="38">
                  <c:v>7577.956262611131</c:v>
                </c:pt>
                <c:pt idx="39">
                  <c:v>6244.7478918611905</c:v>
                </c:pt>
                <c:pt idx="40">
                  <c:v>5358.4242608273962</c:v>
                </c:pt>
                <c:pt idx="42">
                  <c:v>7344.3628120103967</c:v>
                </c:pt>
                <c:pt idx="43">
                  <c:v>2726.2793434402615</c:v>
                </c:pt>
                <c:pt idx="44">
                  <c:v>4546.0403520013042</c:v>
                </c:pt>
                <c:pt idx="45">
                  <c:v>4546.0403520013042</c:v>
                </c:pt>
                <c:pt idx="46">
                  <c:v>11193.383219291713</c:v>
                </c:pt>
                <c:pt idx="47">
                  <c:v>7280.0810000312858</c:v>
                </c:pt>
                <c:pt idx="48">
                  <c:v>5648.587000272667</c:v>
                </c:pt>
                <c:pt idx="49">
                  <c:v>4960.2888876279358</c:v>
                </c:pt>
                <c:pt idx="50">
                  <c:v>3357.2884619838619</c:v>
                </c:pt>
                <c:pt idx="51">
                  <c:v>3255.4871140515929</c:v>
                </c:pt>
                <c:pt idx="52">
                  <c:v>2094.757514712855</c:v>
                </c:pt>
                <c:pt idx="53">
                  <c:v>1992.0999557415162</c:v>
                </c:pt>
                <c:pt idx="54">
                  <c:v>1992.0999557415162</c:v>
                </c:pt>
                <c:pt idx="55">
                  <c:v>1992.0999557415162</c:v>
                </c:pt>
                <c:pt idx="56">
                  <c:v>1976.2263963521277</c:v>
                </c:pt>
                <c:pt idx="57">
                  <c:v>1042.9231665552363</c:v>
                </c:pt>
                <c:pt idx="58">
                  <c:v>2833.4040889540174</c:v>
                </c:pt>
                <c:pt idx="59">
                  <c:v>6719.2632189831429</c:v>
                </c:pt>
                <c:pt idx="61">
                  <c:v>6788.7566878008074</c:v>
                </c:pt>
                <c:pt idx="62">
                  <c:v>6375.7495563334487</c:v>
                </c:pt>
                <c:pt idx="63">
                  <c:v>2395.9736412262864</c:v>
                </c:pt>
                <c:pt idx="64">
                  <c:v>686.53607594912842</c:v>
                </c:pt>
                <c:pt idx="65">
                  <c:v>5304.9442949716231</c:v>
                </c:pt>
                <c:pt idx="67">
                  <c:v>7789.7099810478649</c:v>
                </c:pt>
                <c:pt idx="68">
                  <c:v>7185.6712405903454</c:v>
                </c:pt>
                <c:pt idx="69">
                  <c:v>2332.4681047211334</c:v>
                </c:pt>
                <c:pt idx="70">
                  <c:v>8619.1534654607676</c:v>
                </c:pt>
                <c:pt idx="72">
                  <c:v>5923.6419977455289</c:v>
                </c:pt>
                <c:pt idx="73">
                  <c:v>4528.1035258267129</c:v>
                </c:pt>
                <c:pt idx="74">
                  <c:v>2141.4012125845657</c:v>
                </c:pt>
                <c:pt idx="75">
                  <c:v>2165.151136432688</c:v>
                </c:pt>
                <c:pt idx="77">
                  <c:v>3840.9028394691336</c:v>
                </c:pt>
                <c:pt idx="78">
                  <c:v>2928.6074817516992</c:v>
                </c:pt>
                <c:pt idx="79">
                  <c:v>2950.8324070173021</c:v>
                </c:pt>
                <c:pt idx="80">
                  <c:v>2450.2488133902684</c:v>
                </c:pt>
                <c:pt idx="81">
                  <c:v>2450.2488133902684</c:v>
                </c:pt>
                <c:pt idx="82">
                  <c:v>2268.1445601959576</c:v>
                </c:pt>
                <c:pt idx="83">
                  <c:v>6993.956551984108</c:v>
                </c:pt>
                <c:pt idx="84">
                  <c:v>3603.0664396067641</c:v>
                </c:pt>
                <c:pt idx="85">
                  <c:v>3408.6325028779179</c:v>
                </c:pt>
                <c:pt idx="86">
                  <c:v>3408.6325028779179</c:v>
                </c:pt>
                <c:pt idx="87">
                  <c:v>3408.6325028779179</c:v>
                </c:pt>
                <c:pt idx="88">
                  <c:v>1309.105331731319</c:v>
                </c:pt>
                <c:pt idx="89">
                  <c:v>1478.6493472176792</c:v>
                </c:pt>
                <c:pt idx="90">
                  <c:v>1053.5203221481477</c:v>
                </c:pt>
                <c:pt idx="91">
                  <c:v>12773.147994940018</c:v>
                </c:pt>
                <c:pt idx="92">
                  <c:v>3384.4915903131591</c:v>
                </c:pt>
                <c:pt idx="93">
                  <c:v>2956.9430140854379</c:v>
                </c:pt>
                <c:pt idx="94">
                  <c:v>3156.3947422290244</c:v>
                </c:pt>
                <c:pt idx="95">
                  <c:v>2178.7028649103599</c:v>
                </c:pt>
                <c:pt idx="96">
                  <c:v>2570.8443057722438</c:v>
                </c:pt>
                <c:pt idx="97">
                  <c:v>3502.8999375015592</c:v>
                </c:pt>
                <c:pt idx="98">
                  <c:v>5640.8193171885996</c:v>
                </c:pt>
                <c:pt idx="99">
                  <c:v>3536.6295299810818</c:v>
                </c:pt>
                <c:pt idx="100">
                  <c:v>2763.4258116693363</c:v>
                </c:pt>
                <c:pt idx="101">
                  <c:v>1440.4441493301524</c:v>
                </c:pt>
                <c:pt idx="102">
                  <c:v>9673.4063603171053</c:v>
                </c:pt>
                <c:pt idx="103">
                  <c:v>2831.6688237557637</c:v>
                </c:pt>
                <c:pt idx="104">
                  <c:v>1917.8481260519764</c:v>
                </c:pt>
                <c:pt idx="105">
                  <c:v>11503.715152625326</c:v>
                </c:pt>
                <c:pt idx="106">
                  <c:v>10158.194946286334</c:v>
                </c:pt>
                <c:pt idx="107">
                  <c:v>8781.7980447975915</c:v>
                </c:pt>
                <c:pt idx="108">
                  <c:v>9085.7657714364268</c:v>
                </c:pt>
                <c:pt idx="109">
                  <c:v>4111.4408570863598</c:v>
                </c:pt>
                <c:pt idx="110">
                  <c:v>3792.6126479228456</c:v>
                </c:pt>
                <c:pt idx="111">
                  <c:v>2170.8558742002074</c:v>
                </c:pt>
                <c:pt idx="112">
                  <c:v>2189.6659332102345</c:v>
                </c:pt>
                <c:pt idx="113">
                  <c:v>2095.4713728765641</c:v>
                </c:pt>
                <c:pt idx="114">
                  <c:v>980.08707802932656</c:v>
                </c:pt>
                <c:pt idx="115">
                  <c:v>2621.6159129323842</c:v>
                </c:pt>
                <c:pt idx="117">
                  <c:v>9771.1258179774268</c:v>
                </c:pt>
                <c:pt idx="118">
                  <c:v>823.47228017953785</c:v>
                </c:pt>
                <c:pt idx="119">
                  <c:v>2823.772233310091</c:v>
                </c:pt>
                <c:pt idx="120">
                  <c:v>2550.2998225333799</c:v>
                </c:pt>
                <c:pt idx="121">
                  <c:v>2550.2998225333799</c:v>
                </c:pt>
                <c:pt idx="122">
                  <c:v>2328.09456867159</c:v>
                </c:pt>
                <c:pt idx="123">
                  <c:v>2912.637595729499</c:v>
                </c:pt>
                <c:pt idx="124">
                  <c:v>1688.3160927313786</c:v>
                </c:pt>
                <c:pt idx="125">
                  <c:v>1569.4962077139355</c:v>
                </c:pt>
                <c:pt idx="126">
                  <c:v>516.98963005171743</c:v>
                </c:pt>
                <c:pt idx="127">
                  <c:v>1580.8859634086066</c:v>
                </c:pt>
                <c:pt idx="128">
                  <c:v>517.09781130249144</c:v>
                </c:pt>
                <c:pt idx="129">
                  <c:v>4372.6003400650125</c:v>
                </c:pt>
                <c:pt idx="130">
                  <c:v>2423.1253509921762</c:v>
                </c:pt>
                <c:pt idx="131">
                  <c:v>813.93779988873007</c:v>
                </c:pt>
                <c:pt idx="132">
                  <c:v>1601.6256540942993</c:v>
                </c:pt>
                <c:pt idx="133">
                  <c:v>2267.3681218621136</c:v>
                </c:pt>
              </c:numCache>
            </c:numRef>
          </c:yVal>
          <c:smooth val="0"/>
          <c:extLst>
            <c:ext xmlns:c16="http://schemas.microsoft.com/office/drawing/2014/chart" uri="{C3380CC4-5D6E-409C-BE32-E72D297353CC}">
              <c16:uniqueId val="{00000003-6D98-4529-AEC7-2E4066145CE8}"/>
            </c:ext>
          </c:extLst>
        </c:ser>
        <c:ser>
          <c:idx val="4"/>
          <c:order val="4"/>
          <c:tx>
            <c:strRef>
              <c:f>'WORKING DATA GLO GAS 29 no  (2)'!$I$337</c:f>
              <c:strCache>
                <c:ptCount val="1"/>
                <c:pt idx="0">
                  <c:v>MEAN</c:v>
                </c:pt>
              </c:strCache>
            </c:strRef>
          </c:tx>
          <c:spPr>
            <a:ln w="19050">
              <a:noFill/>
            </a:ln>
          </c:spPr>
          <c:marker>
            <c:symbol val="star"/>
            <c:size val="6"/>
            <c:spPr>
              <a:solidFill>
                <a:srgbClr val="7030A0"/>
              </a:solidFill>
              <a:ln w="9525">
                <a:solidFill>
                  <a:srgbClr val="7030A0"/>
                </a:solidFill>
                <a:round/>
              </a:ln>
              <a:effectLst>
                <a:glow rad="63500">
                  <a:srgbClr val="7030A0">
                    <a:alpha val="40000"/>
                  </a:srgbClr>
                </a:glow>
              </a:effectLst>
            </c:spPr>
          </c:marker>
          <c:xVal>
            <c:numRef>
              <c:f>'WORKING DATA GLO GAS 29 no  (2)'!$E$336:$E$340</c:f>
              <c:numCache>
                <c:formatCode>0.0</c:formatCode>
                <c:ptCount val="5"/>
                <c:pt idx="0" formatCode="General">
                  <c:v>0</c:v>
                </c:pt>
                <c:pt idx="1">
                  <c:v>4.7</c:v>
                </c:pt>
                <c:pt idx="2">
                  <c:v>9.6999999999999993</c:v>
                </c:pt>
                <c:pt idx="3">
                  <c:v>14.7</c:v>
                </c:pt>
                <c:pt idx="4">
                  <c:v>19.7</c:v>
                </c:pt>
              </c:numCache>
            </c:numRef>
          </c:xVal>
          <c:yVal>
            <c:numRef>
              <c:f>'WORKING DATA GLO GAS 29 no  (2)'!$BD$336:$BD$340</c:f>
              <c:numCache>
                <c:formatCode>0.00</c:formatCode>
                <c:ptCount val="5"/>
                <c:pt idx="0" formatCode="0.000">
                  <c:v>3693.9057207131623</c:v>
                </c:pt>
                <c:pt idx="1">
                  <c:v>1380.1238149287053</c:v>
                </c:pt>
                <c:pt idx="2">
                  <c:v>3335.6724620902005</c:v>
                </c:pt>
                <c:pt idx="3">
                  <c:v>6075.9703722094864</c:v>
                </c:pt>
                <c:pt idx="4">
                  <c:v>4471.0454030597302</c:v>
                </c:pt>
              </c:numCache>
            </c:numRef>
          </c:yVal>
          <c:smooth val="0"/>
          <c:extLst>
            <c:ext xmlns:c16="http://schemas.microsoft.com/office/drawing/2014/chart" uri="{C3380CC4-5D6E-409C-BE32-E72D297353CC}">
              <c16:uniqueId val="{00000004-6D98-4529-AEC7-2E4066145CE8}"/>
            </c:ext>
          </c:extLst>
        </c:ser>
        <c:dLbls>
          <c:showLegendKey val="0"/>
          <c:showVal val="0"/>
          <c:showCatName val="0"/>
          <c:showSerName val="0"/>
          <c:showPercent val="0"/>
          <c:showBubbleSize val="0"/>
        </c:dLbls>
        <c:axId val="474894072"/>
        <c:axId val="474892432"/>
      </c:scatterChart>
      <c:scatterChart>
        <c:scatterStyle val="lineMarker"/>
        <c:varyColors val="0"/>
        <c:ser>
          <c:idx val="5"/>
          <c:order val="5"/>
          <c:tx>
            <c:strRef>
              <c:f>'WORKING DATA GLO GAS 29 no  (2)'!$I$342</c:f>
              <c:strCache>
                <c:ptCount val="1"/>
                <c:pt idx="0">
                  <c:v>CV</c:v>
                </c:pt>
              </c:strCache>
            </c:strRef>
          </c:tx>
          <c:spPr>
            <a:ln w="19050">
              <a:noFill/>
            </a:ln>
          </c:spPr>
          <c:marker>
            <c:symbol val="circle"/>
            <c:size val="6"/>
            <c:spPr>
              <a:solidFill>
                <a:schemeClr val="accent6"/>
              </a:solidFill>
              <a:ln w="9525">
                <a:solidFill>
                  <a:schemeClr val="accent6"/>
                </a:solidFill>
                <a:round/>
              </a:ln>
              <a:effectLst>
                <a:glow rad="63500">
                  <a:schemeClr val="accent6">
                    <a:satMod val="175000"/>
                    <a:alpha val="40000"/>
                  </a:schemeClr>
                </a:glow>
              </a:effectLst>
            </c:spPr>
          </c:marker>
          <c:xVal>
            <c:numRef>
              <c:f>'WORKING DATA GLO GAS 29 no  (2)'!$E$341:$E$345</c:f>
              <c:numCache>
                <c:formatCode>0.0</c:formatCode>
                <c:ptCount val="5"/>
                <c:pt idx="0" formatCode="General">
                  <c:v>0</c:v>
                </c:pt>
                <c:pt idx="1">
                  <c:v>4.7</c:v>
                </c:pt>
                <c:pt idx="2">
                  <c:v>9.6999999999999993</c:v>
                </c:pt>
                <c:pt idx="3">
                  <c:v>14.7</c:v>
                </c:pt>
                <c:pt idx="4">
                  <c:v>19.7</c:v>
                </c:pt>
              </c:numCache>
            </c:numRef>
          </c:xVal>
          <c:yVal>
            <c:numRef>
              <c:f>'WORKING DATA GLO GAS 29 no  (2)'!$BD$341:$BD$345</c:f>
              <c:numCache>
                <c:formatCode>0.00</c:formatCode>
                <c:ptCount val="5"/>
                <c:pt idx="0" formatCode="0.000">
                  <c:v>0.8321271382964005</c:v>
                </c:pt>
                <c:pt idx="1">
                  <c:v>0.92335321078172883</c:v>
                </c:pt>
                <c:pt idx="2">
                  <c:v>1.1728502157295198</c:v>
                </c:pt>
                <c:pt idx="3">
                  <c:v>8.3871066224158186E-2</c:v>
                </c:pt>
                <c:pt idx="4">
                  <c:v>0.65920379746550584</c:v>
                </c:pt>
              </c:numCache>
            </c:numRef>
          </c:yVal>
          <c:smooth val="0"/>
          <c:extLst>
            <c:ext xmlns:c16="http://schemas.microsoft.com/office/drawing/2014/chart" uri="{C3380CC4-5D6E-409C-BE32-E72D297353CC}">
              <c16:uniqueId val="{00000005-6D98-4529-AEC7-2E4066145CE8}"/>
            </c:ext>
          </c:extLst>
        </c:ser>
        <c:dLbls>
          <c:showLegendKey val="0"/>
          <c:showVal val="0"/>
          <c:showCatName val="0"/>
          <c:showSerName val="0"/>
          <c:showPercent val="0"/>
          <c:showBubbleSize val="0"/>
        </c:dLbls>
        <c:axId val="1025710408"/>
        <c:axId val="1025713688"/>
      </c:scatterChart>
      <c:valAx>
        <c:axId val="474894072"/>
        <c:scaling>
          <c:orientation val="minMax"/>
          <c:max val="20"/>
        </c:scaling>
        <c:delete val="1"/>
        <c:axPos val="b"/>
        <c:majorGridlines>
          <c:spPr>
            <a:ln w="9525" cap="flat" cmpd="sng" algn="ctr">
              <a:solidFill>
                <a:schemeClr val="tx1">
                  <a:lumMod val="15000"/>
                  <a:lumOff val="85000"/>
                </a:schemeClr>
              </a:solidFill>
              <a:round/>
            </a:ln>
            <a:effectLst/>
          </c:spPr>
        </c:majorGridlines>
        <c:title>
          <c:tx>
            <c:strRef>
              <c:f>'WORKING DATA GLO GAS 29 no  (2)'!$E$1</c:f>
              <c:strCache>
                <c:ptCount val="1"/>
                <c:pt idx="0">
                  <c:v>Reservoir  Frequency</c:v>
                </c:pt>
              </c:strCache>
            </c:strRef>
          </c:tx>
          <c:layout>
            <c:manualLayout>
              <c:xMode val="edge"/>
              <c:yMode val="edge"/>
              <c:x val="0.34800887414274828"/>
              <c:y val="0.95446509649358879"/>
            </c:manualLayout>
          </c:layout>
          <c:overlay val="0"/>
          <c:spPr>
            <a:noFill/>
            <a:ln>
              <a:noFill/>
            </a:ln>
            <a:effectLst/>
          </c:spPr>
          <c:txPr>
            <a:bodyPr rot="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474892432"/>
        <c:crosses val="autoZero"/>
        <c:crossBetween val="midCat"/>
        <c:majorUnit val="5"/>
      </c:valAx>
      <c:valAx>
        <c:axId val="474892432"/>
        <c:scaling>
          <c:logBase val="10"/>
          <c:orientation val="minMax"/>
          <c:max val="100000"/>
          <c:min val="100"/>
        </c:scaling>
        <c:delete val="0"/>
        <c:axPos val="l"/>
        <c:majorGridlines>
          <c:spPr>
            <a:ln w="9525" cap="flat" cmpd="sng" algn="ctr">
              <a:solidFill>
                <a:schemeClr val="tx1">
                  <a:lumMod val="15000"/>
                  <a:lumOff val="85000"/>
                </a:schemeClr>
              </a:solidFill>
              <a:round/>
            </a:ln>
            <a:effectLst/>
          </c:spPr>
        </c:majorGridlines>
        <c:title>
          <c:tx>
            <c:strRef>
              <c:f>'WORKING DATA GLO GAS 29 no  (2)'!$BD$1</c:f>
              <c:strCache>
                <c:ptCount val="1"/>
                <c:pt idx="0">
                  <c:v>Capillary pressure, psi</c:v>
                </c:pt>
              </c:strCache>
            </c:strRef>
          </c:tx>
          <c:overlay val="0"/>
          <c:spPr>
            <a:noFill/>
            <a:ln>
              <a:noFill/>
            </a:ln>
            <a:effectLst/>
          </c:spPr>
          <c:txPr>
            <a:bodyPr rot="-540000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74894072"/>
        <c:crosses val="autoZero"/>
        <c:crossBetween val="midCat"/>
        <c:majorUnit val="10"/>
      </c:valAx>
      <c:valAx>
        <c:axId val="1025713688"/>
        <c:scaling>
          <c:orientation val="minMax"/>
          <c:max val="1.5"/>
        </c:scaling>
        <c:delete val="0"/>
        <c:axPos val="r"/>
        <c:title>
          <c:tx>
            <c:strRef>
              <c:f>'WORKING DATA GLO GAS 29 no  (2)'!$J$304</c:f>
              <c:strCache>
                <c:ptCount val="1"/>
                <c:pt idx="0">
                  <c:v>Coefficient of Variation </c:v>
                </c:pt>
              </c:strCache>
            </c:strRef>
          </c:tx>
          <c:overlay val="0"/>
          <c:spPr>
            <a:noFill/>
            <a:ln>
              <a:noFill/>
            </a:ln>
            <a:effectLst/>
          </c:spPr>
          <c:txPr>
            <a:bodyPr rot="-540000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025710408"/>
        <c:crosses val="max"/>
        <c:crossBetween val="midCat"/>
        <c:majorUnit val="0.5"/>
      </c:valAx>
      <c:valAx>
        <c:axId val="1025710408"/>
        <c:scaling>
          <c:orientation val="minMax"/>
        </c:scaling>
        <c:delete val="1"/>
        <c:axPos val="b"/>
        <c:numFmt formatCode="General" sourceLinked="1"/>
        <c:majorTickMark val="out"/>
        <c:minorTickMark val="none"/>
        <c:tickLblPos val="nextTo"/>
        <c:crossAx val="1025713688"/>
        <c:crosses val="autoZero"/>
        <c:crossBetween val="midCat"/>
      </c:valAx>
    </c:plotArea>
    <c:legend>
      <c:legendPos val="t"/>
      <c:layout>
        <c:manualLayout>
          <c:xMode val="edge"/>
          <c:yMode val="edge"/>
          <c:x val="0.20690960756921517"/>
          <c:y val="0.12163175303197354"/>
          <c:w val="0.58618078486156977"/>
          <c:h val="5.844203873633767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ln>
      <a:solidFill>
        <a:srgbClr val="8064A2">
          <a:lumMod val="75000"/>
        </a:srgbClr>
      </a:solidFill>
    </a:ln>
  </c:spPr>
  <c:txPr>
    <a:bodyPr/>
    <a:lstStyle/>
    <a:p>
      <a:pPr>
        <a:defRPr sz="6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40" b="1" i="0" u="none" strike="noStrike" kern="1200" cap="all" spc="120" normalizeH="0" baseline="0">
                <a:solidFill>
                  <a:schemeClr val="tx1">
                    <a:lumMod val="65000"/>
                    <a:lumOff val="35000"/>
                  </a:schemeClr>
                </a:solidFill>
                <a:latin typeface="+mn-lt"/>
                <a:ea typeface="+mn-ea"/>
                <a:cs typeface="+mn-cs"/>
              </a:defRPr>
            </a:pPr>
            <a:r>
              <a:rPr lang="en-US" dirty="0"/>
              <a:t>EOR Gas Displacement Pressure Profiles</a:t>
            </a:r>
          </a:p>
        </c:rich>
      </c:tx>
      <c:overlay val="0"/>
      <c:spPr>
        <a:noFill/>
        <a:ln>
          <a:noFill/>
        </a:ln>
        <a:effectLst/>
      </c:spPr>
      <c:txPr>
        <a:bodyPr rot="0" spcFirstLastPara="1" vertOverflow="ellipsis" vert="horz" wrap="square" anchor="ctr" anchorCtr="1"/>
        <a:lstStyle/>
        <a:p>
          <a:pPr>
            <a:defRPr sz="84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CSS!$FR$310</c:f>
              <c:strCache>
                <c:ptCount val="1"/>
                <c:pt idx="0">
                  <c:v>CH4</c:v>
                </c:pt>
              </c:strCache>
            </c:strRef>
          </c:tx>
          <c:spPr>
            <a:solidFill>
              <a:schemeClr val="accent1"/>
            </a:solidFill>
            <a:ln>
              <a:noFill/>
            </a:ln>
            <a:effectLst/>
          </c:spPr>
          <c:invertIfNegative val="0"/>
          <c:cat>
            <c:strRef>
              <c:f>CSS!$FQ$312:$FQ$316</c:f>
              <c:strCache>
                <c:ptCount val="5"/>
                <c:pt idx="0">
                  <c:v>Sample 1</c:v>
                </c:pt>
                <c:pt idx="1">
                  <c:v>Sample 2</c:v>
                </c:pt>
                <c:pt idx="2">
                  <c:v>Sample 3</c:v>
                </c:pt>
                <c:pt idx="3">
                  <c:v>Sample 4</c:v>
                </c:pt>
                <c:pt idx="4">
                  <c:v>Sample 5</c:v>
                </c:pt>
              </c:strCache>
            </c:strRef>
          </c:cat>
          <c:val>
            <c:numRef>
              <c:f>CSS!$FR$312:$FR$316</c:f>
              <c:numCache>
                <c:formatCode>0.000</c:formatCode>
                <c:ptCount val="5"/>
                <c:pt idx="0">
                  <c:v>4.6813074731062131E-2</c:v>
                </c:pt>
                <c:pt idx="1">
                  <c:v>4.0239822599998747E-2</c:v>
                </c:pt>
                <c:pt idx="2">
                  <c:v>3.0654825227766708E-2</c:v>
                </c:pt>
                <c:pt idx="3">
                  <c:v>5.0361255053778982E-2</c:v>
                </c:pt>
                <c:pt idx="4">
                  <c:v>3.7181156525487473E-2</c:v>
                </c:pt>
              </c:numCache>
            </c:numRef>
          </c:val>
          <c:extLst>
            <c:ext xmlns:c16="http://schemas.microsoft.com/office/drawing/2014/chart" uri="{C3380CC4-5D6E-409C-BE32-E72D297353CC}">
              <c16:uniqueId val="{00000000-E553-434E-A950-FA7375731E8E}"/>
            </c:ext>
          </c:extLst>
        </c:ser>
        <c:ser>
          <c:idx val="1"/>
          <c:order val="1"/>
          <c:tx>
            <c:strRef>
              <c:f>CSS!$FS$310</c:f>
              <c:strCache>
                <c:ptCount val="1"/>
                <c:pt idx="0">
                  <c:v>N2</c:v>
                </c:pt>
              </c:strCache>
            </c:strRef>
          </c:tx>
          <c:spPr>
            <a:solidFill>
              <a:schemeClr val="accent2"/>
            </a:solidFill>
            <a:ln>
              <a:noFill/>
            </a:ln>
            <a:effectLst/>
          </c:spPr>
          <c:invertIfNegative val="0"/>
          <c:cat>
            <c:strRef>
              <c:f>CSS!$FQ$312:$FQ$316</c:f>
              <c:strCache>
                <c:ptCount val="5"/>
                <c:pt idx="0">
                  <c:v>Sample 1</c:v>
                </c:pt>
                <c:pt idx="1">
                  <c:v>Sample 2</c:v>
                </c:pt>
                <c:pt idx="2">
                  <c:v>Sample 3</c:v>
                </c:pt>
                <c:pt idx="3">
                  <c:v>Sample 4</c:v>
                </c:pt>
                <c:pt idx="4">
                  <c:v>Sample 5</c:v>
                </c:pt>
              </c:strCache>
            </c:strRef>
          </c:cat>
          <c:val>
            <c:numRef>
              <c:f>CSS!$FS$312:$FS$316</c:f>
              <c:numCache>
                <c:formatCode>0.000</c:formatCode>
                <c:ptCount val="5"/>
                <c:pt idx="0">
                  <c:v>4.6734338136344762E-2</c:v>
                </c:pt>
                <c:pt idx="1">
                  <c:v>3.893337785714255E-2</c:v>
                </c:pt>
                <c:pt idx="2">
                  <c:v>2.5800593280927431E-2</c:v>
                </c:pt>
                <c:pt idx="3">
                  <c:v>8.664118409759318E-2</c:v>
                </c:pt>
                <c:pt idx="4">
                  <c:v>4.8326935859511123E-2</c:v>
                </c:pt>
              </c:numCache>
            </c:numRef>
          </c:val>
          <c:extLst>
            <c:ext xmlns:c16="http://schemas.microsoft.com/office/drawing/2014/chart" uri="{C3380CC4-5D6E-409C-BE32-E72D297353CC}">
              <c16:uniqueId val="{00000001-E553-434E-A950-FA7375731E8E}"/>
            </c:ext>
          </c:extLst>
        </c:ser>
        <c:ser>
          <c:idx val="2"/>
          <c:order val="2"/>
          <c:tx>
            <c:strRef>
              <c:f>CSS!$FT$310</c:f>
              <c:strCache>
                <c:ptCount val="1"/>
                <c:pt idx="0">
                  <c:v>AIR</c:v>
                </c:pt>
              </c:strCache>
            </c:strRef>
          </c:tx>
          <c:spPr>
            <a:solidFill>
              <a:schemeClr val="accent3"/>
            </a:solidFill>
            <a:ln>
              <a:noFill/>
            </a:ln>
            <a:effectLst/>
          </c:spPr>
          <c:invertIfNegative val="0"/>
          <c:cat>
            <c:strRef>
              <c:f>CSS!$FQ$312:$FQ$316</c:f>
              <c:strCache>
                <c:ptCount val="5"/>
                <c:pt idx="0">
                  <c:v>Sample 1</c:v>
                </c:pt>
                <c:pt idx="1">
                  <c:v>Sample 2</c:v>
                </c:pt>
                <c:pt idx="2">
                  <c:v>Sample 3</c:v>
                </c:pt>
                <c:pt idx="3">
                  <c:v>Sample 4</c:v>
                </c:pt>
                <c:pt idx="4">
                  <c:v>Sample 5</c:v>
                </c:pt>
              </c:strCache>
            </c:strRef>
          </c:cat>
          <c:val>
            <c:numRef>
              <c:f>CSS!$FT$312:$FT$316</c:f>
              <c:numCache>
                <c:formatCode>0.000</c:formatCode>
                <c:ptCount val="5"/>
                <c:pt idx="0">
                  <c:v>5.0336423444002625E-2</c:v>
                </c:pt>
                <c:pt idx="1">
                  <c:v>4.3719441798823699E-2</c:v>
                </c:pt>
                <c:pt idx="2">
                  <c:v>2.9714454751888868E-2</c:v>
                </c:pt>
                <c:pt idx="3">
                  <c:v>5.0419568451714303E-2</c:v>
                </c:pt>
                <c:pt idx="4">
                  <c:v>3.2404184431953281E-2</c:v>
                </c:pt>
              </c:numCache>
            </c:numRef>
          </c:val>
          <c:extLst>
            <c:ext xmlns:c16="http://schemas.microsoft.com/office/drawing/2014/chart" uri="{C3380CC4-5D6E-409C-BE32-E72D297353CC}">
              <c16:uniqueId val="{00000002-E553-434E-A950-FA7375731E8E}"/>
            </c:ext>
          </c:extLst>
        </c:ser>
        <c:ser>
          <c:idx val="3"/>
          <c:order val="3"/>
          <c:tx>
            <c:strRef>
              <c:f>CSS!$FU$310</c:f>
              <c:strCache>
                <c:ptCount val="1"/>
                <c:pt idx="0">
                  <c:v>CO2</c:v>
                </c:pt>
              </c:strCache>
            </c:strRef>
          </c:tx>
          <c:spPr>
            <a:solidFill>
              <a:schemeClr val="accent4"/>
            </a:solidFill>
            <a:ln>
              <a:noFill/>
            </a:ln>
            <a:effectLst/>
          </c:spPr>
          <c:invertIfNegative val="0"/>
          <c:cat>
            <c:strRef>
              <c:f>CSS!$FQ$312:$FQ$316</c:f>
              <c:strCache>
                <c:ptCount val="5"/>
                <c:pt idx="0">
                  <c:v>Sample 1</c:v>
                </c:pt>
                <c:pt idx="1">
                  <c:v>Sample 2</c:v>
                </c:pt>
                <c:pt idx="2">
                  <c:v>Sample 3</c:v>
                </c:pt>
                <c:pt idx="3">
                  <c:v>Sample 4</c:v>
                </c:pt>
                <c:pt idx="4">
                  <c:v>Sample 5</c:v>
                </c:pt>
              </c:strCache>
            </c:strRef>
          </c:cat>
          <c:val>
            <c:numRef>
              <c:f>CSS!$FU$312:$FU$316</c:f>
              <c:numCache>
                <c:formatCode>0.000</c:formatCode>
                <c:ptCount val="5"/>
                <c:pt idx="0">
                  <c:v>5.3957425061216396E-2</c:v>
                </c:pt>
                <c:pt idx="1">
                  <c:v>2.9007831555285479E-2</c:v>
                </c:pt>
                <c:pt idx="2">
                  <c:v>2.167567195810928E-2</c:v>
                </c:pt>
                <c:pt idx="3">
                  <c:v>3.4334509622193164E-2</c:v>
                </c:pt>
                <c:pt idx="4">
                  <c:v>2.2811194884667641E-2</c:v>
                </c:pt>
              </c:numCache>
            </c:numRef>
          </c:val>
          <c:extLst>
            <c:ext xmlns:c16="http://schemas.microsoft.com/office/drawing/2014/chart" uri="{C3380CC4-5D6E-409C-BE32-E72D297353CC}">
              <c16:uniqueId val="{00000003-E553-434E-A950-FA7375731E8E}"/>
            </c:ext>
          </c:extLst>
        </c:ser>
        <c:dLbls>
          <c:showLegendKey val="0"/>
          <c:showVal val="0"/>
          <c:showCatName val="0"/>
          <c:showSerName val="0"/>
          <c:showPercent val="0"/>
          <c:showBubbleSize val="0"/>
        </c:dLbls>
        <c:gapWidth val="314"/>
        <c:overlap val="-27"/>
        <c:axId val="1647749888"/>
        <c:axId val="1647741688"/>
      </c:barChart>
      <c:barChart>
        <c:barDir val="col"/>
        <c:grouping val="clustered"/>
        <c:varyColors val="0"/>
        <c:ser>
          <c:idx val="4"/>
          <c:order val="4"/>
          <c:tx>
            <c:strRef>
              <c:f>CSS!$FV$311</c:f>
              <c:strCache>
                <c:ptCount val="1"/>
                <c:pt idx="0">
                  <c:v>CV</c:v>
                </c:pt>
              </c:strCache>
            </c:strRef>
          </c:tx>
          <c:spPr>
            <a:solidFill>
              <a:srgbClr val="002060"/>
            </a:solidFill>
            <a:ln>
              <a:noFill/>
            </a:ln>
            <a:effectLst/>
          </c:spPr>
          <c:invertIfNegative val="0"/>
          <c:val>
            <c:numRef>
              <c:f>CSS!$FV$312:$FV$316</c:f>
              <c:numCache>
                <c:formatCode>0.00</c:formatCode>
                <c:ptCount val="5"/>
                <c:pt idx="0">
                  <c:v>6.0172925333188139E-2</c:v>
                </c:pt>
                <c:pt idx="1">
                  <c:v>0.14390503790899054</c:v>
                </c:pt>
                <c:pt idx="2">
                  <c:v>0.13179652938569755</c:v>
                </c:pt>
                <c:pt idx="3">
                  <c:v>0.34578446240498456</c:v>
                </c:pt>
                <c:pt idx="4">
                  <c:v>0.26111117533073486</c:v>
                </c:pt>
              </c:numCache>
            </c:numRef>
          </c:val>
          <c:extLst>
            <c:ext xmlns:c16="http://schemas.microsoft.com/office/drawing/2014/chart" uri="{C3380CC4-5D6E-409C-BE32-E72D297353CC}">
              <c16:uniqueId val="{00000004-E553-434E-A950-FA7375731E8E}"/>
            </c:ext>
          </c:extLst>
        </c:ser>
        <c:dLbls>
          <c:showLegendKey val="0"/>
          <c:showVal val="0"/>
          <c:showCatName val="0"/>
          <c:showSerName val="0"/>
          <c:showPercent val="0"/>
          <c:showBubbleSize val="0"/>
        </c:dLbls>
        <c:gapWidth val="500"/>
        <c:overlap val="-63"/>
        <c:axId val="1031964992"/>
        <c:axId val="1031964336"/>
      </c:barChart>
      <c:catAx>
        <c:axId val="1647749888"/>
        <c:scaling>
          <c:orientation val="minMax"/>
        </c:scaling>
        <c:delete val="0"/>
        <c:axPos val="b"/>
        <c:majorGridlines>
          <c:spPr>
            <a:ln w="9525" cap="flat" cmpd="sng" algn="ctr">
              <a:solidFill>
                <a:schemeClr val="tx1">
                  <a:lumMod val="15000"/>
                  <a:lumOff val="85000"/>
                </a:schemeClr>
              </a:solidFill>
              <a:round/>
            </a:ln>
            <a:effectLst/>
          </c:spPr>
        </c:majorGridlines>
        <c:title>
          <c:tx>
            <c:strRef>
              <c:f>CSS!$BC$311</c:f>
              <c:strCache>
                <c:ptCount val="1"/>
                <c:pt idx="0">
                  <c:v>Media Sample</c:v>
                </c:pt>
              </c:strCache>
            </c:strRef>
          </c:tx>
          <c:overlay val="0"/>
          <c:spPr>
            <a:noFill/>
            <a:ln>
              <a:noFill/>
            </a:ln>
            <a:effectLst/>
          </c:spPr>
          <c:txPr>
            <a:bodyPr rot="0" spcFirstLastPara="1" vertOverflow="ellipsis" vert="horz" wrap="square" anchor="ctr" anchorCtr="1"/>
            <a:lstStyle/>
            <a:p>
              <a:pPr>
                <a:defRPr sz="7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120" normalizeH="0" baseline="0">
                <a:solidFill>
                  <a:schemeClr val="tx1">
                    <a:lumMod val="65000"/>
                    <a:lumOff val="35000"/>
                  </a:schemeClr>
                </a:solidFill>
                <a:latin typeface="+mn-lt"/>
                <a:ea typeface="+mn-ea"/>
                <a:cs typeface="+mn-cs"/>
              </a:defRPr>
            </a:pPr>
            <a:endParaRPr lang="en-US"/>
          </a:p>
        </c:txPr>
        <c:crossAx val="1647741688"/>
        <c:crosses val="autoZero"/>
        <c:auto val="1"/>
        <c:lblAlgn val="ctr"/>
        <c:lblOffset val="100"/>
        <c:noMultiLvlLbl val="0"/>
      </c:catAx>
      <c:valAx>
        <c:axId val="1647741688"/>
        <c:scaling>
          <c:orientation val="minMax"/>
          <c:max val="0.15000000000000002"/>
          <c:min val="0"/>
        </c:scaling>
        <c:delete val="0"/>
        <c:axPos val="l"/>
        <c:title>
          <c:tx>
            <c:strRef>
              <c:f>CSS!$FR$32</c:f>
              <c:strCache>
                <c:ptCount val="1"/>
                <c:pt idx="0">
                  <c:v>Displacement Pressure, Atm</c:v>
                </c:pt>
              </c:strCache>
            </c:strRef>
          </c:tx>
          <c:layout>
            <c:manualLayout>
              <c:xMode val="edge"/>
              <c:yMode val="edge"/>
              <c:x val="2.2042139102819852E-2"/>
              <c:y val="0.38713169827266875"/>
            </c:manualLayout>
          </c:layout>
          <c:overlay val="0"/>
          <c:spPr>
            <a:noFill/>
            <a:ln>
              <a:noFill/>
            </a:ln>
            <a:effectLst/>
          </c:spPr>
          <c:txPr>
            <a:bodyPr rot="-5400000" spcFirstLastPara="1" vertOverflow="ellipsis" vert="horz" wrap="square" anchor="ctr" anchorCtr="1"/>
            <a:lstStyle/>
            <a:p>
              <a:pPr>
                <a:defRPr sz="700" b="0" i="0" u="none" strike="noStrike" kern="1200" cap="all"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647749888"/>
        <c:crosses val="autoZero"/>
        <c:crossBetween val="between"/>
        <c:majorUnit val="3.0000000000000006E-2"/>
      </c:valAx>
      <c:valAx>
        <c:axId val="1031964336"/>
        <c:scaling>
          <c:orientation val="maxMin"/>
          <c:max val="1"/>
        </c:scaling>
        <c:delete val="0"/>
        <c:axPos val="r"/>
        <c:title>
          <c:tx>
            <c:strRef>
              <c:f>CSS!$BC$306</c:f>
              <c:strCache>
                <c:ptCount val="1"/>
                <c:pt idx="0">
                  <c:v>Coefficient of Variation (CV)</c:v>
                </c:pt>
              </c:strCache>
            </c:strRef>
          </c:tx>
          <c:layout>
            <c:manualLayout>
              <c:xMode val="edge"/>
              <c:yMode val="edge"/>
              <c:x val="0.94493587277867419"/>
              <c:y val="0.33020688466782733"/>
            </c:manualLayout>
          </c:layout>
          <c:overlay val="0"/>
          <c:spPr>
            <a:noFill/>
            <a:ln>
              <a:noFill/>
            </a:ln>
            <a:effectLst/>
          </c:spPr>
          <c:txPr>
            <a:bodyPr rot="-5400000" spcFirstLastPara="1" vertOverflow="ellipsis" vert="horz" wrap="square" anchor="ctr" anchorCtr="1"/>
            <a:lstStyle/>
            <a:p>
              <a:pPr>
                <a:defRPr sz="700"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031964992"/>
        <c:crosses val="max"/>
        <c:crossBetween val="between"/>
        <c:majorUnit val="0.2"/>
      </c:valAx>
      <c:catAx>
        <c:axId val="1031964992"/>
        <c:scaling>
          <c:orientation val="minMax"/>
        </c:scaling>
        <c:delete val="1"/>
        <c:axPos val="t"/>
        <c:majorTickMark val="out"/>
        <c:minorTickMark val="none"/>
        <c:tickLblPos val="nextTo"/>
        <c:crossAx val="1031964336"/>
        <c:crosses val="autoZero"/>
        <c:auto val="1"/>
        <c:lblAlgn val="ctr"/>
        <c:lblOffset val="100"/>
        <c:noMultiLvlLbl val="0"/>
      </c:catAx>
      <c:spPr>
        <a:noFill/>
        <a:ln>
          <a:solidFill>
            <a:schemeClr val="tx1">
              <a:lumMod val="50000"/>
              <a:lumOff val="50000"/>
            </a:schemeClr>
          </a:solidFill>
        </a:ln>
        <a:effectLst/>
      </c:spPr>
    </c:plotArea>
    <c:legend>
      <c:legendPos val="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8064A2">
          <a:lumMod val="75000"/>
        </a:srgbClr>
      </a:solidFill>
    </a:ln>
    <a:effectLst/>
  </c:spPr>
  <c:txPr>
    <a:bodyPr/>
    <a:lstStyle/>
    <a:p>
      <a:pPr>
        <a:defRPr sz="7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'EOR GAS Clusters  Energy'!$ET$31</c:f>
          <c:strCache>
            <c:ptCount val="1"/>
            <c:pt idx="0">
              <c:v>EOR gas Displacement Pressure Profile</c:v>
            </c:pt>
          </c:strCache>
        </c:strRef>
      </c:tx>
      <c:overlay val="0"/>
      <c:spPr>
        <a:noFill/>
        <a:ln>
          <a:noFill/>
        </a:ln>
        <a:effectLst/>
      </c:spPr>
      <c:txPr>
        <a:bodyPr rot="0" spcFirstLastPara="1" vertOverflow="ellipsis" vert="horz" wrap="square" anchor="ctr" anchorCtr="1"/>
        <a:lstStyle/>
        <a:p>
          <a:pPr>
            <a:defRPr sz="72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320088753911837"/>
          <c:y val="0.20873854166666667"/>
          <c:w val="0.70104207589929746"/>
          <c:h val="0.65137048611111115"/>
        </c:manualLayout>
      </c:layout>
      <c:scatterChart>
        <c:scatterStyle val="lineMarker"/>
        <c:varyColors val="0"/>
        <c:ser>
          <c:idx val="0"/>
          <c:order val="0"/>
          <c:tx>
            <c:strRef>
              <c:f>'EOR GAS Clusters  Energy'!$B$29</c:f>
              <c:strCache>
                <c:ptCount val="1"/>
                <c:pt idx="0">
                  <c:v>CH4</c:v>
                </c:pt>
              </c:strCache>
            </c:strRef>
          </c:tx>
          <c:spPr>
            <a:ln w="25400" cap="rnd">
              <a:noFill/>
              <a:round/>
            </a:ln>
            <a:effectLst/>
          </c:spPr>
          <c:marker>
            <c:symbol val="diamond"/>
            <c:size val="6"/>
            <c:spPr>
              <a:solidFill>
                <a:schemeClr val="accent1"/>
              </a:solidFill>
              <a:ln w="9525">
                <a:solidFill>
                  <a:schemeClr val="accent1"/>
                </a:solidFill>
                <a:round/>
              </a:ln>
              <a:effectLst/>
            </c:spPr>
          </c:marker>
          <c:xVal>
            <c:numRef>
              <c:f>'EOR GAS Clusters  Energy'!$B$33:$B$301</c:f>
              <c:numCache>
                <c:formatCode>0.0</c:formatCode>
                <c:ptCount val="269"/>
                <c:pt idx="0">
                  <c:v>63</c:v>
                </c:pt>
                <c:pt idx="1">
                  <c:v>18</c:v>
                </c:pt>
                <c:pt idx="2">
                  <c:v>33</c:v>
                </c:pt>
                <c:pt idx="3">
                  <c:v>29</c:v>
                </c:pt>
                <c:pt idx="4">
                  <c:v>80</c:v>
                </c:pt>
                <c:pt idx="5">
                  <c:v>52</c:v>
                </c:pt>
                <c:pt idx="6">
                  <c:v>43</c:v>
                </c:pt>
                <c:pt idx="7">
                  <c:v>11</c:v>
                </c:pt>
                <c:pt idx="9">
                  <c:v>13</c:v>
                </c:pt>
                <c:pt idx="10">
                  <c:v>29</c:v>
                </c:pt>
                <c:pt idx="11">
                  <c:v>39</c:v>
                </c:pt>
                <c:pt idx="12">
                  <c:v>70</c:v>
                </c:pt>
                <c:pt idx="13">
                  <c:v>84</c:v>
                </c:pt>
                <c:pt idx="14">
                  <c:v>27</c:v>
                </c:pt>
                <c:pt idx="15">
                  <c:v>42</c:v>
                </c:pt>
                <c:pt idx="16">
                  <c:v>87</c:v>
                </c:pt>
                <c:pt idx="18">
                  <c:v>42</c:v>
                </c:pt>
                <c:pt idx="19">
                  <c:v>89</c:v>
                </c:pt>
                <c:pt idx="20">
                  <c:v>72</c:v>
                </c:pt>
                <c:pt idx="21">
                  <c:v>24</c:v>
                </c:pt>
                <c:pt idx="22">
                  <c:v>37</c:v>
                </c:pt>
                <c:pt idx="23">
                  <c:v>52</c:v>
                </c:pt>
                <c:pt idx="24">
                  <c:v>45</c:v>
                </c:pt>
                <c:pt idx="25">
                  <c:v>89</c:v>
                </c:pt>
                <c:pt idx="27">
                  <c:v>39</c:v>
                </c:pt>
                <c:pt idx="28">
                  <c:v>12</c:v>
                </c:pt>
                <c:pt idx="29">
                  <c:v>21</c:v>
                </c:pt>
                <c:pt idx="30">
                  <c:v>81</c:v>
                </c:pt>
                <c:pt idx="31">
                  <c:v>42</c:v>
                </c:pt>
                <c:pt idx="32">
                  <c:v>87</c:v>
                </c:pt>
                <c:pt idx="33">
                  <c:v>56</c:v>
                </c:pt>
                <c:pt idx="34">
                  <c:v>40</c:v>
                </c:pt>
                <c:pt idx="36">
                  <c:v>73</c:v>
                </c:pt>
                <c:pt idx="37">
                  <c:v>64</c:v>
                </c:pt>
                <c:pt idx="38">
                  <c:v>87</c:v>
                </c:pt>
                <c:pt idx="39">
                  <c:v>84</c:v>
                </c:pt>
                <c:pt idx="40">
                  <c:v>48</c:v>
                </c:pt>
                <c:pt idx="41">
                  <c:v>55</c:v>
                </c:pt>
                <c:pt idx="42">
                  <c:v>87</c:v>
                </c:pt>
                <c:pt idx="43">
                  <c:v>21</c:v>
                </c:pt>
                <c:pt idx="45">
                  <c:v>78</c:v>
                </c:pt>
                <c:pt idx="46">
                  <c:v>28</c:v>
                </c:pt>
                <c:pt idx="47">
                  <c:v>49</c:v>
                </c:pt>
                <c:pt idx="48">
                  <c:v>22</c:v>
                </c:pt>
                <c:pt idx="49">
                  <c:v>55</c:v>
                </c:pt>
                <c:pt idx="50">
                  <c:v>39</c:v>
                </c:pt>
                <c:pt idx="51">
                  <c:v>27</c:v>
                </c:pt>
                <c:pt idx="52">
                  <c:v>45</c:v>
                </c:pt>
                <c:pt idx="54">
                  <c:v>81</c:v>
                </c:pt>
                <c:pt idx="55">
                  <c:v>78</c:v>
                </c:pt>
                <c:pt idx="56">
                  <c:v>75</c:v>
                </c:pt>
                <c:pt idx="57">
                  <c:v>10</c:v>
                </c:pt>
                <c:pt idx="58">
                  <c:v>73</c:v>
                </c:pt>
                <c:pt idx="59">
                  <c:v>59</c:v>
                </c:pt>
                <c:pt idx="60">
                  <c:v>17</c:v>
                </c:pt>
                <c:pt idx="61">
                  <c:v>53</c:v>
                </c:pt>
                <c:pt idx="63">
                  <c:v>73</c:v>
                </c:pt>
                <c:pt idx="64">
                  <c:v>86</c:v>
                </c:pt>
                <c:pt idx="65">
                  <c:v>10</c:v>
                </c:pt>
                <c:pt idx="66">
                  <c:v>17</c:v>
                </c:pt>
                <c:pt idx="67">
                  <c:v>42</c:v>
                </c:pt>
                <c:pt idx="68">
                  <c:v>83</c:v>
                </c:pt>
                <c:pt idx="69">
                  <c:v>83</c:v>
                </c:pt>
                <c:pt idx="70">
                  <c:v>89</c:v>
                </c:pt>
                <c:pt idx="72">
                  <c:v>77</c:v>
                </c:pt>
                <c:pt idx="73">
                  <c:v>76</c:v>
                </c:pt>
                <c:pt idx="74">
                  <c:v>84</c:v>
                </c:pt>
                <c:pt idx="75">
                  <c:v>42</c:v>
                </c:pt>
                <c:pt idx="76">
                  <c:v>21</c:v>
                </c:pt>
                <c:pt idx="77">
                  <c:v>47</c:v>
                </c:pt>
                <c:pt idx="78">
                  <c:v>18</c:v>
                </c:pt>
                <c:pt idx="79">
                  <c:v>11</c:v>
                </c:pt>
                <c:pt idx="81">
                  <c:v>42</c:v>
                </c:pt>
                <c:pt idx="82">
                  <c:v>24</c:v>
                </c:pt>
                <c:pt idx="83">
                  <c:v>49</c:v>
                </c:pt>
                <c:pt idx="84">
                  <c:v>28</c:v>
                </c:pt>
                <c:pt idx="85">
                  <c:v>65</c:v>
                </c:pt>
                <c:pt idx="86">
                  <c:v>61</c:v>
                </c:pt>
                <c:pt idx="87">
                  <c:v>12</c:v>
                </c:pt>
                <c:pt idx="88">
                  <c:v>44</c:v>
                </c:pt>
                <c:pt idx="90">
                  <c:v>61</c:v>
                </c:pt>
                <c:pt idx="91">
                  <c:v>80</c:v>
                </c:pt>
                <c:pt idx="92">
                  <c:v>55</c:v>
                </c:pt>
                <c:pt idx="93">
                  <c:v>41</c:v>
                </c:pt>
                <c:pt idx="94">
                  <c:v>78</c:v>
                </c:pt>
                <c:pt idx="95">
                  <c:v>85</c:v>
                </c:pt>
                <c:pt idx="96">
                  <c:v>33</c:v>
                </c:pt>
                <c:pt idx="97">
                  <c:v>87</c:v>
                </c:pt>
                <c:pt idx="99">
                  <c:v>15</c:v>
                </c:pt>
                <c:pt idx="100">
                  <c:v>43</c:v>
                </c:pt>
                <c:pt idx="101">
                  <c:v>59</c:v>
                </c:pt>
                <c:pt idx="102">
                  <c:v>21</c:v>
                </c:pt>
                <c:pt idx="103">
                  <c:v>67</c:v>
                </c:pt>
                <c:pt idx="104">
                  <c:v>90</c:v>
                </c:pt>
                <c:pt idx="105">
                  <c:v>20</c:v>
                </c:pt>
                <c:pt idx="106">
                  <c:v>33</c:v>
                </c:pt>
                <c:pt idx="108">
                  <c:v>66</c:v>
                </c:pt>
                <c:pt idx="109">
                  <c:v>27</c:v>
                </c:pt>
                <c:pt idx="110">
                  <c:v>42</c:v>
                </c:pt>
                <c:pt idx="111">
                  <c:v>89</c:v>
                </c:pt>
                <c:pt idx="112">
                  <c:v>79</c:v>
                </c:pt>
                <c:pt idx="113">
                  <c:v>88</c:v>
                </c:pt>
                <c:pt idx="114">
                  <c:v>40</c:v>
                </c:pt>
                <c:pt idx="115">
                  <c:v>18</c:v>
                </c:pt>
                <c:pt idx="117">
                  <c:v>46</c:v>
                </c:pt>
                <c:pt idx="118">
                  <c:v>41</c:v>
                </c:pt>
                <c:pt idx="119">
                  <c:v>79</c:v>
                </c:pt>
                <c:pt idx="120">
                  <c:v>64</c:v>
                </c:pt>
                <c:pt idx="121">
                  <c:v>79</c:v>
                </c:pt>
                <c:pt idx="122">
                  <c:v>50</c:v>
                </c:pt>
                <c:pt idx="123">
                  <c:v>25</c:v>
                </c:pt>
                <c:pt idx="124">
                  <c:v>88</c:v>
                </c:pt>
                <c:pt idx="126">
                  <c:v>30</c:v>
                </c:pt>
                <c:pt idx="127">
                  <c:v>70</c:v>
                </c:pt>
                <c:pt idx="128">
                  <c:v>36</c:v>
                </c:pt>
                <c:pt idx="129">
                  <c:v>49</c:v>
                </c:pt>
                <c:pt idx="130">
                  <c:v>22</c:v>
                </c:pt>
                <c:pt idx="131">
                  <c:v>76</c:v>
                </c:pt>
                <c:pt idx="132">
                  <c:v>56</c:v>
                </c:pt>
                <c:pt idx="133">
                  <c:v>29</c:v>
                </c:pt>
                <c:pt idx="135">
                  <c:v>42</c:v>
                </c:pt>
                <c:pt idx="136">
                  <c:v>82</c:v>
                </c:pt>
                <c:pt idx="137">
                  <c:v>81</c:v>
                </c:pt>
                <c:pt idx="138">
                  <c:v>46</c:v>
                </c:pt>
                <c:pt idx="139">
                  <c:v>69</c:v>
                </c:pt>
                <c:pt idx="140">
                  <c:v>51</c:v>
                </c:pt>
                <c:pt idx="141">
                  <c:v>35</c:v>
                </c:pt>
                <c:pt idx="142">
                  <c:v>38</c:v>
                </c:pt>
                <c:pt idx="144">
                  <c:v>71</c:v>
                </c:pt>
                <c:pt idx="145">
                  <c:v>62</c:v>
                </c:pt>
                <c:pt idx="146">
                  <c:v>27</c:v>
                </c:pt>
                <c:pt idx="147">
                  <c:v>80</c:v>
                </c:pt>
                <c:pt idx="148">
                  <c:v>13</c:v>
                </c:pt>
                <c:pt idx="149">
                  <c:v>74</c:v>
                </c:pt>
                <c:pt idx="150">
                  <c:v>15</c:v>
                </c:pt>
                <c:pt idx="151">
                  <c:v>29</c:v>
                </c:pt>
                <c:pt idx="153">
                  <c:v>64</c:v>
                </c:pt>
                <c:pt idx="154">
                  <c:v>14</c:v>
                </c:pt>
                <c:pt idx="155">
                  <c:v>66</c:v>
                </c:pt>
                <c:pt idx="156">
                  <c:v>39</c:v>
                </c:pt>
                <c:pt idx="157">
                  <c:v>48</c:v>
                </c:pt>
                <c:pt idx="158">
                  <c:v>44</c:v>
                </c:pt>
                <c:pt idx="159">
                  <c:v>38</c:v>
                </c:pt>
                <c:pt idx="160">
                  <c:v>37</c:v>
                </c:pt>
                <c:pt idx="162">
                  <c:v>48</c:v>
                </c:pt>
                <c:pt idx="163">
                  <c:v>76</c:v>
                </c:pt>
                <c:pt idx="164">
                  <c:v>33</c:v>
                </c:pt>
                <c:pt idx="165">
                  <c:v>84</c:v>
                </c:pt>
                <c:pt idx="166">
                  <c:v>44</c:v>
                </c:pt>
                <c:pt idx="167">
                  <c:v>54</c:v>
                </c:pt>
                <c:pt idx="168">
                  <c:v>40</c:v>
                </c:pt>
                <c:pt idx="169">
                  <c:v>40</c:v>
                </c:pt>
                <c:pt idx="171">
                  <c:v>33</c:v>
                </c:pt>
                <c:pt idx="172">
                  <c:v>89</c:v>
                </c:pt>
                <c:pt idx="173">
                  <c:v>26</c:v>
                </c:pt>
                <c:pt idx="174">
                  <c:v>27</c:v>
                </c:pt>
                <c:pt idx="175">
                  <c:v>65</c:v>
                </c:pt>
                <c:pt idx="176">
                  <c:v>11</c:v>
                </c:pt>
                <c:pt idx="177">
                  <c:v>24</c:v>
                </c:pt>
                <c:pt idx="178">
                  <c:v>74</c:v>
                </c:pt>
                <c:pt idx="180">
                  <c:v>55</c:v>
                </c:pt>
                <c:pt idx="181">
                  <c:v>73</c:v>
                </c:pt>
                <c:pt idx="182">
                  <c:v>57</c:v>
                </c:pt>
                <c:pt idx="183">
                  <c:v>85</c:v>
                </c:pt>
                <c:pt idx="184">
                  <c:v>85</c:v>
                </c:pt>
                <c:pt idx="185">
                  <c:v>15</c:v>
                </c:pt>
                <c:pt idx="186">
                  <c:v>87</c:v>
                </c:pt>
                <c:pt idx="187">
                  <c:v>32</c:v>
                </c:pt>
                <c:pt idx="189">
                  <c:v>82</c:v>
                </c:pt>
                <c:pt idx="190">
                  <c:v>27</c:v>
                </c:pt>
                <c:pt idx="191">
                  <c:v>64</c:v>
                </c:pt>
                <c:pt idx="192">
                  <c:v>25</c:v>
                </c:pt>
                <c:pt idx="193">
                  <c:v>74</c:v>
                </c:pt>
                <c:pt idx="194">
                  <c:v>44</c:v>
                </c:pt>
                <c:pt idx="195">
                  <c:v>81</c:v>
                </c:pt>
                <c:pt idx="196">
                  <c:v>80</c:v>
                </c:pt>
                <c:pt idx="198">
                  <c:v>45</c:v>
                </c:pt>
                <c:pt idx="199">
                  <c:v>66</c:v>
                </c:pt>
                <c:pt idx="200">
                  <c:v>53</c:v>
                </c:pt>
                <c:pt idx="201">
                  <c:v>15</c:v>
                </c:pt>
                <c:pt idx="202">
                  <c:v>79</c:v>
                </c:pt>
                <c:pt idx="203">
                  <c:v>39</c:v>
                </c:pt>
                <c:pt idx="204">
                  <c:v>59</c:v>
                </c:pt>
                <c:pt idx="205">
                  <c:v>33</c:v>
                </c:pt>
                <c:pt idx="207">
                  <c:v>24</c:v>
                </c:pt>
                <c:pt idx="208">
                  <c:v>79</c:v>
                </c:pt>
                <c:pt idx="209">
                  <c:v>76</c:v>
                </c:pt>
                <c:pt idx="210">
                  <c:v>17</c:v>
                </c:pt>
                <c:pt idx="211">
                  <c:v>69</c:v>
                </c:pt>
                <c:pt idx="212">
                  <c:v>51</c:v>
                </c:pt>
                <c:pt idx="213">
                  <c:v>80</c:v>
                </c:pt>
                <c:pt idx="214">
                  <c:v>49</c:v>
                </c:pt>
                <c:pt idx="216">
                  <c:v>27</c:v>
                </c:pt>
                <c:pt idx="217">
                  <c:v>25</c:v>
                </c:pt>
                <c:pt idx="218">
                  <c:v>27</c:v>
                </c:pt>
                <c:pt idx="219">
                  <c:v>71</c:v>
                </c:pt>
                <c:pt idx="220">
                  <c:v>35</c:v>
                </c:pt>
                <c:pt idx="221">
                  <c:v>77</c:v>
                </c:pt>
                <c:pt idx="222">
                  <c:v>79</c:v>
                </c:pt>
                <c:pt idx="223">
                  <c:v>56</c:v>
                </c:pt>
                <c:pt idx="225">
                  <c:v>59</c:v>
                </c:pt>
                <c:pt idx="226">
                  <c:v>21</c:v>
                </c:pt>
                <c:pt idx="227">
                  <c:v>71</c:v>
                </c:pt>
                <c:pt idx="228">
                  <c:v>72</c:v>
                </c:pt>
                <c:pt idx="229">
                  <c:v>89</c:v>
                </c:pt>
                <c:pt idx="230">
                  <c:v>20</c:v>
                </c:pt>
                <c:pt idx="231">
                  <c:v>89</c:v>
                </c:pt>
                <c:pt idx="232">
                  <c:v>12</c:v>
                </c:pt>
                <c:pt idx="234">
                  <c:v>57</c:v>
                </c:pt>
                <c:pt idx="235">
                  <c:v>62</c:v>
                </c:pt>
                <c:pt idx="236">
                  <c:v>33</c:v>
                </c:pt>
                <c:pt idx="237">
                  <c:v>20</c:v>
                </c:pt>
                <c:pt idx="238">
                  <c:v>20</c:v>
                </c:pt>
                <c:pt idx="239">
                  <c:v>70</c:v>
                </c:pt>
                <c:pt idx="240">
                  <c:v>82</c:v>
                </c:pt>
                <c:pt idx="241">
                  <c:v>90</c:v>
                </c:pt>
                <c:pt idx="243">
                  <c:v>84</c:v>
                </c:pt>
                <c:pt idx="244">
                  <c:v>62</c:v>
                </c:pt>
                <c:pt idx="245">
                  <c:v>17</c:v>
                </c:pt>
                <c:pt idx="246">
                  <c:v>29</c:v>
                </c:pt>
                <c:pt idx="247">
                  <c:v>31</c:v>
                </c:pt>
                <c:pt idx="248">
                  <c:v>90</c:v>
                </c:pt>
                <c:pt idx="249">
                  <c:v>50</c:v>
                </c:pt>
                <c:pt idx="250">
                  <c:v>87</c:v>
                </c:pt>
                <c:pt idx="252">
                  <c:v>18</c:v>
                </c:pt>
                <c:pt idx="253">
                  <c:v>34</c:v>
                </c:pt>
                <c:pt idx="254">
                  <c:v>41</c:v>
                </c:pt>
                <c:pt idx="255">
                  <c:v>43</c:v>
                </c:pt>
                <c:pt idx="256">
                  <c:v>20</c:v>
                </c:pt>
                <c:pt idx="257">
                  <c:v>84</c:v>
                </c:pt>
                <c:pt idx="258">
                  <c:v>46</c:v>
                </c:pt>
                <c:pt idx="259">
                  <c:v>31</c:v>
                </c:pt>
                <c:pt idx="261">
                  <c:v>27</c:v>
                </c:pt>
                <c:pt idx="262">
                  <c:v>11</c:v>
                </c:pt>
                <c:pt idx="263">
                  <c:v>78</c:v>
                </c:pt>
                <c:pt idx="264">
                  <c:v>12</c:v>
                </c:pt>
                <c:pt idx="265">
                  <c:v>46</c:v>
                </c:pt>
                <c:pt idx="266">
                  <c:v>14</c:v>
                </c:pt>
                <c:pt idx="267">
                  <c:v>18</c:v>
                </c:pt>
                <c:pt idx="268">
                  <c:v>31</c:v>
                </c:pt>
              </c:numCache>
            </c:numRef>
          </c:xVal>
          <c:yVal>
            <c:numRef>
              <c:f>'EOR GAS Clusters  Energy'!$ET$33:$ET$301</c:f>
              <c:numCache>
                <c:formatCode>General</c:formatCode>
                <c:ptCount val="269"/>
                <c:pt idx="0" formatCode="0.000">
                  <c:v>4.3817844772730249E-2</c:v>
                </c:pt>
                <c:pt idx="9" formatCode="0.000">
                  <c:v>4.5509595848461079E-2</c:v>
                </c:pt>
                <c:pt idx="18" formatCode="0.000">
                  <c:v>4.9988469542502544E-2</c:v>
                </c:pt>
                <c:pt idx="27" formatCode="0.000">
                  <c:v>4.8287678735806708E-2</c:v>
                </c:pt>
                <c:pt idx="36" formatCode="0.000">
                  <c:v>4.5824471140580171E-2</c:v>
                </c:pt>
                <c:pt idx="45" formatCode="0.000">
                  <c:v>4.7450388346292019E-2</c:v>
                </c:pt>
                <c:pt idx="54" formatCode="0.000">
                  <c:v>1.7771970702897346E-2</c:v>
                </c:pt>
                <c:pt idx="63" formatCode="0.000">
                  <c:v>1.6272379967502852E-2</c:v>
                </c:pt>
                <c:pt idx="72" formatCode="0.000">
                  <c:v>2.9272498153875233E-2</c:v>
                </c:pt>
                <c:pt idx="81" formatCode="0.000">
                  <c:v>5.7672783400345359E-2</c:v>
                </c:pt>
                <c:pt idx="90" formatCode="0.000">
                  <c:v>3.3996909815673833E-2</c:v>
                </c:pt>
                <c:pt idx="99" formatCode="0.000">
                  <c:v>8.6452393559697846E-2</c:v>
                </c:pt>
                <c:pt idx="108" formatCode="0.000">
                  <c:v>1.8996662356034432E-2</c:v>
                </c:pt>
                <c:pt idx="117" formatCode="0.000">
                  <c:v>2.4109731459442538E-2</c:v>
                </c:pt>
                <c:pt idx="126" formatCode="0.000">
                  <c:v>2.5435841310519812E-2</c:v>
                </c:pt>
                <c:pt idx="135" formatCode="0.000">
                  <c:v>3.0531191850426714E-2</c:v>
                </c:pt>
                <c:pt idx="144" formatCode="0.000">
                  <c:v>3.4086261362849257E-2</c:v>
                </c:pt>
                <c:pt idx="153" formatCode="0.000">
                  <c:v>5.0769263027327496E-2</c:v>
                </c:pt>
                <c:pt idx="162" formatCode="0.000">
                  <c:v>3.0201795464402135E-2</c:v>
                </c:pt>
                <c:pt idx="171" formatCode="0.000">
                  <c:v>3.8812987357098684E-2</c:v>
                </c:pt>
                <c:pt idx="180" formatCode="0.000">
                  <c:v>4.742725088493166E-2</c:v>
                </c:pt>
                <c:pt idx="189" formatCode="0.000">
                  <c:v>4.6185218520785283E-2</c:v>
                </c:pt>
                <c:pt idx="198" formatCode="0.000">
                  <c:v>5.4697229224007181E-2</c:v>
                </c:pt>
                <c:pt idx="207" formatCode="0.000">
                  <c:v>8.4843048871448959E-2</c:v>
                </c:pt>
                <c:pt idx="216" formatCode="0.000">
                  <c:v>2.7856700832781633E-2</c:v>
                </c:pt>
                <c:pt idx="225" formatCode="0.000">
                  <c:v>3.3425263681814442E-2</c:v>
                </c:pt>
                <c:pt idx="234" formatCode="0.000">
                  <c:v>3.5066068824398819E-2</c:v>
                </c:pt>
                <c:pt idx="243" formatCode="0.000">
                  <c:v>3.8916951664271934E-2</c:v>
                </c:pt>
                <c:pt idx="252" formatCode="0.000">
                  <c:v>3.9792499392471106E-2</c:v>
                </c:pt>
                <c:pt idx="261" formatCode="0.000">
                  <c:v>4.8029454757186917E-2</c:v>
                </c:pt>
              </c:numCache>
            </c:numRef>
          </c:yVal>
          <c:smooth val="0"/>
          <c:extLst>
            <c:ext xmlns:c16="http://schemas.microsoft.com/office/drawing/2014/chart" uri="{C3380CC4-5D6E-409C-BE32-E72D297353CC}">
              <c16:uniqueId val="{00000000-25FB-4600-AB76-83BB1FB4D35E}"/>
            </c:ext>
          </c:extLst>
        </c:ser>
        <c:ser>
          <c:idx val="1"/>
          <c:order val="1"/>
          <c:tx>
            <c:strRef>
              <c:f>'EOR GAS Clusters  Energy'!$C$29</c:f>
              <c:strCache>
                <c:ptCount val="1"/>
                <c:pt idx="0">
                  <c:v>N2</c:v>
                </c:pt>
              </c:strCache>
            </c:strRef>
          </c:tx>
          <c:spPr>
            <a:ln w="25400" cap="rnd">
              <a:noFill/>
              <a:round/>
            </a:ln>
            <a:effectLst/>
          </c:spPr>
          <c:marker>
            <c:symbol val="square"/>
            <c:size val="6"/>
            <c:spPr>
              <a:solidFill>
                <a:schemeClr val="accent2"/>
              </a:solidFill>
              <a:ln w="9525">
                <a:solidFill>
                  <a:schemeClr val="accent2"/>
                </a:solidFill>
                <a:round/>
              </a:ln>
              <a:effectLst/>
            </c:spPr>
          </c:marker>
          <c:xVal>
            <c:numRef>
              <c:f>'EOR GAS Clusters  Energy'!$C$33:$C$301</c:f>
              <c:numCache>
                <c:formatCode>0.0</c:formatCode>
                <c:ptCount val="269"/>
                <c:pt idx="0">
                  <c:v>142</c:v>
                </c:pt>
                <c:pt idx="1">
                  <c:v>179</c:v>
                </c:pt>
                <c:pt idx="2">
                  <c:v>165</c:v>
                </c:pt>
                <c:pt idx="3">
                  <c:v>119</c:v>
                </c:pt>
                <c:pt idx="4">
                  <c:v>126</c:v>
                </c:pt>
                <c:pt idx="5">
                  <c:v>113</c:v>
                </c:pt>
                <c:pt idx="6">
                  <c:v>116</c:v>
                </c:pt>
                <c:pt idx="7">
                  <c:v>114</c:v>
                </c:pt>
                <c:pt idx="9">
                  <c:v>164</c:v>
                </c:pt>
                <c:pt idx="10">
                  <c:v>177</c:v>
                </c:pt>
                <c:pt idx="11">
                  <c:v>143</c:v>
                </c:pt>
                <c:pt idx="12">
                  <c:v>166</c:v>
                </c:pt>
                <c:pt idx="13">
                  <c:v>168</c:v>
                </c:pt>
                <c:pt idx="14">
                  <c:v>169</c:v>
                </c:pt>
                <c:pt idx="15">
                  <c:v>129</c:v>
                </c:pt>
                <c:pt idx="16">
                  <c:v>167</c:v>
                </c:pt>
                <c:pt idx="18">
                  <c:v>121</c:v>
                </c:pt>
                <c:pt idx="19">
                  <c:v>168</c:v>
                </c:pt>
                <c:pt idx="20">
                  <c:v>176</c:v>
                </c:pt>
                <c:pt idx="21">
                  <c:v>158</c:v>
                </c:pt>
                <c:pt idx="22">
                  <c:v>178</c:v>
                </c:pt>
                <c:pt idx="23">
                  <c:v>118</c:v>
                </c:pt>
                <c:pt idx="24">
                  <c:v>134</c:v>
                </c:pt>
                <c:pt idx="25">
                  <c:v>119</c:v>
                </c:pt>
                <c:pt idx="27">
                  <c:v>138</c:v>
                </c:pt>
                <c:pt idx="28">
                  <c:v>182</c:v>
                </c:pt>
                <c:pt idx="29">
                  <c:v>163</c:v>
                </c:pt>
                <c:pt idx="30">
                  <c:v>156</c:v>
                </c:pt>
                <c:pt idx="31">
                  <c:v>184</c:v>
                </c:pt>
                <c:pt idx="32">
                  <c:v>183</c:v>
                </c:pt>
                <c:pt idx="33">
                  <c:v>124</c:v>
                </c:pt>
                <c:pt idx="34">
                  <c:v>173</c:v>
                </c:pt>
                <c:pt idx="36">
                  <c:v>163</c:v>
                </c:pt>
                <c:pt idx="37">
                  <c:v>189</c:v>
                </c:pt>
                <c:pt idx="38">
                  <c:v>156</c:v>
                </c:pt>
                <c:pt idx="39">
                  <c:v>156</c:v>
                </c:pt>
                <c:pt idx="40">
                  <c:v>149</c:v>
                </c:pt>
                <c:pt idx="41">
                  <c:v>121</c:v>
                </c:pt>
                <c:pt idx="42">
                  <c:v>161</c:v>
                </c:pt>
                <c:pt idx="43">
                  <c:v>144</c:v>
                </c:pt>
                <c:pt idx="45">
                  <c:v>138</c:v>
                </c:pt>
                <c:pt idx="46">
                  <c:v>167</c:v>
                </c:pt>
                <c:pt idx="47">
                  <c:v>163</c:v>
                </c:pt>
                <c:pt idx="48">
                  <c:v>172</c:v>
                </c:pt>
                <c:pt idx="49">
                  <c:v>176</c:v>
                </c:pt>
                <c:pt idx="50">
                  <c:v>163</c:v>
                </c:pt>
                <c:pt idx="51">
                  <c:v>177</c:v>
                </c:pt>
                <c:pt idx="52">
                  <c:v>167</c:v>
                </c:pt>
                <c:pt idx="54">
                  <c:v>154</c:v>
                </c:pt>
                <c:pt idx="55">
                  <c:v>179</c:v>
                </c:pt>
                <c:pt idx="56">
                  <c:v>176</c:v>
                </c:pt>
                <c:pt idx="57">
                  <c:v>178</c:v>
                </c:pt>
                <c:pt idx="58">
                  <c:v>184</c:v>
                </c:pt>
                <c:pt idx="59">
                  <c:v>158</c:v>
                </c:pt>
                <c:pt idx="60">
                  <c:v>139</c:v>
                </c:pt>
                <c:pt idx="61">
                  <c:v>137</c:v>
                </c:pt>
                <c:pt idx="63">
                  <c:v>129</c:v>
                </c:pt>
                <c:pt idx="64">
                  <c:v>115</c:v>
                </c:pt>
                <c:pt idx="65">
                  <c:v>168</c:v>
                </c:pt>
                <c:pt idx="66">
                  <c:v>185</c:v>
                </c:pt>
                <c:pt idx="67">
                  <c:v>139</c:v>
                </c:pt>
                <c:pt idx="68">
                  <c:v>124</c:v>
                </c:pt>
                <c:pt idx="69">
                  <c:v>144</c:v>
                </c:pt>
                <c:pt idx="70">
                  <c:v>177</c:v>
                </c:pt>
                <c:pt idx="72">
                  <c:v>145</c:v>
                </c:pt>
                <c:pt idx="73">
                  <c:v>183</c:v>
                </c:pt>
                <c:pt idx="74">
                  <c:v>148</c:v>
                </c:pt>
                <c:pt idx="75">
                  <c:v>126</c:v>
                </c:pt>
                <c:pt idx="76">
                  <c:v>163</c:v>
                </c:pt>
                <c:pt idx="77">
                  <c:v>122</c:v>
                </c:pt>
                <c:pt idx="78">
                  <c:v>138</c:v>
                </c:pt>
                <c:pt idx="79">
                  <c:v>121</c:v>
                </c:pt>
                <c:pt idx="81">
                  <c:v>159</c:v>
                </c:pt>
                <c:pt idx="82">
                  <c:v>181</c:v>
                </c:pt>
                <c:pt idx="83">
                  <c:v>115</c:v>
                </c:pt>
                <c:pt idx="84">
                  <c:v>185</c:v>
                </c:pt>
                <c:pt idx="85">
                  <c:v>165</c:v>
                </c:pt>
                <c:pt idx="86">
                  <c:v>167</c:v>
                </c:pt>
                <c:pt idx="87">
                  <c:v>121</c:v>
                </c:pt>
                <c:pt idx="88">
                  <c:v>147</c:v>
                </c:pt>
                <c:pt idx="90">
                  <c:v>126</c:v>
                </c:pt>
                <c:pt idx="91">
                  <c:v>130</c:v>
                </c:pt>
                <c:pt idx="92">
                  <c:v>148</c:v>
                </c:pt>
                <c:pt idx="93">
                  <c:v>170</c:v>
                </c:pt>
                <c:pt idx="94">
                  <c:v>125</c:v>
                </c:pt>
                <c:pt idx="95">
                  <c:v>128</c:v>
                </c:pt>
                <c:pt idx="96">
                  <c:v>146</c:v>
                </c:pt>
                <c:pt idx="97">
                  <c:v>118</c:v>
                </c:pt>
                <c:pt idx="99">
                  <c:v>171</c:v>
                </c:pt>
                <c:pt idx="100">
                  <c:v>157</c:v>
                </c:pt>
                <c:pt idx="101">
                  <c:v>153</c:v>
                </c:pt>
                <c:pt idx="102">
                  <c:v>127</c:v>
                </c:pt>
                <c:pt idx="103">
                  <c:v>188</c:v>
                </c:pt>
                <c:pt idx="104">
                  <c:v>137</c:v>
                </c:pt>
                <c:pt idx="105">
                  <c:v>124</c:v>
                </c:pt>
                <c:pt idx="106">
                  <c:v>114</c:v>
                </c:pt>
                <c:pt idx="108">
                  <c:v>189</c:v>
                </c:pt>
                <c:pt idx="109">
                  <c:v>165</c:v>
                </c:pt>
                <c:pt idx="110">
                  <c:v>159</c:v>
                </c:pt>
                <c:pt idx="111">
                  <c:v>189</c:v>
                </c:pt>
                <c:pt idx="112">
                  <c:v>189</c:v>
                </c:pt>
                <c:pt idx="113">
                  <c:v>173</c:v>
                </c:pt>
                <c:pt idx="114">
                  <c:v>183</c:v>
                </c:pt>
                <c:pt idx="115">
                  <c:v>130</c:v>
                </c:pt>
                <c:pt idx="117">
                  <c:v>132</c:v>
                </c:pt>
                <c:pt idx="118">
                  <c:v>112</c:v>
                </c:pt>
                <c:pt idx="119">
                  <c:v>132</c:v>
                </c:pt>
                <c:pt idx="120">
                  <c:v>132</c:v>
                </c:pt>
                <c:pt idx="121">
                  <c:v>171</c:v>
                </c:pt>
                <c:pt idx="122">
                  <c:v>183</c:v>
                </c:pt>
                <c:pt idx="123">
                  <c:v>114</c:v>
                </c:pt>
                <c:pt idx="124">
                  <c:v>175</c:v>
                </c:pt>
                <c:pt idx="126">
                  <c:v>128</c:v>
                </c:pt>
                <c:pt idx="127">
                  <c:v>114</c:v>
                </c:pt>
                <c:pt idx="128">
                  <c:v>130</c:v>
                </c:pt>
                <c:pt idx="129">
                  <c:v>141</c:v>
                </c:pt>
                <c:pt idx="130">
                  <c:v>188</c:v>
                </c:pt>
                <c:pt idx="131">
                  <c:v>166</c:v>
                </c:pt>
                <c:pt idx="132">
                  <c:v>125</c:v>
                </c:pt>
                <c:pt idx="133">
                  <c:v>172</c:v>
                </c:pt>
                <c:pt idx="135">
                  <c:v>176</c:v>
                </c:pt>
                <c:pt idx="136">
                  <c:v>135</c:v>
                </c:pt>
                <c:pt idx="137">
                  <c:v>146</c:v>
                </c:pt>
                <c:pt idx="138">
                  <c:v>157</c:v>
                </c:pt>
                <c:pt idx="139">
                  <c:v>149</c:v>
                </c:pt>
                <c:pt idx="140">
                  <c:v>174</c:v>
                </c:pt>
                <c:pt idx="141">
                  <c:v>163</c:v>
                </c:pt>
                <c:pt idx="142">
                  <c:v>148</c:v>
                </c:pt>
                <c:pt idx="144">
                  <c:v>150</c:v>
                </c:pt>
                <c:pt idx="145">
                  <c:v>142</c:v>
                </c:pt>
                <c:pt idx="146">
                  <c:v>154</c:v>
                </c:pt>
                <c:pt idx="147">
                  <c:v>182</c:v>
                </c:pt>
                <c:pt idx="148">
                  <c:v>185</c:v>
                </c:pt>
                <c:pt idx="149">
                  <c:v>128</c:v>
                </c:pt>
                <c:pt idx="150">
                  <c:v>172</c:v>
                </c:pt>
                <c:pt idx="151">
                  <c:v>172</c:v>
                </c:pt>
                <c:pt idx="153">
                  <c:v>168</c:v>
                </c:pt>
                <c:pt idx="154">
                  <c:v>119</c:v>
                </c:pt>
                <c:pt idx="155">
                  <c:v>178</c:v>
                </c:pt>
                <c:pt idx="156">
                  <c:v>112</c:v>
                </c:pt>
                <c:pt idx="157">
                  <c:v>177</c:v>
                </c:pt>
                <c:pt idx="158">
                  <c:v>130</c:v>
                </c:pt>
                <c:pt idx="159">
                  <c:v>115</c:v>
                </c:pt>
                <c:pt idx="160">
                  <c:v>159</c:v>
                </c:pt>
                <c:pt idx="162">
                  <c:v>159</c:v>
                </c:pt>
                <c:pt idx="163">
                  <c:v>181</c:v>
                </c:pt>
                <c:pt idx="164">
                  <c:v>133</c:v>
                </c:pt>
                <c:pt idx="165">
                  <c:v>154</c:v>
                </c:pt>
                <c:pt idx="166">
                  <c:v>120</c:v>
                </c:pt>
                <c:pt idx="167">
                  <c:v>153</c:v>
                </c:pt>
                <c:pt idx="168">
                  <c:v>188</c:v>
                </c:pt>
                <c:pt idx="169">
                  <c:v>180</c:v>
                </c:pt>
                <c:pt idx="171">
                  <c:v>172</c:v>
                </c:pt>
                <c:pt idx="172">
                  <c:v>185</c:v>
                </c:pt>
                <c:pt idx="173">
                  <c:v>180</c:v>
                </c:pt>
                <c:pt idx="174">
                  <c:v>185</c:v>
                </c:pt>
                <c:pt idx="175">
                  <c:v>135</c:v>
                </c:pt>
                <c:pt idx="176">
                  <c:v>180</c:v>
                </c:pt>
                <c:pt idx="177">
                  <c:v>113</c:v>
                </c:pt>
                <c:pt idx="178">
                  <c:v>111</c:v>
                </c:pt>
                <c:pt idx="180">
                  <c:v>189</c:v>
                </c:pt>
                <c:pt idx="181">
                  <c:v>162</c:v>
                </c:pt>
                <c:pt idx="182">
                  <c:v>148</c:v>
                </c:pt>
                <c:pt idx="183">
                  <c:v>182</c:v>
                </c:pt>
                <c:pt idx="184">
                  <c:v>164</c:v>
                </c:pt>
                <c:pt idx="185">
                  <c:v>169</c:v>
                </c:pt>
                <c:pt idx="186">
                  <c:v>119</c:v>
                </c:pt>
                <c:pt idx="187">
                  <c:v>179</c:v>
                </c:pt>
                <c:pt idx="189">
                  <c:v>171</c:v>
                </c:pt>
                <c:pt idx="190">
                  <c:v>145</c:v>
                </c:pt>
                <c:pt idx="191">
                  <c:v>176</c:v>
                </c:pt>
                <c:pt idx="192">
                  <c:v>156</c:v>
                </c:pt>
                <c:pt idx="193">
                  <c:v>117</c:v>
                </c:pt>
                <c:pt idx="194">
                  <c:v>169</c:v>
                </c:pt>
                <c:pt idx="195">
                  <c:v>160</c:v>
                </c:pt>
                <c:pt idx="196">
                  <c:v>116</c:v>
                </c:pt>
                <c:pt idx="198">
                  <c:v>190</c:v>
                </c:pt>
                <c:pt idx="199">
                  <c:v>153</c:v>
                </c:pt>
                <c:pt idx="200">
                  <c:v>170</c:v>
                </c:pt>
                <c:pt idx="201">
                  <c:v>180</c:v>
                </c:pt>
                <c:pt idx="202">
                  <c:v>143</c:v>
                </c:pt>
                <c:pt idx="203">
                  <c:v>145</c:v>
                </c:pt>
                <c:pt idx="204">
                  <c:v>148</c:v>
                </c:pt>
                <c:pt idx="205">
                  <c:v>145</c:v>
                </c:pt>
                <c:pt idx="207">
                  <c:v>183</c:v>
                </c:pt>
                <c:pt idx="208">
                  <c:v>117</c:v>
                </c:pt>
                <c:pt idx="209">
                  <c:v>181</c:v>
                </c:pt>
                <c:pt idx="210">
                  <c:v>154</c:v>
                </c:pt>
                <c:pt idx="211">
                  <c:v>135</c:v>
                </c:pt>
                <c:pt idx="212">
                  <c:v>127</c:v>
                </c:pt>
                <c:pt idx="213">
                  <c:v>137</c:v>
                </c:pt>
                <c:pt idx="214">
                  <c:v>127</c:v>
                </c:pt>
                <c:pt idx="216">
                  <c:v>121</c:v>
                </c:pt>
                <c:pt idx="217">
                  <c:v>181</c:v>
                </c:pt>
                <c:pt idx="218">
                  <c:v>137</c:v>
                </c:pt>
                <c:pt idx="219">
                  <c:v>157</c:v>
                </c:pt>
                <c:pt idx="220">
                  <c:v>120</c:v>
                </c:pt>
                <c:pt idx="221">
                  <c:v>146</c:v>
                </c:pt>
                <c:pt idx="222">
                  <c:v>167</c:v>
                </c:pt>
                <c:pt idx="223">
                  <c:v>151</c:v>
                </c:pt>
                <c:pt idx="225">
                  <c:v>177</c:v>
                </c:pt>
                <c:pt idx="226">
                  <c:v>149</c:v>
                </c:pt>
                <c:pt idx="227">
                  <c:v>132</c:v>
                </c:pt>
                <c:pt idx="228">
                  <c:v>117</c:v>
                </c:pt>
                <c:pt idx="229">
                  <c:v>160</c:v>
                </c:pt>
                <c:pt idx="230">
                  <c:v>177</c:v>
                </c:pt>
                <c:pt idx="231">
                  <c:v>133</c:v>
                </c:pt>
                <c:pt idx="232">
                  <c:v>161</c:v>
                </c:pt>
                <c:pt idx="234">
                  <c:v>176</c:v>
                </c:pt>
                <c:pt idx="235">
                  <c:v>139</c:v>
                </c:pt>
                <c:pt idx="236">
                  <c:v>177</c:v>
                </c:pt>
                <c:pt idx="237">
                  <c:v>170</c:v>
                </c:pt>
                <c:pt idx="238">
                  <c:v>121</c:v>
                </c:pt>
                <c:pt idx="239">
                  <c:v>145</c:v>
                </c:pt>
                <c:pt idx="240">
                  <c:v>180</c:v>
                </c:pt>
                <c:pt idx="241">
                  <c:v>157</c:v>
                </c:pt>
                <c:pt idx="243">
                  <c:v>133</c:v>
                </c:pt>
                <c:pt idx="244">
                  <c:v>129</c:v>
                </c:pt>
                <c:pt idx="245">
                  <c:v>145</c:v>
                </c:pt>
                <c:pt idx="246">
                  <c:v>184</c:v>
                </c:pt>
                <c:pt idx="247">
                  <c:v>178</c:v>
                </c:pt>
                <c:pt idx="248">
                  <c:v>114</c:v>
                </c:pt>
                <c:pt idx="249">
                  <c:v>136</c:v>
                </c:pt>
                <c:pt idx="250">
                  <c:v>138</c:v>
                </c:pt>
                <c:pt idx="252">
                  <c:v>161</c:v>
                </c:pt>
                <c:pt idx="253">
                  <c:v>156</c:v>
                </c:pt>
                <c:pt idx="254">
                  <c:v>117</c:v>
                </c:pt>
                <c:pt idx="255">
                  <c:v>138</c:v>
                </c:pt>
                <c:pt idx="256">
                  <c:v>126</c:v>
                </c:pt>
                <c:pt idx="257">
                  <c:v>118</c:v>
                </c:pt>
                <c:pt idx="258">
                  <c:v>158</c:v>
                </c:pt>
                <c:pt idx="259">
                  <c:v>180</c:v>
                </c:pt>
                <c:pt idx="261">
                  <c:v>112</c:v>
                </c:pt>
                <c:pt idx="262">
                  <c:v>117</c:v>
                </c:pt>
                <c:pt idx="263">
                  <c:v>114</c:v>
                </c:pt>
                <c:pt idx="264">
                  <c:v>162</c:v>
                </c:pt>
                <c:pt idx="265">
                  <c:v>146</c:v>
                </c:pt>
                <c:pt idx="266">
                  <c:v>126</c:v>
                </c:pt>
                <c:pt idx="267">
                  <c:v>129</c:v>
                </c:pt>
                <c:pt idx="268">
                  <c:v>143</c:v>
                </c:pt>
              </c:numCache>
            </c:numRef>
          </c:xVal>
          <c:yVal>
            <c:numRef>
              <c:f>'EOR GAS Clusters  Energy'!$EU$33:$EU$301</c:f>
              <c:numCache>
                <c:formatCode>General</c:formatCode>
                <c:ptCount val="269"/>
                <c:pt idx="0" formatCode="0.000">
                  <c:v>4.5794935443978661E-2</c:v>
                </c:pt>
                <c:pt idx="9" formatCode="0.000">
                  <c:v>4.9437031802833743E-2</c:v>
                </c:pt>
                <c:pt idx="18" formatCode="0.000">
                  <c:v>5.9492207215703842E-2</c:v>
                </c:pt>
                <c:pt idx="27" formatCode="0.000">
                  <c:v>4.2095191341453272E-2</c:v>
                </c:pt>
                <c:pt idx="36" formatCode="0.000">
                  <c:v>3.755180617068872E-2</c:v>
                </c:pt>
                <c:pt idx="45" formatCode="0.000">
                  <c:v>4.6034856843410348E-2</c:v>
                </c:pt>
                <c:pt idx="54" formatCode="0.000">
                  <c:v>2.336481076979656E-2</c:v>
                </c:pt>
                <c:pt idx="63" formatCode="0.000">
                  <c:v>2.4240801176102323E-2</c:v>
                </c:pt>
                <c:pt idx="72" formatCode="0.000">
                  <c:v>3.3523750528336782E-2</c:v>
                </c:pt>
                <c:pt idx="81" formatCode="0.000">
                  <c:v>3.3631339367828299E-2</c:v>
                </c:pt>
                <c:pt idx="90" formatCode="0.000">
                  <c:v>3.4511400963148718E-2</c:v>
                </c:pt>
                <c:pt idx="99" formatCode="0.000">
                  <c:v>8.4328164337642633E-2</c:v>
                </c:pt>
                <c:pt idx="108" formatCode="0.000">
                  <c:v>2.4481968750568028E-2</c:v>
                </c:pt>
                <c:pt idx="117" formatCode="0.000">
                  <c:v>2.463139712998156E-2</c:v>
                </c:pt>
                <c:pt idx="126" formatCode="0.000">
                  <c:v>2.3604034304214028E-2</c:v>
                </c:pt>
                <c:pt idx="135" formatCode="0.000">
                  <c:v>2.4775822395408039E-2</c:v>
                </c:pt>
                <c:pt idx="144" formatCode="0.000">
                  <c:v>2.7036812354516722E-2</c:v>
                </c:pt>
                <c:pt idx="153" formatCode="0.000">
                  <c:v>3.0273524750876232E-2</c:v>
                </c:pt>
                <c:pt idx="162" formatCode="0.000">
                  <c:v>8.8297097126349533E-2</c:v>
                </c:pt>
                <c:pt idx="171" formatCode="0.000">
                  <c:v>8.9818106146007576E-2</c:v>
                </c:pt>
                <c:pt idx="180" formatCode="0.000">
                  <c:v>0.10786630729443987</c:v>
                </c:pt>
                <c:pt idx="189" formatCode="0.000">
                  <c:v>6.940913332065822E-2</c:v>
                </c:pt>
                <c:pt idx="198" formatCode="0.000">
                  <c:v>7.2342497701559413E-2</c:v>
                </c:pt>
                <c:pt idx="207" formatCode="0.000">
                  <c:v>9.2113962996544382E-2</c:v>
                </c:pt>
                <c:pt idx="216" formatCode="0.000">
                  <c:v>4.9111075484860663E-2</c:v>
                </c:pt>
                <c:pt idx="225" formatCode="0.000">
                  <c:v>4.7259376236465249E-2</c:v>
                </c:pt>
                <c:pt idx="234" formatCode="0.000">
                  <c:v>4.5255368678143344E-2</c:v>
                </c:pt>
                <c:pt idx="243" formatCode="0.000">
                  <c:v>4.575870550975461E-2</c:v>
                </c:pt>
                <c:pt idx="252" formatCode="0.000">
                  <c:v>4.942875961856838E-2</c:v>
                </c:pt>
                <c:pt idx="261" formatCode="0.000">
                  <c:v>5.3148329629274516E-2</c:v>
                </c:pt>
              </c:numCache>
            </c:numRef>
          </c:yVal>
          <c:smooth val="0"/>
          <c:extLst>
            <c:ext xmlns:c16="http://schemas.microsoft.com/office/drawing/2014/chart" uri="{C3380CC4-5D6E-409C-BE32-E72D297353CC}">
              <c16:uniqueId val="{00000001-25FB-4600-AB76-83BB1FB4D35E}"/>
            </c:ext>
          </c:extLst>
        </c:ser>
        <c:ser>
          <c:idx val="2"/>
          <c:order val="2"/>
          <c:tx>
            <c:strRef>
              <c:f>'EOR GAS Clusters  Energy'!$D$29</c:f>
              <c:strCache>
                <c:ptCount val="1"/>
                <c:pt idx="0">
                  <c:v>AIR</c:v>
                </c:pt>
              </c:strCache>
            </c:strRef>
          </c:tx>
          <c:spPr>
            <a:ln w="25400" cap="rnd">
              <a:noFill/>
              <a:round/>
            </a:ln>
            <a:effectLst/>
          </c:spPr>
          <c:marker>
            <c:symbol val="triangle"/>
            <c:size val="6"/>
            <c:spPr>
              <a:solidFill>
                <a:schemeClr val="accent3"/>
              </a:solidFill>
              <a:ln w="9525">
                <a:solidFill>
                  <a:schemeClr val="accent3"/>
                </a:solidFill>
                <a:round/>
              </a:ln>
              <a:effectLst/>
            </c:spPr>
          </c:marker>
          <c:xVal>
            <c:numRef>
              <c:f>'EOR GAS Clusters  Energy'!$D$33:$D$301</c:f>
              <c:numCache>
                <c:formatCode>0.0</c:formatCode>
                <c:ptCount val="269"/>
                <c:pt idx="0">
                  <c:v>268</c:v>
                </c:pt>
                <c:pt idx="1">
                  <c:v>274</c:v>
                </c:pt>
                <c:pt idx="2">
                  <c:v>213</c:v>
                </c:pt>
                <c:pt idx="3">
                  <c:v>235</c:v>
                </c:pt>
                <c:pt idx="4">
                  <c:v>220</c:v>
                </c:pt>
                <c:pt idx="5">
                  <c:v>216</c:v>
                </c:pt>
                <c:pt idx="6">
                  <c:v>265</c:v>
                </c:pt>
                <c:pt idx="7">
                  <c:v>288</c:v>
                </c:pt>
                <c:pt idx="9">
                  <c:v>232</c:v>
                </c:pt>
                <c:pt idx="10">
                  <c:v>261</c:v>
                </c:pt>
                <c:pt idx="11">
                  <c:v>216</c:v>
                </c:pt>
                <c:pt idx="12">
                  <c:v>257</c:v>
                </c:pt>
                <c:pt idx="13">
                  <c:v>246</c:v>
                </c:pt>
                <c:pt idx="14">
                  <c:v>216</c:v>
                </c:pt>
                <c:pt idx="15">
                  <c:v>243</c:v>
                </c:pt>
                <c:pt idx="16">
                  <c:v>287</c:v>
                </c:pt>
                <c:pt idx="18">
                  <c:v>258</c:v>
                </c:pt>
                <c:pt idx="19">
                  <c:v>214</c:v>
                </c:pt>
                <c:pt idx="20">
                  <c:v>238</c:v>
                </c:pt>
                <c:pt idx="21">
                  <c:v>252</c:v>
                </c:pt>
                <c:pt idx="22">
                  <c:v>283</c:v>
                </c:pt>
                <c:pt idx="23">
                  <c:v>279</c:v>
                </c:pt>
                <c:pt idx="24">
                  <c:v>239</c:v>
                </c:pt>
                <c:pt idx="25">
                  <c:v>287</c:v>
                </c:pt>
                <c:pt idx="27">
                  <c:v>283</c:v>
                </c:pt>
                <c:pt idx="28">
                  <c:v>223</c:v>
                </c:pt>
                <c:pt idx="29">
                  <c:v>211</c:v>
                </c:pt>
                <c:pt idx="30">
                  <c:v>211</c:v>
                </c:pt>
                <c:pt idx="31">
                  <c:v>290</c:v>
                </c:pt>
                <c:pt idx="32">
                  <c:v>286</c:v>
                </c:pt>
                <c:pt idx="33">
                  <c:v>264</c:v>
                </c:pt>
                <c:pt idx="34">
                  <c:v>250</c:v>
                </c:pt>
                <c:pt idx="36">
                  <c:v>220</c:v>
                </c:pt>
                <c:pt idx="37">
                  <c:v>240</c:v>
                </c:pt>
                <c:pt idx="38">
                  <c:v>245</c:v>
                </c:pt>
                <c:pt idx="39">
                  <c:v>213</c:v>
                </c:pt>
                <c:pt idx="40">
                  <c:v>226</c:v>
                </c:pt>
                <c:pt idx="41">
                  <c:v>244</c:v>
                </c:pt>
                <c:pt idx="42">
                  <c:v>281</c:v>
                </c:pt>
                <c:pt idx="43">
                  <c:v>215</c:v>
                </c:pt>
                <c:pt idx="45">
                  <c:v>234</c:v>
                </c:pt>
                <c:pt idx="46">
                  <c:v>250</c:v>
                </c:pt>
                <c:pt idx="47">
                  <c:v>255</c:v>
                </c:pt>
                <c:pt idx="48">
                  <c:v>279</c:v>
                </c:pt>
                <c:pt idx="49">
                  <c:v>240</c:v>
                </c:pt>
                <c:pt idx="50">
                  <c:v>242</c:v>
                </c:pt>
                <c:pt idx="51">
                  <c:v>238</c:v>
                </c:pt>
                <c:pt idx="52">
                  <c:v>276</c:v>
                </c:pt>
                <c:pt idx="54">
                  <c:v>272</c:v>
                </c:pt>
                <c:pt idx="55">
                  <c:v>241</c:v>
                </c:pt>
                <c:pt idx="56">
                  <c:v>278</c:v>
                </c:pt>
                <c:pt idx="57">
                  <c:v>265</c:v>
                </c:pt>
                <c:pt idx="58">
                  <c:v>228</c:v>
                </c:pt>
                <c:pt idx="59">
                  <c:v>289</c:v>
                </c:pt>
                <c:pt idx="60">
                  <c:v>215</c:v>
                </c:pt>
                <c:pt idx="61">
                  <c:v>211</c:v>
                </c:pt>
                <c:pt idx="63">
                  <c:v>223</c:v>
                </c:pt>
                <c:pt idx="64">
                  <c:v>244</c:v>
                </c:pt>
                <c:pt idx="65">
                  <c:v>250</c:v>
                </c:pt>
                <c:pt idx="66">
                  <c:v>251</c:v>
                </c:pt>
                <c:pt idx="67">
                  <c:v>267</c:v>
                </c:pt>
                <c:pt idx="68">
                  <c:v>269</c:v>
                </c:pt>
                <c:pt idx="69">
                  <c:v>256</c:v>
                </c:pt>
                <c:pt idx="70">
                  <c:v>276</c:v>
                </c:pt>
                <c:pt idx="72">
                  <c:v>260</c:v>
                </c:pt>
                <c:pt idx="73">
                  <c:v>213</c:v>
                </c:pt>
                <c:pt idx="74">
                  <c:v>232</c:v>
                </c:pt>
                <c:pt idx="75">
                  <c:v>284</c:v>
                </c:pt>
                <c:pt idx="76">
                  <c:v>254</c:v>
                </c:pt>
                <c:pt idx="77">
                  <c:v>246</c:v>
                </c:pt>
                <c:pt idx="78">
                  <c:v>232</c:v>
                </c:pt>
                <c:pt idx="79">
                  <c:v>265</c:v>
                </c:pt>
                <c:pt idx="81">
                  <c:v>267</c:v>
                </c:pt>
                <c:pt idx="82">
                  <c:v>241</c:v>
                </c:pt>
                <c:pt idx="83">
                  <c:v>272</c:v>
                </c:pt>
                <c:pt idx="84">
                  <c:v>278</c:v>
                </c:pt>
                <c:pt idx="85">
                  <c:v>242</c:v>
                </c:pt>
                <c:pt idx="86">
                  <c:v>211</c:v>
                </c:pt>
                <c:pt idx="87">
                  <c:v>222</c:v>
                </c:pt>
                <c:pt idx="88">
                  <c:v>219</c:v>
                </c:pt>
                <c:pt idx="90">
                  <c:v>259</c:v>
                </c:pt>
                <c:pt idx="91">
                  <c:v>286</c:v>
                </c:pt>
                <c:pt idx="92">
                  <c:v>253</c:v>
                </c:pt>
                <c:pt idx="93">
                  <c:v>266</c:v>
                </c:pt>
                <c:pt idx="94">
                  <c:v>281</c:v>
                </c:pt>
                <c:pt idx="95">
                  <c:v>241</c:v>
                </c:pt>
                <c:pt idx="96">
                  <c:v>273</c:v>
                </c:pt>
                <c:pt idx="97">
                  <c:v>243</c:v>
                </c:pt>
                <c:pt idx="99">
                  <c:v>225</c:v>
                </c:pt>
                <c:pt idx="100">
                  <c:v>215</c:v>
                </c:pt>
                <c:pt idx="101">
                  <c:v>254</c:v>
                </c:pt>
                <c:pt idx="102">
                  <c:v>252</c:v>
                </c:pt>
                <c:pt idx="103">
                  <c:v>270</c:v>
                </c:pt>
                <c:pt idx="104">
                  <c:v>236</c:v>
                </c:pt>
                <c:pt idx="105">
                  <c:v>267</c:v>
                </c:pt>
                <c:pt idx="106">
                  <c:v>238</c:v>
                </c:pt>
                <c:pt idx="108">
                  <c:v>282</c:v>
                </c:pt>
                <c:pt idx="109">
                  <c:v>289</c:v>
                </c:pt>
                <c:pt idx="110">
                  <c:v>240</c:v>
                </c:pt>
                <c:pt idx="111">
                  <c:v>252</c:v>
                </c:pt>
                <c:pt idx="112">
                  <c:v>270</c:v>
                </c:pt>
                <c:pt idx="113">
                  <c:v>286</c:v>
                </c:pt>
                <c:pt idx="114">
                  <c:v>235</c:v>
                </c:pt>
                <c:pt idx="115">
                  <c:v>271</c:v>
                </c:pt>
                <c:pt idx="117">
                  <c:v>233</c:v>
                </c:pt>
                <c:pt idx="118">
                  <c:v>282</c:v>
                </c:pt>
                <c:pt idx="119">
                  <c:v>282</c:v>
                </c:pt>
                <c:pt idx="120">
                  <c:v>240</c:v>
                </c:pt>
                <c:pt idx="121">
                  <c:v>278</c:v>
                </c:pt>
                <c:pt idx="122">
                  <c:v>241</c:v>
                </c:pt>
                <c:pt idx="123">
                  <c:v>273</c:v>
                </c:pt>
                <c:pt idx="124">
                  <c:v>219</c:v>
                </c:pt>
                <c:pt idx="126">
                  <c:v>237</c:v>
                </c:pt>
                <c:pt idx="127">
                  <c:v>249</c:v>
                </c:pt>
                <c:pt idx="128">
                  <c:v>273</c:v>
                </c:pt>
                <c:pt idx="129">
                  <c:v>238</c:v>
                </c:pt>
                <c:pt idx="130">
                  <c:v>235</c:v>
                </c:pt>
                <c:pt idx="131">
                  <c:v>264</c:v>
                </c:pt>
                <c:pt idx="132">
                  <c:v>277</c:v>
                </c:pt>
                <c:pt idx="133">
                  <c:v>231</c:v>
                </c:pt>
                <c:pt idx="135">
                  <c:v>260</c:v>
                </c:pt>
                <c:pt idx="136">
                  <c:v>218</c:v>
                </c:pt>
                <c:pt idx="137">
                  <c:v>224</c:v>
                </c:pt>
                <c:pt idx="138">
                  <c:v>260</c:v>
                </c:pt>
                <c:pt idx="139">
                  <c:v>229</c:v>
                </c:pt>
                <c:pt idx="140">
                  <c:v>236</c:v>
                </c:pt>
                <c:pt idx="141">
                  <c:v>258</c:v>
                </c:pt>
                <c:pt idx="142">
                  <c:v>238</c:v>
                </c:pt>
                <c:pt idx="144">
                  <c:v>268</c:v>
                </c:pt>
                <c:pt idx="145">
                  <c:v>257</c:v>
                </c:pt>
                <c:pt idx="146">
                  <c:v>286</c:v>
                </c:pt>
                <c:pt idx="147">
                  <c:v>279</c:v>
                </c:pt>
                <c:pt idx="148">
                  <c:v>281</c:v>
                </c:pt>
                <c:pt idx="149">
                  <c:v>286</c:v>
                </c:pt>
                <c:pt idx="150">
                  <c:v>212</c:v>
                </c:pt>
                <c:pt idx="151">
                  <c:v>212</c:v>
                </c:pt>
                <c:pt idx="153">
                  <c:v>271</c:v>
                </c:pt>
                <c:pt idx="154">
                  <c:v>276</c:v>
                </c:pt>
                <c:pt idx="155">
                  <c:v>210</c:v>
                </c:pt>
                <c:pt idx="156">
                  <c:v>210</c:v>
                </c:pt>
                <c:pt idx="157">
                  <c:v>280</c:v>
                </c:pt>
                <c:pt idx="158">
                  <c:v>217</c:v>
                </c:pt>
                <c:pt idx="159">
                  <c:v>229</c:v>
                </c:pt>
                <c:pt idx="160">
                  <c:v>216</c:v>
                </c:pt>
                <c:pt idx="162">
                  <c:v>236</c:v>
                </c:pt>
                <c:pt idx="163">
                  <c:v>280</c:v>
                </c:pt>
                <c:pt idx="164">
                  <c:v>261</c:v>
                </c:pt>
                <c:pt idx="165">
                  <c:v>239</c:v>
                </c:pt>
                <c:pt idx="166">
                  <c:v>223</c:v>
                </c:pt>
                <c:pt idx="167">
                  <c:v>249</c:v>
                </c:pt>
                <c:pt idx="168">
                  <c:v>273</c:v>
                </c:pt>
                <c:pt idx="169">
                  <c:v>217</c:v>
                </c:pt>
                <c:pt idx="171">
                  <c:v>221</c:v>
                </c:pt>
                <c:pt idx="172">
                  <c:v>246</c:v>
                </c:pt>
                <c:pt idx="173">
                  <c:v>256</c:v>
                </c:pt>
                <c:pt idx="174">
                  <c:v>290</c:v>
                </c:pt>
                <c:pt idx="175">
                  <c:v>225</c:v>
                </c:pt>
                <c:pt idx="176">
                  <c:v>219</c:v>
                </c:pt>
                <c:pt idx="177">
                  <c:v>246</c:v>
                </c:pt>
                <c:pt idx="178">
                  <c:v>246</c:v>
                </c:pt>
                <c:pt idx="180">
                  <c:v>221</c:v>
                </c:pt>
                <c:pt idx="181">
                  <c:v>231</c:v>
                </c:pt>
                <c:pt idx="182">
                  <c:v>246</c:v>
                </c:pt>
                <c:pt idx="183">
                  <c:v>235</c:v>
                </c:pt>
                <c:pt idx="184">
                  <c:v>237</c:v>
                </c:pt>
                <c:pt idx="185">
                  <c:v>261</c:v>
                </c:pt>
                <c:pt idx="186">
                  <c:v>287</c:v>
                </c:pt>
                <c:pt idx="187">
                  <c:v>222</c:v>
                </c:pt>
                <c:pt idx="189">
                  <c:v>247</c:v>
                </c:pt>
                <c:pt idx="190">
                  <c:v>263</c:v>
                </c:pt>
                <c:pt idx="191">
                  <c:v>287</c:v>
                </c:pt>
                <c:pt idx="192">
                  <c:v>276</c:v>
                </c:pt>
                <c:pt idx="193">
                  <c:v>239</c:v>
                </c:pt>
                <c:pt idx="194">
                  <c:v>260</c:v>
                </c:pt>
                <c:pt idx="195">
                  <c:v>286</c:v>
                </c:pt>
                <c:pt idx="196">
                  <c:v>213</c:v>
                </c:pt>
                <c:pt idx="198">
                  <c:v>216</c:v>
                </c:pt>
                <c:pt idx="199">
                  <c:v>270</c:v>
                </c:pt>
                <c:pt idx="200">
                  <c:v>228</c:v>
                </c:pt>
                <c:pt idx="201">
                  <c:v>269</c:v>
                </c:pt>
                <c:pt idx="202">
                  <c:v>283</c:v>
                </c:pt>
                <c:pt idx="203">
                  <c:v>228</c:v>
                </c:pt>
                <c:pt idx="204">
                  <c:v>279</c:v>
                </c:pt>
                <c:pt idx="205">
                  <c:v>289</c:v>
                </c:pt>
                <c:pt idx="207">
                  <c:v>226</c:v>
                </c:pt>
                <c:pt idx="208">
                  <c:v>215</c:v>
                </c:pt>
                <c:pt idx="209">
                  <c:v>264</c:v>
                </c:pt>
                <c:pt idx="210">
                  <c:v>289</c:v>
                </c:pt>
                <c:pt idx="211">
                  <c:v>276</c:v>
                </c:pt>
                <c:pt idx="212">
                  <c:v>286</c:v>
                </c:pt>
                <c:pt idx="213">
                  <c:v>251</c:v>
                </c:pt>
                <c:pt idx="214">
                  <c:v>282</c:v>
                </c:pt>
                <c:pt idx="216">
                  <c:v>262</c:v>
                </c:pt>
                <c:pt idx="217">
                  <c:v>236</c:v>
                </c:pt>
                <c:pt idx="218">
                  <c:v>272</c:v>
                </c:pt>
                <c:pt idx="219">
                  <c:v>232</c:v>
                </c:pt>
                <c:pt idx="220">
                  <c:v>242</c:v>
                </c:pt>
                <c:pt idx="221">
                  <c:v>255</c:v>
                </c:pt>
                <c:pt idx="222">
                  <c:v>234</c:v>
                </c:pt>
                <c:pt idx="223">
                  <c:v>262</c:v>
                </c:pt>
                <c:pt idx="225">
                  <c:v>254</c:v>
                </c:pt>
                <c:pt idx="226">
                  <c:v>225</c:v>
                </c:pt>
                <c:pt idx="227">
                  <c:v>244</c:v>
                </c:pt>
                <c:pt idx="228">
                  <c:v>232</c:v>
                </c:pt>
                <c:pt idx="229">
                  <c:v>252</c:v>
                </c:pt>
                <c:pt idx="230">
                  <c:v>262</c:v>
                </c:pt>
                <c:pt idx="231">
                  <c:v>256</c:v>
                </c:pt>
                <c:pt idx="232">
                  <c:v>213</c:v>
                </c:pt>
                <c:pt idx="234">
                  <c:v>285</c:v>
                </c:pt>
                <c:pt idx="235">
                  <c:v>256</c:v>
                </c:pt>
                <c:pt idx="236">
                  <c:v>277</c:v>
                </c:pt>
                <c:pt idx="237">
                  <c:v>226</c:v>
                </c:pt>
                <c:pt idx="238">
                  <c:v>233</c:v>
                </c:pt>
                <c:pt idx="239">
                  <c:v>219</c:v>
                </c:pt>
                <c:pt idx="240">
                  <c:v>266</c:v>
                </c:pt>
                <c:pt idx="241">
                  <c:v>235</c:v>
                </c:pt>
                <c:pt idx="243">
                  <c:v>224</c:v>
                </c:pt>
                <c:pt idx="244">
                  <c:v>253</c:v>
                </c:pt>
                <c:pt idx="245">
                  <c:v>223</c:v>
                </c:pt>
                <c:pt idx="246">
                  <c:v>286</c:v>
                </c:pt>
                <c:pt idx="247">
                  <c:v>243</c:v>
                </c:pt>
                <c:pt idx="248">
                  <c:v>256</c:v>
                </c:pt>
                <c:pt idx="249">
                  <c:v>227</c:v>
                </c:pt>
                <c:pt idx="250">
                  <c:v>233</c:v>
                </c:pt>
                <c:pt idx="252">
                  <c:v>287</c:v>
                </c:pt>
                <c:pt idx="253">
                  <c:v>214</c:v>
                </c:pt>
                <c:pt idx="254">
                  <c:v>243</c:v>
                </c:pt>
                <c:pt idx="255">
                  <c:v>277</c:v>
                </c:pt>
                <c:pt idx="256">
                  <c:v>281</c:v>
                </c:pt>
                <c:pt idx="257">
                  <c:v>235</c:v>
                </c:pt>
                <c:pt idx="258">
                  <c:v>238</c:v>
                </c:pt>
                <c:pt idx="259">
                  <c:v>269</c:v>
                </c:pt>
                <c:pt idx="261">
                  <c:v>255</c:v>
                </c:pt>
                <c:pt idx="262">
                  <c:v>252</c:v>
                </c:pt>
                <c:pt idx="263">
                  <c:v>234</c:v>
                </c:pt>
                <c:pt idx="264">
                  <c:v>288</c:v>
                </c:pt>
                <c:pt idx="265">
                  <c:v>265</c:v>
                </c:pt>
                <c:pt idx="266">
                  <c:v>226</c:v>
                </c:pt>
                <c:pt idx="267">
                  <c:v>239</c:v>
                </c:pt>
                <c:pt idx="268">
                  <c:v>221</c:v>
                </c:pt>
              </c:numCache>
            </c:numRef>
          </c:xVal>
          <c:yVal>
            <c:numRef>
              <c:f>'EOR GAS Clusters  Energy'!$EV$33:$EV$301</c:f>
              <c:numCache>
                <c:formatCode>General</c:formatCode>
                <c:ptCount val="269"/>
                <c:pt idx="0" formatCode="0.000">
                  <c:v>5.2460299731553896E-2</c:v>
                </c:pt>
                <c:pt idx="9" formatCode="0.000">
                  <c:v>5.1718047973791356E-2</c:v>
                </c:pt>
                <c:pt idx="18" formatCode="0.000">
                  <c:v>6.0180774736908214E-2</c:v>
                </c:pt>
                <c:pt idx="27" formatCode="0.000">
                  <c:v>4.4742738918293154E-2</c:v>
                </c:pt>
                <c:pt idx="36" formatCode="0.000">
                  <c:v>4.5322780106382743E-2</c:v>
                </c:pt>
                <c:pt idx="45" formatCode="0.000">
                  <c:v>4.7593899197086356E-2</c:v>
                </c:pt>
                <c:pt idx="54" formatCode="0.000">
                  <c:v>2.2247698218981902E-2</c:v>
                </c:pt>
                <c:pt idx="63" formatCode="0.000">
                  <c:v>1.8973707134264557E-2</c:v>
                </c:pt>
                <c:pt idx="72" formatCode="0.000">
                  <c:v>3.0710670773100975E-2</c:v>
                </c:pt>
                <c:pt idx="81" formatCode="0.000">
                  <c:v>6.7101050793616709E-2</c:v>
                </c:pt>
                <c:pt idx="90" formatCode="0.000">
                  <c:v>3.205636586308868E-2</c:v>
                </c:pt>
                <c:pt idx="99" formatCode="0.000">
                  <c:v>9.122715800988937E-2</c:v>
                </c:pt>
                <c:pt idx="108" formatCode="0.000">
                  <c:v>3.1340673258656818E-2</c:v>
                </c:pt>
                <c:pt idx="117" formatCode="0.000">
                  <c:v>2.6543019311069494E-2</c:v>
                </c:pt>
                <c:pt idx="126" formatCode="0.000">
                  <c:v>3.185751578960172E-2</c:v>
                </c:pt>
                <c:pt idx="135" formatCode="0.000">
                  <c:v>2.5701933321491038E-2</c:v>
                </c:pt>
                <c:pt idx="144" formatCode="0.000">
                  <c:v>3.1582569116082579E-2</c:v>
                </c:pt>
                <c:pt idx="153" formatCode="0.000">
                  <c:v>3.1261017714431572E-2</c:v>
                </c:pt>
                <c:pt idx="162" formatCode="0.000">
                  <c:v>4.5201808928608693E-2</c:v>
                </c:pt>
                <c:pt idx="171" formatCode="0.000">
                  <c:v>4.8187617176314507E-2</c:v>
                </c:pt>
                <c:pt idx="180" formatCode="0.000">
                  <c:v>5.1056032802590648E-2</c:v>
                </c:pt>
                <c:pt idx="189" formatCode="0.000">
                  <c:v>4.9970497769221744E-2</c:v>
                </c:pt>
                <c:pt idx="198" formatCode="0.000">
                  <c:v>5.2958908533862828E-2</c:v>
                </c:pt>
                <c:pt idx="207" formatCode="0.000">
                  <c:v>5.514254549968739E-2</c:v>
                </c:pt>
                <c:pt idx="216" formatCode="0.000">
                  <c:v>2.8506292919095844E-2</c:v>
                </c:pt>
                <c:pt idx="225" formatCode="0.000">
                  <c:v>2.8537230604284768E-2</c:v>
                </c:pt>
                <c:pt idx="234" formatCode="0.000">
                  <c:v>3.1460076712407102E-2</c:v>
                </c:pt>
                <c:pt idx="243" formatCode="0.000">
                  <c:v>3.1213501477352284E-2</c:v>
                </c:pt>
                <c:pt idx="252" formatCode="0.000">
                  <c:v>3.266530505540375E-2</c:v>
                </c:pt>
                <c:pt idx="261" formatCode="0.000">
                  <c:v>4.204269982317594E-2</c:v>
                </c:pt>
              </c:numCache>
            </c:numRef>
          </c:yVal>
          <c:smooth val="0"/>
          <c:extLst>
            <c:ext xmlns:c16="http://schemas.microsoft.com/office/drawing/2014/chart" uri="{C3380CC4-5D6E-409C-BE32-E72D297353CC}">
              <c16:uniqueId val="{00000002-25FB-4600-AB76-83BB1FB4D35E}"/>
            </c:ext>
          </c:extLst>
        </c:ser>
        <c:ser>
          <c:idx val="3"/>
          <c:order val="3"/>
          <c:tx>
            <c:strRef>
              <c:f>'EOR GAS Clusters  Energy'!$E$29</c:f>
              <c:strCache>
                <c:ptCount val="1"/>
                <c:pt idx="0">
                  <c:v>CO2</c:v>
                </c:pt>
              </c:strCache>
            </c:strRef>
          </c:tx>
          <c:spPr>
            <a:ln w="25400" cap="rnd">
              <a:noFill/>
              <a:round/>
            </a:ln>
            <a:effectLst/>
          </c:spPr>
          <c:marker>
            <c:symbol val="x"/>
            <c:size val="6"/>
            <c:spPr>
              <a:noFill/>
              <a:ln w="9525">
                <a:solidFill>
                  <a:schemeClr val="accent4"/>
                </a:solidFill>
                <a:round/>
              </a:ln>
              <a:effectLst/>
            </c:spPr>
          </c:marker>
          <c:xVal>
            <c:numRef>
              <c:f>'EOR GAS Clusters  Energy'!$E$33:$E$301</c:f>
              <c:numCache>
                <c:formatCode>0.00</c:formatCode>
                <c:ptCount val="269"/>
                <c:pt idx="0">
                  <c:v>351</c:v>
                </c:pt>
                <c:pt idx="1">
                  <c:v>313</c:v>
                </c:pt>
                <c:pt idx="2">
                  <c:v>310</c:v>
                </c:pt>
                <c:pt idx="3">
                  <c:v>370</c:v>
                </c:pt>
                <c:pt idx="4">
                  <c:v>336</c:v>
                </c:pt>
                <c:pt idx="5">
                  <c:v>319</c:v>
                </c:pt>
                <c:pt idx="6">
                  <c:v>318</c:v>
                </c:pt>
                <c:pt idx="7">
                  <c:v>324</c:v>
                </c:pt>
                <c:pt idx="9">
                  <c:v>347</c:v>
                </c:pt>
                <c:pt idx="10">
                  <c:v>346</c:v>
                </c:pt>
                <c:pt idx="11">
                  <c:v>380</c:v>
                </c:pt>
                <c:pt idx="12">
                  <c:v>337</c:v>
                </c:pt>
                <c:pt idx="13">
                  <c:v>376</c:v>
                </c:pt>
                <c:pt idx="14">
                  <c:v>312</c:v>
                </c:pt>
                <c:pt idx="15">
                  <c:v>380</c:v>
                </c:pt>
                <c:pt idx="16">
                  <c:v>379</c:v>
                </c:pt>
                <c:pt idx="18">
                  <c:v>310</c:v>
                </c:pt>
                <c:pt idx="19">
                  <c:v>363</c:v>
                </c:pt>
                <c:pt idx="20">
                  <c:v>379</c:v>
                </c:pt>
                <c:pt idx="21">
                  <c:v>327</c:v>
                </c:pt>
                <c:pt idx="22">
                  <c:v>331</c:v>
                </c:pt>
                <c:pt idx="23">
                  <c:v>319</c:v>
                </c:pt>
                <c:pt idx="24">
                  <c:v>324</c:v>
                </c:pt>
                <c:pt idx="25">
                  <c:v>369</c:v>
                </c:pt>
                <c:pt idx="27">
                  <c:v>356</c:v>
                </c:pt>
                <c:pt idx="28">
                  <c:v>316</c:v>
                </c:pt>
                <c:pt idx="29">
                  <c:v>328</c:v>
                </c:pt>
                <c:pt idx="30">
                  <c:v>353</c:v>
                </c:pt>
                <c:pt idx="31">
                  <c:v>353</c:v>
                </c:pt>
                <c:pt idx="32">
                  <c:v>327</c:v>
                </c:pt>
                <c:pt idx="33">
                  <c:v>334</c:v>
                </c:pt>
                <c:pt idx="34">
                  <c:v>381</c:v>
                </c:pt>
                <c:pt idx="36">
                  <c:v>326</c:v>
                </c:pt>
                <c:pt idx="37">
                  <c:v>357</c:v>
                </c:pt>
                <c:pt idx="38">
                  <c:v>364</c:v>
                </c:pt>
                <c:pt idx="39">
                  <c:v>380</c:v>
                </c:pt>
                <c:pt idx="40">
                  <c:v>378</c:v>
                </c:pt>
                <c:pt idx="41">
                  <c:v>319</c:v>
                </c:pt>
                <c:pt idx="42">
                  <c:v>379</c:v>
                </c:pt>
                <c:pt idx="43">
                  <c:v>328</c:v>
                </c:pt>
                <c:pt idx="45">
                  <c:v>314</c:v>
                </c:pt>
                <c:pt idx="46">
                  <c:v>366</c:v>
                </c:pt>
                <c:pt idx="47">
                  <c:v>372</c:v>
                </c:pt>
                <c:pt idx="48">
                  <c:v>351</c:v>
                </c:pt>
                <c:pt idx="49">
                  <c:v>311</c:v>
                </c:pt>
                <c:pt idx="50">
                  <c:v>320</c:v>
                </c:pt>
                <c:pt idx="51">
                  <c:v>346</c:v>
                </c:pt>
                <c:pt idx="52">
                  <c:v>338</c:v>
                </c:pt>
                <c:pt idx="54">
                  <c:v>312</c:v>
                </c:pt>
                <c:pt idx="55">
                  <c:v>335</c:v>
                </c:pt>
                <c:pt idx="56">
                  <c:v>373</c:v>
                </c:pt>
                <c:pt idx="57">
                  <c:v>325</c:v>
                </c:pt>
                <c:pt idx="58">
                  <c:v>363</c:v>
                </c:pt>
                <c:pt idx="59">
                  <c:v>382</c:v>
                </c:pt>
                <c:pt idx="60">
                  <c:v>322</c:v>
                </c:pt>
                <c:pt idx="61">
                  <c:v>366</c:v>
                </c:pt>
                <c:pt idx="63">
                  <c:v>356</c:v>
                </c:pt>
                <c:pt idx="64">
                  <c:v>352</c:v>
                </c:pt>
                <c:pt idx="65">
                  <c:v>356</c:v>
                </c:pt>
                <c:pt idx="66">
                  <c:v>373</c:v>
                </c:pt>
                <c:pt idx="67">
                  <c:v>326</c:v>
                </c:pt>
                <c:pt idx="68">
                  <c:v>325</c:v>
                </c:pt>
                <c:pt idx="69">
                  <c:v>310</c:v>
                </c:pt>
                <c:pt idx="70">
                  <c:v>364</c:v>
                </c:pt>
                <c:pt idx="72">
                  <c:v>323</c:v>
                </c:pt>
                <c:pt idx="73">
                  <c:v>314</c:v>
                </c:pt>
                <c:pt idx="74">
                  <c:v>318</c:v>
                </c:pt>
                <c:pt idx="75">
                  <c:v>326</c:v>
                </c:pt>
                <c:pt idx="76">
                  <c:v>369</c:v>
                </c:pt>
                <c:pt idx="77">
                  <c:v>387</c:v>
                </c:pt>
                <c:pt idx="78">
                  <c:v>336</c:v>
                </c:pt>
                <c:pt idx="79">
                  <c:v>334</c:v>
                </c:pt>
                <c:pt idx="81">
                  <c:v>319</c:v>
                </c:pt>
                <c:pt idx="82">
                  <c:v>361</c:v>
                </c:pt>
                <c:pt idx="83">
                  <c:v>311</c:v>
                </c:pt>
                <c:pt idx="84">
                  <c:v>325</c:v>
                </c:pt>
                <c:pt idx="85">
                  <c:v>321</c:v>
                </c:pt>
                <c:pt idx="86">
                  <c:v>386</c:v>
                </c:pt>
                <c:pt idx="87">
                  <c:v>357</c:v>
                </c:pt>
                <c:pt idx="88">
                  <c:v>324</c:v>
                </c:pt>
                <c:pt idx="90">
                  <c:v>364</c:v>
                </c:pt>
                <c:pt idx="91">
                  <c:v>341</c:v>
                </c:pt>
                <c:pt idx="92">
                  <c:v>317</c:v>
                </c:pt>
                <c:pt idx="93">
                  <c:v>379</c:v>
                </c:pt>
                <c:pt idx="94">
                  <c:v>386</c:v>
                </c:pt>
                <c:pt idx="95">
                  <c:v>372</c:v>
                </c:pt>
                <c:pt idx="96">
                  <c:v>366</c:v>
                </c:pt>
                <c:pt idx="97">
                  <c:v>314</c:v>
                </c:pt>
                <c:pt idx="99">
                  <c:v>346</c:v>
                </c:pt>
                <c:pt idx="100">
                  <c:v>382</c:v>
                </c:pt>
                <c:pt idx="101">
                  <c:v>348</c:v>
                </c:pt>
                <c:pt idx="102">
                  <c:v>319</c:v>
                </c:pt>
                <c:pt idx="103">
                  <c:v>347</c:v>
                </c:pt>
                <c:pt idx="104">
                  <c:v>314</c:v>
                </c:pt>
                <c:pt idx="105">
                  <c:v>316</c:v>
                </c:pt>
                <c:pt idx="106">
                  <c:v>386</c:v>
                </c:pt>
                <c:pt idx="108">
                  <c:v>357</c:v>
                </c:pt>
                <c:pt idx="109">
                  <c:v>369</c:v>
                </c:pt>
                <c:pt idx="110">
                  <c:v>383</c:v>
                </c:pt>
                <c:pt idx="111">
                  <c:v>346</c:v>
                </c:pt>
                <c:pt idx="112">
                  <c:v>349</c:v>
                </c:pt>
                <c:pt idx="113">
                  <c:v>341</c:v>
                </c:pt>
                <c:pt idx="114">
                  <c:v>387</c:v>
                </c:pt>
                <c:pt idx="115">
                  <c:v>318</c:v>
                </c:pt>
                <c:pt idx="117">
                  <c:v>312</c:v>
                </c:pt>
                <c:pt idx="118">
                  <c:v>361</c:v>
                </c:pt>
                <c:pt idx="119">
                  <c:v>360</c:v>
                </c:pt>
                <c:pt idx="120">
                  <c:v>382</c:v>
                </c:pt>
                <c:pt idx="121">
                  <c:v>312</c:v>
                </c:pt>
                <c:pt idx="122">
                  <c:v>326</c:v>
                </c:pt>
                <c:pt idx="123">
                  <c:v>358</c:v>
                </c:pt>
                <c:pt idx="124">
                  <c:v>346</c:v>
                </c:pt>
                <c:pt idx="126">
                  <c:v>389</c:v>
                </c:pt>
                <c:pt idx="127">
                  <c:v>316</c:v>
                </c:pt>
                <c:pt idx="128">
                  <c:v>319</c:v>
                </c:pt>
                <c:pt idx="129">
                  <c:v>319</c:v>
                </c:pt>
                <c:pt idx="130">
                  <c:v>322</c:v>
                </c:pt>
                <c:pt idx="131">
                  <c:v>339</c:v>
                </c:pt>
                <c:pt idx="132">
                  <c:v>324</c:v>
                </c:pt>
                <c:pt idx="133">
                  <c:v>362</c:v>
                </c:pt>
                <c:pt idx="135">
                  <c:v>350</c:v>
                </c:pt>
                <c:pt idx="136">
                  <c:v>353</c:v>
                </c:pt>
                <c:pt idx="137">
                  <c:v>376</c:v>
                </c:pt>
                <c:pt idx="138">
                  <c:v>360</c:v>
                </c:pt>
                <c:pt idx="139">
                  <c:v>324</c:v>
                </c:pt>
                <c:pt idx="140">
                  <c:v>352</c:v>
                </c:pt>
                <c:pt idx="141">
                  <c:v>370</c:v>
                </c:pt>
                <c:pt idx="142">
                  <c:v>377</c:v>
                </c:pt>
                <c:pt idx="144">
                  <c:v>349</c:v>
                </c:pt>
                <c:pt idx="145">
                  <c:v>382</c:v>
                </c:pt>
                <c:pt idx="146">
                  <c:v>336</c:v>
                </c:pt>
                <c:pt idx="147">
                  <c:v>333</c:v>
                </c:pt>
                <c:pt idx="148">
                  <c:v>323</c:v>
                </c:pt>
                <c:pt idx="149">
                  <c:v>327</c:v>
                </c:pt>
                <c:pt idx="150">
                  <c:v>386</c:v>
                </c:pt>
                <c:pt idx="151">
                  <c:v>319</c:v>
                </c:pt>
                <c:pt idx="153">
                  <c:v>348</c:v>
                </c:pt>
                <c:pt idx="154">
                  <c:v>319</c:v>
                </c:pt>
                <c:pt idx="155">
                  <c:v>322</c:v>
                </c:pt>
                <c:pt idx="156">
                  <c:v>383</c:v>
                </c:pt>
                <c:pt idx="157">
                  <c:v>389</c:v>
                </c:pt>
                <c:pt idx="158">
                  <c:v>322</c:v>
                </c:pt>
                <c:pt idx="159">
                  <c:v>329</c:v>
                </c:pt>
                <c:pt idx="160">
                  <c:v>341</c:v>
                </c:pt>
                <c:pt idx="162">
                  <c:v>317</c:v>
                </c:pt>
                <c:pt idx="163">
                  <c:v>350</c:v>
                </c:pt>
                <c:pt idx="164">
                  <c:v>341</c:v>
                </c:pt>
                <c:pt idx="165">
                  <c:v>388</c:v>
                </c:pt>
                <c:pt idx="166">
                  <c:v>351</c:v>
                </c:pt>
                <c:pt idx="167">
                  <c:v>339</c:v>
                </c:pt>
                <c:pt idx="168">
                  <c:v>335</c:v>
                </c:pt>
                <c:pt idx="169">
                  <c:v>349</c:v>
                </c:pt>
                <c:pt idx="171">
                  <c:v>364</c:v>
                </c:pt>
                <c:pt idx="172">
                  <c:v>357</c:v>
                </c:pt>
                <c:pt idx="173">
                  <c:v>361</c:v>
                </c:pt>
                <c:pt idx="174">
                  <c:v>353</c:v>
                </c:pt>
                <c:pt idx="175">
                  <c:v>376</c:v>
                </c:pt>
                <c:pt idx="176">
                  <c:v>318</c:v>
                </c:pt>
                <c:pt idx="177">
                  <c:v>352</c:v>
                </c:pt>
                <c:pt idx="178">
                  <c:v>323</c:v>
                </c:pt>
                <c:pt idx="180">
                  <c:v>373</c:v>
                </c:pt>
                <c:pt idx="181">
                  <c:v>355</c:v>
                </c:pt>
                <c:pt idx="182">
                  <c:v>316</c:v>
                </c:pt>
                <c:pt idx="183">
                  <c:v>389</c:v>
                </c:pt>
                <c:pt idx="184">
                  <c:v>372</c:v>
                </c:pt>
                <c:pt idx="185">
                  <c:v>341</c:v>
                </c:pt>
                <c:pt idx="186">
                  <c:v>331</c:v>
                </c:pt>
                <c:pt idx="187">
                  <c:v>385</c:v>
                </c:pt>
                <c:pt idx="189">
                  <c:v>316</c:v>
                </c:pt>
                <c:pt idx="190">
                  <c:v>310</c:v>
                </c:pt>
                <c:pt idx="191">
                  <c:v>349</c:v>
                </c:pt>
                <c:pt idx="192">
                  <c:v>355</c:v>
                </c:pt>
                <c:pt idx="193">
                  <c:v>357</c:v>
                </c:pt>
                <c:pt idx="194">
                  <c:v>345</c:v>
                </c:pt>
                <c:pt idx="195">
                  <c:v>357</c:v>
                </c:pt>
                <c:pt idx="196">
                  <c:v>313</c:v>
                </c:pt>
                <c:pt idx="198">
                  <c:v>328</c:v>
                </c:pt>
                <c:pt idx="199">
                  <c:v>334</c:v>
                </c:pt>
                <c:pt idx="200">
                  <c:v>374</c:v>
                </c:pt>
                <c:pt idx="201">
                  <c:v>333</c:v>
                </c:pt>
                <c:pt idx="202">
                  <c:v>374</c:v>
                </c:pt>
                <c:pt idx="203">
                  <c:v>323</c:v>
                </c:pt>
                <c:pt idx="204">
                  <c:v>351</c:v>
                </c:pt>
                <c:pt idx="205">
                  <c:v>369</c:v>
                </c:pt>
                <c:pt idx="207">
                  <c:v>369</c:v>
                </c:pt>
                <c:pt idx="208">
                  <c:v>312</c:v>
                </c:pt>
                <c:pt idx="209">
                  <c:v>358</c:v>
                </c:pt>
                <c:pt idx="210">
                  <c:v>335</c:v>
                </c:pt>
                <c:pt idx="211">
                  <c:v>323</c:v>
                </c:pt>
                <c:pt idx="212">
                  <c:v>344</c:v>
                </c:pt>
                <c:pt idx="213">
                  <c:v>384</c:v>
                </c:pt>
                <c:pt idx="214">
                  <c:v>363</c:v>
                </c:pt>
                <c:pt idx="216">
                  <c:v>367</c:v>
                </c:pt>
                <c:pt idx="217">
                  <c:v>375</c:v>
                </c:pt>
                <c:pt idx="218">
                  <c:v>354</c:v>
                </c:pt>
                <c:pt idx="219">
                  <c:v>323</c:v>
                </c:pt>
                <c:pt idx="220">
                  <c:v>367</c:v>
                </c:pt>
                <c:pt idx="221">
                  <c:v>351</c:v>
                </c:pt>
                <c:pt idx="222">
                  <c:v>382</c:v>
                </c:pt>
                <c:pt idx="223">
                  <c:v>382</c:v>
                </c:pt>
                <c:pt idx="225">
                  <c:v>340</c:v>
                </c:pt>
                <c:pt idx="226">
                  <c:v>310</c:v>
                </c:pt>
                <c:pt idx="227">
                  <c:v>369</c:v>
                </c:pt>
                <c:pt idx="228">
                  <c:v>361</c:v>
                </c:pt>
                <c:pt idx="229">
                  <c:v>349</c:v>
                </c:pt>
                <c:pt idx="230">
                  <c:v>315</c:v>
                </c:pt>
                <c:pt idx="231">
                  <c:v>317</c:v>
                </c:pt>
                <c:pt idx="232">
                  <c:v>341</c:v>
                </c:pt>
                <c:pt idx="234">
                  <c:v>353</c:v>
                </c:pt>
                <c:pt idx="235">
                  <c:v>343</c:v>
                </c:pt>
                <c:pt idx="236">
                  <c:v>357</c:v>
                </c:pt>
                <c:pt idx="237">
                  <c:v>390</c:v>
                </c:pt>
                <c:pt idx="238">
                  <c:v>313</c:v>
                </c:pt>
                <c:pt idx="239">
                  <c:v>316</c:v>
                </c:pt>
                <c:pt idx="240">
                  <c:v>320</c:v>
                </c:pt>
                <c:pt idx="241">
                  <c:v>351</c:v>
                </c:pt>
                <c:pt idx="243">
                  <c:v>343</c:v>
                </c:pt>
                <c:pt idx="244">
                  <c:v>331</c:v>
                </c:pt>
                <c:pt idx="245">
                  <c:v>351</c:v>
                </c:pt>
                <c:pt idx="246">
                  <c:v>318</c:v>
                </c:pt>
                <c:pt idx="247">
                  <c:v>320</c:v>
                </c:pt>
                <c:pt idx="248">
                  <c:v>327</c:v>
                </c:pt>
                <c:pt idx="249">
                  <c:v>356</c:v>
                </c:pt>
                <c:pt idx="250">
                  <c:v>340</c:v>
                </c:pt>
                <c:pt idx="252">
                  <c:v>361</c:v>
                </c:pt>
                <c:pt idx="253">
                  <c:v>382</c:v>
                </c:pt>
                <c:pt idx="254">
                  <c:v>367</c:v>
                </c:pt>
                <c:pt idx="255">
                  <c:v>321</c:v>
                </c:pt>
                <c:pt idx="256">
                  <c:v>349</c:v>
                </c:pt>
                <c:pt idx="257">
                  <c:v>388</c:v>
                </c:pt>
                <c:pt idx="258">
                  <c:v>344</c:v>
                </c:pt>
                <c:pt idx="259">
                  <c:v>330</c:v>
                </c:pt>
                <c:pt idx="261">
                  <c:v>385</c:v>
                </c:pt>
                <c:pt idx="262">
                  <c:v>380</c:v>
                </c:pt>
                <c:pt idx="263">
                  <c:v>337</c:v>
                </c:pt>
                <c:pt idx="264">
                  <c:v>361</c:v>
                </c:pt>
                <c:pt idx="265">
                  <c:v>379</c:v>
                </c:pt>
                <c:pt idx="266">
                  <c:v>318</c:v>
                </c:pt>
                <c:pt idx="267">
                  <c:v>360</c:v>
                </c:pt>
                <c:pt idx="268">
                  <c:v>351</c:v>
                </c:pt>
              </c:numCache>
            </c:numRef>
          </c:xVal>
          <c:yVal>
            <c:numRef>
              <c:f>'EOR GAS Clusters  Energy'!$EW$33:$EW$301</c:f>
              <c:numCache>
                <c:formatCode>General</c:formatCode>
                <c:ptCount val="269"/>
                <c:pt idx="0" formatCode="0.000">
                  <c:v>3.1534259904255305E-2</c:v>
                </c:pt>
                <c:pt idx="9" formatCode="0.000">
                  <c:v>3.6953582105813912E-2</c:v>
                </c:pt>
                <c:pt idx="18" formatCode="0.000">
                  <c:v>8.1912698550033095E-2</c:v>
                </c:pt>
                <c:pt idx="27" formatCode="0.000">
                  <c:v>6.0834530186974538E-2</c:v>
                </c:pt>
                <c:pt idx="36" formatCode="0.000">
                  <c:v>6.0712350299621694E-2</c:v>
                </c:pt>
                <c:pt idx="45" formatCode="0.000">
                  <c:v>5.1797129320599815E-2</c:v>
                </c:pt>
                <c:pt idx="54" formatCode="0.000">
                  <c:v>1.3116617536839872E-2</c:v>
                </c:pt>
                <c:pt idx="63" formatCode="0.000">
                  <c:v>1.0131035961941195E-2</c:v>
                </c:pt>
                <c:pt idx="72" formatCode="0.000">
                  <c:v>1.1387934516152493E-2</c:v>
                </c:pt>
                <c:pt idx="81" formatCode="0.000">
                  <c:v>2.5595261253303792E-2</c:v>
                </c:pt>
                <c:pt idx="90" formatCode="0.000">
                  <c:v>4.1847666388237413E-2</c:v>
                </c:pt>
                <c:pt idx="99" formatCode="0.000">
                  <c:v>7.1968473675238107E-2</c:v>
                </c:pt>
                <c:pt idx="108" formatCode="0.000">
                  <c:v>2.4243497149054688E-2</c:v>
                </c:pt>
                <c:pt idx="117" formatCode="0.000">
                  <c:v>1.6038722380508543E-2</c:v>
                </c:pt>
                <c:pt idx="126" formatCode="0.000">
                  <c:v>1.9100965679598923E-2</c:v>
                </c:pt>
                <c:pt idx="135" formatCode="0.000">
                  <c:v>1.7968864282955958E-2</c:v>
                </c:pt>
                <c:pt idx="144" formatCode="0.000">
                  <c:v>2.4337234660822164E-2</c:v>
                </c:pt>
                <c:pt idx="153" formatCode="0.000">
                  <c:v>2.8364747595715393E-2</c:v>
                </c:pt>
                <c:pt idx="162" formatCode="0.000">
                  <c:v>3.2349656720380454E-2</c:v>
                </c:pt>
                <c:pt idx="171" formatCode="0.000">
                  <c:v>3.0515776257984684E-2</c:v>
                </c:pt>
                <c:pt idx="180" formatCode="0.000">
                  <c:v>2.844945331832243E-2</c:v>
                </c:pt>
                <c:pt idx="189" formatCode="0.000">
                  <c:v>2.844945331832243E-2</c:v>
                </c:pt>
                <c:pt idx="198" formatCode="0.000">
                  <c:v>3.6785340458877498E-2</c:v>
                </c:pt>
                <c:pt idx="207" formatCode="0.000">
                  <c:v>4.9457377659271502E-2</c:v>
                </c:pt>
                <c:pt idx="216" formatCode="0.000">
                  <c:v>1.7633309756738241E-2</c:v>
                </c:pt>
                <c:pt idx="225" formatCode="0.000">
                  <c:v>2.1005936627041397E-2</c:v>
                </c:pt>
                <c:pt idx="234" formatCode="0.000">
                  <c:v>1.9431862566200817E-2</c:v>
                </c:pt>
                <c:pt idx="243" formatCode="0.000">
                  <c:v>2.1260994107175409E-2</c:v>
                </c:pt>
                <c:pt idx="252" formatCode="0.000">
                  <c:v>2.5916616523132839E-2</c:v>
                </c:pt>
                <c:pt idx="261" formatCode="0.000">
                  <c:v>3.1618449727717143E-2</c:v>
                </c:pt>
              </c:numCache>
            </c:numRef>
          </c:yVal>
          <c:smooth val="0"/>
          <c:extLst>
            <c:ext xmlns:c16="http://schemas.microsoft.com/office/drawing/2014/chart" uri="{C3380CC4-5D6E-409C-BE32-E72D297353CC}">
              <c16:uniqueId val="{00000003-25FB-4600-AB76-83BB1FB4D35E}"/>
            </c:ext>
          </c:extLst>
        </c:ser>
        <c:ser>
          <c:idx val="4"/>
          <c:order val="4"/>
          <c:tx>
            <c:strRef>
              <c:f>'EOR GAS Clusters  Energy'!$AG$304</c:f>
              <c:strCache>
                <c:ptCount val="1"/>
                <c:pt idx="0">
                  <c:v>Mean</c:v>
                </c:pt>
              </c:strCache>
            </c:strRef>
          </c:tx>
          <c:spPr>
            <a:ln w="25400" cap="rnd">
              <a:noFill/>
              <a:round/>
            </a:ln>
            <a:effectLst/>
          </c:spPr>
          <c:marker>
            <c:symbol val="square"/>
            <c:size val="6"/>
            <c:spPr>
              <a:solidFill>
                <a:srgbClr val="7030A0"/>
              </a:solidFill>
              <a:ln w="9525">
                <a:solidFill>
                  <a:srgbClr val="7030A0"/>
                </a:solidFill>
                <a:round/>
              </a:ln>
              <a:effectLst>
                <a:glow rad="139700">
                  <a:srgbClr val="7030A0">
                    <a:alpha val="40000"/>
                  </a:srgbClr>
                </a:glow>
              </a:effectLst>
            </c:spPr>
          </c:marker>
          <c:xVal>
            <c:numRef>
              <c:f>'EOR GAS Clusters  Energy'!$A$304:$E$304</c:f>
              <c:numCache>
                <c:formatCode>General</c:formatCode>
                <c:ptCount val="5"/>
                <c:pt idx="0">
                  <c:v>1</c:v>
                </c:pt>
                <c:pt idx="1">
                  <c:v>98</c:v>
                </c:pt>
                <c:pt idx="2">
                  <c:v>198</c:v>
                </c:pt>
                <c:pt idx="3">
                  <c:v>298</c:v>
                </c:pt>
                <c:pt idx="4">
                  <c:v>398</c:v>
                </c:pt>
              </c:numCache>
            </c:numRef>
          </c:xVal>
          <c:yVal>
            <c:numRef>
              <c:f>'EOR GAS Clusters  Energy'!$ES$304:$EW$304</c:f>
              <c:numCache>
                <c:formatCode>0.000E+00</c:formatCode>
                <c:ptCount val="5"/>
                <c:pt idx="0">
                  <c:v>4.100336346647341E-2</c:v>
                </c:pt>
                <c:pt idx="1">
                  <c:v>4.1050026827618817E-2</c:v>
                </c:pt>
                <c:pt idx="2">
                  <c:v>4.9287285846303812E-2</c:v>
                </c:pt>
                <c:pt idx="3">
                  <c:v>4.1318814575676564E-2</c:v>
                </c:pt>
                <c:pt idx="4">
                  <c:v>3.2357326616294389E-2</c:v>
                </c:pt>
              </c:numCache>
            </c:numRef>
          </c:yVal>
          <c:smooth val="0"/>
          <c:extLst>
            <c:ext xmlns:c16="http://schemas.microsoft.com/office/drawing/2014/chart" uri="{C3380CC4-5D6E-409C-BE32-E72D297353CC}">
              <c16:uniqueId val="{00000004-25FB-4600-AB76-83BB1FB4D35E}"/>
            </c:ext>
          </c:extLst>
        </c:ser>
        <c:dLbls>
          <c:showLegendKey val="0"/>
          <c:showVal val="0"/>
          <c:showCatName val="0"/>
          <c:showSerName val="0"/>
          <c:showPercent val="0"/>
          <c:showBubbleSize val="0"/>
        </c:dLbls>
        <c:axId val="442899351"/>
        <c:axId val="442901319"/>
      </c:scatterChart>
      <c:scatterChart>
        <c:scatterStyle val="lineMarker"/>
        <c:varyColors val="0"/>
        <c:ser>
          <c:idx val="5"/>
          <c:order val="5"/>
          <c:tx>
            <c:strRef>
              <c:f>'EOR GAS Clusters  Energy'!$AG$306</c:f>
              <c:strCache>
                <c:ptCount val="1"/>
                <c:pt idx="0">
                  <c:v>CV</c:v>
                </c:pt>
              </c:strCache>
            </c:strRef>
          </c:tx>
          <c:spPr>
            <a:ln w="25400" cap="rnd">
              <a:noFill/>
              <a:round/>
            </a:ln>
            <a:effectLst/>
          </c:spPr>
          <c:marker>
            <c:symbol val="circle"/>
            <c:size val="6"/>
            <c:spPr>
              <a:solidFill>
                <a:schemeClr val="accent6"/>
              </a:solidFill>
              <a:ln w="9525">
                <a:solidFill>
                  <a:schemeClr val="accent6"/>
                </a:solidFill>
                <a:round/>
              </a:ln>
              <a:effectLst>
                <a:glow rad="101600">
                  <a:schemeClr val="accent6">
                    <a:satMod val="175000"/>
                    <a:alpha val="40000"/>
                  </a:schemeClr>
                </a:glow>
              </a:effectLst>
            </c:spPr>
          </c:marker>
          <c:xVal>
            <c:numRef>
              <c:f>'EOR GAS Clusters  Energy'!$A$304:$E$304</c:f>
              <c:numCache>
                <c:formatCode>General</c:formatCode>
                <c:ptCount val="5"/>
                <c:pt idx="0">
                  <c:v>1</c:v>
                </c:pt>
                <c:pt idx="1">
                  <c:v>98</c:v>
                </c:pt>
                <c:pt idx="2">
                  <c:v>198</c:v>
                </c:pt>
                <c:pt idx="3">
                  <c:v>298</c:v>
                </c:pt>
                <c:pt idx="4">
                  <c:v>398</c:v>
                </c:pt>
              </c:numCache>
            </c:numRef>
          </c:xVal>
          <c:yVal>
            <c:numRef>
              <c:f>'EOR GAS Clusters  Energy'!$ES$306:$EW$306</c:f>
              <c:numCache>
                <c:formatCode>0.00E+00</c:formatCode>
                <c:ptCount val="5"/>
                <c:pt idx="0" formatCode="0.000E+00">
                  <c:v>0.47009677754798496</c:v>
                </c:pt>
                <c:pt idx="1">
                  <c:v>0.39262329252487604</c:v>
                </c:pt>
                <c:pt idx="2">
                  <c:v>0.47307784869959996</c:v>
                </c:pt>
                <c:pt idx="3">
                  <c:v>0.36651229715559752</c:v>
                </c:pt>
                <c:pt idx="4">
                  <c:v>0.54408274038622828</c:v>
                </c:pt>
              </c:numCache>
            </c:numRef>
          </c:yVal>
          <c:smooth val="0"/>
          <c:extLst>
            <c:ext xmlns:c16="http://schemas.microsoft.com/office/drawing/2014/chart" uri="{C3380CC4-5D6E-409C-BE32-E72D297353CC}">
              <c16:uniqueId val="{00000005-25FB-4600-AB76-83BB1FB4D35E}"/>
            </c:ext>
          </c:extLst>
        </c:ser>
        <c:dLbls>
          <c:showLegendKey val="0"/>
          <c:showVal val="0"/>
          <c:showCatName val="0"/>
          <c:showSerName val="0"/>
          <c:showPercent val="0"/>
          <c:showBubbleSize val="0"/>
        </c:dLbls>
        <c:axId val="381423783"/>
        <c:axId val="381420503"/>
      </c:scatterChart>
      <c:valAx>
        <c:axId val="442899351"/>
        <c:scaling>
          <c:orientation val="minMax"/>
          <c:max val="400"/>
        </c:scaling>
        <c:delete val="1"/>
        <c:axPos val="b"/>
        <c:majorGridlines>
          <c:spPr>
            <a:ln w="9525" cap="flat" cmpd="sng" algn="ctr">
              <a:noFill/>
              <a:round/>
            </a:ln>
            <a:effectLst/>
          </c:spPr>
        </c:majorGridlines>
        <c:title>
          <c:tx>
            <c:strRef>
              <c:f>'EOR GAS Clusters  Energy'!$B$32</c:f>
              <c:strCache>
                <c:ptCount val="1"/>
                <c:pt idx="0">
                  <c:v>Experimental Frequency</c:v>
                </c:pt>
              </c:strCache>
            </c:strRef>
          </c:tx>
          <c:layout>
            <c:manualLayout>
              <c:xMode val="edge"/>
              <c:yMode val="edge"/>
              <c:x val="0.33537103174603172"/>
              <c:y val="0.95446944444444448"/>
            </c:manualLayout>
          </c:layout>
          <c:overlay val="0"/>
          <c:spPr>
            <a:noFill/>
            <a:ln>
              <a:noFill/>
            </a:ln>
            <a:effectLst/>
          </c:spPr>
          <c:txPr>
            <a:bodyPr rot="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crossAx val="442901319"/>
        <c:crosses val="autoZero"/>
        <c:crossBetween val="midCat"/>
        <c:majorUnit val="100"/>
      </c:valAx>
      <c:valAx>
        <c:axId val="442901319"/>
        <c:scaling>
          <c:orientation val="minMax"/>
        </c:scaling>
        <c:delete val="0"/>
        <c:axPos val="l"/>
        <c:majorGridlines>
          <c:spPr>
            <a:ln w="9525" cap="flat" cmpd="sng" algn="ctr">
              <a:solidFill>
                <a:schemeClr val="tx1">
                  <a:lumMod val="15000"/>
                  <a:lumOff val="85000"/>
                </a:schemeClr>
              </a:solidFill>
              <a:round/>
            </a:ln>
            <a:effectLst/>
          </c:spPr>
        </c:majorGridlines>
        <c:title>
          <c:tx>
            <c:strRef>
              <c:f>'EOR GAS Clusters  Energy'!$ET$32</c:f>
              <c:strCache>
                <c:ptCount val="1"/>
                <c:pt idx="0">
                  <c:v>Displacement Pressure, Atm</c:v>
                </c:pt>
              </c:strCache>
            </c:strRef>
          </c:tx>
          <c:overlay val="0"/>
          <c:spPr>
            <a:noFill/>
            <a:ln>
              <a:noFill/>
            </a:ln>
            <a:effectLst/>
          </c:spPr>
          <c:txPr>
            <a:bodyPr rot="-540000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42899351"/>
        <c:crosses val="autoZero"/>
        <c:crossBetween val="midCat"/>
        <c:majorUnit val="4.0000000000000008E-2"/>
      </c:valAx>
      <c:valAx>
        <c:axId val="381420503"/>
        <c:scaling>
          <c:orientation val="minMax"/>
        </c:scaling>
        <c:delete val="0"/>
        <c:axPos val="r"/>
        <c:title>
          <c:tx>
            <c:strRef>
              <c:f>'EOR GAS Clusters  Energy'!$AF$306</c:f>
              <c:strCache>
                <c:ptCount val="1"/>
                <c:pt idx="0">
                  <c:v>Coefficient of Variation</c:v>
                </c:pt>
              </c:strCache>
            </c:strRef>
          </c:tx>
          <c:overlay val="0"/>
          <c:spPr>
            <a:noFill/>
            <a:ln>
              <a:noFill/>
            </a:ln>
            <a:effectLst/>
          </c:spPr>
          <c:txPr>
            <a:bodyPr rot="-540000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381423783"/>
        <c:crosses val="max"/>
        <c:crossBetween val="midCat"/>
        <c:majorUnit val="0.2"/>
      </c:valAx>
      <c:valAx>
        <c:axId val="381423783"/>
        <c:scaling>
          <c:orientation val="minMax"/>
          <c:max val="400"/>
        </c:scaling>
        <c:delete val="1"/>
        <c:axPos val="b"/>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numFmt formatCode="General" sourceLinked="1"/>
        <c:majorTickMark val="none"/>
        <c:minorTickMark val="none"/>
        <c:tickLblPos val="nextTo"/>
        <c:crossAx val="381420503"/>
        <c:crosses val="autoZero"/>
        <c:crossBetween val="midCat"/>
        <c:majorUnit val="100"/>
        <c:minorUnit val="100"/>
      </c:valAx>
      <c:spPr>
        <a:noFill/>
        <a:ln>
          <a:noFill/>
        </a:ln>
        <a:effectLst/>
      </c:spPr>
    </c:plotArea>
    <c:legend>
      <c:legendPos val="t"/>
      <c:layout>
        <c:manualLayout>
          <c:xMode val="edge"/>
          <c:yMode val="edge"/>
          <c:x val="0.21182426889081743"/>
          <c:y val="0.10543420351624934"/>
          <c:w val="0.57635106683720772"/>
          <c:h val="7.0600598207056831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8064A2">
          <a:lumMod val="75000"/>
        </a:srgbClr>
      </a:solidFill>
    </a:ln>
    <a:effectLst/>
  </c:spPr>
  <c:txPr>
    <a:bodyPr/>
    <a:lstStyle/>
    <a:p>
      <a:pPr>
        <a:defRPr sz="600"/>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1" i="0" u="none" strike="noStrike" kern="1200" cap="all" spc="120" normalizeH="0" baseline="0">
                <a:solidFill>
                  <a:schemeClr val="tx1">
                    <a:lumMod val="65000"/>
                    <a:lumOff val="35000"/>
                  </a:schemeClr>
                </a:solidFill>
                <a:latin typeface="+mn-lt"/>
                <a:ea typeface="+mn-ea"/>
                <a:cs typeface="+mn-cs"/>
              </a:defRPr>
            </a:pPr>
            <a:r>
              <a:rPr lang="en-GB"/>
              <a:t>Apparent Capillary pressure Profile of Gas EOR Reservoirs</a:t>
            </a:r>
          </a:p>
        </c:rich>
      </c:tx>
      <c:overlay val="0"/>
      <c:spPr>
        <a:noFill/>
        <a:ln>
          <a:noFill/>
        </a:ln>
        <a:effectLst/>
      </c:spPr>
    </c:title>
    <c:autoTitleDeleted val="0"/>
    <c:plotArea>
      <c:layout>
        <c:manualLayout>
          <c:layoutTarget val="inner"/>
          <c:xMode val="edge"/>
          <c:yMode val="edge"/>
          <c:x val="0.17859132905765809"/>
          <c:y val="0.20212450841660229"/>
          <c:w val="0.70050363538227078"/>
          <c:h val="0.66413772148382222"/>
        </c:manualLayout>
      </c:layout>
      <c:scatterChart>
        <c:scatterStyle val="lineMarker"/>
        <c:varyColors val="0"/>
        <c:ser>
          <c:idx val="0"/>
          <c:order val="0"/>
          <c:tx>
            <c:strRef>
              <c:f>'WORKING DATA GLO GAS 29 no  (2)'!$H$3</c:f>
              <c:strCache>
                <c:ptCount val="1"/>
                <c:pt idx="0">
                  <c:v>CH4</c:v>
                </c:pt>
              </c:strCache>
            </c:strRef>
          </c:tx>
          <c:spPr>
            <a:ln w="19050">
              <a:noFill/>
            </a:ln>
          </c:spPr>
          <c:xVal>
            <c:numRef>
              <c:f>'WORKING DATA GLO GAS 29 no  (2)'!$E$3:$E$66</c:f>
              <c:numCache>
                <c:formatCode>0.0</c:formatCode>
                <c:ptCount val="64"/>
                <c:pt idx="0">
                  <c:v>2.7764618859999999</c:v>
                </c:pt>
                <c:pt idx="1">
                  <c:v>2.7764618859999999</c:v>
                </c:pt>
                <c:pt idx="2">
                  <c:v>1.9869232700000001</c:v>
                </c:pt>
                <c:pt idx="3">
                  <c:v>3.5660005020000001</c:v>
                </c:pt>
                <c:pt idx="4">
                  <c:v>3.1712311940000002</c:v>
                </c:pt>
                <c:pt idx="5">
                  <c:v>1.9869232700000001</c:v>
                </c:pt>
                <c:pt idx="6">
                  <c:v>1.592153962</c:v>
                </c:pt>
                <c:pt idx="7">
                  <c:v>4</c:v>
                </c:pt>
                <c:pt idx="8">
                  <c:v>2.381692578</c:v>
                </c:pt>
                <c:pt idx="9">
                  <c:v>2.7764618859999999</c:v>
                </c:pt>
                <c:pt idx="11">
                  <c:v>2.381692578</c:v>
                </c:pt>
                <c:pt idx="12">
                  <c:v>3.5660005020000001</c:v>
                </c:pt>
                <c:pt idx="13">
                  <c:v>2.7764618859999999</c:v>
                </c:pt>
                <c:pt idx="14">
                  <c:v>3.1712311940000002</c:v>
                </c:pt>
                <c:pt idx="15">
                  <c:v>1.1973846539999999</c:v>
                </c:pt>
                <c:pt idx="16">
                  <c:v>3.5660005020000001</c:v>
                </c:pt>
                <c:pt idx="17">
                  <c:v>3.1712311940000002</c:v>
                </c:pt>
                <c:pt idx="18">
                  <c:v>1.592153962</c:v>
                </c:pt>
                <c:pt idx="19">
                  <c:v>2.7764618859999999</c:v>
                </c:pt>
                <c:pt idx="20">
                  <c:v>1.592153962</c:v>
                </c:pt>
                <c:pt idx="21">
                  <c:v>1.592153962</c:v>
                </c:pt>
                <c:pt idx="22">
                  <c:v>1.9869232700000001</c:v>
                </c:pt>
                <c:pt idx="23">
                  <c:v>2.381692578</c:v>
                </c:pt>
                <c:pt idx="24">
                  <c:v>3.1712311940000002</c:v>
                </c:pt>
                <c:pt idx="25">
                  <c:v>3.5660005020000001</c:v>
                </c:pt>
                <c:pt idx="26">
                  <c:v>4</c:v>
                </c:pt>
                <c:pt idx="27">
                  <c:v>1.1973846539999999</c:v>
                </c:pt>
                <c:pt idx="28">
                  <c:v>1.592153962</c:v>
                </c:pt>
                <c:pt idx="29">
                  <c:v>1.9869232700000001</c:v>
                </c:pt>
                <c:pt idx="30">
                  <c:v>2.381692578</c:v>
                </c:pt>
                <c:pt idx="31">
                  <c:v>2.7764618859999999</c:v>
                </c:pt>
                <c:pt idx="33">
                  <c:v>3.1712311940000002</c:v>
                </c:pt>
                <c:pt idx="34">
                  <c:v>3.5660005020000001</c:v>
                </c:pt>
                <c:pt idx="35">
                  <c:v>4</c:v>
                </c:pt>
                <c:pt idx="36">
                  <c:v>1.1973846539999999</c:v>
                </c:pt>
                <c:pt idx="37">
                  <c:v>1.592153962</c:v>
                </c:pt>
                <c:pt idx="38">
                  <c:v>1.9869232700000001</c:v>
                </c:pt>
                <c:pt idx="40">
                  <c:v>2.381692578</c:v>
                </c:pt>
                <c:pt idx="41">
                  <c:v>3.1712311940000002</c:v>
                </c:pt>
                <c:pt idx="42">
                  <c:v>4</c:v>
                </c:pt>
                <c:pt idx="43">
                  <c:v>1.1973846539999999</c:v>
                </c:pt>
                <c:pt idx="44">
                  <c:v>4</c:v>
                </c:pt>
                <c:pt idx="45">
                  <c:v>1.1973846539999999</c:v>
                </c:pt>
                <c:pt idx="46">
                  <c:v>1.592153962</c:v>
                </c:pt>
                <c:pt idx="47">
                  <c:v>1.9869232700000001</c:v>
                </c:pt>
                <c:pt idx="48">
                  <c:v>2.381692578</c:v>
                </c:pt>
                <c:pt idx="49">
                  <c:v>2.7764618859999999</c:v>
                </c:pt>
                <c:pt idx="50">
                  <c:v>3.1712311940000002</c:v>
                </c:pt>
                <c:pt idx="51">
                  <c:v>4</c:v>
                </c:pt>
                <c:pt idx="52">
                  <c:v>1.1973846539999999</c:v>
                </c:pt>
                <c:pt idx="53">
                  <c:v>1.592153962</c:v>
                </c:pt>
                <c:pt idx="55">
                  <c:v>2.381692578</c:v>
                </c:pt>
                <c:pt idx="56">
                  <c:v>2.7764618859999999</c:v>
                </c:pt>
                <c:pt idx="57">
                  <c:v>3.5660005020000001</c:v>
                </c:pt>
                <c:pt idx="58">
                  <c:v>4</c:v>
                </c:pt>
                <c:pt idx="59">
                  <c:v>1.1973846539999999</c:v>
                </c:pt>
                <c:pt idx="60">
                  <c:v>1.9869232700000001</c:v>
                </c:pt>
                <c:pt idx="61">
                  <c:v>2.381692578</c:v>
                </c:pt>
                <c:pt idx="62">
                  <c:v>3.1712311940000002</c:v>
                </c:pt>
                <c:pt idx="63">
                  <c:v>3.5660005020000001</c:v>
                </c:pt>
              </c:numCache>
            </c:numRef>
          </c:xVal>
          <c:yVal>
            <c:numRef>
              <c:f>'WORKING DATA GLO GAS 29 no  (2)'!$BD$3:$BD$66</c:f>
              <c:numCache>
                <c:formatCode>General</c:formatCode>
                <c:ptCount val="64"/>
                <c:pt idx="1">
                  <c:v>695.41491529441714</c:v>
                </c:pt>
                <c:pt idx="2">
                  <c:v>357.01677098758034</c:v>
                </c:pt>
                <c:pt idx="3">
                  <c:v>4871.7277087131069</c:v>
                </c:pt>
                <c:pt idx="4">
                  <c:v>4241.4115750100909</c:v>
                </c:pt>
                <c:pt idx="5">
                  <c:v>506.96043014334026</c:v>
                </c:pt>
                <c:pt idx="12">
                  <c:v>935.70422156971938</c:v>
                </c:pt>
                <c:pt idx="13">
                  <c:v>916.82584764107457</c:v>
                </c:pt>
                <c:pt idx="14">
                  <c:v>567.36842311031751</c:v>
                </c:pt>
                <c:pt idx="15">
                  <c:v>731.13374642538781</c:v>
                </c:pt>
                <c:pt idx="16">
                  <c:v>3809.9846601429576</c:v>
                </c:pt>
                <c:pt idx="17">
                  <c:v>510.9057070004888</c:v>
                </c:pt>
                <c:pt idx="18">
                  <c:v>3475.850112324486</c:v>
                </c:pt>
                <c:pt idx="20">
                  <c:v>718.40801962212743</c:v>
                </c:pt>
                <c:pt idx="21">
                  <c:v>1677.5706832426456</c:v>
                </c:pt>
                <c:pt idx="22">
                  <c:v>313.83029113415063</c:v>
                </c:pt>
                <c:pt idx="23">
                  <c:v>895.60716869963551</c:v>
                </c:pt>
                <c:pt idx="24">
                  <c:v>1674.623180404918</c:v>
                </c:pt>
                <c:pt idx="25">
                  <c:v>719.8152844764046</c:v>
                </c:pt>
                <c:pt idx="26">
                  <c:v>397.36742419192996</c:v>
                </c:pt>
                <c:pt idx="27">
                  <c:v>1703.7305492562266</c:v>
                </c:pt>
                <c:pt idx="28">
                  <c:v>252.2651088405531</c:v>
                </c:pt>
                <c:pt idx="29">
                  <c:v>710.08352232569985</c:v>
                </c:pt>
                <c:pt idx="30">
                  <c:v>253.74468228323997</c:v>
                </c:pt>
                <c:pt idx="31">
                  <c:v>553.91096413286357</c:v>
                </c:pt>
                <c:pt idx="32">
                  <c:v>1801.0902460851905</c:v>
                </c:pt>
                <c:pt idx="33">
                  <c:v>302.10025003415279</c:v>
                </c:pt>
                <c:pt idx="34">
                  <c:v>271.09839926766438</c:v>
                </c:pt>
                <c:pt idx="35">
                  <c:v>427.76292218336954</c:v>
                </c:pt>
                <c:pt idx="36">
                  <c:v>385.19442999163891</c:v>
                </c:pt>
                <c:pt idx="37">
                  <c:v>1317.167523212207</c:v>
                </c:pt>
                <c:pt idx="38">
                  <c:v>259.59647247507098</c:v>
                </c:pt>
                <c:pt idx="39">
                  <c:v>333.07058131013639</c:v>
                </c:pt>
                <c:pt idx="40">
                  <c:v>1327.6712463254457</c:v>
                </c:pt>
                <c:pt idx="41">
                  <c:v>779.8149249663644</c:v>
                </c:pt>
                <c:pt idx="42">
                  <c:v>817.63542594355636</c:v>
                </c:pt>
                <c:pt idx="43">
                  <c:v>779.95168092359177</c:v>
                </c:pt>
                <c:pt idx="44">
                  <c:v>4221.7936373153352</c:v>
                </c:pt>
                <c:pt idx="45">
                  <c:v>1885.831207630303</c:v>
                </c:pt>
                <c:pt idx="47">
                  <c:v>3183.1618023927881</c:v>
                </c:pt>
                <c:pt idx="48">
                  <c:v>2195.1172841039524</c:v>
                </c:pt>
                <c:pt idx="50">
                  <c:v>4557.0839919144209</c:v>
                </c:pt>
                <c:pt idx="51">
                  <c:v>1145.4603440380536</c:v>
                </c:pt>
                <c:pt idx="52">
                  <c:v>1656.3329209312431</c:v>
                </c:pt>
                <c:pt idx="53">
                  <c:v>1486.8528613548458</c:v>
                </c:pt>
                <c:pt idx="57">
                  <c:v>710.76064372733902</c:v>
                </c:pt>
                <c:pt idx="58">
                  <c:v>635.72364604233564</c:v>
                </c:pt>
                <c:pt idx="59">
                  <c:v>473.80913042869537</c:v>
                </c:pt>
                <c:pt idx="60">
                  <c:v>1562.9448629022966</c:v>
                </c:pt>
                <c:pt idx="61">
                  <c:v>3617.7794990332109</c:v>
                </c:pt>
              </c:numCache>
            </c:numRef>
          </c:yVal>
          <c:smooth val="0"/>
          <c:extLst>
            <c:ext xmlns:c16="http://schemas.microsoft.com/office/drawing/2014/chart" uri="{C3380CC4-5D6E-409C-BE32-E72D297353CC}">
              <c16:uniqueId val="{00000000-6D98-4529-AEC7-2E4066145CE8}"/>
            </c:ext>
          </c:extLst>
        </c:ser>
        <c:ser>
          <c:idx val="1"/>
          <c:order val="1"/>
          <c:tx>
            <c:strRef>
              <c:f>'WORKING DATA GLO GAS 29 no  (2)'!$H$68</c:f>
              <c:strCache>
                <c:ptCount val="1"/>
                <c:pt idx="0">
                  <c:v>N2</c:v>
                </c:pt>
              </c:strCache>
            </c:strRef>
          </c:tx>
          <c:spPr>
            <a:ln w="19050">
              <a:noFill/>
            </a:ln>
          </c:spPr>
          <c:xVal>
            <c:numRef>
              <c:f>'WORKING DATA GLO GAS 29 no  (2)'!$E$68:$E$101</c:f>
              <c:numCache>
                <c:formatCode>0.0</c:formatCode>
                <c:ptCount val="34"/>
                <c:pt idx="0">
                  <c:v>6.2</c:v>
                </c:pt>
                <c:pt idx="1">
                  <c:v>6.6</c:v>
                </c:pt>
                <c:pt idx="2">
                  <c:v>7</c:v>
                </c:pt>
                <c:pt idx="3">
                  <c:v>7.4</c:v>
                </c:pt>
                <c:pt idx="4">
                  <c:v>7.8</c:v>
                </c:pt>
                <c:pt idx="5">
                  <c:v>8.1999999999999993</c:v>
                </c:pt>
                <c:pt idx="6">
                  <c:v>8.6</c:v>
                </c:pt>
                <c:pt idx="7">
                  <c:v>9</c:v>
                </c:pt>
                <c:pt idx="8">
                  <c:v>6.2</c:v>
                </c:pt>
                <c:pt idx="9">
                  <c:v>6.6</c:v>
                </c:pt>
                <c:pt idx="10">
                  <c:v>7</c:v>
                </c:pt>
                <c:pt idx="11">
                  <c:v>7.4</c:v>
                </c:pt>
                <c:pt idx="12">
                  <c:v>7.8</c:v>
                </c:pt>
                <c:pt idx="13">
                  <c:v>8.1999999999999993</c:v>
                </c:pt>
                <c:pt idx="14">
                  <c:v>8.6</c:v>
                </c:pt>
                <c:pt idx="15">
                  <c:v>9</c:v>
                </c:pt>
                <c:pt idx="16">
                  <c:v>6.2</c:v>
                </c:pt>
                <c:pt idx="17">
                  <c:v>6.6</c:v>
                </c:pt>
                <c:pt idx="18">
                  <c:v>7</c:v>
                </c:pt>
                <c:pt idx="19">
                  <c:v>7.4</c:v>
                </c:pt>
                <c:pt idx="20">
                  <c:v>7.8</c:v>
                </c:pt>
                <c:pt idx="21">
                  <c:v>8.1999999999999993</c:v>
                </c:pt>
                <c:pt idx="22">
                  <c:v>8.6</c:v>
                </c:pt>
                <c:pt idx="23">
                  <c:v>9</c:v>
                </c:pt>
                <c:pt idx="24">
                  <c:v>6.2</c:v>
                </c:pt>
                <c:pt idx="25">
                  <c:v>6.6</c:v>
                </c:pt>
                <c:pt idx="26">
                  <c:v>7</c:v>
                </c:pt>
                <c:pt idx="27">
                  <c:v>7.4</c:v>
                </c:pt>
                <c:pt idx="28">
                  <c:v>7.8</c:v>
                </c:pt>
                <c:pt idx="29">
                  <c:v>8.1999999999999993</c:v>
                </c:pt>
                <c:pt idx="30">
                  <c:v>8.6</c:v>
                </c:pt>
                <c:pt idx="31">
                  <c:v>9</c:v>
                </c:pt>
                <c:pt idx="32">
                  <c:v>6.2</c:v>
                </c:pt>
                <c:pt idx="33">
                  <c:v>6.6</c:v>
                </c:pt>
              </c:numCache>
            </c:numRef>
          </c:xVal>
          <c:yVal>
            <c:numRef>
              <c:f>'WORKING DATA GLO GAS 29 no  (2)'!$BD$68:$BD$101</c:f>
              <c:numCache>
                <c:formatCode>General</c:formatCode>
                <c:ptCount val="34"/>
                <c:pt idx="0">
                  <c:v>11552.46614783055</c:v>
                </c:pt>
                <c:pt idx="1">
                  <c:v>187.22856340411454</c:v>
                </c:pt>
                <c:pt idx="2">
                  <c:v>116.91279185433388</c:v>
                </c:pt>
                <c:pt idx="3">
                  <c:v>9056.025916208986</c:v>
                </c:pt>
                <c:pt idx="4">
                  <c:v>8738.7197097746139</c:v>
                </c:pt>
                <c:pt idx="6">
                  <c:v>2165.7482990477547</c:v>
                </c:pt>
                <c:pt idx="7">
                  <c:v>9084.3838127795989</c:v>
                </c:pt>
                <c:pt idx="8">
                  <c:v>5391.5563139119649</c:v>
                </c:pt>
                <c:pt idx="9">
                  <c:v>5419.9580362266743</c:v>
                </c:pt>
                <c:pt idx="10">
                  <c:v>2502.116284635606</c:v>
                </c:pt>
                <c:pt idx="11">
                  <c:v>943.8896079185879</c:v>
                </c:pt>
                <c:pt idx="12">
                  <c:v>1845.5343386613008</c:v>
                </c:pt>
                <c:pt idx="13">
                  <c:v>15948.438654088832</c:v>
                </c:pt>
                <c:pt idx="14">
                  <c:v>1864.2712082571943</c:v>
                </c:pt>
                <c:pt idx="15">
                  <c:v>1858.294477399467</c:v>
                </c:pt>
                <c:pt idx="16">
                  <c:v>1531.335020056385</c:v>
                </c:pt>
                <c:pt idx="17">
                  <c:v>7580.3203356702807</c:v>
                </c:pt>
                <c:pt idx="18">
                  <c:v>3547.5246656627446</c:v>
                </c:pt>
                <c:pt idx="19">
                  <c:v>1781.6997425221775</c:v>
                </c:pt>
                <c:pt idx="20">
                  <c:v>1472.1168139407366</c:v>
                </c:pt>
                <c:pt idx="21">
                  <c:v>881.28885336888948</c:v>
                </c:pt>
                <c:pt idx="24">
                  <c:v>503.30207282040141</c:v>
                </c:pt>
                <c:pt idx="25">
                  <c:v>486.23599695856723</c:v>
                </c:pt>
                <c:pt idx="26">
                  <c:v>761.65531573909789</c:v>
                </c:pt>
                <c:pt idx="27">
                  <c:v>873.72286840373579</c:v>
                </c:pt>
                <c:pt idx="28">
                  <c:v>825.02893815460789</c:v>
                </c:pt>
                <c:pt idx="29">
                  <c:v>786.63422757543401</c:v>
                </c:pt>
                <c:pt idx="30">
                  <c:v>1020.3250296537004</c:v>
                </c:pt>
                <c:pt idx="31">
                  <c:v>674.88157122957375</c:v>
                </c:pt>
                <c:pt idx="32">
                  <c:v>668.55824895008141</c:v>
                </c:pt>
              </c:numCache>
            </c:numRef>
          </c:yVal>
          <c:smooth val="0"/>
          <c:extLst>
            <c:ext xmlns:c16="http://schemas.microsoft.com/office/drawing/2014/chart" uri="{C3380CC4-5D6E-409C-BE32-E72D297353CC}">
              <c16:uniqueId val="{00000001-6D98-4529-AEC7-2E4066145CE8}"/>
            </c:ext>
          </c:extLst>
        </c:ser>
        <c:ser>
          <c:idx val="2"/>
          <c:order val="2"/>
          <c:tx>
            <c:strRef>
              <c:f>'WORKING DATA GLO GAS 29 no  (2)'!$H$103</c:f>
              <c:strCache>
                <c:ptCount val="1"/>
                <c:pt idx="0">
                  <c:v>AIR</c:v>
                </c:pt>
              </c:strCache>
            </c:strRef>
          </c:tx>
          <c:spPr>
            <a:ln w="19050">
              <a:noFill/>
            </a:ln>
          </c:spPr>
          <c:xVal>
            <c:numRef>
              <c:f>'WORKING DATA GLO GAS 29 no  (2)'!$E$103:$E$133</c:f>
              <c:numCache>
                <c:formatCode>General</c:formatCode>
                <c:ptCount val="31"/>
                <c:pt idx="0">
                  <c:v>11.6</c:v>
                </c:pt>
                <c:pt idx="1">
                  <c:v>11.6</c:v>
                </c:pt>
                <c:pt idx="2">
                  <c:v>12</c:v>
                </c:pt>
                <c:pt idx="3">
                  <c:v>12.4</c:v>
                </c:pt>
                <c:pt idx="4">
                  <c:v>12.8</c:v>
                </c:pt>
                <c:pt idx="5">
                  <c:v>13.2</c:v>
                </c:pt>
                <c:pt idx="6">
                  <c:v>13.6</c:v>
                </c:pt>
                <c:pt idx="7">
                  <c:v>14</c:v>
                </c:pt>
                <c:pt idx="8">
                  <c:v>11.2</c:v>
                </c:pt>
                <c:pt idx="9">
                  <c:v>11.6</c:v>
                </c:pt>
                <c:pt idx="10">
                  <c:v>12</c:v>
                </c:pt>
                <c:pt idx="11">
                  <c:v>13.2</c:v>
                </c:pt>
                <c:pt idx="12">
                  <c:v>13.6</c:v>
                </c:pt>
                <c:pt idx="13">
                  <c:v>14</c:v>
                </c:pt>
                <c:pt idx="14">
                  <c:v>11.6</c:v>
                </c:pt>
                <c:pt idx="15">
                  <c:v>11.6</c:v>
                </c:pt>
                <c:pt idx="16">
                  <c:v>12</c:v>
                </c:pt>
                <c:pt idx="17">
                  <c:v>11.6</c:v>
                </c:pt>
                <c:pt idx="18">
                  <c:v>11.6</c:v>
                </c:pt>
                <c:pt idx="19">
                  <c:v>12</c:v>
                </c:pt>
                <c:pt idx="20">
                  <c:v>12.4</c:v>
                </c:pt>
                <c:pt idx="21">
                  <c:v>12.8</c:v>
                </c:pt>
                <c:pt idx="22">
                  <c:v>13.2</c:v>
                </c:pt>
                <c:pt idx="23">
                  <c:v>13.6</c:v>
                </c:pt>
                <c:pt idx="24">
                  <c:v>14</c:v>
                </c:pt>
                <c:pt idx="25">
                  <c:v>11.2</c:v>
                </c:pt>
                <c:pt idx="26">
                  <c:v>11.6</c:v>
                </c:pt>
                <c:pt idx="27">
                  <c:v>12</c:v>
                </c:pt>
                <c:pt idx="28">
                  <c:v>13.2</c:v>
                </c:pt>
                <c:pt idx="29">
                  <c:v>13.6</c:v>
                </c:pt>
                <c:pt idx="30">
                  <c:v>14</c:v>
                </c:pt>
              </c:numCache>
            </c:numRef>
          </c:xVal>
          <c:yVal>
            <c:numRef>
              <c:f>'WORKING DATA GLO GAS 29 no  (2)'!$BD$103:$BD$133</c:f>
              <c:numCache>
                <c:formatCode>General</c:formatCode>
                <c:ptCount val="31"/>
                <c:pt idx="5">
                  <c:v>6013.3800627935216</c:v>
                </c:pt>
                <c:pt idx="6">
                  <c:v>6013.3800627935216</c:v>
                </c:pt>
                <c:pt idx="7">
                  <c:v>6013.3800627935216</c:v>
                </c:pt>
                <c:pt idx="8">
                  <c:v>6013.3800627935216</c:v>
                </c:pt>
                <c:pt idx="9">
                  <c:v>6013.3800627935216</c:v>
                </c:pt>
                <c:pt idx="10">
                  <c:v>6013.3800627935216</c:v>
                </c:pt>
                <c:pt idx="11">
                  <c:v>4692.6215338602069</c:v>
                </c:pt>
                <c:pt idx="12">
                  <c:v>6187.717036159559</c:v>
                </c:pt>
                <c:pt idx="17">
                  <c:v>6583.5065335837944</c:v>
                </c:pt>
                <c:pt idx="18">
                  <c:v>6645.774306969839</c:v>
                </c:pt>
                <c:pt idx="19">
                  <c:v>6645.774306969839</c:v>
                </c:pt>
              </c:numCache>
            </c:numRef>
          </c:yVal>
          <c:smooth val="0"/>
          <c:extLst>
            <c:ext xmlns:c16="http://schemas.microsoft.com/office/drawing/2014/chart" uri="{C3380CC4-5D6E-409C-BE32-E72D297353CC}">
              <c16:uniqueId val="{00000002-6D98-4529-AEC7-2E4066145CE8}"/>
            </c:ext>
          </c:extLst>
        </c:ser>
        <c:ser>
          <c:idx val="3"/>
          <c:order val="3"/>
          <c:tx>
            <c:strRef>
              <c:f>'WORKING DATA GLO GAS 29 no  (2)'!$H$135</c:f>
              <c:strCache>
                <c:ptCount val="1"/>
                <c:pt idx="0">
                  <c:v>CO2</c:v>
                </c:pt>
              </c:strCache>
            </c:strRef>
          </c:tx>
          <c:spPr>
            <a:ln w="19050">
              <a:noFill/>
            </a:ln>
          </c:spPr>
          <c:xVal>
            <c:numRef>
              <c:f>'WORKING DATA GLO GAS 29 no  (2)'!$E$135:$E$277</c:f>
              <c:numCache>
                <c:formatCode>0.00</c:formatCode>
                <c:ptCount val="143"/>
                <c:pt idx="0">
                  <c:v>18.600000000000001</c:v>
                </c:pt>
                <c:pt idx="1">
                  <c:v>19</c:v>
                </c:pt>
                <c:pt idx="2">
                  <c:v>16.2</c:v>
                </c:pt>
                <c:pt idx="3">
                  <c:v>16.600000000000001</c:v>
                </c:pt>
                <c:pt idx="4">
                  <c:v>17</c:v>
                </c:pt>
                <c:pt idx="5">
                  <c:v>17.399999999999999</c:v>
                </c:pt>
                <c:pt idx="6">
                  <c:v>17.8</c:v>
                </c:pt>
                <c:pt idx="7">
                  <c:v>18.2</c:v>
                </c:pt>
                <c:pt idx="8">
                  <c:v>18.600000000000001</c:v>
                </c:pt>
                <c:pt idx="9">
                  <c:v>19</c:v>
                </c:pt>
                <c:pt idx="10">
                  <c:v>16.2</c:v>
                </c:pt>
                <c:pt idx="11">
                  <c:v>16.600000000000001</c:v>
                </c:pt>
                <c:pt idx="12">
                  <c:v>17</c:v>
                </c:pt>
                <c:pt idx="13">
                  <c:v>17.399999999999999</c:v>
                </c:pt>
                <c:pt idx="14">
                  <c:v>17.8</c:v>
                </c:pt>
                <c:pt idx="15">
                  <c:v>18.2</c:v>
                </c:pt>
                <c:pt idx="16">
                  <c:v>18.600000000000001</c:v>
                </c:pt>
                <c:pt idx="17">
                  <c:v>19</c:v>
                </c:pt>
                <c:pt idx="18">
                  <c:v>16.2</c:v>
                </c:pt>
                <c:pt idx="19">
                  <c:v>16.600000000000001</c:v>
                </c:pt>
                <c:pt idx="20">
                  <c:v>17</c:v>
                </c:pt>
                <c:pt idx="21">
                  <c:v>17.399999999999999</c:v>
                </c:pt>
                <c:pt idx="22">
                  <c:v>17.8</c:v>
                </c:pt>
                <c:pt idx="23">
                  <c:v>18.2</c:v>
                </c:pt>
                <c:pt idx="24">
                  <c:v>16.2</c:v>
                </c:pt>
                <c:pt idx="25">
                  <c:v>16.600000000000001</c:v>
                </c:pt>
                <c:pt idx="26">
                  <c:v>17</c:v>
                </c:pt>
                <c:pt idx="27">
                  <c:v>17.399999999999999</c:v>
                </c:pt>
                <c:pt idx="28">
                  <c:v>17.8</c:v>
                </c:pt>
                <c:pt idx="29">
                  <c:v>18.2</c:v>
                </c:pt>
                <c:pt idx="30">
                  <c:v>18.600000000000001</c:v>
                </c:pt>
                <c:pt idx="31">
                  <c:v>19</c:v>
                </c:pt>
                <c:pt idx="32">
                  <c:v>16.2</c:v>
                </c:pt>
                <c:pt idx="33">
                  <c:v>16.600000000000001</c:v>
                </c:pt>
                <c:pt idx="34">
                  <c:v>17</c:v>
                </c:pt>
                <c:pt idx="35">
                  <c:v>17.399999999999999</c:v>
                </c:pt>
                <c:pt idx="36">
                  <c:v>17.8</c:v>
                </c:pt>
                <c:pt idx="37">
                  <c:v>18.2</c:v>
                </c:pt>
                <c:pt idx="38">
                  <c:v>18.600000000000001</c:v>
                </c:pt>
                <c:pt idx="39">
                  <c:v>19</c:v>
                </c:pt>
                <c:pt idx="40">
                  <c:v>16.2</c:v>
                </c:pt>
                <c:pt idx="41">
                  <c:v>16.600000000000001</c:v>
                </c:pt>
                <c:pt idx="42">
                  <c:v>17</c:v>
                </c:pt>
                <c:pt idx="43">
                  <c:v>17.399999999999999</c:v>
                </c:pt>
                <c:pt idx="44">
                  <c:v>17.8</c:v>
                </c:pt>
                <c:pt idx="45">
                  <c:v>18.2</c:v>
                </c:pt>
                <c:pt idx="46">
                  <c:v>18.600000000000001</c:v>
                </c:pt>
                <c:pt idx="47">
                  <c:v>19</c:v>
                </c:pt>
                <c:pt idx="48">
                  <c:v>16.2</c:v>
                </c:pt>
                <c:pt idx="49">
                  <c:v>16.600000000000001</c:v>
                </c:pt>
                <c:pt idx="50">
                  <c:v>17</c:v>
                </c:pt>
                <c:pt idx="51">
                  <c:v>17.399999999999999</c:v>
                </c:pt>
                <c:pt idx="52">
                  <c:v>17.8</c:v>
                </c:pt>
                <c:pt idx="53">
                  <c:v>18.2</c:v>
                </c:pt>
                <c:pt idx="54">
                  <c:v>18.600000000000001</c:v>
                </c:pt>
                <c:pt idx="55">
                  <c:v>16.2</c:v>
                </c:pt>
                <c:pt idx="56">
                  <c:v>16.600000000000001</c:v>
                </c:pt>
                <c:pt idx="57">
                  <c:v>17</c:v>
                </c:pt>
                <c:pt idx="58">
                  <c:v>17.399999999999999</c:v>
                </c:pt>
                <c:pt idx="59">
                  <c:v>17.8</c:v>
                </c:pt>
                <c:pt idx="60">
                  <c:v>18.2</c:v>
                </c:pt>
                <c:pt idx="61">
                  <c:v>18.600000000000001</c:v>
                </c:pt>
                <c:pt idx="62">
                  <c:v>19</c:v>
                </c:pt>
                <c:pt idx="63">
                  <c:v>16.2</c:v>
                </c:pt>
                <c:pt idx="64">
                  <c:v>16.600000000000001</c:v>
                </c:pt>
                <c:pt idx="65">
                  <c:v>17</c:v>
                </c:pt>
                <c:pt idx="66">
                  <c:v>17.399999999999999</c:v>
                </c:pt>
                <c:pt idx="67">
                  <c:v>17.8</c:v>
                </c:pt>
                <c:pt idx="68">
                  <c:v>18.2</c:v>
                </c:pt>
                <c:pt idx="69">
                  <c:v>18.600000000000001</c:v>
                </c:pt>
                <c:pt idx="70">
                  <c:v>19</c:v>
                </c:pt>
                <c:pt idx="71">
                  <c:v>16.2</c:v>
                </c:pt>
                <c:pt idx="72">
                  <c:v>16.600000000000001</c:v>
                </c:pt>
                <c:pt idx="73">
                  <c:v>17</c:v>
                </c:pt>
                <c:pt idx="74">
                  <c:v>17.399999999999999</c:v>
                </c:pt>
                <c:pt idx="75">
                  <c:v>17.8</c:v>
                </c:pt>
                <c:pt idx="76">
                  <c:v>18.2</c:v>
                </c:pt>
                <c:pt idx="77">
                  <c:v>18.600000000000001</c:v>
                </c:pt>
                <c:pt idx="78">
                  <c:v>19</c:v>
                </c:pt>
                <c:pt idx="79">
                  <c:v>16.2</c:v>
                </c:pt>
                <c:pt idx="80">
                  <c:v>16.600000000000001</c:v>
                </c:pt>
                <c:pt idx="81">
                  <c:v>17</c:v>
                </c:pt>
                <c:pt idx="82">
                  <c:v>17.399999999999999</c:v>
                </c:pt>
                <c:pt idx="83">
                  <c:v>17.8</c:v>
                </c:pt>
                <c:pt idx="84">
                  <c:v>18.2</c:v>
                </c:pt>
                <c:pt idx="85">
                  <c:v>18.600000000000001</c:v>
                </c:pt>
                <c:pt idx="86">
                  <c:v>19</c:v>
                </c:pt>
                <c:pt idx="87">
                  <c:v>16.2</c:v>
                </c:pt>
                <c:pt idx="88">
                  <c:v>16.600000000000001</c:v>
                </c:pt>
                <c:pt idx="89">
                  <c:v>16.2</c:v>
                </c:pt>
                <c:pt idx="90">
                  <c:v>16.600000000000001</c:v>
                </c:pt>
                <c:pt idx="91">
                  <c:v>17</c:v>
                </c:pt>
                <c:pt idx="92">
                  <c:v>17.399999999999999</c:v>
                </c:pt>
                <c:pt idx="93">
                  <c:v>17.8</c:v>
                </c:pt>
                <c:pt idx="94">
                  <c:v>18.2</c:v>
                </c:pt>
                <c:pt idx="95">
                  <c:v>18.600000000000001</c:v>
                </c:pt>
                <c:pt idx="96">
                  <c:v>19</c:v>
                </c:pt>
                <c:pt idx="97">
                  <c:v>16.2</c:v>
                </c:pt>
                <c:pt idx="98">
                  <c:v>16.600000000000001</c:v>
                </c:pt>
                <c:pt idx="99">
                  <c:v>17</c:v>
                </c:pt>
                <c:pt idx="100">
                  <c:v>17.399999999999999</c:v>
                </c:pt>
                <c:pt idx="101">
                  <c:v>17.8</c:v>
                </c:pt>
                <c:pt idx="102">
                  <c:v>18.2</c:v>
                </c:pt>
                <c:pt idx="103">
                  <c:v>18.600000000000001</c:v>
                </c:pt>
                <c:pt idx="104">
                  <c:v>19</c:v>
                </c:pt>
                <c:pt idx="105">
                  <c:v>16.2</c:v>
                </c:pt>
                <c:pt idx="106">
                  <c:v>16.600000000000001</c:v>
                </c:pt>
                <c:pt idx="107">
                  <c:v>17</c:v>
                </c:pt>
                <c:pt idx="108">
                  <c:v>17.399999999999999</c:v>
                </c:pt>
                <c:pt idx="109">
                  <c:v>17.8</c:v>
                </c:pt>
                <c:pt idx="110">
                  <c:v>18.2</c:v>
                </c:pt>
                <c:pt idx="111">
                  <c:v>18.600000000000001</c:v>
                </c:pt>
                <c:pt idx="112">
                  <c:v>19</c:v>
                </c:pt>
                <c:pt idx="113">
                  <c:v>16.2</c:v>
                </c:pt>
                <c:pt idx="114">
                  <c:v>16.600000000000001</c:v>
                </c:pt>
                <c:pt idx="115">
                  <c:v>17</c:v>
                </c:pt>
                <c:pt idx="116">
                  <c:v>17.399999999999999</c:v>
                </c:pt>
                <c:pt idx="117">
                  <c:v>17.8</c:v>
                </c:pt>
                <c:pt idx="118">
                  <c:v>18.2</c:v>
                </c:pt>
                <c:pt idx="119">
                  <c:v>18.600000000000001</c:v>
                </c:pt>
                <c:pt idx="120">
                  <c:v>19</c:v>
                </c:pt>
                <c:pt idx="121">
                  <c:v>16.2</c:v>
                </c:pt>
                <c:pt idx="122">
                  <c:v>16.600000000000001</c:v>
                </c:pt>
                <c:pt idx="123">
                  <c:v>17</c:v>
                </c:pt>
                <c:pt idx="124">
                  <c:v>17.399999999999999</c:v>
                </c:pt>
                <c:pt idx="125">
                  <c:v>17.8</c:v>
                </c:pt>
                <c:pt idx="126">
                  <c:v>18.2</c:v>
                </c:pt>
                <c:pt idx="127">
                  <c:v>16.2</c:v>
                </c:pt>
                <c:pt idx="128">
                  <c:v>16.600000000000001</c:v>
                </c:pt>
                <c:pt idx="129">
                  <c:v>17</c:v>
                </c:pt>
                <c:pt idx="130">
                  <c:v>17.399999999999999</c:v>
                </c:pt>
                <c:pt idx="131">
                  <c:v>18.2</c:v>
                </c:pt>
                <c:pt idx="132">
                  <c:v>18.600000000000001</c:v>
                </c:pt>
                <c:pt idx="133">
                  <c:v>19</c:v>
                </c:pt>
                <c:pt idx="134">
                  <c:v>16.2</c:v>
                </c:pt>
                <c:pt idx="135">
                  <c:v>16.600000000000001</c:v>
                </c:pt>
                <c:pt idx="136">
                  <c:v>17</c:v>
                </c:pt>
                <c:pt idx="137">
                  <c:v>17.399999999999999</c:v>
                </c:pt>
                <c:pt idx="138">
                  <c:v>17.8</c:v>
                </c:pt>
                <c:pt idx="139">
                  <c:v>18.2</c:v>
                </c:pt>
                <c:pt idx="140">
                  <c:v>16.2</c:v>
                </c:pt>
                <c:pt idx="141">
                  <c:v>16.600000000000001</c:v>
                </c:pt>
                <c:pt idx="142">
                  <c:v>17</c:v>
                </c:pt>
              </c:numCache>
            </c:numRef>
          </c:xVal>
          <c:yVal>
            <c:numRef>
              <c:f>'WORKING DATA GLO GAS 29 no  (2)'!$BD$135:$BD$277</c:f>
              <c:numCache>
                <c:formatCode>General</c:formatCode>
                <c:ptCount val="143"/>
                <c:pt idx="0">
                  <c:v>1042.9231665552363</c:v>
                </c:pt>
                <c:pt idx="1">
                  <c:v>2004.7997953070858</c:v>
                </c:pt>
                <c:pt idx="2">
                  <c:v>1346.4080184807783</c:v>
                </c:pt>
                <c:pt idx="3">
                  <c:v>1335.0569141556221</c:v>
                </c:pt>
                <c:pt idx="4">
                  <c:v>1357.9642218336448</c:v>
                </c:pt>
                <c:pt idx="5">
                  <c:v>9048.5126148294403</c:v>
                </c:pt>
                <c:pt idx="6">
                  <c:v>6275.940013647597</c:v>
                </c:pt>
                <c:pt idx="7">
                  <c:v>3788.483216067219</c:v>
                </c:pt>
                <c:pt idx="8">
                  <c:v>3093.2835928209602</c:v>
                </c:pt>
                <c:pt idx="9">
                  <c:v>9563.754525237191</c:v>
                </c:pt>
                <c:pt idx="10">
                  <c:v>6982.863170824563</c:v>
                </c:pt>
                <c:pt idx="11">
                  <c:v>6982.863170824563</c:v>
                </c:pt>
                <c:pt idx="12">
                  <c:v>3213.1919046838457</c:v>
                </c:pt>
                <c:pt idx="13">
                  <c:v>2518.598588823646</c:v>
                </c:pt>
                <c:pt idx="14">
                  <c:v>12019.78345308829</c:v>
                </c:pt>
                <c:pt idx="15">
                  <c:v>10507.891812725857</c:v>
                </c:pt>
                <c:pt idx="16">
                  <c:v>10409.437818362301</c:v>
                </c:pt>
                <c:pt idx="17">
                  <c:v>8661.6201118335812</c:v>
                </c:pt>
                <c:pt idx="18">
                  <c:v>8499.2703880725858</c:v>
                </c:pt>
                <c:pt idx="19">
                  <c:v>7225.2977993390614</c:v>
                </c:pt>
                <c:pt idx="20">
                  <c:v>7430.201556753057</c:v>
                </c:pt>
                <c:pt idx="21">
                  <c:v>7430.201556753057</c:v>
                </c:pt>
                <c:pt idx="22">
                  <c:v>7360.5840697036838</c:v>
                </c:pt>
                <c:pt idx="23">
                  <c:v>7430.201556753057</c:v>
                </c:pt>
                <c:pt idx="24">
                  <c:v>6583.5065335837944</c:v>
                </c:pt>
                <c:pt idx="25">
                  <c:v>6462.5028148007095</c:v>
                </c:pt>
                <c:pt idx="26">
                  <c:v>6645.774306969839</c:v>
                </c:pt>
                <c:pt idx="27">
                  <c:v>6403.7054180535688</c:v>
                </c:pt>
                <c:pt idx="28">
                  <c:v>4350.3280314605436</c:v>
                </c:pt>
                <c:pt idx="29">
                  <c:v>3750.5915273890464</c:v>
                </c:pt>
                <c:pt idx="30">
                  <c:v>3201.8527090267844</c:v>
                </c:pt>
                <c:pt idx="31">
                  <c:v>1595.6982188884911</c:v>
                </c:pt>
                <c:pt idx="33">
                  <c:v>7266.160125338286</c:v>
                </c:pt>
                <c:pt idx="35">
                  <c:v>1039.8397223158672</c:v>
                </c:pt>
                <c:pt idx="36">
                  <c:v>7542.354257096019</c:v>
                </c:pt>
                <c:pt idx="37">
                  <c:v>7577.956262611131</c:v>
                </c:pt>
                <c:pt idx="38">
                  <c:v>7577.956262611131</c:v>
                </c:pt>
                <c:pt idx="39">
                  <c:v>6244.7478918611905</c:v>
                </c:pt>
                <c:pt idx="40">
                  <c:v>5358.4242608273962</c:v>
                </c:pt>
                <c:pt idx="42">
                  <c:v>7344.3628120103967</c:v>
                </c:pt>
                <c:pt idx="43">
                  <c:v>2726.2793434402615</c:v>
                </c:pt>
                <c:pt idx="44">
                  <c:v>4546.0403520013042</c:v>
                </c:pt>
                <c:pt idx="45">
                  <c:v>4546.0403520013042</c:v>
                </c:pt>
                <c:pt idx="46">
                  <c:v>11193.383219291713</c:v>
                </c:pt>
                <c:pt idx="47">
                  <c:v>7280.0810000312858</c:v>
                </c:pt>
                <c:pt idx="48">
                  <c:v>5648.587000272667</c:v>
                </c:pt>
                <c:pt idx="49">
                  <c:v>4960.2888876279358</c:v>
                </c:pt>
                <c:pt idx="50">
                  <c:v>3357.2884619838619</c:v>
                </c:pt>
                <c:pt idx="51">
                  <c:v>3255.4871140515929</c:v>
                </c:pt>
                <c:pt idx="52">
                  <c:v>2094.757514712855</c:v>
                </c:pt>
                <c:pt idx="53">
                  <c:v>1992.0999557415162</c:v>
                </c:pt>
                <c:pt idx="54">
                  <c:v>1992.0999557415162</c:v>
                </c:pt>
                <c:pt idx="55">
                  <c:v>1992.0999557415162</c:v>
                </c:pt>
                <c:pt idx="56">
                  <c:v>1976.2263963521277</c:v>
                </c:pt>
                <c:pt idx="57">
                  <c:v>1042.9231665552363</c:v>
                </c:pt>
                <c:pt idx="58">
                  <c:v>2833.4040889540174</c:v>
                </c:pt>
                <c:pt idx="59">
                  <c:v>6719.2632189831429</c:v>
                </c:pt>
                <c:pt idx="61">
                  <c:v>6788.7566878008074</c:v>
                </c:pt>
                <c:pt idx="62">
                  <c:v>6375.7495563334487</c:v>
                </c:pt>
                <c:pt idx="63">
                  <c:v>2395.9736412262864</c:v>
                </c:pt>
                <c:pt idx="64">
                  <c:v>686.53607594912842</c:v>
                </c:pt>
                <c:pt idx="65">
                  <c:v>5304.9442949716231</c:v>
                </c:pt>
                <c:pt idx="67">
                  <c:v>7789.7099810478649</c:v>
                </c:pt>
                <c:pt idx="68">
                  <c:v>7185.6712405903454</c:v>
                </c:pt>
                <c:pt idx="69">
                  <c:v>2332.4681047211334</c:v>
                </c:pt>
                <c:pt idx="70">
                  <c:v>8619.1534654607676</c:v>
                </c:pt>
                <c:pt idx="72">
                  <c:v>5923.6419977455289</c:v>
                </c:pt>
                <c:pt idx="73">
                  <c:v>4528.1035258267129</c:v>
                </c:pt>
                <c:pt idx="74">
                  <c:v>2141.4012125845657</c:v>
                </c:pt>
                <c:pt idx="75">
                  <c:v>2165.151136432688</c:v>
                </c:pt>
                <c:pt idx="77">
                  <c:v>3840.9028394691336</c:v>
                </c:pt>
                <c:pt idx="78">
                  <c:v>2928.6074817516992</c:v>
                </c:pt>
                <c:pt idx="79">
                  <c:v>2950.8324070173021</c:v>
                </c:pt>
                <c:pt idx="80">
                  <c:v>2450.2488133902684</c:v>
                </c:pt>
                <c:pt idx="81">
                  <c:v>2450.2488133902684</c:v>
                </c:pt>
                <c:pt idx="82">
                  <c:v>2268.1445601959576</c:v>
                </c:pt>
                <c:pt idx="83">
                  <c:v>6993.956551984108</c:v>
                </c:pt>
                <c:pt idx="84">
                  <c:v>3603.0664396067641</c:v>
                </c:pt>
                <c:pt idx="85">
                  <c:v>3408.6325028779179</c:v>
                </c:pt>
                <c:pt idx="86">
                  <c:v>3408.6325028779179</c:v>
                </c:pt>
                <c:pt idx="87">
                  <c:v>3408.6325028779179</c:v>
                </c:pt>
                <c:pt idx="88">
                  <c:v>1309.105331731319</c:v>
                </c:pt>
                <c:pt idx="89">
                  <c:v>1478.6493472176792</c:v>
                </c:pt>
                <c:pt idx="90">
                  <c:v>1053.5203221481477</c:v>
                </c:pt>
                <c:pt idx="91">
                  <c:v>12773.147994940018</c:v>
                </c:pt>
                <c:pt idx="92">
                  <c:v>3384.4915903131591</c:v>
                </c:pt>
                <c:pt idx="93">
                  <c:v>2956.9430140854379</c:v>
                </c:pt>
                <c:pt idx="94">
                  <c:v>3156.3947422290244</c:v>
                </c:pt>
                <c:pt idx="95">
                  <c:v>2178.7028649103599</c:v>
                </c:pt>
                <c:pt idx="96">
                  <c:v>2570.8443057722438</c:v>
                </c:pt>
                <c:pt idx="97">
                  <c:v>3502.8999375015592</c:v>
                </c:pt>
                <c:pt idx="98">
                  <c:v>5640.8193171885996</c:v>
                </c:pt>
                <c:pt idx="99">
                  <c:v>3536.6295299810818</c:v>
                </c:pt>
                <c:pt idx="100">
                  <c:v>2763.4258116693363</c:v>
                </c:pt>
                <c:pt idx="101">
                  <c:v>1440.4441493301524</c:v>
                </c:pt>
                <c:pt idx="102">
                  <c:v>9673.4063603171053</c:v>
                </c:pt>
                <c:pt idx="103">
                  <c:v>2831.6688237557637</c:v>
                </c:pt>
                <c:pt idx="104">
                  <c:v>1917.8481260519764</c:v>
                </c:pt>
                <c:pt idx="105">
                  <c:v>11503.715152625326</c:v>
                </c:pt>
                <c:pt idx="106">
                  <c:v>10158.194946286334</c:v>
                </c:pt>
                <c:pt idx="107">
                  <c:v>8781.7980447975915</c:v>
                </c:pt>
                <c:pt idx="108">
                  <c:v>9085.7657714364268</c:v>
                </c:pt>
                <c:pt idx="109">
                  <c:v>4111.4408570863598</c:v>
                </c:pt>
                <c:pt idx="110">
                  <c:v>3792.6126479228456</c:v>
                </c:pt>
                <c:pt idx="111">
                  <c:v>2170.8558742002074</c:v>
                </c:pt>
                <c:pt idx="112">
                  <c:v>2189.6659332102345</c:v>
                </c:pt>
                <c:pt idx="113">
                  <c:v>2095.4713728765641</c:v>
                </c:pt>
                <c:pt idx="114">
                  <c:v>980.08707802932656</c:v>
                </c:pt>
                <c:pt idx="115">
                  <c:v>2621.6159129323842</c:v>
                </c:pt>
                <c:pt idx="117">
                  <c:v>9771.1258179774268</c:v>
                </c:pt>
                <c:pt idx="118">
                  <c:v>823.47228017953785</c:v>
                </c:pt>
                <c:pt idx="119">
                  <c:v>2823.772233310091</c:v>
                </c:pt>
                <c:pt idx="120">
                  <c:v>2550.2998225333799</c:v>
                </c:pt>
                <c:pt idx="121">
                  <c:v>2550.2998225333799</c:v>
                </c:pt>
                <c:pt idx="122">
                  <c:v>2328.09456867159</c:v>
                </c:pt>
                <c:pt idx="123">
                  <c:v>2912.637595729499</c:v>
                </c:pt>
                <c:pt idx="124">
                  <c:v>1688.3160927313786</c:v>
                </c:pt>
                <c:pt idx="125">
                  <c:v>1569.4962077139355</c:v>
                </c:pt>
                <c:pt idx="126">
                  <c:v>516.98963005171743</c:v>
                </c:pt>
                <c:pt idx="127">
                  <c:v>1580.8859634086066</c:v>
                </c:pt>
                <c:pt idx="128">
                  <c:v>517.09781130249144</c:v>
                </c:pt>
                <c:pt idx="129">
                  <c:v>4372.6003400650125</c:v>
                </c:pt>
                <c:pt idx="130">
                  <c:v>2423.1253509921762</c:v>
                </c:pt>
                <c:pt idx="131">
                  <c:v>813.93779988873007</c:v>
                </c:pt>
                <c:pt idx="132">
                  <c:v>1601.6256540942993</c:v>
                </c:pt>
                <c:pt idx="133">
                  <c:v>2267.3681218621136</c:v>
                </c:pt>
              </c:numCache>
            </c:numRef>
          </c:yVal>
          <c:smooth val="0"/>
          <c:extLst>
            <c:ext xmlns:c16="http://schemas.microsoft.com/office/drawing/2014/chart" uri="{C3380CC4-5D6E-409C-BE32-E72D297353CC}">
              <c16:uniqueId val="{00000003-6D98-4529-AEC7-2E4066145CE8}"/>
            </c:ext>
          </c:extLst>
        </c:ser>
        <c:ser>
          <c:idx val="4"/>
          <c:order val="4"/>
          <c:tx>
            <c:strRef>
              <c:f>'WORKING DATA GLO GAS 29 no  (2)'!$I$337</c:f>
              <c:strCache>
                <c:ptCount val="1"/>
                <c:pt idx="0">
                  <c:v>MEAN</c:v>
                </c:pt>
              </c:strCache>
            </c:strRef>
          </c:tx>
          <c:spPr>
            <a:ln w="19050">
              <a:noFill/>
            </a:ln>
          </c:spPr>
          <c:marker>
            <c:symbol val="star"/>
            <c:size val="6"/>
            <c:spPr>
              <a:solidFill>
                <a:srgbClr val="7030A0"/>
              </a:solidFill>
              <a:ln w="9525">
                <a:solidFill>
                  <a:srgbClr val="7030A0"/>
                </a:solidFill>
                <a:round/>
              </a:ln>
              <a:effectLst>
                <a:glow rad="63500">
                  <a:srgbClr val="7030A0">
                    <a:alpha val="40000"/>
                  </a:srgbClr>
                </a:glow>
              </a:effectLst>
            </c:spPr>
          </c:marker>
          <c:xVal>
            <c:numRef>
              <c:f>'WORKING DATA GLO GAS 29 no  (2)'!$E$336:$E$340</c:f>
              <c:numCache>
                <c:formatCode>0.0</c:formatCode>
                <c:ptCount val="5"/>
                <c:pt idx="0" formatCode="General">
                  <c:v>0</c:v>
                </c:pt>
                <c:pt idx="1">
                  <c:v>4.7</c:v>
                </c:pt>
                <c:pt idx="2">
                  <c:v>9.6999999999999993</c:v>
                </c:pt>
                <c:pt idx="3">
                  <c:v>14.7</c:v>
                </c:pt>
                <c:pt idx="4">
                  <c:v>19.7</c:v>
                </c:pt>
              </c:numCache>
            </c:numRef>
          </c:xVal>
          <c:yVal>
            <c:numRef>
              <c:f>'WORKING DATA GLO GAS 29 no  (2)'!$BD$336:$BD$340</c:f>
              <c:numCache>
                <c:formatCode>0.00</c:formatCode>
                <c:ptCount val="5"/>
                <c:pt idx="0" formatCode="0.000">
                  <c:v>3693.9057207131623</c:v>
                </c:pt>
                <c:pt idx="1">
                  <c:v>1380.1238149287053</c:v>
                </c:pt>
                <c:pt idx="2">
                  <c:v>3335.6724620902005</c:v>
                </c:pt>
                <c:pt idx="3">
                  <c:v>6075.9703722094864</c:v>
                </c:pt>
                <c:pt idx="4">
                  <c:v>4471.0454030597302</c:v>
                </c:pt>
              </c:numCache>
            </c:numRef>
          </c:yVal>
          <c:smooth val="0"/>
          <c:extLst>
            <c:ext xmlns:c16="http://schemas.microsoft.com/office/drawing/2014/chart" uri="{C3380CC4-5D6E-409C-BE32-E72D297353CC}">
              <c16:uniqueId val="{00000004-6D98-4529-AEC7-2E4066145CE8}"/>
            </c:ext>
          </c:extLst>
        </c:ser>
        <c:dLbls>
          <c:showLegendKey val="0"/>
          <c:showVal val="0"/>
          <c:showCatName val="0"/>
          <c:showSerName val="0"/>
          <c:showPercent val="0"/>
          <c:showBubbleSize val="0"/>
        </c:dLbls>
        <c:axId val="474894072"/>
        <c:axId val="474892432"/>
      </c:scatterChart>
      <c:scatterChart>
        <c:scatterStyle val="lineMarker"/>
        <c:varyColors val="0"/>
        <c:ser>
          <c:idx val="5"/>
          <c:order val="5"/>
          <c:tx>
            <c:strRef>
              <c:f>'WORKING DATA GLO GAS 29 no  (2)'!$I$342</c:f>
              <c:strCache>
                <c:ptCount val="1"/>
                <c:pt idx="0">
                  <c:v>CV</c:v>
                </c:pt>
              </c:strCache>
            </c:strRef>
          </c:tx>
          <c:spPr>
            <a:ln w="19050">
              <a:noFill/>
            </a:ln>
          </c:spPr>
          <c:marker>
            <c:symbol val="circle"/>
            <c:size val="6"/>
            <c:spPr>
              <a:solidFill>
                <a:schemeClr val="accent6"/>
              </a:solidFill>
              <a:ln w="9525">
                <a:solidFill>
                  <a:schemeClr val="accent6"/>
                </a:solidFill>
                <a:round/>
              </a:ln>
              <a:effectLst>
                <a:glow rad="63500">
                  <a:schemeClr val="accent6">
                    <a:satMod val="175000"/>
                    <a:alpha val="40000"/>
                  </a:schemeClr>
                </a:glow>
              </a:effectLst>
            </c:spPr>
          </c:marker>
          <c:xVal>
            <c:numRef>
              <c:f>'WORKING DATA GLO GAS 29 no  (2)'!$E$341:$E$345</c:f>
              <c:numCache>
                <c:formatCode>0.0</c:formatCode>
                <c:ptCount val="5"/>
                <c:pt idx="0" formatCode="General">
                  <c:v>0</c:v>
                </c:pt>
                <c:pt idx="1">
                  <c:v>4.7</c:v>
                </c:pt>
                <c:pt idx="2">
                  <c:v>9.6999999999999993</c:v>
                </c:pt>
                <c:pt idx="3">
                  <c:v>14.7</c:v>
                </c:pt>
                <c:pt idx="4">
                  <c:v>19.7</c:v>
                </c:pt>
              </c:numCache>
            </c:numRef>
          </c:xVal>
          <c:yVal>
            <c:numRef>
              <c:f>'WORKING DATA GLO GAS 29 no  (2)'!$BD$341:$BD$345</c:f>
              <c:numCache>
                <c:formatCode>0.00</c:formatCode>
                <c:ptCount val="5"/>
                <c:pt idx="0" formatCode="0.000">
                  <c:v>0.8321271382964005</c:v>
                </c:pt>
                <c:pt idx="1">
                  <c:v>0.92335321078172883</c:v>
                </c:pt>
                <c:pt idx="2">
                  <c:v>1.1728502157295198</c:v>
                </c:pt>
                <c:pt idx="3">
                  <c:v>8.3871066224158186E-2</c:v>
                </c:pt>
                <c:pt idx="4">
                  <c:v>0.65920379746550584</c:v>
                </c:pt>
              </c:numCache>
            </c:numRef>
          </c:yVal>
          <c:smooth val="0"/>
          <c:extLst>
            <c:ext xmlns:c16="http://schemas.microsoft.com/office/drawing/2014/chart" uri="{C3380CC4-5D6E-409C-BE32-E72D297353CC}">
              <c16:uniqueId val="{00000005-6D98-4529-AEC7-2E4066145CE8}"/>
            </c:ext>
          </c:extLst>
        </c:ser>
        <c:dLbls>
          <c:showLegendKey val="0"/>
          <c:showVal val="0"/>
          <c:showCatName val="0"/>
          <c:showSerName val="0"/>
          <c:showPercent val="0"/>
          <c:showBubbleSize val="0"/>
        </c:dLbls>
        <c:axId val="1025710408"/>
        <c:axId val="1025713688"/>
      </c:scatterChart>
      <c:valAx>
        <c:axId val="474894072"/>
        <c:scaling>
          <c:orientation val="minMax"/>
          <c:max val="20"/>
        </c:scaling>
        <c:delete val="1"/>
        <c:axPos val="b"/>
        <c:majorGridlines>
          <c:spPr>
            <a:ln w="9525" cap="flat" cmpd="sng" algn="ctr">
              <a:solidFill>
                <a:schemeClr val="tx1">
                  <a:lumMod val="15000"/>
                  <a:lumOff val="85000"/>
                </a:schemeClr>
              </a:solidFill>
              <a:round/>
            </a:ln>
            <a:effectLst/>
          </c:spPr>
        </c:majorGridlines>
        <c:title>
          <c:tx>
            <c:strRef>
              <c:f>'WORKING DATA GLO GAS 29 no  (2)'!$E$1</c:f>
              <c:strCache>
                <c:ptCount val="1"/>
                <c:pt idx="0">
                  <c:v>Reservoir  Frequency</c:v>
                </c:pt>
              </c:strCache>
            </c:strRef>
          </c:tx>
          <c:layout>
            <c:manualLayout>
              <c:xMode val="edge"/>
              <c:yMode val="edge"/>
              <c:x val="0.34800887414274828"/>
              <c:y val="0.95446509649358879"/>
            </c:manualLayout>
          </c:layout>
          <c:overlay val="0"/>
          <c:spPr>
            <a:noFill/>
            <a:ln>
              <a:noFill/>
            </a:ln>
            <a:effectLst/>
          </c:spPr>
          <c:txPr>
            <a:bodyPr rot="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474892432"/>
        <c:crosses val="autoZero"/>
        <c:crossBetween val="midCat"/>
        <c:majorUnit val="5"/>
      </c:valAx>
      <c:valAx>
        <c:axId val="474892432"/>
        <c:scaling>
          <c:logBase val="10"/>
          <c:orientation val="minMax"/>
          <c:max val="100000"/>
          <c:min val="100"/>
        </c:scaling>
        <c:delete val="0"/>
        <c:axPos val="l"/>
        <c:majorGridlines>
          <c:spPr>
            <a:ln w="9525" cap="flat" cmpd="sng" algn="ctr">
              <a:solidFill>
                <a:schemeClr val="tx1">
                  <a:lumMod val="15000"/>
                  <a:lumOff val="85000"/>
                </a:schemeClr>
              </a:solidFill>
              <a:round/>
            </a:ln>
            <a:effectLst/>
          </c:spPr>
        </c:majorGridlines>
        <c:title>
          <c:tx>
            <c:strRef>
              <c:f>'WORKING DATA GLO GAS 29 no  (2)'!$BD$1</c:f>
              <c:strCache>
                <c:ptCount val="1"/>
                <c:pt idx="0">
                  <c:v>Capillary pressure, psi</c:v>
                </c:pt>
              </c:strCache>
            </c:strRef>
          </c:tx>
          <c:overlay val="0"/>
          <c:spPr>
            <a:noFill/>
            <a:ln>
              <a:noFill/>
            </a:ln>
            <a:effectLst/>
          </c:spPr>
          <c:txPr>
            <a:bodyPr rot="-540000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74894072"/>
        <c:crosses val="autoZero"/>
        <c:crossBetween val="midCat"/>
        <c:majorUnit val="10"/>
      </c:valAx>
      <c:valAx>
        <c:axId val="1025713688"/>
        <c:scaling>
          <c:orientation val="minMax"/>
          <c:max val="1.5"/>
        </c:scaling>
        <c:delete val="0"/>
        <c:axPos val="r"/>
        <c:title>
          <c:tx>
            <c:strRef>
              <c:f>'WORKING DATA GLO GAS 29 no  (2)'!$J$304</c:f>
              <c:strCache>
                <c:ptCount val="1"/>
                <c:pt idx="0">
                  <c:v>Coefficient of Variation </c:v>
                </c:pt>
              </c:strCache>
            </c:strRef>
          </c:tx>
          <c:overlay val="0"/>
          <c:spPr>
            <a:noFill/>
            <a:ln>
              <a:noFill/>
            </a:ln>
            <a:effectLst/>
          </c:spPr>
          <c:txPr>
            <a:bodyPr rot="-5400000" spcFirstLastPara="1" vertOverflow="ellipsis" vert="horz" wrap="square" anchor="ctr" anchorCtr="1"/>
            <a:lstStyle/>
            <a:p>
              <a:pPr>
                <a:defRPr sz="600" b="0" i="0" u="none" strike="noStrike" kern="1200" cap="all"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025710408"/>
        <c:crosses val="max"/>
        <c:crossBetween val="midCat"/>
        <c:majorUnit val="0.5"/>
      </c:valAx>
      <c:valAx>
        <c:axId val="1025710408"/>
        <c:scaling>
          <c:orientation val="minMax"/>
        </c:scaling>
        <c:delete val="1"/>
        <c:axPos val="b"/>
        <c:numFmt formatCode="General" sourceLinked="1"/>
        <c:majorTickMark val="out"/>
        <c:minorTickMark val="none"/>
        <c:tickLblPos val="nextTo"/>
        <c:crossAx val="1025713688"/>
        <c:crosses val="autoZero"/>
        <c:crossBetween val="midCat"/>
      </c:valAx>
    </c:plotArea>
    <c:legend>
      <c:legendPos val="t"/>
      <c:layout>
        <c:manualLayout>
          <c:xMode val="edge"/>
          <c:yMode val="edge"/>
          <c:x val="0.20690960756921517"/>
          <c:y val="0.12163175303197354"/>
          <c:w val="0.58618078486156977"/>
          <c:h val="5.844203873633767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ln>
      <a:solidFill>
        <a:srgbClr val="8064A2">
          <a:lumMod val="75000"/>
        </a:srgbClr>
      </a:solidFill>
    </a:ln>
  </c:spPr>
  <c:txPr>
    <a:bodyPr/>
    <a:lstStyle/>
    <a:p>
      <a:pPr>
        <a:defRPr sz="600"/>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3ECE2-32AC-4BEF-B169-9BC1B2038E3C}" type="doc">
      <dgm:prSet loTypeId="urn:microsoft.com/office/officeart/2011/layout/RadialPictureList" loCatId="officeonline" qsTypeId="urn:microsoft.com/office/officeart/2005/8/quickstyle/3d3" qsCatId="3D" csTypeId="urn:microsoft.com/office/officeart/2005/8/colors/accent1_2" csCatId="accent1" phldr="1"/>
      <dgm:spPr/>
      <dgm:t>
        <a:bodyPr/>
        <a:lstStyle/>
        <a:p>
          <a:endParaRPr lang="en-GB"/>
        </a:p>
      </dgm:t>
    </dgm:pt>
    <dgm:pt modelId="{2D3BC4DD-ACA1-48A9-B1DD-13C0474A4672}">
      <dgm:prSet phldrT="[Text]" custT="1"/>
      <dgm:spPr/>
      <dgm:t>
        <a:bodyPr/>
        <a:lstStyle/>
        <a:p>
          <a:pPr algn="ctr"/>
          <a:r>
            <a:rPr lang="en-GB" sz="2000" dirty="0"/>
            <a:t>These gases distinctive characteristics might couple with the reservoirs geological settings differently, such that the </a:t>
          </a:r>
          <a:r>
            <a:rPr lang="en-GB" sz="2000" b="1" dirty="0"/>
            <a:t>compressor ratings </a:t>
          </a:r>
          <a:r>
            <a:rPr lang="en-GB" sz="2000" dirty="0"/>
            <a:t>(power and size) required to achieve a certain </a:t>
          </a:r>
          <a:r>
            <a:rPr lang="en-GB" sz="2000" b="0" dirty="0"/>
            <a:t>compression and displacement </a:t>
          </a:r>
          <a:r>
            <a:rPr lang="en-GB" sz="2000" dirty="0"/>
            <a:t>would differ from gas to gas and from one reservoir layer to another. </a:t>
          </a:r>
        </a:p>
      </dgm:t>
    </dgm:pt>
    <dgm:pt modelId="{83EF398B-20D8-45F6-B992-777332DF5569}" type="parTrans" cxnId="{2B885FB6-771C-43EC-B539-1158F30BC056}">
      <dgm:prSet/>
      <dgm:spPr/>
      <dgm:t>
        <a:bodyPr/>
        <a:lstStyle/>
        <a:p>
          <a:endParaRPr lang="en-GB"/>
        </a:p>
      </dgm:t>
    </dgm:pt>
    <dgm:pt modelId="{BD40E65D-1D35-4ECE-9565-B8DFF65E33A9}" type="sibTrans" cxnId="{2B885FB6-771C-43EC-B539-1158F30BC056}">
      <dgm:prSet/>
      <dgm:spPr/>
      <dgm:t>
        <a:bodyPr/>
        <a:lstStyle/>
        <a:p>
          <a:endParaRPr lang="en-GB"/>
        </a:p>
      </dgm:t>
    </dgm:pt>
    <dgm:pt modelId="{36AA94BC-923E-4217-9C3F-3B8AFDFA3435}">
      <dgm:prSet phldrT="[Text]" custT="1"/>
      <dgm:spPr/>
      <dgm:t>
        <a:bodyPr/>
        <a:lstStyle/>
        <a:p>
          <a:pPr algn="ct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The aim of the study is to identify the gas and geological settings that enable </a:t>
          </a: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compressor ratings optimisation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in gas EOR processes. </a:t>
          </a:r>
          <a:endParaRPr lang="en-GB" sz="2000" dirty="0"/>
        </a:p>
      </dgm:t>
    </dgm:pt>
    <dgm:pt modelId="{979AE5BE-CF19-40DD-BA2A-2CEB2B48D53E}" type="parTrans" cxnId="{7D1F9DA7-65C3-46A7-9B3C-D9CF153816F6}">
      <dgm:prSet/>
      <dgm:spPr/>
      <dgm:t>
        <a:bodyPr/>
        <a:lstStyle/>
        <a:p>
          <a:endParaRPr lang="en-GB"/>
        </a:p>
      </dgm:t>
    </dgm:pt>
    <dgm:pt modelId="{57D1DB63-2EA0-438C-BBA8-3756B38155E8}" type="sibTrans" cxnId="{7D1F9DA7-65C3-46A7-9B3C-D9CF153816F6}">
      <dgm:prSet/>
      <dgm:spPr/>
      <dgm:t>
        <a:bodyPr/>
        <a:lstStyle/>
        <a:p>
          <a:endParaRPr lang="en-GB"/>
        </a:p>
      </dgm:t>
    </dgm:pt>
    <dgm:pt modelId="{81A899EE-B339-4669-8DBD-8B23FD33C682}">
      <dgm:prSet phldrT="[Text]" custT="1"/>
      <dgm:spPr/>
      <dgm:t>
        <a:bodyPr/>
        <a:lstStyle/>
        <a:p>
          <a:pPr algn="ctr"/>
          <a:r>
            <a:rPr lang="en-GB" sz="2000" dirty="0"/>
            <a:t>Globally, </a:t>
          </a:r>
          <a:r>
            <a:rPr lang="en-GB" sz="2000" b="1" dirty="0">
              <a:solidFill>
                <a:srgbClr val="FF0000"/>
              </a:solidFill>
            </a:rPr>
            <a:t>70% of oil droplets are trapped </a:t>
          </a:r>
          <a:r>
            <a:rPr lang="en-GB" sz="2000" dirty="0"/>
            <a:t>in layers of reservoir pores. </a:t>
          </a:r>
          <a:r>
            <a:rPr lang="en-GB" sz="2000" b="1" dirty="0">
              <a:solidFill>
                <a:srgbClr val="00B050"/>
              </a:solidFill>
            </a:rPr>
            <a:t>10-40%</a:t>
          </a:r>
          <a:r>
            <a:rPr lang="en-GB" sz="2000" dirty="0"/>
            <a:t> of the trapped oils can be displaced by gases (</a:t>
          </a:r>
          <a:r>
            <a:rPr lang="en-GB" sz="2000" b="1" dirty="0">
              <a:solidFill>
                <a:srgbClr val="00B050"/>
              </a:solidFill>
            </a:rPr>
            <a:t>CH</a:t>
          </a:r>
          <a:r>
            <a:rPr lang="en-GB" sz="2000" b="1" baseline="-25000" dirty="0">
              <a:solidFill>
                <a:srgbClr val="00B050"/>
              </a:solidFill>
            </a:rPr>
            <a:t>4</a:t>
          </a:r>
          <a:r>
            <a:rPr lang="en-GB" sz="2000" b="1" dirty="0">
              <a:solidFill>
                <a:srgbClr val="00B050"/>
              </a:solidFill>
            </a:rPr>
            <a:t>, N</a:t>
          </a:r>
          <a:r>
            <a:rPr lang="en-GB" sz="2000" b="1" baseline="-25000" dirty="0">
              <a:solidFill>
                <a:srgbClr val="00B050"/>
              </a:solidFill>
            </a:rPr>
            <a:t>2</a:t>
          </a:r>
          <a:r>
            <a:rPr lang="en-GB" sz="2000" b="1" dirty="0">
              <a:solidFill>
                <a:srgbClr val="00B050"/>
              </a:solidFill>
            </a:rPr>
            <a:t>, Air, CO</a:t>
          </a:r>
          <a:r>
            <a:rPr lang="en-GB" sz="2000" b="1" baseline="-25000" dirty="0">
              <a:solidFill>
                <a:srgbClr val="00B050"/>
              </a:solidFill>
            </a:rPr>
            <a:t>2</a:t>
          </a:r>
          <a:r>
            <a:rPr lang="en-GB" sz="2000" baseline="0" dirty="0"/>
            <a:t>) in an immiscible gas enhanced oil recovery (</a:t>
          </a:r>
          <a:r>
            <a:rPr lang="en-GB" sz="2000" baseline="0" dirty="0" err="1"/>
            <a:t>IGEOR</a:t>
          </a:r>
          <a:r>
            <a:rPr lang="en-GB" sz="2000" baseline="0" dirty="0"/>
            <a:t>) process.</a:t>
          </a:r>
          <a:endParaRPr lang="en-GB" sz="2000" baseline="-25000" dirty="0"/>
        </a:p>
      </dgm:t>
    </dgm:pt>
    <dgm:pt modelId="{309704CB-71A4-4A0A-9122-C68E70A2C8CA}" type="sibTrans" cxnId="{1B53AF44-5809-4811-BB1C-746DAB6E5554}">
      <dgm:prSet/>
      <dgm:spPr/>
      <dgm:t>
        <a:bodyPr/>
        <a:lstStyle/>
        <a:p>
          <a:endParaRPr lang="en-GB"/>
        </a:p>
      </dgm:t>
    </dgm:pt>
    <dgm:pt modelId="{E5870A85-4A20-4698-AA4D-E805D0398BC7}" type="parTrans" cxnId="{1B53AF44-5809-4811-BB1C-746DAB6E5554}">
      <dgm:prSet/>
      <dgm:spPr/>
      <dgm:t>
        <a:bodyPr/>
        <a:lstStyle/>
        <a:p>
          <a:endParaRPr lang="en-GB"/>
        </a:p>
      </dgm:t>
    </dgm:pt>
    <dgm:pt modelId="{CD12D47B-3964-4741-AE80-2A3B415D718B}">
      <dgm:prSet phldrT="[Text]" custT="1"/>
      <dgm:spPr/>
      <dgm:t>
        <a:bodyPr/>
        <a:lstStyle/>
        <a:p>
          <a:r>
            <a:rPr lang="en-GB" sz="2000" dirty="0"/>
            <a:t>Research Rationale</a:t>
          </a:r>
        </a:p>
      </dgm:t>
    </dgm:pt>
    <dgm:pt modelId="{2ED9B386-F4E6-4B8B-9F4E-E4AC65C32DA3}" type="sibTrans" cxnId="{5EEE78F2-D665-46A0-BE32-9CF91932A977}">
      <dgm:prSet/>
      <dgm:spPr/>
      <dgm:t>
        <a:bodyPr/>
        <a:lstStyle/>
        <a:p>
          <a:endParaRPr lang="en-GB"/>
        </a:p>
      </dgm:t>
    </dgm:pt>
    <dgm:pt modelId="{CF79BF2F-A2E0-43F9-A0EF-BE63A9361436}" type="parTrans" cxnId="{5EEE78F2-D665-46A0-BE32-9CF91932A977}">
      <dgm:prSet/>
      <dgm:spPr/>
      <dgm:t>
        <a:bodyPr/>
        <a:lstStyle/>
        <a:p>
          <a:endParaRPr lang="en-GB"/>
        </a:p>
      </dgm:t>
    </dgm:pt>
    <dgm:pt modelId="{DE028E1C-94C5-48DF-BE4C-43394D59CCDA}">
      <dgm:prSet phldrT="[Text]" custLinFactNeighborX="-38251"/>
      <dgm:spPr/>
      <dgm:t>
        <a:bodyPr/>
        <a:lstStyle/>
        <a:p>
          <a:endParaRPr lang="en-GB"/>
        </a:p>
      </dgm:t>
    </dgm:pt>
    <dgm:pt modelId="{84292934-BD92-4FCA-977D-46057429F615}" type="parTrans" cxnId="{18841FAA-53DB-43FE-95A8-85B41A30275B}">
      <dgm:prSet/>
      <dgm:spPr/>
      <dgm:t>
        <a:bodyPr/>
        <a:lstStyle/>
        <a:p>
          <a:endParaRPr lang="en-GB"/>
        </a:p>
      </dgm:t>
    </dgm:pt>
    <dgm:pt modelId="{E4545AE8-5D91-4573-B78B-FF0DEB5110CD}" type="sibTrans" cxnId="{18841FAA-53DB-43FE-95A8-85B41A30275B}">
      <dgm:prSet/>
      <dgm:spPr/>
      <dgm:t>
        <a:bodyPr/>
        <a:lstStyle/>
        <a:p>
          <a:endParaRPr lang="en-GB"/>
        </a:p>
      </dgm:t>
    </dgm:pt>
    <dgm:pt modelId="{B80DEB45-306E-470E-BC2D-946AD8BAB665}">
      <dgm:prSet phldrT="[Text]" custLinFactNeighborX="-38251"/>
      <dgm:spPr/>
      <dgm:t>
        <a:bodyPr/>
        <a:lstStyle/>
        <a:p>
          <a:endParaRPr lang="en-GB"/>
        </a:p>
      </dgm:t>
    </dgm:pt>
    <dgm:pt modelId="{F0EFC5E7-7530-4D9C-A861-2BCE31646092}" type="parTrans" cxnId="{E9EFE63E-B330-4B0F-B21C-D92D248DED3C}">
      <dgm:prSet/>
      <dgm:spPr/>
      <dgm:t>
        <a:bodyPr/>
        <a:lstStyle/>
        <a:p>
          <a:endParaRPr lang="en-GB"/>
        </a:p>
      </dgm:t>
    </dgm:pt>
    <dgm:pt modelId="{FE1F3CA3-F87C-4C92-BBCC-E5242F4F4936}" type="sibTrans" cxnId="{E9EFE63E-B330-4B0F-B21C-D92D248DED3C}">
      <dgm:prSet/>
      <dgm:spPr/>
      <dgm:t>
        <a:bodyPr/>
        <a:lstStyle/>
        <a:p>
          <a:endParaRPr lang="en-GB"/>
        </a:p>
      </dgm:t>
    </dgm:pt>
    <dgm:pt modelId="{E2AB284F-702A-448D-A8FC-C7F7CEB0179D}" type="pres">
      <dgm:prSet presAssocID="{D793ECE2-32AC-4BEF-B169-9BC1B2038E3C}" presName="Name0" presStyleCnt="0">
        <dgm:presLayoutVars>
          <dgm:chMax val="1"/>
          <dgm:chPref val="1"/>
          <dgm:dir/>
          <dgm:resizeHandles/>
        </dgm:presLayoutVars>
      </dgm:prSet>
      <dgm:spPr/>
    </dgm:pt>
    <dgm:pt modelId="{38EEFE76-FD38-4AE1-B4C9-FBF99A41B4EA}" type="pres">
      <dgm:prSet presAssocID="{CD12D47B-3964-4741-AE80-2A3B415D718B}" presName="Parent" presStyleLbl="node1" presStyleIdx="0" presStyleCnt="2" custLinFactNeighborX="-49220">
        <dgm:presLayoutVars>
          <dgm:chMax val="4"/>
          <dgm:chPref val="3"/>
        </dgm:presLayoutVars>
      </dgm:prSet>
      <dgm:spPr/>
    </dgm:pt>
    <dgm:pt modelId="{331F96D8-AB53-48A4-B758-28D089EDAA4D}" type="pres">
      <dgm:prSet presAssocID="{81A899EE-B339-4669-8DBD-8B23FD33C682}" presName="Accent" presStyleLbl="node1" presStyleIdx="1" presStyleCnt="2" custLinFactNeighborX="-29074"/>
      <dgm:spPr/>
    </dgm:pt>
    <dgm:pt modelId="{CE9BDC9D-C89C-4961-8CA5-A788D6416BE1}" type="pres">
      <dgm:prSet presAssocID="{81A899EE-B339-4669-8DBD-8B23FD33C682}" presName="Image1" presStyleLbl="fgImgPlace1" presStyleIdx="0" presStyleCnt="3" custLinFactX="-21703" custLinFactNeighborX="-100000" custLinFactNeighborY="-13167"/>
      <dgm:spPr>
        <a:blipFill rotWithShape="1">
          <a:blip xmlns:r="http://schemas.openxmlformats.org/officeDocument/2006/relationships" r:embed="rId1"/>
          <a:srcRect/>
          <a:stretch>
            <a:fillRect l="-1000" r="-1000"/>
          </a:stretch>
        </a:blipFill>
      </dgm:spPr>
    </dgm:pt>
    <dgm:pt modelId="{091CD965-7A67-4AD1-AB13-6CC68281F197}" type="pres">
      <dgm:prSet presAssocID="{81A899EE-B339-4669-8DBD-8B23FD33C682}" presName="Child1" presStyleLbl="revTx" presStyleIdx="0" presStyleCnt="3" custScaleX="304141" custLinFactNeighborX="19781" custLinFactNeighborY="-21138">
        <dgm:presLayoutVars>
          <dgm:chMax val="0"/>
          <dgm:chPref val="0"/>
          <dgm:bulletEnabled val="1"/>
        </dgm:presLayoutVars>
      </dgm:prSet>
      <dgm:spPr/>
    </dgm:pt>
    <dgm:pt modelId="{0C4B5B0D-7245-4F39-9F3B-DC115EF31155}" type="pres">
      <dgm:prSet presAssocID="{2D3BC4DD-ACA1-48A9-B1DD-13C0474A4672}" presName="Image2" presStyleCnt="0"/>
      <dgm:spPr/>
    </dgm:pt>
    <dgm:pt modelId="{9F6B8456-53C7-4856-8695-81EEF925152B}" type="pres">
      <dgm:prSet presAssocID="{2D3BC4DD-ACA1-48A9-B1DD-13C0474A4672}" presName="Image" presStyleLbl="fgImgPlace1" presStyleIdx="1" presStyleCnt="3" custScaleX="101273" custScaleY="102906" custLinFactX="-18473" custLinFactNeighborX="-100000" custLinFactNeighborY="-745"/>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DFE760CC-54D5-4820-BEAE-71D4BA38022F}" type="pres">
      <dgm:prSet presAssocID="{2D3BC4DD-ACA1-48A9-B1DD-13C0474A4672}" presName="Child2" presStyleLbl="revTx" presStyleIdx="1" presStyleCnt="3" custScaleX="297024" custScaleY="166822" custLinFactNeighborX="12356" custLinFactNeighborY="6692">
        <dgm:presLayoutVars>
          <dgm:chMax val="0"/>
          <dgm:chPref val="0"/>
          <dgm:bulletEnabled val="1"/>
        </dgm:presLayoutVars>
      </dgm:prSet>
      <dgm:spPr/>
    </dgm:pt>
    <dgm:pt modelId="{5A4C2A1D-841E-44D9-B1AC-87F66FE2E9A8}" type="pres">
      <dgm:prSet presAssocID="{36AA94BC-923E-4217-9C3F-3B8AFDFA3435}" presName="Image3" presStyleCnt="0"/>
      <dgm:spPr/>
    </dgm:pt>
    <dgm:pt modelId="{243EFC2E-6DD6-43DF-8403-BE027363C1E0}" type="pres">
      <dgm:prSet presAssocID="{36AA94BC-923E-4217-9C3F-3B8AFDFA3435}" presName="Image" presStyleLbl="fgImgPlace1" presStyleIdx="2" presStyleCnt="3" custLinFactX="-21703" custLinFactNeighborX="-100000" custLinFactNeighborY="17304"/>
      <dgm:spPr>
        <a:blipFill rotWithShape="1">
          <a:blip xmlns:r="http://schemas.openxmlformats.org/officeDocument/2006/relationships" r:embed="rId3"/>
          <a:srcRect/>
          <a:stretch>
            <a:fillRect l="-8000" r="-8000"/>
          </a:stretch>
        </a:blipFill>
      </dgm:spPr>
    </dgm:pt>
    <dgm:pt modelId="{A3FB7087-C8A9-4720-AF9F-81A6B8200B3A}" type="pres">
      <dgm:prSet presAssocID="{36AA94BC-923E-4217-9C3F-3B8AFDFA3435}" presName="Child3" presStyleLbl="revTx" presStyleIdx="2" presStyleCnt="3" custScaleX="291781" custScaleY="95627" custLinFactNeighborX="13601" custLinFactNeighborY="29407">
        <dgm:presLayoutVars>
          <dgm:chMax val="0"/>
          <dgm:chPref val="0"/>
          <dgm:bulletEnabled val="1"/>
        </dgm:presLayoutVars>
      </dgm:prSet>
      <dgm:spPr/>
    </dgm:pt>
  </dgm:ptLst>
  <dgm:cxnLst>
    <dgm:cxn modelId="{E9EFE63E-B330-4B0F-B21C-D92D248DED3C}" srcId="{D793ECE2-32AC-4BEF-B169-9BC1B2038E3C}" destId="{B80DEB45-306E-470E-BC2D-946AD8BAB665}" srcOrd="2" destOrd="0" parTransId="{F0EFC5E7-7530-4D9C-A861-2BCE31646092}" sibTransId="{FE1F3CA3-F87C-4C92-BBCC-E5242F4F4936}"/>
    <dgm:cxn modelId="{6D2B9240-2C92-41DE-98B2-070BD8F32BC2}" type="presOf" srcId="{2D3BC4DD-ACA1-48A9-B1DD-13C0474A4672}" destId="{DFE760CC-54D5-4820-BEAE-71D4BA38022F}" srcOrd="0" destOrd="0" presId="urn:microsoft.com/office/officeart/2011/layout/RadialPictureList"/>
    <dgm:cxn modelId="{1B53AF44-5809-4811-BB1C-746DAB6E5554}" srcId="{CD12D47B-3964-4741-AE80-2A3B415D718B}" destId="{81A899EE-B339-4669-8DBD-8B23FD33C682}" srcOrd="0" destOrd="0" parTransId="{E5870A85-4A20-4698-AA4D-E805D0398BC7}" sibTransId="{309704CB-71A4-4A0A-9122-C68E70A2C8CA}"/>
    <dgm:cxn modelId="{BD5AFB54-CC9F-4836-90D2-CEE26B4FDE2E}" type="presOf" srcId="{36AA94BC-923E-4217-9C3F-3B8AFDFA3435}" destId="{A3FB7087-C8A9-4720-AF9F-81A6B8200B3A}" srcOrd="0" destOrd="0" presId="urn:microsoft.com/office/officeart/2011/layout/RadialPictureList"/>
    <dgm:cxn modelId="{7D1F9DA7-65C3-46A7-9B3C-D9CF153816F6}" srcId="{CD12D47B-3964-4741-AE80-2A3B415D718B}" destId="{36AA94BC-923E-4217-9C3F-3B8AFDFA3435}" srcOrd="2" destOrd="0" parTransId="{979AE5BE-CF19-40DD-BA2A-2CEB2B48D53E}" sibTransId="{57D1DB63-2EA0-438C-BBA8-3756B38155E8}"/>
    <dgm:cxn modelId="{18841FAA-53DB-43FE-95A8-85B41A30275B}" srcId="{D793ECE2-32AC-4BEF-B169-9BC1B2038E3C}" destId="{DE028E1C-94C5-48DF-BE4C-43394D59CCDA}" srcOrd="1" destOrd="0" parTransId="{84292934-BD92-4FCA-977D-46057429F615}" sibTransId="{E4545AE8-5D91-4573-B78B-FF0DEB5110CD}"/>
    <dgm:cxn modelId="{56C81CB4-61EF-48CB-9723-7D2DEDB8FFC8}" type="presOf" srcId="{81A899EE-B339-4669-8DBD-8B23FD33C682}" destId="{091CD965-7A67-4AD1-AB13-6CC68281F197}" srcOrd="0" destOrd="0" presId="urn:microsoft.com/office/officeart/2011/layout/RadialPictureList"/>
    <dgm:cxn modelId="{2B885FB6-771C-43EC-B539-1158F30BC056}" srcId="{CD12D47B-3964-4741-AE80-2A3B415D718B}" destId="{2D3BC4DD-ACA1-48A9-B1DD-13C0474A4672}" srcOrd="1" destOrd="0" parTransId="{83EF398B-20D8-45F6-B992-777332DF5569}" sibTransId="{BD40E65D-1D35-4ECE-9565-B8DFF65E33A9}"/>
    <dgm:cxn modelId="{AF521EB7-3921-4847-8C70-C2078A759AB4}" type="presOf" srcId="{CD12D47B-3964-4741-AE80-2A3B415D718B}" destId="{38EEFE76-FD38-4AE1-B4C9-FBF99A41B4EA}" srcOrd="0" destOrd="0" presId="urn:microsoft.com/office/officeart/2011/layout/RadialPictureList"/>
    <dgm:cxn modelId="{5EEE78F2-D665-46A0-BE32-9CF91932A977}" srcId="{D793ECE2-32AC-4BEF-B169-9BC1B2038E3C}" destId="{CD12D47B-3964-4741-AE80-2A3B415D718B}" srcOrd="0" destOrd="0" parTransId="{CF79BF2F-A2E0-43F9-A0EF-BE63A9361436}" sibTransId="{2ED9B386-F4E6-4B8B-9F4E-E4AC65C32DA3}"/>
    <dgm:cxn modelId="{4AC9A2FD-7849-4269-AD48-AAFFBB36440B}" type="presOf" srcId="{D793ECE2-32AC-4BEF-B169-9BC1B2038E3C}" destId="{E2AB284F-702A-448D-A8FC-C7F7CEB0179D}" srcOrd="0" destOrd="0" presId="urn:microsoft.com/office/officeart/2011/layout/RadialPictureList"/>
    <dgm:cxn modelId="{D231082C-CC46-450E-8A0D-BCF03EFD12EC}" type="presParOf" srcId="{E2AB284F-702A-448D-A8FC-C7F7CEB0179D}" destId="{38EEFE76-FD38-4AE1-B4C9-FBF99A41B4EA}" srcOrd="0" destOrd="0" presId="urn:microsoft.com/office/officeart/2011/layout/RadialPictureList"/>
    <dgm:cxn modelId="{A01C642F-EC72-460D-8789-97C0C753D19C}" type="presParOf" srcId="{E2AB284F-702A-448D-A8FC-C7F7CEB0179D}" destId="{331F96D8-AB53-48A4-B758-28D089EDAA4D}" srcOrd="1" destOrd="0" presId="urn:microsoft.com/office/officeart/2011/layout/RadialPictureList"/>
    <dgm:cxn modelId="{8814CE18-FED2-4D23-9CD3-14DD6193EFEC}" type="presParOf" srcId="{E2AB284F-702A-448D-A8FC-C7F7CEB0179D}" destId="{CE9BDC9D-C89C-4961-8CA5-A788D6416BE1}" srcOrd="2" destOrd="0" presId="urn:microsoft.com/office/officeart/2011/layout/RadialPictureList"/>
    <dgm:cxn modelId="{4FC984CE-94B0-49F9-91FE-3D93FC4A06F8}" type="presParOf" srcId="{E2AB284F-702A-448D-A8FC-C7F7CEB0179D}" destId="{091CD965-7A67-4AD1-AB13-6CC68281F197}" srcOrd="3" destOrd="0" presId="urn:microsoft.com/office/officeart/2011/layout/RadialPictureList"/>
    <dgm:cxn modelId="{B2C1F0D5-8AE5-426A-BBDF-D9C1D99FA9BA}" type="presParOf" srcId="{E2AB284F-702A-448D-A8FC-C7F7CEB0179D}" destId="{0C4B5B0D-7245-4F39-9F3B-DC115EF31155}" srcOrd="4" destOrd="0" presId="urn:microsoft.com/office/officeart/2011/layout/RadialPictureList"/>
    <dgm:cxn modelId="{90EDC233-93FE-48A5-898D-E45409D559E5}" type="presParOf" srcId="{0C4B5B0D-7245-4F39-9F3B-DC115EF31155}" destId="{9F6B8456-53C7-4856-8695-81EEF925152B}" srcOrd="0" destOrd="0" presId="urn:microsoft.com/office/officeart/2011/layout/RadialPictureList"/>
    <dgm:cxn modelId="{B52001A6-B442-4D62-B8CD-270F6899F174}" type="presParOf" srcId="{E2AB284F-702A-448D-A8FC-C7F7CEB0179D}" destId="{DFE760CC-54D5-4820-BEAE-71D4BA38022F}" srcOrd="5" destOrd="0" presId="urn:microsoft.com/office/officeart/2011/layout/RadialPictureList"/>
    <dgm:cxn modelId="{F7CA6CC2-AD44-4D00-8B6D-180D68B252A6}" type="presParOf" srcId="{E2AB284F-702A-448D-A8FC-C7F7CEB0179D}" destId="{5A4C2A1D-841E-44D9-B1AC-87F66FE2E9A8}" srcOrd="6" destOrd="0" presId="urn:microsoft.com/office/officeart/2011/layout/RadialPictureList"/>
    <dgm:cxn modelId="{1A365C08-52D5-4303-A71F-BD0BAB31B985}" type="presParOf" srcId="{5A4C2A1D-841E-44D9-B1AC-87F66FE2E9A8}" destId="{243EFC2E-6DD6-43DF-8403-BE027363C1E0}" srcOrd="0" destOrd="0" presId="urn:microsoft.com/office/officeart/2011/layout/RadialPictureList"/>
    <dgm:cxn modelId="{698B9D3E-9CB4-44D6-B2F1-7949890D4882}" type="presParOf" srcId="{E2AB284F-702A-448D-A8FC-C7F7CEB0179D}" destId="{A3FB7087-C8A9-4720-AF9F-81A6B8200B3A}" srcOrd="7" destOrd="0" presId="urn:microsoft.com/office/officeart/2011/layout/RadialPictur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A0A606-2FE2-46A9-A17C-4D22797A777E}" type="doc">
      <dgm:prSet loTypeId="urn:microsoft.com/office/officeart/2005/8/layout/vList3" loCatId="list" qsTypeId="urn:microsoft.com/office/officeart/2005/8/quickstyle/3d2" qsCatId="3D" csTypeId="urn:microsoft.com/office/officeart/2005/8/colors/colorful1" csCatId="colorful" phldr="1"/>
      <dgm:spPr/>
      <dgm:t>
        <a:bodyPr/>
        <a:lstStyle/>
        <a:p>
          <a:endParaRPr lang="en-GB"/>
        </a:p>
      </dgm:t>
    </dgm:pt>
    <dgm:pt modelId="{94A4F45A-0E95-472F-86D9-3725957ED75E}">
      <dgm:prSet phldrT="[Text]" custT="1"/>
      <dgm:spPr>
        <a:solidFill>
          <a:schemeClr val="accent6">
            <a:lumMod val="60000"/>
            <a:lumOff val="40000"/>
          </a:schemeClr>
        </a:solidFill>
      </dgm:spPr>
      <dgm:t>
        <a:bodyPr/>
        <a:lstStyle/>
        <a:p>
          <a:r>
            <a:rPr lang="en-GB" sz="1800" b="0" dirty="0">
              <a:solidFill>
                <a:schemeClr val="tx1"/>
              </a:solidFill>
            </a:rPr>
            <a:t>#</a:t>
          </a:r>
          <a:r>
            <a:rPr lang="en-GB" sz="1800" dirty="0">
              <a:solidFill>
                <a:schemeClr val="tx1"/>
              </a:solidFill>
            </a:rPr>
            <a:t> Theories, principles and practices that describe fluid dynamics . </a:t>
          </a:r>
        </a:p>
        <a:p>
          <a:r>
            <a:rPr lang="en-GB" sz="1800" dirty="0">
              <a:solidFill>
                <a:schemeClr val="tx1"/>
              </a:solidFill>
            </a:rPr>
            <a:t># </a:t>
          </a:r>
          <a:r>
            <a:rPr lang="en-GB" sz="1800" b="0" dirty="0">
              <a:solidFill>
                <a:schemeClr val="tx1"/>
              </a:solidFill>
            </a:rPr>
            <a:t>Identify</a:t>
          </a:r>
          <a:r>
            <a:rPr lang="en-GB" sz="1800" b="1" dirty="0">
              <a:solidFill>
                <a:schemeClr val="tx1"/>
              </a:solidFill>
            </a:rPr>
            <a:t> quantities </a:t>
          </a:r>
          <a:r>
            <a:rPr lang="en-GB" sz="1800" dirty="0">
              <a:solidFill>
                <a:schemeClr val="tx1"/>
              </a:solidFill>
            </a:rPr>
            <a:t>(Structural and Fluid)</a:t>
          </a:r>
          <a:r>
            <a:rPr lang="en-GB" sz="1800" b="1" dirty="0">
              <a:solidFill>
                <a:schemeClr val="tx1"/>
              </a:solidFill>
            </a:rPr>
            <a:t>, functions </a:t>
          </a:r>
          <a:r>
            <a:rPr lang="en-GB" sz="1800" b="0" dirty="0">
              <a:solidFill>
                <a:schemeClr val="tx1"/>
              </a:solidFill>
            </a:rPr>
            <a:t>and</a:t>
          </a:r>
          <a:r>
            <a:rPr lang="en-GB" sz="1800" b="1" dirty="0">
              <a:solidFill>
                <a:schemeClr val="tx1"/>
              </a:solidFill>
            </a:rPr>
            <a:t> indicators </a:t>
          </a:r>
          <a:r>
            <a:rPr lang="en-GB" sz="1800" dirty="0">
              <a:solidFill>
                <a:schemeClr val="tx1"/>
              </a:solidFill>
            </a:rPr>
            <a:t>relevant for the acquisition and evaluation of </a:t>
          </a:r>
          <a:r>
            <a:rPr lang="en-GB" sz="1800" dirty="0" err="1">
              <a:solidFill>
                <a:schemeClr val="tx1"/>
              </a:solidFill>
            </a:rPr>
            <a:t>CRs</a:t>
          </a:r>
          <a:r>
            <a:rPr lang="en-GB" sz="1800" dirty="0">
              <a:solidFill>
                <a:schemeClr val="tx1"/>
              </a:solidFill>
            </a:rPr>
            <a:t> in EOR processes. </a:t>
          </a:r>
          <a:endParaRPr lang="en-GB" sz="1800" b="1" dirty="0">
            <a:solidFill>
              <a:schemeClr val="tx1"/>
            </a:solidFill>
          </a:endParaRPr>
        </a:p>
      </dgm:t>
    </dgm:pt>
    <dgm:pt modelId="{F5A15414-897F-4B49-968B-D5731606610A}" type="parTrans" cxnId="{4950D939-2D34-4529-93A9-60E3D92001C9}">
      <dgm:prSet/>
      <dgm:spPr/>
      <dgm:t>
        <a:bodyPr/>
        <a:lstStyle/>
        <a:p>
          <a:endParaRPr lang="en-GB" sz="2400">
            <a:solidFill>
              <a:schemeClr val="tx1"/>
            </a:solidFill>
          </a:endParaRPr>
        </a:p>
      </dgm:t>
    </dgm:pt>
    <dgm:pt modelId="{D6961C3D-3AE0-43D7-9403-77BF9A76695C}" type="sibTrans" cxnId="{4950D939-2D34-4529-93A9-60E3D92001C9}">
      <dgm:prSet/>
      <dgm:spPr/>
      <dgm:t>
        <a:bodyPr/>
        <a:lstStyle/>
        <a:p>
          <a:endParaRPr lang="en-GB" sz="2400">
            <a:solidFill>
              <a:schemeClr val="tx1"/>
            </a:solidFill>
          </a:endParaRPr>
        </a:p>
      </dgm:t>
    </dgm:pt>
    <dgm:pt modelId="{4F59A038-A79D-4FC3-9AD6-4F7D7AEC766A}">
      <dgm:prSet phldrT="[Text]" custT="1"/>
      <dgm:spPr/>
      <dgm:t>
        <a:bodyPr/>
        <a:lstStyle/>
        <a:p>
          <a:pPr algn="ctr"/>
          <a:r>
            <a:rPr lang="en-GB" sz="1800" dirty="0">
              <a:solidFill>
                <a:schemeClr val="tx1"/>
              </a:solidFill>
            </a:rPr>
            <a:t># </a:t>
          </a:r>
          <a:r>
            <a:rPr lang="en-GB" sz="1800" b="1" dirty="0">
              <a:solidFill>
                <a:schemeClr val="tx1"/>
              </a:solidFill>
            </a:rPr>
            <a:t>Characterise</a:t>
          </a:r>
          <a:r>
            <a:rPr lang="en-GB" sz="1800" dirty="0">
              <a:solidFill>
                <a:schemeClr val="tx1"/>
              </a:solidFill>
            </a:rPr>
            <a:t> gas EOR reservoirs by identified quantities, functions and indicators.</a:t>
          </a:r>
        </a:p>
        <a:p>
          <a:pPr algn="ctr"/>
          <a:r>
            <a:rPr lang="en-GB" sz="1800" dirty="0">
              <a:solidFill>
                <a:schemeClr val="tx1"/>
              </a:solidFill>
            </a:rPr>
            <a:t># Determine degree of functional and parametric relationships.</a:t>
          </a:r>
        </a:p>
      </dgm:t>
    </dgm:pt>
    <dgm:pt modelId="{B5910470-B2B8-4160-BCE9-FFDCA4D79559}" type="parTrans" cxnId="{2C87CCB8-CD26-43F0-AF5E-3C12367FE3F1}">
      <dgm:prSet/>
      <dgm:spPr/>
      <dgm:t>
        <a:bodyPr/>
        <a:lstStyle/>
        <a:p>
          <a:endParaRPr lang="en-GB" sz="2400">
            <a:solidFill>
              <a:schemeClr val="tx1"/>
            </a:solidFill>
          </a:endParaRPr>
        </a:p>
      </dgm:t>
    </dgm:pt>
    <dgm:pt modelId="{80A006BF-0286-49F8-A4F4-88D4937E0AAE}" type="sibTrans" cxnId="{2C87CCB8-CD26-43F0-AF5E-3C12367FE3F1}">
      <dgm:prSet/>
      <dgm:spPr/>
      <dgm:t>
        <a:bodyPr/>
        <a:lstStyle/>
        <a:p>
          <a:endParaRPr lang="en-GB" sz="2400">
            <a:solidFill>
              <a:schemeClr val="tx1"/>
            </a:solidFill>
          </a:endParaRPr>
        </a:p>
      </dgm:t>
    </dgm:pt>
    <dgm:pt modelId="{93FEDC63-5F16-42A1-B826-7A6E2E6FB185}">
      <dgm:prSet phldrT="[Text]"/>
      <dgm:spPr/>
      <dgm:t>
        <a:bodyPr/>
        <a:lstStyle/>
        <a:p>
          <a:r>
            <a:rPr lang="en-GB" sz="1800" dirty="0">
              <a:solidFill>
                <a:schemeClr val="tx1"/>
              </a:solidFill>
            </a:rPr>
            <a:t># Design gas experiments to measure </a:t>
          </a:r>
          <a:r>
            <a:rPr lang="en-GB" sz="1800" dirty="0" err="1">
              <a:solidFill>
                <a:schemeClr val="tx1"/>
              </a:solidFill>
            </a:rPr>
            <a:t>CRs</a:t>
          </a:r>
          <a:r>
            <a:rPr lang="en-GB" sz="1800" dirty="0">
              <a:solidFill>
                <a:schemeClr val="tx1"/>
              </a:solidFill>
            </a:rPr>
            <a:t> indicators. </a:t>
          </a:r>
        </a:p>
        <a:p>
          <a:r>
            <a:rPr lang="en-GB" sz="1800" dirty="0">
              <a:solidFill>
                <a:schemeClr val="tx1"/>
              </a:solidFill>
            </a:rPr>
            <a:t># </a:t>
          </a:r>
          <a:r>
            <a:rPr lang="en-GB" sz="1800" b="1" dirty="0">
              <a:solidFill>
                <a:schemeClr val="tx1"/>
              </a:solidFill>
            </a:rPr>
            <a:t>Characterise</a:t>
          </a:r>
          <a:r>
            <a:rPr lang="en-GB" sz="1800" dirty="0">
              <a:solidFill>
                <a:schemeClr val="tx1"/>
              </a:solidFill>
            </a:rPr>
            <a:t> EOR gases by measured indicators and determine their </a:t>
          </a:r>
          <a:r>
            <a:rPr lang="en-GB" sz="1800" b="1" dirty="0">
              <a:solidFill>
                <a:schemeClr val="tx1"/>
              </a:solidFill>
            </a:rPr>
            <a:t>Competitiveness</a:t>
          </a:r>
          <a:r>
            <a:rPr lang="en-GB" sz="1800" b="0" dirty="0">
              <a:solidFill>
                <a:schemeClr val="tx1"/>
              </a:solidFill>
            </a:rPr>
            <a:t>.</a:t>
          </a:r>
        </a:p>
      </dgm:t>
    </dgm:pt>
    <dgm:pt modelId="{97F027E1-257C-4836-A8F8-483C153718EE}" type="parTrans" cxnId="{25CB6E84-221C-4313-B2A0-86FAA5863E35}">
      <dgm:prSet/>
      <dgm:spPr/>
      <dgm:t>
        <a:bodyPr/>
        <a:lstStyle/>
        <a:p>
          <a:endParaRPr lang="en-GB" sz="2400">
            <a:solidFill>
              <a:schemeClr val="tx1"/>
            </a:solidFill>
          </a:endParaRPr>
        </a:p>
      </dgm:t>
    </dgm:pt>
    <dgm:pt modelId="{8BBD3BD8-741D-4445-98C5-BC0C4BC6F7E7}" type="sibTrans" cxnId="{25CB6E84-221C-4313-B2A0-86FAA5863E35}">
      <dgm:prSet/>
      <dgm:spPr/>
      <dgm:t>
        <a:bodyPr/>
        <a:lstStyle/>
        <a:p>
          <a:endParaRPr lang="en-GB" sz="2400">
            <a:solidFill>
              <a:schemeClr val="tx1"/>
            </a:solidFill>
          </a:endParaRPr>
        </a:p>
      </dgm:t>
    </dgm:pt>
    <dgm:pt modelId="{D6270381-4B30-43B7-A761-3DB9B94A07EC}" type="pres">
      <dgm:prSet presAssocID="{40A0A606-2FE2-46A9-A17C-4D22797A777E}" presName="linearFlow" presStyleCnt="0">
        <dgm:presLayoutVars>
          <dgm:dir/>
          <dgm:resizeHandles val="exact"/>
        </dgm:presLayoutVars>
      </dgm:prSet>
      <dgm:spPr/>
    </dgm:pt>
    <dgm:pt modelId="{9894EAF8-C617-45CE-A2C8-885B988BF65D}" type="pres">
      <dgm:prSet presAssocID="{94A4F45A-0E95-472F-86D9-3725957ED75E}" presName="composite" presStyleCnt="0"/>
      <dgm:spPr/>
    </dgm:pt>
    <dgm:pt modelId="{A6D4A18B-1401-4247-8905-F4CA2B02F33B}" type="pres">
      <dgm:prSet presAssocID="{94A4F45A-0E95-472F-86D9-3725957ED75E}"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8C71D1F8-1563-4135-94A1-FC8D6ECB991D}" type="pres">
      <dgm:prSet presAssocID="{94A4F45A-0E95-472F-86D9-3725957ED75E}" presName="txShp" presStyleLbl="node1" presStyleIdx="0" presStyleCnt="3" custScaleY="136497" custLinFactNeighborY="-4752">
        <dgm:presLayoutVars>
          <dgm:bulletEnabled val="1"/>
        </dgm:presLayoutVars>
      </dgm:prSet>
      <dgm:spPr/>
    </dgm:pt>
    <dgm:pt modelId="{AAF2321B-3C5A-4DE6-9B00-FDD1B1CBA840}" type="pres">
      <dgm:prSet presAssocID="{D6961C3D-3AE0-43D7-9403-77BF9A76695C}" presName="spacing" presStyleCnt="0"/>
      <dgm:spPr/>
    </dgm:pt>
    <dgm:pt modelId="{813FCAD2-C3CF-447D-952B-4B4D8BA5A99E}" type="pres">
      <dgm:prSet presAssocID="{4F59A038-A79D-4FC3-9AD6-4F7D7AEC766A}" presName="composite" presStyleCnt="0"/>
      <dgm:spPr/>
    </dgm:pt>
    <dgm:pt modelId="{E8F72202-03CA-4591-929C-D78340C1C261}" type="pres">
      <dgm:prSet presAssocID="{4F59A038-A79D-4FC3-9AD6-4F7D7AEC766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7236D7BE-51A6-4939-A472-6E74D6C22FB0}" type="pres">
      <dgm:prSet presAssocID="{4F59A038-A79D-4FC3-9AD6-4F7D7AEC766A}" presName="txShp" presStyleLbl="node1" presStyleIdx="1" presStyleCnt="3">
        <dgm:presLayoutVars>
          <dgm:bulletEnabled val="1"/>
        </dgm:presLayoutVars>
      </dgm:prSet>
      <dgm:spPr/>
    </dgm:pt>
    <dgm:pt modelId="{9193D9CF-916C-4027-8E08-5E94D45DA54A}" type="pres">
      <dgm:prSet presAssocID="{80A006BF-0286-49F8-A4F4-88D4937E0AAE}" presName="spacing" presStyleCnt="0"/>
      <dgm:spPr/>
    </dgm:pt>
    <dgm:pt modelId="{64F8F14D-928F-40BE-8764-BEC251CD238C}" type="pres">
      <dgm:prSet presAssocID="{93FEDC63-5F16-42A1-B826-7A6E2E6FB185}" presName="composite" presStyleCnt="0"/>
      <dgm:spPr/>
    </dgm:pt>
    <dgm:pt modelId="{D7FDC7DC-1557-4F09-AA2D-D94AC349ABF6}" type="pres">
      <dgm:prSet presAssocID="{93FEDC63-5F16-42A1-B826-7A6E2E6FB185}"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dgm:spPr>
    </dgm:pt>
    <dgm:pt modelId="{F4E4F0D6-FFCE-45C9-BCC6-926540CDF40B}" type="pres">
      <dgm:prSet presAssocID="{93FEDC63-5F16-42A1-B826-7A6E2E6FB185}" presName="txShp" presStyleLbl="node1" presStyleIdx="2" presStyleCnt="3">
        <dgm:presLayoutVars>
          <dgm:bulletEnabled val="1"/>
        </dgm:presLayoutVars>
      </dgm:prSet>
      <dgm:spPr/>
    </dgm:pt>
  </dgm:ptLst>
  <dgm:cxnLst>
    <dgm:cxn modelId="{94B8B41B-5918-450A-AB49-0C1227F35945}" type="presOf" srcId="{4F59A038-A79D-4FC3-9AD6-4F7D7AEC766A}" destId="{7236D7BE-51A6-4939-A472-6E74D6C22FB0}" srcOrd="0" destOrd="0" presId="urn:microsoft.com/office/officeart/2005/8/layout/vList3"/>
    <dgm:cxn modelId="{4950D939-2D34-4529-93A9-60E3D92001C9}" srcId="{40A0A606-2FE2-46A9-A17C-4D22797A777E}" destId="{94A4F45A-0E95-472F-86D9-3725957ED75E}" srcOrd="0" destOrd="0" parTransId="{F5A15414-897F-4B49-968B-D5731606610A}" sibTransId="{D6961C3D-3AE0-43D7-9403-77BF9A76695C}"/>
    <dgm:cxn modelId="{250F6E60-FA46-4FCA-A770-744108A1C990}" type="presOf" srcId="{93FEDC63-5F16-42A1-B826-7A6E2E6FB185}" destId="{F4E4F0D6-FFCE-45C9-BCC6-926540CDF40B}" srcOrd="0" destOrd="0" presId="urn:microsoft.com/office/officeart/2005/8/layout/vList3"/>
    <dgm:cxn modelId="{D14FFB4E-9D4D-45C1-8218-10730C488B6D}" type="presOf" srcId="{40A0A606-2FE2-46A9-A17C-4D22797A777E}" destId="{D6270381-4B30-43B7-A761-3DB9B94A07EC}" srcOrd="0" destOrd="0" presId="urn:microsoft.com/office/officeart/2005/8/layout/vList3"/>
    <dgm:cxn modelId="{25CB6E84-221C-4313-B2A0-86FAA5863E35}" srcId="{40A0A606-2FE2-46A9-A17C-4D22797A777E}" destId="{93FEDC63-5F16-42A1-B826-7A6E2E6FB185}" srcOrd="2" destOrd="0" parTransId="{97F027E1-257C-4836-A8F8-483C153718EE}" sibTransId="{8BBD3BD8-741D-4445-98C5-BC0C4BC6F7E7}"/>
    <dgm:cxn modelId="{2A15A093-51ED-4F00-8E39-CC1A9FC0E750}" type="presOf" srcId="{94A4F45A-0E95-472F-86D9-3725957ED75E}" destId="{8C71D1F8-1563-4135-94A1-FC8D6ECB991D}" srcOrd="0" destOrd="0" presId="urn:microsoft.com/office/officeart/2005/8/layout/vList3"/>
    <dgm:cxn modelId="{2C87CCB8-CD26-43F0-AF5E-3C12367FE3F1}" srcId="{40A0A606-2FE2-46A9-A17C-4D22797A777E}" destId="{4F59A038-A79D-4FC3-9AD6-4F7D7AEC766A}" srcOrd="1" destOrd="0" parTransId="{B5910470-B2B8-4160-BCE9-FFDCA4D79559}" sibTransId="{80A006BF-0286-49F8-A4F4-88D4937E0AAE}"/>
    <dgm:cxn modelId="{26095220-9A2B-4EC8-A9DC-40AFD85B542A}" type="presParOf" srcId="{D6270381-4B30-43B7-A761-3DB9B94A07EC}" destId="{9894EAF8-C617-45CE-A2C8-885B988BF65D}" srcOrd="0" destOrd="0" presId="urn:microsoft.com/office/officeart/2005/8/layout/vList3"/>
    <dgm:cxn modelId="{2329ACC1-899C-4FD7-BC0C-4923BFA9643B}" type="presParOf" srcId="{9894EAF8-C617-45CE-A2C8-885B988BF65D}" destId="{A6D4A18B-1401-4247-8905-F4CA2B02F33B}" srcOrd="0" destOrd="0" presId="urn:microsoft.com/office/officeart/2005/8/layout/vList3"/>
    <dgm:cxn modelId="{F54285F1-F73D-444A-9C97-F4F342299B09}" type="presParOf" srcId="{9894EAF8-C617-45CE-A2C8-885B988BF65D}" destId="{8C71D1F8-1563-4135-94A1-FC8D6ECB991D}" srcOrd="1" destOrd="0" presId="urn:microsoft.com/office/officeart/2005/8/layout/vList3"/>
    <dgm:cxn modelId="{4B74BC66-3F3C-47AD-9973-4BA0642A2178}" type="presParOf" srcId="{D6270381-4B30-43B7-A761-3DB9B94A07EC}" destId="{AAF2321B-3C5A-4DE6-9B00-FDD1B1CBA840}" srcOrd="1" destOrd="0" presId="urn:microsoft.com/office/officeart/2005/8/layout/vList3"/>
    <dgm:cxn modelId="{34FDB3A9-11D9-4BC0-ACA0-45AD9F73812E}" type="presParOf" srcId="{D6270381-4B30-43B7-A761-3DB9B94A07EC}" destId="{813FCAD2-C3CF-447D-952B-4B4D8BA5A99E}" srcOrd="2" destOrd="0" presId="urn:microsoft.com/office/officeart/2005/8/layout/vList3"/>
    <dgm:cxn modelId="{7BA773FF-1744-45F3-82D4-C5BBC2FD4A22}" type="presParOf" srcId="{813FCAD2-C3CF-447D-952B-4B4D8BA5A99E}" destId="{E8F72202-03CA-4591-929C-D78340C1C261}" srcOrd="0" destOrd="0" presId="urn:microsoft.com/office/officeart/2005/8/layout/vList3"/>
    <dgm:cxn modelId="{6E8677A0-1FD5-4F5C-A635-8ECD98315674}" type="presParOf" srcId="{813FCAD2-C3CF-447D-952B-4B4D8BA5A99E}" destId="{7236D7BE-51A6-4939-A472-6E74D6C22FB0}" srcOrd="1" destOrd="0" presId="urn:microsoft.com/office/officeart/2005/8/layout/vList3"/>
    <dgm:cxn modelId="{216588F3-995F-4614-88FE-1AACEE4D69F0}" type="presParOf" srcId="{D6270381-4B30-43B7-A761-3DB9B94A07EC}" destId="{9193D9CF-916C-4027-8E08-5E94D45DA54A}" srcOrd="3" destOrd="0" presId="urn:microsoft.com/office/officeart/2005/8/layout/vList3"/>
    <dgm:cxn modelId="{C2842813-F3E8-42E7-B086-3FA686ECC08F}" type="presParOf" srcId="{D6270381-4B30-43B7-A761-3DB9B94A07EC}" destId="{64F8F14D-928F-40BE-8764-BEC251CD238C}" srcOrd="4" destOrd="0" presId="urn:microsoft.com/office/officeart/2005/8/layout/vList3"/>
    <dgm:cxn modelId="{2C66170D-6428-4830-AA97-9DCA90BE00FF}" type="presParOf" srcId="{64F8F14D-928F-40BE-8764-BEC251CD238C}" destId="{D7FDC7DC-1557-4F09-AA2D-D94AC349ABF6}" srcOrd="0" destOrd="0" presId="urn:microsoft.com/office/officeart/2005/8/layout/vList3"/>
    <dgm:cxn modelId="{DB4B9BED-6DE5-436A-B86E-8E434362C0B5}" type="presParOf" srcId="{64F8F14D-928F-40BE-8764-BEC251CD238C}" destId="{F4E4F0D6-FFCE-45C9-BCC6-926540CDF40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BD3F06-DABC-4916-B659-DC47FB061DCB}" type="doc">
      <dgm:prSet loTypeId="urn:microsoft.com/office/officeart/2005/8/layout/chevron1" loCatId="process" qsTypeId="urn:microsoft.com/office/officeart/2005/8/quickstyle/simple3" qsCatId="simple" csTypeId="urn:microsoft.com/office/officeart/2005/8/colors/accent2_1" csCatId="accent2" phldr="1"/>
      <dgm:spPr/>
    </dgm:pt>
    <dgm:pt modelId="{09C38E66-00B6-4E96-9345-3CFA28A5CEE5}">
      <dgm:prSet phldrT="[Text]"/>
      <dgm:spPr/>
      <dgm:t>
        <a:bodyPr/>
        <a:lstStyle/>
        <a:p>
          <a:r>
            <a:rPr lang="en-GB" b="1" dirty="0">
              <a:solidFill>
                <a:srgbClr val="FF0000"/>
              </a:solidFill>
            </a:rPr>
            <a:t>Stages</a:t>
          </a:r>
        </a:p>
      </dgm:t>
    </dgm:pt>
    <dgm:pt modelId="{340E3780-AA12-4028-8D21-1A6874410F1F}" type="parTrans" cxnId="{1732A9D4-0F74-4748-909B-5D59A8941952}">
      <dgm:prSet/>
      <dgm:spPr/>
      <dgm:t>
        <a:bodyPr/>
        <a:lstStyle/>
        <a:p>
          <a:endParaRPr lang="en-GB" b="1">
            <a:solidFill>
              <a:srgbClr val="FF0000"/>
            </a:solidFill>
          </a:endParaRPr>
        </a:p>
      </dgm:t>
    </dgm:pt>
    <dgm:pt modelId="{BA9031CB-25D0-40D7-81AA-1ACE11D25883}" type="sibTrans" cxnId="{1732A9D4-0F74-4748-909B-5D59A8941952}">
      <dgm:prSet/>
      <dgm:spPr/>
      <dgm:t>
        <a:bodyPr/>
        <a:lstStyle/>
        <a:p>
          <a:endParaRPr lang="en-GB" b="1">
            <a:solidFill>
              <a:srgbClr val="FF0000"/>
            </a:solidFill>
          </a:endParaRPr>
        </a:p>
      </dgm:t>
    </dgm:pt>
    <dgm:pt modelId="{A3598A18-A280-463A-A27C-080E7D0097F7}">
      <dgm:prSet phldrT="[Text]"/>
      <dgm:spPr/>
      <dgm:t>
        <a:bodyPr/>
        <a:lstStyle/>
        <a:p>
          <a:r>
            <a:rPr lang="en-GB" b="1" dirty="0">
              <a:solidFill>
                <a:srgbClr val="FF0000"/>
              </a:solidFill>
            </a:rPr>
            <a:t>Objective</a:t>
          </a:r>
        </a:p>
      </dgm:t>
    </dgm:pt>
    <dgm:pt modelId="{749DC639-4A2D-4BA9-A20D-B4EF742E3B21}" type="parTrans" cxnId="{60F24F38-8A93-4F63-8A95-AD97298E6DB8}">
      <dgm:prSet/>
      <dgm:spPr/>
      <dgm:t>
        <a:bodyPr/>
        <a:lstStyle/>
        <a:p>
          <a:endParaRPr lang="en-GB" b="1">
            <a:solidFill>
              <a:srgbClr val="FF0000"/>
            </a:solidFill>
          </a:endParaRPr>
        </a:p>
      </dgm:t>
    </dgm:pt>
    <dgm:pt modelId="{92CE44BF-46F3-409A-8ADE-0FEB7959B741}" type="sibTrans" cxnId="{60F24F38-8A93-4F63-8A95-AD97298E6DB8}">
      <dgm:prSet/>
      <dgm:spPr/>
      <dgm:t>
        <a:bodyPr/>
        <a:lstStyle/>
        <a:p>
          <a:endParaRPr lang="en-GB" b="1">
            <a:solidFill>
              <a:srgbClr val="FF0000"/>
            </a:solidFill>
          </a:endParaRPr>
        </a:p>
      </dgm:t>
    </dgm:pt>
    <dgm:pt modelId="{3FDC434B-8619-4F9D-B515-AF3F0E25E9C6}">
      <dgm:prSet phldrT="[Text]"/>
      <dgm:spPr/>
      <dgm:t>
        <a:bodyPr/>
        <a:lstStyle/>
        <a:p>
          <a:r>
            <a:rPr lang="en-GB" b="1" dirty="0">
              <a:solidFill>
                <a:srgbClr val="FF0000"/>
              </a:solidFill>
            </a:rPr>
            <a:t>Method</a:t>
          </a:r>
        </a:p>
      </dgm:t>
    </dgm:pt>
    <dgm:pt modelId="{D6099AD3-8088-40F6-B085-C295B42528A2}" type="parTrans" cxnId="{92FE09A1-390A-4E16-9A40-F6A1BCC89554}">
      <dgm:prSet/>
      <dgm:spPr/>
      <dgm:t>
        <a:bodyPr/>
        <a:lstStyle/>
        <a:p>
          <a:endParaRPr lang="en-GB" b="1">
            <a:solidFill>
              <a:srgbClr val="FF0000"/>
            </a:solidFill>
          </a:endParaRPr>
        </a:p>
      </dgm:t>
    </dgm:pt>
    <dgm:pt modelId="{8867EACE-10AB-4F04-9F61-1A5DF6828550}" type="sibTrans" cxnId="{92FE09A1-390A-4E16-9A40-F6A1BCC89554}">
      <dgm:prSet/>
      <dgm:spPr/>
      <dgm:t>
        <a:bodyPr/>
        <a:lstStyle/>
        <a:p>
          <a:endParaRPr lang="en-GB" b="1">
            <a:solidFill>
              <a:srgbClr val="FF0000"/>
            </a:solidFill>
          </a:endParaRPr>
        </a:p>
      </dgm:t>
    </dgm:pt>
    <dgm:pt modelId="{D0F68404-3EC4-4208-88F6-C92F9EE74E6D}" type="pres">
      <dgm:prSet presAssocID="{BDBD3F06-DABC-4916-B659-DC47FB061DCB}" presName="Name0" presStyleCnt="0">
        <dgm:presLayoutVars>
          <dgm:dir/>
          <dgm:animLvl val="lvl"/>
          <dgm:resizeHandles val="exact"/>
        </dgm:presLayoutVars>
      </dgm:prSet>
      <dgm:spPr/>
    </dgm:pt>
    <dgm:pt modelId="{DA2B3C16-379F-44D4-BE5E-52621EA587DF}" type="pres">
      <dgm:prSet presAssocID="{09C38E66-00B6-4E96-9345-3CFA28A5CEE5}" presName="parTxOnly" presStyleLbl="node1" presStyleIdx="0" presStyleCnt="3" custScaleX="61050" custLinFactX="-21345" custLinFactNeighborX="-100000" custLinFactNeighborY="2776">
        <dgm:presLayoutVars>
          <dgm:chMax val="0"/>
          <dgm:chPref val="0"/>
          <dgm:bulletEnabled val="1"/>
        </dgm:presLayoutVars>
      </dgm:prSet>
      <dgm:spPr/>
    </dgm:pt>
    <dgm:pt modelId="{5E6313A1-B684-4B5F-BF66-B89389877414}" type="pres">
      <dgm:prSet presAssocID="{BA9031CB-25D0-40D7-81AA-1ACE11D25883}" presName="parTxOnlySpace" presStyleCnt="0"/>
      <dgm:spPr/>
    </dgm:pt>
    <dgm:pt modelId="{EDA5AB49-E5C6-402B-9F21-D3FC2FAC8D51}" type="pres">
      <dgm:prSet presAssocID="{A3598A18-A280-463A-A27C-080E7D0097F7}" presName="parTxOnly" presStyleLbl="node1" presStyleIdx="1" presStyleCnt="3" custScaleX="358099" custLinFactNeighborX="-39379" custLinFactNeighborY="3811">
        <dgm:presLayoutVars>
          <dgm:chMax val="0"/>
          <dgm:chPref val="0"/>
          <dgm:bulletEnabled val="1"/>
        </dgm:presLayoutVars>
      </dgm:prSet>
      <dgm:spPr/>
    </dgm:pt>
    <dgm:pt modelId="{A9EA1D47-10AC-495A-A019-2C097F6A1664}" type="pres">
      <dgm:prSet presAssocID="{92CE44BF-46F3-409A-8ADE-0FEB7959B741}" presName="parTxOnlySpace" presStyleCnt="0"/>
      <dgm:spPr/>
    </dgm:pt>
    <dgm:pt modelId="{B37BBFD2-DB5C-4C2A-84BB-EABA75165354}" type="pres">
      <dgm:prSet presAssocID="{3FDC434B-8619-4F9D-B515-AF3F0E25E9C6}" presName="parTxOnly" presStyleLbl="node1" presStyleIdx="2" presStyleCnt="3" custScaleX="72083" custLinFactX="7207" custLinFactNeighborX="100000" custLinFactNeighborY="-6326">
        <dgm:presLayoutVars>
          <dgm:chMax val="0"/>
          <dgm:chPref val="0"/>
          <dgm:bulletEnabled val="1"/>
        </dgm:presLayoutVars>
      </dgm:prSet>
      <dgm:spPr/>
    </dgm:pt>
  </dgm:ptLst>
  <dgm:cxnLst>
    <dgm:cxn modelId="{EFBF9A24-54F0-4979-A4FB-DAD5CFBBDB69}" type="presOf" srcId="{A3598A18-A280-463A-A27C-080E7D0097F7}" destId="{EDA5AB49-E5C6-402B-9F21-D3FC2FAC8D51}" srcOrd="0" destOrd="0" presId="urn:microsoft.com/office/officeart/2005/8/layout/chevron1"/>
    <dgm:cxn modelId="{60F24F38-8A93-4F63-8A95-AD97298E6DB8}" srcId="{BDBD3F06-DABC-4916-B659-DC47FB061DCB}" destId="{A3598A18-A280-463A-A27C-080E7D0097F7}" srcOrd="1" destOrd="0" parTransId="{749DC639-4A2D-4BA9-A20D-B4EF742E3B21}" sibTransId="{92CE44BF-46F3-409A-8ADE-0FEB7959B741}"/>
    <dgm:cxn modelId="{92FE09A1-390A-4E16-9A40-F6A1BCC89554}" srcId="{BDBD3F06-DABC-4916-B659-DC47FB061DCB}" destId="{3FDC434B-8619-4F9D-B515-AF3F0E25E9C6}" srcOrd="2" destOrd="0" parTransId="{D6099AD3-8088-40F6-B085-C295B42528A2}" sibTransId="{8867EACE-10AB-4F04-9F61-1A5DF6828550}"/>
    <dgm:cxn modelId="{BD7F2DB0-B772-45A8-ADF2-A7A26DDAF65D}" type="presOf" srcId="{09C38E66-00B6-4E96-9345-3CFA28A5CEE5}" destId="{DA2B3C16-379F-44D4-BE5E-52621EA587DF}" srcOrd="0" destOrd="0" presId="urn:microsoft.com/office/officeart/2005/8/layout/chevron1"/>
    <dgm:cxn modelId="{1732A9D4-0F74-4748-909B-5D59A8941952}" srcId="{BDBD3F06-DABC-4916-B659-DC47FB061DCB}" destId="{09C38E66-00B6-4E96-9345-3CFA28A5CEE5}" srcOrd="0" destOrd="0" parTransId="{340E3780-AA12-4028-8D21-1A6874410F1F}" sibTransId="{BA9031CB-25D0-40D7-81AA-1ACE11D25883}"/>
    <dgm:cxn modelId="{51F556D5-AE07-4FCD-ADE6-F87CE846D8F0}" type="presOf" srcId="{3FDC434B-8619-4F9D-B515-AF3F0E25E9C6}" destId="{B37BBFD2-DB5C-4C2A-84BB-EABA75165354}" srcOrd="0" destOrd="0" presId="urn:microsoft.com/office/officeart/2005/8/layout/chevron1"/>
    <dgm:cxn modelId="{5C865AE3-DBAE-4087-A4BB-D3A187A3322B}" type="presOf" srcId="{BDBD3F06-DABC-4916-B659-DC47FB061DCB}" destId="{D0F68404-3EC4-4208-88F6-C92F9EE74E6D}" srcOrd="0" destOrd="0" presId="urn:microsoft.com/office/officeart/2005/8/layout/chevron1"/>
    <dgm:cxn modelId="{81D62701-18B2-4354-BDCE-4D5FB88C8E61}" type="presParOf" srcId="{D0F68404-3EC4-4208-88F6-C92F9EE74E6D}" destId="{DA2B3C16-379F-44D4-BE5E-52621EA587DF}" srcOrd="0" destOrd="0" presId="urn:microsoft.com/office/officeart/2005/8/layout/chevron1"/>
    <dgm:cxn modelId="{DA9B2EF4-4DA1-4757-B495-CF0FF9EC3D52}" type="presParOf" srcId="{D0F68404-3EC4-4208-88F6-C92F9EE74E6D}" destId="{5E6313A1-B684-4B5F-BF66-B89389877414}" srcOrd="1" destOrd="0" presId="urn:microsoft.com/office/officeart/2005/8/layout/chevron1"/>
    <dgm:cxn modelId="{AAD456EA-E2A9-4EA5-9273-A4E280A0389D}" type="presParOf" srcId="{D0F68404-3EC4-4208-88F6-C92F9EE74E6D}" destId="{EDA5AB49-E5C6-402B-9F21-D3FC2FAC8D51}" srcOrd="2" destOrd="0" presId="urn:microsoft.com/office/officeart/2005/8/layout/chevron1"/>
    <dgm:cxn modelId="{AA5FB98B-380E-4C96-8466-A6D1140CB580}" type="presParOf" srcId="{D0F68404-3EC4-4208-88F6-C92F9EE74E6D}" destId="{A9EA1D47-10AC-495A-A019-2C097F6A1664}" srcOrd="3" destOrd="0" presId="urn:microsoft.com/office/officeart/2005/8/layout/chevron1"/>
    <dgm:cxn modelId="{654BC6C9-1D5D-461E-A61C-FA1A53C739CA}" type="presParOf" srcId="{D0F68404-3EC4-4208-88F6-C92F9EE74E6D}" destId="{B37BBFD2-DB5C-4C2A-84BB-EABA75165354}"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E209C7-6A40-47CF-94E1-CFA8A7F615DE}"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lang="en-GB"/>
        </a:p>
      </dgm:t>
    </dgm:pt>
    <dgm:pt modelId="{6D8ABDFE-EAB3-455C-953C-96573808F27D}">
      <dgm:prSet phldrT="[Text]"/>
      <dgm:spPr/>
      <dgm:t>
        <a:bodyPr/>
        <a:lstStyle/>
        <a:p>
          <a:r>
            <a:rPr lang="en-GB" dirty="0"/>
            <a:t>Law &amp; Theory</a:t>
          </a:r>
        </a:p>
      </dgm:t>
    </dgm:pt>
    <dgm:pt modelId="{58A860CE-5603-444B-80BB-DB9BC9450A30}" type="parTrans" cxnId="{6CD0917F-D7C7-4999-B853-96C26C81D3F5}">
      <dgm:prSet/>
      <dgm:spPr/>
      <dgm:t>
        <a:bodyPr/>
        <a:lstStyle/>
        <a:p>
          <a:endParaRPr lang="en-GB"/>
        </a:p>
      </dgm:t>
    </dgm:pt>
    <dgm:pt modelId="{74BE9A7D-1B3E-4919-B1A1-31666B0059DB}" type="sibTrans" cxnId="{6CD0917F-D7C7-4999-B853-96C26C81D3F5}">
      <dgm:prSet/>
      <dgm:spPr/>
      <dgm:t>
        <a:bodyPr/>
        <a:lstStyle/>
        <a:p>
          <a:endParaRPr lang="en-GB"/>
        </a:p>
      </dgm:t>
    </dgm:pt>
    <dgm:pt modelId="{BA955EC8-C650-4262-A0C2-D3FAC5CF0254}">
      <dgm:prSet phldrT="[Text]"/>
      <dgm:spPr/>
      <dgm:t>
        <a:bodyPr/>
        <a:lstStyle/>
        <a:p>
          <a:r>
            <a:rPr lang="en-GB" dirty="0"/>
            <a:t>Darcy’s Law</a:t>
          </a:r>
        </a:p>
      </dgm:t>
    </dgm:pt>
    <dgm:pt modelId="{EE755A18-962E-4D01-A179-EF652D3F9ABA}" type="parTrans" cxnId="{AE48A605-99D6-45FD-9623-B22E5B8AB013}">
      <dgm:prSet/>
      <dgm:spPr/>
      <dgm:t>
        <a:bodyPr/>
        <a:lstStyle/>
        <a:p>
          <a:endParaRPr lang="en-GB"/>
        </a:p>
      </dgm:t>
    </dgm:pt>
    <dgm:pt modelId="{BA49403E-E450-4A2C-BF7D-77C1CEDAF4EB}" type="sibTrans" cxnId="{AE48A605-99D6-45FD-9623-B22E5B8AB013}">
      <dgm:prSet/>
      <dgm:spPr/>
      <dgm:t>
        <a:bodyPr/>
        <a:lstStyle/>
        <a:p>
          <a:endParaRPr lang="en-GB"/>
        </a:p>
      </dgm:t>
    </dgm:pt>
    <dgm:pt modelId="{F140A4DE-E036-420D-B65F-E2A9DF08FDF4}">
      <dgm:prSet phldrT="[Text]"/>
      <dgm:spPr/>
      <dgm:t>
        <a:bodyPr/>
        <a:lstStyle/>
        <a:p>
          <a:r>
            <a:rPr lang="en-GB" dirty="0"/>
            <a:t>Fick's Law</a:t>
          </a:r>
        </a:p>
      </dgm:t>
    </dgm:pt>
    <dgm:pt modelId="{2620F37B-0768-4C27-BAFE-3EF52D30E748}" type="parTrans" cxnId="{C3CF3479-CD0F-478B-AAD1-AD40F76738C2}">
      <dgm:prSet/>
      <dgm:spPr/>
      <dgm:t>
        <a:bodyPr/>
        <a:lstStyle/>
        <a:p>
          <a:endParaRPr lang="en-GB"/>
        </a:p>
      </dgm:t>
    </dgm:pt>
    <dgm:pt modelId="{8F29959E-7BC7-4A9E-943A-2A48A26459AF}" type="sibTrans" cxnId="{C3CF3479-CD0F-478B-AAD1-AD40F76738C2}">
      <dgm:prSet/>
      <dgm:spPr/>
      <dgm:t>
        <a:bodyPr/>
        <a:lstStyle/>
        <a:p>
          <a:endParaRPr lang="en-GB"/>
        </a:p>
      </dgm:t>
    </dgm:pt>
    <dgm:pt modelId="{982B19BF-A13B-4514-B4EF-30AD1DBB9ADE}">
      <dgm:prSet phldrT="[Text]"/>
      <dgm:spPr/>
      <dgm:t>
        <a:bodyPr/>
        <a:lstStyle/>
        <a:p>
          <a:r>
            <a:rPr lang="en-GB" dirty="0"/>
            <a:t>Bernoulli’s Law  </a:t>
          </a:r>
        </a:p>
      </dgm:t>
    </dgm:pt>
    <dgm:pt modelId="{528FF686-15CC-4B63-8144-17FCD130D0FD}" type="parTrans" cxnId="{37CB98FE-E0D4-4B79-A314-FFF106769367}">
      <dgm:prSet/>
      <dgm:spPr/>
      <dgm:t>
        <a:bodyPr/>
        <a:lstStyle/>
        <a:p>
          <a:endParaRPr lang="en-GB"/>
        </a:p>
      </dgm:t>
    </dgm:pt>
    <dgm:pt modelId="{35AAE030-5CE4-4EB7-BEA7-826A67A268EC}" type="sibTrans" cxnId="{37CB98FE-E0D4-4B79-A314-FFF106769367}">
      <dgm:prSet/>
      <dgm:spPr/>
      <dgm:t>
        <a:bodyPr/>
        <a:lstStyle/>
        <a:p>
          <a:endParaRPr lang="en-GB"/>
        </a:p>
      </dgm:t>
    </dgm:pt>
    <dgm:pt modelId="{1B041E60-950A-4399-9DD2-F669CD7EFD46}">
      <dgm:prSet phldrT="[Text]"/>
      <dgm:spPr/>
      <dgm:t>
        <a:bodyPr/>
        <a:lstStyle/>
        <a:p>
          <a:r>
            <a:rPr lang="en-GB" dirty="0"/>
            <a:t>Practice &amp; Application</a:t>
          </a:r>
        </a:p>
      </dgm:t>
    </dgm:pt>
    <dgm:pt modelId="{9E2552A6-72F0-4241-8767-0017A688E64E}" type="parTrans" cxnId="{8C7FE0C8-FFA3-4920-85E9-163F5A7A8DF0}">
      <dgm:prSet/>
      <dgm:spPr/>
      <dgm:t>
        <a:bodyPr/>
        <a:lstStyle/>
        <a:p>
          <a:endParaRPr lang="en-GB"/>
        </a:p>
      </dgm:t>
    </dgm:pt>
    <dgm:pt modelId="{F84BB73B-22DA-4A29-82E6-E44EB2168A29}" type="sibTrans" cxnId="{8C7FE0C8-FFA3-4920-85E9-163F5A7A8DF0}">
      <dgm:prSet/>
      <dgm:spPr/>
      <dgm:t>
        <a:bodyPr/>
        <a:lstStyle/>
        <a:p>
          <a:endParaRPr lang="en-GB"/>
        </a:p>
      </dgm:t>
    </dgm:pt>
    <dgm:pt modelId="{58511BA2-CC04-439C-AF34-9D49E1F7CEDC}">
      <dgm:prSet phldrT="[Text]"/>
      <dgm:spPr/>
      <dgm:t>
        <a:bodyPr/>
        <a:lstStyle/>
        <a:p>
          <a:r>
            <a:rPr lang="en-GB" dirty="0"/>
            <a:t>Enhanced Oil/Gas Recovery</a:t>
          </a:r>
        </a:p>
      </dgm:t>
    </dgm:pt>
    <dgm:pt modelId="{1EF348D3-9D06-4332-87A8-C3BE1563DF53}" type="parTrans" cxnId="{0EB8F634-F892-4E8B-AEAD-0B4B620128DB}">
      <dgm:prSet/>
      <dgm:spPr/>
      <dgm:t>
        <a:bodyPr/>
        <a:lstStyle/>
        <a:p>
          <a:endParaRPr lang="en-GB"/>
        </a:p>
      </dgm:t>
    </dgm:pt>
    <dgm:pt modelId="{D7AD3679-8A90-4FDE-B931-DA77E22E0D52}" type="sibTrans" cxnId="{0EB8F634-F892-4E8B-AEAD-0B4B620128DB}">
      <dgm:prSet/>
      <dgm:spPr/>
      <dgm:t>
        <a:bodyPr/>
        <a:lstStyle/>
        <a:p>
          <a:endParaRPr lang="en-GB"/>
        </a:p>
      </dgm:t>
    </dgm:pt>
    <dgm:pt modelId="{1A45A1D1-E691-47AA-BDDD-43F9A5C91825}">
      <dgm:prSet phldrT="[Text]"/>
      <dgm:spPr/>
      <dgm:t>
        <a:bodyPr/>
        <a:lstStyle/>
        <a:p>
          <a:r>
            <a:rPr lang="en-GB" dirty="0"/>
            <a:t>Gas Separation</a:t>
          </a:r>
        </a:p>
      </dgm:t>
    </dgm:pt>
    <dgm:pt modelId="{FE0F5D3F-22AF-41B1-9DB5-355C8850245C}" type="parTrans" cxnId="{B7BF3C3B-2A90-4E23-8427-65E06859B9B8}">
      <dgm:prSet/>
      <dgm:spPr/>
      <dgm:t>
        <a:bodyPr/>
        <a:lstStyle/>
        <a:p>
          <a:endParaRPr lang="en-GB"/>
        </a:p>
      </dgm:t>
    </dgm:pt>
    <dgm:pt modelId="{02E5EB69-DDD6-41A5-B4A5-52F88DCBD765}" type="sibTrans" cxnId="{B7BF3C3B-2A90-4E23-8427-65E06859B9B8}">
      <dgm:prSet/>
      <dgm:spPr/>
      <dgm:t>
        <a:bodyPr/>
        <a:lstStyle/>
        <a:p>
          <a:endParaRPr lang="en-GB"/>
        </a:p>
      </dgm:t>
    </dgm:pt>
    <dgm:pt modelId="{06AE6A0B-645F-422D-A343-C772F67A218C}">
      <dgm:prSet phldrT="[Text]"/>
      <dgm:spPr/>
      <dgm:t>
        <a:bodyPr/>
        <a:lstStyle/>
        <a:p>
          <a:r>
            <a:rPr lang="en-GB" dirty="0"/>
            <a:t>Catalytic Reaction</a:t>
          </a:r>
        </a:p>
      </dgm:t>
    </dgm:pt>
    <dgm:pt modelId="{EB998E6B-7FE5-43A5-A7D0-0DDA9D028C3F}" type="parTrans" cxnId="{45A697E8-7F97-4BA3-8549-89DF79ABB650}">
      <dgm:prSet/>
      <dgm:spPr/>
      <dgm:t>
        <a:bodyPr/>
        <a:lstStyle/>
        <a:p>
          <a:endParaRPr lang="en-GB"/>
        </a:p>
      </dgm:t>
    </dgm:pt>
    <dgm:pt modelId="{53D64FD1-6D33-4723-B56F-ADF11CBFECFA}" type="sibTrans" cxnId="{45A697E8-7F97-4BA3-8549-89DF79ABB650}">
      <dgm:prSet/>
      <dgm:spPr/>
      <dgm:t>
        <a:bodyPr/>
        <a:lstStyle/>
        <a:p>
          <a:endParaRPr lang="en-GB"/>
        </a:p>
      </dgm:t>
    </dgm:pt>
    <dgm:pt modelId="{A54F4A87-BA0A-4A77-A5CA-DF216F609BDE}">
      <dgm:prSet phldrT="[Text]"/>
      <dgm:spPr/>
      <dgm:t>
        <a:bodyPr/>
        <a:lstStyle/>
        <a:p>
          <a:r>
            <a:rPr lang="en-GB" dirty="0"/>
            <a:t>Water treatment</a:t>
          </a:r>
        </a:p>
      </dgm:t>
    </dgm:pt>
    <dgm:pt modelId="{1CE185CB-B355-45AD-8E03-BC9BFF249ED7}" type="parTrans" cxnId="{841BA95C-3E9D-438C-B97F-2A6C97D28132}">
      <dgm:prSet/>
      <dgm:spPr/>
      <dgm:t>
        <a:bodyPr/>
        <a:lstStyle/>
        <a:p>
          <a:endParaRPr lang="en-GB"/>
        </a:p>
      </dgm:t>
    </dgm:pt>
    <dgm:pt modelId="{1604D575-7F10-4B15-A226-11EBF651939C}" type="sibTrans" cxnId="{841BA95C-3E9D-438C-B97F-2A6C97D28132}">
      <dgm:prSet/>
      <dgm:spPr/>
      <dgm:t>
        <a:bodyPr/>
        <a:lstStyle/>
        <a:p>
          <a:endParaRPr lang="en-GB"/>
        </a:p>
      </dgm:t>
    </dgm:pt>
    <dgm:pt modelId="{B316D4D7-1B9E-4339-BD8F-5527EB698DD3}">
      <dgm:prSet phldrT="[Text]"/>
      <dgm:spPr/>
      <dgm:t>
        <a:bodyPr/>
        <a:lstStyle/>
        <a:p>
          <a:r>
            <a:rPr lang="en-GB" dirty="0"/>
            <a:t>Insulation</a:t>
          </a:r>
        </a:p>
      </dgm:t>
    </dgm:pt>
    <dgm:pt modelId="{7EC73F28-C570-4A3D-BE1F-C4B5368C0B06}" type="parTrans" cxnId="{08AA1FEA-C51A-4972-A3E6-AC89EA984681}">
      <dgm:prSet/>
      <dgm:spPr/>
      <dgm:t>
        <a:bodyPr/>
        <a:lstStyle/>
        <a:p>
          <a:endParaRPr lang="en-GB"/>
        </a:p>
      </dgm:t>
    </dgm:pt>
    <dgm:pt modelId="{2FE7CF11-67D6-4ADF-B133-CBF4A6610E26}" type="sibTrans" cxnId="{08AA1FEA-C51A-4972-A3E6-AC89EA984681}">
      <dgm:prSet/>
      <dgm:spPr/>
      <dgm:t>
        <a:bodyPr/>
        <a:lstStyle/>
        <a:p>
          <a:endParaRPr lang="en-GB"/>
        </a:p>
      </dgm:t>
    </dgm:pt>
    <dgm:pt modelId="{CBE8D4FE-5F0F-4BB4-8DBF-47D22AEA0782}">
      <dgm:prSet phldrT="[Text]"/>
      <dgm:spPr/>
      <dgm:t>
        <a:bodyPr/>
        <a:lstStyle/>
        <a:p>
          <a:r>
            <a:rPr lang="en-GB" dirty="0"/>
            <a:t>Ideal Gas Law</a:t>
          </a:r>
        </a:p>
      </dgm:t>
    </dgm:pt>
    <dgm:pt modelId="{ED207D9F-D91F-4507-8A3A-D9B08993097D}" type="parTrans" cxnId="{8410D5B1-B4B7-451F-828C-842E90C96365}">
      <dgm:prSet/>
      <dgm:spPr/>
      <dgm:t>
        <a:bodyPr/>
        <a:lstStyle/>
        <a:p>
          <a:endParaRPr lang="en-GB"/>
        </a:p>
      </dgm:t>
    </dgm:pt>
    <dgm:pt modelId="{AF08DFE3-CA21-4A0E-8044-EA0078633162}" type="sibTrans" cxnId="{8410D5B1-B4B7-451F-828C-842E90C96365}">
      <dgm:prSet/>
      <dgm:spPr/>
      <dgm:t>
        <a:bodyPr/>
        <a:lstStyle/>
        <a:p>
          <a:endParaRPr lang="en-GB"/>
        </a:p>
      </dgm:t>
    </dgm:pt>
    <dgm:pt modelId="{1334439C-5EE3-4BAF-8C00-7EBE75AFEA32}">
      <dgm:prSet phldrT="[Text]"/>
      <dgm:spPr/>
      <dgm:t>
        <a:bodyPr/>
        <a:lstStyle/>
        <a:p>
          <a:r>
            <a:rPr lang="en-GB" dirty="0"/>
            <a:t>Hagen- Poiseuille’s Law</a:t>
          </a:r>
        </a:p>
      </dgm:t>
    </dgm:pt>
    <dgm:pt modelId="{245919B5-AA5A-49C7-8831-5C552DB9FBA2}" type="parTrans" cxnId="{1193C9A4-30CF-45B7-826B-414F9B025598}">
      <dgm:prSet/>
      <dgm:spPr/>
      <dgm:t>
        <a:bodyPr/>
        <a:lstStyle/>
        <a:p>
          <a:endParaRPr lang="en-GB"/>
        </a:p>
      </dgm:t>
    </dgm:pt>
    <dgm:pt modelId="{E93CFCA4-A3D0-4646-9DF9-414436616CBF}" type="sibTrans" cxnId="{1193C9A4-30CF-45B7-826B-414F9B025598}">
      <dgm:prSet/>
      <dgm:spPr/>
      <dgm:t>
        <a:bodyPr/>
        <a:lstStyle/>
        <a:p>
          <a:endParaRPr lang="en-GB"/>
        </a:p>
      </dgm:t>
    </dgm:pt>
    <dgm:pt modelId="{8DD5D485-80B8-48AA-B46B-43E29FF388E9}">
      <dgm:prSet phldrT="[Text]"/>
      <dgm:spPr/>
      <dgm:t>
        <a:bodyPr/>
        <a:lstStyle/>
        <a:p>
          <a:r>
            <a:rPr lang="en-GB" dirty="0"/>
            <a:t>Knudsen </a:t>
          </a:r>
        </a:p>
      </dgm:t>
    </dgm:pt>
    <dgm:pt modelId="{B8EEF6DD-BE07-4646-8653-79965D29D245}" type="parTrans" cxnId="{C02D5818-2E75-4EBD-A36E-6A31BC7D1297}">
      <dgm:prSet/>
      <dgm:spPr/>
      <dgm:t>
        <a:bodyPr/>
        <a:lstStyle/>
        <a:p>
          <a:endParaRPr lang="en-GB"/>
        </a:p>
      </dgm:t>
    </dgm:pt>
    <dgm:pt modelId="{6EC3D01F-3872-43B2-BD73-AD2EAD7E9E56}" type="sibTrans" cxnId="{C02D5818-2E75-4EBD-A36E-6A31BC7D1297}">
      <dgm:prSet/>
      <dgm:spPr/>
      <dgm:t>
        <a:bodyPr/>
        <a:lstStyle/>
        <a:p>
          <a:endParaRPr lang="en-GB"/>
        </a:p>
      </dgm:t>
    </dgm:pt>
    <dgm:pt modelId="{7B651CD7-676C-494A-91EF-CAC97936AB70}">
      <dgm:prSet phldrT="[Text]"/>
      <dgm:spPr/>
      <dgm:t>
        <a:bodyPr/>
        <a:lstStyle/>
        <a:p>
          <a:r>
            <a:rPr lang="en-GB" dirty="0"/>
            <a:t>Carbon Caption and Storage</a:t>
          </a:r>
        </a:p>
      </dgm:t>
    </dgm:pt>
    <dgm:pt modelId="{D3212AEA-8731-4444-82DB-C1DD3A56A788}" type="parTrans" cxnId="{F785BE31-A1D8-4A2C-B4D5-9E4E7D774122}">
      <dgm:prSet/>
      <dgm:spPr/>
      <dgm:t>
        <a:bodyPr/>
        <a:lstStyle/>
        <a:p>
          <a:endParaRPr lang="en-GB"/>
        </a:p>
      </dgm:t>
    </dgm:pt>
    <dgm:pt modelId="{AE385526-34DB-42EB-AA6D-27F1B8FD0D11}" type="sibTrans" cxnId="{F785BE31-A1D8-4A2C-B4D5-9E4E7D774122}">
      <dgm:prSet/>
      <dgm:spPr/>
      <dgm:t>
        <a:bodyPr/>
        <a:lstStyle/>
        <a:p>
          <a:endParaRPr lang="en-GB"/>
        </a:p>
      </dgm:t>
    </dgm:pt>
    <dgm:pt modelId="{B05AC814-0868-476E-8315-017A11316D3B}" type="pres">
      <dgm:prSet presAssocID="{92E209C7-6A40-47CF-94E1-CFA8A7F615DE}" presName="Name0" presStyleCnt="0">
        <dgm:presLayoutVars>
          <dgm:dir/>
          <dgm:animLvl val="lvl"/>
          <dgm:resizeHandles val="exact"/>
        </dgm:presLayoutVars>
      </dgm:prSet>
      <dgm:spPr/>
    </dgm:pt>
    <dgm:pt modelId="{F180DACD-BE48-402F-80A1-DF1C505A6CBF}" type="pres">
      <dgm:prSet presAssocID="{1B041E60-950A-4399-9DD2-F669CD7EFD46}" presName="boxAndChildren" presStyleCnt="0"/>
      <dgm:spPr/>
    </dgm:pt>
    <dgm:pt modelId="{3F49FD97-A15B-4CF7-ABA2-7595B2330691}" type="pres">
      <dgm:prSet presAssocID="{1B041E60-950A-4399-9DD2-F669CD7EFD46}" presName="parentTextBox" presStyleLbl="node1" presStyleIdx="0" presStyleCnt="2"/>
      <dgm:spPr/>
    </dgm:pt>
    <dgm:pt modelId="{A59FBABE-F8CC-4C20-B826-77D9C8ED699C}" type="pres">
      <dgm:prSet presAssocID="{1B041E60-950A-4399-9DD2-F669CD7EFD46}" presName="entireBox" presStyleLbl="node1" presStyleIdx="0" presStyleCnt="2"/>
      <dgm:spPr/>
    </dgm:pt>
    <dgm:pt modelId="{DD76E629-E992-4209-8FB8-053CE4EE6247}" type="pres">
      <dgm:prSet presAssocID="{1B041E60-950A-4399-9DD2-F669CD7EFD46}" presName="descendantBox" presStyleCnt="0"/>
      <dgm:spPr/>
    </dgm:pt>
    <dgm:pt modelId="{D5320ADA-7459-41B7-8D35-95FB5F70730E}" type="pres">
      <dgm:prSet presAssocID="{58511BA2-CC04-439C-AF34-9D49E1F7CEDC}" presName="childTextBox" presStyleLbl="fgAccFollowNode1" presStyleIdx="0" presStyleCnt="12">
        <dgm:presLayoutVars>
          <dgm:bulletEnabled val="1"/>
        </dgm:presLayoutVars>
      </dgm:prSet>
      <dgm:spPr/>
    </dgm:pt>
    <dgm:pt modelId="{85E39B48-025E-4FBB-8A4C-A7E82E46F455}" type="pres">
      <dgm:prSet presAssocID="{1A45A1D1-E691-47AA-BDDD-43F9A5C91825}" presName="childTextBox" presStyleLbl="fgAccFollowNode1" presStyleIdx="1" presStyleCnt="12">
        <dgm:presLayoutVars>
          <dgm:bulletEnabled val="1"/>
        </dgm:presLayoutVars>
      </dgm:prSet>
      <dgm:spPr/>
    </dgm:pt>
    <dgm:pt modelId="{B24BB96E-B0F4-4D27-8765-0A7ED8A49876}" type="pres">
      <dgm:prSet presAssocID="{06AE6A0B-645F-422D-A343-C772F67A218C}" presName="childTextBox" presStyleLbl="fgAccFollowNode1" presStyleIdx="2" presStyleCnt="12">
        <dgm:presLayoutVars>
          <dgm:bulletEnabled val="1"/>
        </dgm:presLayoutVars>
      </dgm:prSet>
      <dgm:spPr/>
    </dgm:pt>
    <dgm:pt modelId="{7C48C358-3B73-4724-9715-D2F7980D4A52}" type="pres">
      <dgm:prSet presAssocID="{A54F4A87-BA0A-4A77-A5CA-DF216F609BDE}" presName="childTextBox" presStyleLbl="fgAccFollowNode1" presStyleIdx="3" presStyleCnt="12">
        <dgm:presLayoutVars>
          <dgm:bulletEnabled val="1"/>
        </dgm:presLayoutVars>
      </dgm:prSet>
      <dgm:spPr/>
    </dgm:pt>
    <dgm:pt modelId="{971BAB0E-8544-4B2F-AD51-1B1D8B735E91}" type="pres">
      <dgm:prSet presAssocID="{B316D4D7-1B9E-4339-BD8F-5527EB698DD3}" presName="childTextBox" presStyleLbl="fgAccFollowNode1" presStyleIdx="4" presStyleCnt="12">
        <dgm:presLayoutVars>
          <dgm:bulletEnabled val="1"/>
        </dgm:presLayoutVars>
      </dgm:prSet>
      <dgm:spPr/>
    </dgm:pt>
    <dgm:pt modelId="{DB96562F-2612-45E9-9FD5-8D6F0A891127}" type="pres">
      <dgm:prSet presAssocID="{7B651CD7-676C-494A-91EF-CAC97936AB70}" presName="childTextBox" presStyleLbl="fgAccFollowNode1" presStyleIdx="5" presStyleCnt="12">
        <dgm:presLayoutVars>
          <dgm:bulletEnabled val="1"/>
        </dgm:presLayoutVars>
      </dgm:prSet>
      <dgm:spPr/>
    </dgm:pt>
    <dgm:pt modelId="{6CFEC1FD-9480-474B-B966-59ED06E559DA}" type="pres">
      <dgm:prSet presAssocID="{74BE9A7D-1B3E-4919-B1A1-31666B0059DB}" presName="sp" presStyleCnt="0"/>
      <dgm:spPr/>
    </dgm:pt>
    <dgm:pt modelId="{69A5C00C-472B-4242-8ACD-1D021D52B4F6}" type="pres">
      <dgm:prSet presAssocID="{6D8ABDFE-EAB3-455C-953C-96573808F27D}" presName="arrowAndChildren" presStyleCnt="0"/>
      <dgm:spPr/>
    </dgm:pt>
    <dgm:pt modelId="{D7F01C19-69DF-4763-A15D-4E138AB8EE78}" type="pres">
      <dgm:prSet presAssocID="{6D8ABDFE-EAB3-455C-953C-96573808F27D}" presName="parentTextArrow" presStyleLbl="node1" presStyleIdx="0" presStyleCnt="2"/>
      <dgm:spPr/>
    </dgm:pt>
    <dgm:pt modelId="{9DB579A5-E5C9-4BE4-BA65-94B8D03EF3DD}" type="pres">
      <dgm:prSet presAssocID="{6D8ABDFE-EAB3-455C-953C-96573808F27D}" presName="arrow" presStyleLbl="node1" presStyleIdx="1" presStyleCnt="2"/>
      <dgm:spPr/>
    </dgm:pt>
    <dgm:pt modelId="{22316F51-AFD6-4202-B8DB-1B2B3868BC89}" type="pres">
      <dgm:prSet presAssocID="{6D8ABDFE-EAB3-455C-953C-96573808F27D}" presName="descendantArrow" presStyleCnt="0"/>
      <dgm:spPr/>
    </dgm:pt>
    <dgm:pt modelId="{FAE11CE7-4ADD-4226-A3F3-AE7334AD2337}" type="pres">
      <dgm:prSet presAssocID="{BA955EC8-C650-4262-A0C2-D3FAC5CF0254}" presName="childTextArrow" presStyleLbl="fgAccFollowNode1" presStyleIdx="6" presStyleCnt="12">
        <dgm:presLayoutVars>
          <dgm:bulletEnabled val="1"/>
        </dgm:presLayoutVars>
      </dgm:prSet>
      <dgm:spPr/>
    </dgm:pt>
    <dgm:pt modelId="{112F16FB-6511-4C15-9F4A-6148CEFE0C70}" type="pres">
      <dgm:prSet presAssocID="{F140A4DE-E036-420D-B65F-E2A9DF08FDF4}" presName="childTextArrow" presStyleLbl="fgAccFollowNode1" presStyleIdx="7" presStyleCnt="12">
        <dgm:presLayoutVars>
          <dgm:bulletEnabled val="1"/>
        </dgm:presLayoutVars>
      </dgm:prSet>
      <dgm:spPr/>
    </dgm:pt>
    <dgm:pt modelId="{ECE22C4E-F9B7-4EFB-8760-5AB590B0B617}" type="pres">
      <dgm:prSet presAssocID="{982B19BF-A13B-4514-B4EF-30AD1DBB9ADE}" presName="childTextArrow" presStyleLbl="fgAccFollowNode1" presStyleIdx="8" presStyleCnt="12">
        <dgm:presLayoutVars>
          <dgm:bulletEnabled val="1"/>
        </dgm:presLayoutVars>
      </dgm:prSet>
      <dgm:spPr/>
    </dgm:pt>
    <dgm:pt modelId="{111CD82D-A42D-4026-AA49-1537AEBA7D52}" type="pres">
      <dgm:prSet presAssocID="{CBE8D4FE-5F0F-4BB4-8DBF-47D22AEA0782}" presName="childTextArrow" presStyleLbl="fgAccFollowNode1" presStyleIdx="9" presStyleCnt="12">
        <dgm:presLayoutVars>
          <dgm:bulletEnabled val="1"/>
        </dgm:presLayoutVars>
      </dgm:prSet>
      <dgm:spPr/>
    </dgm:pt>
    <dgm:pt modelId="{33571D07-6132-47C5-8C28-7E851BD10E81}" type="pres">
      <dgm:prSet presAssocID="{1334439C-5EE3-4BAF-8C00-7EBE75AFEA32}" presName="childTextArrow" presStyleLbl="fgAccFollowNode1" presStyleIdx="10" presStyleCnt="12">
        <dgm:presLayoutVars>
          <dgm:bulletEnabled val="1"/>
        </dgm:presLayoutVars>
      </dgm:prSet>
      <dgm:spPr/>
    </dgm:pt>
    <dgm:pt modelId="{0423D654-E235-4C4C-B753-89BC097767F8}" type="pres">
      <dgm:prSet presAssocID="{8DD5D485-80B8-48AA-B46B-43E29FF388E9}" presName="childTextArrow" presStyleLbl="fgAccFollowNode1" presStyleIdx="11" presStyleCnt="12">
        <dgm:presLayoutVars>
          <dgm:bulletEnabled val="1"/>
        </dgm:presLayoutVars>
      </dgm:prSet>
      <dgm:spPr/>
    </dgm:pt>
  </dgm:ptLst>
  <dgm:cxnLst>
    <dgm:cxn modelId="{AE48A605-99D6-45FD-9623-B22E5B8AB013}" srcId="{6D8ABDFE-EAB3-455C-953C-96573808F27D}" destId="{BA955EC8-C650-4262-A0C2-D3FAC5CF0254}" srcOrd="0" destOrd="0" parTransId="{EE755A18-962E-4D01-A179-EF652D3F9ABA}" sibTransId="{BA49403E-E450-4A2C-BF7D-77C1CEDAF4EB}"/>
    <dgm:cxn modelId="{5CCBD915-8032-472C-8D86-8533279A9CFF}" type="presOf" srcId="{7B651CD7-676C-494A-91EF-CAC97936AB70}" destId="{DB96562F-2612-45E9-9FD5-8D6F0A891127}" srcOrd="0" destOrd="0" presId="urn:microsoft.com/office/officeart/2005/8/layout/process4"/>
    <dgm:cxn modelId="{C02D5818-2E75-4EBD-A36E-6A31BC7D1297}" srcId="{6D8ABDFE-EAB3-455C-953C-96573808F27D}" destId="{8DD5D485-80B8-48AA-B46B-43E29FF388E9}" srcOrd="5" destOrd="0" parTransId="{B8EEF6DD-BE07-4646-8653-79965D29D245}" sibTransId="{6EC3D01F-3872-43B2-BD73-AD2EAD7E9E56}"/>
    <dgm:cxn modelId="{AD315024-BC0D-4859-AD83-B3D4E0CDE3B1}" type="presOf" srcId="{58511BA2-CC04-439C-AF34-9D49E1F7CEDC}" destId="{D5320ADA-7459-41B7-8D35-95FB5F70730E}" srcOrd="0" destOrd="0" presId="urn:microsoft.com/office/officeart/2005/8/layout/process4"/>
    <dgm:cxn modelId="{308CDC27-36DF-4FCA-B541-E590E67E893A}" type="presOf" srcId="{A54F4A87-BA0A-4A77-A5CA-DF216F609BDE}" destId="{7C48C358-3B73-4724-9715-D2F7980D4A52}" srcOrd="0" destOrd="0" presId="urn:microsoft.com/office/officeart/2005/8/layout/process4"/>
    <dgm:cxn modelId="{F785BE31-A1D8-4A2C-B4D5-9E4E7D774122}" srcId="{1B041E60-950A-4399-9DD2-F669CD7EFD46}" destId="{7B651CD7-676C-494A-91EF-CAC97936AB70}" srcOrd="5" destOrd="0" parTransId="{D3212AEA-8731-4444-82DB-C1DD3A56A788}" sibTransId="{AE385526-34DB-42EB-AA6D-27F1B8FD0D11}"/>
    <dgm:cxn modelId="{34AEA334-BA86-437E-92AB-E192339B7AD9}" type="presOf" srcId="{06AE6A0B-645F-422D-A343-C772F67A218C}" destId="{B24BB96E-B0F4-4D27-8765-0A7ED8A49876}" srcOrd="0" destOrd="0" presId="urn:microsoft.com/office/officeart/2005/8/layout/process4"/>
    <dgm:cxn modelId="{0EB8F634-F892-4E8B-AEAD-0B4B620128DB}" srcId="{1B041E60-950A-4399-9DD2-F669CD7EFD46}" destId="{58511BA2-CC04-439C-AF34-9D49E1F7CEDC}" srcOrd="0" destOrd="0" parTransId="{1EF348D3-9D06-4332-87A8-C3BE1563DF53}" sibTransId="{D7AD3679-8A90-4FDE-B931-DA77E22E0D52}"/>
    <dgm:cxn modelId="{B7BF3C3B-2A90-4E23-8427-65E06859B9B8}" srcId="{1B041E60-950A-4399-9DD2-F669CD7EFD46}" destId="{1A45A1D1-E691-47AA-BDDD-43F9A5C91825}" srcOrd="1" destOrd="0" parTransId="{FE0F5D3F-22AF-41B1-9DB5-355C8850245C}" sibTransId="{02E5EB69-DDD6-41A5-B4A5-52F88DCBD765}"/>
    <dgm:cxn modelId="{FE488C3B-6F46-4BC5-ABFB-E2CB2B31ED9C}" type="presOf" srcId="{1B041E60-950A-4399-9DD2-F669CD7EFD46}" destId="{A59FBABE-F8CC-4C20-B826-77D9C8ED699C}" srcOrd="1" destOrd="0" presId="urn:microsoft.com/office/officeart/2005/8/layout/process4"/>
    <dgm:cxn modelId="{841BA95C-3E9D-438C-B97F-2A6C97D28132}" srcId="{1B041E60-950A-4399-9DD2-F669CD7EFD46}" destId="{A54F4A87-BA0A-4A77-A5CA-DF216F609BDE}" srcOrd="3" destOrd="0" parTransId="{1CE185CB-B355-45AD-8E03-BC9BFF249ED7}" sibTransId="{1604D575-7F10-4B15-A226-11EBF651939C}"/>
    <dgm:cxn modelId="{2CD4E844-BD79-41CE-A2AC-FB3E147108E6}" type="presOf" srcId="{BA955EC8-C650-4262-A0C2-D3FAC5CF0254}" destId="{FAE11CE7-4ADD-4226-A3F3-AE7334AD2337}" srcOrd="0" destOrd="0" presId="urn:microsoft.com/office/officeart/2005/8/layout/process4"/>
    <dgm:cxn modelId="{79CFC646-2D4F-467D-9E51-5CB29819DA47}" type="presOf" srcId="{1334439C-5EE3-4BAF-8C00-7EBE75AFEA32}" destId="{33571D07-6132-47C5-8C28-7E851BD10E81}" srcOrd="0" destOrd="0" presId="urn:microsoft.com/office/officeart/2005/8/layout/process4"/>
    <dgm:cxn modelId="{4B517B4B-4A1E-409E-8198-CE3C7D284910}" type="presOf" srcId="{92E209C7-6A40-47CF-94E1-CFA8A7F615DE}" destId="{B05AC814-0868-476E-8315-017A11316D3B}" srcOrd="0" destOrd="0" presId="urn:microsoft.com/office/officeart/2005/8/layout/process4"/>
    <dgm:cxn modelId="{C3CF3479-CD0F-478B-AAD1-AD40F76738C2}" srcId="{6D8ABDFE-EAB3-455C-953C-96573808F27D}" destId="{F140A4DE-E036-420D-B65F-E2A9DF08FDF4}" srcOrd="1" destOrd="0" parTransId="{2620F37B-0768-4C27-BAFE-3EF52D30E748}" sibTransId="{8F29959E-7BC7-4A9E-943A-2A48A26459AF}"/>
    <dgm:cxn modelId="{2A564459-2888-4A9A-B89E-90D1A1231197}" type="presOf" srcId="{B316D4D7-1B9E-4339-BD8F-5527EB698DD3}" destId="{971BAB0E-8544-4B2F-AD51-1B1D8B735E91}" srcOrd="0" destOrd="0" presId="urn:microsoft.com/office/officeart/2005/8/layout/process4"/>
    <dgm:cxn modelId="{6CD0917F-D7C7-4999-B853-96C26C81D3F5}" srcId="{92E209C7-6A40-47CF-94E1-CFA8A7F615DE}" destId="{6D8ABDFE-EAB3-455C-953C-96573808F27D}" srcOrd="0" destOrd="0" parTransId="{58A860CE-5603-444B-80BB-DB9BC9450A30}" sibTransId="{74BE9A7D-1B3E-4919-B1A1-31666B0059DB}"/>
    <dgm:cxn modelId="{38705694-3A8D-4ACA-A5F4-0650B57F81F1}" type="presOf" srcId="{CBE8D4FE-5F0F-4BB4-8DBF-47D22AEA0782}" destId="{111CD82D-A42D-4026-AA49-1537AEBA7D52}" srcOrd="0" destOrd="0" presId="urn:microsoft.com/office/officeart/2005/8/layout/process4"/>
    <dgm:cxn modelId="{1193C9A4-30CF-45B7-826B-414F9B025598}" srcId="{6D8ABDFE-EAB3-455C-953C-96573808F27D}" destId="{1334439C-5EE3-4BAF-8C00-7EBE75AFEA32}" srcOrd="4" destOrd="0" parTransId="{245919B5-AA5A-49C7-8831-5C552DB9FBA2}" sibTransId="{E93CFCA4-A3D0-4646-9DF9-414436616CBF}"/>
    <dgm:cxn modelId="{3D66A5A6-0B75-446F-80B9-5193A6B9F88C}" type="presOf" srcId="{6D8ABDFE-EAB3-455C-953C-96573808F27D}" destId="{9DB579A5-E5C9-4BE4-BA65-94B8D03EF3DD}" srcOrd="1" destOrd="0" presId="urn:microsoft.com/office/officeart/2005/8/layout/process4"/>
    <dgm:cxn modelId="{8410D5B1-B4B7-451F-828C-842E90C96365}" srcId="{6D8ABDFE-EAB3-455C-953C-96573808F27D}" destId="{CBE8D4FE-5F0F-4BB4-8DBF-47D22AEA0782}" srcOrd="3" destOrd="0" parTransId="{ED207D9F-D91F-4507-8A3A-D9B08993097D}" sibTransId="{AF08DFE3-CA21-4A0E-8044-EA0078633162}"/>
    <dgm:cxn modelId="{8C7FE0C8-FFA3-4920-85E9-163F5A7A8DF0}" srcId="{92E209C7-6A40-47CF-94E1-CFA8A7F615DE}" destId="{1B041E60-950A-4399-9DD2-F669CD7EFD46}" srcOrd="1" destOrd="0" parTransId="{9E2552A6-72F0-4241-8767-0017A688E64E}" sibTransId="{F84BB73B-22DA-4A29-82E6-E44EB2168A29}"/>
    <dgm:cxn modelId="{871C62D7-AA8E-45A5-8FAC-200B745371AF}" type="presOf" srcId="{F140A4DE-E036-420D-B65F-E2A9DF08FDF4}" destId="{112F16FB-6511-4C15-9F4A-6148CEFE0C70}" srcOrd="0" destOrd="0" presId="urn:microsoft.com/office/officeart/2005/8/layout/process4"/>
    <dgm:cxn modelId="{45A697E8-7F97-4BA3-8549-89DF79ABB650}" srcId="{1B041E60-950A-4399-9DD2-F669CD7EFD46}" destId="{06AE6A0B-645F-422D-A343-C772F67A218C}" srcOrd="2" destOrd="0" parTransId="{EB998E6B-7FE5-43A5-A7D0-0DDA9D028C3F}" sibTransId="{53D64FD1-6D33-4723-B56F-ADF11CBFECFA}"/>
    <dgm:cxn modelId="{08AA1FEA-C51A-4972-A3E6-AC89EA984681}" srcId="{1B041E60-950A-4399-9DD2-F669CD7EFD46}" destId="{B316D4D7-1B9E-4339-BD8F-5527EB698DD3}" srcOrd="4" destOrd="0" parTransId="{7EC73F28-C570-4A3D-BE1F-C4B5368C0B06}" sibTransId="{2FE7CF11-67D6-4ADF-B133-CBF4A6610E26}"/>
    <dgm:cxn modelId="{908294EE-5A92-40B8-A230-CF2E9750B40E}" type="presOf" srcId="{1A45A1D1-E691-47AA-BDDD-43F9A5C91825}" destId="{85E39B48-025E-4FBB-8A4C-A7E82E46F455}" srcOrd="0" destOrd="0" presId="urn:microsoft.com/office/officeart/2005/8/layout/process4"/>
    <dgm:cxn modelId="{A14068F1-DEC0-46D7-9607-8D594EB728A3}" type="presOf" srcId="{8DD5D485-80B8-48AA-B46B-43E29FF388E9}" destId="{0423D654-E235-4C4C-B753-89BC097767F8}" srcOrd="0" destOrd="0" presId="urn:microsoft.com/office/officeart/2005/8/layout/process4"/>
    <dgm:cxn modelId="{3D1322F3-CB98-4AA1-A4CA-6766C32506EF}" type="presOf" srcId="{982B19BF-A13B-4514-B4EF-30AD1DBB9ADE}" destId="{ECE22C4E-F9B7-4EFB-8760-5AB590B0B617}" srcOrd="0" destOrd="0" presId="urn:microsoft.com/office/officeart/2005/8/layout/process4"/>
    <dgm:cxn modelId="{25E99DFD-8D68-4602-ABE4-D27B2C96E0E8}" type="presOf" srcId="{1B041E60-950A-4399-9DD2-F669CD7EFD46}" destId="{3F49FD97-A15B-4CF7-ABA2-7595B2330691}" srcOrd="0" destOrd="0" presId="urn:microsoft.com/office/officeart/2005/8/layout/process4"/>
    <dgm:cxn modelId="{AF31A4FD-697D-4138-AF76-AD534008BF8A}" type="presOf" srcId="{6D8ABDFE-EAB3-455C-953C-96573808F27D}" destId="{D7F01C19-69DF-4763-A15D-4E138AB8EE78}" srcOrd="0" destOrd="0" presId="urn:microsoft.com/office/officeart/2005/8/layout/process4"/>
    <dgm:cxn modelId="{37CB98FE-E0D4-4B79-A314-FFF106769367}" srcId="{6D8ABDFE-EAB3-455C-953C-96573808F27D}" destId="{982B19BF-A13B-4514-B4EF-30AD1DBB9ADE}" srcOrd="2" destOrd="0" parTransId="{528FF686-15CC-4B63-8144-17FCD130D0FD}" sibTransId="{35AAE030-5CE4-4EB7-BEA7-826A67A268EC}"/>
    <dgm:cxn modelId="{8D33E82D-DA73-41F4-83A0-72BB634DFB3C}" type="presParOf" srcId="{B05AC814-0868-476E-8315-017A11316D3B}" destId="{F180DACD-BE48-402F-80A1-DF1C505A6CBF}" srcOrd="0" destOrd="0" presId="urn:microsoft.com/office/officeart/2005/8/layout/process4"/>
    <dgm:cxn modelId="{26BBE026-CEB0-4420-843D-3DC4B80FC7DD}" type="presParOf" srcId="{F180DACD-BE48-402F-80A1-DF1C505A6CBF}" destId="{3F49FD97-A15B-4CF7-ABA2-7595B2330691}" srcOrd="0" destOrd="0" presId="urn:microsoft.com/office/officeart/2005/8/layout/process4"/>
    <dgm:cxn modelId="{56E69BE1-A201-423A-973C-A63E3B3116E6}" type="presParOf" srcId="{F180DACD-BE48-402F-80A1-DF1C505A6CBF}" destId="{A59FBABE-F8CC-4C20-B826-77D9C8ED699C}" srcOrd="1" destOrd="0" presId="urn:microsoft.com/office/officeart/2005/8/layout/process4"/>
    <dgm:cxn modelId="{EEFD6E62-3DFB-41CC-91DE-75E6848044AE}" type="presParOf" srcId="{F180DACD-BE48-402F-80A1-DF1C505A6CBF}" destId="{DD76E629-E992-4209-8FB8-053CE4EE6247}" srcOrd="2" destOrd="0" presId="urn:microsoft.com/office/officeart/2005/8/layout/process4"/>
    <dgm:cxn modelId="{530C1D02-76AE-4B26-8EE6-08CB873B2EEE}" type="presParOf" srcId="{DD76E629-E992-4209-8FB8-053CE4EE6247}" destId="{D5320ADA-7459-41B7-8D35-95FB5F70730E}" srcOrd="0" destOrd="0" presId="urn:microsoft.com/office/officeart/2005/8/layout/process4"/>
    <dgm:cxn modelId="{31C09D46-AB07-47E1-B3E5-4E9958FD62BB}" type="presParOf" srcId="{DD76E629-E992-4209-8FB8-053CE4EE6247}" destId="{85E39B48-025E-4FBB-8A4C-A7E82E46F455}" srcOrd="1" destOrd="0" presId="urn:microsoft.com/office/officeart/2005/8/layout/process4"/>
    <dgm:cxn modelId="{561CA84F-D298-47CF-AB90-54589AA956D3}" type="presParOf" srcId="{DD76E629-E992-4209-8FB8-053CE4EE6247}" destId="{B24BB96E-B0F4-4D27-8765-0A7ED8A49876}" srcOrd="2" destOrd="0" presId="urn:microsoft.com/office/officeart/2005/8/layout/process4"/>
    <dgm:cxn modelId="{77D8DAF7-789F-4D75-BFC3-CCE010706AAD}" type="presParOf" srcId="{DD76E629-E992-4209-8FB8-053CE4EE6247}" destId="{7C48C358-3B73-4724-9715-D2F7980D4A52}" srcOrd="3" destOrd="0" presId="urn:microsoft.com/office/officeart/2005/8/layout/process4"/>
    <dgm:cxn modelId="{0BC42AC3-5FF8-4FBF-A4D3-07DA6E61973F}" type="presParOf" srcId="{DD76E629-E992-4209-8FB8-053CE4EE6247}" destId="{971BAB0E-8544-4B2F-AD51-1B1D8B735E91}" srcOrd="4" destOrd="0" presId="urn:microsoft.com/office/officeart/2005/8/layout/process4"/>
    <dgm:cxn modelId="{4E82547F-F6B9-470F-8333-5DC9C30D9BBE}" type="presParOf" srcId="{DD76E629-E992-4209-8FB8-053CE4EE6247}" destId="{DB96562F-2612-45E9-9FD5-8D6F0A891127}" srcOrd="5" destOrd="0" presId="urn:microsoft.com/office/officeart/2005/8/layout/process4"/>
    <dgm:cxn modelId="{96DA9FFC-3DE7-4C39-AB05-B0C848B61468}" type="presParOf" srcId="{B05AC814-0868-476E-8315-017A11316D3B}" destId="{6CFEC1FD-9480-474B-B966-59ED06E559DA}" srcOrd="1" destOrd="0" presId="urn:microsoft.com/office/officeart/2005/8/layout/process4"/>
    <dgm:cxn modelId="{C98EAAED-CE45-4C3C-832D-28F19CA49F9E}" type="presParOf" srcId="{B05AC814-0868-476E-8315-017A11316D3B}" destId="{69A5C00C-472B-4242-8ACD-1D021D52B4F6}" srcOrd="2" destOrd="0" presId="urn:microsoft.com/office/officeart/2005/8/layout/process4"/>
    <dgm:cxn modelId="{85A7E9F4-14CB-4835-822D-F71D7FCB8810}" type="presParOf" srcId="{69A5C00C-472B-4242-8ACD-1D021D52B4F6}" destId="{D7F01C19-69DF-4763-A15D-4E138AB8EE78}" srcOrd="0" destOrd="0" presId="urn:microsoft.com/office/officeart/2005/8/layout/process4"/>
    <dgm:cxn modelId="{06EA251D-1E59-4545-A14E-ECABB49110FB}" type="presParOf" srcId="{69A5C00C-472B-4242-8ACD-1D021D52B4F6}" destId="{9DB579A5-E5C9-4BE4-BA65-94B8D03EF3DD}" srcOrd="1" destOrd="0" presId="urn:microsoft.com/office/officeart/2005/8/layout/process4"/>
    <dgm:cxn modelId="{83550358-ED18-4375-BFE5-B80E5D28B7B6}" type="presParOf" srcId="{69A5C00C-472B-4242-8ACD-1D021D52B4F6}" destId="{22316F51-AFD6-4202-B8DB-1B2B3868BC89}" srcOrd="2" destOrd="0" presId="urn:microsoft.com/office/officeart/2005/8/layout/process4"/>
    <dgm:cxn modelId="{C3BA03CB-4917-4A75-B3D9-F96205B09766}" type="presParOf" srcId="{22316F51-AFD6-4202-B8DB-1B2B3868BC89}" destId="{FAE11CE7-4ADD-4226-A3F3-AE7334AD2337}" srcOrd="0" destOrd="0" presId="urn:microsoft.com/office/officeart/2005/8/layout/process4"/>
    <dgm:cxn modelId="{AA6FAB04-D8B7-45C2-9958-33FDD131E101}" type="presParOf" srcId="{22316F51-AFD6-4202-B8DB-1B2B3868BC89}" destId="{112F16FB-6511-4C15-9F4A-6148CEFE0C70}" srcOrd="1" destOrd="0" presId="urn:microsoft.com/office/officeart/2005/8/layout/process4"/>
    <dgm:cxn modelId="{975A20BF-DE45-4B80-9382-EC0A496FAFF0}" type="presParOf" srcId="{22316F51-AFD6-4202-B8DB-1B2B3868BC89}" destId="{ECE22C4E-F9B7-4EFB-8760-5AB590B0B617}" srcOrd="2" destOrd="0" presId="urn:microsoft.com/office/officeart/2005/8/layout/process4"/>
    <dgm:cxn modelId="{4FFA19A9-E10B-4846-AE98-81BCDE450BB2}" type="presParOf" srcId="{22316F51-AFD6-4202-B8DB-1B2B3868BC89}" destId="{111CD82D-A42D-4026-AA49-1537AEBA7D52}" srcOrd="3" destOrd="0" presId="urn:microsoft.com/office/officeart/2005/8/layout/process4"/>
    <dgm:cxn modelId="{10CD6B58-D4B2-427C-B071-B520E0908D43}" type="presParOf" srcId="{22316F51-AFD6-4202-B8DB-1B2B3868BC89}" destId="{33571D07-6132-47C5-8C28-7E851BD10E81}" srcOrd="4" destOrd="0" presId="urn:microsoft.com/office/officeart/2005/8/layout/process4"/>
    <dgm:cxn modelId="{B8C3B740-BCD3-4A27-95D9-44B6A87F4980}" type="presParOf" srcId="{22316F51-AFD6-4202-B8DB-1B2B3868BC89}" destId="{0423D654-E235-4C4C-B753-89BC097767F8}" srcOrd="5"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9DBB88-E363-4369-8EFB-7976AFC02DBA}" type="doc">
      <dgm:prSet loTypeId="urn:microsoft.com/office/officeart/2005/8/layout/vList4" loCatId="list" qsTypeId="urn:microsoft.com/office/officeart/2005/8/quickstyle/3d3" qsCatId="3D" csTypeId="urn:microsoft.com/office/officeart/2005/8/colors/colorful5" csCatId="colorful" phldr="1"/>
      <dgm:spPr/>
      <dgm:t>
        <a:bodyPr/>
        <a:lstStyle/>
        <a:p>
          <a:endParaRPr lang="en-GB"/>
        </a:p>
      </dgm:t>
    </dgm:pt>
    <dgm:pt modelId="{D2CE8814-EEE1-45D2-9337-FF672E00729E}">
      <dgm:prSet phldrT="[Text]" custT="1"/>
      <dgm:spPr/>
      <dgm:t>
        <a:bodyPr/>
        <a:lstStyle/>
        <a:p>
          <a:r>
            <a:rPr lang="en-GB" sz="1800" b="1">
              <a:solidFill>
                <a:schemeClr val="tx1"/>
              </a:solidFill>
            </a:rPr>
            <a:t>Evaluation </a:t>
          </a:r>
          <a:endParaRPr lang="en-GB" sz="1800" b="1" dirty="0">
            <a:solidFill>
              <a:schemeClr val="tx1"/>
            </a:solidFill>
          </a:endParaRPr>
        </a:p>
      </dgm:t>
    </dgm:pt>
    <dgm:pt modelId="{EE2606FE-847D-4524-8759-72158D5AA701}" type="parTrans" cxnId="{B7C56532-3FDD-4048-A707-D8FF5A9481D6}">
      <dgm:prSet/>
      <dgm:spPr/>
      <dgm:t>
        <a:bodyPr/>
        <a:lstStyle/>
        <a:p>
          <a:endParaRPr lang="en-GB" sz="2000">
            <a:solidFill>
              <a:schemeClr val="tx1"/>
            </a:solidFill>
          </a:endParaRPr>
        </a:p>
      </dgm:t>
    </dgm:pt>
    <dgm:pt modelId="{E607465E-AA94-4216-B10F-324AD310E14A}" type="sibTrans" cxnId="{B7C56532-3FDD-4048-A707-D8FF5A9481D6}">
      <dgm:prSet/>
      <dgm:spPr/>
      <dgm:t>
        <a:bodyPr/>
        <a:lstStyle/>
        <a:p>
          <a:endParaRPr lang="en-GB" sz="2000">
            <a:solidFill>
              <a:schemeClr val="tx1"/>
            </a:solidFill>
          </a:endParaRPr>
        </a:p>
      </dgm:t>
    </dgm:pt>
    <dgm:pt modelId="{1C9EA55F-AED4-48D2-AA53-91C490629109}">
      <dgm:prSet phldrT="[Text]" custT="1"/>
      <dgm:spPr/>
      <dgm:t>
        <a:bodyPr/>
        <a:lstStyle/>
        <a:p>
          <a:r>
            <a:rPr lang="en-CA" sz="1400" dirty="0">
              <a:solidFill>
                <a:schemeClr val="tx1"/>
              </a:solidFill>
            </a:rPr>
            <a:t>Compressor ratings (Power and Size) are functions of the injection pressure, energy and momentum required for gas-oil displacement to occur in an EOR process and reservoir. </a:t>
          </a:r>
          <a:endParaRPr lang="en-GB" sz="1400" dirty="0">
            <a:solidFill>
              <a:schemeClr val="tx1"/>
            </a:solidFill>
          </a:endParaRPr>
        </a:p>
      </dgm:t>
    </dgm:pt>
    <dgm:pt modelId="{D13242FB-09CF-4C19-9F99-788E133C1034}" type="parTrans" cxnId="{6A1BD238-42FD-42C9-99F7-1CF87B91009C}">
      <dgm:prSet/>
      <dgm:spPr/>
      <dgm:t>
        <a:bodyPr/>
        <a:lstStyle/>
        <a:p>
          <a:endParaRPr lang="en-GB" sz="2000">
            <a:solidFill>
              <a:schemeClr val="tx1"/>
            </a:solidFill>
          </a:endParaRPr>
        </a:p>
      </dgm:t>
    </dgm:pt>
    <dgm:pt modelId="{03A306E0-69A4-4965-946C-DEE273CD5DFD}" type="sibTrans" cxnId="{6A1BD238-42FD-42C9-99F7-1CF87B91009C}">
      <dgm:prSet/>
      <dgm:spPr/>
      <dgm:t>
        <a:bodyPr/>
        <a:lstStyle/>
        <a:p>
          <a:endParaRPr lang="en-GB" sz="2000">
            <a:solidFill>
              <a:schemeClr val="tx1"/>
            </a:solidFill>
          </a:endParaRPr>
        </a:p>
      </dgm:t>
    </dgm:pt>
    <dgm:pt modelId="{0E7223DC-0C2B-4621-97B8-5B3104492739}">
      <dgm:prSet phldrT="[Text]" custT="1"/>
      <dgm:spPr/>
      <dgm:t>
        <a:bodyPr/>
        <a:lstStyle/>
        <a:p>
          <a:r>
            <a:rPr lang="en-GB" sz="1400">
              <a:solidFill>
                <a:schemeClr val="tx1"/>
              </a:solidFill>
            </a:rPr>
            <a:t>Capillary Pressure (CP) and Displacement Pressure (DP) can effectively be adopted as the Indicators of injection pressure in laboratory scale. </a:t>
          </a:r>
          <a:endParaRPr lang="en-GB" sz="1400" dirty="0">
            <a:solidFill>
              <a:schemeClr val="tx1"/>
            </a:solidFill>
          </a:endParaRPr>
        </a:p>
      </dgm:t>
    </dgm:pt>
    <dgm:pt modelId="{E233A1C1-6C0D-4FE3-91F3-CAFE7500C302}" type="parTrans" cxnId="{A057E995-65A7-458D-957B-5225FFB21354}">
      <dgm:prSet/>
      <dgm:spPr/>
      <dgm:t>
        <a:bodyPr/>
        <a:lstStyle/>
        <a:p>
          <a:endParaRPr lang="en-GB" sz="2000">
            <a:solidFill>
              <a:schemeClr val="tx1"/>
            </a:solidFill>
          </a:endParaRPr>
        </a:p>
      </dgm:t>
    </dgm:pt>
    <dgm:pt modelId="{3E68A898-BED8-4C54-8DD6-819EE3AF0107}" type="sibTrans" cxnId="{A057E995-65A7-458D-957B-5225FFB21354}">
      <dgm:prSet/>
      <dgm:spPr/>
      <dgm:t>
        <a:bodyPr/>
        <a:lstStyle/>
        <a:p>
          <a:endParaRPr lang="en-GB" sz="2000">
            <a:solidFill>
              <a:schemeClr val="tx1"/>
            </a:solidFill>
          </a:endParaRPr>
        </a:p>
      </dgm:t>
    </dgm:pt>
    <dgm:pt modelId="{A1A010D5-84AA-426A-A03B-0C6CBDBF48DA}">
      <dgm:prSet phldrT="[Text]" custT="1"/>
      <dgm:spPr/>
      <dgm:t>
        <a:bodyPr/>
        <a:lstStyle/>
        <a:p>
          <a:r>
            <a:rPr lang="en-GB" sz="1800" b="1">
              <a:solidFill>
                <a:schemeClr val="tx1"/>
              </a:solidFill>
            </a:rPr>
            <a:t>Indicators &amp; Description</a:t>
          </a:r>
          <a:endParaRPr lang="en-GB" sz="1800" b="1" dirty="0">
            <a:solidFill>
              <a:schemeClr val="tx1"/>
            </a:solidFill>
          </a:endParaRPr>
        </a:p>
      </dgm:t>
    </dgm:pt>
    <dgm:pt modelId="{C8208B65-B5D5-4B94-856D-C9573CDCED4C}" type="parTrans" cxnId="{3C527598-017F-4718-860D-E517D73456FE}">
      <dgm:prSet/>
      <dgm:spPr/>
      <dgm:t>
        <a:bodyPr/>
        <a:lstStyle/>
        <a:p>
          <a:endParaRPr lang="en-GB" sz="2000">
            <a:solidFill>
              <a:schemeClr val="tx1"/>
            </a:solidFill>
          </a:endParaRPr>
        </a:p>
      </dgm:t>
    </dgm:pt>
    <dgm:pt modelId="{0BF6695F-C66C-49F5-AFF7-C28C0E3146F2}" type="sibTrans" cxnId="{3C527598-017F-4718-860D-E517D73456FE}">
      <dgm:prSet/>
      <dgm:spPr/>
      <dgm:t>
        <a:bodyPr/>
        <a:lstStyle/>
        <a:p>
          <a:endParaRPr lang="en-GB" sz="2000">
            <a:solidFill>
              <a:schemeClr val="tx1"/>
            </a:solidFill>
          </a:endParaRPr>
        </a:p>
      </dgm:t>
    </dgm:pt>
    <dgm:pt modelId="{65FB96B9-44BC-48CB-A794-3B5A3FB15A34}">
      <dgm:prSet phldrT="[Text]" custT="1"/>
      <dgm:spPr/>
      <dgm:t>
        <a:bodyPr/>
        <a:lstStyle/>
        <a:p>
          <a:pPr>
            <a:buClrTx/>
            <a:buSzTx/>
            <a:buFont typeface="Arial" panose="020B0604020202020204" pitchFamily="34" charset="0"/>
            <a:buChar char="•"/>
          </a:pPr>
          <a:r>
            <a:rPr lang="en-CA" sz="1400" dirty="0">
              <a:solidFill>
                <a:schemeClr val="tx1"/>
              </a:solidFill>
            </a:rPr>
            <a:t>Capillary Pressure (CP): Minimum pressure required to overcome fluid flow resistance in a porous or reservoir media.</a:t>
          </a:r>
          <a:endParaRPr lang="en-GB" sz="1400" dirty="0">
            <a:solidFill>
              <a:schemeClr val="tx1"/>
            </a:solidFill>
          </a:endParaRPr>
        </a:p>
      </dgm:t>
    </dgm:pt>
    <dgm:pt modelId="{5B608963-7CD3-40FB-9499-E4C019FDE28E}" type="parTrans" cxnId="{396B1620-6F2F-4531-89BA-36CEBFD0C720}">
      <dgm:prSet/>
      <dgm:spPr/>
      <dgm:t>
        <a:bodyPr/>
        <a:lstStyle/>
        <a:p>
          <a:endParaRPr lang="en-GB" sz="2000">
            <a:solidFill>
              <a:schemeClr val="tx1"/>
            </a:solidFill>
          </a:endParaRPr>
        </a:p>
      </dgm:t>
    </dgm:pt>
    <dgm:pt modelId="{864D05EE-FAED-436B-92BC-495584AF884F}" type="sibTrans" cxnId="{396B1620-6F2F-4531-89BA-36CEBFD0C720}">
      <dgm:prSet/>
      <dgm:spPr/>
      <dgm:t>
        <a:bodyPr/>
        <a:lstStyle/>
        <a:p>
          <a:endParaRPr lang="en-GB" sz="2000">
            <a:solidFill>
              <a:schemeClr val="tx1"/>
            </a:solidFill>
          </a:endParaRPr>
        </a:p>
      </dgm:t>
    </dgm:pt>
    <dgm:pt modelId="{1DF47D00-4D14-4CA7-84E9-7889CABAC8DF}">
      <dgm:prSet custT="1"/>
      <dgm:spPr/>
      <dgm:t>
        <a:bodyPr/>
        <a:lstStyle/>
        <a:p>
          <a:pPr>
            <a:buClrTx/>
            <a:buSzTx/>
            <a:buFont typeface="Arial" panose="020B0604020202020204" pitchFamily="34" charset="0"/>
            <a:buChar char="•"/>
          </a:pPr>
          <a:r>
            <a:rPr lang="en-CA" sz="1400" dirty="0">
              <a:solidFill>
                <a:schemeClr val="tx1"/>
              </a:solidFill>
            </a:rPr>
            <a:t>Displacement Pressure (DP): Minimum pressure required to displace fluid (gas) through a porous media.</a:t>
          </a:r>
          <a:endParaRPr lang="en-GB" sz="1400" dirty="0">
            <a:solidFill>
              <a:schemeClr val="tx1"/>
            </a:solidFill>
          </a:endParaRPr>
        </a:p>
      </dgm:t>
    </dgm:pt>
    <dgm:pt modelId="{8D1BA901-6E79-46F7-9E2A-C5781CA99B28}" type="parTrans" cxnId="{FF0DECC3-C981-46D5-8EAD-76F104BF25EE}">
      <dgm:prSet/>
      <dgm:spPr/>
      <dgm:t>
        <a:bodyPr/>
        <a:lstStyle/>
        <a:p>
          <a:endParaRPr lang="en-GB" sz="2000">
            <a:solidFill>
              <a:schemeClr val="tx1"/>
            </a:solidFill>
          </a:endParaRPr>
        </a:p>
      </dgm:t>
    </dgm:pt>
    <dgm:pt modelId="{9B4095A2-DA85-48CE-8CC6-D46290E2F626}" type="sibTrans" cxnId="{FF0DECC3-C981-46D5-8EAD-76F104BF25EE}">
      <dgm:prSet/>
      <dgm:spPr/>
      <dgm:t>
        <a:bodyPr/>
        <a:lstStyle/>
        <a:p>
          <a:endParaRPr lang="en-GB" sz="2000">
            <a:solidFill>
              <a:schemeClr val="tx1"/>
            </a:solidFill>
          </a:endParaRPr>
        </a:p>
      </dgm:t>
    </dgm:pt>
    <dgm:pt modelId="{B9687ADF-4F4A-4C88-9108-E7B2E7A17FCB}">
      <dgm:prSet phldrT="[Text]" custT="1"/>
      <dgm:spPr/>
      <dgm:t>
        <a:bodyPr/>
        <a:lstStyle/>
        <a:p>
          <a:r>
            <a:rPr lang="en-GB" sz="1800" b="1">
              <a:solidFill>
                <a:schemeClr val="tx1"/>
              </a:solidFill>
            </a:rPr>
            <a:t>Data Acquisition </a:t>
          </a:r>
          <a:endParaRPr lang="en-GB" sz="1800" b="1" dirty="0">
            <a:solidFill>
              <a:schemeClr val="tx1"/>
            </a:solidFill>
          </a:endParaRPr>
        </a:p>
      </dgm:t>
    </dgm:pt>
    <dgm:pt modelId="{AB0722E0-69E0-4C80-9ACC-835A51C4216B}" type="parTrans" cxnId="{AD1E3122-87FC-4FC5-8282-695D3FE8C53F}">
      <dgm:prSet/>
      <dgm:spPr/>
      <dgm:t>
        <a:bodyPr/>
        <a:lstStyle/>
        <a:p>
          <a:endParaRPr lang="en-GB" sz="2000">
            <a:solidFill>
              <a:schemeClr val="tx1"/>
            </a:solidFill>
          </a:endParaRPr>
        </a:p>
      </dgm:t>
    </dgm:pt>
    <dgm:pt modelId="{FF255635-EED6-4C66-98B4-1510E76367A2}" type="sibTrans" cxnId="{AD1E3122-87FC-4FC5-8282-695D3FE8C53F}">
      <dgm:prSet/>
      <dgm:spPr/>
      <dgm:t>
        <a:bodyPr/>
        <a:lstStyle/>
        <a:p>
          <a:endParaRPr lang="en-GB" sz="2000">
            <a:solidFill>
              <a:schemeClr val="tx1"/>
            </a:solidFill>
          </a:endParaRPr>
        </a:p>
      </dgm:t>
    </dgm:pt>
    <dgm:pt modelId="{7003A687-9DE1-4E25-A6EF-02E279F327FD}">
      <dgm:prSet phldrT="[Text]" custT="1"/>
      <dgm:spPr/>
      <dgm:t>
        <a:bodyPr/>
        <a:lstStyle/>
        <a:p>
          <a:r>
            <a:rPr lang="en-GB" sz="1400">
              <a:solidFill>
                <a:schemeClr val="tx1"/>
              </a:solidFill>
            </a:rPr>
            <a:t>Capillary pressure is obtained from global EOR field data using parametric function.</a:t>
          </a:r>
          <a:endParaRPr lang="en-GB" sz="1400" dirty="0">
            <a:solidFill>
              <a:schemeClr val="tx1"/>
            </a:solidFill>
          </a:endParaRPr>
        </a:p>
      </dgm:t>
    </dgm:pt>
    <dgm:pt modelId="{D77C4A4E-6BD2-4240-93F1-8E0C1EDBBA1A}" type="parTrans" cxnId="{71F7AF56-21E2-4CAF-8E5C-AA5B5F7017D9}">
      <dgm:prSet/>
      <dgm:spPr/>
      <dgm:t>
        <a:bodyPr/>
        <a:lstStyle/>
        <a:p>
          <a:endParaRPr lang="en-GB" sz="2000">
            <a:solidFill>
              <a:schemeClr val="tx1"/>
            </a:solidFill>
          </a:endParaRPr>
        </a:p>
      </dgm:t>
    </dgm:pt>
    <dgm:pt modelId="{CAEB2D21-9A41-49F4-80FF-8252D5417090}" type="sibTrans" cxnId="{71F7AF56-21E2-4CAF-8E5C-AA5B5F7017D9}">
      <dgm:prSet/>
      <dgm:spPr/>
      <dgm:t>
        <a:bodyPr/>
        <a:lstStyle/>
        <a:p>
          <a:endParaRPr lang="en-GB" sz="2000">
            <a:solidFill>
              <a:schemeClr val="tx1"/>
            </a:solidFill>
          </a:endParaRPr>
        </a:p>
      </dgm:t>
    </dgm:pt>
    <dgm:pt modelId="{557CFBF6-E479-484C-8100-B245557B9032}">
      <dgm:prSet phldrT="[Text]" custT="1"/>
      <dgm:spPr/>
      <dgm:t>
        <a:bodyPr/>
        <a:lstStyle/>
        <a:p>
          <a:r>
            <a:rPr lang="en-GB" sz="1400">
              <a:solidFill>
                <a:schemeClr val="tx1"/>
              </a:solidFill>
            </a:rPr>
            <a:t>Displacement pressure is experimentally determined from the intercept of the backward extrapolation of the graph of Injection Pressure vs Flow Rate. </a:t>
          </a:r>
          <a:endParaRPr lang="en-GB" sz="1400" dirty="0">
            <a:solidFill>
              <a:schemeClr val="tx1"/>
            </a:solidFill>
          </a:endParaRPr>
        </a:p>
      </dgm:t>
    </dgm:pt>
    <dgm:pt modelId="{37EFBBDB-46B5-42F9-A3CF-04CA4A842C27}" type="parTrans" cxnId="{6D2C542C-1AC6-4B1E-95D4-0E724A8D5C62}">
      <dgm:prSet/>
      <dgm:spPr/>
      <dgm:t>
        <a:bodyPr/>
        <a:lstStyle/>
        <a:p>
          <a:endParaRPr lang="en-GB" sz="2000">
            <a:solidFill>
              <a:schemeClr val="tx1"/>
            </a:solidFill>
          </a:endParaRPr>
        </a:p>
      </dgm:t>
    </dgm:pt>
    <dgm:pt modelId="{DC74476A-C68D-4CB4-A727-A239793AD6F8}" type="sibTrans" cxnId="{6D2C542C-1AC6-4B1E-95D4-0E724A8D5C62}">
      <dgm:prSet/>
      <dgm:spPr/>
      <dgm:t>
        <a:bodyPr/>
        <a:lstStyle/>
        <a:p>
          <a:endParaRPr lang="en-GB" sz="2000">
            <a:solidFill>
              <a:schemeClr val="tx1"/>
            </a:solidFill>
          </a:endParaRPr>
        </a:p>
      </dgm:t>
    </dgm:pt>
    <dgm:pt modelId="{4C02EF9C-CCA7-46C3-BC1D-CDD9CA74F78C}">
      <dgm:prSet custT="1"/>
      <dgm:spPr/>
      <dgm:t>
        <a:bodyPr/>
        <a:lstStyle/>
        <a:p>
          <a:pPr>
            <a:buClrTx/>
            <a:buSzTx/>
            <a:buFont typeface="Arial" panose="020B0604020202020204" pitchFamily="34" charset="0"/>
            <a:buChar char="•"/>
          </a:pPr>
          <a:r>
            <a:rPr lang="en-CA" sz="1400" dirty="0">
              <a:solidFill>
                <a:schemeClr val="tx1"/>
              </a:solidFill>
            </a:rPr>
            <a:t>CP and DP are technically equal and are influenced by similar properties such as pore size.</a:t>
          </a:r>
          <a:endParaRPr lang="en-GB" sz="1400" dirty="0">
            <a:solidFill>
              <a:schemeClr val="tx1"/>
            </a:solidFill>
          </a:endParaRPr>
        </a:p>
      </dgm:t>
    </dgm:pt>
    <dgm:pt modelId="{875DB81A-EAA5-417E-BE3C-7ADEF96193FD}" type="parTrans" cxnId="{4B94B26A-903D-4817-B3D3-9F92224B8084}">
      <dgm:prSet/>
      <dgm:spPr/>
      <dgm:t>
        <a:bodyPr/>
        <a:lstStyle/>
        <a:p>
          <a:endParaRPr lang="en-GB" sz="2000">
            <a:solidFill>
              <a:schemeClr val="tx1"/>
            </a:solidFill>
          </a:endParaRPr>
        </a:p>
      </dgm:t>
    </dgm:pt>
    <dgm:pt modelId="{59EC988C-1EC8-4C71-A142-5AA58ADCE6DA}" type="sibTrans" cxnId="{4B94B26A-903D-4817-B3D3-9F92224B8084}">
      <dgm:prSet/>
      <dgm:spPr/>
      <dgm:t>
        <a:bodyPr/>
        <a:lstStyle/>
        <a:p>
          <a:endParaRPr lang="en-GB" sz="2000">
            <a:solidFill>
              <a:schemeClr val="tx1"/>
            </a:solidFill>
          </a:endParaRPr>
        </a:p>
      </dgm:t>
    </dgm:pt>
    <dgm:pt modelId="{CA08694A-B987-4967-AC0A-4F46A40FBA1F}" type="pres">
      <dgm:prSet presAssocID="{479DBB88-E363-4369-8EFB-7976AFC02DBA}" presName="linear" presStyleCnt="0">
        <dgm:presLayoutVars>
          <dgm:dir/>
          <dgm:resizeHandles val="exact"/>
        </dgm:presLayoutVars>
      </dgm:prSet>
      <dgm:spPr/>
    </dgm:pt>
    <dgm:pt modelId="{53B6EC2D-2926-41B1-8988-C4FB4CAC0F4A}" type="pres">
      <dgm:prSet presAssocID="{D2CE8814-EEE1-45D2-9337-FF672E00729E}" presName="comp" presStyleCnt="0"/>
      <dgm:spPr/>
    </dgm:pt>
    <dgm:pt modelId="{0B62357B-6933-42AC-9F20-6B33B0C9EAC9}" type="pres">
      <dgm:prSet presAssocID="{D2CE8814-EEE1-45D2-9337-FF672E00729E}" presName="box" presStyleLbl="node1" presStyleIdx="0" presStyleCnt="3"/>
      <dgm:spPr/>
    </dgm:pt>
    <dgm:pt modelId="{13F58D0C-1CAA-4954-B47B-AF3BF195EA28}" type="pres">
      <dgm:prSet presAssocID="{D2CE8814-EEE1-45D2-9337-FF672E00729E}" presName="img" presStyleLbl="fgImgPlace1" presStyleIdx="0" presStyleCnt="3"/>
      <dgm:spPr>
        <a:blipFill rotWithShape="1">
          <a:blip xmlns:r="http://schemas.openxmlformats.org/officeDocument/2006/relationships" r:embed="rId1"/>
          <a:srcRect/>
          <a:stretch>
            <a:fillRect/>
          </a:stretch>
        </a:blipFill>
      </dgm:spPr>
    </dgm:pt>
    <dgm:pt modelId="{145F9920-10AE-4F96-8183-4F4FF2490916}" type="pres">
      <dgm:prSet presAssocID="{D2CE8814-EEE1-45D2-9337-FF672E00729E}" presName="text" presStyleLbl="node1" presStyleIdx="0" presStyleCnt="3">
        <dgm:presLayoutVars>
          <dgm:bulletEnabled val="1"/>
        </dgm:presLayoutVars>
      </dgm:prSet>
      <dgm:spPr/>
    </dgm:pt>
    <dgm:pt modelId="{07184FDA-6BFF-4928-B258-BC9B1D16B494}" type="pres">
      <dgm:prSet presAssocID="{E607465E-AA94-4216-B10F-324AD310E14A}" presName="spacer" presStyleCnt="0"/>
      <dgm:spPr/>
    </dgm:pt>
    <dgm:pt modelId="{F6783685-2B9A-452E-83A1-6B4B6D986644}" type="pres">
      <dgm:prSet presAssocID="{A1A010D5-84AA-426A-A03B-0C6CBDBF48DA}" presName="comp" presStyleCnt="0"/>
      <dgm:spPr/>
    </dgm:pt>
    <dgm:pt modelId="{107FCEA7-F30A-4F67-A9ED-61CC051B9570}" type="pres">
      <dgm:prSet presAssocID="{A1A010D5-84AA-426A-A03B-0C6CBDBF48DA}" presName="box" presStyleLbl="node1" presStyleIdx="1" presStyleCnt="3"/>
      <dgm:spPr/>
    </dgm:pt>
    <dgm:pt modelId="{F39275BB-E05E-4422-919C-776FE4952B13}" type="pres">
      <dgm:prSet presAssocID="{A1A010D5-84AA-426A-A03B-0C6CBDBF48DA}" presName="img" presStyleLbl="fgImgPlace1" presStyleIdx="1" presStyleCnt="3"/>
      <dgm:spPr>
        <a:blipFill rotWithShape="1">
          <a:blip xmlns:r="http://schemas.openxmlformats.org/officeDocument/2006/relationships" r:embed="rId2"/>
          <a:srcRect/>
          <a:stretch>
            <a:fillRect l="-5000" r="-5000"/>
          </a:stretch>
        </a:blipFill>
      </dgm:spPr>
    </dgm:pt>
    <dgm:pt modelId="{183C48DD-CB0C-47AD-89B9-1F86B55737F5}" type="pres">
      <dgm:prSet presAssocID="{A1A010D5-84AA-426A-A03B-0C6CBDBF48DA}" presName="text" presStyleLbl="node1" presStyleIdx="1" presStyleCnt="3">
        <dgm:presLayoutVars>
          <dgm:bulletEnabled val="1"/>
        </dgm:presLayoutVars>
      </dgm:prSet>
      <dgm:spPr/>
    </dgm:pt>
    <dgm:pt modelId="{4C40812F-05D7-43D3-B66A-5132C6913C73}" type="pres">
      <dgm:prSet presAssocID="{0BF6695F-C66C-49F5-AFF7-C28C0E3146F2}" presName="spacer" presStyleCnt="0"/>
      <dgm:spPr/>
    </dgm:pt>
    <dgm:pt modelId="{0F888900-90E5-4CAA-94EF-75CA096CEBFF}" type="pres">
      <dgm:prSet presAssocID="{B9687ADF-4F4A-4C88-9108-E7B2E7A17FCB}" presName="comp" presStyleCnt="0"/>
      <dgm:spPr/>
    </dgm:pt>
    <dgm:pt modelId="{22316C1E-C6DA-4BC3-BC92-6FEBB8C73AC0}" type="pres">
      <dgm:prSet presAssocID="{B9687ADF-4F4A-4C88-9108-E7B2E7A17FCB}" presName="box" presStyleLbl="node1" presStyleIdx="2" presStyleCnt="3"/>
      <dgm:spPr/>
    </dgm:pt>
    <dgm:pt modelId="{AA85DD51-C3AC-47FA-A261-9D30E40EDCE8}" type="pres">
      <dgm:prSet presAssocID="{B9687ADF-4F4A-4C88-9108-E7B2E7A17FCB}" presName="img" presStyleLbl="fgImgPlace1" presStyleIdx="2" presStyleCnt="3"/>
      <dgm:spPr>
        <a:blipFill rotWithShape="1">
          <a:blip xmlns:r="http://schemas.openxmlformats.org/officeDocument/2006/relationships" r:embed="rId3"/>
          <a:srcRect/>
          <a:stretch>
            <a:fillRect/>
          </a:stretch>
        </a:blipFill>
      </dgm:spPr>
    </dgm:pt>
    <dgm:pt modelId="{904AD5A1-B870-42B3-BC92-9BB25D2A4E74}" type="pres">
      <dgm:prSet presAssocID="{B9687ADF-4F4A-4C88-9108-E7B2E7A17FCB}" presName="text" presStyleLbl="node1" presStyleIdx="2" presStyleCnt="3">
        <dgm:presLayoutVars>
          <dgm:bulletEnabled val="1"/>
        </dgm:presLayoutVars>
      </dgm:prSet>
      <dgm:spPr/>
    </dgm:pt>
  </dgm:ptLst>
  <dgm:cxnLst>
    <dgm:cxn modelId="{1A6EF90B-79F9-4AEF-B299-EAA49B014460}" type="presOf" srcId="{B9687ADF-4F4A-4C88-9108-E7B2E7A17FCB}" destId="{22316C1E-C6DA-4BC3-BC92-6FEBB8C73AC0}" srcOrd="0" destOrd="0" presId="urn:microsoft.com/office/officeart/2005/8/layout/vList4"/>
    <dgm:cxn modelId="{118E270E-08D7-4EA6-9C2B-491C20C06DF5}" type="presOf" srcId="{7003A687-9DE1-4E25-A6EF-02E279F327FD}" destId="{904AD5A1-B870-42B3-BC92-9BB25D2A4E74}" srcOrd="1" destOrd="1" presId="urn:microsoft.com/office/officeart/2005/8/layout/vList4"/>
    <dgm:cxn modelId="{FAEA0C1F-FCC6-4364-B8D7-94A4A499AAE3}" type="presOf" srcId="{1C9EA55F-AED4-48D2-AA53-91C490629109}" destId="{0B62357B-6933-42AC-9F20-6B33B0C9EAC9}" srcOrd="0" destOrd="1" presId="urn:microsoft.com/office/officeart/2005/8/layout/vList4"/>
    <dgm:cxn modelId="{396B1620-6F2F-4531-89BA-36CEBFD0C720}" srcId="{A1A010D5-84AA-426A-A03B-0C6CBDBF48DA}" destId="{65FB96B9-44BC-48CB-A794-3B5A3FB15A34}" srcOrd="0" destOrd="0" parTransId="{5B608963-7CD3-40FB-9499-E4C019FDE28E}" sibTransId="{864D05EE-FAED-436B-92BC-495584AF884F}"/>
    <dgm:cxn modelId="{35A01720-030D-4ECB-8A49-281887F2E522}" type="presOf" srcId="{1DF47D00-4D14-4CA7-84E9-7889CABAC8DF}" destId="{183C48DD-CB0C-47AD-89B9-1F86B55737F5}" srcOrd="1" destOrd="2" presId="urn:microsoft.com/office/officeart/2005/8/layout/vList4"/>
    <dgm:cxn modelId="{AD1E3122-87FC-4FC5-8282-695D3FE8C53F}" srcId="{479DBB88-E363-4369-8EFB-7976AFC02DBA}" destId="{B9687ADF-4F4A-4C88-9108-E7B2E7A17FCB}" srcOrd="2" destOrd="0" parTransId="{AB0722E0-69E0-4C80-9ACC-835A51C4216B}" sibTransId="{FF255635-EED6-4C66-98B4-1510E76367A2}"/>
    <dgm:cxn modelId="{B39A6023-B4F9-4B7C-AD3B-08E581A15ECC}" type="presOf" srcId="{4C02EF9C-CCA7-46C3-BC1D-CDD9CA74F78C}" destId="{183C48DD-CB0C-47AD-89B9-1F86B55737F5}" srcOrd="1" destOrd="3" presId="urn:microsoft.com/office/officeart/2005/8/layout/vList4"/>
    <dgm:cxn modelId="{445F8329-9E03-416F-B633-3ECF3342A2BF}" type="presOf" srcId="{479DBB88-E363-4369-8EFB-7976AFC02DBA}" destId="{CA08694A-B987-4967-AC0A-4F46A40FBA1F}" srcOrd="0" destOrd="0" presId="urn:microsoft.com/office/officeart/2005/8/layout/vList4"/>
    <dgm:cxn modelId="{6D2C542C-1AC6-4B1E-95D4-0E724A8D5C62}" srcId="{B9687ADF-4F4A-4C88-9108-E7B2E7A17FCB}" destId="{557CFBF6-E479-484C-8100-B245557B9032}" srcOrd="1" destOrd="0" parTransId="{37EFBBDB-46B5-42F9-A3CF-04CA4A842C27}" sibTransId="{DC74476A-C68D-4CB4-A727-A239793AD6F8}"/>
    <dgm:cxn modelId="{6AE24330-72B7-4263-A4B3-1A2CBA9D1CA5}" type="presOf" srcId="{7003A687-9DE1-4E25-A6EF-02E279F327FD}" destId="{22316C1E-C6DA-4BC3-BC92-6FEBB8C73AC0}" srcOrd="0" destOrd="1" presId="urn:microsoft.com/office/officeart/2005/8/layout/vList4"/>
    <dgm:cxn modelId="{B7C56532-3FDD-4048-A707-D8FF5A9481D6}" srcId="{479DBB88-E363-4369-8EFB-7976AFC02DBA}" destId="{D2CE8814-EEE1-45D2-9337-FF672E00729E}" srcOrd="0" destOrd="0" parTransId="{EE2606FE-847D-4524-8759-72158D5AA701}" sibTransId="{E607465E-AA94-4216-B10F-324AD310E14A}"/>
    <dgm:cxn modelId="{6A1BD238-42FD-42C9-99F7-1CF87B91009C}" srcId="{D2CE8814-EEE1-45D2-9337-FF672E00729E}" destId="{1C9EA55F-AED4-48D2-AA53-91C490629109}" srcOrd="0" destOrd="0" parTransId="{D13242FB-09CF-4C19-9F99-788E133C1034}" sibTransId="{03A306E0-69A4-4965-946C-DEE273CD5DFD}"/>
    <dgm:cxn modelId="{60407A61-9660-46FA-A863-E0D2C959F36C}" type="presOf" srcId="{D2CE8814-EEE1-45D2-9337-FF672E00729E}" destId="{145F9920-10AE-4F96-8183-4F4FF2490916}" srcOrd="1" destOrd="0" presId="urn:microsoft.com/office/officeart/2005/8/layout/vList4"/>
    <dgm:cxn modelId="{4B94B26A-903D-4817-B3D3-9F92224B8084}" srcId="{A1A010D5-84AA-426A-A03B-0C6CBDBF48DA}" destId="{4C02EF9C-CCA7-46C3-BC1D-CDD9CA74F78C}" srcOrd="2" destOrd="0" parTransId="{875DB81A-EAA5-417E-BE3C-7ADEF96193FD}" sibTransId="{59EC988C-1EC8-4C71-A142-5AA58ADCE6DA}"/>
    <dgm:cxn modelId="{F608806C-E1D1-48C4-80D2-05BF3B8FA435}" type="presOf" srcId="{557CFBF6-E479-484C-8100-B245557B9032}" destId="{904AD5A1-B870-42B3-BC92-9BB25D2A4E74}" srcOrd="1" destOrd="2" presId="urn:microsoft.com/office/officeart/2005/8/layout/vList4"/>
    <dgm:cxn modelId="{53E3D64E-6029-41F2-A2C0-EBF8ED9211D8}" type="presOf" srcId="{1C9EA55F-AED4-48D2-AA53-91C490629109}" destId="{145F9920-10AE-4F96-8183-4F4FF2490916}" srcOrd="1" destOrd="1" presId="urn:microsoft.com/office/officeart/2005/8/layout/vList4"/>
    <dgm:cxn modelId="{71F7AF56-21E2-4CAF-8E5C-AA5B5F7017D9}" srcId="{B9687ADF-4F4A-4C88-9108-E7B2E7A17FCB}" destId="{7003A687-9DE1-4E25-A6EF-02E279F327FD}" srcOrd="0" destOrd="0" parTransId="{D77C4A4E-6BD2-4240-93F1-8E0C1EDBBA1A}" sibTransId="{CAEB2D21-9A41-49F4-80FF-8252D5417090}"/>
    <dgm:cxn modelId="{A2633077-57E5-4965-8560-766182AEBB8D}" type="presOf" srcId="{0E7223DC-0C2B-4621-97B8-5B3104492739}" destId="{0B62357B-6933-42AC-9F20-6B33B0C9EAC9}" srcOrd="0" destOrd="2" presId="urn:microsoft.com/office/officeart/2005/8/layout/vList4"/>
    <dgm:cxn modelId="{2F508289-AC0D-4DEB-9469-42679585F317}" type="presOf" srcId="{557CFBF6-E479-484C-8100-B245557B9032}" destId="{22316C1E-C6DA-4BC3-BC92-6FEBB8C73AC0}" srcOrd="0" destOrd="2" presId="urn:microsoft.com/office/officeart/2005/8/layout/vList4"/>
    <dgm:cxn modelId="{738EBA8E-2427-4271-9CE1-D95CC9A3A092}" type="presOf" srcId="{1DF47D00-4D14-4CA7-84E9-7889CABAC8DF}" destId="{107FCEA7-F30A-4F67-A9ED-61CC051B9570}" srcOrd="0" destOrd="2" presId="urn:microsoft.com/office/officeart/2005/8/layout/vList4"/>
    <dgm:cxn modelId="{381F9195-F6D2-4B12-8ED9-A06D9C040351}" type="presOf" srcId="{65FB96B9-44BC-48CB-A794-3B5A3FB15A34}" destId="{183C48DD-CB0C-47AD-89B9-1F86B55737F5}" srcOrd="1" destOrd="1" presId="urn:microsoft.com/office/officeart/2005/8/layout/vList4"/>
    <dgm:cxn modelId="{A057E995-65A7-458D-957B-5225FFB21354}" srcId="{D2CE8814-EEE1-45D2-9337-FF672E00729E}" destId="{0E7223DC-0C2B-4621-97B8-5B3104492739}" srcOrd="1" destOrd="0" parTransId="{E233A1C1-6C0D-4FE3-91F3-CAFE7500C302}" sibTransId="{3E68A898-BED8-4C54-8DD6-819EE3AF0107}"/>
    <dgm:cxn modelId="{3C527598-017F-4718-860D-E517D73456FE}" srcId="{479DBB88-E363-4369-8EFB-7976AFC02DBA}" destId="{A1A010D5-84AA-426A-A03B-0C6CBDBF48DA}" srcOrd="1" destOrd="0" parTransId="{C8208B65-B5D5-4B94-856D-C9573CDCED4C}" sibTransId="{0BF6695F-C66C-49F5-AFF7-C28C0E3146F2}"/>
    <dgm:cxn modelId="{0D9644B3-6E9F-4CC3-B0AB-7B9D16DD93AA}" type="presOf" srcId="{A1A010D5-84AA-426A-A03B-0C6CBDBF48DA}" destId="{183C48DD-CB0C-47AD-89B9-1F86B55737F5}" srcOrd="1" destOrd="0" presId="urn:microsoft.com/office/officeart/2005/8/layout/vList4"/>
    <dgm:cxn modelId="{FF0DECC3-C981-46D5-8EAD-76F104BF25EE}" srcId="{A1A010D5-84AA-426A-A03B-0C6CBDBF48DA}" destId="{1DF47D00-4D14-4CA7-84E9-7889CABAC8DF}" srcOrd="1" destOrd="0" parTransId="{8D1BA901-6E79-46F7-9E2A-C5781CA99B28}" sibTransId="{9B4095A2-DA85-48CE-8CC6-D46290E2F626}"/>
    <dgm:cxn modelId="{CD663ACB-F6A0-4467-B797-152012FCD855}" type="presOf" srcId="{B9687ADF-4F4A-4C88-9108-E7B2E7A17FCB}" destId="{904AD5A1-B870-42B3-BC92-9BB25D2A4E74}" srcOrd="1" destOrd="0" presId="urn:microsoft.com/office/officeart/2005/8/layout/vList4"/>
    <dgm:cxn modelId="{3E9A24CD-D47B-44DC-BF63-BFCBCA30E2DC}" type="presOf" srcId="{A1A010D5-84AA-426A-A03B-0C6CBDBF48DA}" destId="{107FCEA7-F30A-4F67-A9ED-61CC051B9570}" srcOrd="0" destOrd="0" presId="urn:microsoft.com/office/officeart/2005/8/layout/vList4"/>
    <dgm:cxn modelId="{DD17DAED-B887-4E40-8B45-9E77F7CE9389}" type="presOf" srcId="{4C02EF9C-CCA7-46C3-BC1D-CDD9CA74F78C}" destId="{107FCEA7-F30A-4F67-A9ED-61CC051B9570}" srcOrd="0" destOrd="3" presId="urn:microsoft.com/office/officeart/2005/8/layout/vList4"/>
    <dgm:cxn modelId="{1C191EF5-5DB2-4F02-BBE9-17DBE4D73E6C}" type="presOf" srcId="{0E7223DC-0C2B-4621-97B8-5B3104492739}" destId="{145F9920-10AE-4F96-8183-4F4FF2490916}" srcOrd="1" destOrd="2" presId="urn:microsoft.com/office/officeart/2005/8/layout/vList4"/>
    <dgm:cxn modelId="{CAE218FA-6C98-4A53-99EA-6C54A07F084A}" type="presOf" srcId="{65FB96B9-44BC-48CB-A794-3B5A3FB15A34}" destId="{107FCEA7-F30A-4F67-A9ED-61CC051B9570}" srcOrd="0" destOrd="1" presId="urn:microsoft.com/office/officeart/2005/8/layout/vList4"/>
    <dgm:cxn modelId="{A85637FE-4709-445B-9E5D-F3D104005F3D}" type="presOf" srcId="{D2CE8814-EEE1-45D2-9337-FF672E00729E}" destId="{0B62357B-6933-42AC-9F20-6B33B0C9EAC9}" srcOrd="0" destOrd="0" presId="urn:microsoft.com/office/officeart/2005/8/layout/vList4"/>
    <dgm:cxn modelId="{F416302F-BBCA-4C61-93DE-6B330599BB14}" type="presParOf" srcId="{CA08694A-B987-4967-AC0A-4F46A40FBA1F}" destId="{53B6EC2D-2926-41B1-8988-C4FB4CAC0F4A}" srcOrd="0" destOrd="0" presId="urn:microsoft.com/office/officeart/2005/8/layout/vList4"/>
    <dgm:cxn modelId="{8E53081A-FFB9-4203-B168-298D1483549A}" type="presParOf" srcId="{53B6EC2D-2926-41B1-8988-C4FB4CAC0F4A}" destId="{0B62357B-6933-42AC-9F20-6B33B0C9EAC9}" srcOrd="0" destOrd="0" presId="urn:microsoft.com/office/officeart/2005/8/layout/vList4"/>
    <dgm:cxn modelId="{9E744BD3-27CF-4588-AA67-21C3563BEA83}" type="presParOf" srcId="{53B6EC2D-2926-41B1-8988-C4FB4CAC0F4A}" destId="{13F58D0C-1CAA-4954-B47B-AF3BF195EA28}" srcOrd="1" destOrd="0" presId="urn:microsoft.com/office/officeart/2005/8/layout/vList4"/>
    <dgm:cxn modelId="{CB37AA96-6CA6-446C-A207-97E889E293B3}" type="presParOf" srcId="{53B6EC2D-2926-41B1-8988-C4FB4CAC0F4A}" destId="{145F9920-10AE-4F96-8183-4F4FF2490916}" srcOrd="2" destOrd="0" presId="urn:microsoft.com/office/officeart/2005/8/layout/vList4"/>
    <dgm:cxn modelId="{C01808E1-F222-4EA4-A965-0FBDEFDACF4E}" type="presParOf" srcId="{CA08694A-B987-4967-AC0A-4F46A40FBA1F}" destId="{07184FDA-6BFF-4928-B258-BC9B1D16B494}" srcOrd="1" destOrd="0" presId="urn:microsoft.com/office/officeart/2005/8/layout/vList4"/>
    <dgm:cxn modelId="{714304C5-0FF5-4755-9AD2-EC90EE14746D}" type="presParOf" srcId="{CA08694A-B987-4967-AC0A-4F46A40FBA1F}" destId="{F6783685-2B9A-452E-83A1-6B4B6D986644}" srcOrd="2" destOrd="0" presId="urn:microsoft.com/office/officeart/2005/8/layout/vList4"/>
    <dgm:cxn modelId="{33380D4A-1945-418A-B812-A8A140FB41FD}" type="presParOf" srcId="{F6783685-2B9A-452E-83A1-6B4B6D986644}" destId="{107FCEA7-F30A-4F67-A9ED-61CC051B9570}" srcOrd="0" destOrd="0" presId="urn:microsoft.com/office/officeart/2005/8/layout/vList4"/>
    <dgm:cxn modelId="{478179E5-EBFF-4972-8CD3-7257073DE9A6}" type="presParOf" srcId="{F6783685-2B9A-452E-83A1-6B4B6D986644}" destId="{F39275BB-E05E-4422-919C-776FE4952B13}" srcOrd="1" destOrd="0" presId="urn:microsoft.com/office/officeart/2005/8/layout/vList4"/>
    <dgm:cxn modelId="{E76F47FF-DF37-4B77-BEAE-89B04D434689}" type="presParOf" srcId="{F6783685-2B9A-452E-83A1-6B4B6D986644}" destId="{183C48DD-CB0C-47AD-89B9-1F86B55737F5}" srcOrd="2" destOrd="0" presId="urn:microsoft.com/office/officeart/2005/8/layout/vList4"/>
    <dgm:cxn modelId="{2C7AC87A-A6CE-4AD5-8BBE-1087BF06DD01}" type="presParOf" srcId="{CA08694A-B987-4967-AC0A-4F46A40FBA1F}" destId="{4C40812F-05D7-43D3-B66A-5132C6913C73}" srcOrd="3" destOrd="0" presId="urn:microsoft.com/office/officeart/2005/8/layout/vList4"/>
    <dgm:cxn modelId="{6840C6D5-BFA8-4E4D-A8E3-60936D9BD374}" type="presParOf" srcId="{CA08694A-B987-4967-AC0A-4F46A40FBA1F}" destId="{0F888900-90E5-4CAA-94EF-75CA096CEBFF}" srcOrd="4" destOrd="0" presId="urn:microsoft.com/office/officeart/2005/8/layout/vList4"/>
    <dgm:cxn modelId="{ADCBA25A-B7BE-4E02-BDCB-6C106247F798}" type="presParOf" srcId="{0F888900-90E5-4CAA-94EF-75CA096CEBFF}" destId="{22316C1E-C6DA-4BC3-BC92-6FEBB8C73AC0}" srcOrd="0" destOrd="0" presId="urn:microsoft.com/office/officeart/2005/8/layout/vList4"/>
    <dgm:cxn modelId="{D0F7B7E2-8FF3-40A4-8C28-CDB3D9555489}" type="presParOf" srcId="{0F888900-90E5-4CAA-94EF-75CA096CEBFF}" destId="{AA85DD51-C3AC-47FA-A261-9D30E40EDCE8}" srcOrd="1" destOrd="0" presId="urn:microsoft.com/office/officeart/2005/8/layout/vList4"/>
    <dgm:cxn modelId="{274017D3-164F-4550-B259-50EED74DEACC}" type="presParOf" srcId="{0F888900-90E5-4CAA-94EF-75CA096CEBFF}" destId="{904AD5A1-B870-42B3-BC92-9BB25D2A4E7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86EA14-4E23-484F-BA3C-4FF83C6805B8}" type="doc">
      <dgm:prSet loTypeId="urn:microsoft.com/office/officeart/2005/8/layout/process4" loCatId="list" qsTypeId="urn:microsoft.com/office/officeart/2005/8/quickstyle/3d3" qsCatId="3D" csTypeId="urn:microsoft.com/office/officeart/2005/8/colors/colorful5" csCatId="colorful" phldr="1"/>
      <dgm:spPr/>
      <dgm:t>
        <a:bodyPr/>
        <a:lstStyle/>
        <a:p>
          <a:endParaRPr lang="en-GB"/>
        </a:p>
      </dgm:t>
    </dgm:pt>
    <dgm:pt modelId="{5C49F99D-EAC0-4B22-8E68-7101DF23730D}">
      <dgm:prSet phldrT="[Text]" custT="1"/>
      <dgm:spPr/>
      <dgm:t>
        <a:bodyPr/>
        <a:lstStyle/>
        <a:p>
          <a:r>
            <a:rPr lang="en-GB" sz="1800" b="1" dirty="0"/>
            <a:t>Objective Function:</a:t>
          </a:r>
        </a:p>
      </dgm:t>
    </dgm:pt>
    <dgm:pt modelId="{5F79F3CC-8FFD-4594-8341-1EB9A68545A1}" type="parTrans" cxnId="{9670FC2F-44AC-4CC2-9B84-2C130A03F048}">
      <dgm:prSet/>
      <dgm:spPr/>
      <dgm:t>
        <a:bodyPr/>
        <a:lstStyle/>
        <a:p>
          <a:endParaRPr lang="en-GB" sz="1600"/>
        </a:p>
      </dgm:t>
    </dgm:pt>
    <dgm:pt modelId="{957F2348-D704-4D68-980B-0CAC34472CAE}" type="sibTrans" cxnId="{9670FC2F-44AC-4CC2-9B84-2C130A03F048}">
      <dgm:prSet/>
      <dgm:spPr/>
      <dgm:t>
        <a:bodyPr/>
        <a:lstStyle/>
        <a:p>
          <a:endParaRPr lang="en-GB" sz="1600"/>
        </a:p>
      </dgm:t>
    </dgm:pt>
    <dgm:pt modelId="{044D7F02-96A0-4DE1-ACAD-F713CCD63BAF}">
      <dgm:prSet phldrT="[Text]" custT="1"/>
      <dgm:spPr/>
      <dgm:t>
        <a:bodyPr/>
        <a:lstStyle/>
        <a:p>
          <a:r>
            <a:rPr lang="en-GB" sz="1600" dirty="0"/>
            <a:t>Compressor Ratings</a:t>
          </a:r>
        </a:p>
      </dgm:t>
    </dgm:pt>
    <dgm:pt modelId="{7A1D6290-C1D3-405C-87DB-C05B5E08E889}" type="parTrans" cxnId="{1D18B712-615F-451A-9979-239E94502E9F}">
      <dgm:prSet/>
      <dgm:spPr/>
      <dgm:t>
        <a:bodyPr/>
        <a:lstStyle/>
        <a:p>
          <a:endParaRPr lang="en-GB" sz="1600"/>
        </a:p>
      </dgm:t>
    </dgm:pt>
    <dgm:pt modelId="{3DE5B3EF-1E3F-4F27-AA9A-C6AC256D0130}" type="sibTrans" cxnId="{1D18B712-615F-451A-9979-239E94502E9F}">
      <dgm:prSet/>
      <dgm:spPr/>
      <dgm:t>
        <a:bodyPr/>
        <a:lstStyle/>
        <a:p>
          <a:endParaRPr lang="en-GB" sz="1600"/>
        </a:p>
      </dgm:t>
    </dgm:pt>
    <dgm:pt modelId="{0471D9C5-5FE9-47A6-8AF8-84AB37080E74}">
      <dgm:prSet phldrT="[Text]" custT="1"/>
      <dgm:spPr/>
      <dgm:t>
        <a:bodyPr/>
        <a:lstStyle/>
        <a:p>
          <a:r>
            <a:rPr lang="en-GB" sz="1800" b="1" dirty="0"/>
            <a:t>Adopted Indicators: </a:t>
          </a:r>
        </a:p>
      </dgm:t>
    </dgm:pt>
    <dgm:pt modelId="{180D41F0-2389-4F71-8AFA-AC2A984233FA}" type="parTrans" cxnId="{5CFF0C7B-3AF9-40F4-9319-9D41663CC31B}">
      <dgm:prSet/>
      <dgm:spPr/>
      <dgm:t>
        <a:bodyPr/>
        <a:lstStyle/>
        <a:p>
          <a:endParaRPr lang="en-GB" sz="1600"/>
        </a:p>
      </dgm:t>
    </dgm:pt>
    <dgm:pt modelId="{8795F292-890F-47B9-B689-0C3A15C6883A}" type="sibTrans" cxnId="{5CFF0C7B-3AF9-40F4-9319-9D41663CC31B}">
      <dgm:prSet/>
      <dgm:spPr/>
      <dgm:t>
        <a:bodyPr/>
        <a:lstStyle/>
        <a:p>
          <a:endParaRPr lang="en-GB" sz="1600"/>
        </a:p>
      </dgm:t>
    </dgm:pt>
    <dgm:pt modelId="{EBB12E27-D5C3-42D4-8B60-D694AC968021}">
      <dgm:prSet phldrT="[Text]" custT="1"/>
      <dgm:spPr/>
      <dgm:t>
        <a:bodyPr/>
        <a:lstStyle/>
        <a:p>
          <a:r>
            <a:rPr lang="en-GB" sz="1600" dirty="0"/>
            <a:t>Capillary Pressure (CP) and Displacement Pressure (DP) </a:t>
          </a:r>
        </a:p>
      </dgm:t>
    </dgm:pt>
    <dgm:pt modelId="{B5FF17CA-AB5B-4C54-A250-8993C2CEDAA5}" type="parTrans" cxnId="{9585D9C3-D197-457E-A9DD-A2E4A2B0EE39}">
      <dgm:prSet/>
      <dgm:spPr/>
      <dgm:t>
        <a:bodyPr/>
        <a:lstStyle/>
        <a:p>
          <a:endParaRPr lang="en-GB" sz="1600"/>
        </a:p>
      </dgm:t>
    </dgm:pt>
    <dgm:pt modelId="{70453FAD-3786-4D19-BCF5-F50ED46B1C6F}" type="sibTrans" cxnId="{9585D9C3-D197-457E-A9DD-A2E4A2B0EE39}">
      <dgm:prSet/>
      <dgm:spPr/>
      <dgm:t>
        <a:bodyPr/>
        <a:lstStyle/>
        <a:p>
          <a:endParaRPr lang="en-GB" sz="1600"/>
        </a:p>
      </dgm:t>
    </dgm:pt>
    <dgm:pt modelId="{0AB2C6B8-BD3D-4C6E-AAB5-C3DD4E5D51A5}">
      <dgm:prSet phldrT="[Text]" custT="1"/>
      <dgm:spPr/>
      <dgm:t>
        <a:bodyPr/>
        <a:lstStyle/>
        <a:p>
          <a:r>
            <a:rPr lang="en-GB" sz="1800" b="1" dirty="0"/>
            <a:t>Optimisation Extrema Requirements:</a:t>
          </a:r>
        </a:p>
      </dgm:t>
    </dgm:pt>
    <dgm:pt modelId="{A7D6729D-9CA9-4480-B26B-33D30C19B76D}" type="parTrans" cxnId="{3DB0CCA9-3D97-4714-983B-A8AAD0F8E702}">
      <dgm:prSet/>
      <dgm:spPr/>
      <dgm:t>
        <a:bodyPr/>
        <a:lstStyle/>
        <a:p>
          <a:endParaRPr lang="en-GB" sz="1600"/>
        </a:p>
      </dgm:t>
    </dgm:pt>
    <dgm:pt modelId="{5B5B1918-CEF7-41E9-98DE-311FFF5149A2}" type="sibTrans" cxnId="{3DB0CCA9-3D97-4714-983B-A8AAD0F8E702}">
      <dgm:prSet/>
      <dgm:spPr/>
      <dgm:t>
        <a:bodyPr/>
        <a:lstStyle/>
        <a:p>
          <a:endParaRPr lang="en-GB" sz="1600"/>
        </a:p>
      </dgm:t>
    </dgm:pt>
    <dgm:pt modelId="{07C37072-79B6-45E3-8B2D-828ED0C9B65E}">
      <dgm:prSet phldrT="[Text]" custT="1"/>
      <dgm:spPr/>
      <dgm:t>
        <a:bodyPr/>
        <a:lstStyle/>
        <a:p>
          <a:r>
            <a:rPr lang="en-GB" sz="1600" dirty="0"/>
            <a:t>Minima CP and DP</a:t>
          </a:r>
        </a:p>
      </dgm:t>
    </dgm:pt>
    <dgm:pt modelId="{CA4AA8C9-E374-4AC8-8142-77E2FCEED367}" type="parTrans" cxnId="{E5EE3F48-9084-46C2-A5A4-DDEEB5EFA484}">
      <dgm:prSet/>
      <dgm:spPr/>
      <dgm:t>
        <a:bodyPr/>
        <a:lstStyle/>
        <a:p>
          <a:endParaRPr lang="en-GB" sz="1600"/>
        </a:p>
      </dgm:t>
    </dgm:pt>
    <dgm:pt modelId="{2DB15E7D-FA4C-4697-BA73-A6FCC20DFA08}" type="sibTrans" cxnId="{E5EE3F48-9084-46C2-A5A4-DDEEB5EFA484}">
      <dgm:prSet/>
      <dgm:spPr/>
      <dgm:t>
        <a:bodyPr/>
        <a:lstStyle/>
        <a:p>
          <a:endParaRPr lang="en-GB" sz="1600"/>
        </a:p>
      </dgm:t>
    </dgm:pt>
    <dgm:pt modelId="{7E5DEF68-7A06-4884-922C-50FFDA33AEDC}">
      <dgm:prSet custT="1"/>
      <dgm:spPr/>
      <dgm:t>
        <a:bodyPr/>
        <a:lstStyle/>
        <a:p>
          <a:r>
            <a:rPr lang="en-GB" sz="1600" dirty="0"/>
            <a:t>EOR Competitiveness- Lowest CP </a:t>
          </a:r>
        </a:p>
      </dgm:t>
    </dgm:pt>
    <dgm:pt modelId="{A2E6FAF3-F57E-4B7F-A040-74774EBD995E}" type="parTrans" cxnId="{DFE1E25A-9088-4043-B52D-6A02A824263D}">
      <dgm:prSet/>
      <dgm:spPr/>
      <dgm:t>
        <a:bodyPr/>
        <a:lstStyle/>
        <a:p>
          <a:endParaRPr lang="en-GB" sz="1600"/>
        </a:p>
      </dgm:t>
    </dgm:pt>
    <dgm:pt modelId="{9DD40D20-8EF9-4431-A042-4935ED2651E4}" type="sibTrans" cxnId="{DFE1E25A-9088-4043-B52D-6A02A824263D}">
      <dgm:prSet/>
      <dgm:spPr/>
      <dgm:t>
        <a:bodyPr/>
        <a:lstStyle/>
        <a:p>
          <a:endParaRPr lang="en-GB" sz="1600"/>
        </a:p>
      </dgm:t>
    </dgm:pt>
    <dgm:pt modelId="{FD448294-3F06-48AA-A6C2-339C8F79D6F8}">
      <dgm:prSet custT="1"/>
      <dgm:spPr/>
      <dgm:t>
        <a:bodyPr/>
        <a:lstStyle/>
        <a:p>
          <a:r>
            <a:rPr lang="en-GB" sz="1600" dirty="0"/>
            <a:t>Gas Competitiveness- Lowest DP </a:t>
          </a:r>
        </a:p>
      </dgm:t>
    </dgm:pt>
    <dgm:pt modelId="{E90AC4EA-31F7-4C7B-909E-B797E3082C96}" type="parTrans" cxnId="{A51E7659-1186-43B8-9E24-4BB3FAECF72A}">
      <dgm:prSet/>
      <dgm:spPr/>
      <dgm:t>
        <a:bodyPr/>
        <a:lstStyle/>
        <a:p>
          <a:endParaRPr lang="en-GB" sz="1600"/>
        </a:p>
      </dgm:t>
    </dgm:pt>
    <dgm:pt modelId="{5FE5CDD2-ACFC-4296-8601-477E521700AC}" type="sibTrans" cxnId="{A51E7659-1186-43B8-9E24-4BB3FAECF72A}">
      <dgm:prSet/>
      <dgm:spPr/>
      <dgm:t>
        <a:bodyPr/>
        <a:lstStyle/>
        <a:p>
          <a:endParaRPr lang="en-GB" sz="1600"/>
        </a:p>
      </dgm:t>
    </dgm:pt>
    <dgm:pt modelId="{5B2BE871-1337-4D0D-A734-CAEA9B84827B}" type="pres">
      <dgm:prSet presAssocID="{FC86EA14-4E23-484F-BA3C-4FF83C6805B8}" presName="Name0" presStyleCnt="0">
        <dgm:presLayoutVars>
          <dgm:dir/>
          <dgm:animLvl val="lvl"/>
          <dgm:resizeHandles val="exact"/>
        </dgm:presLayoutVars>
      </dgm:prSet>
      <dgm:spPr/>
    </dgm:pt>
    <dgm:pt modelId="{0D6B7F50-E414-4D63-91BE-30283B0F256E}" type="pres">
      <dgm:prSet presAssocID="{0AB2C6B8-BD3D-4C6E-AAB5-C3DD4E5D51A5}" presName="boxAndChildren" presStyleCnt="0"/>
      <dgm:spPr/>
    </dgm:pt>
    <dgm:pt modelId="{EF79086C-686F-4A43-AECC-6697B77B3475}" type="pres">
      <dgm:prSet presAssocID="{0AB2C6B8-BD3D-4C6E-AAB5-C3DD4E5D51A5}" presName="parentTextBox" presStyleLbl="node1" presStyleIdx="0" presStyleCnt="3"/>
      <dgm:spPr/>
    </dgm:pt>
    <dgm:pt modelId="{ED1C781F-3403-4161-9EFF-24F257EE5909}" type="pres">
      <dgm:prSet presAssocID="{0AB2C6B8-BD3D-4C6E-AAB5-C3DD4E5D51A5}" presName="entireBox" presStyleLbl="node1" presStyleIdx="0" presStyleCnt="3"/>
      <dgm:spPr/>
    </dgm:pt>
    <dgm:pt modelId="{46F5EB54-69E6-4C35-885C-F3B4F83AC3EB}" type="pres">
      <dgm:prSet presAssocID="{0AB2C6B8-BD3D-4C6E-AAB5-C3DD4E5D51A5}" presName="descendantBox" presStyleCnt="0"/>
      <dgm:spPr/>
    </dgm:pt>
    <dgm:pt modelId="{759651D2-29C4-450C-BC9F-8F37B56E30AA}" type="pres">
      <dgm:prSet presAssocID="{07C37072-79B6-45E3-8B2D-828ED0C9B65E}" presName="childTextBox" presStyleLbl="fgAccFollowNode1" presStyleIdx="0" presStyleCnt="5">
        <dgm:presLayoutVars>
          <dgm:bulletEnabled val="1"/>
        </dgm:presLayoutVars>
      </dgm:prSet>
      <dgm:spPr/>
    </dgm:pt>
    <dgm:pt modelId="{1D85F80B-ACF9-4B76-99CE-12909ADC005E}" type="pres">
      <dgm:prSet presAssocID="{7E5DEF68-7A06-4884-922C-50FFDA33AEDC}" presName="childTextBox" presStyleLbl="fgAccFollowNode1" presStyleIdx="1" presStyleCnt="5">
        <dgm:presLayoutVars>
          <dgm:bulletEnabled val="1"/>
        </dgm:presLayoutVars>
      </dgm:prSet>
      <dgm:spPr/>
    </dgm:pt>
    <dgm:pt modelId="{04E3301E-91E8-4009-8A2B-7A4B2C00F702}" type="pres">
      <dgm:prSet presAssocID="{FD448294-3F06-48AA-A6C2-339C8F79D6F8}" presName="childTextBox" presStyleLbl="fgAccFollowNode1" presStyleIdx="2" presStyleCnt="5">
        <dgm:presLayoutVars>
          <dgm:bulletEnabled val="1"/>
        </dgm:presLayoutVars>
      </dgm:prSet>
      <dgm:spPr/>
    </dgm:pt>
    <dgm:pt modelId="{E239B66A-E257-4A9F-8682-91A03301B241}" type="pres">
      <dgm:prSet presAssocID="{8795F292-890F-47B9-B689-0C3A15C6883A}" presName="sp" presStyleCnt="0"/>
      <dgm:spPr/>
    </dgm:pt>
    <dgm:pt modelId="{F618763C-65EB-47AC-8563-0C1BFCFF3D2D}" type="pres">
      <dgm:prSet presAssocID="{0471D9C5-5FE9-47A6-8AF8-84AB37080E74}" presName="arrowAndChildren" presStyleCnt="0"/>
      <dgm:spPr/>
    </dgm:pt>
    <dgm:pt modelId="{5F7BC907-8DE3-49DC-8673-52E6E89A0374}" type="pres">
      <dgm:prSet presAssocID="{0471D9C5-5FE9-47A6-8AF8-84AB37080E74}" presName="parentTextArrow" presStyleLbl="node1" presStyleIdx="0" presStyleCnt="3"/>
      <dgm:spPr/>
    </dgm:pt>
    <dgm:pt modelId="{2295ED0A-E39A-4586-8646-C1A92FA9F23E}" type="pres">
      <dgm:prSet presAssocID="{0471D9C5-5FE9-47A6-8AF8-84AB37080E74}" presName="arrow" presStyleLbl="node1" presStyleIdx="1" presStyleCnt="3" custScaleX="74359"/>
      <dgm:spPr/>
    </dgm:pt>
    <dgm:pt modelId="{D8E6E2A5-4694-4045-A995-0EF1A40E97A4}" type="pres">
      <dgm:prSet presAssocID="{0471D9C5-5FE9-47A6-8AF8-84AB37080E74}" presName="descendantArrow" presStyleCnt="0"/>
      <dgm:spPr/>
    </dgm:pt>
    <dgm:pt modelId="{6BA0AE40-726A-4D6A-8415-7096F9F434B6}" type="pres">
      <dgm:prSet presAssocID="{EBB12E27-D5C3-42D4-8B60-D694AC968021}" presName="childTextArrow" presStyleLbl="fgAccFollowNode1" presStyleIdx="3" presStyleCnt="5" custScaleX="74359">
        <dgm:presLayoutVars>
          <dgm:bulletEnabled val="1"/>
        </dgm:presLayoutVars>
      </dgm:prSet>
      <dgm:spPr/>
    </dgm:pt>
    <dgm:pt modelId="{CB7783BC-87DB-43EA-B6F9-A33CB2BED9AF}" type="pres">
      <dgm:prSet presAssocID="{957F2348-D704-4D68-980B-0CAC34472CAE}" presName="sp" presStyleCnt="0"/>
      <dgm:spPr/>
    </dgm:pt>
    <dgm:pt modelId="{F6A066FC-0BEF-46B7-959F-6EAFA5A23A5E}" type="pres">
      <dgm:prSet presAssocID="{5C49F99D-EAC0-4B22-8E68-7101DF23730D}" presName="arrowAndChildren" presStyleCnt="0"/>
      <dgm:spPr/>
    </dgm:pt>
    <dgm:pt modelId="{52F30E5D-4F79-4C79-841B-FEACB340368D}" type="pres">
      <dgm:prSet presAssocID="{5C49F99D-EAC0-4B22-8E68-7101DF23730D}" presName="parentTextArrow" presStyleLbl="node1" presStyleIdx="1" presStyleCnt="3"/>
      <dgm:spPr/>
    </dgm:pt>
    <dgm:pt modelId="{B83A49BC-4310-401A-A1CD-16DDA5C18C08}" type="pres">
      <dgm:prSet presAssocID="{5C49F99D-EAC0-4B22-8E68-7101DF23730D}" presName="arrow" presStyleLbl="node1" presStyleIdx="2" presStyleCnt="3" custScaleX="57265"/>
      <dgm:spPr/>
    </dgm:pt>
    <dgm:pt modelId="{DF8F9E8C-74A8-4057-969E-6BA5B1825CBA}" type="pres">
      <dgm:prSet presAssocID="{5C49F99D-EAC0-4B22-8E68-7101DF23730D}" presName="descendantArrow" presStyleCnt="0"/>
      <dgm:spPr/>
    </dgm:pt>
    <dgm:pt modelId="{A868673C-2C7B-4CD6-A778-6884C336288A}" type="pres">
      <dgm:prSet presAssocID="{044D7F02-96A0-4DE1-ACAD-F713CCD63BAF}" presName="childTextArrow" presStyleLbl="fgAccFollowNode1" presStyleIdx="4" presStyleCnt="5" custScaleX="57265">
        <dgm:presLayoutVars>
          <dgm:bulletEnabled val="1"/>
        </dgm:presLayoutVars>
      </dgm:prSet>
      <dgm:spPr/>
    </dgm:pt>
  </dgm:ptLst>
  <dgm:cxnLst>
    <dgm:cxn modelId="{FFED1106-D471-425A-AD5E-50271B073661}" type="presOf" srcId="{0AB2C6B8-BD3D-4C6E-AAB5-C3DD4E5D51A5}" destId="{EF79086C-686F-4A43-AECC-6697B77B3475}" srcOrd="0" destOrd="0" presId="urn:microsoft.com/office/officeart/2005/8/layout/process4"/>
    <dgm:cxn modelId="{1D18B712-615F-451A-9979-239E94502E9F}" srcId="{5C49F99D-EAC0-4B22-8E68-7101DF23730D}" destId="{044D7F02-96A0-4DE1-ACAD-F713CCD63BAF}" srcOrd="0" destOrd="0" parTransId="{7A1D6290-C1D3-405C-87DB-C05B5E08E889}" sibTransId="{3DE5B3EF-1E3F-4F27-AA9A-C6AC256D0130}"/>
    <dgm:cxn modelId="{5CC91029-D924-40E9-B3EA-CF7D0299EBF5}" type="presOf" srcId="{7E5DEF68-7A06-4884-922C-50FFDA33AEDC}" destId="{1D85F80B-ACF9-4B76-99CE-12909ADC005E}" srcOrd="0" destOrd="0" presId="urn:microsoft.com/office/officeart/2005/8/layout/process4"/>
    <dgm:cxn modelId="{9670FC2F-44AC-4CC2-9B84-2C130A03F048}" srcId="{FC86EA14-4E23-484F-BA3C-4FF83C6805B8}" destId="{5C49F99D-EAC0-4B22-8E68-7101DF23730D}" srcOrd="0" destOrd="0" parTransId="{5F79F3CC-8FFD-4594-8341-1EB9A68545A1}" sibTransId="{957F2348-D704-4D68-980B-0CAC34472CAE}"/>
    <dgm:cxn modelId="{BED81F30-E65E-4B1B-AC52-3F91A478A86D}" type="presOf" srcId="{0471D9C5-5FE9-47A6-8AF8-84AB37080E74}" destId="{2295ED0A-E39A-4586-8646-C1A92FA9F23E}" srcOrd="1" destOrd="0" presId="urn:microsoft.com/office/officeart/2005/8/layout/process4"/>
    <dgm:cxn modelId="{CB50213E-1B83-449A-90A2-E0465B04F702}" type="presOf" srcId="{FD448294-3F06-48AA-A6C2-339C8F79D6F8}" destId="{04E3301E-91E8-4009-8A2B-7A4B2C00F702}" srcOrd="0" destOrd="0" presId="urn:microsoft.com/office/officeart/2005/8/layout/process4"/>
    <dgm:cxn modelId="{33550C5C-1311-4DB8-BA80-834C4608851F}" type="presOf" srcId="{EBB12E27-D5C3-42D4-8B60-D694AC968021}" destId="{6BA0AE40-726A-4D6A-8415-7096F9F434B6}" srcOrd="0" destOrd="0" presId="urn:microsoft.com/office/officeart/2005/8/layout/process4"/>
    <dgm:cxn modelId="{9C69C042-8BA8-4721-9A12-0FF839EC28DC}" type="presOf" srcId="{5C49F99D-EAC0-4B22-8E68-7101DF23730D}" destId="{52F30E5D-4F79-4C79-841B-FEACB340368D}" srcOrd="0" destOrd="0" presId="urn:microsoft.com/office/officeart/2005/8/layout/process4"/>
    <dgm:cxn modelId="{E5EE3F48-9084-46C2-A5A4-DDEEB5EFA484}" srcId="{0AB2C6B8-BD3D-4C6E-AAB5-C3DD4E5D51A5}" destId="{07C37072-79B6-45E3-8B2D-828ED0C9B65E}" srcOrd="0" destOrd="0" parTransId="{CA4AA8C9-E374-4AC8-8142-77E2FCEED367}" sibTransId="{2DB15E7D-FA4C-4697-BA73-A6FCC20DFA08}"/>
    <dgm:cxn modelId="{D98C754F-3278-4303-B045-C05790077FE9}" type="presOf" srcId="{07C37072-79B6-45E3-8B2D-828ED0C9B65E}" destId="{759651D2-29C4-450C-BC9F-8F37B56E30AA}" srcOrd="0" destOrd="0" presId="urn:microsoft.com/office/officeart/2005/8/layout/process4"/>
    <dgm:cxn modelId="{24280C51-EA1E-4C39-A771-B7D211AD14EC}" type="presOf" srcId="{FC86EA14-4E23-484F-BA3C-4FF83C6805B8}" destId="{5B2BE871-1337-4D0D-A734-CAEA9B84827B}" srcOrd="0" destOrd="0" presId="urn:microsoft.com/office/officeart/2005/8/layout/process4"/>
    <dgm:cxn modelId="{A51E7659-1186-43B8-9E24-4BB3FAECF72A}" srcId="{0AB2C6B8-BD3D-4C6E-AAB5-C3DD4E5D51A5}" destId="{FD448294-3F06-48AA-A6C2-339C8F79D6F8}" srcOrd="2" destOrd="0" parTransId="{E90AC4EA-31F7-4C7B-909E-B797E3082C96}" sibTransId="{5FE5CDD2-ACFC-4296-8601-477E521700AC}"/>
    <dgm:cxn modelId="{DFE1E25A-9088-4043-B52D-6A02A824263D}" srcId="{0AB2C6B8-BD3D-4C6E-AAB5-C3DD4E5D51A5}" destId="{7E5DEF68-7A06-4884-922C-50FFDA33AEDC}" srcOrd="1" destOrd="0" parTransId="{A2E6FAF3-F57E-4B7F-A040-74774EBD995E}" sibTransId="{9DD40D20-8EF9-4431-A042-4935ED2651E4}"/>
    <dgm:cxn modelId="{5CFF0C7B-3AF9-40F4-9319-9D41663CC31B}" srcId="{FC86EA14-4E23-484F-BA3C-4FF83C6805B8}" destId="{0471D9C5-5FE9-47A6-8AF8-84AB37080E74}" srcOrd="1" destOrd="0" parTransId="{180D41F0-2389-4F71-8AFA-AC2A984233FA}" sibTransId="{8795F292-890F-47B9-B689-0C3A15C6883A}"/>
    <dgm:cxn modelId="{F26FA691-B635-4BA0-9692-BF77F14D286D}" type="presOf" srcId="{5C49F99D-EAC0-4B22-8E68-7101DF23730D}" destId="{B83A49BC-4310-401A-A1CD-16DDA5C18C08}" srcOrd="1" destOrd="0" presId="urn:microsoft.com/office/officeart/2005/8/layout/process4"/>
    <dgm:cxn modelId="{5EFEB397-7750-4732-85B7-378C9121C0E7}" type="presOf" srcId="{0471D9C5-5FE9-47A6-8AF8-84AB37080E74}" destId="{5F7BC907-8DE3-49DC-8673-52E6E89A0374}" srcOrd="0" destOrd="0" presId="urn:microsoft.com/office/officeart/2005/8/layout/process4"/>
    <dgm:cxn modelId="{3DB0CCA9-3D97-4714-983B-A8AAD0F8E702}" srcId="{FC86EA14-4E23-484F-BA3C-4FF83C6805B8}" destId="{0AB2C6B8-BD3D-4C6E-AAB5-C3DD4E5D51A5}" srcOrd="2" destOrd="0" parTransId="{A7D6729D-9CA9-4480-B26B-33D30C19B76D}" sibTransId="{5B5B1918-CEF7-41E9-98DE-311FFF5149A2}"/>
    <dgm:cxn modelId="{9585D9C3-D197-457E-A9DD-A2E4A2B0EE39}" srcId="{0471D9C5-5FE9-47A6-8AF8-84AB37080E74}" destId="{EBB12E27-D5C3-42D4-8B60-D694AC968021}" srcOrd="0" destOrd="0" parTransId="{B5FF17CA-AB5B-4C54-A250-8993C2CEDAA5}" sibTransId="{70453FAD-3786-4D19-BCF5-F50ED46B1C6F}"/>
    <dgm:cxn modelId="{8E18D6EE-00E1-4AAC-B5D1-6D2AAC0A8D4E}" type="presOf" srcId="{044D7F02-96A0-4DE1-ACAD-F713CCD63BAF}" destId="{A868673C-2C7B-4CD6-A778-6884C336288A}" srcOrd="0" destOrd="0" presId="urn:microsoft.com/office/officeart/2005/8/layout/process4"/>
    <dgm:cxn modelId="{B12E8FFC-BBD4-4636-8D6F-D53510CFCA74}" type="presOf" srcId="{0AB2C6B8-BD3D-4C6E-AAB5-C3DD4E5D51A5}" destId="{ED1C781F-3403-4161-9EFF-24F257EE5909}" srcOrd="1" destOrd="0" presId="urn:microsoft.com/office/officeart/2005/8/layout/process4"/>
    <dgm:cxn modelId="{330894FD-6CB3-467C-98D4-C4EA12F53590}" type="presParOf" srcId="{5B2BE871-1337-4D0D-A734-CAEA9B84827B}" destId="{0D6B7F50-E414-4D63-91BE-30283B0F256E}" srcOrd="0" destOrd="0" presId="urn:microsoft.com/office/officeart/2005/8/layout/process4"/>
    <dgm:cxn modelId="{8D6981A6-05EB-468C-9EFA-2FA8AA3336F8}" type="presParOf" srcId="{0D6B7F50-E414-4D63-91BE-30283B0F256E}" destId="{EF79086C-686F-4A43-AECC-6697B77B3475}" srcOrd="0" destOrd="0" presId="urn:microsoft.com/office/officeart/2005/8/layout/process4"/>
    <dgm:cxn modelId="{D6C264E0-39F5-4383-AA08-5C7B2C99EB37}" type="presParOf" srcId="{0D6B7F50-E414-4D63-91BE-30283B0F256E}" destId="{ED1C781F-3403-4161-9EFF-24F257EE5909}" srcOrd="1" destOrd="0" presId="urn:microsoft.com/office/officeart/2005/8/layout/process4"/>
    <dgm:cxn modelId="{87D4AEE0-A628-46DB-A7CB-6A35C5EAA4CE}" type="presParOf" srcId="{0D6B7F50-E414-4D63-91BE-30283B0F256E}" destId="{46F5EB54-69E6-4C35-885C-F3B4F83AC3EB}" srcOrd="2" destOrd="0" presId="urn:microsoft.com/office/officeart/2005/8/layout/process4"/>
    <dgm:cxn modelId="{82F48445-A692-421F-9F02-C8EE5D5E7E12}" type="presParOf" srcId="{46F5EB54-69E6-4C35-885C-F3B4F83AC3EB}" destId="{759651D2-29C4-450C-BC9F-8F37B56E30AA}" srcOrd="0" destOrd="0" presId="urn:microsoft.com/office/officeart/2005/8/layout/process4"/>
    <dgm:cxn modelId="{431D3ECC-D61D-47E2-B68F-DA82BDC57A19}" type="presParOf" srcId="{46F5EB54-69E6-4C35-885C-F3B4F83AC3EB}" destId="{1D85F80B-ACF9-4B76-99CE-12909ADC005E}" srcOrd="1" destOrd="0" presId="urn:microsoft.com/office/officeart/2005/8/layout/process4"/>
    <dgm:cxn modelId="{E651604B-8875-4D58-BC6F-C6265FBFBF07}" type="presParOf" srcId="{46F5EB54-69E6-4C35-885C-F3B4F83AC3EB}" destId="{04E3301E-91E8-4009-8A2B-7A4B2C00F702}" srcOrd="2" destOrd="0" presId="urn:microsoft.com/office/officeart/2005/8/layout/process4"/>
    <dgm:cxn modelId="{E2F12918-C018-47CC-B210-2FBDAA7C8237}" type="presParOf" srcId="{5B2BE871-1337-4D0D-A734-CAEA9B84827B}" destId="{E239B66A-E257-4A9F-8682-91A03301B241}" srcOrd="1" destOrd="0" presId="urn:microsoft.com/office/officeart/2005/8/layout/process4"/>
    <dgm:cxn modelId="{20137567-450D-4CC4-947A-AB746189FD7C}" type="presParOf" srcId="{5B2BE871-1337-4D0D-A734-CAEA9B84827B}" destId="{F618763C-65EB-47AC-8563-0C1BFCFF3D2D}" srcOrd="2" destOrd="0" presId="urn:microsoft.com/office/officeart/2005/8/layout/process4"/>
    <dgm:cxn modelId="{592137A8-D1A3-4245-A0BF-ACBCACF39B01}" type="presParOf" srcId="{F618763C-65EB-47AC-8563-0C1BFCFF3D2D}" destId="{5F7BC907-8DE3-49DC-8673-52E6E89A0374}" srcOrd="0" destOrd="0" presId="urn:microsoft.com/office/officeart/2005/8/layout/process4"/>
    <dgm:cxn modelId="{ED71DC62-F222-472C-A6E3-90A7CD07B5E1}" type="presParOf" srcId="{F618763C-65EB-47AC-8563-0C1BFCFF3D2D}" destId="{2295ED0A-E39A-4586-8646-C1A92FA9F23E}" srcOrd="1" destOrd="0" presId="urn:microsoft.com/office/officeart/2005/8/layout/process4"/>
    <dgm:cxn modelId="{D1822103-2B55-4AFF-905E-CD8FE3AC75FA}" type="presParOf" srcId="{F618763C-65EB-47AC-8563-0C1BFCFF3D2D}" destId="{D8E6E2A5-4694-4045-A995-0EF1A40E97A4}" srcOrd="2" destOrd="0" presId="urn:microsoft.com/office/officeart/2005/8/layout/process4"/>
    <dgm:cxn modelId="{6E0481F6-96EB-4750-9E0A-B0DB9CD3336C}" type="presParOf" srcId="{D8E6E2A5-4694-4045-A995-0EF1A40E97A4}" destId="{6BA0AE40-726A-4D6A-8415-7096F9F434B6}" srcOrd="0" destOrd="0" presId="urn:microsoft.com/office/officeart/2005/8/layout/process4"/>
    <dgm:cxn modelId="{E692F73A-2BD2-4720-9F05-1B08F070CB35}" type="presParOf" srcId="{5B2BE871-1337-4D0D-A734-CAEA9B84827B}" destId="{CB7783BC-87DB-43EA-B6F9-A33CB2BED9AF}" srcOrd="3" destOrd="0" presId="urn:microsoft.com/office/officeart/2005/8/layout/process4"/>
    <dgm:cxn modelId="{ADE2E1AE-FB44-4829-903C-DA538D658626}" type="presParOf" srcId="{5B2BE871-1337-4D0D-A734-CAEA9B84827B}" destId="{F6A066FC-0BEF-46B7-959F-6EAFA5A23A5E}" srcOrd="4" destOrd="0" presId="urn:microsoft.com/office/officeart/2005/8/layout/process4"/>
    <dgm:cxn modelId="{E9DA780E-C330-4A70-8729-E88E62BDCE76}" type="presParOf" srcId="{F6A066FC-0BEF-46B7-959F-6EAFA5A23A5E}" destId="{52F30E5D-4F79-4C79-841B-FEACB340368D}" srcOrd="0" destOrd="0" presId="urn:microsoft.com/office/officeart/2005/8/layout/process4"/>
    <dgm:cxn modelId="{0B859C49-557A-40D4-AFB4-F0DB926412FD}" type="presParOf" srcId="{F6A066FC-0BEF-46B7-959F-6EAFA5A23A5E}" destId="{B83A49BC-4310-401A-A1CD-16DDA5C18C08}" srcOrd="1" destOrd="0" presId="urn:microsoft.com/office/officeart/2005/8/layout/process4"/>
    <dgm:cxn modelId="{84105902-BB7C-4BD4-A6F1-BD2CC104A32D}" type="presParOf" srcId="{F6A066FC-0BEF-46B7-959F-6EAFA5A23A5E}" destId="{DF8F9E8C-74A8-4057-969E-6BA5B1825CBA}" srcOrd="2" destOrd="0" presId="urn:microsoft.com/office/officeart/2005/8/layout/process4"/>
    <dgm:cxn modelId="{C0FFACC3-602E-4D33-A8A9-A5CE75A2BCAB}" type="presParOf" srcId="{DF8F9E8C-74A8-4057-969E-6BA5B1825CBA}" destId="{A868673C-2C7B-4CD6-A778-6884C33628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4509CE-9D21-4FD4-990B-22F1205A33D5}" type="doc">
      <dgm:prSet loTypeId="urn:microsoft.com/office/officeart/2005/8/layout/vList3" loCatId="picture" qsTypeId="urn:microsoft.com/office/officeart/2005/8/quickstyle/3d3" qsCatId="3D" csTypeId="urn:microsoft.com/office/officeart/2005/8/colors/colorful5" csCatId="colorful" phldr="1"/>
      <dgm:spPr/>
    </dgm:pt>
    <dgm:pt modelId="{336E7964-5663-43B1-892A-E8B239E5FF4F}">
      <dgm:prSet phldrT="[Text]"/>
      <dgm:spPr>
        <a:solidFill>
          <a:schemeClr val="accent2">
            <a:lumMod val="60000"/>
            <a:lumOff val="40000"/>
          </a:schemeClr>
        </a:solidFill>
      </dgm:spPr>
      <dgm:t>
        <a:bodyPr/>
        <a:lstStyle/>
        <a:p>
          <a:r>
            <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competitive ranking for compressor power and sizing requirements is experimentally determined as:</a:t>
          </a:r>
        </a:p>
        <a:p>
          <a:r>
            <a:rPr lang="en-GB"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b="1"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&gt;Air &gt; CH</a:t>
          </a:r>
          <a:r>
            <a:rPr lang="en-GB" b="1"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en-GB"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&gt; N</a:t>
          </a:r>
          <a:r>
            <a:rPr lang="en-GB" b="1"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b="1" dirty="0">
            <a:solidFill>
              <a:schemeClr val="tx1"/>
            </a:solidFill>
            <a:effectLst/>
            <a:latin typeface="+mn-lt"/>
            <a:cs typeface="Times New Roman" panose="02020603050405020304" pitchFamily="18" charset="0"/>
          </a:endParaRPr>
        </a:p>
      </dgm:t>
    </dgm:pt>
    <dgm:pt modelId="{EEC2C27A-0B15-429B-B2C6-CEEC6131AF49}" type="parTrans" cxnId="{92DA06A5-79E6-467B-9093-421BF07B725C}">
      <dgm:prSet/>
      <dgm:spPr/>
      <dgm:t>
        <a:bodyPr/>
        <a:lstStyle/>
        <a:p>
          <a:endParaRPr lang="en-GB">
            <a:solidFill>
              <a:schemeClr val="tx1"/>
            </a:solidFill>
          </a:endParaRPr>
        </a:p>
      </dgm:t>
    </dgm:pt>
    <dgm:pt modelId="{DDA24343-C2BA-48C9-9573-08F61F826AE6}" type="sibTrans" cxnId="{92DA06A5-79E6-467B-9093-421BF07B725C}">
      <dgm:prSet/>
      <dgm:spPr/>
      <dgm:t>
        <a:bodyPr/>
        <a:lstStyle/>
        <a:p>
          <a:endParaRPr lang="en-GB">
            <a:solidFill>
              <a:schemeClr val="tx1"/>
            </a:solidFill>
          </a:endParaRPr>
        </a:p>
      </dgm:t>
    </dgm:pt>
    <dgm:pt modelId="{1236C303-A661-43A5-B12B-F108060B5468}">
      <dgm:prSet phldrT="[Text]" custT="1"/>
      <dgm:spPr>
        <a:solidFill>
          <a:srgbClr val="92D050"/>
        </a:solidFill>
      </dgm:spPr>
      <dgm:t>
        <a:bodyPr/>
        <a:lstStyle/>
        <a:p>
          <a:pPr>
            <a:buNone/>
          </a:pPr>
          <a:r>
            <a:rPr lang="en-GB"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Knowledge: </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Study can be directly applied in selecting gas and screening reservoirs for </a:t>
          </a:r>
          <a:r>
            <a:rPr lang="en-GB"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GEOR</a:t>
          </a:r>
          <a:r>
            <a:rPr lang="en-GB"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processes to minimise power cost. </a:t>
          </a:r>
        </a:p>
        <a:p>
          <a:pPr>
            <a:buNone/>
          </a:pP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Practice: </a:t>
          </a: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Facilitates engineers’ selection of gas based on process objectives, reservoir structural heterogeneity &amp; rhythm. </a:t>
          </a:r>
          <a:endParaRPr lang="en-GB" sz="2000" dirty="0">
            <a:solidFill>
              <a:schemeClr val="tx1"/>
            </a:solidFill>
          </a:endParaRPr>
        </a:p>
      </dgm:t>
    </dgm:pt>
    <dgm:pt modelId="{3F73FBB3-644C-486E-87B6-5F6BBA6D75BE}" type="parTrans" cxnId="{354AF828-E772-4AAA-A8EA-8A1CF64D7B28}">
      <dgm:prSet/>
      <dgm:spPr/>
      <dgm:t>
        <a:bodyPr/>
        <a:lstStyle/>
        <a:p>
          <a:endParaRPr lang="en-GB">
            <a:solidFill>
              <a:schemeClr val="tx1"/>
            </a:solidFill>
          </a:endParaRPr>
        </a:p>
      </dgm:t>
    </dgm:pt>
    <dgm:pt modelId="{F18D1266-292B-4CF6-AFB8-981B941CD370}" type="sibTrans" cxnId="{354AF828-E772-4AAA-A8EA-8A1CF64D7B28}">
      <dgm:prSet/>
      <dgm:spPr/>
      <dgm:t>
        <a:bodyPr/>
        <a:lstStyle/>
        <a:p>
          <a:endParaRPr lang="en-GB">
            <a:solidFill>
              <a:schemeClr val="tx1"/>
            </a:solidFill>
          </a:endParaRPr>
        </a:p>
      </dgm:t>
    </dgm:pt>
    <dgm:pt modelId="{3248D2FC-DECC-472F-9852-0B3E652CE651}">
      <dgm:prSet phldrT="[Text]"/>
      <dgm:spPr>
        <a:solidFill>
          <a:schemeClr val="accent2">
            <a:lumMod val="60000"/>
            <a:lumOff val="40000"/>
          </a:schemeClr>
        </a:solidFill>
      </dgm:spPr>
      <dgm:t>
        <a:bodyPr/>
        <a:lstStyle/>
        <a:p>
          <a:pPr>
            <a:buNone/>
          </a:pPr>
          <a:r>
            <a:rPr lang="en-GB"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Two-phase study of oil and gas is encouraged.</a:t>
          </a:r>
          <a:endParaRPr lang="en-GB" dirty="0">
            <a:solidFill>
              <a:schemeClr val="tx1"/>
            </a:solidFill>
          </a:endParaRPr>
        </a:p>
      </dgm:t>
    </dgm:pt>
    <dgm:pt modelId="{9513580D-833A-411B-803E-5AD52091B885}" type="parTrans" cxnId="{FEE2A61E-0671-43A5-81C0-1D1BFD9B496D}">
      <dgm:prSet/>
      <dgm:spPr/>
      <dgm:t>
        <a:bodyPr/>
        <a:lstStyle/>
        <a:p>
          <a:endParaRPr lang="en-GB">
            <a:solidFill>
              <a:schemeClr val="tx1"/>
            </a:solidFill>
          </a:endParaRPr>
        </a:p>
      </dgm:t>
    </dgm:pt>
    <dgm:pt modelId="{2429D4B5-249C-4F5C-8F19-F42EAE6F9D55}" type="sibTrans" cxnId="{FEE2A61E-0671-43A5-81C0-1D1BFD9B496D}">
      <dgm:prSet/>
      <dgm:spPr/>
      <dgm:t>
        <a:bodyPr/>
        <a:lstStyle/>
        <a:p>
          <a:endParaRPr lang="en-GB">
            <a:solidFill>
              <a:schemeClr val="tx1"/>
            </a:solidFill>
          </a:endParaRPr>
        </a:p>
      </dgm:t>
    </dgm:pt>
    <dgm:pt modelId="{38C00979-B540-41FC-965B-45217EA1FBD9}" type="pres">
      <dgm:prSet presAssocID="{304509CE-9D21-4FD4-990B-22F1205A33D5}" presName="linearFlow" presStyleCnt="0">
        <dgm:presLayoutVars>
          <dgm:dir/>
          <dgm:resizeHandles val="exact"/>
        </dgm:presLayoutVars>
      </dgm:prSet>
      <dgm:spPr/>
    </dgm:pt>
    <dgm:pt modelId="{8EC97396-9804-4275-9671-C7BC624D660D}" type="pres">
      <dgm:prSet presAssocID="{336E7964-5663-43B1-892A-E8B239E5FF4F}" presName="composite" presStyleCnt="0"/>
      <dgm:spPr/>
    </dgm:pt>
    <dgm:pt modelId="{7E8A7F00-4808-45A7-AC3C-DDBEB591D79F}" type="pres">
      <dgm:prSet presAssocID="{336E7964-5663-43B1-892A-E8B239E5FF4F}" presName="imgShp" presStyleLbl="fgImgPlace1" presStyleIdx="0" presStyleCnt="3" custScaleX="134226" custScaleY="134542" custLinFactNeighborX="-22025" custLinFactNeighborY="404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pt>
    <dgm:pt modelId="{AC774276-76ED-4B94-8710-104F38AC458B}" type="pres">
      <dgm:prSet presAssocID="{336E7964-5663-43B1-892A-E8B239E5FF4F}" presName="txShp" presStyleLbl="node1" presStyleIdx="0" presStyleCnt="3" custScaleX="121610" custScaleY="170334" custLinFactNeighborX="8235" custLinFactNeighborY="9119">
        <dgm:presLayoutVars>
          <dgm:bulletEnabled val="1"/>
        </dgm:presLayoutVars>
      </dgm:prSet>
      <dgm:spPr/>
    </dgm:pt>
    <dgm:pt modelId="{24D02724-B138-4FC6-A5F2-B952977133E0}" type="pres">
      <dgm:prSet presAssocID="{DDA24343-C2BA-48C9-9573-08F61F826AE6}" presName="spacing" presStyleCnt="0"/>
      <dgm:spPr/>
    </dgm:pt>
    <dgm:pt modelId="{AF0481EF-049E-4741-9AEA-7303D029514C}" type="pres">
      <dgm:prSet presAssocID="{1236C303-A661-43A5-B12B-F108060B5468}" presName="composite" presStyleCnt="0"/>
      <dgm:spPr/>
    </dgm:pt>
    <dgm:pt modelId="{B22E255F-B084-491F-A810-BD80043766FF}" type="pres">
      <dgm:prSet presAssocID="{1236C303-A661-43A5-B12B-F108060B5468}" presName="imgShp" presStyleLbl="fgImgPlace1" presStyleIdx="1" presStyleCnt="3" custScaleX="156323" custScaleY="147795" custLinFactNeighborX="-78460" custLinFactNeighborY="2353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4FA11599-555F-46C4-B720-08D2968CCFDB}" type="pres">
      <dgm:prSet presAssocID="{1236C303-A661-43A5-B12B-F108060B5468}" presName="txShp" presStyleLbl="node1" presStyleIdx="1" presStyleCnt="3" custScaleX="138072" custScaleY="152782" custLinFactNeighborX="5462" custLinFactNeighborY="23536">
        <dgm:presLayoutVars>
          <dgm:bulletEnabled val="1"/>
        </dgm:presLayoutVars>
      </dgm:prSet>
      <dgm:spPr/>
    </dgm:pt>
    <dgm:pt modelId="{70C04B00-F0A0-425E-AFA2-A5BDDB0F0021}" type="pres">
      <dgm:prSet presAssocID="{F18D1266-292B-4CF6-AFB8-981B941CD370}" presName="spacing" presStyleCnt="0"/>
      <dgm:spPr/>
    </dgm:pt>
    <dgm:pt modelId="{024FA3E5-02F7-400F-B510-B2D1A8624BF1}" type="pres">
      <dgm:prSet presAssocID="{3248D2FC-DECC-472F-9852-0B3E652CE651}" presName="composite" presStyleCnt="0"/>
      <dgm:spPr/>
    </dgm:pt>
    <dgm:pt modelId="{5BD566F2-A0C7-4310-899E-95F722FD16A4}" type="pres">
      <dgm:prSet presAssocID="{3248D2FC-DECC-472F-9852-0B3E652CE651}" presName="imgShp" presStyleLbl="fgImgPlace1" presStyleIdx="2" presStyleCnt="3" custScaleX="152703" custScaleY="15769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5CFB39EA-8818-45E9-9F1B-2B21B8BEA192}" type="pres">
      <dgm:prSet presAssocID="{3248D2FC-DECC-472F-9852-0B3E652CE651}" presName="txShp" presStyleLbl="node1" presStyleIdx="2" presStyleCnt="3" custLinFactNeighborX="3373" custLinFactNeighborY="-1791">
        <dgm:presLayoutVars>
          <dgm:bulletEnabled val="1"/>
        </dgm:presLayoutVars>
      </dgm:prSet>
      <dgm:spPr/>
    </dgm:pt>
  </dgm:ptLst>
  <dgm:cxnLst>
    <dgm:cxn modelId="{FEE2A61E-0671-43A5-81C0-1D1BFD9B496D}" srcId="{304509CE-9D21-4FD4-990B-22F1205A33D5}" destId="{3248D2FC-DECC-472F-9852-0B3E652CE651}" srcOrd="2" destOrd="0" parTransId="{9513580D-833A-411B-803E-5AD52091B885}" sibTransId="{2429D4B5-249C-4F5C-8F19-F42EAE6F9D55}"/>
    <dgm:cxn modelId="{354AF828-E772-4AAA-A8EA-8A1CF64D7B28}" srcId="{304509CE-9D21-4FD4-990B-22F1205A33D5}" destId="{1236C303-A661-43A5-B12B-F108060B5468}" srcOrd="1" destOrd="0" parTransId="{3F73FBB3-644C-486E-87B6-5F6BBA6D75BE}" sibTransId="{F18D1266-292B-4CF6-AFB8-981B941CD370}"/>
    <dgm:cxn modelId="{0701DE46-E6D7-4CAC-A90F-78EF1636F376}" type="presOf" srcId="{1236C303-A661-43A5-B12B-F108060B5468}" destId="{4FA11599-555F-46C4-B720-08D2968CCFDB}" srcOrd="0" destOrd="0" presId="urn:microsoft.com/office/officeart/2005/8/layout/vList3"/>
    <dgm:cxn modelId="{733E8F4B-E886-43B4-9DF8-8AD42960E268}" type="presOf" srcId="{304509CE-9D21-4FD4-990B-22F1205A33D5}" destId="{38C00979-B540-41FC-965B-45217EA1FBD9}" srcOrd="0" destOrd="0" presId="urn:microsoft.com/office/officeart/2005/8/layout/vList3"/>
    <dgm:cxn modelId="{06F0DE51-C0BA-44EA-B2B5-2E42A8463076}" type="presOf" srcId="{336E7964-5663-43B1-892A-E8B239E5FF4F}" destId="{AC774276-76ED-4B94-8710-104F38AC458B}" srcOrd="0" destOrd="0" presId="urn:microsoft.com/office/officeart/2005/8/layout/vList3"/>
    <dgm:cxn modelId="{A3D01597-DA05-41D9-A8ED-C67447D00D55}" type="presOf" srcId="{3248D2FC-DECC-472F-9852-0B3E652CE651}" destId="{5CFB39EA-8818-45E9-9F1B-2B21B8BEA192}" srcOrd="0" destOrd="0" presId="urn:microsoft.com/office/officeart/2005/8/layout/vList3"/>
    <dgm:cxn modelId="{92DA06A5-79E6-467B-9093-421BF07B725C}" srcId="{304509CE-9D21-4FD4-990B-22F1205A33D5}" destId="{336E7964-5663-43B1-892A-E8B239E5FF4F}" srcOrd="0" destOrd="0" parTransId="{EEC2C27A-0B15-429B-B2C6-CEEC6131AF49}" sibTransId="{DDA24343-C2BA-48C9-9573-08F61F826AE6}"/>
    <dgm:cxn modelId="{AF6CFF32-5BD7-458A-B5A4-4CAB9FCB43B5}" type="presParOf" srcId="{38C00979-B540-41FC-965B-45217EA1FBD9}" destId="{8EC97396-9804-4275-9671-C7BC624D660D}" srcOrd="0" destOrd="0" presId="urn:microsoft.com/office/officeart/2005/8/layout/vList3"/>
    <dgm:cxn modelId="{8B391B7A-CE45-4D94-90BE-15D1FC953D36}" type="presParOf" srcId="{8EC97396-9804-4275-9671-C7BC624D660D}" destId="{7E8A7F00-4808-45A7-AC3C-DDBEB591D79F}" srcOrd="0" destOrd="0" presId="urn:microsoft.com/office/officeart/2005/8/layout/vList3"/>
    <dgm:cxn modelId="{F5CD6E54-4B24-4B0C-97E4-0617E0DDFE07}" type="presParOf" srcId="{8EC97396-9804-4275-9671-C7BC624D660D}" destId="{AC774276-76ED-4B94-8710-104F38AC458B}" srcOrd="1" destOrd="0" presId="urn:microsoft.com/office/officeart/2005/8/layout/vList3"/>
    <dgm:cxn modelId="{E0A5E0EA-9F81-4CE6-97B8-A1847191BA25}" type="presParOf" srcId="{38C00979-B540-41FC-965B-45217EA1FBD9}" destId="{24D02724-B138-4FC6-A5F2-B952977133E0}" srcOrd="1" destOrd="0" presId="urn:microsoft.com/office/officeart/2005/8/layout/vList3"/>
    <dgm:cxn modelId="{B1CD0C5F-6B64-4899-AB67-CF7A3AADDA52}" type="presParOf" srcId="{38C00979-B540-41FC-965B-45217EA1FBD9}" destId="{AF0481EF-049E-4741-9AEA-7303D029514C}" srcOrd="2" destOrd="0" presId="urn:microsoft.com/office/officeart/2005/8/layout/vList3"/>
    <dgm:cxn modelId="{CAD0C63D-979C-4C97-8C40-D3A51F4E7554}" type="presParOf" srcId="{AF0481EF-049E-4741-9AEA-7303D029514C}" destId="{B22E255F-B084-491F-A810-BD80043766FF}" srcOrd="0" destOrd="0" presId="urn:microsoft.com/office/officeart/2005/8/layout/vList3"/>
    <dgm:cxn modelId="{B81D5D23-1076-4890-ABDE-B164BED0C994}" type="presParOf" srcId="{AF0481EF-049E-4741-9AEA-7303D029514C}" destId="{4FA11599-555F-46C4-B720-08D2968CCFDB}" srcOrd="1" destOrd="0" presId="urn:microsoft.com/office/officeart/2005/8/layout/vList3"/>
    <dgm:cxn modelId="{8CE5AADC-3479-4B56-A88B-61D2F43C389D}" type="presParOf" srcId="{38C00979-B540-41FC-965B-45217EA1FBD9}" destId="{70C04B00-F0A0-425E-AFA2-A5BDDB0F0021}" srcOrd="3" destOrd="0" presId="urn:microsoft.com/office/officeart/2005/8/layout/vList3"/>
    <dgm:cxn modelId="{EB6F2335-E207-40FD-99C1-7AF130F0CF46}" type="presParOf" srcId="{38C00979-B540-41FC-965B-45217EA1FBD9}" destId="{024FA3E5-02F7-400F-B510-B2D1A8624BF1}" srcOrd="4" destOrd="0" presId="urn:microsoft.com/office/officeart/2005/8/layout/vList3"/>
    <dgm:cxn modelId="{F431F2F7-7980-4134-8DB0-A40F9B180F90}" type="presParOf" srcId="{024FA3E5-02F7-400F-B510-B2D1A8624BF1}" destId="{5BD566F2-A0C7-4310-899E-95F722FD16A4}" srcOrd="0" destOrd="0" presId="urn:microsoft.com/office/officeart/2005/8/layout/vList3"/>
    <dgm:cxn modelId="{9ADB2E8C-3388-419B-895B-979C0B407A18}" type="presParOf" srcId="{024FA3E5-02F7-400F-B510-B2D1A8624BF1}" destId="{5CFB39EA-8818-45E9-9F1B-2B21B8BEA19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EFE76-FD38-4AE1-B4C9-FBF99A41B4EA}">
      <dsp:nvSpPr>
        <dsp:cNvPr id="0" name=""/>
        <dsp:cNvSpPr/>
      </dsp:nvSpPr>
      <dsp:spPr>
        <a:xfrm>
          <a:off x="85634" y="1343258"/>
          <a:ext cx="2415817" cy="2415936"/>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Research Rationale</a:t>
          </a:r>
        </a:p>
      </dsp:txBody>
      <dsp:txXfrm>
        <a:off x="439422" y="1697064"/>
        <a:ext cx="1708241" cy="1708324"/>
      </dsp:txXfrm>
    </dsp:sp>
    <dsp:sp modelId="{331F96D8-AB53-48A4-B758-28D089EDAA4D}">
      <dsp:nvSpPr>
        <dsp:cNvPr id="0" name=""/>
        <dsp:cNvSpPr/>
      </dsp:nvSpPr>
      <dsp:spPr>
        <a:xfrm>
          <a:off x="-1386974" y="0"/>
          <a:ext cx="4869889" cy="5076564"/>
        </a:xfrm>
        <a:prstGeom prst="blockArc">
          <a:avLst>
            <a:gd name="adj1" fmla="val 17527788"/>
            <a:gd name="adj2" fmla="val 4119114"/>
            <a:gd name="adj3" fmla="val 575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E9BDC9D-C89C-4961-8CA5-A788D6416BE1}">
      <dsp:nvSpPr>
        <dsp:cNvPr id="0" name=""/>
        <dsp:cNvSpPr/>
      </dsp:nvSpPr>
      <dsp:spPr>
        <a:xfrm>
          <a:off x="2039695" y="257504"/>
          <a:ext cx="1294162" cy="1294523"/>
        </a:xfrm>
        <a:prstGeom prst="ellipse">
          <a:avLst/>
        </a:prstGeom>
        <a:blipFill rotWithShape="1">
          <a:blip xmlns:r="http://schemas.openxmlformats.org/officeDocument/2006/relationships" r:embed="rId1"/>
          <a:srcRect/>
          <a:stretch>
            <a:fillRect l="-1000" r="-1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91CD965-7A67-4AD1-AB13-6CC68281F197}">
      <dsp:nvSpPr>
        <dsp:cNvPr id="0" name=""/>
        <dsp:cNvSpPr/>
      </dsp:nvSpPr>
      <dsp:spPr>
        <a:xfrm>
          <a:off x="3581564" y="183931"/>
          <a:ext cx="5268592" cy="125289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10000"/>
            </a:spcAft>
            <a:buNone/>
          </a:pPr>
          <a:r>
            <a:rPr lang="en-GB" sz="2000" kern="1200" dirty="0"/>
            <a:t>Globally, </a:t>
          </a:r>
          <a:r>
            <a:rPr lang="en-GB" sz="2000" b="1" kern="1200" dirty="0">
              <a:solidFill>
                <a:srgbClr val="FF0000"/>
              </a:solidFill>
            </a:rPr>
            <a:t>70% of oil droplets are trapped </a:t>
          </a:r>
          <a:r>
            <a:rPr lang="en-GB" sz="2000" kern="1200" dirty="0"/>
            <a:t>in layers of reservoir pores. </a:t>
          </a:r>
          <a:r>
            <a:rPr lang="en-GB" sz="2000" b="1" kern="1200" dirty="0">
              <a:solidFill>
                <a:srgbClr val="00B050"/>
              </a:solidFill>
            </a:rPr>
            <a:t>10-40%</a:t>
          </a:r>
          <a:r>
            <a:rPr lang="en-GB" sz="2000" kern="1200" dirty="0"/>
            <a:t> of the trapped oils can be displaced by gases (</a:t>
          </a:r>
          <a:r>
            <a:rPr lang="en-GB" sz="2000" b="1" kern="1200" dirty="0">
              <a:solidFill>
                <a:srgbClr val="00B050"/>
              </a:solidFill>
            </a:rPr>
            <a:t>CH</a:t>
          </a:r>
          <a:r>
            <a:rPr lang="en-GB" sz="2000" b="1" kern="1200" baseline="-25000" dirty="0">
              <a:solidFill>
                <a:srgbClr val="00B050"/>
              </a:solidFill>
            </a:rPr>
            <a:t>4</a:t>
          </a:r>
          <a:r>
            <a:rPr lang="en-GB" sz="2000" b="1" kern="1200" dirty="0">
              <a:solidFill>
                <a:srgbClr val="00B050"/>
              </a:solidFill>
            </a:rPr>
            <a:t>, N</a:t>
          </a:r>
          <a:r>
            <a:rPr lang="en-GB" sz="2000" b="1" kern="1200" baseline="-25000" dirty="0">
              <a:solidFill>
                <a:srgbClr val="00B050"/>
              </a:solidFill>
            </a:rPr>
            <a:t>2</a:t>
          </a:r>
          <a:r>
            <a:rPr lang="en-GB" sz="2000" b="1" kern="1200" dirty="0">
              <a:solidFill>
                <a:srgbClr val="00B050"/>
              </a:solidFill>
            </a:rPr>
            <a:t>, Air, CO</a:t>
          </a:r>
          <a:r>
            <a:rPr lang="en-GB" sz="2000" b="1" kern="1200" baseline="-25000" dirty="0">
              <a:solidFill>
                <a:srgbClr val="00B050"/>
              </a:solidFill>
            </a:rPr>
            <a:t>2</a:t>
          </a:r>
          <a:r>
            <a:rPr lang="en-GB" sz="2000" kern="1200" baseline="0" dirty="0"/>
            <a:t>) in an immiscible gas enhanced oil recovery (</a:t>
          </a:r>
          <a:r>
            <a:rPr lang="en-GB" sz="2000" kern="1200" baseline="0" dirty="0" err="1"/>
            <a:t>IGEOR</a:t>
          </a:r>
          <a:r>
            <a:rPr lang="en-GB" sz="2000" kern="1200" baseline="0" dirty="0"/>
            <a:t>) process.</a:t>
          </a:r>
          <a:endParaRPr lang="en-GB" sz="2000" kern="1200" baseline="-25000" dirty="0"/>
        </a:p>
      </dsp:txBody>
      <dsp:txXfrm>
        <a:off x="3581564" y="183931"/>
        <a:ext cx="5268592" cy="1252895"/>
      </dsp:txXfrm>
    </dsp:sp>
    <dsp:sp modelId="{9F6B8456-53C7-4856-8695-81EEF925152B}">
      <dsp:nvSpPr>
        <dsp:cNvPr id="0" name=""/>
        <dsp:cNvSpPr/>
      </dsp:nvSpPr>
      <dsp:spPr>
        <a:xfrm>
          <a:off x="2573457" y="1872211"/>
          <a:ext cx="1310636" cy="133214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FE760CC-54D5-4820-BEAE-71D4BA38022F}">
      <dsp:nvSpPr>
        <dsp:cNvPr id="0" name=""/>
        <dsp:cNvSpPr/>
      </dsp:nvSpPr>
      <dsp:spPr>
        <a:xfrm>
          <a:off x="3836857" y="1584179"/>
          <a:ext cx="5145305" cy="209010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10000"/>
            </a:spcAft>
            <a:buNone/>
          </a:pPr>
          <a:r>
            <a:rPr lang="en-GB" sz="2000" kern="1200" dirty="0"/>
            <a:t>These gases distinctive characteristics might couple with the reservoirs geological settings differently, such that the </a:t>
          </a:r>
          <a:r>
            <a:rPr lang="en-GB" sz="2000" b="1" kern="1200" dirty="0"/>
            <a:t>compressor ratings </a:t>
          </a:r>
          <a:r>
            <a:rPr lang="en-GB" sz="2000" kern="1200" dirty="0"/>
            <a:t>(power and size) required to achieve a certain </a:t>
          </a:r>
          <a:r>
            <a:rPr lang="en-GB" sz="2000" b="0" kern="1200" dirty="0"/>
            <a:t>compression and displacement </a:t>
          </a:r>
          <a:r>
            <a:rPr lang="en-GB" sz="2000" kern="1200" dirty="0"/>
            <a:t>would differ from gas to gas and from one reservoir layer to another. </a:t>
          </a:r>
        </a:p>
      </dsp:txBody>
      <dsp:txXfrm>
        <a:off x="3836857" y="1584179"/>
        <a:ext cx="5145305" cy="2090106"/>
      </dsp:txXfrm>
    </dsp:sp>
    <dsp:sp modelId="{243EFC2E-6DD6-43DF-8403-BE027363C1E0}">
      <dsp:nvSpPr>
        <dsp:cNvPr id="0" name=""/>
        <dsp:cNvSpPr/>
      </dsp:nvSpPr>
      <dsp:spPr>
        <a:xfrm>
          <a:off x="2039695" y="3618195"/>
          <a:ext cx="1294162" cy="1294523"/>
        </a:xfrm>
        <a:prstGeom prst="ellipse">
          <a:avLst/>
        </a:prstGeom>
        <a:blipFill rotWithShape="1">
          <a:blip xmlns:r="http://schemas.openxmlformats.org/officeDocument/2006/relationships" r:embed="rId3"/>
          <a:srcRect/>
          <a:stretch>
            <a:fillRect l="-8000" r="-8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3FB7087-C8A9-4720-AF9F-81A6B8200B3A}">
      <dsp:nvSpPr>
        <dsp:cNvPr id="0" name=""/>
        <dsp:cNvSpPr/>
      </dsp:nvSpPr>
      <dsp:spPr>
        <a:xfrm>
          <a:off x="3581564" y="3816422"/>
          <a:ext cx="5054481" cy="119810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10000"/>
            </a:spcAft>
            <a:buNone/>
          </a:pPr>
          <a:r>
            <a:rPr lang="en-GB" sz="2000" kern="1200" dirty="0">
              <a:effectLst/>
              <a:latin typeface="Calibri" panose="020F0502020204030204" pitchFamily="34" charset="0"/>
              <a:ea typeface="Times New Roman" panose="02020603050405020304" pitchFamily="18" charset="0"/>
              <a:cs typeface="Times New Roman" panose="02020603050405020304" pitchFamily="18" charset="0"/>
            </a:rPr>
            <a:t>The aim of the study is to identify the gas and geological settings that enable </a:t>
          </a:r>
          <a:r>
            <a:rPr lang="en-GB" sz="2000" b="1" kern="1200" dirty="0">
              <a:effectLst/>
              <a:latin typeface="Calibri" panose="020F0502020204030204" pitchFamily="34" charset="0"/>
              <a:ea typeface="Times New Roman" panose="02020603050405020304" pitchFamily="18" charset="0"/>
              <a:cs typeface="Times New Roman" panose="02020603050405020304" pitchFamily="18" charset="0"/>
            </a:rPr>
            <a:t>compressor ratings optimisation </a:t>
          </a:r>
          <a:r>
            <a:rPr lang="en-GB" sz="2000" kern="1200" dirty="0">
              <a:effectLst/>
              <a:latin typeface="Calibri" panose="020F0502020204030204" pitchFamily="34" charset="0"/>
              <a:ea typeface="Times New Roman" panose="02020603050405020304" pitchFamily="18" charset="0"/>
              <a:cs typeface="Times New Roman" panose="02020603050405020304" pitchFamily="18" charset="0"/>
            </a:rPr>
            <a:t>in gas EOR processes. </a:t>
          </a:r>
          <a:endParaRPr lang="en-GB" sz="2000" kern="1200" dirty="0"/>
        </a:p>
      </dsp:txBody>
      <dsp:txXfrm>
        <a:off x="3581564" y="3816422"/>
        <a:ext cx="5054481" cy="1198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1D1F8-1563-4135-94A1-FC8D6ECB991D}">
      <dsp:nvSpPr>
        <dsp:cNvPr id="0" name=""/>
        <dsp:cNvSpPr/>
      </dsp:nvSpPr>
      <dsp:spPr>
        <a:xfrm rot="10800000">
          <a:off x="1933079" y="0"/>
          <a:ext cx="6575029" cy="1512183"/>
        </a:xfrm>
        <a:prstGeom prst="homePlate">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8532"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tx1"/>
              </a:solidFill>
            </a:rPr>
            <a:t>#</a:t>
          </a:r>
          <a:r>
            <a:rPr lang="en-GB" sz="1800" kern="1200" dirty="0">
              <a:solidFill>
                <a:schemeClr val="tx1"/>
              </a:solidFill>
            </a:rPr>
            <a:t> Theories, principles and practices that describe fluid dynamics . </a:t>
          </a:r>
        </a:p>
        <a:p>
          <a:pPr marL="0" lvl="0" indent="0" algn="ctr" defTabSz="800100">
            <a:lnSpc>
              <a:spcPct val="90000"/>
            </a:lnSpc>
            <a:spcBef>
              <a:spcPct val="0"/>
            </a:spcBef>
            <a:spcAft>
              <a:spcPct val="35000"/>
            </a:spcAft>
            <a:buNone/>
          </a:pPr>
          <a:r>
            <a:rPr lang="en-GB" sz="1800" kern="1200" dirty="0">
              <a:solidFill>
                <a:schemeClr val="tx1"/>
              </a:solidFill>
            </a:rPr>
            <a:t># </a:t>
          </a:r>
          <a:r>
            <a:rPr lang="en-GB" sz="1800" b="0" kern="1200" dirty="0">
              <a:solidFill>
                <a:schemeClr val="tx1"/>
              </a:solidFill>
            </a:rPr>
            <a:t>Identify</a:t>
          </a:r>
          <a:r>
            <a:rPr lang="en-GB" sz="1800" b="1" kern="1200" dirty="0">
              <a:solidFill>
                <a:schemeClr val="tx1"/>
              </a:solidFill>
            </a:rPr>
            <a:t> quantities </a:t>
          </a:r>
          <a:r>
            <a:rPr lang="en-GB" sz="1800" kern="1200" dirty="0">
              <a:solidFill>
                <a:schemeClr val="tx1"/>
              </a:solidFill>
            </a:rPr>
            <a:t>(Structural and Fluid)</a:t>
          </a:r>
          <a:r>
            <a:rPr lang="en-GB" sz="1800" b="1" kern="1200" dirty="0">
              <a:solidFill>
                <a:schemeClr val="tx1"/>
              </a:solidFill>
            </a:rPr>
            <a:t>, functions </a:t>
          </a:r>
          <a:r>
            <a:rPr lang="en-GB" sz="1800" b="0" kern="1200" dirty="0">
              <a:solidFill>
                <a:schemeClr val="tx1"/>
              </a:solidFill>
            </a:rPr>
            <a:t>and</a:t>
          </a:r>
          <a:r>
            <a:rPr lang="en-GB" sz="1800" b="1" kern="1200" dirty="0">
              <a:solidFill>
                <a:schemeClr val="tx1"/>
              </a:solidFill>
            </a:rPr>
            <a:t> indicators </a:t>
          </a:r>
          <a:r>
            <a:rPr lang="en-GB" sz="1800" kern="1200" dirty="0">
              <a:solidFill>
                <a:schemeClr val="tx1"/>
              </a:solidFill>
            </a:rPr>
            <a:t>relevant for the acquisition and evaluation of </a:t>
          </a:r>
          <a:r>
            <a:rPr lang="en-GB" sz="1800" kern="1200" dirty="0" err="1">
              <a:solidFill>
                <a:schemeClr val="tx1"/>
              </a:solidFill>
            </a:rPr>
            <a:t>CRs</a:t>
          </a:r>
          <a:r>
            <a:rPr lang="en-GB" sz="1800" kern="1200" dirty="0">
              <a:solidFill>
                <a:schemeClr val="tx1"/>
              </a:solidFill>
            </a:rPr>
            <a:t> in EOR processes. </a:t>
          </a:r>
          <a:endParaRPr lang="en-GB" sz="1800" b="1" kern="1200" dirty="0">
            <a:solidFill>
              <a:schemeClr val="tx1"/>
            </a:solidFill>
          </a:endParaRPr>
        </a:p>
      </dsp:txBody>
      <dsp:txXfrm rot="10800000">
        <a:off x="2311125" y="0"/>
        <a:ext cx="6196983" cy="1512183"/>
      </dsp:txXfrm>
    </dsp:sp>
    <dsp:sp modelId="{A6D4A18B-1401-4247-8905-F4CA2B02F33B}">
      <dsp:nvSpPr>
        <dsp:cNvPr id="0" name=""/>
        <dsp:cNvSpPr/>
      </dsp:nvSpPr>
      <dsp:spPr>
        <a:xfrm>
          <a:off x="1379153" y="203765"/>
          <a:ext cx="1107851" cy="110785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236D7BE-51A6-4939-A472-6E74D6C22FB0}">
      <dsp:nvSpPr>
        <dsp:cNvPr id="0" name=""/>
        <dsp:cNvSpPr/>
      </dsp:nvSpPr>
      <dsp:spPr>
        <a:xfrm rot="10800000">
          <a:off x="1933079" y="1844485"/>
          <a:ext cx="6575029" cy="1107851"/>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8532"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 </a:t>
          </a:r>
          <a:r>
            <a:rPr lang="en-GB" sz="1800" b="1" kern="1200" dirty="0">
              <a:solidFill>
                <a:schemeClr val="tx1"/>
              </a:solidFill>
            </a:rPr>
            <a:t>Characterise</a:t>
          </a:r>
          <a:r>
            <a:rPr lang="en-GB" sz="1800" kern="1200" dirty="0">
              <a:solidFill>
                <a:schemeClr val="tx1"/>
              </a:solidFill>
            </a:rPr>
            <a:t> gas EOR reservoirs by identified quantities, functions and indicators.</a:t>
          </a:r>
        </a:p>
        <a:p>
          <a:pPr marL="0" lvl="0" indent="0" algn="ctr" defTabSz="800100">
            <a:lnSpc>
              <a:spcPct val="90000"/>
            </a:lnSpc>
            <a:spcBef>
              <a:spcPct val="0"/>
            </a:spcBef>
            <a:spcAft>
              <a:spcPct val="35000"/>
            </a:spcAft>
            <a:buNone/>
          </a:pPr>
          <a:r>
            <a:rPr lang="en-GB" sz="1800" kern="1200" dirty="0">
              <a:solidFill>
                <a:schemeClr val="tx1"/>
              </a:solidFill>
            </a:rPr>
            <a:t># Determine degree of functional and parametric relationships.</a:t>
          </a:r>
        </a:p>
      </dsp:txBody>
      <dsp:txXfrm rot="10800000">
        <a:off x="2210042" y="1844485"/>
        <a:ext cx="6298066" cy="1107851"/>
      </dsp:txXfrm>
    </dsp:sp>
    <dsp:sp modelId="{E8F72202-03CA-4591-929C-D78340C1C261}">
      <dsp:nvSpPr>
        <dsp:cNvPr id="0" name=""/>
        <dsp:cNvSpPr/>
      </dsp:nvSpPr>
      <dsp:spPr>
        <a:xfrm>
          <a:off x="1379153" y="1844485"/>
          <a:ext cx="1107851" cy="11078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4E4F0D6-FFCE-45C9-BCC6-926540CDF40B}">
      <dsp:nvSpPr>
        <dsp:cNvPr id="0" name=""/>
        <dsp:cNvSpPr/>
      </dsp:nvSpPr>
      <dsp:spPr>
        <a:xfrm rot="10800000">
          <a:off x="1933079" y="3283038"/>
          <a:ext cx="6575029" cy="1107851"/>
        </a:xfrm>
        <a:prstGeom prst="homePlat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8532"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 Design gas experiments to measure </a:t>
          </a:r>
          <a:r>
            <a:rPr lang="en-GB" sz="2000" kern="1200" dirty="0" err="1">
              <a:solidFill>
                <a:schemeClr val="tx1"/>
              </a:solidFill>
            </a:rPr>
            <a:t>CRs</a:t>
          </a:r>
          <a:r>
            <a:rPr lang="en-GB" sz="2000" kern="1200" dirty="0">
              <a:solidFill>
                <a:schemeClr val="tx1"/>
              </a:solidFill>
            </a:rPr>
            <a:t> indicators. </a:t>
          </a:r>
        </a:p>
        <a:p>
          <a:pPr marL="0" lvl="0" indent="0" algn="ctr" defTabSz="889000">
            <a:lnSpc>
              <a:spcPct val="90000"/>
            </a:lnSpc>
            <a:spcBef>
              <a:spcPct val="0"/>
            </a:spcBef>
            <a:spcAft>
              <a:spcPct val="35000"/>
            </a:spcAft>
            <a:buNone/>
          </a:pPr>
          <a:r>
            <a:rPr lang="en-GB" sz="2000" kern="1200" dirty="0">
              <a:solidFill>
                <a:schemeClr val="tx1"/>
              </a:solidFill>
            </a:rPr>
            <a:t># </a:t>
          </a:r>
          <a:r>
            <a:rPr lang="en-GB" sz="2000" b="1" kern="1200" dirty="0">
              <a:solidFill>
                <a:schemeClr val="tx1"/>
              </a:solidFill>
            </a:rPr>
            <a:t>Characterise</a:t>
          </a:r>
          <a:r>
            <a:rPr lang="en-GB" sz="2000" kern="1200" dirty="0">
              <a:solidFill>
                <a:schemeClr val="tx1"/>
              </a:solidFill>
            </a:rPr>
            <a:t> EOR gases by measured indicators and determine their </a:t>
          </a:r>
          <a:r>
            <a:rPr lang="en-GB" sz="2000" b="1" kern="1200" dirty="0">
              <a:solidFill>
                <a:schemeClr val="tx1"/>
              </a:solidFill>
            </a:rPr>
            <a:t>Competitiveness</a:t>
          </a:r>
          <a:r>
            <a:rPr lang="en-GB" sz="2000" b="0" kern="1200" dirty="0">
              <a:solidFill>
                <a:schemeClr val="tx1"/>
              </a:solidFill>
            </a:rPr>
            <a:t>.</a:t>
          </a:r>
        </a:p>
      </dsp:txBody>
      <dsp:txXfrm rot="10800000">
        <a:off x="2210042" y="3283038"/>
        <a:ext cx="6298066" cy="1107851"/>
      </dsp:txXfrm>
    </dsp:sp>
    <dsp:sp modelId="{D7FDC7DC-1557-4F09-AA2D-D94AC349ABF6}">
      <dsp:nvSpPr>
        <dsp:cNvPr id="0" name=""/>
        <dsp:cNvSpPr/>
      </dsp:nvSpPr>
      <dsp:spPr>
        <a:xfrm>
          <a:off x="1379153" y="3283038"/>
          <a:ext cx="1107851" cy="110785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B3C16-379F-44D4-BE5E-52621EA587DF}">
      <dsp:nvSpPr>
        <dsp:cNvPr id="0" name=""/>
        <dsp:cNvSpPr/>
      </dsp:nvSpPr>
      <dsp:spPr>
        <a:xfrm>
          <a:off x="0" y="0"/>
          <a:ext cx="1065919" cy="396340"/>
        </a:xfrm>
        <a:prstGeom prst="chevron">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rgbClr val="FF0000"/>
              </a:solidFill>
            </a:rPr>
            <a:t>Stages</a:t>
          </a:r>
        </a:p>
      </dsp:txBody>
      <dsp:txXfrm>
        <a:off x="198170" y="0"/>
        <a:ext cx="669579" cy="396340"/>
      </dsp:txXfrm>
    </dsp:sp>
    <dsp:sp modelId="{EDA5AB49-E5C6-402B-9F21-D3FC2FAC8D51}">
      <dsp:nvSpPr>
        <dsp:cNvPr id="0" name=""/>
        <dsp:cNvSpPr/>
      </dsp:nvSpPr>
      <dsp:spPr>
        <a:xfrm>
          <a:off x="823564" y="0"/>
          <a:ext cx="6252326" cy="396340"/>
        </a:xfrm>
        <a:prstGeom prst="chevron">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rgbClr val="FF0000"/>
              </a:solidFill>
            </a:rPr>
            <a:t>Objective</a:t>
          </a:r>
        </a:p>
      </dsp:txBody>
      <dsp:txXfrm>
        <a:off x="1021734" y="0"/>
        <a:ext cx="5855986" cy="396340"/>
      </dsp:txXfrm>
    </dsp:sp>
    <dsp:sp modelId="{B37BBFD2-DB5C-4C2A-84BB-EABA75165354}">
      <dsp:nvSpPr>
        <dsp:cNvPr id="0" name=""/>
        <dsp:cNvSpPr/>
      </dsp:nvSpPr>
      <dsp:spPr>
        <a:xfrm>
          <a:off x="6971047" y="0"/>
          <a:ext cx="1258552" cy="396340"/>
        </a:xfrm>
        <a:prstGeom prst="chevron">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rgbClr val="FF0000"/>
              </a:solidFill>
            </a:rPr>
            <a:t>Method</a:t>
          </a:r>
        </a:p>
      </dsp:txBody>
      <dsp:txXfrm>
        <a:off x="7169217" y="0"/>
        <a:ext cx="862212" cy="396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FBABE-F8CC-4C20-B826-77D9C8ED699C}">
      <dsp:nvSpPr>
        <dsp:cNvPr id="0" name=""/>
        <dsp:cNvSpPr/>
      </dsp:nvSpPr>
      <dsp:spPr>
        <a:xfrm>
          <a:off x="0" y="2868402"/>
          <a:ext cx="8208912" cy="1881982"/>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GB" sz="3600" kern="1200" dirty="0"/>
            <a:t>Practice &amp; Application</a:t>
          </a:r>
        </a:p>
      </dsp:txBody>
      <dsp:txXfrm>
        <a:off x="0" y="2868402"/>
        <a:ext cx="8208912" cy="1016270"/>
      </dsp:txXfrm>
    </dsp:sp>
    <dsp:sp modelId="{D5320ADA-7459-41B7-8D35-95FB5F70730E}">
      <dsp:nvSpPr>
        <dsp:cNvPr id="0" name=""/>
        <dsp:cNvSpPr/>
      </dsp:nvSpPr>
      <dsp:spPr>
        <a:xfrm>
          <a:off x="4008" y="3847033"/>
          <a:ext cx="1366815" cy="865711"/>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Enhanced Oil/Gas Recovery</a:t>
          </a:r>
        </a:p>
      </dsp:txBody>
      <dsp:txXfrm>
        <a:off x="4008" y="3847033"/>
        <a:ext cx="1366815" cy="865711"/>
      </dsp:txXfrm>
    </dsp:sp>
    <dsp:sp modelId="{85E39B48-025E-4FBB-8A4C-A7E82E46F455}">
      <dsp:nvSpPr>
        <dsp:cNvPr id="0" name=""/>
        <dsp:cNvSpPr/>
      </dsp:nvSpPr>
      <dsp:spPr>
        <a:xfrm>
          <a:off x="1370824" y="3847033"/>
          <a:ext cx="1366815" cy="865711"/>
        </a:xfrm>
        <a:prstGeom prst="rect">
          <a:avLst/>
        </a:prstGeom>
        <a:solidFill>
          <a:schemeClr val="accent4">
            <a:tint val="40000"/>
            <a:alpha val="90000"/>
            <a:hueOff val="-358701"/>
            <a:satOff val="2014"/>
            <a:lumOff val="12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Gas Separation</a:t>
          </a:r>
        </a:p>
      </dsp:txBody>
      <dsp:txXfrm>
        <a:off x="1370824" y="3847033"/>
        <a:ext cx="1366815" cy="865711"/>
      </dsp:txXfrm>
    </dsp:sp>
    <dsp:sp modelId="{B24BB96E-B0F4-4D27-8765-0A7ED8A49876}">
      <dsp:nvSpPr>
        <dsp:cNvPr id="0" name=""/>
        <dsp:cNvSpPr/>
      </dsp:nvSpPr>
      <dsp:spPr>
        <a:xfrm>
          <a:off x="2737640" y="3847033"/>
          <a:ext cx="1366815" cy="865711"/>
        </a:xfrm>
        <a:prstGeom prst="rect">
          <a:avLst/>
        </a:prstGeom>
        <a:solidFill>
          <a:schemeClr val="accent4">
            <a:tint val="40000"/>
            <a:alpha val="90000"/>
            <a:hueOff val="-717402"/>
            <a:satOff val="4029"/>
            <a:lumOff val="25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Catalytic Reaction</a:t>
          </a:r>
        </a:p>
      </dsp:txBody>
      <dsp:txXfrm>
        <a:off x="2737640" y="3847033"/>
        <a:ext cx="1366815" cy="865711"/>
      </dsp:txXfrm>
    </dsp:sp>
    <dsp:sp modelId="{7C48C358-3B73-4724-9715-D2F7980D4A52}">
      <dsp:nvSpPr>
        <dsp:cNvPr id="0" name=""/>
        <dsp:cNvSpPr/>
      </dsp:nvSpPr>
      <dsp:spPr>
        <a:xfrm>
          <a:off x="4104456" y="3847033"/>
          <a:ext cx="1366815" cy="865711"/>
        </a:xfrm>
        <a:prstGeom prst="rect">
          <a:avLst/>
        </a:prstGeom>
        <a:solidFill>
          <a:schemeClr val="accent4">
            <a:tint val="40000"/>
            <a:alpha val="90000"/>
            <a:hueOff val="-1076103"/>
            <a:satOff val="6043"/>
            <a:lumOff val="38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Water treatment</a:t>
          </a:r>
        </a:p>
      </dsp:txBody>
      <dsp:txXfrm>
        <a:off x="4104456" y="3847033"/>
        <a:ext cx="1366815" cy="865711"/>
      </dsp:txXfrm>
    </dsp:sp>
    <dsp:sp modelId="{971BAB0E-8544-4B2F-AD51-1B1D8B735E91}">
      <dsp:nvSpPr>
        <dsp:cNvPr id="0" name=""/>
        <dsp:cNvSpPr/>
      </dsp:nvSpPr>
      <dsp:spPr>
        <a:xfrm>
          <a:off x="5471271" y="3847033"/>
          <a:ext cx="1366815" cy="865711"/>
        </a:xfrm>
        <a:prstGeom prst="rect">
          <a:avLst/>
        </a:prstGeom>
        <a:solidFill>
          <a:schemeClr val="accent4">
            <a:tint val="40000"/>
            <a:alpha val="90000"/>
            <a:hueOff val="-1434803"/>
            <a:satOff val="8057"/>
            <a:lumOff val="51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Insulation</a:t>
          </a:r>
        </a:p>
      </dsp:txBody>
      <dsp:txXfrm>
        <a:off x="5471271" y="3847033"/>
        <a:ext cx="1366815" cy="865711"/>
      </dsp:txXfrm>
    </dsp:sp>
    <dsp:sp modelId="{DB96562F-2612-45E9-9FD5-8D6F0A891127}">
      <dsp:nvSpPr>
        <dsp:cNvPr id="0" name=""/>
        <dsp:cNvSpPr/>
      </dsp:nvSpPr>
      <dsp:spPr>
        <a:xfrm>
          <a:off x="6838087" y="3847033"/>
          <a:ext cx="1366815" cy="865711"/>
        </a:xfrm>
        <a:prstGeom prst="rect">
          <a:avLst/>
        </a:prstGeom>
        <a:solidFill>
          <a:schemeClr val="accent4">
            <a:tint val="40000"/>
            <a:alpha val="90000"/>
            <a:hueOff val="-1793504"/>
            <a:satOff val="10071"/>
            <a:lumOff val="64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Carbon Caption and Storage</a:t>
          </a:r>
        </a:p>
      </dsp:txBody>
      <dsp:txXfrm>
        <a:off x="6838087" y="3847033"/>
        <a:ext cx="1366815" cy="865711"/>
      </dsp:txXfrm>
    </dsp:sp>
    <dsp:sp modelId="{9DB579A5-E5C9-4BE4-BA65-94B8D03EF3DD}">
      <dsp:nvSpPr>
        <dsp:cNvPr id="0" name=""/>
        <dsp:cNvSpPr/>
      </dsp:nvSpPr>
      <dsp:spPr>
        <a:xfrm rot="10800000">
          <a:off x="0" y="2143"/>
          <a:ext cx="8208912" cy="2894489"/>
        </a:xfrm>
        <a:prstGeom prst="upArrowCallou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GB" sz="3600" kern="1200" dirty="0"/>
            <a:t>Law &amp; Theory</a:t>
          </a:r>
        </a:p>
      </dsp:txBody>
      <dsp:txXfrm rot="-10800000">
        <a:off x="0" y="2143"/>
        <a:ext cx="8208912" cy="1015965"/>
      </dsp:txXfrm>
    </dsp:sp>
    <dsp:sp modelId="{FAE11CE7-4ADD-4226-A3F3-AE7334AD2337}">
      <dsp:nvSpPr>
        <dsp:cNvPr id="0" name=""/>
        <dsp:cNvSpPr/>
      </dsp:nvSpPr>
      <dsp:spPr>
        <a:xfrm>
          <a:off x="4008" y="1018108"/>
          <a:ext cx="1366815" cy="865452"/>
        </a:xfrm>
        <a:prstGeom prst="rect">
          <a:avLst/>
        </a:prstGeom>
        <a:solidFill>
          <a:schemeClr val="accent4">
            <a:tint val="40000"/>
            <a:alpha val="90000"/>
            <a:hueOff val="-2152205"/>
            <a:satOff val="12086"/>
            <a:lumOff val="76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Darcy’s Law</a:t>
          </a:r>
        </a:p>
      </dsp:txBody>
      <dsp:txXfrm>
        <a:off x="4008" y="1018108"/>
        <a:ext cx="1366815" cy="865452"/>
      </dsp:txXfrm>
    </dsp:sp>
    <dsp:sp modelId="{112F16FB-6511-4C15-9F4A-6148CEFE0C70}">
      <dsp:nvSpPr>
        <dsp:cNvPr id="0" name=""/>
        <dsp:cNvSpPr/>
      </dsp:nvSpPr>
      <dsp:spPr>
        <a:xfrm>
          <a:off x="1370824" y="1018108"/>
          <a:ext cx="1366815" cy="865452"/>
        </a:xfrm>
        <a:prstGeom prst="rect">
          <a:avLst/>
        </a:prstGeom>
        <a:solidFill>
          <a:schemeClr val="accent4">
            <a:tint val="40000"/>
            <a:alpha val="90000"/>
            <a:hueOff val="-2510906"/>
            <a:satOff val="14100"/>
            <a:lumOff val="89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Fick's Law</a:t>
          </a:r>
        </a:p>
      </dsp:txBody>
      <dsp:txXfrm>
        <a:off x="1370824" y="1018108"/>
        <a:ext cx="1366815" cy="865452"/>
      </dsp:txXfrm>
    </dsp:sp>
    <dsp:sp modelId="{ECE22C4E-F9B7-4EFB-8760-5AB590B0B617}">
      <dsp:nvSpPr>
        <dsp:cNvPr id="0" name=""/>
        <dsp:cNvSpPr/>
      </dsp:nvSpPr>
      <dsp:spPr>
        <a:xfrm>
          <a:off x="2737640" y="1018108"/>
          <a:ext cx="1366815" cy="865452"/>
        </a:xfrm>
        <a:prstGeom prst="rect">
          <a:avLst/>
        </a:prstGeom>
        <a:solidFill>
          <a:schemeClr val="accent4">
            <a:tint val="40000"/>
            <a:alpha val="90000"/>
            <a:hueOff val="-2869607"/>
            <a:satOff val="16114"/>
            <a:lumOff val="102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Bernoulli’s Law  </a:t>
          </a:r>
        </a:p>
      </dsp:txBody>
      <dsp:txXfrm>
        <a:off x="2737640" y="1018108"/>
        <a:ext cx="1366815" cy="865452"/>
      </dsp:txXfrm>
    </dsp:sp>
    <dsp:sp modelId="{111CD82D-A42D-4026-AA49-1537AEBA7D52}">
      <dsp:nvSpPr>
        <dsp:cNvPr id="0" name=""/>
        <dsp:cNvSpPr/>
      </dsp:nvSpPr>
      <dsp:spPr>
        <a:xfrm>
          <a:off x="4104456" y="1018108"/>
          <a:ext cx="1366815" cy="865452"/>
        </a:xfrm>
        <a:prstGeom prst="rect">
          <a:avLst/>
        </a:prstGeom>
        <a:solidFill>
          <a:schemeClr val="accent4">
            <a:tint val="40000"/>
            <a:alpha val="90000"/>
            <a:hueOff val="-3228308"/>
            <a:satOff val="18128"/>
            <a:lumOff val="115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Ideal Gas Law</a:t>
          </a:r>
        </a:p>
      </dsp:txBody>
      <dsp:txXfrm>
        <a:off x="4104456" y="1018108"/>
        <a:ext cx="1366815" cy="865452"/>
      </dsp:txXfrm>
    </dsp:sp>
    <dsp:sp modelId="{33571D07-6132-47C5-8C28-7E851BD10E81}">
      <dsp:nvSpPr>
        <dsp:cNvPr id="0" name=""/>
        <dsp:cNvSpPr/>
      </dsp:nvSpPr>
      <dsp:spPr>
        <a:xfrm>
          <a:off x="5471271" y="1018108"/>
          <a:ext cx="1366815" cy="865452"/>
        </a:xfrm>
        <a:prstGeom prst="rect">
          <a:avLst/>
        </a:prstGeom>
        <a:solidFill>
          <a:schemeClr val="accent4">
            <a:tint val="40000"/>
            <a:alpha val="90000"/>
            <a:hueOff val="-3587009"/>
            <a:satOff val="20143"/>
            <a:lumOff val="128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Hagen- Poiseuille’s Law</a:t>
          </a:r>
        </a:p>
      </dsp:txBody>
      <dsp:txXfrm>
        <a:off x="5471271" y="1018108"/>
        <a:ext cx="1366815" cy="865452"/>
      </dsp:txXfrm>
    </dsp:sp>
    <dsp:sp modelId="{0423D654-E235-4C4C-B753-89BC097767F8}">
      <dsp:nvSpPr>
        <dsp:cNvPr id="0" name=""/>
        <dsp:cNvSpPr/>
      </dsp:nvSpPr>
      <dsp:spPr>
        <a:xfrm>
          <a:off x="6838087" y="1018108"/>
          <a:ext cx="1366815" cy="865452"/>
        </a:xfrm>
        <a:prstGeom prst="rect">
          <a:avLst/>
        </a:prstGeom>
        <a:solidFill>
          <a:schemeClr val="accent4">
            <a:tint val="40000"/>
            <a:alpha val="90000"/>
            <a:hueOff val="-3945710"/>
            <a:satOff val="22157"/>
            <a:lumOff val="140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Knudsen </a:t>
          </a:r>
        </a:p>
      </dsp:txBody>
      <dsp:txXfrm>
        <a:off x="6838087" y="1018108"/>
        <a:ext cx="1366815" cy="865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357B-6933-42AC-9F20-6B33B0C9EAC9}">
      <dsp:nvSpPr>
        <dsp:cNvPr id="0" name=""/>
        <dsp:cNvSpPr/>
      </dsp:nvSpPr>
      <dsp:spPr>
        <a:xfrm>
          <a:off x="0" y="0"/>
          <a:ext cx="8712968" cy="1462662"/>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tx1"/>
              </a:solidFill>
            </a:rPr>
            <a:t>Evaluation </a:t>
          </a:r>
          <a:endParaRPr lang="en-GB" sz="1800" b="1" kern="1200" dirty="0">
            <a:solidFill>
              <a:schemeClr val="tx1"/>
            </a:solidFill>
          </a:endParaRPr>
        </a:p>
        <a:p>
          <a:pPr marL="114300" lvl="1" indent="-114300" algn="l" defTabSz="622300">
            <a:lnSpc>
              <a:spcPct val="90000"/>
            </a:lnSpc>
            <a:spcBef>
              <a:spcPct val="0"/>
            </a:spcBef>
            <a:spcAft>
              <a:spcPct val="15000"/>
            </a:spcAft>
            <a:buChar char="•"/>
          </a:pPr>
          <a:r>
            <a:rPr lang="en-CA" sz="1400" kern="1200" dirty="0">
              <a:solidFill>
                <a:schemeClr val="tx1"/>
              </a:solidFill>
            </a:rPr>
            <a:t>Compressor ratings (Power and Size) are functions of the injection pressure, energy and momentum required for gas-oil displacement to occur in an EOR process and reservoir. </a:t>
          </a:r>
          <a:endParaRPr lang="en-GB" sz="1400" kern="1200" dirty="0">
            <a:solidFill>
              <a:schemeClr val="tx1"/>
            </a:solidFill>
          </a:endParaRPr>
        </a:p>
        <a:p>
          <a:pPr marL="114300" lvl="1" indent="-114300" algn="l" defTabSz="622300">
            <a:lnSpc>
              <a:spcPct val="90000"/>
            </a:lnSpc>
            <a:spcBef>
              <a:spcPct val="0"/>
            </a:spcBef>
            <a:spcAft>
              <a:spcPct val="15000"/>
            </a:spcAft>
            <a:buChar char="•"/>
          </a:pPr>
          <a:r>
            <a:rPr lang="en-GB" sz="1400" kern="1200">
              <a:solidFill>
                <a:schemeClr val="tx1"/>
              </a:solidFill>
            </a:rPr>
            <a:t>Capillary Pressure (CP) and Displacement Pressure (DP) can effectively be adopted as the Indicators of injection pressure in laboratory scale. </a:t>
          </a:r>
          <a:endParaRPr lang="en-GB" sz="1400" kern="1200" dirty="0">
            <a:solidFill>
              <a:schemeClr val="tx1"/>
            </a:solidFill>
          </a:endParaRPr>
        </a:p>
      </dsp:txBody>
      <dsp:txXfrm>
        <a:off x="1888859" y="0"/>
        <a:ext cx="6824108" cy="1462662"/>
      </dsp:txXfrm>
    </dsp:sp>
    <dsp:sp modelId="{13F58D0C-1CAA-4954-B47B-AF3BF195EA28}">
      <dsp:nvSpPr>
        <dsp:cNvPr id="0" name=""/>
        <dsp:cNvSpPr/>
      </dsp:nvSpPr>
      <dsp:spPr>
        <a:xfrm>
          <a:off x="146266" y="146266"/>
          <a:ext cx="1742593" cy="1170129"/>
        </a:xfrm>
        <a:prstGeom prst="roundRect">
          <a:avLst>
            <a:gd name="adj" fmla="val 10000"/>
          </a:avLst>
        </a:prstGeom>
        <a:blipFill rotWithShape="1">
          <a:blip xmlns:r="http://schemas.openxmlformats.org/officeDocument/2006/relationships" r:embed="rId1"/>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07FCEA7-F30A-4F67-A9ED-61CC051B9570}">
      <dsp:nvSpPr>
        <dsp:cNvPr id="0" name=""/>
        <dsp:cNvSpPr/>
      </dsp:nvSpPr>
      <dsp:spPr>
        <a:xfrm>
          <a:off x="0" y="1608928"/>
          <a:ext cx="8712968" cy="1462662"/>
        </a:xfrm>
        <a:prstGeom prst="roundRect">
          <a:avLst>
            <a:gd name="adj" fmla="val 10000"/>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tx1"/>
              </a:solidFill>
            </a:rPr>
            <a:t>Indicators &amp; Description</a:t>
          </a:r>
          <a:endParaRPr lang="en-GB" sz="1800" b="1" kern="1200" dirty="0">
            <a:solidFill>
              <a:schemeClr val="tx1"/>
            </a:solidFill>
          </a:endParaRPr>
        </a:p>
        <a:p>
          <a:pPr marL="114300" lvl="1" indent="-114300" algn="l" defTabSz="622300">
            <a:lnSpc>
              <a:spcPct val="90000"/>
            </a:lnSpc>
            <a:spcBef>
              <a:spcPct val="0"/>
            </a:spcBef>
            <a:spcAft>
              <a:spcPct val="15000"/>
            </a:spcAft>
            <a:buClrTx/>
            <a:buSzTx/>
            <a:buFont typeface="Arial" panose="020B0604020202020204" pitchFamily="34" charset="0"/>
            <a:buChar char="•"/>
          </a:pPr>
          <a:r>
            <a:rPr lang="en-CA" sz="1400" kern="1200" dirty="0">
              <a:solidFill>
                <a:schemeClr val="tx1"/>
              </a:solidFill>
            </a:rPr>
            <a:t>Capillary Pressure (CP): Minimum pressure required to overcome fluid flow resistance in a porous or reservoir media.</a:t>
          </a:r>
          <a:endParaRPr lang="en-GB" sz="1400" kern="1200" dirty="0">
            <a:solidFill>
              <a:schemeClr val="tx1"/>
            </a:solidFill>
          </a:endParaRPr>
        </a:p>
        <a:p>
          <a:pPr marL="114300" lvl="1" indent="-114300" algn="l" defTabSz="622300">
            <a:lnSpc>
              <a:spcPct val="90000"/>
            </a:lnSpc>
            <a:spcBef>
              <a:spcPct val="0"/>
            </a:spcBef>
            <a:spcAft>
              <a:spcPct val="15000"/>
            </a:spcAft>
            <a:buClrTx/>
            <a:buSzTx/>
            <a:buFont typeface="Arial" panose="020B0604020202020204" pitchFamily="34" charset="0"/>
            <a:buChar char="•"/>
          </a:pPr>
          <a:r>
            <a:rPr lang="en-CA" sz="1400" kern="1200" dirty="0">
              <a:solidFill>
                <a:schemeClr val="tx1"/>
              </a:solidFill>
            </a:rPr>
            <a:t>Displacement Pressure (DP): Minimum pressure required to displace fluid (gas) through a porous media.</a:t>
          </a:r>
          <a:endParaRPr lang="en-GB" sz="1400" kern="1200" dirty="0">
            <a:solidFill>
              <a:schemeClr val="tx1"/>
            </a:solidFill>
          </a:endParaRPr>
        </a:p>
        <a:p>
          <a:pPr marL="114300" lvl="1" indent="-114300" algn="l" defTabSz="622300">
            <a:lnSpc>
              <a:spcPct val="90000"/>
            </a:lnSpc>
            <a:spcBef>
              <a:spcPct val="0"/>
            </a:spcBef>
            <a:spcAft>
              <a:spcPct val="15000"/>
            </a:spcAft>
            <a:buClrTx/>
            <a:buSzTx/>
            <a:buFont typeface="Arial" panose="020B0604020202020204" pitchFamily="34" charset="0"/>
            <a:buChar char="•"/>
          </a:pPr>
          <a:r>
            <a:rPr lang="en-CA" sz="1400" kern="1200" dirty="0">
              <a:solidFill>
                <a:schemeClr val="tx1"/>
              </a:solidFill>
            </a:rPr>
            <a:t>CP and DP are technically equal and are influenced by similar properties such as pore size.</a:t>
          </a:r>
          <a:endParaRPr lang="en-GB" sz="1400" kern="1200" dirty="0">
            <a:solidFill>
              <a:schemeClr val="tx1"/>
            </a:solidFill>
          </a:endParaRPr>
        </a:p>
      </dsp:txBody>
      <dsp:txXfrm>
        <a:off x="1888859" y="1608928"/>
        <a:ext cx="6824108" cy="1462662"/>
      </dsp:txXfrm>
    </dsp:sp>
    <dsp:sp modelId="{F39275BB-E05E-4422-919C-776FE4952B13}">
      <dsp:nvSpPr>
        <dsp:cNvPr id="0" name=""/>
        <dsp:cNvSpPr/>
      </dsp:nvSpPr>
      <dsp:spPr>
        <a:xfrm>
          <a:off x="146266" y="1755194"/>
          <a:ext cx="1742593" cy="1170129"/>
        </a:xfrm>
        <a:prstGeom prst="roundRect">
          <a:avLst>
            <a:gd name="adj" fmla="val 10000"/>
          </a:avLst>
        </a:prstGeom>
        <a:blipFill rotWithShape="1">
          <a:blip xmlns:r="http://schemas.openxmlformats.org/officeDocument/2006/relationships" r:embed="rId2"/>
          <a:srcRect/>
          <a:stretch>
            <a:fillRect l="-5000" r="-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2316C1E-C6DA-4BC3-BC92-6FEBB8C73AC0}">
      <dsp:nvSpPr>
        <dsp:cNvPr id="0" name=""/>
        <dsp:cNvSpPr/>
      </dsp:nvSpPr>
      <dsp:spPr>
        <a:xfrm>
          <a:off x="0" y="3217857"/>
          <a:ext cx="8712968" cy="1462662"/>
        </a:xfrm>
        <a:prstGeom prst="roundRect">
          <a:avLst>
            <a:gd name="adj" fmla="val 10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chemeClr val="tx1"/>
              </a:solidFill>
            </a:rPr>
            <a:t>Data Acquisition </a:t>
          </a:r>
          <a:endParaRPr lang="en-GB" sz="1800" b="1" kern="1200" dirty="0">
            <a:solidFill>
              <a:schemeClr val="tx1"/>
            </a:solidFill>
          </a:endParaRPr>
        </a:p>
        <a:p>
          <a:pPr marL="114300" lvl="1" indent="-114300" algn="l" defTabSz="622300">
            <a:lnSpc>
              <a:spcPct val="90000"/>
            </a:lnSpc>
            <a:spcBef>
              <a:spcPct val="0"/>
            </a:spcBef>
            <a:spcAft>
              <a:spcPct val="15000"/>
            </a:spcAft>
            <a:buChar char="•"/>
          </a:pPr>
          <a:r>
            <a:rPr lang="en-GB" sz="1400" kern="1200">
              <a:solidFill>
                <a:schemeClr val="tx1"/>
              </a:solidFill>
            </a:rPr>
            <a:t>Capillary pressure is obtained from global EOR field data using parametric function.</a:t>
          </a:r>
          <a:endParaRPr lang="en-GB" sz="1400" kern="1200" dirty="0">
            <a:solidFill>
              <a:schemeClr val="tx1"/>
            </a:solidFill>
          </a:endParaRPr>
        </a:p>
        <a:p>
          <a:pPr marL="114300" lvl="1" indent="-114300" algn="l" defTabSz="622300">
            <a:lnSpc>
              <a:spcPct val="90000"/>
            </a:lnSpc>
            <a:spcBef>
              <a:spcPct val="0"/>
            </a:spcBef>
            <a:spcAft>
              <a:spcPct val="15000"/>
            </a:spcAft>
            <a:buChar char="•"/>
          </a:pPr>
          <a:r>
            <a:rPr lang="en-GB" sz="1400" kern="1200">
              <a:solidFill>
                <a:schemeClr val="tx1"/>
              </a:solidFill>
            </a:rPr>
            <a:t>Displacement pressure is experimentally determined from the intercept of the backward extrapolation of the graph of Injection Pressure vs Flow Rate. </a:t>
          </a:r>
          <a:endParaRPr lang="en-GB" sz="1400" kern="1200" dirty="0">
            <a:solidFill>
              <a:schemeClr val="tx1"/>
            </a:solidFill>
          </a:endParaRPr>
        </a:p>
      </dsp:txBody>
      <dsp:txXfrm>
        <a:off x="1888859" y="3217857"/>
        <a:ext cx="6824108" cy="1462662"/>
      </dsp:txXfrm>
    </dsp:sp>
    <dsp:sp modelId="{AA85DD51-C3AC-47FA-A261-9D30E40EDCE8}">
      <dsp:nvSpPr>
        <dsp:cNvPr id="0" name=""/>
        <dsp:cNvSpPr/>
      </dsp:nvSpPr>
      <dsp:spPr>
        <a:xfrm>
          <a:off x="146266" y="3364123"/>
          <a:ext cx="1742593" cy="1170129"/>
        </a:xfrm>
        <a:prstGeom prst="roundRect">
          <a:avLst>
            <a:gd name="adj" fmla="val 10000"/>
          </a:avLst>
        </a:prstGeom>
        <a:blipFill rotWithShape="1">
          <a:blip xmlns:r="http://schemas.openxmlformats.org/officeDocument/2006/relationships" r:embed="rId3"/>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C781F-3403-4161-9EFF-24F257EE5909}">
      <dsp:nvSpPr>
        <dsp:cNvPr id="0" name=""/>
        <dsp:cNvSpPr/>
      </dsp:nvSpPr>
      <dsp:spPr>
        <a:xfrm>
          <a:off x="0" y="3523275"/>
          <a:ext cx="8424936" cy="1156417"/>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Optimisation Extrema Requirements:</a:t>
          </a:r>
        </a:p>
      </dsp:txBody>
      <dsp:txXfrm>
        <a:off x="0" y="3523275"/>
        <a:ext cx="8424936" cy="624465"/>
      </dsp:txXfrm>
    </dsp:sp>
    <dsp:sp modelId="{759651D2-29C4-450C-BC9F-8F37B56E30AA}">
      <dsp:nvSpPr>
        <dsp:cNvPr id="0" name=""/>
        <dsp:cNvSpPr/>
      </dsp:nvSpPr>
      <dsp:spPr>
        <a:xfrm>
          <a:off x="4113" y="4124612"/>
          <a:ext cx="2805569" cy="531952"/>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Minima CP and DP</a:t>
          </a:r>
        </a:p>
      </dsp:txBody>
      <dsp:txXfrm>
        <a:off x="4113" y="4124612"/>
        <a:ext cx="2805569" cy="531952"/>
      </dsp:txXfrm>
    </dsp:sp>
    <dsp:sp modelId="{1D85F80B-ACF9-4B76-99CE-12909ADC005E}">
      <dsp:nvSpPr>
        <dsp:cNvPr id="0" name=""/>
        <dsp:cNvSpPr/>
      </dsp:nvSpPr>
      <dsp:spPr>
        <a:xfrm>
          <a:off x="2809683" y="4124612"/>
          <a:ext cx="2805569" cy="531952"/>
        </a:xfrm>
        <a:prstGeom prst="rect">
          <a:avLst/>
        </a:prstGeom>
        <a:solidFill>
          <a:schemeClr val="accent5">
            <a:tint val="40000"/>
            <a:alpha val="90000"/>
            <a:hueOff val="-2685120"/>
            <a:satOff val="12063"/>
            <a:lumOff val="82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EOR Competitiveness- Lowest CP </a:t>
          </a:r>
        </a:p>
      </dsp:txBody>
      <dsp:txXfrm>
        <a:off x="2809683" y="4124612"/>
        <a:ext cx="2805569" cy="531952"/>
      </dsp:txXfrm>
    </dsp:sp>
    <dsp:sp modelId="{04E3301E-91E8-4009-8A2B-7A4B2C00F702}">
      <dsp:nvSpPr>
        <dsp:cNvPr id="0" name=""/>
        <dsp:cNvSpPr/>
      </dsp:nvSpPr>
      <dsp:spPr>
        <a:xfrm>
          <a:off x="5615252" y="4124612"/>
          <a:ext cx="2805569" cy="531952"/>
        </a:xfrm>
        <a:prstGeom prst="rect">
          <a:avLst/>
        </a:prstGeom>
        <a:solidFill>
          <a:schemeClr val="accent5">
            <a:tint val="40000"/>
            <a:alpha val="90000"/>
            <a:hueOff val="-5370241"/>
            <a:satOff val="24126"/>
            <a:lumOff val="165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Gas Competitiveness- Lowest DP </a:t>
          </a:r>
        </a:p>
      </dsp:txBody>
      <dsp:txXfrm>
        <a:off x="5615252" y="4124612"/>
        <a:ext cx="2805569" cy="531952"/>
      </dsp:txXfrm>
    </dsp:sp>
    <dsp:sp modelId="{2295ED0A-E39A-4586-8646-C1A92FA9F23E}">
      <dsp:nvSpPr>
        <dsp:cNvPr id="0" name=""/>
        <dsp:cNvSpPr/>
      </dsp:nvSpPr>
      <dsp:spPr>
        <a:xfrm rot="10800000">
          <a:off x="1080118" y="1762051"/>
          <a:ext cx="6264698" cy="1778570"/>
        </a:xfrm>
        <a:prstGeom prst="upArrowCallou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Adopted Indicators: </a:t>
          </a:r>
        </a:p>
      </dsp:txBody>
      <dsp:txXfrm rot="-10800000">
        <a:off x="1080118" y="1762051"/>
        <a:ext cx="6264698" cy="624278"/>
      </dsp:txXfrm>
    </dsp:sp>
    <dsp:sp modelId="{6BA0AE40-726A-4D6A-8415-7096F9F434B6}">
      <dsp:nvSpPr>
        <dsp:cNvPr id="0" name=""/>
        <dsp:cNvSpPr/>
      </dsp:nvSpPr>
      <dsp:spPr>
        <a:xfrm>
          <a:off x="1080118" y="2386329"/>
          <a:ext cx="6264698" cy="531792"/>
        </a:xfrm>
        <a:prstGeom prst="rect">
          <a:avLst/>
        </a:prstGeom>
        <a:solidFill>
          <a:schemeClr val="accent5">
            <a:tint val="40000"/>
            <a:alpha val="90000"/>
            <a:hueOff val="-8055361"/>
            <a:satOff val="36190"/>
            <a:lumOff val="248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Capillary Pressure (CP) and Displacement Pressure (DP) </a:t>
          </a:r>
        </a:p>
      </dsp:txBody>
      <dsp:txXfrm>
        <a:off x="1080118" y="2386329"/>
        <a:ext cx="6264698" cy="531792"/>
      </dsp:txXfrm>
    </dsp:sp>
    <dsp:sp modelId="{B83A49BC-4310-401A-A1CD-16DDA5C18C08}">
      <dsp:nvSpPr>
        <dsp:cNvPr id="0" name=""/>
        <dsp:cNvSpPr/>
      </dsp:nvSpPr>
      <dsp:spPr>
        <a:xfrm rot="10800000">
          <a:off x="1800198" y="827"/>
          <a:ext cx="4824539" cy="1778570"/>
        </a:xfrm>
        <a:prstGeom prst="upArrowCallou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t>Objective Function:</a:t>
          </a:r>
        </a:p>
      </dsp:txBody>
      <dsp:txXfrm rot="-10800000">
        <a:off x="1800198" y="827"/>
        <a:ext cx="4824539" cy="624278"/>
      </dsp:txXfrm>
    </dsp:sp>
    <dsp:sp modelId="{A868673C-2C7B-4CD6-A778-6884C336288A}">
      <dsp:nvSpPr>
        <dsp:cNvPr id="0" name=""/>
        <dsp:cNvSpPr/>
      </dsp:nvSpPr>
      <dsp:spPr>
        <a:xfrm>
          <a:off x="1800198" y="625105"/>
          <a:ext cx="4824539" cy="531792"/>
        </a:xfrm>
        <a:prstGeom prst="rect">
          <a:avLst/>
        </a:prstGeom>
        <a:solidFill>
          <a:schemeClr val="accent5">
            <a:tint val="40000"/>
            <a:alpha val="90000"/>
            <a:hueOff val="-10740482"/>
            <a:satOff val="48253"/>
            <a:lumOff val="331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Compressor Ratings</a:t>
          </a:r>
        </a:p>
      </dsp:txBody>
      <dsp:txXfrm>
        <a:off x="1800198" y="625105"/>
        <a:ext cx="4824539" cy="531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74276-76ED-4B94-8710-104F38AC458B}">
      <dsp:nvSpPr>
        <dsp:cNvPr id="0" name=""/>
        <dsp:cNvSpPr/>
      </dsp:nvSpPr>
      <dsp:spPr>
        <a:xfrm rot="10800000">
          <a:off x="1332174" y="82900"/>
          <a:ext cx="7162700" cy="1510266"/>
        </a:xfrm>
        <a:prstGeom prst="homePlate">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988"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competitive ranking for compressor power and sizing requirements is experimentally determined as:</a:t>
          </a:r>
        </a:p>
        <a:p>
          <a:pPr marL="0" lvl="0" indent="0" algn="ctr" defTabSz="977900">
            <a:lnSpc>
              <a:spcPct val="90000"/>
            </a:lnSpc>
            <a:spcBef>
              <a:spcPct val="0"/>
            </a:spcBef>
            <a:spcAft>
              <a:spcPct val="35000"/>
            </a:spcAft>
            <a:buNone/>
          </a:pPr>
          <a:r>
            <a:rPr lang="en-GB" sz="2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2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2200" b="1"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2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&gt;Air &gt; CH</a:t>
          </a:r>
          <a:r>
            <a:rPr lang="en-GB" sz="2200" b="1"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en-GB" sz="2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&gt; N</a:t>
          </a:r>
          <a:r>
            <a:rPr lang="en-GB" sz="2200" b="1"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2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2200" b="1" kern="1200" dirty="0">
            <a:solidFill>
              <a:schemeClr val="tx1"/>
            </a:solidFill>
            <a:effectLst/>
            <a:latin typeface="+mn-lt"/>
            <a:cs typeface="Times New Roman" panose="02020603050405020304" pitchFamily="18" charset="0"/>
          </a:endParaRPr>
        </a:p>
      </dsp:txBody>
      <dsp:txXfrm rot="10800000">
        <a:off x="1709740" y="82900"/>
        <a:ext cx="6785134" cy="1510266"/>
      </dsp:txXfrm>
    </dsp:sp>
    <dsp:sp modelId="{7E8A7F00-4808-45A7-AC3C-DDBEB591D79F}">
      <dsp:nvSpPr>
        <dsp:cNvPr id="0" name=""/>
        <dsp:cNvSpPr/>
      </dsp:nvSpPr>
      <dsp:spPr>
        <a:xfrm>
          <a:off x="693202" y="196577"/>
          <a:ext cx="1190114" cy="11929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FA11599-555F-46C4-B720-08D2968CCFDB}">
      <dsp:nvSpPr>
        <dsp:cNvPr id="0" name=""/>
        <dsp:cNvSpPr/>
      </dsp:nvSpPr>
      <dsp:spPr>
        <a:xfrm rot="10800000">
          <a:off x="684050" y="1985666"/>
          <a:ext cx="8132294" cy="1354641"/>
        </a:xfrm>
        <a:prstGeom prst="homePlate">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988"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Knowledge: </a:t>
          </a:r>
          <a:r>
            <a:rPr lang="en-GB"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Study can be directly applied in selecting gas and screening reservoirs for </a:t>
          </a:r>
          <a:r>
            <a:rPr lang="en-GB" sz="20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GEOR</a:t>
          </a:r>
          <a:r>
            <a:rPr lang="en-GB"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processes to minimise power cost. </a:t>
          </a:r>
        </a:p>
        <a:p>
          <a:pPr marL="0" lvl="0" indent="0" algn="ctr" defTabSz="889000">
            <a:lnSpc>
              <a:spcPct val="90000"/>
            </a:lnSpc>
            <a:spcBef>
              <a:spcPct val="0"/>
            </a:spcBef>
            <a:spcAft>
              <a:spcPct val="35000"/>
            </a:spcAft>
            <a:buNone/>
          </a:pPr>
          <a:r>
            <a:rPr lang="en-GB" sz="20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2000" b="1" kern="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Practice: </a:t>
          </a:r>
          <a:r>
            <a:rPr lang="en-GB" sz="20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Facilitates engineers’ selection of gas based on process objectives, reservoir structural heterogeneity &amp; rhythm. </a:t>
          </a:r>
          <a:endParaRPr lang="en-GB" sz="2000" kern="1200" dirty="0">
            <a:solidFill>
              <a:schemeClr val="tx1"/>
            </a:solidFill>
          </a:endParaRPr>
        </a:p>
      </dsp:txBody>
      <dsp:txXfrm rot="10800000">
        <a:off x="1022710" y="1985666"/>
        <a:ext cx="7793634" cy="1354641"/>
      </dsp:txXfrm>
    </dsp:sp>
    <dsp:sp modelId="{B22E255F-B084-491F-A810-BD80043766FF}">
      <dsp:nvSpPr>
        <dsp:cNvPr id="0" name=""/>
        <dsp:cNvSpPr/>
      </dsp:nvSpPr>
      <dsp:spPr>
        <a:xfrm>
          <a:off x="94860" y="2007774"/>
          <a:ext cx="1386037" cy="131042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CFB39EA-8818-45E9-9F1B-2B21B8BEA192}">
      <dsp:nvSpPr>
        <dsp:cNvPr id="0" name=""/>
        <dsp:cNvSpPr/>
      </dsp:nvSpPr>
      <dsp:spPr>
        <a:xfrm rot="10800000">
          <a:off x="2020696" y="3636207"/>
          <a:ext cx="5889894" cy="886649"/>
        </a:xfrm>
        <a:prstGeom prst="homePlate">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988"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Two-phase study of oil and gas is encouraged.</a:t>
          </a:r>
          <a:endParaRPr lang="en-GB" sz="2200" kern="1200" dirty="0">
            <a:solidFill>
              <a:schemeClr val="tx1"/>
            </a:solidFill>
          </a:endParaRPr>
        </a:p>
      </dsp:txBody>
      <dsp:txXfrm rot="10800000">
        <a:off x="2242358" y="3636207"/>
        <a:ext cx="5668232" cy="886649"/>
      </dsp:txXfrm>
    </dsp:sp>
    <dsp:sp modelId="{5BD566F2-A0C7-4310-899E-95F722FD16A4}">
      <dsp:nvSpPr>
        <dsp:cNvPr id="0" name=""/>
        <dsp:cNvSpPr/>
      </dsp:nvSpPr>
      <dsp:spPr>
        <a:xfrm>
          <a:off x="1145059" y="3396297"/>
          <a:ext cx="1353940" cy="139822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0.16508</cdr:x>
      <cdr:y>0.87308</cdr:y>
    </cdr:from>
    <cdr:to>
      <cdr:x>0.90213</cdr:x>
      <cdr:y>0.92521</cdr:y>
    </cdr:to>
    <cdr:pic>
      <cdr:nvPicPr>
        <cdr:cNvPr id="2" name="chart">
          <a:extLst xmlns:a="http://schemas.openxmlformats.org/drawingml/2006/main">
            <a:ext uri="{FF2B5EF4-FFF2-40B4-BE49-F238E27FC236}">
              <a16:creationId xmlns:a16="http://schemas.microsoft.com/office/drawing/2014/main" id="{7DBB3D2B-ACF7-495C-8127-EFB034B4BB4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571" b="52897"/>
        <a:stretch xmlns:a="http://schemas.openxmlformats.org/drawingml/2006/main"/>
      </cdr:blipFill>
      <cdr:spPr>
        <a:xfrm xmlns:a="http://schemas.openxmlformats.org/drawingml/2006/main">
          <a:off x="415940" y="2514222"/>
          <a:ext cx="1857143" cy="150126"/>
        </a:xfrm>
        <a:prstGeom xmlns:a="http://schemas.openxmlformats.org/drawingml/2006/main" prst="rect">
          <a:avLst/>
        </a:prstGeom>
      </cdr:spPr>
    </cdr:pic>
  </cdr:relSizeAnchor>
  <cdr:relSizeAnchor xmlns:cdr="http://schemas.openxmlformats.org/drawingml/2006/chartDrawing">
    <cdr:from>
      <cdr:x>0.16094</cdr:x>
      <cdr:y>0.88247</cdr:y>
    </cdr:from>
    <cdr:to>
      <cdr:x>0.89799</cdr:x>
      <cdr:y>0.9346</cdr:y>
    </cdr:to>
    <cdr:pic>
      <cdr:nvPicPr>
        <cdr:cNvPr id="3" name="chart">
          <a:extLst xmlns:a="http://schemas.openxmlformats.org/drawingml/2006/main">
            <a:ext uri="{FF2B5EF4-FFF2-40B4-BE49-F238E27FC236}">
              <a16:creationId xmlns:a16="http://schemas.microsoft.com/office/drawing/2014/main" id="{30EDE749-A9C4-435E-A487-30619EEE29B1}"/>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571" b="52897"/>
        <a:stretch xmlns:a="http://schemas.openxmlformats.org/drawingml/2006/main"/>
      </cdr:blipFill>
      <cdr:spPr>
        <a:xfrm xmlns:a="http://schemas.openxmlformats.org/drawingml/2006/main">
          <a:off x="405529" y="2541268"/>
          <a:ext cx="1857130" cy="15012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0.14451</cdr:x>
      <cdr:y>0.884</cdr:y>
    </cdr:from>
    <cdr:to>
      <cdr:x>0.88147</cdr:x>
      <cdr:y>0.93613</cdr:y>
    </cdr:to>
    <cdr:pic>
      <cdr:nvPicPr>
        <cdr:cNvPr id="2" name="chart">
          <a:extLst xmlns:a="http://schemas.openxmlformats.org/drawingml/2006/main">
            <a:ext uri="{FF2B5EF4-FFF2-40B4-BE49-F238E27FC236}">
              <a16:creationId xmlns:a16="http://schemas.microsoft.com/office/drawing/2014/main" id="{EFEE3CFC-26D9-4331-90A0-CBA2323B6A8B}"/>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571" b="52897"/>
        <a:stretch xmlns:a="http://schemas.openxmlformats.org/drawingml/2006/main"/>
      </cdr:blipFill>
      <cdr:spPr>
        <a:xfrm xmlns:a="http://schemas.openxmlformats.org/drawingml/2006/main">
          <a:off x="364174" y="2545923"/>
          <a:ext cx="1857130" cy="150120"/>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0.16508</cdr:x>
      <cdr:y>0.87308</cdr:y>
    </cdr:from>
    <cdr:to>
      <cdr:x>0.90213</cdr:x>
      <cdr:y>0.92521</cdr:y>
    </cdr:to>
    <cdr:pic>
      <cdr:nvPicPr>
        <cdr:cNvPr id="2" name="chart">
          <a:extLst xmlns:a="http://schemas.openxmlformats.org/drawingml/2006/main">
            <a:ext uri="{FF2B5EF4-FFF2-40B4-BE49-F238E27FC236}">
              <a16:creationId xmlns:a16="http://schemas.microsoft.com/office/drawing/2014/main" id="{7DBB3D2B-ACF7-495C-8127-EFB034B4BB4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571" b="52897"/>
        <a:stretch xmlns:a="http://schemas.openxmlformats.org/drawingml/2006/main"/>
      </cdr:blipFill>
      <cdr:spPr>
        <a:xfrm xmlns:a="http://schemas.openxmlformats.org/drawingml/2006/main">
          <a:off x="415940" y="2514222"/>
          <a:ext cx="1857143" cy="150126"/>
        </a:xfrm>
        <a:prstGeom xmlns:a="http://schemas.openxmlformats.org/drawingml/2006/main" prst="rect">
          <a:avLst/>
        </a:prstGeom>
      </cdr:spPr>
    </cdr:pic>
  </cdr:relSizeAnchor>
  <cdr:relSizeAnchor xmlns:cdr="http://schemas.openxmlformats.org/drawingml/2006/chartDrawing">
    <cdr:from>
      <cdr:x>0.16094</cdr:x>
      <cdr:y>0.88247</cdr:y>
    </cdr:from>
    <cdr:to>
      <cdr:x>0.89799</cdr:x>
      <cdr:y>0.9346</cdr:y>
    </cdr:to>
    <cdr:pic>
      <cdr:nvPicPr>
        <cdr:cNvPr id="3" name="chart">
          <a:extLst xmlns:a="http://schemas.openxmlformats.org/drawingml/2006/main">
            <a:ext uri="{FF2B5EF4-FFF2-40B4-BE49-F238E27FC236}">
              <a16:creationId xmlns:a16="http://schemas.microsoft.com/office/drawing/2014/main" id="{30EDE749-A9C4-435E-A487-30619EEE29B1}"/>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571" b="52897"/>
        <a:stretch xmlns:a="http://schemas.openxmlformats.org/drawingml/2006/main"/>
      </cdr:blipFill>
      <cdr:spPr>
        <a:xfrm xmlns:a="http://schemas.openxmlformats.org/drawingml/2006/main">
          <a:off x="405529" y="2541268"/>
          <a:ext cx="1857130" cy="15012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1"/>
            <a:ext cx="2921582" cy="493633"/>
          </a:xfrm>
          <a:prstGeom prst="rect">
            <a:avLst/>
          </a:prstGeom>
        </p:spPr>
        <p:txBody>
          <a:bodyPr vert="horz" lIns="91440" tIns="45720" rIns="91440" bIns="45720" rtlCol="0"/>
          <a:lstStyle>
            <a:lvl1pPr algn="r">
              <a:defRPr sz="1200"/>
            </a:lvl1pPr>
          </a:lstStyle>
          <a:p>
            <a:fld id="{96B4C06E-2407-41FF-A44C-5AF07E5E1E99}" type="datetimeFigureOut">
              <a:rPr lang="en-GB" smtClean="0"/>
              <a:pPr/>
              <a:t>13/01/2022</a:t>
            </a:fld>
            <a:endParaRPr lang="en-GB"/>
          </a:p>
        </p:txBody>
      </p:sp>
      <p:sp>
        <p:nvSpPr>
          <p:cNvPr id="4" name="Footer Placeholder 3"/>
          <p:cNvSpPr>
            <a:spLocks noGrp="1"/>
          </p:cNvSpPr>
          <p:nvPr>
            <p:ph type="ftr" sz="quarter" idx="2"/>
          </p:nvPr>
        </p:nvSpPr>
        <p:spPr>
          <a:xfrm>
            <a:off x="0" y="9377317"/>
            <a:ext cx="2921582"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7"/>
            <a:ext cx="2921582" cy="493633"/>
          </a:xfrm>
          <a:prstGeom prst="rect">
            <a:avLst/>
          </a:prstGeom>
        </p:spPr>
        <p:txBody>
          <a:bodyPr vert="horz" lIns="91440" tIns="45720" rIns="91440" bIns="45720" rtlCol="0" anchor="b"/>
          <a:lstStyle>
            <a:lvl1pPr algn="r">
              <a:defRPr sz="1200"/>
            </a:lvl1pPr>
          </a:lstStyle>
          <a:p>
            <a:fld id="{1874D8AE-DDAF-44D1-9FA5-853E72317D0E}" type="slidenum">
              <a:rPr lang="en-GB" smtClean="0"/>
              <a:pPr/>
              <a:t>‹#›</a:t>
            </a:fld>
            <a:endParaRPr lang="en-GB"/>
          </a:p>
        </p:txBody>
      </p:sp>
    </p:spTree>
    <p:extLst>
      <p:ext uri="{BB962C8B-B14F-4D97-AF65-F5344CB8AC3E}">
        <p14:creationId xmlns:p14="http://schemas.microsoft.com/office/powerpoint/2010/main" val="3385222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8971" y="1"/>
            <a:ext cx="2921582" cy="493633"/>
          </a:xfrm>
          <a:prstGeom prst="rect">
            <a:avLst/>
          </a:prstGeom>
        </p:spPr>
        <p:txBody>
          <a:bodyPr vert="horz" lIns="91440" tIns="45720" rIns="91440" bIns="45720" rtlCol="0"/>
          <a:lstStyle>
            <a:lvl1pPr algn="r">
              <a:defRPr sz="1200"/>
            </a:lvl1pPr>
          </a:lstStyle>
          <a:p>
            <a:fld id="{0620930C-AC89-4518-AC1F-DC3B865AD526}" type="datetimeFigureOut">
              <a:rPr lang="en-GB" smtClean="0"/>
              <a:pPr/>
              <a:t>13/01/2022</a:t>
            </a:fld>
            <a:endParaRPr lang="en-GB" dirty="0"/>
          </a:p>
        </p:txBody>
      </p:sp>
      <p:sp>
        <p:nvSpPr>
          <p:cNvPr id="4" name="Slide Image Placeholder 3"/>
          <p:cNvSpPr>
            <a:spLocks noGrp="1" noRot="1" noChangeAspect="1"/>
          </p:cNvSpPr>
          <p:nvPr>
            <p:ph type="sldImg" idx="2"/>
          </p:nvPr>
        </p:nvSpPr>
        <p:spPr>
          <a:xfrm>
            <a:off x="901700" y="739775"/>
            <a:ext cx="4938713" cy="37036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363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8971" y="9377317"/>
            <a:ext cx="2921582" cy="493633"/>
          </a:xfrm>
          <a:prstGeom prst="rect">
            <a:avLst/>
          </a:prstGeom>
        </p:spPr>
        <p:txBody>
          <a:bodyPr vert="horz" lIns="91440" tIns="45720" rIns="91440" bIns="45720" rtlCol="0" anchor="b"/>
          <a:lstStyle>
            <a:lvl1pPr algn="r">
              <a:defRPr sz="1200"/>
            </a:lvl1pPr>
          </a:lstStyle>
          <a:p>
            <a:fld id="{490D50D8-791E-46D9-AD68-CF7DCF39DAA2}" type="slidenum">
              <a:rPr lang="en-GB" smtClean="0"/>
              <a:pPr/>
              <a:t>‹#›</a:t>
            </a:fld>
            <a:endParaRPr lang="en-GB" dirty="0"/>
          </a:p>
        </p:txBody>
      </p:sp>
    </p:spTree>
    <p:extLst>
      <p:ext uri="{BB962C8B-B14F-4D97-AF65-F5344CB8AC3E}">
        <p14:creationId xmlns:p14="http://schemas.microsoft.com/office/powerpoint/2010/main" val="80155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6D2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RGU Riverside Logo White Reverse AW.png"/>
          <p:cNvPicPr>
            <a:picLocks noChangeAspect="1"/>
          </p:cNvPicPr>
          <p:nvPr/>
        </p:nvPicPr>
        <p:blipFill>
          <a:blip r:embed="rId2" cstate="print"/>
          <a:stretch>
            <a:fillRect/>
          </a:stretch>
        </p:blipFill>
        <p:spPr>
          <a:xfrm>
            <a:off x="450003" y="450000"/>
            <a:ext cx="3926472" cy="713477"/>
          </a:xfrm>
          <a:prstGeom prst="rect">
            <a:avLst/>
          </a:prstGeom>
        </p:spPr>
      </p:pic>
    </p:spTree>
    <p:extLst>
      <p:ext uri="{BB962C8B-B14F-4D97-AF65-F5344CB8AC3E}">
        <p14:creationId xmlns:p14="http://schemas.microsoft.com/office/powerpoint/2010/main" val="314244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04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4" name="Rectangle 3"/>
          <p:cNvSpPr/>
          <p:nvPr/>
        </p:nvSpPr>
        <p:spPr>
          <a:xfrm>
            <a:off x="0" y="928670"/>
            <a:ext cx="9144000" cy="5000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04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D2077"/>
        </a:solidFill>
        <a:effectLst/>
      </p:bgPr>
    </p:bg>
    <p:spTree>
      <p:nvGrpSpPr>
        <p:cNvPr id="1" name=""/>
        <p:cNvGrpSpPr/>
        <p:nvPr/>
      </p:nvGrpSpPr>
      <p:grpSpPr>
        <a:xfrm>
          <a:off x="0" y="0"/>
          <a:ext cx="0" cy="0"/>
          <a:chOff x="0" y="0"/>
          <a:chExt cx="0" cy="0"/>
        </a:xfrm>
      </p:grpSpPr>
      <p:sp>
        <p:nvSpPr>
          <p:cNvPr id="6" name="Rectangle 5"/>
          <p:cNvSpPr/>
          <p:nvPr/>
        </p:nvSpPr>
        <p:spPr>
          <a:xfrm>
            <a:off x="0" y="928670"/>
            <a:ext cx="9144000" cy="5000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RGU Riverside wave.jpg"/>
          <p:cNvPicPr>
            <a:picLocks noChangeAspect="1"/>
          </p:cNvPicPr>
          <p:nvPr/>
        </p:nvPicPr>
        <p:blipFill>
          <a:blip r:embed="rId5" cstate="print"/>
          <a:stretch>
            <a:fillRect/>
          </a:stretch>
        </p:blipFill>
        <p:spPr>
          <a:xfrm>
            <a:off x="216000" y="1857364"/>
            <a:ext cx="8712000" cy="2807620"/>
          </a:xfrm>
          <a:prstGeom prst="rect">
            <a:avLst/>
          </a:prstGeom>
        </p:spPr>
      </p:pic>
      <p:sp>
        <p:nvSpPr>
          <p:cNvPr id="2" name="Title Placeholder 1"/>
          <p:cNvSpPr>
            <a:spLocks noGrp="1"/>
          </p:cNvSpPr>
          <p:nvPr>
            <p:ph type="title"/>
          </p:nvPr>
        </p:nvSpPr>
        <p:spPr>
          <a:xfrm>
            <a:off x="457200" y="1174459"/>
            <a:ext cx="8229600" cy="14093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709644"/>
            <a:ext cx="8229600" cy="3036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RGU Riverside Logo White Reverse AW.png"/>
          <p:cNvPicPr>
            <a:picLocks noChangeAspect="1"/>
          </p:cNvPicPr>
          <p:nvPr/>
        </p:nvPicPr>
        <p:blipFill>
          <a:blip r:embed="rId6" cstate="print"/>
          <a:stretch>
            <a:fillRect/>
          </a:stretch>
        </p:blipFill>
        <p:spPr>
          <a:xfrm>
            <a:off x="6357950" y="6174294"/>
            <a:ext cx="2571768" cy="467315"/>
          </a:xfrm>
          <a:prstGeom prst="rect">
            <a:avLst/>
          </a:prstGeom>
        </p:spPr>
      </p:pic>
    </p:spTree>
    <p:extLst>
      <p:ext uri="{BB962C8B-B14F-4D97-AF65-F5344CB8AC3E}">
        <p14:creationId xmlns:p14="http://schemas.microsoft.com/office/powerpoint/2010/main" val="42109217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3.emf"/><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752" y="1628800"/>
            <a:ext cx="7772400" cy="1802631"/>
          </a:xfrm>
        </p:spPr>
        <p:txBody>
          <a:bodyPr>
            <a:normAutofit/>
          </a:bodyPr>
          <a:lstStyle/>
          <a:p>
            <a:pPr algn="ctr">
              <a:spcAft>
                <a:spcPts val="600"/>
              </a:spcAft>
            </a:pPr>
            <a:r>
              <a:rPr lang="en-GB" sz="1800" b="1" kern="1400" cap="all" dirty="0">
                <a:effectLst/>
                <a:latin typeface="Arial" panose="020B0604020202020204" pitchFamily="34" charset="0"/>
                <a:ea typeface="Times New Roman" panose="02020603050405020304" pitchFamily="18" charset="0"/>
                <a:cs typeface="Arial" panose="020B0604020202020204" pitchFamily="34" charset="0"/>
              </a:rPr>
              <a:t>Gas Injection Power Requirements in Gas Enhanced Oil Recovery (EOR)</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Subtitle 2"/>
          <p:cNvSpPr>
            <a:spLocks noGrp="1"/>
          </p:cNvSpPr>
          <p:nvPr>
            <p:ph type="subTitle" idx="1"/>
          </p:nvPr>
        </p:nvSpPr>
        <p:spPr>
          <a:xfrm>
            <a:off x="1339552" y="3861048"/>
            <a:ext cx="6400800" cy="2520280"/>
          </a:xfrm>
        </p:spPr>
        <p:txBody>
          <a:bodyPr>
            <a:normAutofit fontScale="62500" lnSpcReduction="20000"/>
          </a:bodyPr>
          <a:lstStyle/>
          <a:p>
            <a:r>
              <a:rPr lang="en-GB" sz="2900" b="1" dirty="0">
                <a:solidFill>
                  <a:schemeClr val="bg1"/>
                </a:solidFill>
              </a:rPr>
              <a:t>By </a:t>
            </a:r>
          </a:p>
          <a:p>
            <a:endParaRPr lang="en-GB" sz="2900" b="1" dirty="0">
              <a:solidFill>
                <a:srgbClr val="FFFF00"/>
              </a:solidFill>
            </a:endParaRPr>
          </a:p>
          <a:p>
            <a:r>
              <a:rPr lang="en-GB" sz="2900" b="1" dirty="0">
                <a:solidFill>
                  <a:srgbClr val="FFFF00"/>
                </a:solidFill>
              </a:rPr>
              <a:t>Dr </a:t>
            </a:r>
            <a:r>
              <a:rPr lang="en-GB" sz="2900" b="1" dirty="0" err="1">
                <a:solidFill>
                  <a:srgbClr val="FFFF00"/>
                </a:solidFill>
              </a:rPr>
              <a:t>Ofasa</a:t>
            </a:r>
            <a:r>
              <a:rPr lang="en-GB" sz="2900" b="1" dirty="0">
                <a:solidFill>
                  <a:srgbClr val="FFFF00"/>
                </a:solidFill>
              </a:rPr>
              <a:t> </a:t>
            </a:r>
            <a:r>
              <a:rPr lang="en-GB" sz="2900" b="1" dirty="0" err="1">
                <a:solidFill>
                  <a:srgbClr val="FFFF00"/>
                </a:solidFill>
              </a:rPr>
              <a:t>Abunumah</a:t>
            </a:r>
            <a:r>
              <a:rPr lang="en-GB" sz="2900" b="1" dirty="0">
                <a:solidFill>
                  <a:srgbClr val="FFFF00"/>
                </a:solidFill>
              </a:rPr>
              <a:t>, Priscilla </a:t>
            </a:r>
            <a:r>
              <a:rPr lang="en-GB" sz="2900" b="1" dirty="0" err="1">
                <a:solidFill>
                  <a:srgbClr val="FFFF00"/>
                </a:solidFill>
              </a:rPr>
              <a:t>Ogunlude</a:t>
            </a:r>
            <a:r>
              <a:rPr lang="en-GB" sz="2900" b="1" dirty="0">
                <a:solidFill>
                  <a:srgbClr val="FFFF00"/>
                </a:solidFill>
              </a:rPr>
              <a:t>, Prof Edward </a:t>
            </a:r>
            <a:r>
              <a:rPr lang="en-GB" sz="2900" b="1" dirty="0" err="1">
                <a:solidFill>
                  <a:srgbClr val="FFFF00"/>
                </a:solidFill>
              </a:rPr>
              <a:t>Gobina</a:t>
            </a:r>
            <a:r>
              <a:rPr lang="en-GB" sz="2900" b="1" dirty="0">
                <a:solidFill>
                  <a:srgbClr val="FFFF00"/>
                </a:solidFill>
              </a:rPr>
              <a:t> </a:t>
            </a:r>
          </a:p>
          <a:p>
            <a:endParaRPr lang="en-GB" sz="2900" b="1" dirty="0">
              <a:solidFill>
                <a:schemeClr val="bg1"/>
              </a:solidFill>
            </a:endParaRPr>
          </a:p>
          <a:p>
            <a:r>
              <a:rPr lang="en-GB" sz="2900" b="1" dirty="0">
                <a:solidFill>
                  <a:schemeClr val="bg1"/>
                </a:solidFill>
              </a:rPr>
              <a:t>Centre for Process Integration and Membrane Technology</a:t>
            </a:r>
          </a:p>
          <a:p>
            <a:r>
              <a:rPr lang="en-GB" sz="2900" b="1" dirty="0">
                <a:solidFill>
                  <a:schemeClr val="bg1"/>
                </a:solidFill>
              </a:rPr>
              <a:t>School of Engineering</a:t>
            </a:r>
          </a:p>
          <a:p>
            <a:r>
              <a:rPr lang="en-GB" sz="2900" b="1" dirty="0">
                <a:solidFill>
                  <a:schemeClr val="bg1"/>
                </a:solidFill>
              </a:rPr>
              <a:t> The Robert Gordon University, Aberdeen, UK</a:t>
            </a:r>
          </a:p>
          <a:p>
            <a:r>
              <a:rPr lang="en-GB" sz="2900" b="1" dirty="0">
                <a:solidFill>
                  <a:schemeClr val="bg1"/>
                </a:solidFill>
              </a:rPr>
              <a:t> </a:t>
            </a:r>
          </a:p>
          <a:p>
            <a:r>
              <a:rPr lang="en-GB" sz="2900" b="1" dirty="0">
                <a:solidFill>
                  <a:schemeClr val="bg1"/>
                </a:solidFill>
              </a:rPr>
              <a:t>December, 2021.</a:t>
            </a:r>
          </a:p>
          <a:p>
            <a:endParaRPr lang="en-GB" sz="2400" dirty="0">
              <a:solidFill>
                <a:schemeClr val="bg1"/>
              </a:solidFill>
            </a:endParaRPr>
          </a:p>
        </p:txBody>
      </p:sp>
    </p:spTree>
    <p:custDataLst>
      <p:tags r:id="rId1"/>
    </p:custDataLst>
    <p:extLst>
      <p:ext uri="{BB962C8B-B14F-4D97-AF65-F5344CB8AC3E}">
        <p14:creationId xmlns:p14="http://schemas.microsoft.com/office/powerpoint/2010/main" val="741877191"/>
      </p:ext>
    </p:extLst>
  </p:cSld>
  <p:clrMapOvr>
    <a:masterClrMapping/>
  </p:clrMapOvr>
  <mc:AlternateContent xmlns:mc="http://schemas.openxmlformats.org/markup-compatibility/2006" xmlns:p14="http://schemas.microsoft.com/office/powerpoint/2010/main">
    <mc:Choice Requires="p14">
      <p:transition spd="slow" p14:dur="2000" advTm="22302"/>
    </mc:Choice>
    <mc:Fallback xmlns="">
      <p:transition spd="slow" advTm="223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0" y="28047"/>
            <a:ext cx="9144000" cy="880673"/>
          </a:xfrm>
        </p:spPr>
        <p:txBody>
          <a:bodyPr>
            <a:normAutofit/>
          </a:bodyPr>
          <a:lstStyle/>
          <a:p>
            <a:r>
              <a:rPr lang="en-GB" dirty="0">
                <a:solidFill>
                  <a:schemeClr val="bg1"/>
                </a:solidFill>
              </a:rPr>
              <a:t>Method Summary</a:t>
            </a:r>
          </a:p>
        </p:txBody>
      </p:sp>
      <p:graphicFrame>
        <p:nvGraphicFramePr>
          <p:cNvPr id="4" name="Diagram 3">
            <a:extLst>
              <a:ext uri="{FF2B5EF4-FFF2-40B4-BE49-F238E27FC236}">
                <a16:creationId xmlns:a16="http://schemas.microsoft.com/office/drawing/2014/main" id="{C5B92C10-14D7-4EF8-A563-F0DC71A500BC}"/>
              </a:ext>
            </a:extLst>
          </p:cNvPr>
          <p:cNvGraphicFramePr/>
          <p:nvPr>
            <p:extLst>
              <p:ext uri="{D42A27DB-BD31-4B8C-83A1-F6EECF244321}">
                <p14:modId xmlns:p14="http://schemas.microsoft.com/office/powerpoint/2010/main" val="1425024085"/>
              </p:ext>
            </p:extLst>
          </p:nvPr>
        </p:nvGraphicFramePr>
        <p:xfrm>
          <a:off x="323528" y="1052736"/>
          <a:ext cx="842493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842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Phase 1: Data Mining Results</a:t>
            </a:r>
          </a:p>
        </p:txBody>
      </p:sp>
      <p:sp>
        <p:nvSpPr>
          <p:cNvPr id="17" name="TextBox 16">
            <a:extLst>
              <a:ext uri="{FF2B5EF4-FFF2-40B4-BE49-F238E27FC236}">
                <a16:creationId xmlns:a16="http://schemas.microsoft.com/office/drawing/2014/main" id="{F35D2D51-EAAC-4632-A661-807441760BE7}"/>
              </a:ext>
            </a:extLst>
          </p:cNvPr>
          <p:cNvSpPr txBox="1"/>
          <p:nvPr/>
        </p:nvSpPr>
        <p:spPr>
          <a:xfrm>
            <a:off x="234547" y="3926666"/>
            <a:ext cx="2753277" cy="1631216"/>
          </a:xfrm>
          <a:prstGeom prst="rect">
            <a:avLst/>
          </a:prstGeom>
          <a:noFill/>
        </p:spPr>
        <p:txBody>
          <a:bodyPr wrap="square">
            <a:spAutoFit/>
          </a:bodyPr>
          <a:lstStyle/>
          <a:p>
            <a:r>
              <a:rPr kumimoji="0" lang="en-GB" sz="2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Figure </a:t>
            </a:r>
            <a:r>
              <a:rPr lang="en-GB" sz="2000" b="1" dirty="0">
                <a:solidFill>
                  <a:srgbClr val="FF0000"/>
                </a:solidFill>
                <a:latin typeface="Calibri"/>
                <a:ea typeface="Calibri" panose="020F0502020204030204" pitchFamily="34" charset="0"/>
                <a:cs typeface="Times New Roman" panose="02020603050405020304" pitchFamily="18" charset="0"/>
              </a:rPr>
              <a:t>3</a:t>
            </a:r>
            <a:r>
              <a:rPr kumimoji="0" lang="en-GB" sz="2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Scatter plots of the CP profiles of  the respective </a:t>
            </a:r>
            <a:r>
              <a:rPr lang="en-GB" sz="2000" dirty="0">
                <a:solidFill>
                  <a:prstClr val="black"/>
                </a:solidFill>
                <a:latin typeface="Calibri"/>
                <a:ea typeface="Calibri" panose="020F0502020204030204" pitchFamily="34" charset="0"/>
                <a:cs typeface="Times New Roman" panose="02020603050405020304" pitchFamily="18" charset="0"/>
              </a:rPr>
              <a:t>gas EOR processes implemented in 450 reservoir projects</a:t>
            </a: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endParaRPr lang="en-GB" sz="1600" dirty="0"/>
          </a:p>
        </p:txBody>
      </p:sp>
      <p:sp>
        <p:nvSpPr>
          <p:cNvPr id="6" name="Content Placeholder 5">
            <a:extLst>
              <a:ext uri="{FF2B5EF4-FFF2-40B4-BE49-F238E27FC236}">
                <a16:creationId xmlns:a16="http://schemas.microsoft.com/office/drawing/2014/main" id="{415AF490-287A-462D-ACAE-BE34C461D08C}"/>
              </a:ext>
            </a:extLst>
          </p:cNvPr>
          <p:cNvSpPr>
            <a:spLocks noGrp="1"/>
          </p:cNvSpPr>
          <p:nvPr>
            <p:ph idx="1"/>
          </p:nvPr>
        </p:nvSpPr>
        <p:spPr>
          <a:xfrm>
            <a:off x="3203848" y="1009102"/>
            <a:ext cx="5806129" cy="4702668"/>
          </a:xfrm>
        </p:spPr>
        <p:txBody>
          <a:bodyPr>
            <a:normAutofit fontScale="85000" lnSpcReduction="20000"/>
          </a:bodyPr>
          <a:lstStyle/>
          <a:p>
            <a:pPr marL="0" indent="0">
              <a:buNone/>
            </a:pPr>
            <a:r>
              <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From </a:t>
            </a:r>
            <a:r>
              <a:rPr lang="en-GB" sz="24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Figure 3</a:t>
            </a:r>
            <a:r>
              <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following can be deduced:</a:t>
            </a:r>
          </a:p>
          <a:p>
            <a:r>
              <a:rPr lang="en-GB" sz="2400" dirty="0">
                <a:solidFill>
                  <a:prstClr val="black"/>
                </a:solidFill>
                <a:latin typeface="Calibri"/>
                <a:ea typeface="Calibri" panose="020F0502020204030204" pitchFamily="34" charset="0"/>
                <a:cs typeface="Times New Roman" panose="02020603050405020304" pitchFamily="18" charset="0"/>
              </a:rPr>
              <a:t>Gas </a:t>
            </a:r>
            <a:r>
              <a:rPr kumimoji="0" lang="en-GB"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EOR reservoirs can be characterised by </a:t>
            </a:r>
            <a:r>
              <a:rPr lang="en-GB" sz="2400" dirty="0">
                <a:solidFill>
                  <a:prstClr val="black"/>
                </a:solidFill>
                <a:latin typeface="Calibri"/>
                <a:ea typeface="Calibri" panose="020F0502020204030204" pitchFamily="34" charset="0"/>
                <a:cs typeface="Times New Roman" panose="02020603050405020304" pitchFamily="18" charset="0"/>
              </a:rPr>
              <a:t>capillary pressure.</a:t>
            </a:r>
            <a:endPar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mean values of the respective gas CPs </a:t>
            </a:r>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indicate that reservoir implementing </a:t>
            </a:r>
            <a:r>
              <a:rPr lang="en-GB" sz="2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CH</a:t>
            </a:r>
            <a:r>
              <a:rPr lang="en-GB" sz="2400" baseline="-250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4 </a:t>
            </a:r>
            <a:r>
              <a:rPr lang="en-GB" sz="2400" kern="12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EOR process requires the least pressure, hence the least </a:t>
            </a:r>
            <a:r>
              <a:rPr lang="en-GB" sz="2400" kern="1200" dirty="0" err="1">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CRs</a:t>
            </a:r>
            <a:r>
              <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GB" sz="2400"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While Air requires the most </a:t>
            </a:r>
            <a:r>
              <a:rPr lang="en-GB" sz="2400" kern="1200" dirty="0" err="1">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CRs</a:t>
            </a:r>
            <a:r>
              <a:rPr lang="en-GB" sz="2400"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most clustered capillary pressure is Air. The </a:t>
            </a:r>
            <a:r>
              <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coefficient of variation (CV) suggest that Air is the most sensitive to  compressor rating selection.</a:t>
            </a:r>
          </a:p>
          <a:p>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a:t>
            </a:r>
            <a:r>
              <a:rPr lang="en-GB" sz="2400" baseline="-25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a:t>
            </a:r>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has the highest CV, hence the least sensitive to compressor rating selection.</a:t>
            </a:r>
          </a:p>
          <a:p>
            <a:pPr marL="180975" indent="-180975"/>
            <a:r>
              <a:rPr lang="en-GB" sz="2400" b="1" dirty="0">
                <a:solidFill>
                  <a:srgbClr val="000000"/>
                </a:solidFill>
                <a:latin typeface="+mj-lt"/>
                <a:ea typeface="Times New Roman" panose="02020603050405020304" pitchFamily="18" charset="0"/>
                <a:cs typeface="Times New Roman" panose="02020603050405020304" pitchFamily="18" charset="0"/>
              </a:rPr>
              <a:t>Consequently, the competitive Ranking for </a:t>
            </a:r>
            <a:r>
              <a:rPr lang="en-GB" sz="2400" b="1" dirty="0" err="1">
                <a:solidFill>
                  <a:srgbClr val="000000"/>
                </a:solidFill>
                <a:latin typeface="+mj-lt"/>
                <a:ea typeface="Times New Roman" panose="02020603050405020304" pitchFamily="18" charset="0"/>
                <a:cs typeface="Times New Roman" panose="02020603050405020304" pitchFamily="18" charset="0"/>
              </a:rPr>
              <a:t>CRs</a:t>
            </a:r>
            <a:r>
              <a:rPr lang="en-GB" sz="2400" b="1" dirty="0">
                <a:solidFill>
                  <a:srgbClr val="000000"/>
                </a:solidFill>
                <a:latin typeface="+mj-lt"/>
                <a:ea typeface="Times New Roman" panose="02020603050405020304" pitchFamily="18" charset="0"/>
                <a:cs typeface="Times New Roman" panose="02020603050405020304" pitchFamily="18" charset="0"/>
              </a:rPr>
              <a:t> in the field data:</a:t>
            </a:r>
            <a:r>
              <a:rPr lang="en-GB" sz="2400" b="1" dirty="0">
                <a:solidFill>
                  <a:srgbClr val="00B050"/>
                </a:solidFill>
                <a:effectLst/>
                <a:latin typeface="+mj-lt"/>
                <a:ea typeface="Times New Roman" panose="02020603050405020304" pitchFamily="18" charset="0"/>
                <a:cs typeface="Times New Roman" panose="02020603050405020304" pitchFamily="18" charset="0"/>
              </a:rPr>
              <a:t>CH</a:t>
            </a:r>
            <a:r>
              <a:rPr lang="en-GB" sz="2400" b="1" baseline="-25000" dirty="0">
                <a:solidFill>
                  <a:srgbClr val="00B050"/>
                </a:solidFill>
                <a:effectLst/>
                <a:latin typeface="+mj-lt"/>
                <a:ea typeface="Times New Roman" panose="02020603050405020304" pitchFamily="18" charset="0"/>
                <a:cs typeface="Times New Roman" panose="02020603050405020304" pitchFamily="18" charset="0"/>
              </a:rPr>
              <a:t>4</a:t>
            </a:r>
            <a:r>
              <a:rPr lang="en-GB" sz="2400" b="1" dirty="0">
                <a:solidFill>
                  <a:srgbClr val="00B050"/>
                </a:solidFill>
                <a:effectLst/>
                <a:latin typeface="+mj-lt"/>
                <a:ea typeface="Times New Roman" panose="02020603050405020304" pitchFamily="18" charset="0"/>
                <a:cs typeface="Times New Roman" panose="02020603050405020304" pitchFamily="18" charset="0"/>
              </a:rPr>
              <a:t> &gt; N</a:t>
            </a:r>
            <a:r>
              <a:rPr lang="en-GB" sz="2400" b="1" baseline="-25000" dirty="0">
                <a:solidFill>
                  <a:srgbClr val="00B050"/>
                </a:solidFill>
                <a:effectLst/>
                <a:latin typeface="+mj-lt"/>
                <a:ea typeface="Times New Roman" panose="02020603050405020304" pitchFamily="18" charset="0"/>
                <a:cs typeface="Times New Roman" panose="02020603050405020304" pitchFamily="18" charset="0"/>
              </a:rPr>
              <a:t>2 </a:t>
            </a:r>
            <a:r>
              <a:rPr lang="en-GB" sz="2400" b="1" dirty="0">
                <a:solidFill>
                  <a:srgbClr val="00B050"/>
                </a:solidFill>
                <a:effectLst/>
                <a:latin typeface="+mj-lt"/>
                <a:ea typeface="Times New Roman" panose="02020603050405020304" pitchFamily="18" charset="0"/>
                <a:cs typeface="Times New Roman" panose="02020603050405020304" pitchFamily="18" charset="0"/>
              </a:rPr>
              <a:t>&gt;CO</a:t>
            </a:r>
            <a:r>
              <a:rPr lang="en-GB" sz="2400" b="1" baseline="-25000" dirty="0">
                <a:solidFill>
                  <a:srgbClr val="00B050"/>
                </a:solidFill>
                <a:effectLst/>
                <a:latin typeface="+mj-lt"/>
                <a:ea typeface="Times New Roman" panose="02020603050405020304" pitchFamily="18" charset="0"/>
                <a:cs typeface="Times New Roman" panose="02020603050405020304" pitchFamily="18" charset="0"/>
              </a:rPr>
              <a:t>2</a:t>
            </a:r>
            <a:r>
              <a:rPr lang="en-GB" sz="2400" b="1" dirty="0">
                <a:solidFill>
                  <a:srgbClr val="00B050"/>
                </a:solidFill>
                <a:effectLst/>
                <a:latin typeface="+mj-lt"/>
                <a:ea typeface="Times New Roman" panose="02020603050405020304" pitchFamily="18" charset="0"/>
                <a:cs typeface="Times New Roman" panose="02020603050405020304" pitchFamily="18" charset="0"/>
              </a:rPr>
              <a:t> &gt;Air. </a:t>
            </a:r>
            <a:endPar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data mining outcome thus gave the impetus for the experimental design.</a:t>
            </a:r>
            <a:endParaRPr lang="en-GB"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1" name="Chart 20">
            <a:extLst>
              <a:ext uri="{FF2B5EF4-FFF2-40B4-BE49-F238E27FC236}">
                <a16:creationId xmlns:a16="http://schemas.microsoft.com/office/drawing/2014/main" id="{3E935825-D6EE-4872-8CD9-7E61D726C387}"/>
              </a:ext>
            </a:extLst>
          </p:cNvPr>
          <p:cNvGraphicFramePr/>
          <p:nvPr>
            <p:extLst>
              <p:ext uri="{D42A27DB-BD31-4B8C-83A1-F6EECF244321}">
                <p14:modId xmlns:p14="http://schemas.microsoft.com/office/powerpoint/2010/main" val="3722021183"/>
              </p:ext>
            </p:extLst>
          </p:nvPr>
        </p:nvGraphicFramePr>
        <p:xfrm>
          <a:off x="360434" y="1062514"/>
          <a:ext cx="2519680" cy="2879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905072"/>
      </p:ext>
    </p:extLst>
  </p:cSld>
  <p:clrMapOvr>
    <a:masterClrMapping/>
  </p:clrMapOvr>
  <mc:AlternateContent xmlns:mc="http://schemas.openxmlformats.org/markup-compatibility/2006" xmlns:p14="http://schemas.microsoft.com/office/powerpoint/2010/main">
    <mc:Choice Requires="p14">
      <p:transition spd="slow" p14:dur="2000" advTm="25422"/>
    </mc:Choice>
    <mc:Fallback xmlns="">
      <p:transition spd="slow" advTm="254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normAutofit fontScale="90000"/>
          </a:bodyPr>
          <a:lstStyle/>
          <a:p>
            <a:r>
              <a:rPr lang="en-GB" dirty="0">
                <a:solidFill>
                  <a:schemeClr val="bg1"/>
                </a:solidFill>
              </a:rPr>
              <a:t>Phase 2: Media Structural Parameters</a:t>
            </a:r>
          </a:p>
        </p:txBody>
      </p:sp>
      <p:sp>
        <p:nvSpPr>
          <p:cNvPr id="7" name="Content Placeholder 2">
            <a:extLst>
              <a:ext uri="{FF2B5EF4-FFF2-40B4-BE49-F238E27FC236}">
                <a16:creationId xmlns:a16="http://schemas.microsoft.com/office/drawing/2014/main" id="{3DBAFF91-C5A0-4879-BD0F-048C5F4D7099}"/>
              </a:ext>
            </a:extLst>
          </p:cNvPr>
          <p:cNvSpPr txBox="1">
            <a:spLocks/>
          </p:cNvSpPr>
          <p:nvPr/>
        </p:nvSpPr>
        <p:spPr>
          <a:xfrm>
            <a:off x="4850488" y="1035580"/>
            <a:ext cx="4067972" cy="9754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Table 1 </a:t>
            </a:r>
            <a:r>
              <a:rPr lang="en-GB" sz="1600" dirty="0">
                <a:latin typeface="Calibri" panose="020F0502020204030204" pitchFamily="34" charset="0"/>
                <a:ea typeface="Calibri" panose="020F0502020204030204" pitchFamily="34" charset="0"/>
                <a:cs typeface="Times New Roman" panose="02020603050405020304" pitchFamily="18" charset="0"/>
              </a:rPr>
              <a:t>Showing 5 porous samples used in the experiment and their structural characteristics representing of  5 geological layers.</a:t>
            </a:r>
          </a:p>
        </p:txBody>
      </p:sp>
      <p:sp>
        <p:nvSpPr>
          <p:cNvPr id="10" name="Content Placeholder 2">
            <a:extLst>
              <a:ext uri="{FF2B5EF4-FFF2-40B4-BE49-F238E27FC236}">
                <a16:creationId xmlns:a16="http://schemas.microsoft.com/office/drawing/2014/main" id="{42C75FBC-CDAD-44F1-9F37-2AA9CDE0BAC3}"/>
              </a:ext>
            </a:extLst>
          </p:cNvPr>
          <p:cNvSpPr txBox="1">
            <a:spLocks/>
          </p:cNvSpPr>
          <p:nvPr/>
        </p:nvSpPr>
        <p:spPr>
          <a:xfrm>
            <a:off x="179512" y="4833417"/>
            <a:ext cx="4567001" cy="11158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Figure 4 </a:t>
            </a:r>
            <a:r>
              <a:rPr lang="en-GB" sz="1800" dirty="0">
                <a:latin typeface="Calibri" panose="020F0502020204030204" pitchFamily="34" charset="0"/>
                <a:ea typeface="Calibri" panose="020F0502020204030204" pitchFamily="34" charset="0"/>
                <a:cs typeface="Times New Roman" panose="02020603050405020304" pitchFamily="18" charset="0"/>
              </a:rPr>
              <a:t>Showing reservoir geological layers with different structural parameters that leads to structural rhythms and gradients that may affect CP and DP.</a:t>
            </a:r>
          </a:p>
        </p:txBody>
      </p:sp>
      <p:grpSp>
        <p:nvGrpSpPr>
          <p:cNvPr id="13" name="Group 12">
            <a:extLst>
              <a:ext uri="{FF2B5EF4-FFF2-40B4-BE49-F238E27FC236}">
                <a16:creationId xmlns:a16="http://schemas.microsoft.com/office/drawing/2014/main" id="{9327125E-5865-4DD2-B3F7-0258F6475BBC}"/>
              </a:ext>
            </a:extLst>
          </p:cNvPr>
          <p:cNvGrpSpPr/>
          <p:nvPr/>
        </p:nvGrpSpPr>
        <p:grpSpPr>
          <a:xfrm>
            <a:off x="4917613" y="2011012"/>
            <a:ext cx="4036619" cy="3726520"/>
            <a:chOff x="4913493" y="2098177"/>
            <a:chExt cx="4036619" cy="3532668"/>
          </a:xfrm>
        </p:grpSpPr>
        <p:pic>
          <p:nvPicPr>
            <p:cNvPr id="14" name="Picture 13">
              <a:extLst>
                <a:ext uri="{FF2B5EF4-FFF2-40B4-BE49-F238E27FC236}">
                  <a16:creationId xmlns:a16="http://schemas.microsoft.com/office/drawing/2014/main" id="{028A5DF5-C84F-4993-AC61-EA6ABB6B9B87}"/>
                </a:ext>
              </a:extLst>
            </p:cNvPr>
            <p:cNvPicPr/>
            <p:nvPr/>
          </p:nvPicPr>
          <p:blipFill>
            <a:blip r:embed="rId2"/>
            <a:stretch>
              <a:fillRect/>
            </a:stretch>
          </p:blipFill>
          <p:spPr>
            <a:xfrm>
              <a:off x="4913493" y="2098177"/>
              <a:ext cx="4036619" cy="3532668"/>
            </a:xfrm>
            <a:prstGeom prst="rect">
              <a:avLst/>
            </a:prstGeom>
          </p:spPr>
        </p:pic>
        <p:sp>
          <p:nvSpPr>
            <p:cNvPr id="15" name="Oval 14">
              <a:extLst>
                <a:ext uri="{FF2B5EF4-FFF2-40B4-BE49-F238E27FC236}">
                  <a16:creationId xmlns:a16="http://schemas.microsoft.com/office/drawing/2014/main" id="{1FC0690A-6AE2-4772-B844-AD2380AD929A}"/>
                </a:ext>
              </a:extLst>
            </p:cNvPr>
            <p:cNvSpPr/>
            <p:nvPr/>
          </p:nvSpPr>
          <p:spPr>
            <a:xfrm>
              <a:off x="5004049" y="3227026"/>
              <a:ext cx="432048" cy="27398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1BF0E57-BCAE-4A31-A78D-39B2A5EE581D}"/>
                </a:ext>
              </a:extLst>
            </p:cNvPr>
            <p:cNvSpPr/>
            <p:nvPr/>
          </p:nvSpPr>
          <p:spPr>
            <a:xfrm>
              <a:off x="5006953" y="3609642"/>
              <a:ext cx="432048" cy="27398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AAB4C1C-0F4C-41D9-9FBA-6588BC196A4B}"/>
                </a:ext>
              </a:extLst>
            </p:cNvPr>
            <p:cNvSpPr/>
            <p:nvPr/>
          </p:nvSpPr>
          <p:spPr>
            <a:xfrm>
              <a:off x="5004049" y="4215307"/>
              <a:ext cx="432048" cy="27398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D2FF699-EEB1-4822-80EA-D2CF34303E5D}"/>
                </a:ext>
              </a:extLst>
            </p:cNvPr>
            <p:cNvSpPr/>
            <p:nvPr/>
          </p:nvSpPr>
          <p:spPr>
            <a:xfrm>
              <a:off x="5004049" y="5047366"/>
              <a:ext cx="432048" cy="27398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C27D38E-45A2-4411-8D46-22082C1D637A}"/>
                </a:ext>
              </a:extLst>
            </p:cNvPr>
            <p:cNvSpPr/>
            <p:nvPr/>
          </p:nvSpPr>
          <p:spPr>
            <a:xfrm>
              <a:off x="5004049" y="2914574"/>
              <a:ext cx="432048" cy="27398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4" name="Picture 3">
            <a:extLst>
              <a:ext uri="{FF2B5EF4-FFF2-40B4-BE49-F238E27FC236}">
                <a16:creationId xmlns:a16="http://schemas.microsoft.com/office/drawing/2014/main" id="{B160FABD-0C7B-4F74-8151-618D5736D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7" y="1088480"/>
            <a:ext cx="4335143" cy="3744937"/>
          </a:xfrm>
          <a:prstGeom prst="rect">
            <a:avLst/>
          </a:prstGeom>
        </p:spPr>
      </p:pic>
    </p:spTree>
    <p:extLst>
      <p:ext uri="{BB962C8B-B14F-4D97-AF65-F5344CB8AC3E}">
        <p14:creationId xmlns:p14="http://schemas.microsoft.com/office/powerpoint/2010/main" val="1503025903"/>
      </p:ext>
    </p:extLst>
  </p:cSld>
  <p:clrMapOvr>
    <a:masterClrMapping/>
  </p:clrMapOvr>
  <mc:AlternateContent xmlns:mc="http://schemas.openxmlformats.org/markup-compatibility/2006" xmlns:p14="http://schemas.microsoft.com/office/powerpoint/2010/main">
    <mc:Choice Requires="p14">
      <p:transition spd="slow" p14:dur="2000" advTm="74055"/>
    </mc:Choice>
    <mc:Fallback xmlns="">
      <p:transition spd="slow" advTm="7405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normAutofit fontScale="90000"/>
          </a:bodyPr>
          <a:lstStyle/>
          <a:p>
            <a:r>
              <a:rPr lang="en-GB" dirty="0">
                <a:solidFill>
                  <a:schemeClr val="bg1"/>
                </a:solidFill>
              </a:rPr>
              <a:t>Phase 2: Media Structural Parameters</a:t>
            </a:r>
          </a:p>
        </p:txBody>
      </p:sp>
      <p:sp>
        <p:nvSpPr>
          <p:cNvPr id="10" name="Content Placeholder 2">
            <a:extLst>
              <a:ext uri="{FF2B5EF4-FFF2-40B4-BE49-F238E27FC236}">
                <a16:creationId xmlns:a16="http://schemas.microsoft.com/office/drawing/2014/main" id="{42C75FBC-CDAD-44F1-9F37-2AA9CDE0BAC3}"/>
              </a:ext>
            </a:extLst>
          </p:cNvPr>
          <p:cNvSpPr txBox="1">
            <a:spLocks/>
          </p:cNvSpPr>
          <p:nvPr/>
        </p:nvSpPr>
        <p:spPr>
          <a:xfrm>
            <a:off x="196852" y="4975461"/>
            <a:ext cx="8695628" cy="6901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Figure 5 </a:t>
            </a:r>
            <a:r>
              <a:rPr lang="en-GB" sz="1800" dirty="0">
                <a:latin typeface="Calibri" panose="020F0502020204030204" pitchFamily="34" charset="0"/>
                <a:ea typeface="Calibri" panose="020F0502020204030204" pitchFamily="34" charset="0"/>
                <a:cs typeface="Times New Roman" panose="02020603050405020304" pitchFamily="18" charset="0"/>
              </a:rPr>
              <a:t>Showing 4 of the porous core samples (Sample 2, 3, 4 and 5), their relative dimensions and their </a:t>
            </a:r>
            <a:r>
              <a:rPr lang="en-GB" sz="1800" dirty="0" err="1">
                <a:latin typeface="Calibri" panose="020F0502020204030204" pitchFamily="34" charset="0"/>
                <a:ea typeface="Calibri" panose="020F0502020204030204" pitchFamily="34" charset="0"/>
                <a:cs typeface="Times New Roman" panose="02020603050405020304" pitchFamily="18" charset="0"/>
              </a:rPr>
              <a:t>EDXA</a:t>
            </a:r>
            <a:r>
              <a:rPr lang="en-GB" sz="1800" dirty="0">
                <a:latin typeface="Calibri" panose="020F0502020204030204" pitchFamily="34" charset="0"/>
                <a:ea typeface="Calibri" panose="020F0502020204030204" pitchFamily="34" charset="0"/>
                <a:cs typeface="Times New Roman" panose="02020603050405020304" pitchFamily="18" charset="0"/>
              </a:rPr>
              <a:t> morphologies.</a:t>
            </a:r>
          </a:p>
        </p:txBody>
      </p:sp>
      <p:pic>
        <p:nvPicPr>
          <p:cNvPr id="12" name="Picture 11">
            <a:extLst>
              <a:ext uri="{FF2B5EF4-FFF2-40B4-BE49-F238E27FC236}">
                <a16:creationId xmlns:a16="http://schemas.microsoft.com/office/drawing/2014/main" id="{DB022795-309E-49EE-894A-F91161D37AFC}"/>
              </a:ext>
            </a:extLst>
          </p:cNvPr>
          <p:cNvPicPr>
            <a:picLocks noChangeAspect="1"/>
          </p:cNvPicPr>
          <p:nvPr/>
        </p:nvPicPr>
        <p:blipFill rotWithShape="1">
          <a:blip r:embed="rId2"/>
          <a:srcRect t="15748" r="2336" b="5570"/>
          <a:stretch/>
        </p:blipFill>
        <p:spPr>
          <a:xfrm>
            <a:off x="232449" y="1242896"/>
            <a:ext cx="4171003" cy="3351160"/>
          </a:xfrm>
          <a:prstGeom prst="rect">
            <a:avLst/>
          </a:prstGeom>
        </p:spPr>
      </p:pic>
      <p:pic>
        <p:nvPicPr>
          <p:cNvPr id="4" name="Picture 3">
            <a:extLst>
              <a:ext uri="{FF2B5EF4-FFF2-40B4-BE49-F238E27FC236}">
                <a16:creationId xmlns:a16="http://schemas.microsoft.com/office/drawing/2014/main" id="{07950268-A74C-4F5F-B797-1A2EB5B54E38}"/>
              </a:ext>
            </a:extLst>
          </p:cNvPr>
          <p:cNvPicPr>
            <a:picLocks noChangeAspect="1"/>
          </p:cNvPicPr>
          <p:nvPr/>
        </p:nvPicPr>
        <p:blipFill>
          <a:blip r:embed="rId3"/>
          <a:stretch>
            <a:fillRect/>
          </a:stretch>
        </p:blipFill>
        <p:spPr>
          <a:xfrm>
            <a:off x="4594431" y="1225505"/>
            <a:ext cx="4363017" cy="3532668"/>
          </a:xfrm>
          <a:prstGeom prst="rect">
            <a:avLst/>
          </a:prstGeom>
        </p:spPr>
      </p:pic>
    </p:spTree>
    <p:extLst>
      <p:ext uri="{BB962C8B-B14F-4D97-AF65-F5344CB8AC3E}">
        <p14:creationId xmlns:p14="http://schemas.microsoft.com/office/powerpoint/2010/main" val="3253782918"/>
      </p:ext>
    </p:extLst>
  </p:cSld>
  <p:clrMapOvr>
    <a:masterClrMapping/>
  </p:clrMapOvr>
  <mc:AlternateContent xmlns:mc="http://schemas.openxmlformats.org/markup-compatibility/2006" xmlns:p14="http://schemas.microsoft.com/office/powerpoint/2010/main">
    <mc:Choice Requires="p14">
      <p:transition spd="slow" p14:dur="2000" advTm="25468"/>
    </mc:Choice>
    <mc:Fallback xmlns="">
      <p:transition spd="slow" advTm="2546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normAutofit fontScale="90000"/>
          </a:bodyPr>
          <a:lstStyle/>
          <a:p>
            <a:r>
              <a:rPr lang="en-GB" dirty="0">
                <a:solidFill>
                  <a:schemeClr val="bg1"/>
                </a:solidFill>
              </a:rPr>
              <a:t>Phase 2: Connections &amp; Configurations</a:t>
            </a:r>
          </a:p>
        </p:txBody>
      </p:sp>
      <p:sp>
        <p:nvSpPr>
          <p:cNvPr id="10" name="Content Placeholder 2">
            <a:extLst>
              <a:ext uri="{FF2B5EF4-FFF2-40B4-BE49-F238E27FC236}">
                <a16:creationId xmlns:a16="http://schemas.microsoft.com/office/drawing/2014/main" id="{42C75FBC-CDAD-44F1-9F37-2AA9CDE0BAC3}"/>
              </a:ext>
            </a:extLst>
          </p:cNvPr>
          <p:cNvSpPr txBox="1">
            <a:spLocks/>
          </p:cNvSpPr>
          <p:nvPr/>
        </p:nvSpPr>
        <p:spPr>
          <a:xfrm>
            <a:off x="4678503" y="980727"/>
            <a:ext cx="4248484" cy="12248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Figure 6 </a:t>
            </a:r>
            <a:r>
              <a:rPr lang="en-GB" sz="1400" dirty="0">
                <a:latin typeface="Calibri" panose="020F0502020204030204" pitchFamily="34" charset="0"/>
                <a:ea typeface="Calibri" panose="020F0502020204030204" pitchFamily="34" charset="0"/>
                <a:cs typeface="Times New Roman" panose="02020603050405020304" pitchFamily="18" charset="0"/>
              </a:rPr>
              <a:t>Showing 5 reservoir layers with geological sections (yellow highlights) that are representative of parallel (A) and series (B) flow connections and structural configurations with distinct pressure profiles. The pressure profile influences the compressor ratings.</a:t>
            </a:r>
          </a:p>
        </p:txBody>
      </p:sp>
      <p:grpSp>
        <p:nvGrpSpPr>
          <p:cNvPr id="125" name="Group 124">
            <a:extLst>
              <a:ext uri="{FF2B5EF4-FFF2-40B4-BE49-F238E27FC236}">
                <a16:creationId xmlns:a16="http://schemas.microsoft.com/office/drawing/2014/main" id="{829DDEF2-12FB-4AF2-A0CA-5669E7E67969}"/>
              </a:ext>
            </a:extLst>
          </p:cNvPr>
          <p:cNvGrpSpPr/>
          <p:nvPr/>
        </p:nvGrpSpPr>
        <p:grpSpPr>
          <a:xfrm>
            <a:off x="217014" y="980728"/>
            <a:ext cx="8703076" cy="5078251"/>
            <a:chOff x="217014" y="980728"/>
            <a:chExt cx="8703076" cy="5078251"/>
          </a:xfrm>
        </p:grpSpPr>
        <p:grpSp>
          <p:nvGrpSpPr>
            <p:cNvPr id="120" name="Group 119">
              <a:extLst>
                <a:ext uri="{FF2B5EF4-FFF2-40B4-BE49-F238E27FC236}">
                  <a16:creationId xmlns:a16="http://schemas.microsoft.com/office/drawing/2014/main" id="{94734AFC-F8C3-4D4D-9C06-59B221BE42B9}"/>
                </a:ext>
              </a:extLst>
            </p:cNvPr>
            <p:cNvGrpSpPr/>
            <p:nvPr/>
          </p:nvGrpSpPr>
          <p:grpSpPr>
            <a:xfrm>
              <a:off x="217014" y="980728"/>
              <a:ext cx="8703076" cy="5078251"/>
              <a:chOff x="217014" y="980728"/>
              <a:chExt cx="8703076" cy="5078251"/>
            </a:xfrm>
          </p:grpSpPr>
          <p:grpSp>
            <p:nvGrpSpPr>
              <p:cNvPr id="12" name="Group 11">
                <a:extLst>
                  <a:ext uri="{FF2B5EF4-FFF2-40B4-BE49-F238E27FC236}">
                    <a16:creationId xmlns:a16="http://schemas.microsoft.com/office/drawing/2014/main" id="{1C5173EC-AD5E-49D6-973E-10D43DB0F53A}"/>
                  </a:ext>
                </a:extLst>
              </p:cNvPr>
              <p:cNvGrpSpPr/>
              <p:nvPr/>
            </p:nvGrpSpPr>
            <p:grpSpPr>
              <a:xfrm>
                <a:off x="217014" y="980728"/>
                <a:ext cx="8703076" cy="5078251"/>
                <a:chOff x="217014" y="980728"/>
                <a:chExt cx="8703076" cy="5078251"/>
              </a:xfrm>
            </p:grpSpPr>
            <p:pic>
              <p:nvPicPr>
                <p:cNvPr id="3" name="Picture 2">
                  <a:extLst>
                    <a:ext uri="{FF2B5EF4-FFF2-40B4-BE49-F238E27FC236}">
                      <a16:creationId xmlns:a16="http://schemas.microsoft.com/office/drawing/2014/main" id="{63C00947-42E0-44E5-B1CE-350747ADB0D7}"/>
                    </a:ext>
                  </a:extLst>
                </p:cNvPr>
                <p:cNvPicPr>
                  <a:picLocks noChangeAspect="1"/>
                </p:cNvPicPr>
                <p:nvPr/>
              </p:nvPicPr>
              <p:blipFill>
                <a:blip r:embed="rId2"/>
                <a:stretch>
                  <a:fillRect/>
                </a:stretch>
              </p:blipFill>
              <p:spPr>
                <a:xfrm>
                  <a:off x="217014" y="980728"/>
                  <a:ext cx="4461488" cy="5078251"/>
                </a:xfrm>
                <a:prstGeom prst="rect">
                  <a:avLst/>
                </a:prstGeom>
              </p:spPr>
            </p:pic>
            <p:grpSp>
              <p:nvGrpSpPr>
                <p:cNvPr id="8" name="Group 7">
                  <a:extLst>
                    <a:ext uri="{FF2B5EF4-FFF2-40B4-BE49-F238E27FC236}">
                      <a16:creationId xmlns:a16="http://schemas.microsoft.com/office/drawing/2014/main" id="{042B40B4-5A8D-49CD-BF2C-CC07D3FFF05C}"/>
                    </a:ext>
                  </a:extLst>
                </p:cNvPr>
                <p:cNvGrpSpPr/>
                <p:nvPr/>
              </p:nvGrpSpPr>
              <p:grpSpPr>
                <a:xfrm>
                  <a:off x="4561813" y="2338567"/>
                  <a:ext cx="4358277" cy="1601616"/>
                  <a:chOff x="4561813" y="2338567"/>
                  <a:chExt cx="4358277" cy="1601616"/>
                </a:xfrm>
              </p:grpSpPr>
              <mc:AlternateContent xmlns:mc="http://schemas.openxmlformats.org/markup-compatibility/2006" xmlns:a14="http://schemas.microsoft.com/office/drawing/2010/main">
                <mc:Choice Requires="a14">
                  <p:sp>
                    <p:nvSpPr>
                      <p:cNvPr id="93" name="Content Placeholder 2">
                        <a:extLst>
                          <a:ext uri="{FF2B5EF4-FFF2-40B4-BE49-F238E27FC236}">
                            <a16:creationId xmlns:a16="http://schemas.microsoft.com/office/drawing/2014/main" id="{F574F08B-AFA4-4A78-ADC7-0F160B36C39F}"/>
                          </a:ext>
                        </a:extLst>
                      </p:cNvPr>
                      <p:cNvSpPr txBox="1">
                        <a:spLocks/>
                      </p:cNvSpPr>
                      <p:nvPr/>
                    </p:nvSpPr>
                    <p:spPr>
                      <a:xfrm>
                        <a:off x="5364088" y="2338567"/>
                        <a:ext cx="3556002" cy="1601616"/>
                      </a:xfrm>
                      <a:prstGeom prst="rect">
                        <a:avLst/>
                      </a:prstGeom>
                      <a:ln>
                        <a:solidFill>
                          <a:schemeClr val="accent4">
                            <a:lumMod val="75000"/>
                          </a:schemeClr>
                        </a:solidFill>
                      </a:ln>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sz="1800" dirty="0">
                            <a:latin typeface="Calibri" panose="020F0502020204030204" pitchFamily="34" charset="0"/>
                            <a:ea typeface="Calibri" panose="020F0502020204030204" pitchFamily="34" charset="0"/>
                            <a:cs typeface="Times New Roman" panose="02020603050405020304" pitchFamily="18" charset="0"/>
                          </a:rPr>
                          <a:t>Fluid dynamics principles suggest that:</a:t>
                        </a:r>
                      </a:p>
                      <a:p>
                        <a:pPr marL="0" indent="0">
                          <a:lnSpc>
                            <a:spcPct val="107000"/>
                          </a:lnSpc>
                          <a:spcAft>
                            <a:spcPts val="800"/>
                          </a:spcAft>
                          <a:buFont typeface="Arial"/>
                          <a:buNone/>
                        </a:pPr>
                        <a:r>
                          <a:rPr lang="en-GB" sz="1800" dirty="0">
                            <a:latin typeface="Calibri" panose="020F0502020204030204" pitchFamily="34" charset="0"/>
                            <a:ea typeface="Calibri" panose="020F0502020204030204" pitchFamily="34" charset="0"/>
                            <a:cs typeface="Times New Roman" panose="02020603050405020304" pitchFamily="18" charset="0"/>
                          </a:rPr>
                          <a:t>the total pressure drop, </a:t>
                        </a:r>
                        <a14:m>
                          <m:oMath xmlns:m="http://schemas.openxmlformats.org/officeDocument/2006/math">
                            <m:sSub>
                              <m:sSubPr>
                                <m:ctrlPr>
                                  <a:rPr lang="en-GB" sz="180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P</m:t>
                                </m:r>
                              </m:e>
                              <m:sub>
                                <m:r>
                                  <a:rPr lang="en-GB" sz="1800" b="0" i="1" smtClean="0">
                                    <a:latin typeface="Cambria Math" panose="02040503050406030204" pitchFamily="18" charset="0"/>
                                    <a:ea typeface="Cambria Math" panose="02040503050406030204" pitchFamily="18" charset="0"/>
                                  </a:rPr>
                                  <m:t>𝑇</m:t>
                                </m:r>
                              </m:sub>
                            </m:sSub>
                            <m:r>
                              <a:rPr lang="en-GB" sz="1800" b="0" i="1" smtClean="0">
                                <a:latin typeface="Cambria Math" panose="02040503050406030204" pitchFamily="18" charset="0"/>
                                <a:ea typeface="Cambria Math" panose="02040503050406030204" pitchFamily="18" charset="0"/>
                              </a:rPr>
                              <m:t> </m:t>
                            </m:r>
                          </m:oMath>
                        </a14:m>
                        <a:r>
                          <a:rPr lang="en-GB" sz="1800" dirty="0">
                            <a:latin typeface="Calibri" panose="020F0502020204030204" pitchFamily="34" charset="0"/>
                            <a:ea typeface="Calibri" panose="020F0502020204030204" pitchFamily="34" charset="0"/>
                            <a:cs typeface="Times New Roman" panose="02020603050405020304" pitchFamily="18" charset="0"/>
                          </a:rPr>
                          <a:t>across all flow units (layer 4, 3, 2) connected in series is the summation of pressure drop across the individual flow units (i.e., layer 4, 3, 2).</a:t>
                        </a:r>
                      </a:p>
                      <a:p>
                        <a:pPr marL="0" indent="0">
                          <a:lnSpc>
                            <a:spcPct val="107000"/>
                          </a:lnSpc>
                          <a:spcAft>
                            <a:spcPts val="800"/>
                          </a:spcAft>
                          <a:buFont typeface="Arial"/>
                          <a:buNone/>
                        </a:pPr>
                        <a:r>
                          <a:rPr lang="en-GB" sz="1800" dirty="0">
                            <a:latin typeface="Calibri" panose="020F0502020204030204" pitchFamily="34" charset="0"/>
                            <a:ea typeface="Calibri" panose="020F0502020204030204" pitchFamily="34" charset="0"/>
                            <a:cs typeface="Times New Roman" panose="02020603050405020304" pitchFamily="18" charset="0"/>
                          </a:rPr>
                          <a:t> So, </a:t>
                        </a:r>
                        <a14:m>
                          <m:oMath xmlns:m="http://schemas.openxmlformats.org/officeDocument/2006/math">
                            <m:sSub>
                              <m:sSubPr>
                                <m:ctrlPr>
                                  <a:rPr lang="en-GB" sz="1800" i="1" smtClean="0">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P</m:t>
                                </m:r>
                              </m:e>
                              <m:sub>
                                <m:r>
                                  <a:rPr lang="en-GB" sz="1800" b="0" i="1" smtClean="0">
                                    <a:latin typeface="Cambria Math" panose="02040503050406030204" pitchFamily="18" charset="0"/>
                                    <a:ea typeface="Cambria Math" panose="02040503050406030204" pitchFamily="18" charset="0"/>
                                  </a:rPr>
                                  <m:t>𝑇</m:t>
                                </m:r>
                              </m:sub>
                            </m:sSub>
                            <m:r>
                              <a:rPr lang="en-GB" sz="1800" b="0" i="0" smtClean="0">
                                <a:latin typeface="Cambria Math" panose="02040503050406030204" pitchFamily="18" charset="0"/>
                                <a:ea typeface="Cambria Math" panose="02040503050406030204" pitchFamily="18" charset="0"/>
                              </a:rPr>
                              <m:t>=</m:t>
                            </m:r>
                            <m:nary>
                              <m:naryPr>
                                <m:chr m:val="∑"/>
                                <m:ctrlPr>
                                  <a:rPr lang="en-CA" sz="1800" i="1" smtClean="0">
                                    <a:latin typeface="Cambria Math" panose="02040503050406030204" pitchFamily="18" charset="0"/>
                                  </a:rPr>
                                </m:ctrlPr>
                              </m:naryPr>
                              <m:sub>
                                <m:r>
                                  <m:rPr>
                                    <m:brk m:alnAt="23"/>
                                  </m:rPr>
                                  <a:rPr lang="en-GB" sz="1800" b="0" i="1" smtClean="0">
                                    <a:latin typeface="Cambria Math" panose="02040503050406030204" pitchFamily="18" charset="0"/>
                                  </a:rPr>
                                  <m:t>𝑖</m:t>
                                </m:r>
                              </m:sub>
                              <m:sup>
                                <m:r>
                                  <a:rPr lang="en-GB" sz="1800" b="0" i="1" smtClean="0">
                                    <a:latin typeface="Cambria Math" panose="02040503050406030204" pitchFamily="18" charset="0"/>
                                  </a:rPr>
                                  <m:t>3</m:t>
                                </m:r>
                              </m:sup>
                              <m:e>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P</m:t>
                                    </m:r>
                                  </m:e>
                                  <m:sub>
                                    <m:r>
                                      <a:rPr lang="en-GB" sz="1800" b="0" i="1" smtClean="0">
                                        <a:latin typeface="Cambria Math" panose="02040503050406030204" pitchFamily="18" charset="0"/>
                                        <a:ea typeface="Cambria Math" panose="02040503050406030204" pitchFamily="18" charset="0"/>
                                      </a:rPr>
                                      <m:t>𝑖</m:t>
                                    </m:r>
                                  </m:sub>
                                </m:sSub>
                              </m:e>
                            </m:nary>
                            <m:r>
                              <a:rPr lang="en-GB" sz="1800" b="0" i="1" smtClean="0">
                                <a:latin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P</m:t>
                                </m:r>
                              </m:e>
                              <m:sub>
                                <m:r>
                                  <a:rPr lang="en-GB" sz="1800" b="0" i="1" smtClean="0">
                                    <a:latin typeface="Cambria Math" panose="02040503050406030204" pitchFamily="18" charset="0"/>
                                    <a:ea typeface="Cambria Math" panose="02040503050406030204" pitchFamily="18" charset="0"/>
                                  </a:rPr>
                                  <m:t>4</m:t>
                                </m:r>
                              </m:sub>
                            </m:sSub>
                            <m:r>
                              <a:rPr lang="en-GB" sz="1800" b="0" i="1" smtClean="0">
                                <a:latin typeface="Cambria Math" panose="02040503050406030204" pitchFamily="18" charset="0"/>
                                <a:ea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a:rPr lang="en-GB" sz="1800" i="1" smtClean="0">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P</m:t>
                                </m:r>
                              </m:e>
                              <m:sub>
                                <m:r>
                                  <a:rPr lang="en-GB" sz="1800" b="0" i="1" smtClean="0">
                                    <a:latin typeface="Cambria Math" panose="02040503050406030204" pitchFamily="18" charset="0"/>
                                    <a:ea typeface="Cambria Math" panose="02040503050406030204" pitchFamily="18" charset="0"/>
                                  </a:rPr>
                                  <m:t>3</m:t>
                                </m:r>
                              </m:sub>
                            </m:sSub>
                            <m:r>
                              <a:rPr lang="en-GB" sz="1800" b="0" i="1" smtClean="0">
                                <a:latin typeface="Cambria Math" panose="02040503050406030204" pitchFamily="18" charset="0"/>
                                <a:ea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P</m:t>
                                </m:r>
                              </m:e>
                              <m:sub>
                                <m:r>
                                  <a:rPr lang="en-GB" sz="1800" b="0" i="1" smtClean="0">
                                    <a:latin typeface="Cambria Math" panose="02040503050406030204" pitchFamily="18" charset="0"/>
                                    <a:ea typeface="Cambria Math" panose="02040503050406030204" pitchFamily="18" charset="0"/>
                                  </a:rPr>
                                  <m:t>2</m:t>
                                </m:r>
                              </m:sub>
                            </m:sSub>
                          </m:oMath>
                        </a14:m>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3" name="Content Placeholder 2">
                        <a:extLst>
                          <a:ext uri="{FF2B5EF4-FFF2-40B4-BE49-F238E27FC236}">
                            <a16:creationId xmlns:a16="http://schemas.microsoft.com/office/drawing/2014/main" id="{F574F08B-AFA4-4A78-ADC7-0F160B36C39F}"/>
                          </a:ext>
                        </a:extLst>
                      </p:cNvPr>
                      <p:cNvSpPr txBox="1">
                        <a:spLocks noRot="1" noChangeAspect="1" noMove="1" noResize="1" noEditPoints="1" noAdjustHandles="1" noChangeArrowheads="1" noChangeShapeType="1" noTextEdit="1"/>
                      </p:cNvSpPr>
                      <p:nvPr/>
                    </p:nvSpPr>
                    <p:spPr>
                      <a:xfrm>
                        <a:off x="5364088" y="2338567"/>
                        <a:ext cx="3556002" cy="1601616"/>
                      </a:xfrm>
                      <a:prstGeom prst="rect">
                        <a:avLst/>
                      </a:prstGeom>
                      <a:blipFill>
                        <a:blip r:embed="rId3"/>
                        <a:stretch>
                          <a:fillRect l="-513" t="-2652" r="-513" b="-34470"/>
                        </a:stretch>
                      </a:blipFill>
                      <a:ln>
                        <a:solidFill>
                          <a:schemeClr val="accent4">
                            <a:lumMod val="75000"/>
                          </a:schemeClr>
                        </a:solidFill>
                      </a:ln>
                    </p:spPr>
                    <p:txBody>
                      <a:bodyPr/>
                      <a:lstStyle/>
                      <a:p>
                        <a:r>
                          <a:rPr lang="en-GB">
                            <a:noFill/>
                          </a:rPr>
                          <a:t> </a:t>
                        </a:r>
                      </a:p>
                    </p:txBody>
                  </p:sp>
                </mc:Fallback>
              </mc:AlternateContent>
              <p:sp>
                <p:nvSpPr>
                  <p:cNvPr id="6" name="Arrow: Left 5">
                    <a:extLst>
                      <a:ext uri="{FF2B5EF4-FFF2-40B4-BE49-F238E27FC236}">
                        <a16:creationId xmlns:a16="http://schemas.microsoft.com/office/drawing/2014/main" id="{E7A2D0AA-049B-47AC-88B5-462BC9469642}"/>
                      </a:ext>
                    </a:extLst>
                  </p:cNvPr>
                  <p:cNvSpPr/>
                  <p:nvPr/>
                </p:nvSpPr>
                <p:spPr>
                  <a:xfrm>
                    <a:off x="4561813" y="3140968"/>
                    <a:ext cx="802273" cy="216024"/>
                  </a:xfrm>
                  <a:prstGeom prst="leftArrow">
                    <a:avLst/>
                  </a:prstGeom>
                  <a:solidFill>
                    <a:srgbClr val="9D338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16647CE6-84E4-4A87-AAC1-9CC389541127}"/>
                    </a:ext>
                  </a:extLst>
                </p:cNvPr>
                <p:cNvGrpSpPr/>
                <p:nvPr/>
              </p:nvGrpSpPr>
              <p:grpSpPr>
                <a:xfrm>
                  <a:off x="4355976" y="4073191"/>
                  <a:ext cx="4564114" cy="1804081"/>
                  <a:chOff x="4355976" y="4073191"/>
                  <a:chExt cx="4564114" cy="1804081"/>
                </a:xfrm>
              </p:grpSpPr>
              <mc:AlternateContent xmlns:mc="http://schemas.openxmlformats.org/markup-compatibility/2006" xmlns:a14="http://schemas.microsoft.com/office/drawing/2010/main">
                <mc:Choice Requires="a14">
                  <p:sp>
                    <p:nvSpPr>
                      <p:cNvPr id="94" name="Content Placeholder 2">
                        <a:extLst>
                          <a:ext uri="{FF2B5EF4-FFF2-40B4-BE49-F238E27FC236}">
                            <a16:creationId xmlns:a16="http://schemas.microsoft.com/office/drawing/2014/main" id="{447F9C80-D529-49F4-8D24-0D9AA0059600}"/>
                          </a:ext>
                        </a:extLst>
                      </p:cNvPr>
                      <p:cNvSpPr txBox="1">
                        <a:spLocks/>
                      </p:cNvSpPr>
                      <p:nvPr/>
                    </p:nvSpPr>
                    <p:spPr>
                      <a:xfrm>
                        <a:off x="5364088" y="4073191"/>
                        <a:ext cx="3556002" cy="1804081"/>
                      </a:xfrm>
                      <a:prstGeom prst="rect">
                        <a:avLst/>
                      </a:prstGeom>
                      <a:ln>
                        <a:solidFill>
                          <a:schemeClr val="accent4">
                            <a:lumMod val="75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Aft>
                            <a:spcPts val="800"/>
                          </a:spcAft>
                          <a:buFont typeface="Arial"/>
                          <a:buNone/>
                        </a:pPr>
                        <a:r>
                          <a:rPr lang="en-GB" sz="1500" dirty="0">
                            <a:latin typeface="Calibri" panose="020F0502020204030204" pitchFamily="34" charset="0"/>
                            <a:ea typeface="Calibri" panose="020F0502020204030204" pitchFamily="34" charset="0"/>
                            <a:cs typeface="Times New Roman" panose="02020603050405020304" pitchFamily="18" charset="0"/>
                          </a:rPr>
                          <a:t>Fluid dynamics principles suggest that:</a:t>
                        </a:r>
                      </a:p>
                      <a:p>
                        <a:pPr marL="0" indent="0">
                          <a:lnSpc>
                            <a:spcPct val="107000"/>
                          </a:lnSpc>
                          <a:spcAft>
                            <a:spcPts val="800"/>
                          </a:spcAft>
                          <a:buFont typeface="Arial"/>
                          <a:buNone/>
                        </a:pPr>
                        <a:r>
                          <a:rPr lang="en-GB" sz="1500" dirty="0">
                            <a:latin typeface="Calibri" panose="020F0502020204030204" pitchFamily="34" charset="0"/>
                            <a:ea typeface="Calibri" panose="020F0502020204030204" pitchFamily="34" charset="0"/>
                            <a:cs typeface="Times New Roman" panose="02020603050405020304" pitchFamily="18" charset="0"/>
                          </a:rPr>
                          <a:t>the total pressure drop, </a:t>
                        </a: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m:t>
                                </m:r>
                                <m:r>
                                  <m:rPr>
                                    <m:nor/>
                                  </m:rPr>
                                  <a:rPr lang="en-GB" sz="1600">
                                    <a:latin typeface="Cambria Math" panose="02040503050406030204" pitchFamily="18" charset="0"/>
                                    <a:ea typeface="Cambria Math" panose="02040503050406030204" pitchFamily="18" charset="0"/>
                                  </a:rPr>
                                  <m:t>P</m:t>
                                </m:r>
                              </m:e>
                              <m:sub>
                                <m:r>
                                  <a:rPr lang="en-GB" sz="1600" b="0" i="1" smtClean="0">
                                    <a:latin typeface="Cambria Math" panose="02040503050406030204" pitchFamily="18" charset="0"/>
                                    <a:ea typeface="Cambria Math" panose="02040503050406030204" pitchFamily="18" charset="0"/>
                                  </a:rPr>
                                  <m:t>𝑇</m:t>
                                </m:r>
                              </m:sub>
                            </m:sSub>
                            <m:r>
                              <a:rPr lang="en-GB" sz="1600" b="0" i="1" smtClean="0">
                                <a:latin typeface="Cambria Math" panose="02040503050406030204" pitchFamily="18" charset="0"/>
                                <a:ea typeface="Cambria Math" panose="02040503050406030204" pitchFamily="18" charset="0"/>
                              </a:rPr>
                              <m:t> </m:t>
                            </m:r>
                          </m:oMath>
                        </a14:m>
                        <a:r>
                          <a:rPr lang="en-GB" sz="1500" dirty="0">
                            <a:latin typeface="Calibri" panose="020F0502020204030204" pitchFamily="34" charset="0"/>
                            <a:ea typeface="Calibri" panose="020F0502020204030204" pitchFamily="34" charset="0"/>
                            <a:cs typeface="Times New Roman" panose="02020603050405020304" pitchFamily="18" charset="0"/>
                          </a:rPr>
                          <a:t>across all flow units  (layer 2, 3, 4) connected in parallel  is equal to the pressure drop across the individual flow units (i.e., layer 2, 3, 4).</a:t>
                        </a:r>
                        <a:endParaRPr lang="en-GB" sz="1500" i="1" dirty="0">
                          <a:latin typeface="Cambria Math" panose="02040503050406030204" pitchFamily="18" charset="0"/>
                          <a:ea typeface="Cambria Math" panose="02040503050406030204" pitchFamily="18" charset="0"/>
                        </a:endParaRPr>
                      </a:p>
                      <a:p>
                        <a:pPr marL="0" indent="0">
                          <a:lnSpc>
                            <a:spcPct val="107000"/>
                          </a:lnSpc>
                          <a:spcAft>
                            <a:spcPts val="8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So, </a:t>
                        </a:r>
                        <a14:m>
                          <m:oMath xmlns:m="http://schemas.openxmlformats.org/officeDocument/2006/math">
                            <m:sSub>
                              <m:sSubPr>
                                <m:ctrlPr>
                                  <a:rPr lang="en-GB" sz="1500" i="1" smtClean="0">
                                    <a:latin typeface="Cambria Math" panose="02040503050406030204" pitchFamily="18" charset="0"/>
                                    <a:ea typeface="Cambria Math" panose="02040503050406030204" pitchFamily="18" charset="0"/>
                                  </a:rPr>
                                </m:ctrlPr>
                              </m:sSubPr>
                              <m:e>
                                <m:r>
                                  <a:rPr lang="en-GB" sz="1500" i="1">
                                    <a:latin typeface="Cambria Math" panose="02040503050406030204" pitchFamily="18" charset="0"/>
                                    <a:ea typeface="Cambria Math" panose="02040503050406030204" pitchFamily="18" charset="0"/>
                                  </a:rPr>
                                  <m:t>∆</m:t>
                                </m:r>
                                <m:r>
                                  <m:rPr>
                                    <m:nor/>
                                  </m:rPr>
                                  <a:rPr lang="en-GB" sz="1500">
                                    <a:latin typeface="Cambria Math" panose="02040503050406030204" pitchFamily="18" charset="0"/>
                                    <a:ea typeface="Cambria Math" panose="02040503050406030204" pitchFamily="18" charset="0"/>
                                  </a:rPr>
                                  <m:t>P</m:t>
                                </m:r>
                              </m:e>
                              <m:sub>
                                <m:r>
                                  <a:rPr lang="en-GB" sz="1500" b="0" i="1" smtClean="0">
                                    <a:latin typeface="Cambria Math" panose="02040503050406030204" pitchFamily="18" charset="0"/>
                                    <a:ea typeface="Cambria Math" panose="02040503050406030204" pitchFamily="18" charset="0"/>
                                  </a:rPr>
                                  <m:t>𝑇</m:t>
                                </m:r>
                              </m:sub>
                            </m:sSub>
                            <m:r>
                              <a:rPr lang="en-GB" sz="1500" b="0" i="0" smtClean="0">
                                <a:latin typeface="Cambria Math" panose="02040503050406030204" pitchFamily="18" charset="0"/>
                                <a:ea typeface="Cambria Math" panose="02040503050406030204" pitchFamily="18" charset="0"/>
                              </a:rPr>
                              <m:t>=</m:t>
                            </m:r>
                            <m:sSub>
                              <m:sSubPr>
                                <m:ctrlPr>
                                  <a:rPr lang="en-GB" sz="1500" i="1">
                                    <a:latin typeface="Cambria Math" panose="02040503050406030204" pitchFamily="18" charset="0"/>
                                    <a:ea typeface="Cambria Math" panose="02040503050406030204" pitchFamily="18" charset="0"/>
                                  </a:rPr>
                                </m:ctrlPr>
                              </m:sSubPr>
                              <m:e>
                                <m:r>
                                  <a:rPr lang="en-GB" sz="1500" i="1">
                                    <a:latin typeface="Cambria Math" panose="02040503050406030204" pitchFamily="18" charset="0"/>
                                    <a:ea typeface="Cambria Math" panose="02040503050406030204" pitchFamily="18" charset="0"/>
                                  </a:rPr>
                                  <m:t>∆</m:t>
                                </m:r>
                                <m:r>
                                  <m:rPr>
                                    <m:nor/>
                                  </m:rPr>
                                  <a:rPr lang="en-GB" sz="1500">
                                    <a:latin typeface="Cambria Math" panose="02040503050406030204" pitchFamily="18" charset="0"/>
                                    <a:ea typeface="Cambria Math" panose="02040503050406030204" pitchFamily="18" charset="0"/>
                                  </a:rPr>
                                  <m:t>P</m:t>
                                </m:r>
                              </m:e>
                              <m:sub>
                                <m:r>
                                  <a:rPr lang="en-GB" sz="1500" i="1">
                                    <a:latin typeface="Cambria Math" panose="02040503050406030204" pitchFamily="18" charset="0"/>
                                    <a:ea typeface="Cambria Math" panose="02040503050406030204" pitchFamily="18" charset="0"/>
                                  </a:rPr>
                                  <m:t>2</m:t>
                                </m:r>
                              </m:sub>
                            </m:sSub>
                            <m:r>
                              <a:rPr lang="en-GB" sz="1500" b="0" i="1" smtClean="0">
                                <a:latin typeface="Cambria Math" panose="02040503050406030204" pitchFamily="18" charset="0"/>
                                <a:ea typeface="Cambria Math" panose="02040503050406030204" pitchFamily="18" charset="0"/>
                              </a:rPr>
                              <m:t>=</m:t>
                            </m:r>
                            <m:sSub>
                              <m:sSubPr>
                                <m:ctrlPr>
                                  <a:rPr lang="en-GB" sz="1500" i="1">
                                    <a:latin typeface="Cambria Math" panose="02040503050406030204" pitchFamily="18" charset="0"/>
                                    <a:ea typeface="Cambria Math" panose="02040503050406030204" pitchFamily="18" charset="0"/>
                                  </a:rPr>
                                </m:ctrlPr>
                              </m:sSubPr>
                              <m:e>
                                <m:r>
                                  <a:rPr lang="en-GB" sz="1500" i="1" smtClean="0">
                                    <a:latin typeface="Cambria Math" panose="02040503050406030204" pitchFamily="18" charset="0"/>
                                    <a:ea typeface="Cambria Math" panose="02040503050406030204" pitchFamily="18" charset="0"/>
                                  </a:rPr>
                                  <m:t>∆</m:t>
                                </m:r>
                                <m:r>
                                  <m:rPr>
                                    <m:nor/>
                                  </m:rPr>
                                  <a:rPr lang="en-GB" sz="1500">
                                    <a:latin typeface="Cambria Math" panose="02040503050406030204" pitchFamily="18" charset="0"/>
                                    <a:ea typeface="Cambria Math" panose="02040503050406030204" pitchFamily="18" charset="0"/>
                                  </a:rPr>
                                  <m:t>P</m:t>
                                </m:r>
                              </m:e>
                              <m:sub>
                                <m:r>
                                  <a:rPr lang="en-GB" sz="1500" b="0" i="1" smtClean="0">
                                    <a:latin typeface="Cambria Math" panose="02040503050406030204" pitchFamily="18" charset="0"/>
                                    <a:ea typeface="Cambria Math" panose="02040503050406030204" pitchFamily="18" charset="0"/>
                                  </a:rPr>
                                  <m:t>3</m:t>
                                </m:r>
                              </m:sub>
                            </m:sSub>
                            <m:r>
                              <a:rPr lang="en-GB" sz="1500" b="0" i="1" smtClean="0">
                                <a:latin typeface="Cambria Math" panose="02040503050406030204" pitchFamily="18" charset="0"/>
                                <a:ea typeface="Cambria Math" panose="02040503050406030204" pitchFamily="18" charset="0"/>
                              </a:rPr>
                              <m:t>=</m:t>
                            </m:r>
                            <m:sSub>
                              <m:sSubPr>
                                <m:ctrlPr>
                                  <a:rPr lang="en-GB" sz="1500" i="1">
                                    <a:latin typeface="Cambria Math" panose="02040503050406030204" pitchFamily="18" charset="0"/>
                                    <a:ea typeface="Cambria Math" panose="02040503050406030204" pitchFamily="18" charset="0"/>
                                  </a:rPr>
                                </m:ctrlPr>
                              </m:sSubPr>
                              <m:e>
                                <m:r>
                                  <a:rPr lang="en-GB" sz="1500" i="1">
                                    <a:latin typeface="Cambria Math" panose="02040503050406030204" pitchFamily="18" charset="0"/>
                                    <a:ea typeface="Cambria Math" panose="02040503050406030204" pitchFamily="18" charset="0"/>
                                  </a:rPr>
                                  <m:t>∆</m:t>
                                </m:r>
                                <m:r>
                                  <m:rPr>
                                    <m:nor/>
                                  </m:rPr>
                                  <a:rPr lang="en-GB" sz="1500">
                                    <a:latin typeface="Cambria Math" panose="02040503050406030204" pitchFamily="18" charset="0"/>
                                    <a:ea typeface="Cambria Math" panose="02040503050406030204" pitchFamily="18" charset="0"/>
                                  </a:rPr>
                                  <m:t>P</m:t>
                                </m:r>
                              </m:e>
                              <m:sub>
                                <m:r>
                                  <a:rPr lang="en-GB" sz="1500" i="1">
                                    <a:latin typeface="Cambria Math" panose="02040503050406030204" pitchFamily="18" charset="0"/>
                                    <a:ea typeface="Cambria Math" panose="02040503050406030204" pitchFamily="18" charset="0"/>
                                  </a:rPr>
                                  <m:t>4</m:t>
                                </m:r>
                              </m:sub>
                            </m:sSub>
                          </m:oMath>
                        </a14:m>
                        <a:endParaRPr lang="en-GB" sz="15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4" name="Content Placeholder 2">
                        <a:extLst>
                          <a:ext uri="{FF2B5EF4-FFF2-40B4-BE49-F238E27FC236}">
                            <a16:creationId xmlns:a16="http://schemas.microsoft.com/office/drawing/2014/main" id="{447F9C80-D529-49F4-8D24-0D9AA0059600}"/>
                          </a:ext>
                        </a:extLst>
                      </p:cNvPr>
                      <p:cNvSpPr txBox="1">
                        <a:spLocks noRot="1" noChangeAspect="1" noMove="1" noResize="1" noEditPoints="1" noAdjustHandles="1" noChangeArrowheads="1" noChangeShapeType="1" noTextEdit="1"/>
                      </p:cNvSpPr>
                      <p:nvPr/>
                    </p:nvSpPr>
                    <p:spPr>
                      <a:xfrm>
                        <a:off x="5364088" y="4073191"/>
                        <a:ext cx="3556002" cy="1804081"/>
                      </a:xfrm>
                      <a:prstGeom prst="rect">
                        <a:avLst/>
                      </a:prstGeom>
                      <a:blipFill>
                        <a:blip r:embed="rId4"/>
                        <a:stretch>
                          <a:fillRect l="-513" r="-684" b="-6376"/>
                        </a:stretch>
                      </a:blipFill>
                      <a:ln>
                        <a:solidFill>
                          <a:schemeClr val="accent4">
                            <a:lumMod val="75000"/>
                          </a:schemeClr>
                        </a:solidFill>
                      </a:ln>
                    </p:spPr>
                    <p:txBody>
                      <a:bodyPr/>
                      <a:lstStyle/>
                      <a:p>
                        <a:r>
                          <a:rPr lang="en-GB">
                            <a:noFill/>
                          </a:rPr>
                          <a:t> </a:t>
                        </a:r>
                      </a:p>
                    </p:txBody>
                  </p:sp>
                </mc:Fallback>
              </mc:AlternateContent>
              <p:sp>
                <p:nvSpPr>
                  <p:cNvPr id="95" name="Arrow: Left 94">
                    <a:extLst>
                      <a:ext uri="{FF2B5EF4-FFF2-40B4-BE49-F238E27FC236}">
                        <a16:creationId xmlns:a16="http://schemas.microsoft.com/office/drawing/2014/main" id="{FDDEAD40-B4D4-44ED-8C24-A02DCAEE46BD}"/>
                      </a:ext>
                    </a:extLst>
                  </p:cNvPr>
                  <p:cNvSpPr/>
                  <p:nvPr/>
                </p:nvSpPr>
                <p:spPr>
                  <a:xfrm>
                    <a:off x="4355976" y="4913884"/>
                    <a:ext cx="1008109" cy="216024"/>
                  </a:xfrm>
                  <a:prstGeom prst="leftArrow">
                    <a:avLst/>
                  </a:prstGeom>
                  <a:solidFill>
                    <a:srgbClr val="9D338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9" name="Group 118">
                <a:extLst>
                  <a:ext uri="{FF2B5EF4-FFF2-40B4-BE49-F238E27FC236}">
                    <a16:creationId xmlns:a16="http://schemas.microsoft.com/office/drawing/2014/main" id="{7D8EC936-F607-463F-97E6-827071127F68}"/>
                  </a:ext>
                </a:extLst>
              </p:cNvPr>
              <p:cNvGrpSpPr/>
              <p:nvPr/>
            </p:nvGrpSpPr>
            <p:grpSpPr>
              <a:xfrm>
                <a:off x="947351" y="2060848"/>
                <a:ext cx="3277923" cy="3800993"/>
                <a:chOff x="947351" y="2060848"/>
                <a:chExt cx="3277923" cy="3800993"/>
              </a:xfrm>
            </p:grpSpPr>
            <p:grpSp>
              <p:nvGrpSpPr>
                <p:cNvPr id="101" name="Group 100">
                  <a:extLst>
                    <a:ext uri="{FF2B5EF4-FFF2-40B4-BE49-F238E27FC236}">
                      <a16:creationId xmlns:a16="http://schemas.microsoft.com/office/drawing/2014/main" id="{6D04E2A3-3B87-44C7-9A6D-8D4EC2B62D18}"/>
                    </a:ext>
                  </a:extLst>
                </p:cNvPr>
                <p:cNvGrpSpPr/>
                <p:nvPr/>
              </p:nvGrpSpPr>
              <p:grpSpPr>
                <a:xfrm>
                  <a:off x="2915816" y="4435341"/>
                  <a:ext cx="360040" cy="1426500"/>
                  <a:chOff x="2627784" y="1569872"/>
                  <a:chExt cx="360040" cy="1426500"/>
                </a:xfrm>
              </p:grpSpPr>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8183FED-0BB2-47E4-82D8-F4ABB143843B}"/>
                          </a:ext>
                        </a:extLst>
                      </p:cNvPr>
                      <p:cNvSpPr txBox="1"/>
                      <p:nvPr/>
                    </p:nvSpPr>
                    <p:spPr>
                      <a:xfrm>
                        <a:off x="2627784" y="2780928"/>
                        <a:ext cx="360040"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ea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m:t>
                                  </m:r>
                                  <m:r>
                                    <m:rPr>
                                      <m:nor/>
                                    </m:rPr>
                                    <a:rPr lang="en-GB" sz="800">
                                      <a:latin typeface="Cambria Math" panose="02040503050406030204" pitchFamily="18" charset="0"/>
                                      <a:ea typeface="Cambria Math" panose="02040503050406030204" pitchFamily="18" charset="0"/>
                                    </a:rPr>
                                    <m:t>P</m:t>
                                  </m:r>
                                </m:e>
                                <m:sub>
                                  <m:r>
                                    <a:rPr lang="en-GB" sz="800" b="0" i="1" smtClean="0">
                                      <a:latin typeface="Cambria Math" panose="02040503050406030204" pitchFamily="18" charset="0"/>
                                      <a:ea typeface="Cambria Math" panose="02040503050406030204" pitchFamily="18" charset="0"/>
                                    </a:rPr>
                                    <m:t>4</m:t>
                                  </m:r>
                                </m:sub>
                              </m:sSub>
                            </m:oMath>
                          </m:oMathPara>
                        </a14:m>
                        <a:endParaRPr lang="en-GB" sz="800" dirty="0"/>
                      </a:p>
                    </p:txBody>
                  </p:sp>
                </mc:Choice>
                <mc:Fallback xmlns="">
                  <p:sp>
                    <p:nvSpPr>
                      <p:cNvPr id="102" name="TextBox 101">
                        <a:extLst>
                          <a:ext uri="{FF2B5EF4-FFF2-40B4-BE49-F238E27FC236}">
                            <a16:creationId xmlns:a16="http://schemas.microsoft.com/office/drawing/2014/main" id="{A8183FED-0BB2-47E4-82D8-F4ABB143843B}"/>
                          </a:ext>
                        </a:extLst>
                      </p:cNvPr>
                      <p:cNvSpPr txBox="1">
                        <a:spLocks noRot="1" noChangeAspect="1" noMove="1" noResize="1" noEditPoints="1" noAdjustHandles="1" noChangeArrowheads="1" noChangeShapeType="1" noTextEdit="1"/>
                      </p:cNvSpPr>
                      <p:nvPr/>
                    </p:nvSpPr>
                    <p:spPr>
                      <a:xfrm>
                        <a:off x="2627784" y="2780928"/>
                        <a:ext cx="360040" cy="21544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1EA4E66-61DB-4CB3-9B7C-759C4E9D3B6A}"/>
                          </a:ext>
                        </a:extLst>
                      </p:cNvPr>
                      <p:cNvSpPr txBox="1"/>
                      <p:nvPr/>
                    </p:nvSpPr>
                    <p:spPr>
                      <a:xfrm>
                        <a:off x="2627784" y="2156717"/>
                        <a:ext cx="360040"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ea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m:t>
                                  </m:r>
                                  <m:r>
                                    <m:rPr>
                                      <m:nor/>
                                    </m:rPr>
                                    <a:rPr lang="en-GB" sz="800">
                                      <a:latin typeface="Cambria Math" panose="02040503050406030204" pitchFamily="18" charset="0"/>
                                      <a:ea typeface="Cambria Math" panose="02040503050406030204" pitchFamily="18" charset="0"/>
                                    </a:rPr>
                                    <m:t>P</m:t>
                                  </m:r>
                                </m:e>
                                <m:sub>
                                  <m:r>
                                    <a:rPr lang="en-GB" sz="800" b="0" i="1" smtClean="0">
                                      <a:latin typeface="Cambria Math" panose="02040503050406030204" pitchFamily="18" charset="0"/>
                                      <a:ea typeface="Cambria Math" panose="02040503050406030204" pitchFamily="18" charset="0"/>
                                    </a:rPr>
                                    <m:t>3</m:t>
                                  </m:r>
                                </m:sub>
                              </m:sSub>
                            </m:oMath>
                          </m:oMathPara>
                        </a14:m>
                        <a:endParaRPr lang="en-GB" sz="800" dirty="0"/>
                      </a:p>
                    </p:txBody>
                  </p:sp>
                </mc:Choice>
                <mc:Fallback xmlns="">
                  <p:sp>
                    <p:nvSpPr>
                      <p:cNvPr id="103" name="TextBox 102">
                        <a:extLst>
                          <a:ext uri="{FF2B5EF4-FFF2-40B4-BE49-F238E27FC236}">
                            <a16:creationId xmlns:a16="http://schemas.microsoft.com/office/drawing/2014/main" id="{41EA4E66-61DB-4CB3-9B7C-759C4E9D3B6A}"/>
                          </a:ext>
                        </a:extLst>
                      </p:cNvPr>
                      <p:cNvSpPr txBox="1">
                        <a:spLocks noRot="1" noChangeAspect="1" noMove="1" noResize="1" noEditPoints="1" noAdjustHandles="1" noChangeArrowheads="1" noChangeShapeType="1" noTextEdit="1"/>
                      </p:cNvSpPr>
                      <p:nvPr/>
                    </p:nvSpPr>
                    <p:spPr>
                      <a:xfrm>
                        <a:off x="2627784" y="2156717"/>
                        <a:ext cx="360040" cy="21544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6FBEB95-5310-4EF1-948B-6DF0FE909BB9}"/>
                          </a:ext>
                        </a:extLst>
                      </p:cNvPr>
                      <p:cNvSpPr txBox="1"/>
                      <p:nvPr/>
                    </p:nvSpPr>
                    <p:spPr>
                      <a:xfrm>
                        <a:off x="2627784" y="1569872"/>
                        <a:ext cx="360040"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800" i="1" smtClean="0">
                                      <a:latin typeface="Cambria Math" panose="02040503050406030204" pitchFamily="18" charset="0"/>
                                      <a:ea typeface="Cambria Math" panose="02040503050406030204" pitchFamily="18" charset="0"/>
                                    </a:rPr>
                                  </m:ctrlPr>
                                </m:sSubPr>
                                <m:e>
                                  <m:r>
                                    <a:rPr lang="en-GB" sz="800" i="1">
                                      <a:latin typeface="Cambria Math" panose="02040503050406030204" pitchFamily="18" charset="0"/>
                                      <a:ea typeface="Cambria Math" panose="02040503050406030204" pitchFamily="18" charset="0"/>
                                    </a:rPr>
                                    <m:t>∆</m:t>
                                  </m:r>
                                  <m:r>
                                    <m:rPr>
                                      <m:nor/>
                                    </m:rPr>
                                    <a:rPr lang="en-GB" sz="800">
                                      <a:latin typeface="Cambria Math" panose="02040503050406030204" pitchFamily="18" charset="0"/>
                                      <a:ea typeface="Cambria Math" panose="02040503050406030204" pitchFamily="18" charset="0"/>
                                    </a:rPr>
                                    <m:t>P</m:t>
                                  </m:r>
                                </m:e>
                                <m:sub>
                                  <m:r>
                                    <a:rPr lang="en-GB" sz="800" b="0" i="1" smtClean="0">
                                      <a:latin typeface="Cambria Math" panose="02040503050406030204" pitchFamily="18" charset="0"/>
                                      <a:ea typeface="Cambria Math" panose="02040503050406030204" pitchFamily="18" charset="0"/>
                                    </a:rPr>
                                    <m:t>2</m:t>
                                  </m:r>
                                </m:sub>
                              </m:sSub>
                            </m:oMath>
                          </m:oMathPara>
                        </a14:m>
                        <a:endParaRPr lang="en-GB" sz="800" dirty="0"/>
                      </a:p>
                    </p:txBody>
                  </p:sp>
                </mc:Choice>
                <mc:Fallback xmlns="">
                  <p:sp>
                    <p:nvSpPr>
                      <p:cNvPr id="104" name="TextBox 103">
                        <a:extLst>
                          <a:ext uri="{FF2B5EF4-FFF2-40B4-BE49-F238E27FC236}">
                            <a16:creationId xmlns:a16="http://schemas.microsoft.com/office/drawing/2014/main" id="{C6FBEB95-5310-4EF1-948B-6DF0FE909BB9}"/>
                          </a:ext>
                        </a:extLst>
                      </p:cNvPr>
                      <p:cNvSpPr txBox="1">
                        <a:spLocks noRot="1" noChangeAspect="1" noMove="1" noResize="1" noEditPoints="1" noAdjustHandles="1" noChangeArrowheads="1" noChangeShapeType="1" noTextEdit="1"/>
                      </p:cNvSpPr>
                      <p:nvPr/>
                    </p:nvSpPr>
                    <p:spPr>
                      <a:xfrm>
                        <a:off x="2627784" y="1569872"/>
                        <a:ext cx="360040" cy="215444"/>
                      </a:xfrm>
                      <a:prstGeom prst="rect">
                        <a:avLst/>
                      </a:prstGeom>
                      <a:blipFill>
                        <a:blip r:embed="rId7"/>
                        <a:stretch>
                          <a:fillRect/>
                        </a:stretch>
                      </a:blipFill>
                    </p:spPr>
                    <p:txBody>
                      <a:bodyPr/>
                      <a:lstStyle/>
                      <a:p>
                        <a:r>
                          <a:rPr lang="en-GB">
                            <a:noFill/>
                          </a:rPr>
                          <a:t> </a:t>
                        </a:r>
                      </a:p>
                    </p:txBody>
                  </p:sp>
                </mc:Fallback>
              </mc:AlternateContent>
            </p:grpSp>
            <p:grpSp>
              <p:nvGrpSpPr>
                <p:cNvPr id="107" name="Group 106">
                  <a:extLst>
                    <a:ext uri="{FF2B5EF4-FFF2-40B4-BE49-F238E27FC236}">
                      <a16:creationId xmlns:a16="http://schemas.microsoft.com/office/drawing/2014/main" id="{6F02B39B-236B-46E1-A2E2-E8D939F5D3AF}"/>
                    </a:ext>
                  </a:extLst>
                </p:cNvPr>
                <p:cNvGrpSpPr/>
                <p:nvPr/>
              </p:nvGrpSpPr>
              <p:grpSpPr>
                <a:xfrm>
                  <a:off x="2483768" y="2602748"/>
                  <a:ext cx="1741506" cy="379395"/>
                  <a:chOff x="2483768" y="2545548"/>
                  <a:chExt cx="1741506" cy="379395"/>
                </a:xfrm>
                <a:solidFill>
                  <a:schemeClr val="bg1"/>
                </a:solidFill>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92A1099-BD94-444F-AB86-A0046A1A7805}"/>
                          </a:ext>
                        </a:extLst>
                      </p:cNvPr>
                      <p:cNvSpPr txBox="1"/>
                      <p:nvPr/>
                    </p:nvSpPr>
                    <p:spPr>
                      <a:xfrm>
                        <a:off x="3212166" y="2545548"/>
                        <a:ext cx="360040" cy="288000"/>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900" i="1" smtClean="0">
                                      <a:latin typeface="Cambria Math" panose="02040503050406030204" pitchFamily="18" charset="0"/>
                                      <a:ea typeface="Cambria Math" panose="02040503050406030204" pitchFamily="18" charset="0"/>
                                    </a:rPr>
                                  </m:ctrlPr>
                                </m:sSubPr>
                                <m:e>
                                  <m:r>
                                    <a:rPr lang="en-GB" sz="900" i="1">
                                      <a:latin typeface="Cambria Math" panose="02040503050406030204" pitchFamily="18" charset="0"/>
                                      <a:ea typeface="Cambria Math" panose="02040503050406030204" pitchFamily="18" charset="0"/>
                                    </a:rPr>
                                    <m:t>∆</m:t>
                                  </m:r>
                                  <m:r>
                                    <m:rPr>
                                      <m:nor/>
                                    </m:rPr>
                                    <a:rPr lang="en-GB" sz="900">
                                      <a:latin typeface="Cambria Math" panose="02040503050406030204" pitchFamily="18" charset="0"/>
                                      <a:ea typeface="Cambria Math" panose="02040503050406030204" pitchFamily="18" charset="0"/>
                                    </a:rPr>
                                    <m:t>P</m:t>
                                  </m:r>
                                </m:e>
                                <m:sub>
                                  <m:r>
                                    <a:rPr lang="en-GB" sz="900" b="0" i="1" smtClean="0">
                                      <a:latin typeface="Cambria Math" panose="02040503050406030204" pitchFamily="18" charset="0"/>
                                      <a:ea typeface="Cambria Math" panose="02040503050406030204" pitchFamily="18" charset="0"/>
                                    </a:rPr>
                                    <m:t>𝑇</m:t>
                                  </m:r>
                                </m:sub>
                              </m:sSub>
                            </m:oMath>
                          </m:oMathPara>
                        </a14:m>
                        <a:endParaRPr lang="en-GB" sz="900" dirty="0"/>
                      </a:p>
                    </p:txBody>
                  </p:sp>
                </mc:Choice>
                <mc:Fallback xmlns="">
                  <p:sp>
                    <p:nvSpPr>
                      <p:cNvPr id="106" name="TextBox 105">
                        <a:extLst>
                          <a:ext uri="{FF2B5EF4-FFF2-40B4-BE49-F238E27FC236}">
                            <a16:creationId xmlns:a16="http://schemas.microsoft.com/office/drawing/2014/main" id="{D92A1099-BD94-444F-AB86-A0046A1A7805}"/>
                          </a:ext>
                        </a:extLst>
                      </p:cNvPr>
                      <p:cNvSpPr txBox="1">
                        <a:spLocks noRot="1" noChangeAspect="1" noMove="1" noResize="1" noEditPoints="1" noAdjustHandles="1" noChangeArrowheads="1" noChangeShapeType="1" noTextEdit="1"/>
                      </p:cNvSpPr>
                      <p:nvPr/>
                    </p:nvSpPr>
                    <p:spPr>
                      <a:xfrm>
                        <a:off x="3212166" y="2545548"/>
                        <a:ext cx="360040" cy="288000"/>
                      </a:xfrm>
                      <a:prstGeom prst="rect">
                        <a:avLst/>
                      </a:prstGeom>
                      <a:blipFill>
                        <a:blip r:embed="rId8"/>
                        <a:stretch>
                          <a:fillRect/>
                        </a:stretch>
                      </a:blipFill>
                    </p:spPr>
                    <p:txBody>
                      <a:bodyPr/>
                      <a:lstStyle/>
                      <a:p>
                        <a:r>
                          <a:rPr lang="en-GB">
                            <a:noFill/>
                          </a:rPr>
                          <a:t> </a:t>
                        </a:r>
                      </a:p>
                    </p:txBody>
                  </p:sp>
                </mc:Fallback>
              </mc:AlternateContent>
              <p:sp>
                <p:nvSpPr>
                  <p:cNvPr id="105" name="Right Brace 104">
                    <a:extLst>
                      <a:ext uri="{FF2B5EF4-FFF2-40B4-BE49-F238E27FC236}">
                        <a16:creationId xmlns:a16="http://schemas.microsoft.com/office/drawing/2014/main" id="{440D8770-408C-4830-81DC-12D8457C415A}"/>
                      </a:ext>
                    </a:extLst>
                  </p:cNvPr>
                  <p:cNvSpPr/>
                  <p:nvPr/>
                </p:nvSpPr>
                <p:spPr>
                  <a:xfrm rot="16200000">
                    <a:off x="3246509" y="1946178"/>
                    <a:ext cx="216024" cy="1741506"/>
                  </a:xfrm>
                  <a:prstGeom prst="rightBrace">
                    <a:avLst>
                      <a:gd name="adj1" fmla="val 48266"/>
                      <a:gd name="adj2" fmla="val 50495"/>
                    </a:avLst>
                  </a:prstGeom>
                  <a:solidFill>
                    <a:schemeClr val="bg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09" name="Group 108">
                  <a:extLst>
                    <a:ext uri="{FF2B5EF4-FFF2-40B4-BE49-F238E27FC236}">
                      <a16:creationId xmlns:a16="http://schemas.microsoft.com/office/drawing/2014/main" id="{F3DD5D18-7536-408A-ACF3-C52431E91CE4}"/>
                    </a:ext>
                  </a:extLst>
                </p:cNvPr>
                <p:cNvGrpSpPr/>
                <p:nvPr/>
              </p:nvGrpSpPr>
              <p:grpSpPr>
                <a:xfrm>
                  <a:off x="947351" y="3703859"/>
                  <a:ext cx="1824449" cy="400690"/>
                  <a:chOff x="2483768" y="2524253"/>
                  <a:chExt cx="1741506" cy="400690"/>
                </a:xfrm>
                <a:solidFill>
                  <a:schemeClr val="bg1"/>
                </a:solidFill>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A417474C-81FB-4B49-B6E5-04FEE4A6B952}"/>
                          </a:ext>
                        </a:extLst>
                      </p:cNvPr>
                      <p:cNvSpPr txBox="1"/>
                      <p:nvPr/>
                    </p:nvSpPr>
                    <p:spPr>
                      <a:xfrm>
                        <a:off x="3134961" y="2524253"/>
                        <a:ext cx="439122" cy="369332"/>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900" i="1" smtClean="0">
                                      <a:latin typeface="Cambria Math" panose="02040503050406030204" pitchFamily="18" charset="0"/>
                                      <a:ea typeface="Cambria Math" panose="02040503050406030204" pitchFamily="18" charset="0"/>
                                    </a:rPr>
                                  </m:ctrlPr>
                                </m:sSubPr>
                                <m:e>
                                  <m:r>
                                    <a:rPr lang="en-GB" sz="900" i="1">
                                      <a:latin typeface="Cambria Math" panose="02040503050406030204" pitchFamily="18" charset="0"/>
                                      <a:ea typeface="Cambria Math" panose="02040503050406030204" pitchFamily="18" charset="0"/>
                                    </a:rPr>
                                    <m:t>∆</m:t>
                                  </m:r>
                                  <m:r>
                                    <m:rPr>
                                      <m:nor/>
                                    </m:rPr>
                                    <a:rPr lang="en-GB" sz="900">
                                      <a:latin typeface="Cambria Math" panose="02040503050406030204" pitchFamily="18" charset="0"/>
                                      <a:ea typeface="Cambria Math" panose="02040503050406030204" pitchFamily="18" charset="0"/>
                                    </a:rPr>
                                    <m:t>P</m:t>
                                  </m:r>
                                </m:e>
                                <m:sub>
                                  <m:r>
                                    <a:rPr lang="en-GB" sz="900" b="0" i="1" smtClean="0">
                                      <a:latin typeface="Cambria Math" panose="02040503050406030204" pitchFamily="18" charset="0"/>
                                      <a:ea typeface="Cambria Math" panose="02040503050406030204" pitchFamily="18" charset="0"/>
                                    </a:rPr>
                                    <m:t>𝑇</m:t>
                                  </m:r>
                                </m:sub>
                              </m:sSub>
                            </m:oMath>
                          </m:oMathPara>
                        </a14:m>
                        <a:endParaRPr lang="en-GB" sz="900" dirty="0"/>
                      </a:p>
                      <a:p>
                        <a:endParaRPr lang="en-GB" sz="900" dirty="0"/>
                      </a:p>
                    </p:txBody>
                  </p:sp>
                </mc:Choice>
                <mc:Fallback xmlns="">
                  <p:sp>
                    <p:nvSpPr>
                      <p:cNvPr id="111" name="TextBox 110">
                        <a:extLst>
                          <a:ext uri="{FF2B5EF4-FFF2-40B4-BE49-F238E27FC236}">
                            <a16:creationId xmlns:a16="http://schemas.microsoft.com/office/drawing/2014/main" id="{A417474C-81FB-4B49-B6E5-04FEE4A6B952}"/>
                          </a:ext>
                        </a:extLst>
                      </p:cNvPr>
                      <p:cNvSpPr txBox="1">
                        <a:spLocks noRot="1" noChangeAspect="1" noMove="1" noResize="1" noEditPoints="1" noAdjustHandles="1" noChangeArrowheads="1" noChangeShapeType="1" noTextEdit="1"/>
                      </p:cNvSpPr>
                      <p:nvPr/>
                    </p:nvSpPr>
                    <p:spPr>
                      <a:xfrm>
                        <a:off x="3134961" y="2524253"/>
                        <a:ext cx="439122" cy="369332"/>
                      </a:xfrm>
                      <a:prstGeom prst="rect">
                        <a:avLst/>
                      </a:prstGeom>
                      <a:blipFill>
                        <a:blip r:embed="rId9"/>
                        <a:stretch>
                          <a:fillRect/>
                        </a:stretch>
                      </a:blipFill>
                    </p:spPr>
                    <p:txBody>
                      <a:bodyPr/>
                      <a:lstStyle/>
                      <a:p>
                        <a:r>
                          <a:rPr lang="en-GB">
                            <a:noFill/>
                          </a:rPr>
                          <a:t> </a:t>
                        </a:r>
                      </a:p>
                    </p:txBody>
                  </p:sp>
                </mc:Fallback>
              </mc:AlternateContent>
              <p:sp>
                <p:nvSpPr>
                  <p:cNvPr id="110" name="Right Brace 109">
                    <a:extLst>
                      <a:ext uri="{FF2B5EF4-FFF2-40B4-BE49-F238E27FC236}">
                        <a16:creationId xmlns:a16="http://schemas.microsoft.com/office/drawing/2014/main" id="{270C24C7-469A-4113-B7CC-B0C97DE21FE0}"/>
                      </a:ext>
                    </a:extLst>
                  </p:cNvPr>
                  <p:cNvSpPr/>
                  <p:nvPr/>
                </p:nvSpPr>
                <p:spPr>
                  <a:xfrm rot="16200000">
                    <a:off x="3246509" y="1946178"/>
                    <a:ext cx="216024" cy="1741506"/>
                  </a:xfrm>
                  <a:prstGeom prst="rightBrace">
                    <a:avLst>
                      <a:gd name="adj1" fmla="val 48266"/>
                      <a:gd name="adj2" fmla="val 50495"/>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8" name="Group 117">
                  <a:extLst>
                    <a:ext uri="{FF2B5EF4-FFF2-40B4-BE49-F238E27FC236}">
                      <a16:creationId xmlns:a16="http://schemas.microsoft.com/office/drawing/2014/main" id="{889B3530-57E7-4699-A865-53FEB631D4E8}"/>
                    </a:ext>
                  </a:extLst>
                </p:cNvPr>
                <p:cNvGrpSpPr/>
                <p:nvPr/>
              </p:nvGrpSpPr>
              <p:grpSpPr>
                <a:xfrm>
                  <a:off x="1668702" y="2060848"/>
                  <a:ext cx="1903504" cy="1614924"/>
                  <a:chOff x="1668702" y="2060848"/>
                  <a:chExt cx="1903504" cy="1614924"/>
                </a:xfrm>
              </p:grpSpPr>
              <p:cxnSp>
                <p:nvCxnSpPr>
                  <p:cNvPr id="113" name="Straight Arrow Connector 112">
                    <a:extLst>
                      <a:ext uri="{FF2B5EF4-FFF2-40B4-BE49-F238E27FC236}">
                        <a16:creationId xmlns:a16="http://schemas.microsoft.com/office/drawing/2014/main" id="{6F3DF461-126A-4D4A-958D-CF492E5AAE30}"/>
                      </a:ext>
                    </a:extLst>
                  </p:cNvPr>
                  <p:cNvCxnSpPr>
                    <a:cxnSpLocks/>
                  </p:cNvCxnSpPr>
                  <p:nvPr/>
                </p:nvCxnSpPr>
                <p:spPr>
                  <a:xfrm>
                    <a:off x="1668702" y="2060848"/>
                    <a:ext cx="0" cy="161492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02685EAB-9289-4FE4-B639-2502C5E81102}"/>
                      </a:ext>
                    </a:extLst>
                  </p:cNvPr>
                  <p:cNvCxnSpPr>
                    <a:cxnSpLocks/>
                  </p:cNvCxnSpPr>
                  <p:nvPr/>
                </p:nvCxnSpPr>
                <p:spPr>
                  <a:xfrm>
                    <a:off x="3572206" y="2489626"/>
                    <a:ext cx="0" cy="276492"/>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grpSp>
        <p:grpSp>
          <p:nvGrpSpPr>
            <p:cNvPr id="124" name="Group 123">
              <a:extLst>
                <a:ext uri="{FF2B5EF4-FFF2-40B4-BE49-F238E27FC236}">
                  <a16:creationId xmlns:a16="http://schemas.microsoft.com/office/drawing/2014/main" id="{835B86A5-D0F8-43AC-AE9F-12C3C79F5CC0}"/>
                </a:ext>
              </a:extLst>
            </p:cNvPr>
            <p:cNvGrpSpPr/>
            <p:nvPr/>
          </p:nvGrpSpPr>
          <p:grpSpPr>
            <a:xfrm>
              <a:off x="2627784" y="2833580"/>
              <a:ext cx="1466784" cy="235380"/>
              <a:chOff x="2627784" y="2833580"/>
              <a:chExt cx="1466784" cy="235380"/>
            </a:xfrm>
          </p:grpSpPr>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EFEF25C-8E82-4994-86BF-99729514E207}"/>
                      </a:ext>
                    </a:extLst>
                  </p:cNvPr>
                  <p:cNvSpPr txBox="1"/>
                  <p:nvPr/>
                </p:nvSpPr>
                <p:spPr>
                  <a:xfrm>
                    <a:off x="2627784" y="2838128"/>
                    <a:ext cx="360040"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900" i="1" smtClean="0">
                                  <a:latin typeface="Cambria Math" panose="02040503050406030204" pitchFamily="18" charset="0"/>
                                  <a:ea typeface="Cambria Math" panose="02040503050406030204" pitchFamily="18" charset="0"/>
                                </a:rPr>
                              </m:ctrlPr>
                            </m:sSubPr>
                            <m:e>
                              <m:r>
                                <a:rPr lang="en-GB" sz="900" i="1">
                                  <a:latin typeface="Cambria Math" panose="02040503050406030204" pitchFamily="18" charset="0"/>
                                  <a:ea typeface="Cambria Math" panose="02040503050406030204" pitchFamily="18" charset="0"/>
                                </a:rPr>
                                <m:t>∆</m:t>
                              </m:r>
                              <m:r>
                                <m:rPr>
                                  <m:nor/>
                                </m:rPr>
                                <a:rPr lang="en-GB" sz="900">
                                  <a:latin typeface="Cambria Math" panose="02040503050406030204" pitchFamily="18" charset="0"/>
                                  <a:ea typeface="Cambria Math" panose="02040503050406030204" pitchFamily="18" charset="0"/>
                                </a:rPr>
                                <m:t>P</m:t>
                              </m:r>
                            </m:e>
                            <m:sub>
                              <m:r>
                                <a:rPr lang="en-GB" sz="900" b="0" i="1" smtClean="0">
                                  <a:latin typeface="Cambria Math" panose="02040503050406030204" pitchFamily="18" charset="0"/>
                                  <a:ea typeface="Cambria Math" panose="02040503050406030204" pitchFamily="18" charset="0"/>
                                </a:rPr>
                                <m:t>4</m:t>
                              </m:r>
                            </m:sub>
                          </m:sSub>
                        </m:oMath>
                      </m:oMathPara>
                    </a14:m>
                    <a:endParaRPr lang="en-GB" sz="900" dirty="0"/>
                  </a:p>
                </p:txBody>
              </p:sp>
            </mc:Choice>
            <mc:Fallback xmlns="">
              <p:sp>
                <p:nvSpPr>
                  <p:cNvPr id="121" name="TextBox 120">
                    <a:extLst>
                      <a:ext uri="{FF2B5EF4-FFF2-40B4-BE49-F238E27FC236}">
                        <a16:creationId xmlns:a16="http://schemas.microsoft.com/office/drawing/2014/main" id="{1EFEF25C-8E82-4994-86BF-99729514E207}"/>
                      </a:ext>
                    </a:extLst>
                  </p:cNvPr>
                  <p:cNvSpPr txBox="1">
                    <a:spLocks noRot="1" noChangeAspect="1" noMove="1" noResize="1" noEditPoints="1" noAdjustHandles="1" noChangeArrowheads="1" noChangeShapeType="1" noTextEdit="1"/>
                  </p:cNvSpPr>
                  <p:nvPr/>
                </p:nvSpPr>
                <p:spPr>
                  <a:xfrm>
                    <a:off x="2627784" y="2838128"/>
                    <a:ext cx="360040" cy="2308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8F4C5BFF-0B2C-47FF-BAB0-72010B16BAD1}"/>
                      </a:ext>
                    </a:extLst>
                  </p:cNvPr>
                  <p:cNvSpPr txBox="1"/>
                  <p:nvPr/>
                </p:nvSpPr>
                <p:spPr>
                  <a:xfrm>
                    <a:off x="3208617" y="2833580"/>
                    <a:ext cx="360040"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900" i="1" smtClean="0">
                                  <a:latin typeface="Cambria Math" panose="02040503050406030204" pitchFamily="18" charset="0"/>
                                  <a:ea typeface="Cambria Math" panose="02040503050406030204" pitchFamily="18" charset="0"/>
                                </a:rPr>
                              </m:ctrlPr>
                            </m:sSubPr>
                            <m:e>
                              <m:r>
                                <a:rPr lang="en-GB" sz="900" i="1">
                                  <a:latin typeface="Cambria Math" panose="02040503050406030204" pitchFamily="18" charset="0"/>
                                  <a:ea typeface="Cambria Math" panose="02040503050406030204" pitchFamily="18" charset="0"/>
                                </a:rPr>
                                <m:t>∆</m:t>
                              </m:r>
                              <m:r>
                                <m:rPr>
                                  <m:nor/>
                                </m:rPr>
                                <a:rPr lang="en-GB" sz="900">
                                  <a:latin typeface="Cambria Math" panose="02040503050406030204" pitchFamily="18" charset="0"/>
                                  <a:ea typeface="Cambria Math" panose="02040503050406030204" pitchFamily="18" charset="0"/>
                                </a:rPr>
                                <m:t>P</m:t>
                              </m:r>
                            </m:e>
                            <m:sub>
                              <m:r>
                                <a:rPr lang="en-GB" sz="900" b="0" i="1" smtClean="0">
                                  <a:latin typeface="Cambria Math" panose="02040503050406030204" pitchFamily="18" charset="0"/>
                                  <a:ea typeface="Cambria Math" panose="02040503050406030204" pitchFamily="18" charset="0"/>
                                </a:rPr>
                                <m:t>3</m:t>
                              </m:r>
                            </m:sub>
                          </m:sSub>
                        </m:oMath>
                      </m:oMathPara>
                    </a14:m>
                    <a:endParaRPr lang="en-GB" sz="900" dirty="0"/>
                  </a:p>
                </p:txBody>
              </p:sp>
            </mc:Choice>
            <mc:Fallback xmlns="">
              <p:sp>
                <p:nvSpPr>
                  <p:cNvPr id="122" name="TextBox 121">
                    <a:extLst>
                      <a:ext uri="{FF2B5EF4-FFF2-40B4-BE49-F238E27FC236}">
                        <a16:creationId xmlns:a16="http://schemas.microsoft.com/office/drawing/2014/main" id="{8F4C5BFF-0B2C-47FF-BAB0-72010B16BAD1}"/>
                      </a:ext>
                    </a:extLst>
                  </p:cNvPr>
                  <p:cNvSpPr txBox="1">
                    <a:spLocks noRot="1" noChangeAspect="1" noMove="1" noResize="1" noEditPoints="1" noAdjustHandles="1" noChangeArrowheads="1" noChangeShapeType="1" noTextEdit="1"/>
                  </p:cNvSpPr>
                  <p:nvPr/>
                </p:nvSpPr>
                <p:spPr>
                  <a:xfrm>
                    <a:off x="3208617" y="2833580"/>
                    <a:ext cx="360040" cy="2308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1A71AE1A-F957-4EB0-A04F-F654FC025071}"/>
                      </a:ext>
                    </a:extLst>
                  </p:cNvPr>
                  <p:cNvSpPr txBox="1"/>
                  <p:nvPr/>
                </p:nvSpPr>
                <p:spPr>
                  <a:xfrm>
                    <a:off x="3734528" y="2838127"/>
                    <a:ext cx="360040"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900" i="1" smtClean="0">
                                  <a:latin typeface="Cambria Math" panose="02040503050406030204" pitchFamily="18" charset="0"/>
                                  <a:ea typeface="Cambria Math" panose="02040503050406030204" pitchFamily="18" charset="0"/>
                                </a:rPr>
                              </m:ctrlPr>
                            </m:sSubPr>
                            <m:e>
                              <m:r>
                                <a:rPr lang="en-GB" sz="900" i="1">
                                  <a:latin typeface="Cambria Math" panose="02040503050406030204" pitchFamily="18" charset="0"/>
                                  <a:ea typeface="Cambria Math" panose="02040503050406030204" pitchFamily="18" charset="0"/>
                                </a:rPr>
                                <m:t>∆</m:t>
                              </m:r>
                              <m:r>
                                <m:rPr>
                                  <m:nor/>
                                </m:rPr>
                                <a:rPr lang="en-GB" sz="900">
                                  <a:latin typeface="Cambria Math" panose="02040503050406030204" pitchFamily="18" charset="0"/>
                                  <a:ea typeface="Cambria Math" panose="02040503050406030204" pitchFamily="18" charset="0"/>
                                </a:rPr>
                                <m:t>P</m:t>
                              </m:r>
                            </m:e>
                            <m:sub>
                              <m:r>
                                <a:rPr lang="en-GB" sz="900" b="0" i="1" smtClean="0">
                                  <a:latin typeface="Cambria Math" panose="02040503050406030204" pitchFamily="18" charset="0"/>
                                  <a:ea typeface="Cambria Math" panose="02040503050406030204" pitchFamily="18" charset="0"/>
                                </a:rPr>
                                <m:t>2</m:t>
                              </m:r>
                            </m:sub>
                          </m:sSub>
                        </m:oMath>
                      </m:oMathPara>
                    </a14:m>
                    <a:endParaRPr lang="en-GB" sz="900" dirty="0"/>
                  </a:p>
                </p:txBody>
              </p:sp>
            </mc:Choice>
            <mc:Fallback xmlns="">
              <p:sp>
                <p:nvSpPr>
                  <p:cNvPr id="123" name="TextBox 122">
                    <a:extLst>
                      <a:ext uri="{FF2B5EF4-FFF2-40B4-BE49-F238E27FC236}">
                        <a16:creationId xmlns:a16="http://schemas.microsoft.com/office/drawing/2014/main" id="{1A71AE1A-F957-4EB0-A04F-F654FC025071}"/>
                      </a:ext>
                    </a:extLst>
                  </p:cNvPr>
                  <p:cNvSpPr txBox="1">
                    <a:spLocks noRot="1" noChangeAspect="1" noMove="1" noResize="1" noEditPoints="1" noAdjustHandles="1" noChangeArrowheads="1" noChangeShapeType="1" noTextEdit="1"/>
                  </p:cNvSpPr>
                  <p:nvPr/>
                </p:nvSpPr>
                <p:spPr>
                  <a:xfrm>
                    <a:off x="3734528" y="2838127"/>
                    <a:ext cx="360040" cy="230832"/>
                  </a:xfrm>
                  <a:prstGeom prst="rect">
                    <a:avLst/>
                  </a:prstGeom>
                  <a:blipFill>
                    <a:blip r:embed="rId12"/>
                    <a:stretch>
                      <a:fillRect/>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3026769854"/>
      </p:ext>
    </p:extLst>
  </p:cSld>
  <p:clrMapOvr>
    <a:masterClrMapping/>
  </p:clrMapOvr>
  <mc:AlternateContent xmlns:mc="http://schemas.openxmlformats.org/markup-compatibility/2006" xmlns:p14="http://schemas.microsoft.com/office/powerpoint/2010/main">
    <mc:Choice Requires="p14">
      <p:transition spd="slow" p14:dur="2000" advTm="74055"/>
    </mc:Choice>
    <mc:Fallback xmlns="">
      <p:transition spd="slow" advTm="7405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Phase 2: Gas Experiments</a:t>
            </a:r>
          </a:p>
        </p:txBody>
      </p:sp>
      <p:sp>
        <p:nvSpPr>
          <p:cNvPr id="3" name="Content Placeholder 2">
            <a:extLst>
              <a:ext uri="{FF2B5EF4-FFF2-40B4-BE49-F238E27FC236}">
                <a16:creationId xmlns:a16="http://schemas.microsoft.com/office/drawing/2014/main" id="{3FE763E6-3049-466D-8BB6-AD5671B0B5F4}"/>
              </a:ext>
            </a:extLst>
          </p:cNvPr>
          <p:cNvSpPr>
            <a:spLocks noGrp="1"/>
          </p:cNvSpPr>
          <p:nvPr>
            <p:ph idx="1"/>
          </p:nvPr>
        </p:nvSpPr>
        <p:spPr>
          <a:xfrm>
            <a:off x="234546" y="1052735"/>
            <a:ext cx="3321394" cy="4717541"/>
          </a:xfrm>
          <a:ln>
            <a:solidFill>
              <a:srgbClr val="9D3381"/>
            </a:solidFill>
          </a:ln>
        </p:spPr>
        <p:txBody>
          <a:bodyPr>
            <a:normAutofit fontScale="70000" lnSpcReduction="20000"/>
          </a:bodyPr>
          <a:lstStyle/>
          <a:p>
            <a:pPr algn="just">
              <a:spcBef>
                <a:spcPts val="1200"/>
              </a:spcBef>
              <a:spcAft>
                <a:spcPts val="600"/>
              </a:spcAft>
            </a:pPr>
            <a:r>
              <a:rPr lang="en-GB" sz="2800" b="1" dirty="0">
                <a:solidFill>
                  <a:srgbClr val="FF0000"/>
                </a:solidFill>
                <a:ea typeface="Calibri" panose="020F0502020204030204" pitchFamily="34" charset="0"/>
                <a:cs typeface="Times New Roman" panose="02020603050405020304" pitchFamily="18" charset="0"/>
              </a:rPr>
              <a:t>Procedure:</a:t>
            </a:r>
          </a:p>
          <a:p>
            <a:pPr marL="0" indent="0" algn="just">
              <a:spcBef>
                <a:spcPts val="1200"/>
              </a:spcBef>
              <a:spcAft>
                <a:spcPts val="600"/>
              </a:spcAft>
              <a:buNone/>
            </a:pPr>
            <a:r>
              <a:rPr lang="en-GB" sz="2800" spc="-10" dirty="0">
                <a:effectLst/>
                <a:ea typeface="Calibri" panose="020F0502020204030204" pitchFamily="34" charset="0"/>
                <a:cs typeface="Arial" panose="020B0604020202020204" pitchFamily="34" charset="0"/>
              </a:rPr>
              <a:t>Gas is injected into porous media setup at constant pressure and core temperature. Permeation rate re</a:t>
            </a:r>
            <a:r>
              <a:rPr lang="en-GB" sz="2800" spc="-10" dirty="0">
                <a:ea typeface="Calibri" panose="020F0502020204030204" pitchFamily="34" charset="0"/>
                <a:cs typeface="Arial" panose="020B0604020202020204" pitchFamily="34" charset="0"/>
              </a:rPr>
              <a:t>cords are taken at steady state and 1atm.</a:t>
            </a:r>
            <a:endParaRPr lang="en-GB" sz="2800" spc="-10" dirty="0">
              <a:effectLst/>
              <a:ea typeface="Calibri" panose="020F0502020204030204" pitchFamily="34" charset="0"/>
              <a:cs typeface="Arial" panose="020B0604020202020204" pitchFamily="34" charset="0"/>
            </a:endParaRPr>
          </a:p>
          <a:p>
            <a:pPr algn="just">
              <a:spcBef>
                <a:spcPts val="1200"/>
              </a:spcBef>
              <a:spcAft>
                <a:spcPts val="600"/>
              </a:spcAft>
            </a:pPr>
            <a:r>
              <a:rPr lang="en-GB" sz="2800" b="1" spc="-10" dirty="0">
                <a:solidFill>
                  <a:srgbClr val="FF0000"/>
                </a:solidFill>
                <a:effectLst/>
                <a:ea typeface="Calibri" panose="020F0502020204030204" pitchFamily="34" charset="0"/>
                <a:cs typeface="Arial" panose="020B0604020202020204" pitchFamily="34" charset="0"/>
              </a:rPr>
              <a:t>Operating Condition:</a:t>
            </a:r>
          </a:p>
          <a:p>
            <a:pPr marL="0" indent="0" algn="just">
              <a:spcBef>
                <a:spcPts val="1200"/>
              </a:spcBef>
              <a:spcAft>
                <a:spcPts val="600"/>
              </a:spcAft>
              <a:buNone/>
            </a:pPr>
            <a:r>
              <a:rPr lang="en-GB" sz="2800" spc="-10" dirty="0">
                <a:effectLst/>
                <a:ea typeface="Calibri" panose="020F0502020204030204" pitchFamily="34" charset="0"/>
                <a:cs typeface="Arial" panose="020B0604020202020204" pitchFamily="34" charset="0"/>
              </a:rPr>
              <a:t>Temperature range 293-673K </a:t>
            </a:r>
          </a:p>
          <a:p>
            <a:pPr marL="0" indent="0" algn="just">
              <a:spcBef>
                <a:spcPts val="1200"/>
              </a:spcBef>
              <a:spcAft>
                <a:spcPts val="600"/>
              </a:spcAft>
              <a:buNone/>
            </a:pPr>
            <a:r>
              <a:rPr lang="en-CA" sz="2800" dirty="0">
                <a:effectLst/>
                <a:ea typeface="Calibri" panose="020F0502020204030204" pitchFamily="34" charset="0"/>
                <a:cs typeface="Arial" panose="020B0604020202020204" pitchFamily="34" charset="0"/>
              </a:rPr>
              <a:t>Pressure range 20-300KPa</a:t>
            </a:r>
            <a:endParaRPr lang="en-GB" sz="2800" dirty="0">
              <a:effectLst/>
              <a:ea typeface="Calibri" panose="020F0502020204030204" pitchFamily="34" charset="0"/>
              <a:cs typeface="Times New Roman" panose="02020603050405020304" pitchFamily="18" charset="0"/>
            </a:endParaRPr>
          </a:p>
          <a:p>
            <a:pPr>
              <a:lnSpc>
                <a:spcPct val="107000"/>
              </a:lnSpc>
              <a:spcAft>
                <a:spcPts val="800"/>
              </a:spcAft>
            </a:pPr>
            <a:r>
              <a:rPr lang="en-GB" sz="2800" b="1" dirty="0">
                <a:solidFill>
                  <a:srgbClr val="FF0000"/>
                </a:solidFill>
                <a:ea typeface="Calibri" panose="020F0502020204030204" pitchFamily="34" charset="0"/>
                <a:cs typeface="Times New Roman" panose="02020603050405020304" pitchFamily="18" charset="0"/>
              </a:rPr>
              <a:t>Experimental Data:</a:t>
            </a:r>
          </a:p>
          <a:p>
            <a:pPr marL="0" indent="0">
              <a:lnSpc>
                <a:spcPct val="107000"/>
              </a:lnSpc>
              <a:spcAft>
                <a:spcPts val="800"/>
              </a:spcAft>
              <a:buNone/>
            </a:pPr>
            <a:r>
              <a:rPr lang="en-CA" sz="2800" dirty="0">
                <a:effectLst/>
                <a:ea typeface="Calibri" panose="020F0502020204030204" pitchFamily="34" charset="0"/>
                <a:cs typeface="Times New Roman" panose="02020603050405020304" pitchFamily="18" charset="0"/>
              </a:rPr>
              <a:t>1,097</a:t>
            </a:r>
            <a:r>
              <a:rPr lang="en-GB" sz="2800" dirty="0">
                <a:effectLst/>
                <a:ea typeface="Calibri" panose="020F0502020204030204" pitchFamily="34" charset="0"/>
                <a:cs typeface="Times New Roman" panose="02020603050405020304" pitchFamily="18" charset="0"/>
              </a:rPr>
              <a:t> runs.</a:t>
            </a:r>
          </a:p>
          <a:p>
            <a:pPr marL="0" indent="0">
              <a:lnSpc>
                <a:spcPct val="107000"/>
              </a:lnSpc>
              <a:spcAft>
                <a:spcPts val="800"/>
              </a:spcAft>
              <a:buNone/>
            </a:pPr>
            <a:r>
              <a:rPr lang="en-CA" sz="2800" dirty="0">
                <a:effectLst/>
                <a:ea typeface="Calibri" panose="020F0502020204030204" pitchFamily="34" charset="0"/>
                <a:cs typeface="Times New Roman" panose="02020603050405020304" pitchFamily="18" charset="0"/>
              </a:rPr>
              <a:t>8,777</a:t>
            </a:r>
            <a:r>
              <a:rPr lang="en-GB" sz="2800" dirty="0">
                <a:effectLst/>
                <a:ea typeface="Calibri" panose="020F0502020204030204" pitchFamily="34" charset="0"/>
                <a:cs typeface="Times New Roman" panose="02020603050405020304" pitchFamily="18" charset="0"/>
              </a:rPr>
              <a:t> </a:t>
            </a:r>
            <a:r>
              <a:rPr lang="en-GB" sz="2800" dirty="0">
                <a:ea typeface="Calibri" panose="020F0502020204030204" pitchFamily="34" charset="0"/>
                <a:cs typeface="Times New Roman" panose="02020603050405020304" pitchFamily="18" charset="0"/>
              </a:rPr>
              <a:t>data points</a:t>
            </a:r>
            <a:r>
              <a:rPr lang="en-GB" sz="2800" dirty="0">
                <a:effectLst/>
                <a:ea typeface="Calibri" panose="020F0502020204030204" pitchFamily="34" charset="0"/>
                <a:cs typeface="Times New Roman" panose="02020603050405020304" pitchFamily="18" charset="0"/>
              </a:rPr>
              <a:t>.</a:t>
            </a:r>
          </a:p>
        </p:txBody>
      </p:sp>
      <p:pic>
        <p:nvPicPr>
          <p:cNvPr id="259" name="Picture 258">
            <a:extLst>
              <a:ext uri="{FF2B5EF4-FFF2-40B4-BE49-F238E27FC236}">
                <a16:creationId xmlns:a16="http://schemas.microsoft.com/office/drawing/2014/main" id="{C9D4E721-EF10-4618-A246-482ED5ECBA00}"/>
              </a:ext>
            </a:extLst>
          </p:cNvPr>
          <p:cNvPicPr>
            <a:picLocks noChangeAspect="1"/>
          </p:cNvPicPr>
          <p:nvPr/>
        </p:nvPicPr>
        <p:blipFill rotWithShape="1">
          <a:blip r:embed="rId2"/>
          <a:srcRect t="-801" b="-1"/>
          <a:stretch/>
        </p:blipFill>
        <p:spPr>
          <a:xfrm>
            <a:off x="3709115" y="908720"/>
            <a:ext cx="5200339" cy="4453943"/>
          </a:xfrm>
          <a:prstGeom prst="rect">
            <a:avLst/>
          </a:prstGeom>
        </p:spPr>
      </p:pic>
      <p:sp>
        <p:nvSpPr>
          <p:cNvPr id="5" name="Content Placeholder 2">
            <a:extLst>
              <a:ext uri="{FF2B5EF4-FFF2-40B4-BE49-F238E27FC236}">
                <a16:creationId xmlns:a16="http://schemas.microsoft.com/office/drawing/2014/main" id="{C76E275B-F5AA-44C9-9529-60AC58D82545}"/>
              </a:ext>
            </a:extLst>
          </p:cNvPr>
          <p:cNvSpPr txBox="1">
            <a:spLocks/>
          </p:cNvSpPr>
          <p:nvPr/>
        </p:nvSpPr>
        <p:spPr>
          <a:xfrm>
            <a:off x="3715575" y="5362664"/>
            <a:ext cx="5193879" cy="8152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1200"/>
              </a:spcBef>
              <a:spcAft>
                <a:spcPts val="600"/>
              </a:spcAft>
              <a:buNone/>
            </a:pPr>
            <a:r>
              <a:rPr lang="en-GB" sz="2200" b="1" dirty="0">
                <a:solidFill>
                  <a:srgbClr val="FF0000"/>
                </a:solidFill>
                <a:ea typeface="Calibri" panose="020F0502020204030204" pitchFamily="34" charset="0"/>
                <a:cs typeface="Times New Roman" panose="02020603050405020304" pitchFamily="18" charset="0"/>
              </a:rPr>
              <a:t>Figure 7 </a:t>
            </a:r>
            <a:r>
              <a:rPr lang="en-GB" sz="2200" dirty="0">
                <a:ea typeface="Calibri" panose="020F0502020204030204" pitchFamily="34" charset="0"/>
                <a:cs typeface="Times New Roman" panose="02020603050405020304" pitchFamily="18" charset="0"/>
              </a:rPr>
              <a:t>schematic of experimental set up.</a:t>
            </a:r>
          </a:p>
        </p:txBody>
      </p:sp>
    </p:spTree>
    <p:extLst>
      <p:ext uri="{BB962C8B-B14F-4D97-AF65-F5344CB8AC3E}">
        <p14:creationId xmlns:p14="http://schemas.microsoft.com/office/powerpoint/2010/main" val="895532749"/>
      </p:ext>
    </p:extLst>
  </p:cSld>
  <p:clrMapOvr>
    <a:masterClrMapping/>
  </p:clrMapOvr>
  <mc:AlternateContent xmlns:mc="http://schemas.openxmlformats.org/markup-compatibility/2006" xmlns:p14="http://schemas.microsoft.com/office/powerpoint/2010/main">
    <mc:Choice Requires="p14">
      <p:transition spd="slow" p14:dur="2000" advTm="71985"/>
    </mc:Choice>
    <mc:Fallback xmlns="">
      <p:transition spd="slow" advTm="7198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normAutofit/>
          </a:bodyPr>
          <a:lstStyle/>
          <a:p>
            <a:r>
              <a:rPr lang="en-GB" dirty="0">
                <a:solidFill>
                  <a:schemeClr val="bg1"/>
                </a:solidFill>
              </a:rPr>
              <a:t>Phase 2: Experimental Results</a:t>
            </a:r>
          </a:p>
        </p:txBody>
      </p:sp>
      <p:sp>
        <p:nvSpPr>
          <p:cNvPr id="17" name="TextBox 16">
            <a:extLst>
              <a:ext uri="{FF2B5EF4-FFF2-40B4-BE49-F238E27FC236}">
                <a16:creationId xmlns:a16="http://schemas.microsoft.com/office/drawing/2014/main" id="{F35D2D51-EAAC-4632-A661-807441760BE7}"/>
              </a:ext>
            </a:extLst>
          </p:cNvPr>
          <p:cNvSpPr txBox="1"/>
          <p:nvPr/>
        </p:nvSpPr>
        <p:spPr>
          <a:xfrm>
            <a:off x="134024" y="4725144"/>
            <a:ext cx="4635596" cy="923330"/>
          </a:xfrm>
          <a:prstGeom prst="rect">
            <a:avLst/>
          </a:prstGeom>
          <a:noFill/>
        </p:spPr>
        <p:txBody>
          <a:bodyPr wrap="square">
            <a:spAutoFit/>
          </a:bodyPr>
          <a:lstStyle/>
          <a:p>
            <a:r>
              <a:rPr kumimoji="0" lang="en-GB"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Figure 8 </a:t>
            </a:r>
            <a:r>
              <a:rPr kumimoji="0" lang="en-GB"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Showing the DP profiles in </a:t>
            </a:r>
            <a:r>
              <a:rPr lang="en-GB" dirty="0">
                <a:solidFill>
                  <a:prstClr val="black"/>
                </a:solidFill>
                <a:latin typeface="Calibri"/>
                <a:ea typeface="Calibri" panose="020F0502020204030204" pitchFamily="34" charset="0"/>
                <a:cs typeface="Times New Roman" panose="02020603050405020304" pitchFamily="18" charset="0"/>
              </a:rPr>
              <a:t>samples  1,2,3,4 and 5 and the degree of DP discrimination by each sample.</a:t>
            </a:r>
            <a:endParaRPr lang="en-GB" sz="1400" dirty="0"/>
          </a:p>
        </p:txBody>
      </p:sp>
      <p:sp>
        <p:nvSpPr>
          <p:cNvPr id="6" name="Content Placeholder 5">
            <a:extLst>
              <a:ext uri="{FF2B5EF4-FFF2-40B4-BE49-F238E27FC236}">
                <a16:creationId xmlns:a16="http://schemas.microsoft.com/office/drawing/2014/main" id="{415AF490-287A-462D-ACAE-BE34C461D08C}"/>
              </a:ext>
            </a:extLst>
          </p:cNvPr>
          <p:cNvSpPr>
            <a:spLocks noGrp="1"/>
          </p:cNvSpPr>
          <p:nvPr>
            <p:ph idx="1"/>
          </p:nvPr>
        </p:nvSpPr>
        <p:spPr>
          <a:xfrm>
            <a:off x="4932040" y="1009102"/>
            <a:ext cx="4077937" cy="4940178"/>
          </a:xfrm>
        </p:spPr>
        <p:txBody>
          <a:bodyPr>
            <a:normAutofit fontScale="92500" lnSpcReduction="10000"/>
          </a:bodyPr>
          <a:lstStyle/>
          <a:p>
            <a:pPr marL="180975" indent="-180975"/>
            <a:r>
              <a:rPr lang="en-GB" sz="1800" dirty="0">
                <a:solidFill>
                  <a:srgbClr val="000000"/>
                </a:solidFill>
                <a:latin typeface="+mj-lt"/>
                <a:ea typeface="Times New Roman" panose="02020603050405020304" pitchFamily="18" charset="0"/>
                <a:cs typeface="Times New Roman" panose="02020603050405020304" pitchFamily="18" charset="0"/>
              </a:rPr>
              <a:t>The bar chart in </a:t>
            </a:r>
            <a:r>
              <a:rPr kumimoji="0" lang="en-GB" sz="1800" b="1" i="0" u="none" strike="noStrike" kern="1200" cap="none" spc="0" normalizeH="0" baseline="0" noProof="0" dirty="0">
                <a:ln>
                  <a:noFill/>
                </a:ln>
                <a:solidFill>
                  <a:srgbClr val="FF0000"/>
                </a:solidFill>
                <a:effectLst/>
                <a:uLnTx/>
                <a:uFillTx/>
                <a:latin typeface="+mj-lt"/>
                <a:ea typeface="Calibri" panose="020F0502020204030204" pitchFamily="34" charset="0"/>
                <a:cs typeface="Times New Roman" panose="02020603050405020304" pitchFamily="18" charset="0"/>
              </a:rPr>
              <a:t>Figure 8 </a:t>
            </a:r>
            <a:r>
              <a:rPr lang="en-GB" sz="1800" dirty="0">
                <a:solidFill>
                  <a:srgbClr val="000000"/>
                </a:solidFill>
                <a:latin typeface="+mj-lt"/>
                <a:ea typeface="Times New Roman" panose="02020603050405020304" pitchFamily="18" charset="0"/>
                <a:cs typeface="Times New Roman" panose="02020603050405020304" pitchFamily="18" charset="0"/>
              </a:rPr>
              <a:t>indicates that </a:t>
            </a:r>
            <a:r>
              <a:rPr lang="en-GB" sz="1800" kern="1200" dirty="0">
                <a:solidFill>
                  <a:srgbClr val="000000"/>
                </a:solidFill>
                <a:effectLst/>
                <a:latin typeface="+mj-lt"/>
                <a:ea typeface="Times New Roman" panose="02020603050405020304" pitchFamily="18" charset="0"/>
                <a:cs typeface="Times New Roman" panose="02020603050405020304" pitchFamily="18" charset="0"/>
              </a:rPr>
              <a:t>CO</a:t>
            </a:r>
            <a:r>
              <a:rPr lang="en-GB" sz="1800" kern="1200" baseline="-25000" dirty="0">
                <a:solidFill>
                  <a:srgbClr val="000000"/>
                </a:solidFill>
                <a:effectLst/>
                <a:latin typeface="+mj-lt"/>
                <a:ea typeface="Times New Roman" panose="02020603050405020304" pitchFamily="18" charset="0"/>
                <a:cs typeface="Times New Roman" panose="02020603050405020304" pitchFamily="18" charset="0"/>
              </a:rPr>
              <a:t>2</a:t>
            </a:r>
            <a:r>
              <a:rPr lang="en-GB" sz="1800" dirty="0">
                <a:solidFill>
                  <a:srgbClr val="000000"/>
                </a:solidFill>
                <a:latin typeface="+mj-lt"/>
                <a:ea typeface="Times New Roman" panose="02020603050405020304" pitchFamily="18" charset="0"/>
                <a:cs typeface="Times New Roman" panose="02020603050405020304" pitchFamily="18" charset="0"/>
              </a:rPr>
              <a:t> consistently required the least DP in Sample 2,3,4, and 5. Hence satisfying the extremum criteria of minimum </a:t>
            </a:r>
            <a:r>
              <a:rPr lang="en-GB" sz="1800" dirty="0" err="1">
                <a:solidFill>
                  <a:srgbClr val="000000"/>
                </a:solidFill>
                <a:latin typeface="+mj-lt"/>
                <a:ea typeface="Times New Roman" panose="02020603050405020304" pitchFamily="18" charset="0"/>
                <a:cs typeface="Times New Roman" panose="02020603050405020304" pitchFamily="18" charset="0"/>
              </a:rPr>
              <a:t>CRs</a:t>
            </a:r>
            <a:r>
              <a:rPr lang="en-GB" sz="1800" kern="1200" dirty="0">
                <a:solidFill>
                  <a:srgbClr val="000000"/>
                </a:solidFill>
                <a:effectLst/>
                <a:latin typeface="+mj-lt"/>
                <a:ea typeface="Times New Roman" panose="02020603050405020304" pitchFamily="18" charset="0"/>
                <a:cs typeface="Times New Roman" panose="02020603050405020304" pitchFamily="18" charset="0"/>
              </a:rPr>
              <a:t>. </a:t>
            </a:r>
          </a:p>
          <a:p>
            <a:pPr marL="180975" indent="-180975"/>
            <a:r>
              <a:rPr lang="en-GB" sz="1800" dirty="0">
                <a:solidFill>
                  <a:srgbClr val="000000"/>
                </a:solidFill>
                <a:latin typeface="+mj-lt"/>
                <a:ea typeface="Times New Roman" panose="02020603050405020304" pitchFamily="18" charset="0"/>
                <a:cs typeface="Times New Roman" panose="02020603050405020304" pitchFamily="18" charset="0"/>
              </a:rPr>
              <a:t>Sample 1 has the least </a:t>
            </a:r>
            <a:r>
              <a:rPr lang="en-GB" sz="1800" kern="1200" dirty="0">
                <a:solidFill>
                  <a:srgbClr val="000000"/>
                </a:solidFill>
                <a:effectLst/>
                <a:latin typeface="+mj-lt"/>
                <a:ea typeface="Times New Roman" panose="02020603050405020304" pitchFamily="18" charset="0"/>
                <a:cs typeface="Times New Roman" panose="02020603050405020304" pitchFamily="18" charset="0"/>
              </a:rPr>
              <a:t>coefficient of variation (</a:t>
            </a:r>
            <a:r>
              <a:rPr lang="en-GB" sz="1800" dirty="0">
                <a:solidFill>
                  <a:srgbClr val="000000"/>
                </a:solidFill>
                <a:latin typeface="+mj-lt"/>
                <a:ea typeface="Times New Roman" panose="02020603050405020304" pitchFamily="18" charset="0"/>
                <a:cs typeface="Times New Roman" panose="02020603050405020304" pitchFamily="18" charset="0"/>
              </a:rPr>
              <a:t>CV). Furthermore, CH</a:t>
            </a:r>
            <a:r>
              <a:rPr lang="en-GB" sz="1800" baseline="-25000" dirty="0">
                <a:solidFill>
                  <a:srgbClr val="000000"/>
                </a:solidFill>
                <a:latin typeface="+mj-lt"/>
                <a:ea typeface="Times New Roman" panose="02020603050405020304" pitchFamily="18" charset="0"/>
                <a:cs typeface="Times New Roman" panose="02020603050405020304" pitchFamily="18" charset="0"/>
              </a:rPr>
              <a:t>4</a:t>
            </a:r>
            <a:r>
              <a:rPr lang="en-GB" sz="1800" dirty="0">
                <a:solidFill>
                  <a:srgbClr val="000000"/>
                </a:solidFill>
                <a:latin typeface="+mj-lt"/>
                <a:ea typeface="Times New Roman" panose="02020603050405020304" pitchFamily="18" charset="0"/>
                <a:cs typeface="Times New Roman" panose="02020603050405020304" pitchFamily="18" charset="0"/>
              </a:rPr>
              <a:t> and N</a:t>
            </a:r>
            <a:r>
              <a:rPr lang="en-GB" sz="1800" baseline="-25000" dirty="0">
                <a:solidFill>
                  <a:srgbClr val="000000"/>
                </a:solidFill>
                <a:latin typeface="+mj-lt"/>
                <a:ea typeface="Times New Roman" panose="02020603050405020304" pitchFamily="18" charset="0"/>
                <a:cs typeface="Times New Roman" panose="02020603050405020304" pitchFamily="18" charset="0"/>
              </a:rPr>
              <a:t>2</a:t>
            </a:r>
            <a:r>
              <a:rPr lang="en-GB" sz="1800" dirty="0">
                <a:solidFill>
                  <a:srgbClr val="000000"/>
                </a:solidFill>
                <a:latin typeface="+mj-lt"/>
                <a:ea typeface="Times New Roman" panose="02020603050405020304" pitchFamily="18" charset="0"/>
                <a:cs typeface="Times New Roman" panose="02020603050405020304" pitchFamily="18" charset="0"/>
              </a:rPr>
              <a:t> have the least DPs. The outcome in Sample 1 could be due to transport mechanism, such as the Knudsen characterisation, thereby allowing the fluid flows to be influenced by the respective gas molecular weights.</a:t>
            </a:r>
            <a:endParaRPr lang="en-GB" sz="1800" kern="1200" dirty="0">
              <a:solidFill>
                <a:srgbClr val="000000"/>
              </a:solidFill>
              <a:effectLst/>
              <a:latin typeface="+mj-lt"/>
              <a:ea typeface="Times New Roman" panose="02020603050405020304" pitchFamily="18" charset="0"/>
              <a:cs typeface="Times New Roman" panose="02020603050405020304" pitchFamily="18" charset="0"/>
            </a:endParaRPr>
          </a:p>
          <a:p>
            <a:pPr marL="180975" indent="-180975"/>
            <a:r>
              <a:rPr lang="en-GB" sz="1800" kern="1200" dirty="0">
                <a:solidFill>
                  <a:srgbClr val="000000"/>
                </a:solidFill>
                <a:effectLst/>
                <a:latin typeface="+mj-lt"/>
                <a:ea typeface="Times New Roman" panose="02020603050405020304" pitchFamily="18" charset="0"/>
                <a:cs typeface="Times New Roman" panose="02020603050405020304" pitchFamily="18" charset="0"/>
              </a:rPr>
              <a:t>The CV is relatively high for Sample 4 (6000nm) and 5 (6000nm). The high CV values </a:t>
            </a:r>
            <a:r>
              <a:rPr lang="en-GB" sz="1800" dirty="0">
                <a:solidFill>
                  <a:srgbClr val="000000"/>
                </a:solidFill>
                <a:latin typeface="+mj-lt"/>
                <a:ea typeface="Times New Roman" panose="02020603050405020304" pitchFamily="18" charset="0"/>
                <a:cs typeface="Times New Roman" panose="02020603050405020304" pitchFamily="18" charset="0"/>
              </a:rPr>
              <a:t>suggest</a:t>
            </a:r>
            <a:r>
              <a:rPr lang="en-GB" sz="1800" kern="1200" dirty="0">
                <a:solidFill>
                  <a:srgbClr val="000000"/>
                </a:solidFill>
                <a:effectLst/>
                <a:latin typeface="+mj-lt"/>
                <a:ea typeface="Times New Roman" panose="02020603050405020304" pitchFamily="18" charset="0"/>
                <a:cs typeface="Times New Roman" panose="02020603050405020304" pitchFamily="18" charset="0"/>
              </a:rPr>
              <a:t> that Sample 4 and 5 have the most significan</a:t>
            </a:r>
            <a:r>
              <a:rPr lang="en-GB" sz="1800" dirty="0">
                <a:solidFill>
                  <a:srgbClr val="000000"/>
                </a:solidFill>
                <a:latin typeface="+mj-lt"/>
                <a:ea typeface="Times New Roman" panose="02020603050405020304" pitchFamily="18" charset="0"/>
                <a:cs typeface="Times New Roman" panose="02020603050405020304" pitchFamily="18" charset="0"/>
              </a:rPr>
              <a:t>t</a:t>
            </a:r>
            <a:r>
              <a:rPr lang="en-GB" sz="1800" kern="1200" dirty="0">
                <a:solidFill>
                  <a:srgbClr val="000000"/>
                </a:solidFill>
                <a:effectLst/>
                <a:latin typeface="+mj-lt"/>
                <a:ea typeface="Times New Roman" panose="02020603050405020304" pitchFamily="18" charset="0"/>
                <a:cs typeface="Times New Roman" panose="02020603050405020304" pitchFamily="18" charset="0"/>
              </a:rPr>
              <a:t> DP discrimination for the gases. Therefore implying that pore size is a critical factor </a:t>
            </a:r>
            <a:r>
              <a:rPr lang="en-GB" sz="1800" dirty="0">
                <a:solidFill>
                  <a:srgbClr val="000000"/>
                </a:solidFill>
                <a:latin typeface="+mj-lt"/>
                <a:ea typeface="Times New Roman" panose="02020603050405020304" pitchFamily="18" charset="0"/>
                <a:cs typeface="Times New Roman" panose="02020603050405020304" pitchFamily="18" charset="0"/>
              </a:rPr>
              <a:t>that influence the respective gas </a:t>
            </a:r>
            <a:r>
              <a:rPr lang="en-GB" sz="1800" dirty="0" err="1">
                <a:solidFill>
                  <a:srgbClr val="000000"/>
                </a:solidFill>
                <a:latin typeface="+mj-lt"/>
                <a:ea typeface="Times New Roman" panose="02020603050405020304" pitchFamily="18" charset="0"/>
                <a:cs typeface="Times New Roman" panose="02020603050405020304" pitchFamily="18" charset="0"/>
              </a:rPr>
              <a:t>CRs</a:t>
            </a:r>
            <a:r>
              <a:rPr lang="en-GB" sz="1800" dirty="0">
                <a:solidFill>
                  <a:srgbClr val="000000"/>
                </a:solidFill>
                <a:latin typeface="+mj-lt"/>
                <a:ea typeface="Times New Roman" panose="02020603050405020304" pitchFamily="18" charset="0"/>
                <a:cs typeface="Times New Roman" panose="02020603050405020304" pitchFamily="18" charset="0"/>
              </a:rPr>
              <a:t>.</a:t>
            </a:r>
            <a:endParaRPr lang="en-GB" sz="1800" b="1" dirty="0">
              <a:solidFill>
                <a:srgbClr val="000000"/>
              </a:solidFill>
              <a:latin typeface="+mj-lt"/>
              <a:ea typeface="Times New Roman" panose="02020603050405020304" pitchFamily="18" charset="0"/>
              <a:cs typeface="Times New Roman" panose="02020603050405020304" pitchFamily="18" charset="0"/>
            </a:endParaRPr>
          </a:p>
        </p:txBody>
      </p:sp>
      <p:graphicFrame>
        <p:nvGraphicFramePr>
          <p:cNvPr id="23" name="Chart 22">
            <a:extLst>
              <a:ext uri="{FF2B5EF4-FFF2-40B4-BE49-F238E27FC236}">
                <a16:creationId xmlns:a16="http://schemas.microsoft.com/office/drawing/2014/main" id="{DA329F64-D401-4D4A-8762-5CEBDE312724}"/>
              </a:ext>
            </a:extLst>
          </p:cNvPr>
          <p:cNvGraphicFramePr>
            <a:graphicFrameLocks/>
          </p:cNvGraphicFramePr>
          <p:nvPr>
            <p:extLst>
              <p:ext uri="{D42A27DB-BD31-4B8C-83A1-F6EECF244321}">
                <p14:modId xmlns:p14="http://schemas.microsoft.com/office/powerpoint/2010/main" val="2209146931"/>
              </p:ext>
            </p:extLst>
          </p:nvPr>
        </p:nvGraphicFramePr>
        <p:xfrm>
          <a:off x="160266" y="1196753"/>
          <a:ext cx="4609353" cy="35283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1628213"/>
      </p:ext>
    </p:extLst>
  </p:cSld>
  <p:clrMapOvr>
    <a:masterClrMapping/>
  </p:clrMapOvr>
  <mc:AlternateContent xmlns:mc="http://schemas.openxmlformats.org/markup-compatibility/2006" xmlns:p14="http://schemas.microsoft.com/office/powerpoint/2010/main">
    <mc:Choice Requires="p14">
      <p:transition spd="slow" p14:dur="2000" advTm="25422"/>
    </mc:Choice>
    <mc:Fallback xmlns="">
      <p:transition spd="slow" advTm="2542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Phase 2: Experimental Results</a:t>
            </a:r>
          </a:p>
        </p:txBody>
      </p:sp>
      <p:sp>
        <p:nvSpPr>
          <p:cNvPr id="17" name="TextBox 16">
            <a:extLst>
              <a:ext uri="{FF2B5EF4-FFF2-40B4-BE49-F238E27FC236}">
                <a16:creationId xmlns:a16="http://schemas.microsoft.com/office/drawing/2014/main" id="{F35D2D51-EAAC-4632-A661-807441760BE7}"/>
              </a:ext>
            </a:extLst>
          </p:cNvPr>
          <p:cNvSpPr txBox="1"/>
          <p:nvPr/>
        </p:nvSpPr>
        <p:spPr>
          <a:xfrm>
            <a:off x="58931" y="5314574"/>
            <a:ext cx="6602157" cy="646331"/>
          </a:xfrm>
          <a:prstGeom prst="rect">
            <a:avLst/>
          </a:prstGeom>
          <a:noFill/>
        </p:spPr>
        <p:txBody>
          <a:bodyPr wrap="square">
            <a:spAutoFit/>
          </a:bodyPr>
          <a:lstStyle/>
          <a:p>
            <a:r>
              <a:rPr kumimoji="0" lang="en-GB"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Figure 9 </a:t>
            </a:r>
            <a:r>
              <a:rPr kumimoji="0" lang="en-GB"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Showing the structural approaches (rhythms and gradients) that optimise </a:t>
            </a:r>
            <a:r>
              <a:rPr kumimoji="0" lang="en-GB"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CRs</a:t>
            </a:r>
            <a:r>
              <a:rPr kumimoji="0" lang="en-GB"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for (a) CH</a:t>
            </a:r>
            <a:r>
              <a:rPr kumimoji="0" lang="en-GB" b="0" i="0" u="none" strike="noStrike" kern="1200" cap="none" spc="0" normalizeH="0" baseline="-25000" noProof="0" dirty="0">
                <a:ln>
                  <a:noFill/>
                </a:ln>
                <a:solidFill>
                  <a:prstClr val="black"/>
                </a:solidFill>
                <a:effectLst/>
                <a:uLnTx/>
                <a:uFillTx/>
                <a:latin typeface="Calibri"/>
                <a:ea typeface="Calibri" panose="020F0502020204030204" pitchFamily="34" charset="0"/>
                <a:cs typeface="Times New Roman" panose="02020603050405020304" pitchFamily="18" charset="0"/>
              </a:rPr>
              <a:t>4</a:t>
            </a:r>
            <a:r>
              <a:rPr kumimoji="0" lang="en-GB"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(b) N</a:t>
            </a:r>
            <a:r>
              <a:rPr kumimoji="0" lang="en-GB" b="0" i="0" u="none" strike="noStrike" kern="1200" cap="none" spc="0" normalizeH="0" baseline="-25000" noProof="0" dirty="0">
                <a:ln>
                  <a:noFill/>
                </a:ln>
                <a:solidFill>
                  <a:prstClr val="black"/>
                </a:solidFill>
                <a:effectLst/>
                <a:uLnTx/>
                <a:uFillTx/>
                <a:latin typeface="Calibri"/>
                <a:ea typeface="Calibri" panose="020F0502020204030204" pitchFamily="34" charset="0"/>
                <a:cs typeface="Times New Roman" panose="02020603050405020304" pitchFamily="18" charset="0"/>
              </a:rPr>
              <a:t>2</a:t>
            </a:r>
            <a:r>
              <a:rPr kumimoji="0" lang="en-GB"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(c) Air, (d) CO</a:t>
            </a:r>
            <a:r>
              <a:rPr kumimoji="0" lang="en-GB" b="0" i="0" u="none" strike="noStrike" kern="1200" cap="none" spc="0" normalizeH="0" baseline="-25000" noProof="0" dirty="0">
                <a:ln>
                  <a:noFill/>
                </a:ln>
                <a:solidFill>
                  <a:prstClr val="black"/>
                </a:solidFill>
                <a:effectLst/>
                <a:uLnTx/>
                <a:uFillTx/>
                <a:latin typeface="Calibri"/>
                <a:ea typeface="Calibri" panose="020F0502020204030204" pitchFamily="34" charset="0"/>
                <a:cs typeface="Times New Roman" panose="02020603050405020304" pitchFamily="18" charset="0"/>
              </a:rPr>
              <a:t>2</a:t>
            </a:r>
            <a:r>
              <a:rPr kumimoji="0" lang="en-GB"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endParaRPr lang="en-GB" sz="1400" dirty="0"/>
          </a:p>
        </p:txBody>
      </p:sp>
      <p:sp>
        <p:nvSpPr>
          <p:cNvPr id="6" name="Content Placeholder 5">
            <a:extLst>
              <a:ext uri="{FF2B5EF4-FFF2-40B4-BE49-F238E27FC236}">
                <a16:creationId xmlns:a16="http://schemas.microsoft.com/office/drawing/2014/main" id="{415AF490-287A-462D-ACAE-BE34C461D08C}"/>
              </a:ext>
            </a:extLst>
          </p:cNvPr>
          <p:cNvSpPr>
            <a:spLocks noGrp="1"/>
          </p:cNvSpPr>
          <p:nvPr>
            <p:ph idx="1"/>
          </p:nvPr>
        </p:nvSpPr>
        <p:spPr>
          <a:xfrm>
            <a:off x="6732240" y="1016704"/>
            <a:ext cx="2232248" cy="4824590"/>
          </a:xfrm>
          <a:ln>
            <a:solidFill>
              <a:schemeClr val="accent4">
                <a:lumMod val="75000"/>
              </a:schemeClr>
            </a:solidFill>
          </a:ln>
        </p:spPr>
        <p:txBody>
          <a:bodyPr>
            <a:normAutofit fontScale="92500" lnSpcReduction="10000"/>
          </a:bodyPr>
          <a:lstStyle/>
          <a:p>
            <a:pPr marL="0" indent="0">
              <a:buNone/>
            </a:pPr>
            <a:r>
              <a:rPr lang="en-GB"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is observed in</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6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Figure 9</a:t>
            </a:r>
            <a:r>
              <a:rPr lang="en-GB" sz="1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the respective gases optimise DP via different compound structural routes or rhythms. </a:t>
            </a:r>
          </a:p>
          <a:p>
            <a:pPr marL="180975" indent="-180975"/>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structural gradients and well topologies for N</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CH</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en-GB" sz="1600" baseline="-25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are similar, but the rhythms are different. CH</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Air share the same structural approach (rhythm, gradient and topology). </a:t>
            </a:r>
          </a:p>
          <a:p>
            <a:pPr marL="180975" indent="-180975"/>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has a unique structural approach. </a:t>
            </a:r>
          </a:p>
          <a:p>
            <a:pPr marL="180975" indent="-180975"/>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 all gases, the layer with 20% porosity is the most suitable for placing the production well.</a:t>
            </a:r>
          </a:p>
        </p:txBody>
      </p:sp>
      <p:grpSp>
        <p:nvGrpSpPr>
          <p:cNvPr id="22" name="Group 21">
            <a:extLst>
              <a:ext uri="{FF2B5EF4-FFF2-40B4-BE49-F238E27FC236}">
                <a16:creationId xmlns:a16="http://schemas.microsoft.com/office/drawing/2014/main" id="{FC22E4ED-66DF-456B-BBA8-1D91689290E2}"/>
              </a:ext>
            </a:extLst>
          </p:cNvPr>
          <p:cNvGrpSpPr/>
          <p:nvPr/>
        </p:nvGrpSpPr>
        <p:grpSpPr>
          <a:xfrm>
            <a:off x="118101" y="1016704"/>
            <a:ext cx="6542988" cy="4338074"/>
            <a:chOff x="118101" y="1016704"/>
            <a:chExt cx="6542988" cy="4338074"/>
          </a:xfrm>
        </p:grpSpPr>
        <p:pic>
          <p:nvPicPr>
            <p:cNvPr id="9" name="Picture 8">
              <a:extLst>
                <a:ext uri="{FF2B5EF4-FFF2-40B4-BE49-F238E27FC236}">
                  <a16:creationId xmlns:a16="http://schemas.microsoft.com/office/drawing/2014/main" id="{AEE04EF0-7054-4DF7-8572-A8E0A8E435B3}"/>
                </a:ext>
              </a:extLst>
            </p:cNvPr>
            <p:cNvPicPr>
              <a:picLocks noChangeAspect="1"/>
            </p:cNvPicPr>
            <p:nvPr/>
          </p:nvPicPr>
          <p:blipFill>
            <a:blip r:embed="rId2"/>
            <a:stretch>
              <a:fillRect/>
            </a:stretch>
          </p:blipFill>
          <p:spPr>
            <a:xfrm>
              <a:off x="262101" y="1016704"/>
              <a:ext cx="3085763" cy="2115541"/>
            </a:xfrm>
            <a:prstGeom prst="rect">
              <a:avLst/>
            </a:prstGeom>
          </p:spPr>
        </p:pic>
        <p:pic>
          <p:nvPicPr>
            <p:cNvPr id="11" name="Picture 10">
              <a:extLst>
                <a:ext uri="{FF2B5EF4-FFF2-40B4-BE49-F238E27FC236}">
                  <a16:creationId xmlns:a16="http://schemas.microsoft.com/office/drawing/2014/main" id="{4219F935-FDA6-435A-9954-D55E43FE303A}"/>
                </a:ext>
              </a:extLst>
            </p:cNvPr>
            <p:cNvPicPr>
              <a:picLocks noChangeAspect="1"/>
            </p:cNvPicPr>
            <p:nvPr/>
          </p:nvPicPr>
          <p:blipFill>
            <a:blip r:embed="rId3"/>
            <a:stretch>
              <a:fillRect/>
            </a:stretch>
          </p:blipFill>
          <p:spPr>
            <a:xfrm>
              <a:off x="3563888" y="1016705"/>
              <a:ext cx="3097201" cy="2115303"/>
            </a:xfrm>
            <a:prstGeom prst="rect">
              <a:avLst/>
            </a:prstGeom>
          </p:spPr>
        </p:pic>
        <p:pic>
          <p:nvPicPr>
            <p:cNvPr id="13" name="Picture 12">
              <a:extLst>
                <a:ext uri="{FF2B5EF4-FFF2-40B4-BE49-F238E27FC236}">
                  <a16:creationId xmlns:a16="http://schemas.microsoft.com/office/drawing/2014/main" id="{40937DF5-0FBB-411C-A572-237507083E14}"/>
                </a:ext>
              </a:extLst>
            </p:cNvPr>
            <p:cNvPicPr>
              <a:picLocks noChangeAspect="1"/>
            </p:cNvPicPr>
            <p:nvPr/>
          </p:nvPicPr>
          <p:blipFill>
            <a:blip r:embed="rId4"/>
            <a:stretch>
              <a:fillRect/>
            </a:stretch>
          </p:blipFill>
          <p:spPr>
            <a:xfrm>
              <a:off x="262101" y="3198920"/>
              <a:ext cx="3085763" cy="2115303"/>
            </a:xfrm>
            <a:prstGeom prst="rect">
              <a:avLst/>
            </a:prstGeom>
          </p:spPr>
        </p:pic>
        <p:pic>
          <p:nvPicPr>
            <p:cNvPr id="15" name="Picture 14">
              <a:extLst>
                <a:ext uri="{FF2B5EF4-FFF2-40B4-BE49-F238E27FC236}">
                  <a16:creationId xmlns:a16="http://schemas.microsoft.com/office/drawing/2014/main" id="{DCA6918D-B073-4525-B56A-FB43B1C157AC}"/>
                </a:ext>
              </a:extLst>
            </p:cNvPr>
            <p:cNvPicPr>
              <a:picLocks noChangeAspect="1"/>
            </p:cNvPicPr>
            <p:nvPr/>
          </p:nvPicPr>
          <p:blipFill>
            <a:blip r:embed="rId5"/>
            <a:stretch>
              <a:fillRect/>
            </a:stretch>
          </p:blipFill>
          <p:spPr>
            <a:xfrm>
              <a:off x="3563888" y="3198920"/>
              <a:ext cx="3097200" cy="2115303"/>
            </a:xfrm>
            <a:prstGeom prst="rect">
              <a:avLst/>
            </a:prstGeom>
          </p:spPr>
        </p:pic>
        <p:grpSp>
          <p:nvGrpSpPr>
            <p:cNvPr id="20" name="Group 19">
              <a:extLst>
                <a:ext uri="{FF2B5EF4-FFF2-40B4-BE49-F238E27FC236}">
                  <a16:creationId xmlns:a16="http://schemas.microsoft.com/office/drawing/2014/main" id="{844B502F-165D-4D48-84A4-BEF3644F98A0}"/>
                </a:ext>
              </a:extLst>
            </p:cNvPr>
            <p:cNvGrpSpPr/>
            <p:nvPr/>
          </p:nvGrpSpPr>
          <p:grpSpPr>
            <a:xfrm>
              <a:off x="118101" y="2883759"/>
              <a:ext cx="3470529" cy="2471019"/>
              <a:chOff x="118101" y="2883759"/>
              <a:chExt cx="3470529" cy="2471019"/>
            </a:xfrm>
          </p:grpSpPr>
          <p:sp>
            <p:nvSpPr>
              <p:cNvPr id="18" name="TextBox 17">
                <a:extLst>
                  <a:ext uri="{FF2B5EF4-FFF2-40B4-BE49-F238E27FC236}">
                    <a16:creationId xmlns:a16="http://schemas.microsoft.com/office/drawing/2014/main" id="{CD18BDA8-ABFC-4CC1-9999-98A5F1D74E73}"/>
                  </a:ext>
                </a:extLst>
              </p:cNvPr>
              <p:cNvSpPr txBox="1"/>
              <p:nvPr/>
            </p:nvSpPr>
            <p:spPr>
              <a:xfrm>
                <a:off x="118950" y="2887849"/>
                <a:ext cx="144000" cy="276999"/>
              </a:xfrm>
              <a:prstGeom prst="rect">
                <a:avLst/>
              </a:prstGeom>
              <a:noFill/>
            </p:spPr>
            <p:txBody>
              <a:bodyPr wrap="square" lIns="0" tIns="0" rIns="0" bIns="0" rtlCol="0">
                <a:spAutoFit/>
              </a:bodyPr>
              <a:lstStyle/>
              <a:p>
                <a:r>
                  <a:rPr lang="en-GB" b="1" dirty="0"/>
                  <a:t>a</a:t>
                </a:r>
              </a:p>
            </p:txBody>
          </p:sp>
          <p:sp>
            <p:nvSpPr>
              <p:cNvPr id="32" name="TextBox 31">
                <a:extLst>
                  <a:ext uri="{FF2B5EF4-FFF2-40B4-BE49-F238E27FC236}">
                    <a16:creationId xmlns:a16="http://schemas.microsoft.com/office/drawing/2014/main" id="{672DBE49-2A62-4D8F-B1B7-AEFC756E6CB4}"/>
                  </a:ext>
                </a:extLst>
              </p:cNvPr>
              <p:cNvSpPr txBox="1"/>
              <p:nvPr/>
            </p:nvSpPr>
            <p:spPr>
              <a:xfrm>
                <a:off x="3444630" y="2883759"/>
                <a:ext cx="144000" cy="276999"/>
              </a:xfrm>
              <a:prstGeom prst="rect">
                <a:avLst/>
              </a:prstGeom>
              <a:noFill/>
            </p:spPr>
            <p:txBody>
              <a:bodyPr wrap="square" lIns="0" tIns="0" rIns="0" bIns="0" rtlCol="0">
                <a:spAutoFit/>
              </a:bodyPr>
              <a:lstStyle/>
              <a:p>
                <a:r>
                  <a:rPr lang="en-GB" b="1" dirty="0"/>
                  <a:t>b</a:t>
                </a:r>
              </a:p>
            </p:txBody>
          </p:sp>
          <p:sp>
            <p:nvSpPr>
              <p:cNvPr id="33" name="TextBox 32">
                <a:extLst>
                  <a:ext uri="{FF2B5EF4-FFF2-40B4-BE49-F238E27FC236}">
                    <a16:creationId xmlns:a16="http://schemas.microsoft.com/office/drawing/2014/main" id="{DFAECB94-DF4B-404E-A19E-DCBB286B8F9F}"/>
                  </a:ext>
                </a:extLst>
              </p:cNvPr>
              <p:cNvSpPr txBox="1"/>
              <p:nvPr/>
            </p:nvSpPr>
            <p:spPr>
              <a:xfrm>
                <a:off x="118101" y="5077779"/>
                <a:ext cx="144000" cy="276999"/>
              </a:xfrm>
              <a:prstGeom prst="rect">
                <a:avLst/>
              </a:prstGeom>
              <a:noFill/>
            </p:spPr>
            <p:txBody>
              <a:bodyPr wrap="square" lIns="0" tIns="0" rIns="0" bIns="0" rtlCol="0">
                <a:spAutoFit/>
              </a:bodyPr>
              <a:lstStyle/>
              <a:p>
                <a:r>
                  <a:rPr lang="en-GB" b="1" dirty="0"/>
                  <a:t>c</a:t>
                </a:r>
              </a:p>
            </p:txBody>
          </p:sp>
          <p:sp>
            <p:nvSpPr>
              <p:cNvPr id="34" name="TextBox 33">
                <a:extLst>
                  <a:ext uri="{FF2B5EF4-FFF2-40B4-BE49-F238E27FC236}">
                    <a16:creationId xmlns:a16="http://schemas.microsoft.com/office/drawing/2014/main" id="{F329E58A-58C5-475A-AA1D-863BD8390159}"/>
                  </a:ext>
                </a:extLst>
              </p:cNvPr>
              <p:cNvSpPr txBox="1"/>
              <p:nvPr/>
            </p:nvSpPr>
            <p:spPr>
              <a:xfrm>
                <a:off x="3444630" y="5057746"/>
                <a:ext cx="144000" cy="276999"/>
              </a:xfrm>
              <a:prstGeom prst="rect">
                <a:avLst/>
              </a:prstGeom>
              <a:noFill/>
            </p:spPr>
            <p:txBody>
              <a:bodyPr wrap="square" lIns="0" tIns="0" rIns="0" bIns="0" rtlCol="0">
                <a:spAutoFit/>
              </a:bodyPr>
              <a:lstStyle/>
              <a:p>
                <a:r>
                  <a:rPr lang="en-GB" b="1" dirty="0"/>
                  <a:t>d</a:t>
                </a:r>
              </a:p>
            </p:txBody>
          </p:sp>
        </p:grpSp>
      </p:grpSp>
    </p:spTree>
    <p:extLst>
      <p:ext uri="{BB962C8B-B14F-4D97-AF65-F5344CB8AC3E}">
        <p14:creationId xmlns:p14="http://schemas.microsoft.com/office/powerpoint/2010/main" val="2922849254"/>
      </p:ext>
    </p:extLst>
  </p:cSld>
  <p:clrMapOvr>
    <a:masterClrMapping/>
  </p:clrMapOvr>
  <mc:AlternateContent xmlns:mc="http://schemas.openxmlformats.org/markup-compatibility/2006" xmlns:p14="http://schemas.microsoft.com/office/powerpoint/2010/main">
    <mc:Choice Requires="p14">
      <p:transition spd="slow" p14:dur="2000" advTm="25422"/>
    </mc:Choice>
    <mc:Fallback xmlns="">
      <p:transition spd="slow" advTm="254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normAutofit/>
          </a:bodyPr>
          <a:lstStyle/>
          <a:p>
            <a:r>
              <a:rPr lang="en-GB" dirty="0">
                <a:solidFill>
                  <a:schemeClr val="bg1"/>
                </a:solidFill>
              </a:rPr>
              <a:t>Coupling of Phase 1 &amp; 2 Results</a:t>
            </a:r>
          </a:p>
        </p:txBody>
      </p:sp>
      <p:sp>
        <p:nvSpPr>
          <p:cNvPr id="17" name="TextBox 16">
            <a:extLst>
              <a:ext uri="{FF2B5EF4-FFF2-40B4-BE49-F238E27FC236}">
                <a16:creationId xmlns:a16="http://schemas.microsoft.com/office/drawing/2014/main" id="{F35D2D51-EAAC-4632-A661-807441760BE7}"/>
              </a:ext>
            </a:extLst>
          </p:cNvPr>
          <p:cNvSpPr txBox="1"/>
          <p:nvPr/>
        </p:nvSpPr>
        <p:spPr>
          <a:xfrm>
            <a:off x="251528" y="3895008"/>
            <a:ext cx="5106738" cy="830997"/>
          </a:xfrm>
          <a:prstGeom prst="rect">
            <a:avLst/>
          </a:prstGeom>
          <a:noFill/>
        </p:spPr>
        <p:txBody>
          <a:bodyPr wrap="square">
            <a:spAutoFit/>
          </a:bodyPr>
          <a:lstStyle/>
          <a:p>
            <a:r>
              <a:rPr kumimoji="0" lang="en-GB" sz="1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Figure 10 </a:t>
            </a:r>
            <a:r>
              <a:rPr kumimoji="0" lang="en-GB"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Show the displacement pressure profile for </a:t>
            </a:r>
            <a:r>
              <a:rPr lang="en-GB" sz="1600" dirty="0">
                <a:solidFill>
                  <a:prstClr val="black"/>
                </a:solidFill>
                <a:latin typeface="Calibri"/>
                <a:ea typeface="Calibri" panose="020F0502020204030204" pitchFamily="34" charset="0"/>
                <a:cs typeface="Times New Roman" panose="02020603050405020304" pitchFamily="18" charset="0"/>
              </a:rPr>
              <a:t>(a)</a:t>
            </a:r>
            <a:r>
              <a:rPr kumimoji="0" lang="en-GB"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gas EOR processes by data mining and (b) EOR gases by experimental method.</a:t>
            </a:r>
            <a:endParaRPr lang="en-GB" sz="1200" dirty="0"/>
          </a:p>
        </p:txBody>
      </p:sp>
      <p:sp>
        <p:nvSpPr>
          <p:cNvPr id="6" name="Content Placeholder 5">
            <a:extLst>
              <a:ext uri="{FF2B5EF4-FFF2-40B4-BE49-F238E27FC236}">
                <a16:creationId xmlns:a16="http://schemas.microsoft.com/office/drawing/2014/main" id="{415AF490-287A-462D-ACAE-BE34C461D08C}"/>
              </a:ext>
            </a:extLst>
          </p:cNvPr>
          <p:cNvSpPr>
            <a:spLocks noGrp="1"/>
          </p:cNvSpPr>
          <p:nvPr>
            <p:ph idx="1"/>
          </p:nvPr>
        </p:nvSpPr>
        <p:spPr>
          <a:xfrm>
            <a:off x="5374433" y="908720"/>
            <a:ext cx="3590039" cy="3763521"/>
          </a:xfrm>
        </p:spPr>
        <p:txBody>
          <a:bodyPr>
            <a:normAutofit/>
          </a:bodyPr>
          <a:lstStyle/>
          <a:p>
            <a:pPr marL="0" indent="0">
              <a:buNone/>
            </a:pP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scatter plots in </a:t>
            </a:r>
            <a:r>
              <a:rPr kumimoji="0" lang="en-GB" sz="1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Figure 10</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offer a qualitative and quantitative comparison of field and experimental data in a heterogeneous reservoirs settings.</a:t>
            </a:r>
          </a:p>
          <a:p>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mean values of the gas DP suggest N</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requires a relatively high </a:t>
            </a:r>
            <a:r>
              <a:rPr lang="en-GB" sz="16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CRs</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while CO</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requires the least ratings.  Therefore, CO</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the most competitive gas for heterogeneous system. </a:t>
            </a:r>
          </a:p>
          <a:p>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the two graphs, the CV analyses shows Air</a:t>
            </a:r>
            <a:r>
              <a:rPr lang="en-GB" sz="1600" kern="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injection power rating is the most affected by structural variability or reservoir heterogeneity.</a:t>
            </a:r>
          </a:p>
        </p:txBody>
      </p:sp>
      <p:grpSp>
        <p:nvGrpSpPr>
          <p:cNvPr id="4" name="Group 3">
            <a:extLst>
              <a:ext uri="{FF2B5EF4-FFF2-40B4-BE49-F238E27FC236}">
                <a16:creationId xmlns:a16="http://schemas.microsoft.com/office/drawing/2014/main" id="{95311402-FBD7-411A-90E2-C2D71619B197}"/>
              </a:ext>
            </a:extLst>
          </p:cNvPr>
          <p:cNvGrpSpPr/>
          <p:nvPr/>
        </p:nvGrpSpPr>
        <p:grpSpPr>
          <a:xfrm>
            <a:off x="179528" y="1031748"/>
            <a:ext cx="5194904" cy="2912321"/>
            <a:chOff x="179528" y="1031748"/>
            <a:chExt cx="5194904" cy="2912321"/>
          </a:xfrm>
        </p:grpSpPr>
        <p:graphicFrame>
          <p:nvGraphicFramePr>
            <p:cNvPr id="19" name="Chart 18">
              <a:extLst>
                <a:ext uri="{FF2B5EF4-FFF2-40B4-BE49-F238E27FC236}">
                  <a16:creationId xmlns:a16="http://schemas.microsoft.com/office/drawing/2014/main" id="{00000000-0008-0000-0E00-00002B000000}"/>
                </a:ext>
              </a:extLst>
            </p:cNvPr>
            <p:cNvGraphicFramePr>
              <a:graphicFrameLocks/>
            </p:cNvGraphicFramePr>
            <p:nvPr>
              <p:extLst>
                <p:ext uri="{D42A27DB-BD31-4B8C-83A1-F6EECF244321}">
                  <p14:modId xmlns:p14="http://schemas.microsoft.com/office/powerpoint/2010/main" val="1625119124"/>
                </p:ext>
              </p:extLst>
            </p:nvPr>
          </p:nvGraphicFramePr>
          <p:xfrm>
            <a:off x="2987824" y="1039070"/>
            <a:ext cx="2386608" cy="28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3E935825-D6EE-4872-8CD9-7E61D726C387}"/>
                </a:ext>
              </a:extLst>
            </p:cNvPr>
            <p:cNvGraphicFramePr/>
            <p:nvPr>
              <p:extLst>
                <p:ext uri="{D42A27DB-BD31-4B8C-83A1-F6EECF244321}">
                  <p14:modId xmlns:p14="http://schemas.microsoft.com/office/powerpoint/2010/main" val="4289303864"/>
                </p:ext>
              </p:extLst>
            </p:nvPr>
          </p:nvGraphicFramePr>
          <p:xfrm>
            <a:off x="323528" y="1031748"/>
            <a:ext cx="2386608" cy="2879725"/>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F8855D35-B76B-4A4D-90E2-F5AFE70EEA4C}"/>
                </a:ext>
              </a:extLst>
            </p:cNvPr>
            <p:cNvGrpSpPr/>
            <p:nvPr/>
          </p:nvGrpSpPr>
          <p:grpSpPr>
            <a:xfrm>
              <a:off x="179528" y="3659473"/>
              <a:ext cx="2812780" cy="284596"/>
              <a:chOff x="179528" y="3659473"/>
              <a:chExt cx="2812780" cy="284596"/>
            </a:xfrm>
          </p:grpSpPr>
          <p:sp>
            <p:nvSpPr>
              <p:cNvPr id="7" name="TextBox 6">
                <a:extLst>
                  <a:ext uri="{FF2B5EF4-FFF2-40B4-BE49-F238E27FC236}">
                    <a16:creationId xmlns:a16="http://schemas.microsoft.com/office/drawing/2014/main" id="{66A794C9-97B2-4280-90DE-39B66C796C88}"/>
                  </a:ext>
                </a:extLst>
              </p:cNvPr>
              <p:cNvSpPr txBox="1"/>
              <p:nvPr/>
            </p:nvSpPr>
            <p:spPr>
              <a:xfrm>
                <a:off x="179528" y="3659473"/>
                <a:ext cx="144000" cy="276999"/>
              </a:xfrm>
              <a:prstGeom prst="rect">
                <a:avLst/>
              </a:prstGeom>
              <a:noFill/>
            </p:spPr>
            <p:txBody>
              <a:bodyPr wrap="square" lIns="0" tIns="0" rIns="0" bIns="0" rtlCol="0">
                <a:spAutoFit/>
              </a:bodyPr>
              <a:lstStyle/>
              <a:p>
                <a:r>
                  <a:rPr lang="en-GB" b="1" dirty="0"/>
                  <a:t>a</a:t>
                </a:r>
              </a:p>
            </p:txBody>
          </p:sp>
          <p:sp>
            <p:nvSpPr>
              <p:cNvPr id="8" name="TextBox 7">
                <a:extLst>
                  <a:ext uri="{FF2B5EF4-FFF2-40B4-BE49-F238E27FC236}">
                    <a16:creationId xmlns:a16="http://schemas.microsoft.com/office/drawing/2014/main" id="{E205514B-2872-49C0-A495-5894F15B6A02}"/>
                  </a:ext>
                </a:extLst>
              </p:cNvPr>
              <p:cNvSpPr txBox="1"/>
              <p:nvPr/>
            </p:nvSpPr>
            <p:spPr>
              <a:xfrm>
                <a:off x="2843808" y="3667070"/>
                <a:ext cx="148500" cy="276999"/>
              </a:xfrm>
              <a:prstGeom prst="rect">
                <a:avLst/>
              </a:prstGeom>
              <a:noFill/>
            </p:spPr>
            <p:txBody>
              <a:bodyPr wrap="square" lIns="0" tIns="0" rIns="0" bIns="0" rtlCol="0">
                <a:spAutoFit/>
              </a:bodyPr>
              <a:lstStyle/>
              <a:p>
                <a:r>
                  <a:rPr lang="en-GB" b="1" dirty="0"/>
                  <a:t>b</a:t>
                </a:r>
              </a:p>
            </p:txBody>
          </p:sp>
        </p:grpSp>
      </p:grpSp>
      <p:sp>
        <p:nvSpPr>
          <p:cNvPr id="12" name="TextBox 11">
            <a:extLst>
              <a:ext uri="{FF2B5EF4-FFF2-40B4-BE49-F238E27FC236}">
                <a16:creationId xmlns:a16="http://schemas.microsoft.com/office/drawing/2014/main" id="{DF00048F-3916-4130-91B2-925FF6613967}"/>
              </a:ext>
            </a:extLst>
          </p:cNvPr>
          <p:cNvSpPr txBox="1"/>
          <p:nvPr/>
        </p:nvSpPr>
        <p:spPr>
          <a:xfrm>
            <a:off x="169039" y="4676943"/>
            <a:ext cx="8805921" cy="1200329"/>
          </a:xfrm>
          <a:prstGeom prst="rect">
            <a:avLst/>
          </a:prstGeom>
          <a:solidFill>
            <a:schemeClr val="accent2">
              <a:lumMod val="40000"/>
              <a:lumOff val="60000"/>
            </a:schemeClr>
          </a:solidFill>
          <a:scene3d>
            <a:camera prst="orthographicFront"/>
            <a:lightRig rig="threePt" dir="t"/>
          </a:scene3d>
          <a:sp3d>
            <a:bevelT/>
          </a:sp3d>
        </p:spPr>
        <p:txBody>
          <a:bodyPr wrap="square">
            <a:spAutoFit/>
          </a:bodyPr>
          <a:lstStyle/>
          <a:p>
            <a:pPr algn="ctr"/>
            <a:r>
              <a:rPr lang="en-GB" sz="1800" b="1" dirty="0">
                <a:solidFill>
                  <a:srgbClr val="000000"/>
                </a:solidFill>
                <a:latin typeface="+mj-lt"/>
                <a:ea typeface="Times New Roman" panose="02020603050405020304" pitchFamily="18" charset="0"/>
                <a:cs typeface="Times New Roman" panose="02020603050405020304" pitchFamily="18" charset="0"/>
              </a:rPr>
              <a:t>Consequently, experimentally determined  competitive Ranking for </a:t>
            </a:r>
            <a:r>
              <a:rPr lang="en-GB" sz="1800" b="1" dirty="0" err="1">
                <a:solidFill>
                  <a:srgbClr val="000000"/>
                </a:solidFill>
                <a:latin typeface="+mj-lt"/>
                <a:ea typeface="Times New Roman" panose="02020603050405020304" pitchFamily="18" charset="0"/>
                <a:cs typeface="Times New Roman" panose="02020603050405020304" pitchFamily="18" charset="0"/>
              </a:rPr>
              <a:t>CRs</a:t>
            </a:r>
            <a:r>
              <a:rPr lang="en-GB" sz="1800" b="1" dirty="0">
                <a:solidFill>
                  <a:srgbClr val="000000"/>
                </a:solidFill>
                <a:latin typeface="+mj-lt"/>
                <a:ea typeface="Times New Roman" panose="02020603050405020304" pitchFamily="18" charset="0"/>
                <a:cs typeface="Times New Roman" panose="02020603050405020304" pitchFamily="18" charset="0"/>
              </a:rPr>
              <a:t>: </a:t>
            </a:r>
          </a:p>
          <a:p>
            <a:pPr marL="0" indent="0" algn="ctr">
              <a:buNone/>
            </a:pPr>
            <a:r>
              <a:rPr lang="en-GB" sz="1800" b="1" dirty="0">
                <a:solidFill>
                  <a:srgbClr val="00B050"/>
                </a:solidFill>
                <a:effectLst/>
                <a:latin typeface="+mj-lt"/>
                <a:ea typeface="Times New Roman" panose="02020603050405020304" pitchFamily="18" charset="0"/>
                <a:cs typeface="Times New Roman" panose="02020603050405020304" pitchFamily="18" charset="0"/>
              </a:rPr>
              <a:t>CO</a:t>
            </a:r>
            <a:r>
              <a:rPr lang="en-GB" sz="1800" b="1" baseline="-25000" dirty="0">
                <a:solidFill>
                  <a:srgbClr val="00B050"/>
                </a:solidFill>
                <a:effectLst/>
                <a:latin typeface="+mj-lt"/>
                <a:ea typeface="Times New Roman" panose="02020603050405020304" pitchFamily="18" charset="0"/>
                <a:cs typeface="Times New Roman" panose="02020603050405020304" pitchFamily="18" charset="0"/>
              </a:rPr>
              <a:t>2</a:t>
            </a:r>
            <a:r>
              <a:rPr lang="en-GB" sz="1800" b="1" dirty="0">
                <a:solidFill>
                  <a:srgbClr val="00B050"/>
                </a:solidFill>
                <a:effectLst/>
                <a:latin typeface="+mj-lt"/>
                <a:ea typeface="Times New Roman" panose="02020603050405020304" pitchFamily="18" charset="0"/>
                <a:cs typeface="Times New Roman" panose="02020603050405020304" pitchFamily="18" charset="0"/>
              </a:rPr>
              <a:t> &gt;Air &gt; CH</a:t>
            </a:r>
            <a:r>
              <a:rPr lang="en-GB" sz="1800" b="1" baseline="-25000" dirty="0">
                <a:solidFill>
                  <a:srgbClr val="00B050"/>
                </a:solidFill>
                <a:effectLst/>
                <a:latin typeface="+mj-lt"/>
                <a:ea typeface="Times New Roman" panose="02020603050405020304" pitchFamily="18" charset="0"/>
                <a:cs typeface="Times New Roman" panose="02020603050405020304" pitchFamily="18" charset="0"/>
              </a:rPr>
              <a:t>4</a:t>
            </a:r>
            <a:r>
              <a:rPr lang="en-GB" sz="1800" b="1" dirty="0">
                <a:solidFill>
                  <a:srgbClr val="00B050"/>
                </a:solidFill>
                <a:effectLst/>
                <a:latin typeface="+mj-lt"/>
                <a:ea typeface="Times New Roman" panose="02020603050405020304" pitchFamily="18" charset="0"/>
                <a:cs typeface="Times New Roman" panose="02020603050405020304" pitchFamily="18" charset="0"/>
              </a:rPr>
              <a:t> &gt; N</a:t>
            </a:r>
            <a:r>
              <a:rPr lang="en-GB" sz="1800" b="1" baseline="-25000" dirty="0">
                <a:solidFill>
                  <a:srgbClr val="00B050"/>
                </a:solidFill>
                <a:effectLst/>
                <a:latin typeface="+mj-lt"/>
                <a:ea typeface="Times New Roman" panose="02020603050405020304" pitchFamily="18" charset="0"/>
                <a:cs typeface="Times New Roman" panose="02020603050405020304" pitchFamily="18" charset="0"/>
              </a:rPr>
              <a:t>2</a:t>
            </a:r>
            <a:endParaRPr lang="en-GB" sz="1800" b="1" dirty="0">
              <a:solidFill>
                <a:srgbClr val="00B050"/>
              </a:solidFill>
              <a:effectLst/>
              <a:latin typeface="+mj-lt"/>
              <a:ea typeface="Times New Roman" panose="02020603050405020304" pitchFamily="18" charset="0"/>
              <a:cs typeface="Times New Roman" panose="02020603050405020304" pitchFamily="18" charset="0"/>
            </a:endParaRPr>
          </a:p>
          <a:p>
            <a:pPr algn="ctr"/>
            <a:r>
              <a:rPr lang="en-GB" sz="1800" b="1" dirty="0">
                <a:solidFill>
                  <a:srgbClr val="000000"/>
                </a:solidFill>
                <a:latin typeface="+mj-lt"/>
                <a:ea typeface="Times New Roman" panose="02020603050405020304" pitchFamily="18" charset="0"/>
                <a:cs typeface="Times New Roman" panose="02020603050405020304" pitchFamily="18" charset="0"/>
              </a:rPr>
              <a:t>Data Mining determined competitive Ranking for </a:t>
            </a:r>
            <a:r>
              <a:rPr lang="en-GB" sz="1800" b="1" dirty="0" err="1">
                <a:solidFill>
                  <a:srgbClr val="000000"/>
                </a:solidFill>
                <a:latin typeface="+mj-lt"/>
                <a:ea typeface="Times New Roman" panose="02020603050405020304" pitchFamily="18" charset="0"/>
                <a:cs typeface="Times New Roman" panose="02020603050405020304" pitchFamily="18" charset="0"/>
              </a:rPr>
              <a:t>CRs</a:t>
            </a:r>
            <a:r>
              <a:rPr lang="en-GB" sz="1800" b="1" dirty="0">
                <a:solidFill>
                  <a:srgbClr val="000000"/>
                </a:solidFill>
                <a:latin typeface="+mj-lt"/>
                <a:ea typeface="Times New Roman" panose="02020603050405020304" pitchFamily="18" charset="0"/>
                <a:cs typeface="Times New Roman" panose="02020603050405020304" pitchFamily="18" charset="0"/>
              </a:rPr>
              <a:t>:</a:t>
            </a:r>
          </a:p>
          <a:p>
            <a:pPr marL="0" indent="0" algn="ctr">
              <a:buNone/>
            </a:pPr>
            <a:r>
              <a:rPr lang="en-GB" sz="1800" b="1" dirty="0">
                <a:solidFill>
                  <a:srgbClr val="00B050"/>
                </a:solidFill>
                <a:effectLst/>
                <a:latin typeface="+mj-lt"/>
                <a:ea typeface="Times New Roman" panose="02020603050405020304" pitchFamily="18" charset="0"/>
                <a:cs typeface="Times New Roman" panose="02020603050405020304" pitchFamily="18" charset="0"/>
              </a:rPr>
              <a:t>CH</a:t>
            </a:r>
            <a:r>
              <a:rPr lang="en-GB" sz="1800" b="1" baseline="-25000" dirty="0">
                <a:solidFill>
                  <a:srgbClr val="00B050"/>
                </a:solidFill>
                <a:effectLst/>
                <a:latin typeface="+mj-lt"/>
                <a:ea typeface="Times New Roman" panose="02020603050405020304" pitchFamily="18" charset="0"/>
                <a:cs typeface="Times New Roman" panose="02020603050405020304" pitchFamily="18" charset="0"/>
              </a:rPr>
              <a:t>4</a:t>
            </a:r>
            <a:r>
              <a:rPr lang="en-GB" sz="1800" b="1" dirty="0">
                <a:solidFill>
                  <a:srgbClr val="00B050"/>
                </a:solidFill>
                <a:effectLst/>
                <a:latin typeface="+mj-lt"/>
                <a:ea typeface="Times New Roman" panose="02020603050405020304" pitchFamily="18" charset="0"/>
                <a:cs typeface="Times New Roman" panose="02020603050405020304" pitchFamily="18" charset="0"/>
              </a:rPr>
              <a:t> &gt; N</a:t>
            </a:r>
            <a:r>
              <a:rPr lang="en-GB" sz="1800" b="1" baseline="-25000" dirty="0">
                <a:solidFill>
                  <a:srgbClr val="00B050"/>
                </a:solidFill>
                <a:effectLst/>
                <a:latin typeface="+mj-lt"/>
                <a:ea typeface="Times New Roman" panose="02020603050405020304" pitchFamily="18" charset="0"/>
                <a:cs typeface="Times New Roman" panose="02020603050405020304" pitchFamily="18" charset="0"/>
              </a:rPr>
              <a:t>2 </a:t>
            </a:r>
            <a:r>
              <a:rPr lang="en-GB" sz="1800" b="1" dirty="0">
                <a:solidFill>
                  <a:srgbClr val="00B050"/>
                </a:solidFill>
                <a:effectLst/>
                <a:latin typeface="+mj-lt"/>
                <a:ea typeface="Times New Roman" panose="02020603050405020304" pitchFamily="18" charset="0"/>
                <a:cs typeface="Times New Roman" panose="02020603050405020304" pitchFamily="18" charset="0"/>
              </a:rPr>
              <a:t>&gt;CO</a:t>
            </a:r>
            <a:r>
              <a:rPr lang="en-GB" sz="1800" b="1" baseline="-25000" dirty="0">
                <a:solidFill>
                  <a:srgbClr val="00B050"/>
                </a:solidFill>
                <a:effectLst/>
                <a:latin typeface="+mj-lt"/>
                <a:ea typeface="Times New Roman" panose="02020603050405020304" pitchFamily="18" charset="0"/>
                <a:cs typeface="Times New Roman" panose="02020603050405020304" pitchFamily="18" charset="0"/>
              </a:rPr>
              <a:t>2</a:t>
            </a:r>
            <a:r>
              <a:rPr lang="en-GB" sz="1800" b="1" dirty="0">
                <a:solidFill>
                  <a:srgbClr val="00B050"/>
                </a:solidFill>
                <a:effectLst/>
                <a:latin typeface="+mj-lt"/>
                <a:ea typeface="Times New Roman" panose="02020603050405020304" pitchFamily="18" charset="0"/>
                <a:cs typeface="Times New Roman" panose="02020603050405020304" pitchFamily="18" charset="0"/>
              </a:rPr>
              <a:t> &gt;Air</a:t>
            </a:r>
            <a:endParaRPr lang="en-GB" sz="1800" b="1" dirty="0">
              <a:solidFill>
                <a:srgbClr val="00B05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563678813"/>
      </p:ext>
    </p:extLst>
  </p:cSld>
  <p:clrMapOvr>
    <a:masterClrMapping/>
  </p:clrMapOvr>
  <mc:AlternateContent xmlns:mc="http://schemas.openxmlformats.org/markup-compatibility/2006" xmlns:p14="http://schemas.microsoft.com/office/powerpoint/2010/main">
    <mc:Choice Requires="p14">
      <p:transition spd="slow" p14:dur="2000" advTm="25422"/>
    </mc:Choice>
    <mc:Fallback xmlns="">
      <p:transition spd="slow" advTm="2542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0" y="28047"/>
            <a:ext cx="9144000" cy="880673"/>
          </a:xfrm>
        </p:spPr>
        <p:txBody>
          <a:bodyPr>
            <a:normAutofit fontScale="90000"/>
          </a:bodyPr>
          <a:lstStyle/>
          <a:p>
            <a:r>
              <a:rPr lang="en-GB" dirty="0">
                <a:solidFill>
                  <a:schemeClr val="bg1"/>
                </a:solidFill>
              </a:rPr>
              <a:t>Conclusion/Contribution/Recommendation</a:t>
            </a:r>
          </a:p>
        </p:txBody>
      </p:sp>
      <p:graphicFrame>
        <p:nvGraphicFramePr>
          <p:cNvPr id="4" name="Diagram 3">
            <a:extLst>
              <a:ext uri="{FF2B5EF4-FFF2-40B4-BE49-F238E27FC236}">
                <a16:creationId xmlns:a16="http://schemas.microsoft.com/office/drawing/2014/main" id="{FE03F3A1-4FFA-4C73-B58D-459CB5710122}"/>
              </a:ext>
            </a:extLst>
          </p:cNvPr>
          <p:cNvGraphicFramePr/>
          <p:nvPr>
            <p:extLst>
              <p:ext uri="{D42A27DB-BD31-4B8C-83A1-F6EECF244321}">
                <p14:modId xmlns:p14="http://schemas.microsoft.com/office/powerpoint/2010/main" val="4210039085"/>
              </p:ext>
            </p:extLst>
          </p:nvPr>
        </p:nvGraphicFramePr>
        <p:xfrm>
          <a:off x="143508" y="1080699"/>
          <a:ext cx="8856984" cy="4796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948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Table of Content</a:t>
            </a:r>
          </a:p>
        </p:txBody>
      </p:sp>
      <p:sp>
        <p:nvSpPr>
          <p:cNvPr id="3" name="Content Placeholder 2">
            <a:extLst>
              <a:ext uri="{FF2B5EF4-FFF2-40B4-BE49-F238E27FC236}">
                <a16:creationId xmlns:a16="http://schemas.microsoft.com/office/drawing/2014/main" id="{3FE763E6-3049-466D-8BB6-AD5671B0B5F4}"/>
              </a:ext>
            </a:extLst>
          </p:cNvPr>
          <p:cNvSpPr>
            <a:spLocks noGrp="1"/>
          </p:cNvSpPr>
          <p:nvPr>
            <p:ph idx="1"/>
          </p:nvPr>
        </p:nvSpPr>
        <p:spPr>
          <a:xfrm>
            <a:off x="2411760" y="1340768"/>
            <a:ext cx="5256584" cy="4621715"/>
          </a:xfrm>
        </p:spPr>
        <p:txBody>
          <a:bodyPr>
            <a:normAutofit/>
          </a:bodyPr>
          <a:lstStyle/>
          <a:p>
            <a:pPr marL="514350" indent="-514350">
              <a:buFont typeface="+mj-lt"/>
              <a:buAutoNum type="arabicPeriod"/>
            </a:pPr>
            <a:r>
              <a:rPr lang="en-GB" dirty="0"/>
              <a:t>Research Overview</a:t>
            </a:r>
          </a:p>
          <a:p>
            <a:pPr marL="514350" indent="-514350">
              <a:buFont typeface="+mj-lt"/>
              <a:buAutoNum type="arabicPeriod"/>
            </a:pPr>
            <a:r>
              <a:rPr lang="en-GB" dirty="0"/>
              <a:t>Methodology</a:t>
            </a:r>
          </a:p>
          <a:p>
            <a:pPr marL="514350" indent="-514350">
              <a:buFont typeface="+mj-lt"/>
              <a:buAutoNum type="arabicPeriod"/>
            </a:pPr>
            <a:r>
              <a:rPr lang="en-GB" dirty="0"/>
              <a:t>Phase 1- Data Mining</a:t>
            </a:r>
          </a:p>
          <a:p>
            <a:pPr marL="514350" indent="-514350">
              <a:buFont typeface="+mj-lt"/>
              <a:buAutoNum type="arabicPeriod"/>
            </a:pPr>
            <a:r>
              <a:rPr lang="en-GB" dirty="0"/>
              <a:t>Phase 2- Experiments</a:t>
            </a:r>
          </a:p>
          <a:p>
            <a:pPr marL="514350" indent="-514350">
              <a:buFont typeface="+mj-lt"/>
              <a:buAutoNum type="arabicPeriod"/>
            </a:pPr>
            <a:r>
              <a:rPr lang="en-GB" dirty="0"/>
              <a:t>Coupling of Phase 1 and 2</a:t>
            </a:r>
          </a:p>
          <a:p>
            <a:pPr marL="514350" indent="-514350">
              <a:buFont typeface="+mj-lt"/>
              <a:buAutoNum type="arabicPeriod"/>
            </a:pPr>
            <a:r>
              <a:rPr lang="en-GB" dirty="0"/>
              <a:t>Conclusion</a:t>
            </a:r>
          </a:p>
        </p:txBody>
      </p:sp>
    </p:spTree>
    <p:extLst>
      <p:ext uri="{BB962C8B-B14F-4D97-AF65-F5344CB8AC3E}">
        <p14:creationId xmlns:p14="http://schemas.microsoft.com/office/powerpoint/2010/main" val="460719502"/>
      </p:ext>
    </p:extLst>
  </p:cSld>
  <p:clrMapOvr>
    <a:masterClrMapping/>
  </p:clrMapOvr>
  <mc:AlternateContent xmlns:mc="http://schemas.openxmlformats.org/markup-compatibility/2006" xmlns:p14="http://schemas.microsoft.com/office/powerpoint/2010/main">
    <mc:Choice Requires="p14">
      <p:transition spd="slow" p14:dur="2000" advTm="13311"/>
    </mc:Choice>
    <mc:Fallback xmlns="">
      <p:transition spd="slow" advTm="1331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36FD7-4131-4B45-AE74-9EFDD1FE8D1A}"/>
              </a:ext>
            </a:extLst>
          </p:cNvPr>
          <p:cNvSpPr>
            <a:spLocks noGrp="1"/>
          </p:cNvSpPr>
          <p:nvPr>
            <p:ph idx="1"/>
          </p:nvPr>
        </p:nvSpPr>
        <p:spPr>
          <a:xfrm>
            <a:off x="457200" y="1700808"/>
            <a:ext cx="8229600" cy="3036815"/>
          </a:xfrm>
        </p:spPr>
        <p:txBody>
          <a:bodyPr/>
          <a:lstStyle/>
          <a:p>
            <a:pPr marL="0" indent="0" algn="ctr">
              <a:buNone/>
            </a:pPr>
            <a:r>
              <a:rPr lang="en-GB" sz="3200" b="1" dirty="0">
                <a:solidFill>
                  <a:srgbClr val="9D3381"/>
                </a:solidFill>
                <a:effectLst/>
                <a:latin typeface="Arial Black" panose="020B0A04020102020204" pitchFamily="34" charset="0"/>
                <a:ea typeface="Calibri" panose="020F0502020204030204" pitchFamily="34" charset="0"/>
                <a:cs typeface="Times New Roman" panose="02020603050405020304" pitchFamily="18" charset="0"/>
              </a:rPr>
              <a:t>Thank you </a:t>
            </a:r>
          </a:p>
          <a:p>
            <a:pPr marL="0" indent="0" algn="ctr">
              <a:buNone/>
            </a:pPr>
            <a:r>
              <a:rPr lang="en-GB" sz="3200" b="1" dirty="0">
                <a:solidFill>
                  <a:srgbClr val="9D3381"/>
                </a:solidFill>
                <a:effectLst/>
                <a:latin typeface="Arial Black" panose="020B0A04020102020204" pitchFamily="34" charset="0"/>
                <a:ea typeface="Calibri" panose="020F0502020204030204" pitchFamily="34" charset="0"/>
                <a:cs typeface="Times New Roman" panose="02020603050405020304" pitchFamily="18" charset="0"/>
              </a:rPr>
              <a:t>for </a:t>
            </a:r>
          </a:p>
          <a:p>
            <a:pPr marL="0" indent="0" algn="ctr">
              <a:buNone/>
            </a:pPr>
            <a:r>
              <a:rPr lang="en-GB" b="1" dirty="0">
                <a:solidFill>
                  <a:srgbClr val="9D3381"/>
                </a:solidFill>
                <a:latin typeface="Arial Black" panose="020B0A04020102020204" pitchFamily="34" charset="0"/>
                <a:ea typeface="Calibri" panose="020F0502020204030204" pitchFamily="34" charset="0"/>
                <a:cs typeface="Times New Roman" panose="02020603050405020304" pitchFamily="18" charset="0"/>
              </a:rPr>
              <a:t>L</a:t>
            </a:r>
            <a:r>
              <a:rPr lang="en-GB" sz="3200" b="1" dirty="0">
                <a:solidFill>
                  <a:srgbClr val="9D3381"/>
                </a:solidFill>
                <a:effectLst/>
                <a:latin typeface="Arial Black" panose="020B0A04020102020204" pitchFamily="34" charset="0"/>
                <a:ea typeface="Calibri" panose="020F0502020204030204" pitchFamily="34" charset="0"/>
                <a:cs typeface="Times New Roman" panose="02020603050405020304" pitchFamily="18" charset="0"/>
              </a:rPr>
              <a:t>istening</a:t>
            </a:r>
          </a:p>
          <a:p>
            <a:endParaRPr lang="en-GB" dirty="0"/>
          </a:p>
        </p:txBody>
      </p:sp>
    </p:spTree>
    <p:extLst>
      <p:ext uri="{BB962C8B-B14F-4D97-AF65-F5344CB8AC3E}">
        <p14:creationId xmlns:p14="http://schemas.microsoft.com/office/powerpoint/2010/main" val="3440598890"/>
      </p:ext>
    </p:extLst>
  </p:cSld>
  <p:clrMapOvr>
    <a:masterClrMapping/>
  </p:clrMapOvr>
  <mc:AlternateContent xmlns:mc="http://schemas.openxmlformats.org/markup-compatibility/2006" xmlns:p14="http://schemas.microsoft.com/office/powerpoint/2010/main">
    <mc:Choice Requires="p14">
      <p:transition spd="slow" p14:dur="2000" advTm="20623"/>
    </mc:Choice>
    <mc:Fallback xmlns="">
      <p:transition spd="slow" advTm="2062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Overview</a:t>
            </a:r>
          </a:p>
        </p:txBody>
      </p:sp>
      <p:graphicFrame>
        <p:nvGraphicFramePr>
          <p:cNvPr id="4" name="Diagram 3">
            <a:extLst>
              <a:ext uri="{FF2B5EF4-FFF2-40B4-BE49-F238E27FC236}">
                <a16:creationId xmlns:a16="http://schemas.microsoft.com/office/drawing/2014/main" id="{A6F13371-5DF6-42A3-9504-455B022B0D7A}"/>
              </a:ext>
            </a:extLst>
          </p:cNvPr>
          <p:cNvGraphicFramePr/>
          <p:nvPr>
            <p:extLst>
              <p:ext uri="{D42A27DB-BD31-4B8C-83A1-F6EECF244321}">
                <p14:modId xmlns:p14="http://schemas.microsoft.com/office/powerpoint/2010/main" val="2301058536"/>
              </p:ext>
            </p:extLst>
          </p:nvPr>
        </p:nvGraphicFramePr>
        <p:xfrm>
          <a:off x="-17676" y="908720"/>
          <a:ext cx="8982163" cy="5076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574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Overview</a:t>
            </a:r>
          </a:p>
        </p:txBody>
      </p:sp>
      <p:sp>
        <p:nvSpPr>
          <p:cNvPr id="7" name="TextBox 6">
            <a:extLst>
              <a:ext uri="{FF2B5EF4-FFF2-40B4-BE49-F238E27FC236}">
                <a16:creationId xmlns:a16="http://schemas.microsoft.com/office/drawing/2014/main" id="{AF94FB95-0B79-4323-BB6F-ACF0A2936D42}"/>
              </a:ext>
            </a:extLst>
          </p:cNvPr>
          <p:cNvSpPr txBox="1"/>
          <p:nvPr/>
        </p:nvSpPr>
        <p:spPr>
          <a:xfrm>
            <a:off x="179511" y="5635041"/>
            <a:ext cx="5661370" cy="678647"/>
          </a:xfrm>
          <a:prstGeom prst="rect">
            <a:avLst/>
          </a:prstGeom>
          <a:noFill/>
        </p:spPr>
        <p:txBody>
          <a:bodyPr wrap="square">
            <a:spAutoFit/>
          </a:bodyPr>
          <a:lstStyle/>
          <a:p>
            <a:pPr>
              <a:lnSpc>
                <a:spcPct val="107000"/>
              </a:lnSpc>
              <a:spcAft>
                <a:spcPts val="800"/>
              </a:spcAft>
            </a:pPr>
            <a:r>
              <a:rPr lang="en-GB" sz="800" b="1" dirty="0">
                <a:latin typeface="Calibri" panose="020F0502020204030204" pitchFamily="34" charset="0"/>
                <a:ea typeface="Calibri" panose="020F0502020204030204" pitchFamily="34" charset="0"/>
                <a:cs typeface="Times New Roman" panose="02020603050405020304" pitchFamily="18" charset="0"/>
              </a:rPr>
              <a:t>Source</a:t>
            </a:r>
            <a:r>
              <a:rPr lang="en-GB" sz="800" dirty="0">
                <a:latin typeface="Calibri" panose="020F0502020204030204" pitchFamily="34" charset="0"/>
                <a:ea typeface="Calibri" panose="020F0502020204030204" pitchFamily="34" charset="0"/>
                <a:cs typeface="Times New Roman" panose="02020603050405020304" pitchFamily="18" charset="0"/>
              </a:rPr>
              <a:t>: https://mandieselturbo.com/docs/default-source/shopwaredocuments/forward-thinkinge37da7a0c5b64851b3175821c9acdc8a.pdf?sfvrsn=6</a:t>
            </a:r>
          </a:p>
          <a:p>
            <a:pPr marL="0" indent="0">
              <a:lnSpc>
                <a:spcPct val="107000"/>
              </a:lnSpc>
              <a:spcAft>
                <a:spcPts val="800"/>
              </a:spcAft>
              <a:buFont typeface="Arial"/>
              <a:buNone/>
            </a:pP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64529F3B-BAEE-4E88-91BA-5D5A7B5FE25F}"/>
              </a:ext>
            </a:extLst>
          </p:cNvPr>
          <p:cNvPicPr>
            <a:picLocks noChangeAspect="1"/>
          </p:cNvPicPr>
          <p:nvPr/>
        </p:nvPicPr>
        <p:blipFill>
          <a:blip r:embed="rId2"/>
          <a:stretch>
            <a:fillRect/>
          </a:stretch>
        </p:blipFill>
        <p:spPr>
          <a:xfrm>
            <a:off x="179511" y="946561"/>
            <a:ext cx="2642295" cy="2318114"/>
          </a:xfrm>
          <a:prstGeom prst="rect">
            <a:avLst/>
          </a:prstGeom>
        </p:spPr>
      </p:pic>
      <p:pic>
        <p:nvPicPr>
          <p:cNvPr id="16" name="Picture 15">
            <a:extLst>
              <a:ext uri="{FF2B5EF4-FFF2-40B4-BE49-F238E27FC236}">
                <a16:creationId xmlns:a16="http://schemas.microsoft.com/office/drawing/2014/main" id="{813EA87E-C875-44B2-9F85-D95B00A8F137}"/>
              </a:ext>
            </a:extLst>
          </p:cNvPr>
          <p:cNvPicPr>
            <a:picLocks noChangeAspect="1"/>
          </p:cNvPicPr>
          <p:nvPr/>
        </p:nvPicPr>
        <p:blipFill>
          <a:blip r:embed="rId3"/>
          <a:stretch>
            <a:fillRect/>
          </a:stretch>
        </p:blipFill>
        <p:spPr>
          <a:xfrm>
            <a:off x="235150" y="3304923"/>
            <a:ext cx="2642296" cy="2388820"/>
          </a:xfrm>
          <a:prstGeom prst="rect">
            <a:avLst/>
          </a:prstGeom>
        </p:spPr>
      </p:pic>
      <p:pic>
        <p:nvPicPr>
          <p:cNvPr id="18" name="Picture 17">
            <a:extLst>
              <a:ext uri="{FF2B5EF4-FFF2-40B4-BE49-F238E27FC236}">
                <a16:creationId xmlns:a16="http://schemas.microsoft.com/office/drawing/2014/main" id="{50702579-D10E-400E-A1E5-57CBCA4BA770}"/>
              </a:ext>
            </a:extLst>
          </p:cNvPr>
          <p:cNvPicPr>
            <a:picLocks noChangeAspect="1"/>
          </p:cNvPicPr>
          <p:nvPr/>
        </p:nvPicPr>
        <p:blipFill>
          <a:blip r:embed="rId4"/>
          <a:stretch>
            <a:fillRect/>
          </a:stretch>
        </p:blipFill>
        <p:spPr>
          <a:xfrm>
            <a:off x="2851778" y="946561"/>
            <a:ext cx="2989103" cy="2280272"/>
          </a:xfrm>
          <a:prstGeom prst="rect">
            <a:avLst/>
          </a:prstGeom>
        </p:spPr>
      </p:pic>
      <p:pic>
        <p:nvPicPr>
          <p:cNvPr id="20" name="Picture 19">
            <a:extLst>
              <a:ext uri="{FF2B5EF4-FFF2-40B4-BE49-F238E27FC236}">
                <a16:creationId xmlns:a16="http://schemas.microsoft.com/office/drawing/2014/main" id="{277F2D4D-3CCE-4993-A387-92E2401576C4}"/>
              </a:ext>
            </a:extLst>
          </p:cNvPr>
          <p:cNvPicPr>
            <a:picLocks noChangeAspect="1"/>
          </p:cNvPicPr>
          <p:nvPr/>
        </p:nvPicPr>
        <p:blipFill>
          <a:blip r:embed="rId5"/>
          <a:stretch>
            <a:fillRect/>
          </a:stretch>
        </p:blipFill>
        <p:spPr>
          <a:xfrm>
            <a:off x="2933085" y="3264675"/>
            <a:ext cx="2989103" cy="2388821"/>
          </a:xfrm>
          <a:prstGeom prst="rect">
            <a:avLst/>
          </a:prstGeom>
        </p:spPr>
      </p:pic>
      <p:sp>
        <p:nvSpPr>
          <p:cNvPr id="22" name="TextBox 21">
            <a:extLst>
              <a:ext uri="{FF2B5EF4-FFF2-40B4-BE49-F238E27FC236}">
                <a16:creationId xmlns:a16="http://schemas.microsoft.com/office/drawing/2014/main" id="{06DAFE1F-32E9-4B61-B83B-212F13AD28A4}"/>
              </a:ext>
            </a:extLst>
          </p:cNvPr>
          <p:cNvSpPr txBox="1"/>
          <p:nvPr/>
        </p:nvSpPr>
        <p:spPr>
          <a:xfrm>
            <a:off x="5922188" y="908720"/>
            <a:ext cx="3152227" cy="4501297"/>
          </a:xfrm>
          <a:prstGeom prst="rect">
            <a:avLst/>
          </a:prstGeom>
          <a:noFill/>
        </p:spPr>
        <p:txBody>
          <a:bodyPr wrap="square">
            <a:spAutoFit/>
          </a:bodyPr>
          <a:lstStyle/>
          <a:p>
            <a:pPr marL="0" indent="0">
              <a:lnSpc>
                <a:spcPct val="107000"/>
              </a:lnSpc>
              <a:spcAft>
                <a:spcPts val="800"/>
              </a:spcAft>
              <a:buFont typeface="Arial"/>
              <a:buNone/>
            </a:pPr>
            <a:r>
              <a:rPr lang="en-GB"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Figure 1  </a:t>
            </a:r>
            <a:r>
              <a:rPr lang="en-GB" sz="1600" dirty="0">
                <a:latin typeface="Calibri" panose="020F0502020204030204" pitchFamily="34" charset="0"/>
                <a:ea typeface="Calibri" panose="020F0502020204030204" pitchFamily="34" charset="0"/>
                <a:cs typeface="Times New Roman" panose="02020603050405020304" pitchFamily="18" charset="0"/>
              </a:rPr>
              <a:t>Showing different types, ratings and sizes of compressors ranging from 4 to 10 stages,  with speed and pressure requirements ranging from 8,000-48,000rpm and 20-180bar. Powered by electric motor. </a:t>
            </a:r>
          </a:p>
          <a:p>
            <a:pPr marL="0" indent="0">
              <a:lnSpc>
                <a:spcPct val="107000"/>
              </a:lnSpc>
              <a:spcAft>
                <a:spcPts val="800"/>
              </a:spcAft>
              <a:buFont typeface="Arial"/>
              <a:buNone/>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a:buNone/>
            </a:pPr>
            <a:r>
              <a:rPr lang="en-GB" sz="1600" dirty="0">
                <a:latin typeface="Calibri" panose="020F0502020204030204" pitchFamily="34" charset="0"/>
                <a:ea typeface="Calibri" panose="020F0502020204030204" pitchFamily="34" charset="0"/>
                <a:cs typeface="Times New Roman" panose="02020603050405020304" pitchFamily="18" charset="0"/>
              </a:rPr>
              <a:t>According to what is known of fluid dynamics and porous media parameters, it is expected that the coupling of these two would inform the required compressor specification for effective injection and gas-oil displacement in EOR projects</a:t>
            </a:r>
          </a:p>
        </p:txBody>
      </p:sp>
    </p:spTree>
    <p:extLst>
      <p:ext uri="{BB962C8B-B14F-4D97-AF65-F5344CB8AC3E}">
        <p14:creationId xmlns:p14="http://schemas.microsoft.com/office/powerpoint/2010/main" val="418667181"/>
      </p:ext>
    </p:extLst>
  </p:cSld>
  <p:clrMapOvr>
    <a:masterClrMapping/>
  </p:clrMapOvr>
  <mc:AlternateContent xmlns:mc="http://schemas.openxmlformats.org/markup-compatibility/2006" xmlns:p14="http://schemas.microsoft.com/office/powerpoint/2010/main">
    <mc:Choice Requires="p14">
      <p:transition spd="slow" p14:dur="2000" advTm="50583"/>
    </mc:Choice>
    <mc:Fallback xmlns="">
      <p:transition spd="slow" advTm="5058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Overview</a:t>
            </a:r>
          </a:p>
        </p:txBody>
      </p:sp>
      <p:sp>
        <p:nvSpPr>
          <p:cNvPr id="7" name="TextBox 6">
            <a:extLst>
              <a:ext uri="{FF2B5EF4-FFF2-40B4-BE49-F238E27FC236}">
                <a16:creationId xmlns:a16="http://schemas.microsoft.com/office/drawing/2014/main" id="{AF94FB95-0B79-4323-BB6F-ACF0A2936D42}"/>
              </a:ext>
            </a:extLst>
          </p:cNvPr>
          <p:cNvSpPr txBox="1"/>
          <p:nvPr/>
        </p:nvSpPr>
        <p:spPr>
          <a:xfrm>
            <a:off x="103402" y="5541314"/>
            <a:ext cx="4899919" cy="414344"/>
          </a:xfrm>
          <a:prstGeom prst="rect">
            <a:avLst/>
          </a:prstGeom>
          <a:noFill/>
        </p:spPr>
        <p:txBody>
          <a:bodyPr wrap="square">
            <a:spAutoFit/>
          </a:bodyPr>
          <a:lstStyle/>
          <a:p>
            <a:pPr marL="0" indent="0">
              <a:lnSpc>
                <a:spcPct val="107000"/>
              </a:lnSpc>
              <a:spcAft>
                <a:spcPts val="800"/>
              </a:spcAft>
              <a:buFont typeface="Arial"/>
              <a:buNone/>
            </a:pPr>
            <a:r>
              <a:rPr lang="en-GB" sz="1000" b="1" dirty="0">
                <a:latin typeface="Calibri" panose="020F0502020204030204" pitchFamily="34" charset="0"/>
                <a:ea typeface="Calibri" panose="020F0502020204030204" pitchFamily="34" charset="0"/>
                <a:cs typeface="Times New Roman" panose="02020603050405020304" pitchFamily="18" charset="0"/>
              </a:rPr>
              <a:t>Source</a:t>
            </a:r>
            <a:r>
              <a:rPr lang="en-GB" sz="1000" dirty="0">
                <a:latin typeface="Calibri" panose="020F0502020204030204" pitchFamily="34" charset="0"/>
                <a:ea typeface="Calibri" panose="020F0502020204030204" pitchFamily="34" charset="0"/>
                <a:cs typeface="Times New Roman" panose="02020603050405020304" pitchFamily="18" charset="0"/>
              </a:rPr>
              <a:t>: https://mandieselturbo.com/docs/default-source/shopwaredocuments/forward-thinkinge37da7a0c5b64851b3175821c9acdc8a.pdf?sfvrsn=6</a:t>
            </a:r>
          </a:p>
        </p:txBody>
      </p:sp>
      <p:sp>
        <p:nvSpPr>
          <p:cNvPr id="8" name="TextBox 7">
            <a:extLst>
              <a:ext uri="{FF2B5EF4-FFF2-40B4-BE49-F238E27FC236}">
                <a16:creationId xmlns:a16="http://schemas.microsoft.com/office/drawing/2014/main" id="{3234563C-D9BB-4906-BBB6-A7D45C6455BE}"/>
              </a:ext>
            </a:extLst>
          </p:cNvPr>
          <p:cNvSpPr txBox="1"/>
          <p:nvPr/>
        </p:nvSpPr>
        <p:spPr>
          <a:xfrm>
            <a:off x="5436095" y="980728"/>
            <a:ext cx="3545557" cy="4213205"/>
          </a:xfrm>
          <a:prstGeom prst="rect">
            <a:avLst/>
          </a:prstGeom>
          <a:noFill/>
        </p:spPr>
        <p:txBody>
          <a:bodyPr wrap="square">
            <a:spAutoFit/>
          </a:bodyPr>
          <a:lstStyle/>
          <a:p>
            <a:pPr marL="0" indent="0">
              <a:lnSpc>
                <a:spcPct val="107000"/>
              </a:lnSpc>
              <a:spcAft>
                <a:spcPts val="800"/>
              </a:spcAft>
              <a:buFont typeface="Arial"/>
              <a:buNone/>
            </a:pPr>
            <a:r>
              <a:rPr lang="en-GB"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Figure 2 </a:t>
            </a:r>
            <a:r>
              <a:rPr lang="en-GB" sz="2000" dirty="0">
                <a:latin typeface="Calibri" panose="020F0502020204030204" pitchFamily="34" charset="0"/>
                <a:ea typeface="Calibri" panose="020F0502020204030204" pitchFamily="34" charset="0"/>
                <a:cs typeface="Times New Roman" panose="02020603050405020304" pitchFamily="18" charset="0"/>
              </a:rPr>
              <a:t>The layout for CO</a:t>
            </a:r>
            <a:r>
              <a:rPr lang="en-GB" sz="2000" baseline="-25000" dirty="0">
                <a:latin typeface="Calibri" panose="020F0502020204030204" pitchFamily="34" charset="0"/>
                <a:ea typeface="Calibri" panose="020F0502020204030204" pitchFamily="34" charset="0"/>
                <a:cs typeface="Times New Roman" panose="02020603050405020304" pitchFamily="18" charset="0"/>
              </a:rPr>
              <a:t>2</a:t>
            </a:r>
            <a:r>
              <a:rPr lang="en-GB" sz="2000" dirty="0">
                <a:latin typeface="Calibri" panose="020F0502020204030204" pitchFamily="34" charset="0"/>
                <a:ea typeface="Calibri" panose="020F0502020204030204" pitchFamily="34" charset="0"/>
                <a:cs typeface="Times New Roman" panose="02020603050405020304" pitchFamily="18" charset="0"/>
              </a:rPr>
              <a:t> gas injection show the compressor station is a major unit in EOR projects, hence a significant economic and technical centre, such that it affects:</a:t>
            </a:r>
          </a:p>
          <a:p>
            <a:pPr marL="457200" indent="-457200">
              <a:lnSpc>
                <a:spcPct val="107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Power cost</a:t>
            </a:r>
          </a:p>
          <a:p>
            <a:pPr marL="457200" indent="-457200">
              <a:lnSpc>
                <a:spcPct val="107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Well density</a:t>
            </a:r>
          </a:p>
          <a:p>
            <a:pPr marL="457200" indent="-457200">
              <a:lnSpc>
                <a:spcPct val="107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Injection direction</a:t>
            </a:r>
          </a:p>
          <a:p>
            <a:pPr marL="457200" indent="-457200">
              <a:lnSpc>
                <a:spcPct val="107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Gas cost</a:t>
            </a:r>
          </a:p>
          <a:p>
            <a:pPr marL="457200" indent="-457200">
              <a:lnSpc>
                <a:spcPct val="107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Recovery efficiency</a:t>
            </a:r>
          </a:p>
        </p:txBody>
      </p:sp>
      <p:pic>
        <p:nvPicPr>
          <p:cNvPr id="9" name="Picture 8">
            <a:extLst>
              <a:ext uri="{FF2B5EF4-FFF2-40B4-BE49-F238E27FC236}">
                <a16:creationId xmlns:a16="http://schemas.microsoft.com/office/drawing/2014/main" id="{CA32DA1D-F084-4428-BB3D-0351950BAA09}"/>
              </a:ext>
            </a:extLst>
          </p:cNvPr>
          <p:cNvPicPr>
            <a:picLocks noChangeAspect="1"/>
          </p:cNvPicPr>
          <p:nvPr/>
        </p:nvPicPr>
        <p:blipFill>
          <a:blip r:embed="rId2"/>
          <a:stretch>
            <a:fillRect/>
          </a:stretch>
        </p:blipFill>
        <p:spPr>
          <a:xfrm>
            <a:off x="103402" y="912394"/>
            <a:ext cx="4899919" cy="4680520"/>
          </a:xfrm>
          <a:prstGeom prst="rect">
            <a:avLst/>
          </a:prstGeom>
        </p:spPr>
      </p:pic>
      <p:sp>
        <p:nvSpPr>
          <p:cNvPr id="4" name="Arrow: Left 3">
            <a:extLst>
              <a:ext uri="{FF2B5EF4-FFF2-40B4-BE49-F238E27FC236}">
                <a16:creationId xmlns:a16="http://schemas.microsoft.com/office/drawing/2014/main" id="{E62E95B2-170A-4F98-9C6F-D87EB597AD06}"/>
              </a:ext>
            </a:extLst>
          </p:cNvPr>
          <p:cNvSpPr/>
          <p:nvPr/>
        </p:nvSpPr>
        <p:spPr>
          <a:xfrm rot="20888381">
            <a:off x="3585609" y="1464924"/>
            <a:ext cx="1975915" cy="105971"/>
          </a:xfrm>
          <a:prstGeom prst="leftArrow">
            <a:avLst>
              <a:gd name="adj1" fmla="val 40693"/>
              <a:gd name="adj2" fmla="val 6248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8845899"/>
      </p:ext>
    </p:extLst>
  </p:cSld>
  <p:clrMapOvr>
    <a:masterClrMapping/>
  </p:clrMapOvr>
  <mc:AlternateContent xmlns:mc="http://schemas.openxmlformats.org/markup-compatibility/2006" xmlns:p14="http://schemas.microsoft.com/office/powerpoint/2010/main">
    <mc:Choice Requires="p14">
      <p:transition spd="slow" p14:dur="2000" advTm="50583"/>
    </mc:Choice>
    <mc:Fallback xmlns="">
      <p:transition spd="slow" advTm="5058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457200" y="28047"/>
            <a:ext cx="8229600" cy="880673"/>
          </a:xfrm>
        </p:spPr>
        <p:txBody>
          <a:bodyPr/>
          <a:lstStyle/>
          <a:p>
            <a:r>
              <a:rPr lang="en-GB" dirty="0">
                <a:solidFill>
                  <a:schemeClr val="bg1"/>
                </a:solidFill>
              </a:rPr>
              <a:t>Methodology</a:t>
            </a:r>
          </a:p>
        </p:txBody>
      </p:sp>
      <p:graphicFrame>
        <p:nvGraphicFramePr>
          <p:cNvPr id="4" name="Content Placeholder 3">
            <a:extLst>
              <a:ext uri="{FF2B5EF4-FFF2-40B4-BE49-F238E27FC236}">
                <a16:creationId xmlns:a16="http://schemas.microsoft.com/office/drawing/2014/main" id="{7A994CA2-BC8E-4C2B-81DD-B5C7D4F8EFD2}"/>
              </a:ext>
            </a:extLst>
          </p:cNvPr>
          <p:cNvGraphicFramePr>
            <a:graphicFrameLocks noGrp="1"/>
          </p:cNvGraphicFramePr>
          <p:nvPr>
            <p:ph idx="1"/>
            <p:extLst>
              <p:ext uri="{D42A27DB-BD31-4B8C-83A1-F6EECF244321}">
                <p14:modId xmlns:p14="http://schemas.microsoft.com/office/powerpoint/2010/main" val="2896780555"/>
              </p:ext>
            </p:extLst>
          </p:nvPr>
        </p:nvGraphicFramePr>
        <p:xfrm>
          <a:off x="-972877" y="1465665"/>
          <a:ext cx="9887263" cy="4392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24">
            <a:extLst>
              <a:ext uri="{FF2B5EF4-FFF2-40B4-BE49-F238E27FC236}">
                <a16:creationId xmlns:a16="http://schemas.microsoft.com/office/drawing/2014/main" id="{090C6A58-6C0F-4980-A1EB-385BE700F91A}"/>
              </a:ext>
            </a:extLst>
          </p:cNvPr>
          <p:cNvGrpSpPr/>
          <p:nvPr/>
        </p:nvGrpSpPr>
        <p:grpSpPr>
          <a:xfrm rot="5400000">
            <a:off x="5948840" y="2891530"/>
            <a:ext cx="4391490" cy="1539602"/>
            <a:chOff x="5039669" y="2524250"/>
            <a:chExt cx="4578446" cy="1354237"/>
          </a:xfrm>
        </p:grpSpPr>
        <p:sp>
          <p:nvSpPr>
            <p:cNvPr id="28" name="Oval 27">
              <a:extLst>
                <a:ext uri="{FF2B5EF4-FFF2-40B4-BE49-F238E27FC236}">
                  <a16:creationId xmlns:a16="http://schemas.microsoft.com/office/drawing/2014/main" id="{81447C27-BA41-4C8A-ACA3-5B472C3C2F9E}"/>
                </a:ext>
              </a:extLst>
            </p:cNvPr>
            <p:cNvSpPr/>
            <p:nvPr/>
          </p:nvSpPr>
          <p:spPr>
            <a:xfrm rot="5400000">
              <a:off x="8364783" y="2616884"/>
              <a:ext cx="1320471" cy="1135204"/>
            </a:xfrm>
            <a:prstGeom prst="ellipse">
              <a:avLst/>
            </a:prstGeom>
            <a:solidFill>
              <a:schemeClr val="accent4">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3311292"/>
                <a:satOff val="13270"/>
                <a:lumOff val="2876"/>
                <a:alphaOff val="0"/>
              </a:schemeClr>
            </a:effectRef>
            <a:fontRef idx="minor">
              <a:schemeClr val="lt1"/>
            </a:fontRef>
          </p:style>
        </p:sp>
        <p:sp>
          <p:nvSpPr>
            <p:cNvPr id="29" name="Freeform: Shape 28">
              <a:extLst>
                <a:ext uri="{FF2B5EF4-FFF2-40B4-BE49-F238E27FC236}">
                  <a16:creationId xmlns:a16="http://schemas.microsoft.com/office/drawing/2014/main" id="{CD73D74F-BA03-4B4D-9F38-2779B923C96F}"/>
                </a:ext>
              </a:extLst>
            </p:cNvPr>
            <p:cNvSpPr/>
            <p:nvPr/>
          </p:nvSpPr>
          <p:spPr>
            <a:xfrm rot="16200000">
              <a:off x="8444156" y="2564934"/>
              <a:ext cx="1181401" cy="1166516"/>
            </a:xfrm>
            <a:custGeom>
              <a:avLst/>
              <a:gdLst>
                <a:gd name="connsiteX0" fmla="*/ 0 w 1300672"/>
                <a:gd name="connsiteY0" fmla="*/ 650222 h 1300443"/>
                <a:gd name="connsiteX1" fmla="*/ 650336 w 1300672"/>
                <a:gd name="connsiteY1" fmla="*/ 0 h 1300443"/>
                <a:gd name="connsiteX2" fmla="*/ 1300672 w 1300672"/>
                <a:gd name="connsiteY2" fmla="*/ 650222 h 1300443"/>
                <a:gd name="connsiteX3" fmla="*/ 650336 w 1300672"/>
                <a:gd name="connsiteY3" fmla="*/ 1300444 h 1300443"/>
                <a:gd name="connsiteX4" fmla="*/ 0 w 1300672"/>
                <a:gd name="connsiteY4" fmla="*/ 650222 h 130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672" h="1300443">
                  <a:moveTo>
                    <a:pt x="0" y="650222"/>
                  </a:moveTo>
                  <a:cubicBezTo>
                    <a:pt x="0" y="291114"/>
                    <a:pt x="291165" y="0"/>
                    <a:pt x="650336" y="0"/>
                  </a:cubicBezTo>
                  <a:cubicBezTo>
                    <a:pt x="1009507" y="0"/>
                    <a:pt x="1300672" y="291114"/>
                    <a:pt x="1300672" y="650222"/>
                  </a:cubicBezTo>
                  <a:cubicBezTo>
                    <a:pt x="1300672" y="1009330"/>
                    <a:pt x="1009507" y="1300444"/>
                    <a:pt x="650336" y="1300444"/>
                  </a:cubicBezTo>
                  <a:cubicBezTo>
                    <a:pt x="291165" y="1300444"/>
                    <a:pt x="0" y="1009330"/>
                    <a:pt x="0" y="650222"/>
                  </a:cubicBezTo>
                  <a:close/>
                </a:path>
              </a:pathLst>
            </a:custGeom>
            <a:scene3d>
              <a:camera prst="orthographicFront"/>
              <a:lightRig rig="flat" dir="t"/>
            </a:scene3d>
            <a:sp3d z="190500" extrusionH="12700" prstMaterial="plastic">
              <a:bevelT w="50800" h="50800"/>
            </a:sp3d>
          </p:spPr>
          <p:style>
            <a:lnRef idx="1">
              <a:schemeClr val="accent5">
                <a:hueOff val="-3311292"/>
                <a:satOff val="13270"/>
                <a:lumOff val="287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2321" tIns="202322" rIns="202320" bIns="202323" numCol="1" spcCol="1270" anchor="ctr" anchorCtr="0">
              <a:noAutofit/>
            </a:bodyPr>
            <a:lstStyle/>
            <a:p>
              <a:pPr marL="0" lvl="0" indent="0" algn="ctr" defTabSz="577850">
                <a:lnSpc>
                  <a:spcPct val="90000"/>
                </a:lnSpc>
                <a:spcBef>
                  <a:spcPct val="0"/>
                </a:spcBef>
                <a:spcAft>
                  <a:spcPct val="35000"/>
                </a:spcAft>
                <a:buNone/>
              </a:pPr>
              <a:r>
                <a:rPr lang="en-GB" sz="1400" b="1" kern="1200" dirty="0">
                  <a:solidFill>
                    <a:srgbClr val="C00000"/>
                  </a:solidFill>
                </a:rPr>
                <a:t>Gas Experiments</a:t>
              </a:r>
            </a:p>
          </p:txBody>
        </p:sp>
        <p:sp>
          <p:nvSpPr>
            <p:cNvPr id="30" name="Teardrop 29">
              <a:extLst>
                <a:ext uri="{FF2B5EF4-FFF2-40B4-BE49-F238E27FC236}">
                  <a16:creationId xmlns:a16="http://schemas.microsoft.com/office/drawing/2014/main" id="{E79F64CA-E4B2-46F2-BE40-DDD0AAF2B6EE}"/>
                </a:ext>
              </a:extLst>
            </p:cNvPr>
            <p:cNvSpPr/>
            <p:nvPr/>
          </p:nvSpPr>
          <p:spPr>
            <a:xfrm rot="2700000">
              <a:off x="6870488" y="2567539"/>
              <a:ext cx="1238372" cy="1232454"/>
            </a:xfrm>
            <a:prstGeom prst="teardrop">
              <a:avLst>
                <a:gd name="adj" fmla="val 10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sp>
        <p:sp>
          <p:nvSpPr>
            <p:cNvPr id="31" name="Freeform: Shape 30">
              <a:extLst>
                <a:ext uri="{FF2B5EF4-FFF2-40B4-BE49-F238E27FC236}">
                  <a16:creationId xmlns:a16="http://schemas.microsoft.com/office/drawing/2014/main" id="{F76A85E9-996B-481B-A9A9-E20828AF7B32}"/>
                </a:ext>
              </a:extLst>
            </p:cNvPr>
            <p:cNvSpPr/>
            <p:nvPr/>
          </p:nvSpPr>
          <p:spPr>
            <a:xfrm rot="16200000">
              <a:off x="6962039" y="2514969"/>
              <a:ext cx="1050035" cy="1266448"/>
            </a:xfrm>
            <a:custGeom>
              <a:avLst/>
              <a:gdLst>
                <a:gd name="connsiteX0" fmla="*/ 0 w 1300672"/>
                <a:gd name="connsiteY0" fmla="*/ 650222 h 1300443"/>
                <a:gd name="connsiteX1" fmla="*/ 650336 w 1300672"/>
                <a:gd name="connsiteY1" fmla="*/ 0 h 1300443"/>
                <a:gd name="connsiteX2" fmla="*/ 1300672 w 1300672"/>
                <a:gd name="connsiteY2" fmla="*/ 650222 h 1300443"/>
                <a:gd name="connsiteX3" fmla="*/ 650336 w 1300672"/>
                <a:gd name="connsiteY3" fmla="*/ 1300444 h 1300443"/>
                <a:gd name="connsiteX4" fmla="*/ 0 w 1300672"/>
                <a:gd name="connsiteY4" fmla="*/ 650222 h 130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672" h="1300443">
                  <a:moveTo>
                    <a:pt x="0" y="650222"/>
                  </a:moveTo>
                  <a:cubicBezTo>
                    <a:pt x="0" y="291114"/>
                    <a:pt x="291165" y="0"/>
                    <a:pt x="650336" y="0"/>
                  </a:cubicBezTo>
                  <a:cubicBezTo>
                    <a:pt x="1009507" y="0"/>
                    <a:pt x="1300672" y="291114"/>
                    <a:pt x="1300672" y="650222"/>
                  </a:cubicBezTo>
                  <a:cubicBezTo>
                    <a:pt x="1300672" y="1009330"/>
                    <a:pt x="1009507" y="1300444"/>
                    <a:pt x="650336" y="1300444"/>
                  </a:cubicBezTo>
                  <a:cubicBezTo>
                    <a:pt x="291165" y="1300444"/>
                    <a:pt x="0" y="1009330"/>
                    <a:pt x="0" y="650222"/>
                  </a:cubicBezTo>
                  <a:close/>
                </a:path>
              </a:pathLst>
            </a:custGeom>
            <a:scene3d>
              <a:camera prst="orthographicFront"/>
              <a:lightRig rig="flat" dir="t"/>
            </a:scene3d>
            <a:sp3d z="190500" extrusionH="12700" prstMaterial="plastic">
              <a:bevelT w="50800" h="50800"/>
            </a:sp3d>
          </p:spPr>
          <p:style>
            <a:lnRef idx="1">
              <a:schemeClr val="accent5">
                <a:hueOff val="-6622584"/>
                <a:satOff val="26541"/>
                <a:lumOff val="5752"/>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2321" tIns="202322" rIns="202320" bIns="202323" numCol="1" spcCol="1270" anchor="ctr" anchorCtr="0">
              <a:noAutofit/>
            </a:bodyPr>
            <a:lstStyle/>
            <a:p>
              <a:pPr marL="0" lvl="0" indent="0" algn="ctr" defTabSz="577850">
                <a:lnSpc>
                  <a:spcPct val="90000"/>
                </a:lnSpc>
                <a:spcBef>
                  <a:spcPct val="0"/>
                </a:spcBef>
                <a:spcAft>
                  <a:spcPct val="35000"/>
                </a:spcAft>
                <a:buNone/>
              </a:pPr>
              <a:r>
                <a:rPr lang="en-GB" sz="1400" b="1" kern="1200" dirty="0">
                  <a:solidFill>
                    <a:srgbClr val="C00000"/>
                  </a:solidFill>
                </a:rPr>
                <a:t>Data Mining</a:t>
              </a:r>
            </a:p>
          </p:txBody>
        </p:sp>
        <p:sp>
          <p:nvSpPr>
            <p:cNvPr id="32" name="Teardrop 31">
              <a:extLst>
                <a:ext uri="{FF2B5EF4-FFF2-40B4-BE49-F238E27FC236}">
                  <a16:creationId xmlns:a16="http://schemas.microsoft.com/office/drawing/2014/main" id="{FAE0E5B1-E3C1-4057-AD75-EF694B3CC600}"/>
                </a:ext>
              </a:extLst>
            </p:cNvPr>
            <p:cNvSpPr/>
            <p:nvPr/>
          </p:nvSpPr>
          <p:spPr>
            <a:xfrm rot="2700000">
              <a:off x="5119218" y="2513687"/>
              <a:ext cx="1336299" cy="1393301"/>
            </a:xfrm>
            <a:prstGeom prst="teardrop">
              <a:avLst>
                <a:gd name="adj" fmla="val 10000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sp>
          <p:nvSpPr>
            <p:cNvPr id="33" name="Freeform: Shape 32">
              <a:extLst>
                <a:ext uri="{FF2B5EF4-FFF2-40B4-BE49-F238E27FC236}">
                  <a16:creationId xmlns:a16="http://schemas.microsoft.com/office/drawing/2014/main" id="{894041B9-B28C-4C56-8AD0-B31822E556E4}"/>
                </a:ext>
              </a:extLst>
            </p:cNvPr>
            <p:cNvSpPr/>
            <p:nvPr/>
          </p:nvSpPr>
          <p:spPr>
            <a:xfrm rot="16200000">
              <a:off x="5164834" y="2474438"/>
              <a:ext cx="1181402" cy="1431731"/>
            </a:xfrm>
            <a:custGeom>
              <a:avLst/>
              <a:gdLst>
                <a:gd name="connsiteX0" fmla="*/ 0 w 1300672"/>
                <a:gd name="connsiteY0" fmla="*/ 650222 h 1300443"/>
                <a:gd name="connsiteX1" fmla="*/ 650336 w 1300672"/>
                <a:gd name="connsiteY1" fmla="*/ 0 h 1300443"/>
                <a:gd name="connsiteX2" fmla="*/ 1300672 w 1300672"/>
                <a:gd name="connsiteY2" fmla="*/ 650222 h 1300443"/>
                <a:gd name="connsiteX3" fmla="*/ 650336 w 1300672"/>
                <a:gd name="connsiteY3" fmla="*/ 1300444 h 1300443"/>
                <a:gd name="connsiteX4" fmla="*/ 0 w 1300672"/>
                <a:gd name="connsiteY4" fmla="*/ 650222 h 130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672" h="1300443">
                  <a:moveTo>
                    <a:pt x="0" y="650222"/>
                  </a:moveTo>
                  <a:cubicBezTo>
                    <a:pt x="0" y="291114"/>
                    <a:pt x="291165" y="0"/>
                    <a:pt x="650336" y="0"/>
                  </a:cubicBezTo>
                  <a:cubicBezTo>
                    <a:pt x="1009507" y="0"/>
                    <a:pt x="1300672" y="291114"/>
                    <a:pt x="1300672" y="650222"/>
                  </a:cubicBezTo>
                  <a:cubicBezTo>
                    <a:pt x="1300672" y="1009330"/>
                    <a:pt x="1009507" y="1300444"/>
                    <a:pt x="650336" y="1300444"/>
                  </a:cubicBezTo>
                  <a:cubicBezTo>
                    <a:pt x="291165" y="1300444"/>
                    <a:pt x="0" y="1009330"/>
                    <a:pt x="0" y="650222"/>
                  </a:cubicBezTo>
                  <a:close/>
                </a:path>
              </a:pathLst>
            </a:custGeom>
            <a:scene3d>
              <a:camera prst="orthographicFront"/>
              <a:lightRig rig="flat" dir="t"/>
            </a:scene3d>
            <a:sp3d z="190500" extrusionH="12700" prstMaterial="plastic">
              <a:bevelT w="50800" h="50800"/>
            </a:sp3d>
          </p:spPr>
          <p:style>
            <a:lnRef idx="1">
              <a:schemeClr val="accent5">
                <a:hueOff val="-9933876"/>
                <a:satOff val="39811"/>
                <a:lumOff val="862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2321" tIns="202322" rIns="202320" bIns="202323" numCol="1" spcCol="1270" anchor="ctr" anchorCtr="0">
              <a:noAutofit/>
            </a:bodyPr>
            <a:lstStyle/>
            <a:p>
              <a:pPr marL="0" lvl="0" indent="0" algn="ctr" defTabSz="577850">
                <a:lnSpc>
                  <a:spcPct val="90000"/>
                </a:lnSpc>
                <a:spcBef>
                  <a:spcPct val="0"/>
                </a:spcBef>
                <a:spcAft>
                  <a:spcPct val="35000"/>
                </a:spcAft>
                <a:buNone/>
              </a:pPr>
              <a:r>
                <a:rPr lang="en-GB" sz="1400" b="1" kern="1200" dirty="0">
                  <a:solidFill>
                    <a:srgbClr val="C00000"/>
                  </a:solidFill>
                </a:rPr>
                <a:t>Literature Review</a:t>
              </a:r>
            </a:p>
          </p:txBody>
        </p:sp>
      </p:grpSp>
      <p:graphicFrame>
        <p:nvGraphicFramePr>
          <p:cNvPr id="34" name="Diagram 33">
            <a:extLst>
              <a:ext uri="{FF2B5EF4-FFF2-40B4-BE49-F238E27FC236}">
                <a16:creationId xmlns:a16="http://schemas.microsoft.com/office/drawing/2014/main" id="{A7AE3686-841E-4CEF-8496-307C1A5B656B}"/>
              </a:ext>
            </a:extLst>
          </p:cNvPr>
          <p:cNvGraphicFramePr/>
          <p:nvPr/>
        </p:nvGraphicFramePr>
        <p:xfrm>
          <a:off x="470120" y="969654"/>
          <a:ext cx="8229600" cy="3963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04376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0" y="28047"/>
            <a:ext cx="9144000" cy="880673"/>
          </a:xfrm>
        </p:spPr>
        <p:txBody>
          <a:bodyPr>
            <a:normAutofit/>
          </a:bodyPr>
          <a:lstStyle/>
          <a:p>
            <a:r>
              <a:rPr lang="en-GB" dirty="0">
                <a:solidFill>
                  <a:schemeClr val="bg1"/>
                </a:solidFill>
              </a:rPr>
              <a:t>Fluid Dynamics</a:t>
            </a:r>
          </a:p>
        </p:txBody>
      </p:sp>
      <p:graphicFrame>
        <p:nvGraphicFramePr>
          <p:cNvPr id="3" name="Diagram 2">
            <a:extLst>
              <a:ext uri="{FF2B5EF4-FFF2-40B4-BE49-F238E27FC236}">
                <a16:creationId xmlns:a16="http://schemas.microsoft.com/office/drawing/2014/main" id="{F619F4A8-B08D-4CE6-B1EF-6BCF03277F0D}"/>
              </a:ext>
            </a:extLst>
          </p:cNvPr>
          <p:cNvGraphicFramePr/>
          <p:nvPr>
            <p:extLst>
              <p:ext uri="{D42A27DB-BD31-4B8C-83A1-F6EECF244321}">
                <p14:modId xmlns:p14="http://schemas.microsoft.com/office/powerpoint/2010/main" val="3784809889"/>
              </p:ext>
            </p:extLst>
          </p:nvPr>
        </p:nvGraphicFramePr>
        <p:xfrm>
          <a:off x="395536" y="1052736"/>
          <a:ext cx="8208912"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368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B511-4BDE-45EC-B022-B9DF81B9F594}"/>
              </a:ext>
            </a:extLst>
          </p:cNvPr>
          <p:cNvSpPr>
            <a:spLocks noGrp="1"/>
          </p:cNvSpPr>
          <p:nvPr>
            <p:ph type="title"/>
          </p:nvPr>
        </p:nvSpPr>
        <p:spPr>
          <a:xfrm>
            <a:off x="430033" y="16869"/>
            <a:ext cx="8229600" cy="891852"/>
          </a:xfrm>
        </p:spPr>
        <p:txBody>
          <a:bodyPr>
            <a:normAutofit fontScale="90000"/>
          </a:bodyPr>
          <a:lstStyle/>
          <a:p>
            <a:r>
              <a:rPr lang="en-GB" dirty="0">
                <a:solidFill>
                  <a:schemeClr val="bg1"/>
                </a:solidFill>
              </a:rPr>
              <a:t>Quantities, Functions and Indicators</a:t>
            </a:r>
            <a:endParaRPr lang="en-GB" dirty="0">
              <a:latin typeface="+mn-l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F2445C-D771-4C7E-92DE-8B05BCBE97DE}"/>
                  </a:ext>
                </a:extLst>
              </p:cNvPr>
              <p:cNvSpPr>
                <a:spLocks noGrp="1"/>
              </p:cNvSpPr>
              <p:nvPr>
                <p:ph idx="1"/>
              </p:nvPr>
            </p:nvSpPr>
            <p:spPr>
              <a:xfrm>
                <a:off x="71210" y="1844823"/>
                <a:ext cx="2196934" cy="3964183"/>
              </a:xfrm>
              <a:solidFill>
                <a:schemeClr val="accent4">
                  <a:lumMod val="60000"/>
                  <a:lumOff val="40000"/>
                </a:schemeClr>
              </a:solidFill>
              <a:ln>
                <a:solidFill>
                  <a:srgbClr val="7030A0"/>
                </a:solidFill>
              </a:ln>
              <a:scene3d>
                <a:camera prst="orthographicFront"/>
                <a:lightRig rig="threePt" dir="t"/>
              </a:scene3d>
              <a:sp3d>
                <a:bevelT prst="relaxedInset"/>
              </a:sp3d>
            </p:spPr>
            <p:txBody>
              <a:bodyPr numCol="1">
                <a:normAutofit/>
              </a:bodyPr>
              <a:lstStyle/>
              <a:p>
                <a:pPr marL="266700" lvl="0" indent="-266700">
                  <a:buFont typeface="+mj-lt"/>
                  <a:buAutoNum type="arabicPeriod"/>
                </a:pPr>
                <a:r>
                  <a:rPr lang="en-GB" sz="1200" dirty="0"/>
                  <a:t>Pressure </a:t>
                </a:r>
                <a14:m>
                  <m:oMath xmlns:m="http://schemas.openxmlformats.org/officeDocument/2006/math">
                    <m:r>
                      <a:rPr lang="en-GB" sz="1200" i="1">
                        <a:latin typeface="Cambria Math" panose="02040503050406030204" pitchFamily="18" charset="0"/>
                      </a:rPr>
                      <m:t>= </m:t>
                    </m:r>
                    <m:r>
                      <m:rPr>
                        <m:sty m:val="p"/>
                      </m:rPr>
                      <a:rPr lang="en-GB" sz="1200">
                        <a:latin typeface="Cambria Math" panose="02040503050406030204" pitchFamily="18" charset="0"/>
                      </a:rPr>
                      <m:t>P</m:t>
                    </m:r>
                  </m:oMath>
                </a14:m>
                <a:endParaRPr lang="en-GB" sz="1200" dirty="0"/>
              </a:p>
              <a:p>
                <a:pPr marL="266700" lvl="0" indent="-266700">
                  <a:buFont typeface="+mj-lt"/>
                  <a:buAutoNum type="arabicPeriod"/>
                </a:pPr>
                <a:r>
                  <a:rPr lang="en-GB" sz="1200" dirty="0"/>
                  <a:t>Temperature  </a:t>
                </a:r>
                <a14:m>
                  <m:oMath xmlns:m="http://schemas.openxmlformats.org/officeDocument/2006/math">
                    <m:r>
                      <a:rPr lang="en-GB" sz="1200" i="1">
                        <a:latin typeface="Cambria Math" panose="02040503050406030204" pitchFamily="18" charset="0"/>
                      </a:rPr>
                      <m:t>=</m:t>
                    </m:r>
                    <m:r>
                      <a:rPr lang="en-GB" sz="1200" i="1">
                        <a:latin typeface="Cambria Math" panose="02040503050406030204" pitchFamily="18" charset="0"/>
                      </a:rPr>
                      <m:t>𝑇</m:t>
                    </m:r>
                  </m:oMath>
                </a14:m>
                <a:endParaRPr lang="en-GB" sz="1200" dirty="0"/>
              </a:p>
              <a:p>
                <a:pPr marL="266700" lvl="0" indent="-266700">
                  <a:buFont typeface="+mj-lt"/>
                  <a:buAutoNum type="arabicPeriod"/>
                </a:pPr>
                <a:r>
                  <a:rPr lang="en-GB" sz="1200" dirty="0"/>
                  <a:t>Volume </a:t>
                </a:r>
                <a14:m>
                  <m:oMath xmlns:m="http://schemas.openxmlformats.org/officeDocument/2006/math">
                    <m:r>
                      <a:rPr lang="en-GB" sz="1200" i="1">
                        <a:latin typeface="Cambria Math" panose="02040503050406030204" pitchFamily="18" charset="0"/>
                      </a:rPr>
                      <m:t>=</m:t>
                    </m:r>
                    <m:r>
                      <m:rPr>
                        <m:sty m:val="p"/>
                      </m:rPr>
                      <a:rPr lang="en-GB" sz="1200">
                        <a:latin typeface="Cambria Math" panose="02040503050406030204" pitchFamily="18" charset="0"/>
                      </a:rPr>
                      <m:t>V</m:t>
                    </m:r>
                  </m:oMath>
                </a14:m>
                <a:endParaRPr lang="en-GB" sz="1200" dirty="0"/>
              </a:p>
              <a:p>
                <a:pPr marL="266700" lvl="0" indent="-266700">
                  <a:buFont typeface="+mj-lt"/>
                  <a:buAutoNum type="arabicPeriod"/>
                </a:pPr>
                <a:r>
                  <a:rPr lang="en-GB" sz="1200" dirty="0"/>
                  <a:t>Gas Constant </a:t>
                </a:r>
                <a14:m>
                  <m:oMath xmlns:m="http://schemas.openxmlformats.org/officeDocument/2006/math">
                    <m:r>
                      <a:rPr lang="en-GB" sz="1200" i="1">
                        <a:latin typeface="Cambria Math" panose="02040503050406030204" pitchFamily="18" charset="0"/>
                      </a:rPr>
                      <m:t>=</m:t>
                    </m:r>
                    <m:r>
                      <a:rPr lang="en-GB" sz="1200" i="1">
                        <a:latin typeface="Cambria Math" panose="02040503050406030204" pitchFamily="18" charset="0"/>
                      </a:rPr>
                      <m:t>𝑅</m:t>
                    </m:r>
                  </m:oMath>
                </a14:m>
                <a:endParaRPr lang="en-GB" sz="1200" dirty="0"/>
              </a:p>
              <a:p>
                <a:pPr marL="266700" lvl="0" indent="-266700">
                  <a:buFont typeface="+mj-lt"/>
                  <a:buAutoNum type="arabicPeriod"/>
                </a:pPr>
                <a:r>
                  <a:rPr lang="en-GB" sz="1200" dirty="0"/>
                  <a:t>Compressibility Factor </a:t>
                </a:r>
                <a14:m>
                  <m:oMath xmlns:m="http://schemas.openxmlformats.org/officeDocument/2006/math">
                    <m:r>
                      <a:rPr lang="en-GB" sz="1200" i="1">
                        <a:latin typeface="Cambria Math" panose="02040503050406030204" pitchFamily="18" charset="0"/>
                      </a:rPr>
                      <m:t>=</m:t>
                    </m:r>
                    <m:r>
                      <a:rPr lang="en-GB" sz="1200" i="1">
                        <a:latin typeface="Cambria Math" panose="02040503050406030204" pitchFamily="18" charset="0"/>
                      </a:rPr>
                      <m:t>𝑧</m:t>
                    </m:r>
                  </m:oMath>
                </a14:m>
                <a:endParaRPr lang="en-GB" sz="1200" dirty="0"/>
              </a:p>
              <a:p>
                <a:pPr marL="266700" lvl="0" indent="-266700">
                  <a:buFont typeface="+mj-lt"/>
                  <a:buAutoNum type="arabicPeriod"/>
                </a:pPr>
                <a:r>
                  <a:rPr lang="en-GB" sz="1200" dirty="0"/>
                  <a:t>Number of Moles </a:t>
                </a:r>
                <a14:m>
                  <m:oMath xmlns:m="http://schemas.openxmlformats.org/officeDocument/2006/math">
                    <m:r>
                      <a:rPr lang="en-GB" sz="1200" i="1">
                        <a:latin typeface="Cambria Math" panose="02040503050406030204" pitchFamily="18" charset="0"/>
                      </a:rPr>
                      <m:t>=</m:t>
                    </m:r>
                    <m:r>
                      <a:rPr lang="en-GB" sz="1200" i="1">
                        <a:latin typeface="Cambria Math" panose="02040503050406030204" pitchFamily="18" charset="0"/>
                      </a:rPr>
                      <m:t>𝑛</m:t>
                    </m:r>
                  </m:oMath>
                </a14:m>
                <a:endParaRPr lang="en-GB" sz="1200" dirty="0"/>
              </a:p>
              <a:p>
                <a:pPr marL="266700" lvl="0" indent="-266700">
                  <a:buFont typeface="+mj-lt"/>
                  <a:buAutoNum type="arabicPeriod"/>
                </a:pPr>
                <a:r>
                  <a:rPr lang="en-GB" sz="1200" dirty="0"/>
                  <a:t>Molecular Weight = </a:t>
                </a:r>
                <a14:m>
                  <m:oMath xmlns:m="http://schemas.openxmlformats.org/officeDocument/2006/math">
                    <m:r>
                      <a:rPr lang="tr-TR" sz="1200" i="1">
                        <a:latin typeface="Cambria Math" panose="02040503050406030204" pitchFamily="18" charset="0"/>
                      </a:rPr>
                      <m:t>𝑀𝑊</m:t>
                    </m:r>
                  </m:oMath>
                </a14:m>
                <a:endParaRPr lang="en-GB" sz="1200" dirty="0"/>
              </a:p>
              <a:p>
                <a:pPr marL="266700" lvl="0" indent="-266700">
                  <a:buFont typeface="+mj-lt"/>
                  <a:buAutoNum type="arabicPeriod"/>
                </a:pPr>
                <a:r>
                  <a:rPr lang="en-GB" sz="1200" dirty="0"/>
                  <a:t>Density = </a:t>
                </a:r>
                <a14:m>
                  <m:oMath xmlns:m="http://schemas.openxmlformats.org/officeDocument/2006/math">
                    <m:r>
                      <a:rPr lang="tr-TR" sz="1200" i="1">
                        <a:latin typeface="Cambria Math" panose="02040503050406030204" pitchFamily="18" charset="0"/>
                      </a:rPr>
                      <m:t>𝜌</m:t>
                    </m:r>
                  </m:oMath>
                </a14:m>
                <a:endParaRPr lang="en-GB" sz="1200" dirty="0"/>
              </a:p>
              <a:p>
                <a:pPr marL="266700" lvl="0" indent="-266700">
                  <a:buFont typeface="+mj-lt"/>
                  <a:buAutoNum type="arabicPeriod"/>
                </a:pPr>
                <a:r>
                  <a:rPr lang="en-GB" sz="1200" dirty="0"/>
                  <a:t>Subscript o = oil</a:t>
                </a:r>
              </a:p>
              <a:p>
                <a:pPr marL="266700" lvl="0" indent="-266700">
                  <a:buFont typeface="+mj-lt"/>
                  <a:buAutoNum type="arabicPeriod"/>
                </a:pPr>
                <a:r>
                  <a:rPr lang="en-GB" sz="1200" dirty="0"/>
                  <a:t>Subscript g = gas</a:t>
                </a:r>
              </a:p>
              <a:p>
                <a:pPr marL="266700" lvl="0" indent="-266700">
                  <a:buFont typeface="+mj-lt"/>
                  <a:buAutoNum type="arabicPeriod"/>
                </a:pPr>
                <a:r>
                  <a:rPr lang="en-GB" sz="1200" dirty="0" err="1"/>
                  <a:t>Parachor</a:t>
                </a:r>
                <a:r>
                  <a:rPr lang="en-GB" sz="1200" dirty="0"/>
                  <a:t> = </a:t>
                </a:r>
                <a14:m>
                  <m:oMath xmlns:m="http://schemas.openxmlformats.org/officeDocument/2006/math">
                    <m:r>
                      <a:rPr lang="tr-TR" sz="1200" i="1">
                        <a:latin typeface="Cambria Math" panose="02040503050406030204" pitchFamily="18" charset="0"/>
                      </a:rPr>
                      <m:t>𝑃𝑐h</m:t>
                    </m:r>
                  </m:oMath>
                </a14:m>
                <a:endParaRPr lang="en-GB" sz="1200" dirty="0"/>
              </a:p>
              <a:p>
                <a:pPr marL="266700" indent="-266700">
                  <a:buFont typeface="+mj-lt"/>
                  <a:buAutoNum type="arabicPeriod"/>
                </a:pPr>
                <a:r>
                  <a:rPr kumimoji="0" lang="en-GB" sz="1200" b="0" i="0" u="none" strike="noStrike" kern="1200" cap="none" spc="0" normalizeH="0" baseline="0" noProof="0" dirty="0">
                    <a:ln>
                      <a:noFill/>
                    </a:ln>
                    <a:solidFill>
                      <a:prstClr val="black"/>
                    </a:solidFill>
                    <a:effectLst/>
                    <a:uLnTx/>
                    <a:uFillTx/>
                    <a:latin typeface="Calibri"/>
                  </a:rPr>
                  <a:t>Contact angle = </a:t>
                </a:r>
                <a14:m>
                  <m:oMath xmlns:m="http://schemas.openxmlformats.org/officeDocument/2006/math">
                    <m:r>
                      <a:rPr kumimoji="0" lang="tr-TR" sz="1200" b="0" i="1" u="none" strike="noStrike" kern="1200" cap="none" spc="0" normalizeH="0" baseline="0" noProof="0">
                        <a:ln>
                          <a:noFill/>
                        </a:ln>
                        <a:solidFill>
                          <a:prstClr val="black"/>
                        </a:solidFill>
                        <a:effectLst/>
                        <a:uLnTx/>
                        <a:uFillTx/>
                        <a:latin typeface="Cambria Math" panose="02040503050406030204" pitchFamily="18" charset="0"/>
                      </a:rPr>
                      <m:t>𝜃</m:t>
                    </m:r>
                  </m:oMath>
                </a14:m>
                <a:endParaRPr lang="en-GB" sz="1200" dirty="0"/>
              </a:p>
              <a:p>
                <a:pPr marL="266700" lvl="0" indent="-266700">
                  <a:buFont typeface="+mj-lt"/>
                  <a:buAutoNum type="arabicPeriod"/>
                </a:pPr>
                <a:r>
                  <a:rPr lang="en-GB" sz="1200" dirty="0"/>
                  <a:t>Core Outer Radius = </a:t>
                </a:r>
                <a14:m>
                  <m:oMath xmlns:m="http://schemas.openxmlformats.org/officeDocument/2006/math">
                    <m:sSub>
                      <m:sSubPr>
                        <m:ctrlPr>
                          <a:rPr lang="en-GB" sz="1200" i="1">
                            <a:latin typeface="Cambria Math" panose="02040503050406030204" pitchFamily="18" charset="0"/>
                          </a:rPr>
                        </m:ctrlPr>
                      </m:sSubPr>
                      <m:e>
                        <m:r>
                          <a:rPr lang="en-GB" sz="1200" i="1" smtClean="0">
                            <a:latin typeface="Cambria Math" panose="02040503050406030204" pitchFamily="18" charset="0"/>
                          </a:rPr>
                          <m:t>𝑟</m:t>
                        </m:r>
                      </m:e>
                      <m:sub>
                        <m:r>
                          <a:rPr lang="en-GB" sz="1200" i="1">
                            <a:latin typeface="Cambria Math" panose="02040503050406030204" pitchFamily="18" charset="0"/>
                          </a:rPr>
                          <m:t>𝑜𝑢𝑡𝑒𝑟</m:t>
                        </m:r>
                      </m:sub>
                    </m:sSub>
                  </m:oMath>
                </a14:m>
                <a:endParaRPr lang="en-GB" sz="1200" dirty="0"/>
              </a:p>
              <a:p>
                <a:pPr marL="266700" lvl="0" indent="-266700">
                  <a:buFont typeface="+mj-lt"/>
                  <a:buAutoNum type="arabicPeriod"/>
                </a:pPr>
                <a:r>
                  <a:rPr lang="en-GB" sz="1200" dirty="0"/>
                  <a:t>Core Inner Radius =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𝑖𝑛𝑛𝑒𝑟</m:t>
                        </m:r>
                      </m:sub>
                    </m:sSub>
                  </m:oMath>
                </a14:m>
                <a:endParaRPr lang="en-GB" sz="1200" dirty="0"/>
              </a:p>
              <a:p>
                <a:pPr marL="266700" indent="-266700">
                  <a:buFont typeface="+mj-lt"/>
                  <a:buAutoNum type="arabicPeriod"/>
                </a:pPr>
                <a:r>
                  <a:rPr lang="en-GB" sz="1200" dirty="0"/>
                  <a:t>Pay Zone or Core Height = h</a:t>
                </a:r>
              </a:p>
            </p:txBody>
          </p:sp>
        </mc:Choice>
        <mc:Fallback xmlns="">
          <p:sp>
            <p:nvSpPr>
              <p:cNvPr id="3" name="Content Placeholder 2">
                <a:extLst>
                  <a:ext uri="{FF2B5EF4-FFF2-40B4-BE49-F238E27FC236}">
                    <a16:creationId xmlns:a16="http://schemas.microsoft.com/office/drawing/2014/main" id="{A5F2445C-D771-4C7E-92DE-8B05BCBE97DE}"/>
                  </a:ext>
                </a:extLst>
              </p:cNvPr>
              <p:cNvSpPr>
                <a:spLocks noGrp="1" noRot="1" noChangeAspect="1" noMove="1" noResize="1" noEditPoints="1" noAdjustHandles="1" noChangeArrowheads="1" noChangeShapeType="1" noTextEdit="1"/>
              </p:cNvSpPr>
              <p:nvPr>
                <p:ph idx="1"/>
              </p:nvPr>
            </p:nvSpPr>
            <p:spPr>
              <a:xfrm>
                <a:off x="71210" y="1844823"/>
                <a:ext cx="2196934" cy="3964183"/>
              </a:xfrm>
              <a:blipFill>
                <a:blip r:embed="rId2"/>
                <a:stretch>
                  <a:fillRect/>
                </a:stretch>
              </a:blipFill>
              <a:ln>
                <a:solidFill>
                  <a:srgbClr val="7030A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26A817D0-EDA4-416B-9A33-22CCC20CE0CA}"/>
                  </a:ext>
                </a:extLst>
              </p:cNvPr>
              <p:cNvSpPr txBox="1">
                <a:spLocks/>
              </p:cNvSpPr>
              <p:nvPr/>
            </p:nvSpPr>
            <p:spPr>
              <a:xfrm>
                <a:off x="5508104" y="1844823"/>
                <a:ext cx="3528392" cy="3952373"/>
              </a:xfrm>
              <a:prstGeom prst="rect">
                <a:avLst/>
              </a:prstGeom>
              <a:solidFill>
                <a:schemeClr val="accent6">
                  <a:lumMod val="60000"/>
                  <a:lumOff val="40000"/>
                </a:schemeClr>
              </a:solidFill>
              <a:ln>
                <a:solidFill>
                  <a:srgbClr val="7030A0"/>
                </a:solidFill>
              </a:ln>
              <a:scene3d>
                <a:camera prst="orthographicFront"/>
                <a:lightRig rig="threePt" dir="t"/>
              </a:scene3d>
              <a:sp3d>
                <a:bevelT prst="relaxedInset"/>
              </a:sp3d>
            </p:spPr>
            <p:txBody>
              <a:bodyPr vert="horz" lIns="72000" tIns="45720" rIns="72000" bIns="46800" numCol="1"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Ideal Gas Law, </a:t>
                </a:r>
                <a14:m>
                  <m:oMath xmlns:m="http://schemas.openxmlformats.org/officeDocument/2006/math">
                    <m:r>
                      <m:rPr>
                        <m:sty m:val="p"/>
                      </m:rP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PV</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𝑛𝑅𝑇</m:t>
                    </m:r>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Reservoir (rev) and Standard (std) States Analogy, </a:t>
                </a:r>
                <a14:m>
                  <m:oMath xmlns:m="http://schemas.openxmlformats.org/officeDocument/2006/math">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𝑃𝑉</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𝑧𝑇</m:t>
                                </m:r>
                              </m:den>
                            </m:f>
                          </m:e>
                        </m:d>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𝑟𝑒𝑠</m:t>
                        </m:r>
                      </m:sub>
                    </m:s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𝑃𝑉</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den>
                            </m:f>
                          </m:e>
                        </m:d>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𝑠𝑡𝑑</m:t>
                        </m:r>
                      </m:sub>
                    </m:sSub>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Darcy Radial Gas Flow, </a:t>
                </a:r>
                <a14:m>
                  <m:oMath xmlns:m="http://schemas.openxmlformats.org/officeDocument/2006/math">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𝑠𝑡𝑑</m:t>
                        </m:r>
                      </m:sub>
                    </m:s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=858</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den>
                    </m:f>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e>
                          <m:sup>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sup>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func>
                          <m:func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ln</m:t>
                            </m:r>
                          </m:fName>
                          <m:e>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num>
                              <m:den>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den>
                            </m:f>
                          </m:e>
                        </m:func>
                      </m:den>
                    </m:f>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Interstitial Flow Throughput, </a:t>
                </a:r>
                <a14:m>
                  <m:oMath xmlns:m="http://schemas.openxmlformats.org/officeDocument/2006/math">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𝐼𝐹𝑇</m:t>
                    </m:r>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𝑠𝑡𝑑</m:t>
                            </m:r>
                          </m:sub>
                        </m:sSub>
                      </m:num>
                      <m:den>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den>
                    </m:f>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=858</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den>
                    </m:f>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𝜇</m:t>
                        </m:r>
                      </m:den>
                    </m:f>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e>
                          <m:sup>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sup>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func>
                          <m:func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ln</m:t>
                            </m:r>
                          </m:fName>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m:rPr>
                                        <m:sty m:val="p"/>
                                      </m:rP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outer</m:t>
                                    </m:r>
                                  </m:sub>
                                </m:sSub>
                              </m:num>
                              <m:den>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m:rPr>
                                        <m:sty m:val="p"/>
                                      </m:rP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inner</m:t>
                                    </m:r>
                                  </m:sub>
                                </m:sSub>
                              </m:den>
                            </m:f>
                          </m:e>
                        </m:func>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en>
                    </m:f>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Interstitial Pore Holding Capacity, </a:t>
                </a:r>
                <a14:m>
                  <m:oMath xmlns:m="http://schemas.openxmlformats.org/officeDocument/2006/math">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𝐼𝑃𝐻𝐶</m:t>
                    </m:r>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𝐷𝑎𝑟𝑐𝑦</m:t>
                        </m:r>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𝐹𝑙𝑜𝑤𝑟𝑎𝑡𝑒</m:t>
                        </m:r>
                      </m:num>
                      <m:den>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𝑁𝑢𝑚𝑏𝑒𝑟</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𝑜𝑓</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𝑃𝑜𝑟𝑒𝑠</m:t>
                        </m:r>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𝑠𝑡𝑑</m:t>
                            </m:r>
                          </m:sub>
                        </m:sSub>
                      </m:num>
                      <m:den>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ub>
                        </m:s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𝑠𝑡𝑑</m:t>
                            </m:r>
                          </m:sub>
                        </m:s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𝑝𝑜𝑟𝑒</m:t>
                                </m:r>
                              </m:sub>
                            </m:s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𝑜𝑢𝑡𝑒𝑟</m:t>
                            </m:r>
                          </m:sub>
                        </m:s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𝑖𝑛𝑛𝑒𝑟</m:t>
                            </m:r>
                          </m:sub>
                        </m:s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en>
                    </m:f>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tr-TR" sz="1200" b="0" i="0" u="none" strike="noStrike" kern="1200" cap="none" spc="0" normalizeH="0" baseline="0" noProof="0" dirty="0">
                    <a:ln>
                      <a:noFill/>
                    </a:ln>
                    <a:solidFill>
                      <a:prstClr val="black"/>
                    </a:solidFill>
                    <a:effectLst/>
                    <a:uLnTx/>
                    <a:uFillTx/>
                    <a:latin typeface="Calibri"/>
                    <a:ea typeface="+mn-ea"/>
                    <a:cs typeface="+mn-cs"/>
                  </a:rPr>
                  <a:t>Capillary Pressure, </a:t>
                </a:r>
                <a14:m>
                  <m:oMath xmlns:m="http://schemas.openxmlformats.org/officeDocument/2006/math">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r>
                      <a:rPr kumimoji="0" lang="tr-TR"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m:t>
                        </m:r>
                      </m:sub>
                    </m:s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tr-TR"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tr-TR"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𝑐𝑜𝑠</m:t>
                        </m:r>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𝜃</m:t>
                        </m:r>
                      </m:num>
                      <m:den>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ub>
                        </m:sSub>
                      </m:den>
                    </m:f>
                    <m:r>
                      <a:rPr kumimoji="0" lang="tr-TR"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sub>
                    </m:sSub>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80975" marR="0" lvl="0" indent="-180975"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Surface Tension </a:t>
                </a:r>
                <a14:m>
                  <m:oMath xmlns:m="http://schemas.openxmlformats.org/officeDocument/2006/math">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𝑃𝑐h</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m:t>
                                </m:r>
                              </m:sub>
                            </m:sSub>
                            <m:d>
                              <m:dPr>
                                <m:begChr m:val="["/>
                                <m:endChr m:val="]"/>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m:t>
                                        </m:r>
                                      </m:sub>
                                    </m:sSub>
                                  </m:num>
                                  <m:den>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𝑀𝑊</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m:t>
                                        </m:r>
                                      </m:sub>
                                    </m:sSub>
                                  </m:den>
                                </m:f>
                              </m:e>
                            </m:d>
                            <m:r>
                              <a:rPr kumimoji="0" lang="it-IT"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it-IT"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𝑃𝑐h</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d>
                              <m:dPr>
                                <m:begChr m:val="["/>
                                <m:endChr m:val="]"/>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num>
                                  <m:den>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𝑀𝑊</m:t>
                                        </m:r>
                                      </m:e>
                                      <m:sub>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den>
                                </m:f>
                              </m:e>
                            </m:d>
                          </m:e>
                        </m:d>
                      </m:e>
                      <m:sup>
                        <m:r>
                          <a:rPr kumimoji="0" lang="tr-TR"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r>
                      <a:rPr kumimoji="0" lang="tr-T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indent="0">
                  <a:spcBef>
                    <a:spcPts val="720"/>
                  </a:spcBef>
                  <a:buNone/>
                </a:pPr>
                <a:endParaRPr lang="en-GB" sz="1200" kern="1200" dirty="0">
                  <a:solidFill>
                    <a:srgbClr val="000000"/>
                  </a:solidFill>
                  <a:effectLst/>
                  <a:ea typeface="+mn-ea"/>
                  <a:cs typeface="+mn-cs"/>
                </a:endParaRPr>
              </a:p>
            </p:txBody>
          </p:sp>
        </mc:Choice>
        <mc:Fallback xmlns="">
          <p:sp>
            <p:nvSpPr>
              <p:cNvPr id="6" name="Content Placeholder 2">
                <a:extLst>
                  <a:ext uri="{FF2B5EF4-FFF2-40B4-BE49-F238E27FC236}">
                    <a16:creationId xmlns:a16="http://schemas.microsoft.com/office/drawing/2014/main" id="{26A817D0-EDA4-416B-9A33-22CCC20CE0CA}"/>
                  </a:ext>
                </a:extLst>
              </p:cNvPr>
              <p:cNvSpPr txBox="1">
                <a:spLocks noRot="1" noChangeAspect="1" noMove="1" noResize="1" noEditPoints="1" noAdjustHandles="1" noChangeArrowheads="1" noChangeShapeType="1" noTextEdit="1"/>
              </p:cNvSpPr>
              <p:nvPr/>
            </p:nvSpPr>
            <p:spPr>
              <a:xfrm>
                <a:off x="5508104" y="1844823"/>
                <a:ext cx="3528392" cy="3952373"/>
              </a:xfrm>
              <a:prstGeom prst="rect">
                <a:avLst/>
              </a:prstGeom>
              <a:blipFill>
                <a:blip r:embed="rId3"/>
                <a:stretch>
                  <a:fillRect l="-171"/>
                </a:stretch>
              </a:blipFill>
              <a:ln>
                <a:solidFill>
                  <a:srgbClr val="7030A0"/>
                </a:solidFill>
              </a:ln>
            </p:spPr>
            <p:txBody>
              <a:bodyPr/>
              <a:lstStyle/>
              <a:p>
                <a:r>
                  <a:rPr lang="en-GB">
                    <a:noFill/>
                  </a:rPr>
                  <a:t> </a:t>
                </a:r>
              </a:p>
            </p:txBody>
          </p:sp>
        </mc:Fallback>
      </mc:AlternateContent>
      <p:sp>
        <p:nvSpPr>
          <p:cNvPr id="7" name="Content Placeholder 2">
            <a:extLst>
              <a:ext uri="{FF2B5EF4-FFF2-40B4-BE49-F238E27FC236}">
                <a16:creationId xmlns:a16="http://schemas.microsoft.com/office/drawing/2014/main" id="{13F69D93-6379-4DB7-8CC5-1CD830CB9E74}"/>
              </a:ext>
            </a:extLst>
          </p:cNvPr>
          <p:cNvSpPr txBox="1">
            <a:spLocks/>
          </p:cNvSpPr>
          <p:nvPr/>
        </p:nvSpPr>
        <p:spPr>
          <a:xfrm>
            <a:off x="82143" y="960991"/>
            <a:ext cx="2196934" cy="867838"/>
          </a:xfrm>
          <a:prstGeom prst="rect">
            <a:avLst/>
          </a:prstGeom>
          <a:solidFill>
            <a:schemeClr val="accent4">
              <a:lumMod val="75000"/>
            </a:schemeClr>
          </a:solidFill>
          <a:ln>
            <a:solidFill>
              <a:srgbClr val="00B0F0"/>
            </a:solidFill>
          </a:ln>
          <a:scene3d>
            <a:camera prst="orthographicFront"/>
            <a:lightRig rig="threePt" dir="t"/>
          </a:scene3d>
          <a:sp3d>
            <a:bevelT/>
          </a:sp3d>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GB" sz="1800" b="1" dirty="0"/>
              <a:t>A: </a:t>
            </a:r>
            <a:r>
              <a:rPr lang="en-GB" sz="1800" dirty="0"/>
              <a:t>Fluid Quantities</a:t>
            </a:r>
          </a:p>
        </p:txBody>
      </p:sp>
      <p:sp>
        <p:nvSpPr>
          <p:cNvPr id="8" name="Content Placeholder 2">
            <a:extLst>
              <a:ext uri="{FF2B5EF4-FFF2-40B4-BE49-F238E27FC236}">
                <a16:creationId xmlns:a16="http://schemas.microsoft.com/office/drawing/2014/main" id="{3E46755E-18E6-471F-A38E-AFEA5817D193}"/>
              </a:ext>
            </a:extLst>
          </p:cNvPr>
          <p:cNvSpPr txBox="1">
            <a:spLocks/>
          </p:cNvSpPr>
          <p:nvPr/>
        </p:nvSpPr>
        <p:spPr>
          <a:xfrm>
            <a:off x="5508103" y="948757"/>
            <a:ext cx="3528391" cy="867838"/>
          </a:xfrm>
          <a:prstGeom prst="rect">
            <a:avLst/>
          </a:prstGeom>
          <a:solidFill>
            <a:schemeClr val="accent6">
              <a:lumMod val="75000"/>
            </a:schemeClr>
          </a:solidFill>
          <a:ln>
            <a:solidFill>
              <a:srgbClr val="00B0F0"/>
            </a:solidFill>
          </a:ln>
          <a:scene3d>
            <a:camera prst="orthographicFront"/>
            <a:lightRig rig="threePt" dir="t"/>
          </a:scene3d>
          <a:sp3d>
            <a:bevelT/>
          </a:sp3d>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t>C: </a:t>
            </a:r>
            <a:r>
              <a:rPr lang="en-GB" sz="1800" dirty="0"/>
              <a:t>Parametric Functions                         (Fluid and Engineering)</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2B2F854-939F-46D4-BDC1-0351BDB87127}"/>
                  </a:ext>
                </a:extLst>
              </p:cNvPr>
              <p:cNvSpPr txBox="1">
                <a:spLocks/>
              </p:cNvSpPr>
              <p:nvPr/>
            </p:nvSpPr>
            <p:spPr>
              <a:xfrm>
                <a:off x="2375065" y="1850963"/>
                <a:ext cx="3061031" cy="3952373"/>
              </a:xfrm>
              <a:prstGeom prst="rect">
                <a:avLst/>
              </a:prstGeom>
              <a:solidFill>
                <a:schemeClr val="accent3">
                  <a:lumMod val="60000"/>
                  <a:lumOff val="40000"/>
                </a:schemeClr>
              </a:solidFill>
              <a:ln>
                <a:solidFill>
                  <a:srgbClr val="7030A0"/>
                </a:solidFill>
              </a:ln>
              <a:scene3d>
                <a:camera prst="orthographicFront"/>
                <a:lightRig rig="threePt" dir="t"/>
              </a:scene3d>
              <a:sp3d>
                <a:bevelT prst="relaxedInset"/>
              </a:sp3d>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buFont typeface="+mj-lt"/>
                  <a:buAutoNum type="arabicPeriod"/>
                </a:pPr>
                <a:r>
                  <a:rPr lang="en-GB" sz="1200" dirty="0">
                    <a:ea typeface="Calibri" panose="020F0502020204030204" pitchFamily="34" charset="0"/>
                    <a:cs typeface="Arial" panose="020B0604020202020204" pitchFamily="34" charset="0"/>
                  </a:rPr>
                  <a:t>Parameter, Par</a:t>
                </a:r>
                <a:endParaRPr lang="en-GB" sz="1200" dirty="0"/>
              </a:p>
              <a:p>
                <a:pPr marL="180975" indent="-180975">
                  <a:buFont typeface="+mj-lt"/>
                  <a:buAutoNum type="arabicPeriod"/>
                </a:pPr>
                <a:r>
                  <a:rPr lang="en-GB" sz="1200" dirty="0"/>
                  <a:t>Pore Size,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𝑝</m:t>
                        </m:r>
                      </m:sub>
                    </m:sSub>
                    <m:r>
                      <a:rPr lang="en-GB" sz="1200" i="1">
                        <a:latin typeface="Cambria Math" panose="02040503050406030204" pitchFamily="18" charset="0"/>
                      </a:rPr>
                      <m:t> </m:t>
                    </m:r>
                  </m:oMath>
                </a14:m>
                <a:r>
                  <a:rPr lang="en-GB" sz="1200" dirty="0"/>
                  <a:t>= Supplied by manufacturer</a:t>
                </a:r>
              </a:p>
              <a:p>
                <a:pPr marL="180975" indent="-180975">
                  <a:buFont typeface="+mj-lt"/>
                  <a:buAutoNum type="arabicPeriod"/>
                </a:pPr>
                <a:r>
                  <a:rPr lang="en-GB" sz="1200" dirty="0"/>
                  <a:t>Porosity, </a:t>
                </a:r>
                <a14:m>
                  <m:oMath xmlns:m="http://schemas.openxmlformats.org/officeDocument/2006/math">
                    <m:r>
                      <a:rPr lang="el-GR" sz="1200" i="1">
                        <a:latin typeface="Cambria Math" panose="02040503050406030204" pitchFamily="18" charset="0"/>
                      </a:rPr>
                      <m:t>𝜙</m:t>
                    </m:r>
                    <m:r>
                      <a:rPr lang="en-CA" sz="1200">
                        <a:latin typeface="Cambria Math" panose="02040503050406030204" pitchFamily="18" charset="0"/>
                      </a:rPr>
                      <m:t>=1</m:t>
                    </m:r>
                    <m:r>
                      <a:rPr lang="en-CA" sz="1200" i="1">
                        <a:latin typeface="Cambria Math" panose="02040503050406030204" pitchFamily="18" charset="0"/>
                      </a:rPr>
                      <m:t>−</m:t>
                    </m:r>
                    <m:d>
                      <m:dPr>
                        <m:ctrlPr>
                          <a:rPr lang="en-GB" sz="1200" i="1">
                            <a:latin typeface="Cambria Math" panose="02040503050406030204" pitchFamily="18" charset="0"/>
                          </a:rPr>
                        </m:ctrlPr>
                      </m:dPr>
                      <m:e>
                        <m:f>
                          <m:fPr>
                            <m:ctrlPr>
                              <a:rPr lang="en-GB" sz="1200" i="1">
                                <a:latin typeface="Cambria Math" panose="02040503050406030204" pitchFamily="18" charset="0"/>
                              </a:rPr>
                            </m:ctrlPr>
                          </m:fPr>
                          <m:num>
                            <m:r>
                              <a:rPr lang="en-CA" sz="1200" i="1">
                                <a:latin typeface="Cambria Math" panose="02040503050406030204" pitchFamily="18" charset="0"/>
                              </a:rPr>
                              <m:t>𝑆𝑝𝑒𝑐𝑖𝑓𝑖𝑐</m:t>
                            </m:r>
                            <m:r>
                              <a:rPr lang="en-CA" sz="1200" i="1">
                                <a:latin typeface="Cambria Math" panose="02040503050406030204" pitchFamily="18" charset="0"/>
                              </a:rPr>
                              <m:t> </m:t>
                            </m:r>
                            <m:r>
                              <a:rPr lang="en-CA" sz="1200" i="1">
                                <a:latin typeface="Cambria Math" panose="02040503050406030204" pitchFamily="18" charset="0"/>
                              </a:rPr>
                              <m:t>𝑃𝑎𝑟𝑡𝑖𝑐𝑙𝑒</m:t>
                            </m:r>
                            <m:r>
                              <a:rPr lang="en-CA" sz="1200" i="1">
                                <a:latin typeface="Cambria Math" panose="02040503050406030204" pitchFamily="18" charset="0"/>
                              </a:rPr>
                              <m:t> </m:t>
                            </m:r>
                            <m:r>
                              <a:rPr lang="en-CA" sz="1200" i="1">
                                <a:latin typeface="Cambria Math" panose="02040503050406030204" pitchFamily="18" charset="0"/>
                              </a:rPr>
                              <m:t>𝐷𝑒𝑛𝑠𝑖𝑡𝑦</m:t>
                            </m:r>
                          </m:num>
                          <m:den>
                            <m:r>
                              <a:rPr lang="en-CA" sz="1200" i="1">
                                <a:latin typeface="Cambria Math" panose="02040503050406030204" pitchFamily="18" charset="0"/>
                              </a:rPr>
                              <m:t>𝑆𝑝𝑒𝑐𝑖𝑓𝑖𝑐</m:t>
                            </m:r>
                            <m:r>
                              <a:rPr lang="en-CA" sz="1200" i="1">
                                <a:latin typeface="Cambria Math" panose="02040503050406030204" pitchFamily="18" charset="0"/>
                              </a:rPr>
                              <m:t> </m:t>
                            </m:r>
                            <m:r>
                              <a:rPr lang="en-CA" sz="1200" i="1">
                                <a:latin typeface="Cambria Math" panose="02040503050406030204" pitchFamily="18" charset="0"/>
                              </a:rPr>
                              <m:t>𝐵𝑢𝑙𝑘</m:t>
                            </m:r>
                            <m:r>
                              <a:rPr lang="en-CA" sz="1200" i="1">
                                <a:latin typeface="Cambria Math" panose="02040503050406030204" pitchFamily="18" charset="0"/>
                              </a:rPr>
                              <m:t> </m:t>
                            </m:r>
                            <m:r>
                              <a:rPr lang="en-CA" sz="1200" i="1">
                                <a:latin typeface="Cambria Math" panose="02040503050406030204" pitchFamily="18" charset="0"/>
                              </a:rPr>
                              <m:t>𝐷𝑒𝑛𝑠𝑖𝑡𝑦</m:t>
                            </m:r>
                          </m:den>
                        </m:f>
                      </m:e>
                    </m:d>
                  </m:oMath>
                </a14:m>
                <a:endParaRPr lang="en-GB" sz="1200" dirty="0"/>
              </a:p>
              <a:p>
                <a:pPr marL="180975" indent="-180975">
                  <a:buFont typeface="+mj-lt"/>
                  <a:buAutoNum type="arabicPeriod"/>
                </a:pPr>
                <a14:m>
                  <m:oMath xmlns:m="http://schemas.openxmlformats.org/officeDocument/2006/math">
                    <m:r>
                      <m:rPr>
                        <m:nor/>
                      </m:rPr>
                      <a:rPr lang="en-GB" sz="1200"/>
                      <m:t>Tortuosity</m:t>
                    </m:r>
                    <m:r>
                      <m:rPr>
                        <m:nor/>
                      </m:rPr>
                      <a:rPr lang="en-GB" sz="1200"/>
                      <m:t>,</m:t>
                    </m:r>
                    <m:r>
                      <m:rPr>
                        <m:nor/>
                      </m:rPr>
                      <a:rPr lang="en-GB" sz="1200" i="1"/>
                      <m:t> </m:t>
                    </m:r>
                    <m:r>
                      <a:rPr lang="en-GB" sz="1200" i="1">
                        <a:latin typeface="Cambria Math" panose="02040503050406030204" pitchFamily="18" charset="0"/>
                      </a:rPr>
                      <m:t>𝜏</m:t>
                    </m:r>
                    <m:r>
                      <a:rPr lang="en-CA" sz="1200">
                        <a:latin typeface="Cambria Math" panose="02040503050406030204" pitchFamily="18" charset="0"/>
                      </a:rPr>
                      <m:t>=</m:t>
                    </m:r>
                    <m:d>
                      <m:dPr>
                        <m:ctrlPr>
                          <a:rPr lang="en-GB" sz="1200" i="1">
                            <a:latin typeface="Cambria Math" panose="02040503050406030204" pitchFamily="18" charset="0"/>
                          </a:rPr>
                        </m:ctrlPr>
                      </m:dPr>
                      <m:e>
                        <m:r>
                          <a:rPr lang="en-GB" sz="1200" i="1">
                            <a:latin typeface="Cambria Math" panose="02040503050406030204" pitchFamily="18" charset="0"/>
                          </a:rPr>
                          <m:t>1−0.41</m:t>
                        </m:r>
                        <m:r>
                          <a:rPr lang="en-GB" sz="1200" i="1">
                            <a:latin typeface="Cambria Math" panose="02040503050406030204" pitchFamily="18" charset="0"/>
                          </a:rPr>
                          <m:t>𝑙𝑛</m:t>
                        </m:r>
                        <m:r>
                          <a:rPr lang="el-GR" sz="1200" i="1">
                            <a:latin typeface="Cambria Math" panose="02040503050406030204" pitchFamily="18" charset="0"/>
                          </a:rPr>
                          <m:t>𝜙</m:t>
                        </m:r>
                      </m:e>
                    </m:d>
                  </m:oMath>
                </a14:m>
                <a:endParaRPr lang="en-GB" sz="1200" dirty="0"/>
              </a:p>
              <a:p>
                <a:pPr marL="180975" indent="-180975">
                  <a:buFont typeface="+mj-lt"/>
                  <a:buAutoNum type="arabicPeriod"/>
                </a:pPr>
                <a:r>
                  <a:rPr lang="en-GB" sz="1200" dirty="0"/>
                  <a:t>Gas Entering Surface Area, </a:t>
                </a:r>
                <a14:m>
                  <m:oMath xmlns:m="http://schemas.openxmlformats.org/officeDocument/2006/math">
                    <m:r>
                      <a:rPr lang="en-GB" sz="1200" i="1">
                        <a:latin typeface="Cambria Math" panose="02040503050406030204" pitchFamily="18" charset="0"/>
                      </a:rPr>
                      <m:t>𝐴</m:t>
                    </m:r>
                    <m:r>
                      <a:rPr lang="en-GB" sz="1200" i="1">
                        <a:latin typeface="Cambria Math" panose="02040503050406030204" pitchFamily="18" charset="0"/>
                      </a:rPr>
                      <m:t>=2</m:t>
                    </m:r>
                    <m:r>
                      <a:rPr lang="el-GR" sz="1200" i="1">
                        <a:latin typeface="Cambria Math" panose="02040503050406030204" pitchFamily="18" charset="0"/>
                      </a:rPr>
                      <m:t>𝜋</m:t>
                    </m:r>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𝑜𝑢𝑡𝑒𝑟</m:t>
                        </m:r>
                      </m:sub>
                    </m:sSub>
                    <m:r>
                      <a:rPr lang="en-GB" sz="1200" i="1">
                        <a:latin typeface="Cambria Math" panose="02040503050406030204" pitchFamily="18" charset="0"/>
                      </a:rPr>
                      <m:t> </m:t>
                    </m:r>
                  </m:oMath>
                </a14:m>
                <a:r>
                  <a:rPr lang="en-GB" sz="1200" i="1" dirty="0"/>
                  <a:t>h</a:t>
                </a:r>
                <a:endParaRPr lang="en-GB" sz="1200" dirty="0"/>
              </a:p>
              <a:p>
                <a:pPr marL="180975" indent="-180975">
                  <a:buFont typeface="+mj-lt"/>
                  <a:buAutoNum type="arabicPeriod"/>
                </a:pPr>
                <a:r>
                  <a:rPr lang="en-GB" sz="1200" dirty="0"/>
                  <a:t>Radial Thickness,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𝑡h𝑖𝑐𝑘𝑛𝑒𝑠𝑠</m:t>
                        </m:r>
                      </m:sub>
                    </m:sSub>
                    <m:r>
                      <a:rPr lang="en-GB" sz="1200" i="1">
                        <a:latin typeface="Cambria Math" panose="02040503050406030204" pitchFamily="18" charset="0"/>
                      </a:rPr>
                      <m:t>=</m:t>
                    </m:r>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𝑜𝑢𝑡𝑒𝑟</m:t>
                        </m:r>
                      </m:sub>
                    </m:sSub>
                    <m:r>
                      <a:rPr lang="en-GB" sz="1200" i="1">
                        <a:latin typeface="Cambria Math" panose="02040503050406030204" pitchFamily="18" charset="0"/>
                      </a:rPr>
                      <m:t>−</m:t>
                    </m:r>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𝑖𝑛𝑛𝑒𝑟</m:t>
                        </m:r>
                      </m:sub>
                    </m:sSub>
                  </m:oMath>
                </a14:m>
                <a:endParaRPr lang="en-GB" sz="1200" dirty="0"/>
              </a:p>
              <a:p>
                <a:pPr marL="180975" indent="-180975">
                  <a:buFont typeface="+mj-lt"/>
                  <a:buAutoNum type="arabicPeriod"/>
                </a:pPr>
                <a:r>
                  <a:rPr lang="en-GB" sz="1200" dirty="0"/>
                  <a:t>Aspect Ratio, </a:t>
                </a:r>
                <a14:m>
                  <m:oMath xmlns:m="http://schemas.openxmlformats.org/officeDocument/2006/math">
                    <m:r>
                      <m:rPr>
                        <m:sty m:val="p"/>
                      </m:rPr>
                      <a:rPr lang="en-GB" sz="1200">
                        <a:latin typeface="Cambria Math" panose="02040503050406030204" pitchFamily="18" charset="0"/>
                      </a:rPr>
                      <m:t>AR</m:t>
                    </m:r>
                    <m:r>
                      <a:rPr lang="en-GB" sz="1200" i="1">
                        <a:latin typeface="Cambria Math" panose="02040503050406030204" pitchFamily="18" charset="0"/>
                      </a:rPr>
                      <m:t>=</m:t>
                    </m:r>
                    <m:f>
                      <m:fPr>
                        <m:ctrlPr>
                          <a:rPr lang="en-GB" sz="1200" i="1">
                            <a:latin typeface="Cambria Math" panose="02040503050406030204" pitchFamily="18" charset="0"/>
                          </a:rPr>
                        </m:ctrlPr>
                      </m:fPr>
                      <m:num>
                        <m:sSub>
                          <m:sSubPr>
                            <m:ctrlPr>
                              <a:rPr lang="en-GB" sz="1200" i="1" smtClean="0">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𝑝</m:t>
                            </m:r>
                          </m:sub>
                        </m:sSub>
                      </m:num>
                      <m:den>
                        <m:sSub>
                          <m:sSubPr>
                            <m:ctrlPr>
                              <a:rPr lang="en-GB" sz="1200" i="1">
                                <a:latin typeface="Cambria Math" panose="02040503050406030204" pitchFamily="18" charset="0"/>
                              </a:rPr>
                            </m:ctrlPr>
                          </m:sSubPr>
                          <m:e>
                            <m:r>
                              <a:rPr lang="en-GB" sz="1200" i="1">
                                <a:latin typeface="Cambria Math" panose="02040503050406030204" pitchFamily="18" charset="0"/>
                              </a:rPr>
                              <m:t>𝑟</m:t>
                            </m:r>
                          </m:e>
                          <m:sub>
                            <m:r>
                              <a:rPr lang="en-GB" sz="1200" i="1">
                                <a:latin typeface="Cambria Math" panose="02040503050406030204" pitchFamily="18" charset="0"/>
                              </a:rPr>
                              <m:t>𝑡h𝑖𝑐𝑘𝑛𝑒𝑠𝑠</m:t>
                            </m:r>
                          </m:sub>
                        </m:sSub>
                      </m:den>
                    </m:f>
                  </m:oMath>
                </a14:m>
                <a:r>
                  <a:rPr lang="en-GB" sz="1200" dirty="0"/>
                  <a:t> </a:t>
                </a:r>
              </a:p>
              <a:p>
                <a:pPr marL="180975" indent="-180975">
                  <a:buFont typeface="+mj-lt"/>
                  <a:buAutoNum type="arabicPeriod"/>
                </a:pPr>
                <a:r>
                  <a:rPr lang="en-GB" sz="1200" dirty="0">
                    <a:ea typeface="Calibri" panose="020F0502020204030204" pitchFamily="34" charset="0"/>
                    <a:cs typeface="Arial" panose="020B0604020202020204" pitchFamily="34" charset="0"/>
                  </a:rPr>
                  <a:t>Parameter Gradient, </a:t>
                </a:r>
                <a14:m>
                  <m:oMath xmlns:m="http://schemas.openxmlformats.org/officeDocument/2006/math">
                    <m:sSub>
                      <m:sSubPr>
                        <m:ctrlPr>
                          <a:rPr lang="en-GB" sz="1200" i="1" smtClean="0">
                            <a:latin typeface="Cambria Math" panose="02040503050406030204" pitchFamily="18" charset="0"/>
                            <a:cs typeface="Arial" panose="020B0604020202020204" pitchFamily="34" charset="0"/>
                          </a:rPr>
                        </m:ctrlPr>
                      </m:sSubPr>
                      <m:e>
                        <m:r>
                          <a:rPr lang="en-GB" sz="1200" i="1">
                            <a:latin typeface="Cambria Math" panose="02040503050406030204" pitchFamily="18" charset="0"/>
                            <a:ea typeface="Calibri" panose="020F0502020204030204" pitchFamily="34" charset="0"/>
                            <a:cs typeface="Arial" panose="020B0604020202020204" pitchFamily="34" charset="0"/>
                          </a:rPr>
                          <m:t>𝜆</m:t>
                        </m:r>
                      </m:e>
                      <m:sub>
                        <m:r>
                          <a:rPr lang="en-GB" sz="1200" b="0" i="1" smtClean="0">
                            <a:latin typeface="Cambria Math" panose="02040503050406030204" pitchFamily="18" charset="0"/>
                            <a:cs typeface="Arial" panose="020B0604020202020204" pitchFamily="34" charset="0"/>
                          </a:rPr>
                          <m:t>𝑃𝑎𝑟</m:t>
                        </m:r>
                      </m:sub>
                    </m:sSub>
                    <m:r>
                      <a:rPr lang="en-GB" sz="1200">
                        <a:latin typeface="Cambria Math" panose="02040503050406030204" pitchFamily="18" charset="0"/>
                        <a:ea typeface="Calibri" panose="020F0502020204030204" pitchFamily="34" charset="0"/>
                        <a:cs typeface="Arial" panose="020B0604020202020204" pitchFamily="34" charset="0"/>
                      </a:rPr>
                      <m:t>=</m:t>
                    </m:r>
                    <m:d>
                      <m:dPr>
                        <m:ctrlPr>
                          <a:rPr lang="en-GB" sz="1200" i="1">
                            <a:latin typeface="Cambria Math" panose="02040503050406030204" pitchFamily="18" charset="0"/>
                          </a:rPr>
                        </m:ctrlPr>
                      </m:dPr>
                      <m:e>
                        <m:f>
                          <m:fPr>
                            <m:ctrlPr>
                              <a:rPr lang="en-GB" sz="1200" i="1">
                                <a:latin typeface="Cambria Math" panose="02040503050406030204" pitchFamily="18" charset="0"/>
                              </a:rPr>
                            </m:ctrlPr>
                          </m:fPr>
                          <m:num>
                            <m:sSub>
                              <m:sSubPr>
                                <m:ctrlPr>
                                  <a:rPr lang="en-GB" sz="1200" i="1">
                                    <a:solidFill>
                                      <a:prstClr val="black"/>
                                    </a:solidFill>
                                    <a:latin typeface="Cambria Math" panose="02040503050406030204" pitchFamily="18" charset="0"/>
                                  </a:rPr>
                                </m:ctrlPr>
                              </m:sSubPr>
                              <m:e>
                                <m:sSub>
                                  <m:sSubPr>
                                    <m:ctrlPr>
                                      <a:rPr lang="en-GB" sz="1200" i="1">
                                        <a:solidFill>
                                          <a:prstClr val="black"/>
                                        </a:solidFill>
                                        <a:latin typeface="Cambria Math" panose="02040503050406030204" pitchFamily="18" charset="0"/>
                                      </a:rPr>
                                    </m:ctrlPr>
                                  </m:sSubPr>
                                  <m:e>
                                    <m:r>
                                      <a:rPr lang="en-GB" sz="1200" i="1">
                                        <a:solidFill>
                                          <a:prstClr val="black"/>
                                        </a:solidFill>
                                        <a:latin typeface="Cambria Math" panose="02040503050406030204" pitchFamily="18" charset="0"/>
                                      </a:rPr>
                                      <m:t>𝑃</m:t>
                                    </m:r>
                                    <m:r>
                                      <a:rPr lang="en-GB" sz="1200" b="0" i="1" smtClean="0">
                                        <a:solidFill>
                                          <a:prstClr val="black"/>
                                        </a:solidFill>
                                        <a:latin typeface="Cambria Math" panose="02040503050406030204" pitchFamily="18" charset="0"/>
                                      </a:rPr>
                                      <m:t>𝑎𝑟</m:t>
                                    </m:r>
                                  </m:e>
                                  <m:sub>
                                    <m:r>
                                      <a:rPr lang="en-GB" sz="1200" i="1">
                                        <a:solidFill>
                                          <a:prstClr val="black"/>
                                        </a:solidFill>
                                        <a:latin typeface="Cambria Math" panose="02040503050406030204" pitchFamily="18" charset="0"/>
                                      </a:rPr>
                                      <m:t>𝑒𝑥𝑖𝑡</m:t>
                                    </m:r>
                                  </m:sub>
                                </m:sSub>
                                <m:r>
                                  <a:rPr lang="en-GB" sz="1200" b="0" i="1" smtClean="0">
                                    <a:solidFill>
                                      <a:prstClr val="black"/>
                                    </a:solidFill>
                                    <a:latin typeface="Cambria Math" panose="02040503050406030204" pitchFamily="18" charset="0"/>
                                  </a:rPr>
                                  <m:t>−</m:t>
                                </m:r>
                                <m:r>
                                  <a:rPr lang="en-GB" sz="1200" b="0" i="1" smtClean="0">
                                    <a:solidFill>
                                      <a:prstClr val="black"/>
                                    </a:solidFill>
                                    <a:latin typeface="Cambria Math" panose="02040503050406030204" pitchFamily="18" charset="0"/>
                                  </a:rPr>
                                  <m:t>𝑃𝑎𝑟</m:t>
                                </m:r>
                              </m:e>
                              <m:sub>
                                <m:r>
                                  <a:rPr lang="en-GB" sz="1200" b="0" i="1" smtClean="0">
                                    <a:solidFill>
                                      <a:prstClr val="black"/>
                                    </a:solidFill>
                                    <a:latin typeface="Cambria Math" panose="02040503050406030204" pitchFamily="18" charset="0"/>
                                  </a:rPr>
                                  <m:t>𝑒𝑛𝑡𝑒𝑟𝑖𝑛𝑔</m:t>
                                </m:r>
                              </m:sub>
                            </m:sSub>
                          </m:num>
                          <m:den>
                            <m:nary>
                              <m:naryPr>
                                <m:chr m:val="∑"/>
                                <m:subHide m:val="on"/>
                                <m:supHide m:val="on"/>
                                <m:ctrlPr>
                                  <a:rPr lang="en-GB" sz="1200" i="1" smtClean="0">
                                    <a:latin typeface="Cambria Math" panose="02040503050406030204" pitchFamily="18" charset="0"/>
                                    <a:cs typeface="Arial" panose="020B0604020202020204" pitchFamily="34" charset="0"/>
                                  </a:rPr>
                                </m:ctrlPr>
                              </m:naryPr>
                              <m:sub/>
                              <m:sup/>
                              <m:e>
                                <m:sSub>
                                  <m:sSubPr>
                                    <m:ctrlPr>
                                      <a:rPr lang="en-GB" sz="1200" i="1">
                                        <a:solidFill>
                                          <a:prstClr val="black"/>
                                        </a:solidFill>
                                        <a:latin typeface="Cambria Math" panose="02040503050406030204" pitchFamily="18" charset="0"/>
                                      </a:rPr>
                                    </m:ctrlPr>
                                  </m:sSubPr>
                                  <m:e>
                                    <m:r>
                                      <a:rPr lang="en-GB" sz="1200" i="1">
                                        <a:solidFill>
                                          <a:prstClr val="black"/>
                                        </a:solidFill>
                                        <a:latin typeface="Cambria Math" panose="02040503050406030204" pitchFamily="18" charset="0"/>
                                      </a:rPr>
                                      <m:t>𝑃</m:t>
                                    </m:r>
                                    <m:r>
                                      <a:rPr lang="en-GB" sz="1200" b="0" i="1" smtClean="0">
                                        <a:solidFill>
                                          <a:prstClr val="black"/>
                                        </a:solidFill>
                                        <a:latin typeface="Cambria Math" panose="02040503050406030204" pitchFamily="18" charset="0"/>
                                      </a:rPr>
                                      <m:t>𝑎𝑟</m:t>
                                    </m:r>
                                  </m:e>
                                  <m:sub>
                                    <m:r>
                                      <a:rPr lang="en-GB" sz="1200" i="1">
                                        <a:solidFill>
                                          <a:prstClr val="black"/>
                                        </a:solidFill>
                                        <a:latin typeface="Cambria Math" panose="02040503050406030204" pitchFamily="18" charset="0"/>
                                      </a:rPr>
                                      <m:t>𝑒</m:t>
                                    </m:r>
                                    <m:r>
                                      <a:rPr lang="en-GB" sz="1200" b="0" i="1" smtClean="0">
                                        <a:solidFill>
                                          <a:prstClr val="black"/>
                                        </a:solidFill>
                                        <a:latin typeface="Cambria Math" panose="02040503050406030204" pitchFamily="18" charset="0"/>
                                      </a:rPr>
                                      <m:t>𝑥𝑡𝑒𝑛𝑡𝑠</m:t>
                                    </m:r>
                                  </m:sub>
                                </m:sSub>
                              </m:e>
                            </m:nary>
                          </m:den>
                        </m:f>
                      </m:e>
                    </m:d>
                  </m:oMath>
                </a14:m>
                <a:endParaRPr lang="en-GB" sz="1200" dirty="0"/>
              </a:p>
              <a:p>
                <a:pPr marL="180975" indent="-180975">
                  <a:buFont typeface="+mj-lt"/>
                  <a:buAutoNum type="arabicPeriod"/>
                </a:pPr>
                <a:r>
                  <a:rPr lang="en-GB" sz="1200" dirty="0">
                    <a:solidFill>
                      <a:prstClr val="black"/>
                    </a:solidFill>
                    <a:latin typeface="Calibri"/>
                  </a:rPr>
                  <a:t>Reservoir Quality Index, </a:t>
                </a:r>
                <a14:m>
                  <m:oMath xmlns:m="http://schemas.openxmlformats.org/officeDocument/2006/math">
                    <m:r>
                      <m:rPr>
                        <m:sty m:val="p"/>
                      </m:rPr>
                      <a:rPr lang="en-GB" sz="1200">
                        <a:solidFill>
                          <a:prstClr val="black"/>
                        </a:solidFill>
                        <a:latin typeface="Cambria Math" panose="02040503050406030204" pitchFamily="18" charset="0"/>
                      </a:rPr>
                      <m:t>RQI</m:t>
                    </m:r>
                    <m:r>
                      <a:rPr lang="en-GB" sz="1200">
                        <a:solidFill>
                          <a:prstClr val="black"/>
                        </a:solidFill>
                        <a:latin typeface="Cambria Math" panose="02040503050406030204" pitchFamily="18" charset="0"/>
                      </a:rPr>
                      <m:t>=0.0314</m:t>
                    </m:r>
                    <m:rad>
                      <m:radPr>
                        <m:degHide m:val="on"/>
                        <m:ctrlPr>
                          <a:rPr lang="en-GB" sz="1200" i="1">
                            <a:solidFill>
                              <a:prstClr val="black"/>
                            </a:solidFill>
                            <a:latin typeface="Cambria Math" panose="02040503050406030204" pitchFamily="18" charset="0"/>
                          </a:rPr>
                        </m:ctrlPr>
                      </m:radPr>
                      <m:deg/>
                      <m:e>
                        <m:f>
                          <m:fPr>
                            <m:ctrlPr>
                              <a:rPr lang="en-GB" sz="1200" i="1">
                                <a:solidFill>
                                  <a:prstClr val="black"/>
                                </a:solidFill>
                                <a:latin typeface="Cambria Math" panose="02040503050406030204" pitchFamily="18" charset="0"/>
                              </a:rPr>
                            </m:ctrlPr>
                          </m:fPr>
                          <m:num>
                            <m:r>
                              <a:rPr lang="en-GB" sz="1200" i="1">
                                <a:solidFill>
                                  <a:prstClr val="black"/>
                                </a:solidFill>
                                <a:latin typeface="Cambria Math" panose="02040503050406030204" pitchFamily="18" charset="0"/>
                              </a:rPr>
                              <m:t>𝐾</m:t>
                            </m:r>
                          </m:num>
                          <m:den>
                            <m:r>
                              <a:rPr lang="el-GR" sz="1200" i="1">
                                <a:solidFill>
                                  <a:prstClr val="black"/>
                                </a:solidFill>
                                <a:latin typeface="Cambria Math" panose="02040503050406030204" pitchFamily="18" charset="0"/>
                              </a:rPr>
                              <m:t>𝜙</m:t>
                            </m:r>
                          </m:den>
                        </m:f>
                      </m:e>
                    </m:rad>
                  </m:oMath>
                </a14:m>
                <a:endParaRPr lang="en-GB" sz="1200" dirty="0"/>
              </a:p>
              <a:p>
                <a:pPr marL="180975" indent="-180975">
                  <a:buFont typeface="+mj-lt"/>
                  <a:buAutoNum type="arabicPeriod"/>
                </a:pPr>
                <a:r>
                  <a:rPr kumimoji="0" lang="en-GB" sz="1200" b="0" i="0" u="none" strike="noStrike" kern="1200" cap="none" spc="0" normalizeH="0" baseline="0" noProof="0" dirty="0">
                    <a:ln>
                      <a:noFill/>
                    </a:ln>
                    <a:solidFill>
                      <a:prstClr val="black"/>
                    </a:solidFill>
                    <a:effectLst/>
                    <a:uLnTx/>
                    <a:uFillTx/>
                    <a:latin typeface="Calibri"/>
                    <a:ea typeface="+mn-ea"/>
                    <a:cs typeface="+mn-cs"/>
                  </a:rPr>
                  <a:t>Number of Pores, </a:t>
                </a:r>
                <a14:m>
                  <m:oMath xmlns:m="http://schemas.openxmlformats.org/officeDocument/2006/math">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m:t>
                        </m:r>
                      </m:sub>
                    </m:s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𝜙</m:t>
                    </m:r>
                    <m:r>
                      <a:rPr kumimoji="0" lang="el-GR"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f>
                      <m:f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𝑜𝑢𝑡𝑒𝑟</m:t>
                            </m:r>
                          </m:sub>
                        </m:s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𝑖𝑛𝑛𝑒𝑟</m:t>
                            </m:r>
                          </m:sub>
                        </m:sSub>
                        <m:r>
                          <a:rPr kumimoji="0" lang="en-GB"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um>
                      <m:den>
                        <m:sSup>
                          <m:sSup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𝑝𝑜𝑟𝑒</m:t>
                                </m:r>
                              </m:sub>
                            </m:sSub>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sup>
                            <m:r>
                              <a:rPr kumimoji="0" lang="en-GB"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a14:m>
                <a:endParaRPr lang="en-GB" sz="1200" dirty="0"/>
              </a:p>
              <a:p>
                <a:pPr marL="176213" lvl="0" indent="-176213">
                  <a:lnSpc>
                    <a:spcPct val="150000"/>
                  </a:lnSpc>
                  <a:spcAft>
                    <a:spcPts val="1000"/>
                  </a:spcAft>
                  <a:buFont typeface="+mj-lt"/>
                  <a:buAutoNum type="arabicPeriod"/>
                  <a:tabLst>
                    <a:tab pos="457200" algn="l"/>
                  </a:tabLst>
                </a:pPr>
                <a:r>
                  <a:rPr lang="en-GB"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Pores Density, </a:t>
                </a:r>
                <a14:m>
                  <m:oMath xmlns:m="http://schemas.openxmlformats.org/officeDocument/2006/math">
                    <m:sSub>
                      <m:sSub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sub>
                    </m:sSub>
                    <m:r>
                      <a:rPr lang="en-GB" sz="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GB" sz="12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sub>
                        </m:sSub>
                      </m:num>
                      <m:den>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den>
                    </m:f>
                    <m:r>
                      <a:rPr lang="en-GB" sz="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l-GR"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𝜙</m:t>
                    </m:r>
                    <m:r>
                      <a:rPr lang="el-GR"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f>
                      <m:f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GB" sz="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𝑜𝑢𝑡𝑒𝑟</m:t>
                            </m:r>
                          </m:sub>
                        </m:s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𝑖𝑛𝑛𝑒𝑟</m:t>
                            </m:r>
                          </m:sub>
                        </m:sSub>
                        <m:r>
                          <a:rPr lang="en-GB" sz="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l-GR"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sSub>
                          <m:sSub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𝑜𝑢𝑡𝑒𝑟</m:t>
                            </m:r>
                          </m:sub>
                        </m:s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2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h</m:t>
                        </m:r>
                        <m:sSup>
                          <m:sSup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sub>
                            </m:sSub>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GB"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GB"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p:txBody>
          </p:sp>
        </mc:Choice>
        <mc:Fallback xmlns="">
          <p:sp>
            <p:nvSpPr>
              <p:cNvPr id="9" name="Content Placeholder 2">
                <a:extLst>
                  <a:ext uri="{FF2B5EF4-FFF2-40B4-BE49-F238E27FC236}">
                    <a16:creationId xmlns:a16="http://schemas.microsoft.com/office/drawing/2014/main" id="{E2B2F854-939F-46D4-BDC1-0351BDB87127}"/>
                  </a:ext>
                </a:extLst>
              </p:cNvPr>
              <p:cNvSpPr txBox="1">
                <a:spLocks noRot="1" noChangeAspect="1" noMove="1" noResize="1" noEditPoints="1" noAdjustHandles="1" noChangeArrowheads="1" noChangeShapeType="1" noTextEdit="1"/>
              </p:cNvSpPr>
              <p:nvPr/>
            </p:nvSpPr>
            <p:spPr>
              <a:xfrm>
                <a:off x="2375065" y="1850963"/>
                <a:ext cx="3061031" cy="3952373"/>
              </a:xfrm>
              <a:prstGeom prst="rect">
                <a:avLst/>
              </a:prstGeom>
              <a:blipFill>
                <a:blip r:embed="rId4"/>
                <a:stretch>
                  <a:fillRect/>
                </a:stretch>
              </a:blipFill>
              <a:ln>
                <a:solidFill>
                  <a:srgbClr val="7030A0"/>
                </a:solidFill>
              </a:ln>
            </p:spPr>
            <p:txBody>
              <a:bodyPr/>
              <a:lstStyle/>
              <a:p>
                <a:r>
                  <a:rPr lang="en-GB">
                    <a:noFill/>
                  </a:rPr>
                  <a:t> </a:t>
                </a:r>
              </a:p>
            </p:txBody>
          </p:sp>
        </mc:Fallback>
      </mc:AlternateContent>
      <p:sp>
        <p:nvSpPr>
          <p:cNvPr id="10" name="Content Placeholder 2">
            <a:extLst>
              <a:ext uri="{FF2B5EF4-FFF2-40B4-BE49-F238E27FC236}">
                <a16:creationId xmlns:a16="http://schemas.microsoft.com/office/drawing/2014/main" id="{18A3C82B-2CBD-4C12-90CD-DA40FB650B27}"/>
              </a:ext>
            </a:extLst>
          </p:cNvPr>
          <p:cNvSpPr txBox="1">
            <a:spLocks/>
          </p:cNvSpPr>
          <p:nvPr/>
        </p:nvSpPr>
        <p:spPr>
          <a:xfrm>
            <a:off x="2375065" y="960991"/>
            <a:ext cx="3060628" cy="867838"/>
          </a:xfrm>
          <a:prstGeom prst="rect">
            <a:avLst/>
          </a:prstGeom>
          <a:solidFill>
            <a:schemeClr val="accent3">
              <a:lumMod val="75000"/>
            </a:schemeClr>
          </a:solidFill>
          <a:ln>
            <a:solidFill>
              <a:srgbClr val="00B0F0"/>
            </a:solidFill>
          </a:ln>
          <a:scene3d>
            <a:camera prst="orthographicFront"/>
            <a:lightRig rig="threePt" dir="t"/>
          </a:scene3d>
          <a:sp3d>
            <a:bevelT/>
          </a:sp3d>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GB" sz="1800" b="1" dirty="0"/>
              <a:t>B: </a:t>
            </a:r>
            <a:r>
              <a:rPr lang="en-GB" sz="1800" dirty="0"/>
              <a:t>Structural Parameters (Geological and Geometrical)</a:t>
            </a:r>
          </a:p>
        </p:txBody>
      </p:sp>
    </p:spTree>
    <p:extLst>
      <p:ext uri="{BB962C8B-B14F-4D97-AF65-F5344CB8AC3E}">
        <p14:creationId xmlns:p14="http://schemas.microsoft.com/office/powerpoint/2010/main" val="2167780621"/>
      </p:ext>
    </p:extLst>
  </p:cSld>
  <p:clrMapOvr>
    <a:masterClrMapping/>
  </p:clrMapOvr>
  <mc:AlternateContent xmlns:mc="http://schemas.openxmlformats.org/markup-compatibility/2006" xmlns:p14="http://schemas.microsoft.com/office/powerpoint/2010/main">
    <mc:Choice Requires="p14">
      <p:transition spd="slow" p14:dur="2000" advTm="96987"/>
    </mc:Choice>
    <mc:Fallback xmlns="">
      <p:transition spd="slow" advTm="969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043F-9662-4C62-AC1D-257280C61410}"/>
              </a:ext>
            </a:extLst>
          </p:cNvPr>
          <p:cNvSpPr>
            <a:spLocks noGrp="1"/>
          </p:cNvSpPr>
          <p:nvPr>
            <p:ph type="title"/>
          </p:nvPr>
        </p:nvSpPr>
        <p:spPr>
          <a:xfrm>
            <a:off x="0" y="28047"/>
            <a:ext cx="9144000" cy="880673"/>
          </a:xfrm>
        </p:spPr>
        <p:txBody>
          <a:bodyPr>
            <a:normAutofit/>
          </a:bodyPr>
          <a:lstStyle/>
          <a:p>
            <a:r>
              <a:rPr lang="en-GB" dirty="0">
                <a:solidFill>
                  <a:schemeClr val="bg1"/>
                </a:solidFill>
              </a:rPr>
              <a:t>Evaluation Method</a:t>
            </a:r>
          </a:p>
        </p:txBody>
      </p:sp>
      <p:graphicFrame>
        <p:nvGraphicFramePr>
          <p:cNvPr id="3" name="Diagram 2">
            <a:extLst>
              <a:ext uri="{FF2B5EF4-FFF2-40B4-BE49-F238E27FC236}">
                <a16:creationId xmlns:a16="http://schemas.microsoft.com/office/drawing/2014/main" id="{AECA3A0C-1B64-4E73-A83C-7AC14EF5AB4F}"/>
              </a:ext>
            </a:extLst>
          </p:cNvPr>
          <p:cNvGraphicFramePr/>
          <p:nvPr>
            <p:extLst>
              <p:ext uri="{D42A27DB-BD31-4B8C-83A1-F6EECF244321}">
                <p14:modId xmlns:p14="http://schemas.microsoft.com/office/powerpoint/2010/main" val="1740537652"/>
              </p:ext>
            </p:extLst>
          </p:nvPr>
        </p:nvGraphicFramePr>
        <p:xfrm>
          <a:off x="179512" y="1124744"/>
          <a:ext cx="871296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787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GU Rivers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125441</TotalTime>
  <Words>1914</Words>
  <Application>Microsoft Office PowerPoint</Application>
  <PresentationFormat>On-screen Show (4:3)</PresentationFormat>
  <Paragraphs>199</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Cambria Math</vt:lpstr>
      <vt:lpstr>Times New Roman</vt:lpstr>
      <vt:lpstr>RGU Riverside</vt:lpstr>
      <vt:lpstr>Gas Injection Power Requirements in Gas Enhanced Oil Recovery (EOR)</vt:lpstr>
      <vt:lpstr>Table of Content</vt:lpstr>
      <vt:lpstr>Overview</vt:lpstr>
      <vt:lpstr>Overview</vt:lpstr>
      <vt:lpstr>Overview</vt:lpstr>
      <vt:lpstr>Methodology</vt:lpstr>
      <vt:lpstr>Fluid Dynamics</vt:lpstr>
      <vt:lpstr>Quantities, Functions and Indicators</vt:lpstr>
      <vt:lpstr>Evaluation Method</vt:lpstr>
      <vt:lpstr>Method Summary</vt:lpstr>
      <vt:lpstr>Phase 1: Data Mining Results</vt:lpstr>
      <vt:lpstr>Phase 2: Media Structural Parameters</vt:lpstr>
      <vt:lpstr>Phase 2: Media Structural Parameters</vt:lpstr>
      <vt:lpstr>Phase 2: Connections &amp; Configurations</vt:lpstr>
      <vt:lpstr>Phase 2: Gas Experiments</vt:lpstr>
      <vt:lpstr>Phase 2: Experimental Results</vt:lpstr>
      <vt:lpstr>Phase 2: Experimental Results</vt:lpstr>
      <vt:lpstr>Coupling of Phase 1 &amp; 2 Results</vt:lpstr>
      <vt:lpstr>Conclusion/Contribution/Recommendation</vt:lpstr>
      <vt:lpstr>PowerPoint Presentation</vt:lpstr>
    </vt:vector>
  </TitlesOfParts>
  <Company>Robert Gordon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VIVEK VISWAMBARAN (1219052)</dc:creator>
  <cp:lastModifiedBy>Leah Morrison (lib)</cp:lastModifiedBy>
  <cp:revision>545</cp:revision>
  <cp:lastPrinted>2017-12-06T08:28:46Z</cp:lastPrinted>
  <dcterms:created xsi:type="dcterms:W3CDTF">2013-10-04T09:43:52Z</dcterms:created>
  <dcterms:modified xsi:type="dcterms:W3CDTF">2022-01-13T11:42:41Z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C20762FB-80EF-423C-981F-B015A4249F6A</vt:lpwstr>
  </property>
  <property fmtid="{D5CDD505-2E9C-101B-9397-08002B2CF9AE}" pid="3" name="ArticulatePath">
    <vt:lpwstr>RGU presentation template</vt:lpwstr>
  </property>
</Properties>
</file>