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09" r:id="rId1"/>
    <p:sldMasterId id="2147484092" r:id="rId2"/>
    <p:sldMasterId id="2147484137" r:id="rId3"/>
  </p:sldMasterIdLst>
  <p:notesMasterIdLst>
    <p:notesMasterId r:id="rId9"/>
  </p:notesMasterIdLst>
  <p:handoutMasterIdLst>
    <p:handoutMasterId r:id="rId10"/>
  </p:handoutMasterIdLst>
  <p:sldIdLst>
    <p:sldId id="256" r:id="rId4"/>
    <p:sldId id="260" r:id="rId5"/>
    <p:sldId id="262" r:id="rId6"/>
    <p:sldId id="264" r:id="rId7"/>
    <p:sldId id="265" r:id="rId8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216A"/>
    <a:srgbClr val="FF99FF"/>
    <a:srgbClr val="F0E9EE"/>
    <a:srgbClr val="9D739E"/>
    <a:srgbClr val="967C92"/>
    <a:srgbClr val="F9C853"/>
    <a:srgbClr val="F9C523"/>
    <a:srgbClr val="F2C570"/>
    <a:srgbClr val="00B8E1"/>
    <a:srgbClr val="DEE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03"/>
    <p:restoredTop sz="86395"/>
  </p:normalViewPr>
  <p:slideViewPr>
    <p:cSldViewPr snapToGrid="0" snapToObjects="1">
      <p:cViewPr varScale="1">
        <p:scale>
          <a:sx n="39" d="100"/>
          <a:sy n="39" d="100"/>
        </p:scale>
        <p:origin x="84" y="4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8" d="100"/>
          <a:sy n="148" d="100"/>
        </p:scale>
        <p:origin x="4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69216A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D739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2-A742-995C-586D293C31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8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12-A742-995C-586D293C31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9C85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12-A742-995C-586D293C3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2759216"/>
        <c:axId val="-2042956128"/>
      </c:barChart>
      <c:catAx>
        <c:axId val="-204275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956128"/>
        <c:crosses val="autoZero"/>
        <c:auto val="1"/>
        <c:lblAlgn val="ctr"/>
        <c:lblOffset val="100"/>
        <c:noMultiLvlLbl val="0"/>
      </c:catAx>
      <c:valAx>
        <c:axId val="-204295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75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E14B-3ACE-C14B-976F-D4DD09CFBF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479B3-42F7-3944-841C-181ACE96E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83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FFB5D-C1F5-2842-8CAF-C81518F68F7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F6536-074C-7C47-ADA5-294784941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5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6536-074C-7C47-ADA5-2947849417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9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blue shirt&#10;&#10;Description automatically generated">
            <a:extLst>
              <a:ext uri="{FF2B5EF4-FFF2-40B4-BE49-F238E27FC236}">
                <a16:creationId xmlns:a16="http://schemas.microsoft.com/office/drawing/2014/main" id="{5FA0D431-BE24-6C4A-8205-876F7FA5A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251A6E2-6875-974E-82B0-8FD9E4E901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CA2351C-F9F0-5E4C-8A4A-3800DB09E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324" y="1870148"/>
            <a:ext cx="5157787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0041768-4341-5D4C-8F35-30A37AE397B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1324" y="246859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9216A"/>
                </a:solidFill>
              </a:defRPr>
            </a:lvl1pPr>
            <a:lvl2pPr>
              <a:defRPr sz="2200"/>
            </a:lvl2pPr>
            <a:lvl3pPr>
              <a:defRPr>
                <a:solidFill>
                  <a:srgbClr val="69216A"/>
                </a:solidFill>
              </a:defRPr>
            </a:lvl3pPr>
            <a:lvl5pPr>
              <a:defRPr sz="1600">
                <a:solidFill>
                  <a:srgbClr val="69216A"/>
                </a:solidFill>
              </a:defRPr>
            </a:lvl5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B288D33-98D0-BB4A-9F26-C060A3B25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79569" y="1870148"/>
            <a:ext cx="5183188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E55EBBC-DFC3-1349-A2E7-ADC62ED9609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71102" y="2477059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9216A"/>
                </a:solidFill>
              </a:defRPr>
            </a:lvl1pPr>
            <a:lvl2pPr>
              <a:defRPr sz="2200"/>
            </a:lvl2pPr>
            <a:lvl3pPr>
              <a:defRPr>
                <a:solidFill>
                  <a:srgbClr val="69216A"/>
                </a:solidFill>
              </a:defRPr>
            </a:lvl3pPr>
            <a:lvl5pPr>
              <a:defRPr sz="1600">
                <a:solidFill>
                  <a:srgbClr val="69216A"/>
                </a:solidFill>
              </a:defRPr>
            </a:lvl5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E142A3-413C-A147-826B-2D573B24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23" y="1028230"/>
            <a:ext cx="10509173" cy="939125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8640025-B80D-4842-86FD-0068F9460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269" y="6470934"/>
            <a:ext cx="2591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28 August 2019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E92658A-7D35-AF44-8963-4C7E53C9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1155" y="6470934"/>
            <a:ext cx="4653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E21CC54-555A-0948-B0AF-B832EF27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47175" y="6470934"/>
            <a:ext cx="1302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2359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C6025A0-F942-2441-BB03-04A299B67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269" y="6470934"/>
            <a:ext cx="2591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28 August 2019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5D85403-36DF-484B-9BEF-B26EB7526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1155" y="6470934"/>
            <a:ext cx="4653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E1D640-0943-0B41-96D2-093CC1E1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47175" y="6470934"/>
            <a:ext cx="1302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27B4EC-E297-7643-85CC-8E3DB9655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76313"/>
            <a:ext cx="7886700" cy="191364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5189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C763A4-57F8-1A4B-8936-E425741E047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64572445"/>
              </p:ext>
            </p:extLst>
          </p:nvPr>
        </p:nvGraphicFramePr>
        <p:xfrm>
          <a:off x="656863" y="901699"/>
          <a:ext cx="10515600" cy="4455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2C5B291-934D-2644-A56D-3F13FA4E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269" y="6470934"/>
            <a:ext cx="2591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28 August 2019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480DC7E-5199-4047-8006-2310675E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1155" y="6470934"/>
            <a:ext cx="4653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8FD4C9-6D6D-064F-A5CD-1AE562EF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47175" y="6470934"/>
            <a:ext cx="1302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4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209357-4012-5E4C-A9D2-C349CAAE99D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46138106"/>
              </p:ext>
            </p:extLst>
          </p:nvPr>
        </p:nvGraphicFramePr>
        <p:xfrm>
          <a:off x="588977" y="1755840"/>
          <a:ext cx="7574632" cy="313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6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6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6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1777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 marL="68580" marR="68580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 marL="68580" marR="68580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 marL="68580" marR="68580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 marL="68580" marR="68580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 marL="68580" marR="68580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 marL="68580" marR="68580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 marL="68580" marR="68580">
                    <a:solidFill>
                      <a:srgbClr val="9D73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9D739E"/>
                        </a:solidFill>
                      </a:endParaRPr>
                    </a:p>
                  </a:txBody>
                  <a:tcPr marL="68580" marR="68580">
                    <a:solidFill>
                      <a:srgbClr val="9D7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7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7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7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F0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7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rgbClr val="E8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07D8653F-2393-7F45-AD9D-19D733D6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78" y="1078848"/>
            <a:ext cx="7574634" cy="656321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6FD8B66-CC1B-A94E-B074-135D6A79E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269" y="6470934"/>
            <a:ext cx="2591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28 August 2019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AE2D3D6-823D-004E-B29A-096CAE109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1155" y="6470934"/>
            <a:ext cx="4653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43AF61F-CF6B-D94D-B7A9-3C6EE1B9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47175" y="6470934"/>
            <a:ext cx="1302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3684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2E1D037-A8BF-6043-A44A-C41808C5A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1096431"/>
            <a:ext cx="3026659" cy="1054100"/>
          </a:xfrm>
          <a:prstGeom prst="rect">
            <a:avLst/>
          </a:prstGeom>
        </p:spPr>
        <p:txBody>
          <a:bodyPr anchor="t"/>
          <a:lstStyle>
            <a:lvl1pPr>
              <a:defRPr sz="24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A8A7764-99B3-DE4C-934B-F8D2E5D46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869" y="1096431"/>
            <a:ext cx="7495738" cy="46291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9216A"/>
                </a:solidFill>
              </a:defRPr>
            </a:lvl1pPr>
            <a:lvl2pPr>
              <a:defRPr sz="2600"/>
            </a:lvl2pPr>
            <a:lvl3pPr>
              <a:defRPr sz="2400">
                <a:solidFill>
                  <a:srgbClr val="69216A"/>
                </a:solidFill>
              </a:defRPr>
            </a:lvl3pPr>
            <a:lvl4pPr>
              <a:defRPr sz="2200"/>
            </a:lvl4pPr>
            <a:lvl5pPr>
              <a:defRPr sz="2000">
                <a:solidFill>
                  <a:srgbClr val="69216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59112B5-47BC-6246-AC09-A9BAA6BC1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7688" y="1885361"/>
            <a:ext cx="3025071" cy="4093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73279B2-EF52-1448-87C0-E8E52DC3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269" y="6470934"/>
            <a:ext cx="2591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28 August 2019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5FE253A-E2E9-494C-BF7B-352834C4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1155" y="6470934"/>
            <a:ext cx="4653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C3CE93F-E82B-954D-9C23-28264E6E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47175" y="6470934"/>
            <a:ext cx="1302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517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F95117-FE98-C145-ABD1-8A3B2167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269" y="6470934"/>
            <a:ext cx="2591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28 August 2019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A7C8B5-4BA9-574E-8C43-758E2EDE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1155" y="6470934"/>
            <a:ext cx="4653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4274A6-20B0-AD4E-83F8-E154DAE5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47175" y="6470934"/>
            <a:ext cx="1302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203E262-05C0-B44B-883B-B1E9E0E470F2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3875704" y="1270604"/>
            <a:ext cx="4629150" cy="46206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7FAC454-5F51-0040-9D02-999938AC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63" y="1270603"/>
            <a:ext cx="2950369" cy="1054100"/>
          </a:xfrm>
          <a:prstGeom prst="rect">
            <a:avLst/>
          </a:prstGeom>
        </p:spPr>
        <p:txBody>
          <a:bodyPr anchor="t"/>
          <a:lstStyle>
            <a:lvl1pPr>
              <a:defRPr sz="24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FCF238-835A-DA4A-B38C-E68D725E8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154" y="2341637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143508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, person, table&#10;&#10;Description automatically generated">
            <a:extLst>
              <a:ext uri="{FF2B5EF4-FFF2-40B4-BE49-F238E27FC236}">
                <a16:creationId xmlns:a16="http://schemas.microsoft.com/office/drawing/2014/main" id="{F8AFED4E-727B-BA4F-A2E0-2C7A940552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23" y="3048"/>
            <a:ext cx="12197423" cy="6854952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5BDE5B1-B7AF-A04D-AB10-CA29CC6E0B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7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in a chair&#10;&#10;Description automatically generated">
            <a:extLst>
              <a:ext uri="{FF2B5EF4-FFF2-40B4-BE49-F238E27FC236}">
                <a16:creationId xmlns:a16="http://schemas.microsoft.com/office/drawing/2014/main" id="{CE1834B2-B82D-204F-84D3-100213D75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ACA0115-C375-974A-A562-5625C0828B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7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A3D448-16A4-ED4A-B7E7-DC86093EAF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3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64693" y="503970"/>
            <a:ext cx="1111171" cy="5811838"/>
          </a:xfrm>
          <a:prstGeom prst="rect">
            <a:avLst/>
          </a:prstGeom>
        </p:spPr>
        <p:txBody>
          <a:bodyPr vert="eaVert"/>
          <a:lstStyle>
            <a:lvl1pPr>
              <a:defRPr sz="2550" b="1">
                <a:solidFill>
                  <a:srgbClr val="692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689" y="503970"/>
            <a:ext cx="9324372" cy="5824538"/>
          </a:xfrm>
          <a:prstGeom prst="rect">
            <a:avLst/>
          </a:prstGeom>
        </p:spPr>
        <p:txBody>
          <a:bodyPr vert="eaVert"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334412" y="553610"/>
            <a:ext cx="1253069" cy="347135"/>
          </a:xfrm>
          <a:prstGeom prst="rect">
            <a:avLst/>
          </a:prstGeom>
        </p:spPr>
        <p:txBody>
          <a:bodyPr anchor="ctr"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fld id="{7F3777FD-75A6-B146-A4D0-80CAC805A384}" type="datetime4">
              <a:rPr lang="en-GB" smtClean="0"/>
              <a:pPr/>
              <a:t>22 February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2148409" y="3264996"/>
            <a:ext cx="4881057" cy="358285"/>
          </a:xfrm>
          <a:prstGeom prst="rect">
            <a:avLst/>
          </a:prstGeom>
        </p:spPr>
        <p:txBody>
          <a:bodyPr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45508" y="3525072"/>
            <a:ext cx="431799" cy="35828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7ED9267D-069E-5F46-80B9-B3F4B75463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0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242C910-6A88-A544-8BA6-56313CA48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95" y="1866495"/>
            <a:ext cx="7738583" cy="80752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25F8A95-7D3B-B749-AE06-358A26431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5" y="2781702"/>
            <a:ext cx="9144000" cy="18749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ABD4FD4-F592-6749-8AAA-9EC5CFF71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69" y="6460048"/>
            <a:ext cx="2591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28 August 2019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E105C37-97DB-C540-BDB1-84675DA34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61155" y="6460048"/>
            <a:ext cx="4653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6B1C63-D44B-BA4C-807E-93DA1C2DE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47175" y="6460048"/>
            <a:ext cx="1302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6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E9CC1A5-B6CD-0B42-9141-A4101E22C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95" y="1866495"/>
            <a:ext cx="7738583" cy="80752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DEC8969-E2C3-4748-82D8-2AAC664A0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5" y="3060834"/>
            <a:ext cx="9144000" cy="15958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ABD396-A934-B746-8A24-AC697FB04D8A}"/>
              </a:ext>
            </a:extLst>
          </p:cNvPr>
          <p:cNvCxnSpPr>
            <a:cxnSpLocks/>
          </p:cNvCxnSpPr>
          <p:nvPr userDrawn="1"/>
        </p:nvCxnSpPr>
        <p:spPr>
          <a:xfrm flipV="1">
            <a:off x="709017" y="2862301"/>
            <a:ext cx="7501729" cy="1"/>
          </a:xfrm>
          <a:prstGeom prst="line">
            <a:avLst/>
          </a:prstGeom>
          <a:ln w="25400">
            <a:solidFill>
              <a:srgbClr val="692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DCC33E-DFE1-454E-8829-7BD2CE3DD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69" y="6460048"/>
            <a:ext cx="2591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28 August 2019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DB4B3B9-25E1-0A47-81C9-E594BB420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61155" y="6460048"/>
            <a:ext cx="4653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EF6E9D0-A5B2-734E-A4AC-123071BDF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47175" y="6460048"/>
            <a:ext cx="1302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5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A48E0C-3D76-1340-A6B9-A0C70F6A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43" y="1026199"/>
            <a:ext cx="10515600" cy="757129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7C97A2-329D-854C-9BAB-1989BC10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43" y="1757928"/>
            <a:ext cx="10515600" cy="4057777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B828531-0A5F-554C-8F32-38A362D2B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69" y="6460048"/>
            <a:ext cx="2591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28 August 2019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821464-451B-1344-AFE3-73B692DB6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61155" y="6460048"/>
            <a:ext cx="4653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20321C9-F51E-C949-B7AB-5C5DC520F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47175" y="6460048"/>
            <a:ext cx="1302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5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8884054-3261-C743-8A44-B2A5F137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64" y="1027646"/>
            <a:ext cx="10515600" cy="939125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69216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34364D-476A-BA41-85AA-5B1376F0D96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3921" y="1812587"/>
            <a:ext cx="3647191" cy="3116351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840824B-3A25-AE40-BC21-E3A3F58223A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7054" y="1812587"/>
            <a:ext cx="3518294" cy="3116351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>
                <a:solidFill>
                  <a:srgbClr val="69216A"/>
                </a:solidFill>
              </a:defRPr>
            </a:lvl2pPr>
            <a:lvl4pPr>
              <a:defRPr>
                <a:solidFill>
                  <a:srgbClr val="69216A"/>
                </a:solidFill>
              </a:defRPr>
            </a:lvl4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97CBEA9-2E8A-A449-8864-BECD8C8A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269" y="6460048"/>
            <a:ext cx="2591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28 August 2019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65D02DD-5732-F745-8508-D17AB197E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61155" y="6460048"/>
            <a:ext cx="4653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DF74B62-6A8A-E845-A151-BD14EA97A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47175" y="6460048"/>
            <a:ext cx="1302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82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29" r:id="rId2"/>
    <p:sldLayoutId id="2147484114" r:id="rId3"/>
    <p:sldLayoutId id="2147484136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4A9F58B-895B-EA48-AE59-A536329287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7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61527BE-9ACC-9141-BF3C-59E1BD8DC6D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DB8E25B-C0E4-AD44-BA8E-73E96FD35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69" y="6460048"/>
            <a:ext cx="2591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28 August 2019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94BFD4D-FC68-FC4C-8F24-85ABC4523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61155" y="6460048"/>
            <a:ext cx="4653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C9ACB58-B487-E848-8ADE-3D4075D2A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47175" y="6460048"/>
            <a:ext cx="1302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0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.a.alexander@rgu.ac.uk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" y="1122363"/>
            <a:ext cx="11490960" cy="2387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/>
              <a:t>Exercise therapy for the treatment of tendinopathies: A scoping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67200" y="3321230"/>
            <a:ext cx="7330440" cy="70321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Alexander L, Morrissey D, Swinton P, Pavlova A, Moss R, Shim J, Harrison I, Greig L, Parkinson E, MacLean C, Mitchell L, Brandie D, Tzortziou Brown V, Cooper K</a:t>
            </a:r>
          </a:p>
          <a:p>
            <a:pPr marL="0" indent="0" algn="ctr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2503"/>
            <a:ext cx="2423160" cy="475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" y="2578513"/>
            <a:ext cx="3365284" cy="2188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" y="5288176"/>
            <a:ext cx="9700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This project is funded by the National Institute for Health Research (NIHR) [HTA - Project: NIHR129388]. The views expressed are those of the author(s) and not necessarily those of the NIHR or the Department of Health and Social Care.</a:t>
            </a:r>
          </a:p>
          <a:p>
            <a:endParaRPr lang="en-GB" sz="1200" dirty="0"/>
          </a:p>
          <a:p>
            <a:r>
              <a:rPr lang="en-GB" sz="1200" dirty="0"/>
              <a:t>K Cooper &amp; L Alexander are Director and Deputy director (respectively) of Scottish Centre for Evidence-based Multi-professional Practice: a JBI Centre of Excellence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9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096431"/>
            <a:ext cx="3248385" cy="1054100"/>
          </a:xfrm>
          <a:solidFill>
            <a:srgbClr val="FF99FF"/>
          </a:solidFill>
        </p:spPr>
        <p:txBody>
          <a:bodyPr/>
          <a:lstStyle/>
          <a:p>
            <a:r>
              <a:rPr lang="en-GB" dirty="0"/>
              <a:t>Background &amp; research question: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7688" y="1885361"/>
            <a:ext cx="3246797" cy="4425792"/>
          </a:xfrm>
          <a:solidFill>
            <a:srgbClr val="69216A"/>
          </a:solidFill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</a:rPr>
              <a:t>Tendinopathy is common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Exercise is most common treatment.</a:t>
            </a:r>
          </a:p>
          <a:p>
            <a:r>
              <a:rPr lang="en-GB" sz="2000" dirty="0">
                <a:solidFill>
                  <a:schemeClr val="bg1"/>
                </a:solidFill>
              </a:rPr>
              <a:t>Need for mapping of evidence to inform research and evidence synthesis</a:t>
            </a:r>
          </a:p>
          <a:p>
            <a:endParaRPr lang="en-GB" dirty="0"/>
          </a:p>
          <a:p>
            <a:r>
              <a:rPr lang="en-GB" sz="2000" dirty="0">
                <a:solidFill>
                  <a:schemeClr val="bg1"/>
                </a:solidFill>
              </a:rPr>
              <a:t>Review question: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What evidence has been reported on exercise interventions and outcomes for the treatment of tendinopathy?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360" y="6449506"/>
            <a:ext cx="4895512" cy="4755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1043" y="765007"/>
            <a:ext cx="7108997" cy="2862322"/>
          </a:xfrm>
          <a:prstGeom prst="rect">
            <a:avLst/>
          </a:prstGeom>
          <a:solidFill>
            <a:srgbClr val="F0E9EE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JBI Scoping Review Methodology</a:t>
            </a:r>
            <a:r>
              <a:rPr lang="en-GB" baseline="30000" dirty="0"/>
              <a:t>1</a:t>
            </a:r>
            <a:endParaRPr lang="en-GB" dirty="0"/>
          </a:p>
          <a:p>
            <a:r>
              <a:rPr lang="en-GB" dirty="0"/>
              <a:t>	</a:t>
            </a:r>
            <a:r>
              <a:rPr lang="en-GB" b="1" dirty="0"/>
              <a:t>P</a:t>
            </a:r>
            <a:r>
              <a:rPr lang="en-GB" dirty="0"/>
              <a:t>articipants – all tendinopathy, any age, gender</a:t>
            </a:r>
          </a:p>
          <a:p>
            <a:r>
              <a:rPr lang="en-GB" dirty="0"/>
              <a:t>	</a:t>
            </a:r>
            <a:r>
              <a:rPr lang="en-GB" b="1" dirty="0"/>
              <a:t>C</a:t>
            </a:r>
            <a:r>
              <a:rPr lang="en-GB" dirty="0"/>
              <a:t>oncept – Exercise</a:t>
            </a:r>
          </a:p>
          <a:p>
            <a:r>
              <a:rPr lang="en-GB" dirty="0"/>
              <a:t>	</a:t>
            </a:r>
            <a:r>
              <a:rPr lang="en-GB" b="1" dirty="0"/>
              <a:t>C</a:t>
            </a:r>
            <a:r>
              <a:rPr lang="en-GB" dirty="0"/>
              <a:t>ontext – Any setting, Very high HDI</a:t>
            </a:r>
            <a:r>
              <a:rPr lang="en-GB" baseline="30000" dirty="0"/>
              <a:t>2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 databases; 5 trial registries; 6 grey literature sources</a:t>
            </a:r>
          </a:p>
          <a:p>
            <a:r>
              <a:rPr lang="en-GB" dirty="0"/>
              <a:t>	1998-2020; all languages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Iterative data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Synthesis guided by ICON health related domains &amp; </a:t>
            </a:r>
            <a:r>
              <a:rPr lang="en-GB" dirty="0" err="1"/>
              <a:t>TIDieR</a:t>
            </a:r>
            <a:r>
              <a:rPr lang="en-GB" dirty="0"/>
              <a:t> checklist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7505" y="3932299"/>
            <a:ext cx="4373135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22,550 studies identified</a:t>
            </a:r>
            <a:r>
              <a:rPr lang="en-GB" sz="2400" dirty="0"/>
              <a:t>	</a:t>
            </a:r>
            <a:r>
              <a:rPr lang="en-GB" dirty="0"/>
              <a:t>		</a:t>
            </a:r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555 included</a:t>
            </a:r>
            <a:r>
              <a:rPr lang="en-GB" sz="2400" dirty="0"/>
              <a:t> </a:t>
            </a:r>
            <a:r>
              <a:rPr lang="en-GB" dirty="0"/>
              <a:t>(119 SR; 436 primary)</a:t>
            </a:r>
          </a:p>
        </p:txBody>
      </p:sp>
      <p:sp>
        <p:nvSpPr>
          <p:cNvPr id="17" name="Right Arrow 16"/>
          <p:cNvSpPr/>
          <p:nvPr/>
        </p:nvSpPr>
        <p:spPr>
          <a:xfrm rot="5400000">
            <a:off x="6782803" y="4827234"/>
            <a:ext cx="1013684" cy="485912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94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03" y="1727587"/>
            <a:ext cx="2406437" cy="337304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2000" dirty="0"/>
              <a:t>25,490 participants, mean age range 15-65 years</a:t>
            </a:r>
          </a:p>
          <a:p>
            <a:endParaRPr lang="en-GB" sz="2000" dirty="0"/>
          </a:p>
          <a:p>
            <a:r>
              <a:rPr lang="en-GB" sz="2000" dirty="0"/>
              <a:t>Main tendinopathies: rotator cuff, achilles, patellar &amp; lateral elbow</a:t>
            </a:r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5313" y="397393"/>
            <a:ext cx="1979717" cy="637776"/>
          </a:xfrm>
        </p:spPr>
        <p:txBody>
          <a:bodyPr/>
          <a:lstStyle/>
          <a:p>
            <a:r>
              <a:rPr lang="en-GB" dirty="0"/>
              <a:t>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191" y="1044124"/>
            <a:ext cx="6610858" cy="4739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71048" y="1723018"/>
            <a:ext cx="20209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66% partially reproducible</a:t>
            </a:r>
          </a:p>
          <a:p>
            <a:endParaRPr lang="en-GB" b="1" dirty="0"/>
          </a:p>
          <a:p>
            <a:r>
              <a:rPr lang="en-GB" b="1" dirty="0"/>
              <a:t>28% not reproducible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2920" y="5784092"/>
            <a:ext cx="574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Reproducibility of exercise across tendinopathy (</a:t>
            </a:r>
            <a:r>
              <a:rPr lang="en-GB" dirty="0" err="1"/>
              <a:t>TIDieR</a:t>
            </a:r>
            <a:r>
              <a:rPr lang="en-GB" dirty="0"/>
              <a:t> checklist)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853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Adherence – planned 152 (35%), reported in 89 (20%)</a:t>
            </a:r>
          </a:p>
          <a:p>
            <a:pPr lvl="1"/>
            <a:r>
              <a:rPr lang="en-GB" dirty="0"/>
              <a:t>Self report</a:t>
            </a:r>
          </a:p>
          <a:p>
            <a:pPr lvl="1"/>
            <a:r>
              <a:rPr lang="en-GB" dirty="0"/>
              <a:t>Mean adherence range 16-100%, average 77%</a:t>
            </a:r>
          </a:p>
          <a:p>
            <a:pPr lvl="1"/>
            <a:r>
              <a:rPr lang="en-GB" dirty="0"/>
              <a:t>Varied subjective ratings for “excellent”, “good”, “moderate”, “Poor”</a:t>
            </a:r>
          </a:p>
          <a:p>
            <a:pPr lvl="1"/>
            <a:endParaRPr lang="en-GB" dirty="0"/>
          </a:p>
          <a:p>
            <a:r>
              <a:rPr lang="en-GB" dirty="0"/>
              <a:t>Outcomes</a:t>
            </a:r>
          </a:p>
          <a:p>
            <a:pPr lvl="1"/>
            <a:r>
              <a:rPr lang="en-GB" dirty="0"/>
              <a:t>Disability most common domain – rotator cuff, achilles &amp; patellar</a:t>
            </a:r>
          </a:p>
          <a:p>
            <a:pPr lvl="1"/>
            <a:r>
              <a:rPr lang="en-GB" dirty="0"/>
              <a:t>Physical function capacity – lateral elbow</a:t>
            </a:r>
          </a:p>
          <a:p>
            <a:pPr lvl="1"/>
            <a:r>
              <a:rPr lang="en-GB" dirty="0"/>
              <a:t>Most common outcome tools – VAS, VISA scales, SPADI, Dynamometer, goniometer, CMS, DASH, Ultrasonography, PRTEE, NPRS</a:t>
            </a: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553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42" y="1757928"/>
            <a:ext cx="3534198" cy="2661671"/>
          </a:xfrm>
        </p:spPr>
        <p:txBody>
          <a:bodyPr/>
          <a:lstStyle/>
          <a:p>
            <a:r>
              <a:rPr lang="en-GB" b="1" dirty="0"/>
              <a:t>First comprehensive map of exercise for tendinopathy and outcomes reported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57457" y="1536287"/>
            <a:ext cx="5926568" cy="35394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Research recommendations:</a:t>
            </a:r>
          </a:p>
          <a:p>
            <a:pPr marL="514350" indent="-514350">
              <a:buAutoNum type="arabicPeriod"/>
            </a:pPr>
            <a:r>
              <a:rPr lang="en-GB" sz="2800" dirty="0"/>
              <a:t>Transparent participant reporting</a:t>
            </a:r>
          </a:p>
          <a:p>
            <a:pPr marL="514350" indent="-514350">
              <a:buAutoNum type="arabicPeriod"/>
            </a:pPr>
            <a:r>
              <a:rPr lang="en-GB" sz="2800" dirty="0"/>
              <a:t>Compliance with reporting checklist  required  </a:t>
            </a:r>
            <a:r>
              <a:rPr lang="en-GB" sz="2800" dirty="0" err="1"/>
              <a:t>esp</a:t>
            </a:r>
            <a:r>
              <a:rPr lang="en-GB" sz="2800" dirty="0"/>
              <a:t> adherence</a:t>
            </a:r>
          </a:p>
          <a:p>
            <a:pPr marL="514350" indent="-514350">
              <a:buAutoNum type="arabicPeriod"/>
            </a:pPr>
            <a:r>
              <a:rPr lang="en-GB" sz="2800" dirty="0"/>
              <a:t>Capturing Lived experience of patient (&amp; practitioner)</a:t>
            </a:r>
          </a:p>
          <a:p>
            <a:pPr marL="514350" indent="-514350">
              <a:buAutoNum type="arabicPeriod"/>
            </a:pPr>
            <a:r>
              <a:rPr lang="en-GB" sz="2800" dirty="0"/>
              <a:t>Conduct adequately powered studies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843" y="5290492"/>
            <a:ext cx="4349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Lyndsay Alexander: </a:t>
            </a:r>
            <a:r>
              <a:rPr lang="en-GB" dirty="0">
                <a:hlinkClick r:id="rId3"/>
              </a:rPr>
              <a:t>l.a.alexander@rgu.ac.uk</a:t>
            </a:r>
            <a:r>
              <a:rPr lang="en-GB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5121" y="5618222"/>
            <a:ext cx="1984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@</a:t>
            </a:r>
            <a:r>
              <a:rPr lang="en-GB" dirty="0" err="1"/>
              <a:t>lynzalexander</a:t>
            </a:r>
            <a:r>
              <a:rPr lang="en-GB" dirty="0"/>
              <a:t> </a:t>
            </a:r>
          </a:p>
          <a:p>
            <a:r>
              <a:rPr lang="en-GB" dirty="0"/>
              <a:t>@Ex4Tendinopathy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353" y="5659824"/>
            <a:ext cx="713294" cy="627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798" y="0"/>
            <a:ext cx="2362202" cy="15362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56698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2137</TotalTime>
  <Words>419</Words>
  <Application>Microsoft Office PowerPoint</Application>
  <PresentationFormat>Widescreen</PresentationFormat>
  <Paragraphs>62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1_Custom Design</vt:lpstr>
      <vt:lpstr>Custom Design</vt:lpstr>
      <vt:lpstr>Office Theme</vt:lpstr>
      <vt:lpstr>Exercise therapy for the treatment of tendinopathies: A scoping review</vt:lpstr>
      <vt:lpstr>Background &amp; research question:</vt:lpstr>
      <vt:lpstr>Results</vt:lpstr>
      <vt:lpstr>Results 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Leah Morrison (lib)</cp:lastModifiedBy>
  <cp:revision>118</cp:revision>
  <cp:lastPrinted>2019-07-05T12:26:37Z</cp:lastPrinted>
  <dcterms:created xsi:type="dcterms:W3CDTF">2019-06-17T11:08:50Z</dcterms:created>
  <dcterms:modified xsi:type="dcterms:W3CDTF">2022-02-22T08:56:41Z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1A0BBAB0-9C13-48EA-B12B-6C2952E4BA00</vt:lpwstr>
  </property>
  <property fmtid="{D5CDD505-2E9C-101B-9397-08002B2CF9AE}" pid="3" name="ArticulatePath">
    <vt:lpwstr>RGU_Powerpoint</vt:lpwstr>
  </property>
</Properties>
</file>