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256" r:id="rId2"/>
    <p:sldId id="289" r:id="rId3"/>
    <p:sldId id="290" r:id="rId4"/>
    <p:sldId id="295" r:id="rId5"/>
    <p:sldId id="297" r:id="rId6"/>
    <p:sldId id="260" r:id="rId7"/>
    <p:sldId id="306" r:id="rId8"/>
    <p:sldId id="301" r:id="rId9"/>
    <p:sldId id="309" r:id="rId10"/>
    <p:sldId id="299" r:id="rId11"/>
    <p:sldId id="305" r:id="rId12"/>
    <p:sldId id="292" r:id="rId13"/>
    <p:sldId id="294" r:id="rId14"/>
    <p:sldId id="302" r:id="rId15"/>
    <p:sldId id="304" r:id="rId16"/>
    <p:sldId id="307" r:id="rId17"/>
    <p:sldId id="308" r:id="rId18"/>
  </p:sldIdLst>
  <p:sldSz cx="9144000" cy="6858000" type="screen4x3"/>
  <p:notesSz cx="6742113" cy="9872663"/>
  <p:custDataLst>
    <p:tags r:id="rId20"/>
  </p:custDataLst>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51" autoAdjust="0"/>
    <p:restoredTop sz="86369" autoAdjust="0"/>
  </p:normalViewPr>
  <p:slideViewPr>
    <p:cSldViewPr>
      <p:cViewPr varScale="1">
        <p:scale>
          <a:sx n="98" d="100"/>
          <a:sy n="98" d="100"/>
        </p:scale>
        <p:origin x="2370" y="90"/>
      </p:cViewPr>
      <p:guideLst>
        <p:guide orient="horz" pos="2160"/>
        <p:guide pos="2880"/>
      </p:guideLst>
    </p:cSldViewPr>
  </p:slideViewPr>
  <p:outlineViewPr>
    <p:cViewPr>
      <p:scale>
        <a:sx n="33" d="100"/>
        <a:sy n="33" d="100"/>
      </p:scale>
      <p:origin x="0" y="-68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7CF8B9-3BE9-44D6-B840-83C54E05BC4F}" type="doc">
      <dgm:prSet loTypeId="urn:microsoft.com/office/officeart/2005/8/layout/venn1" loCatId="relationship" qsTypeId="urn:microsoft.com/office/officeart/2005/8/quickstyle/simple1" qsCatId="simple" csTypeId="urn:microsoft.com/office/officeart/2005/8/colors/accent1_2" csCatId="accent1" phldr="1"/>
      <dgm:spPr/>
    </dgm:pt>
    <dgm:pt modelId="{A5A3F579-9445-4BFE-8EEB-62B9DD2019F2}">
      <dgm:prSet phldrT="[Text]" custT="1"/>
      <dgm:spPr>
        <a:ln>
          <a:solidFill>
            <a:schemeClr val="accent3"/>
          </a:solidFill>
        </a:ln>
      </dgm:spPr>
      <dgm:t>
        <a:bodyPr/>
        <a:lstStyle/>
        <a:p>
          <a:r>
            <a:rPr lang="en-US" sz="2000" dirty="0">
              <a:effectLst>
                <a:outerShdw blurRad="38100" dist="38100" dir="2700000" algn="tl">
                  <a:srgbClr val="000000">
                    <a:alpha val="43137"/>
                  </a:srgbClr>
                </a:outerShdw>
              </a:effectLst>
            </a:rPr>
            <a:t>Environmental Sustainability</a:t>
          </a:r>
          <a:r>
            <a:rPr lang="en-US" sz="2000" dirty="0"/>
            <a:t> </a:t>
          </a:r>
        </a:p>
      </dgm:t>
    </dgm:pt>
    <dgm:pt modelId="{5FCA3DA5-8C6B-496B-9E4A-CDC91684DFF6}" type="parTrans" cxnId="{41332B31-78BA-4217-AFD5-F7955192BC27}">
      <dgm:prSet/>
      <dgm:spPr/>
      <dgm:t>
        <a:bodyPr/>
        <a:lstStyle/>
        <a:p>
          <a:endParaRPr lang="en-US"/>
        </a:p>
      </dgm:t>
    </dgm:pt>
    <dgm:pt modelId="{D20D9EB5-D735-4394-B297-8C18137D987C}" type="sibTrans" cxnId="{41332B31-78BA-4217-AFD5-F7955192BC27}">
      <dgm:prSet/>
      <dgm:spPr/>
      <dgm:t>
        <a:bodyPr/>
        <a:lstStyle/>
        <a:p>
          <a:endParaRPr lang="en-US"/>
        </a:p>
      </dgm:t>
    </dgm:pt>
    <dgm:pt modelId="{65BF3C93-31FE-4DC4-9070-49BE01B72241}">
      <dgm:prSet phldrT="[Text]" custT="1"/>
      <dgm:spPr>
        <a:ln>
          <a:solidFill>
            <a:schemeClr val="accent3"/>
          </a:solidFill>
        </a:ln>
      </dgm:spPr>
      <dgm:t>
        <a:bodyPr/>
        <a:lstStyle/>
        <a:p>
          <a:r>
            <a:rPr lang="en-US" sz="2000" dirty="0">
              <a:effectLst>
                <a:outerShdw blurRad="38100" dist="38100" dir="2700000" algn="tl">
                  <a:srgbClr val="000000">
                    <a:alpha val="43137"/>
                  </a:srgbClr>
                </a:outerShdw>
              </a:effectLst>
            </a:rPr>
            <a:t>Corporate Social Responsibility</a:t>
          </a:r>
          <a:r>
            <a:rPr lang="en-US" sz="2000" dirty="0"/>
            <a:t> </a:t>
          </a:r>
        </a:p>
      </dgm:t>
    </dgm:pt>
    <dgm:pt modelId="{E887BC55-2DB6-4A16-BD14-77307D6BCBEC}" type="parTrans" cxnId="{AE2A6250-738C-41C2-8EFD-64197FA61BDD}">
      <dgm:prSet/>
      <dgm:spPr/>
      <dgm:t>
        <a:bodyPr/>
        <a:lstStyle/>
        <a:p>
          <a:endParaRPr lang="en-US"/>
        </a:p>
      </dgm:t>
    </dgm:pt>
    <dgm:pt modelId="{5183AC08-3DE5-41ED-94CC-F130ECC0C8B8}" type="sibTrans" cxnId="{AE2A6250-738C-41C2-8EFD-64197FA61BDD}">
      <dgm:prSet/>
      <dgm:spPr/>
      <dgm:t>
        <a:bodyPr/>
        <a:lstStyle/>
        <a:p>
          <a:endParaRPr lang="en-US"/>
        </a:p>
      </dgm:t>
    </dgm:pt>
    <dgm:pt modelId="{4C3BE049-C14C-4516-8DB9-DE3CA016371A}">
      <dgm:prSet phldrT="[Text]" custT="1"/>
      <dgm:spPr>
        <a:ln>
          <a:solidFill>
            <a:schemeClr val="accent3"/>
          </a:solidFill>
        </a:ln>
      </dgm:spPr>
      <dgm:t>
        <a:bodyPr/>
        <a:lstStyle/>
        <a:p>
          <a:r>
            <a:rPr lang="en-US" sz="2000" dirty="0">
              <a:effectLst>
                <a:outerShdw blurRad="38100" dist="38100" dir="2700000" algn="tl">
                  <a:srgbClr val="000000">
                    <a:alpha val="43137"/>
                  </a:srgbClr>
                </a:outerShdw>
              </a:effectLst>
            </a:rPr>
            <a:t>Law (</a:t>
          </a:r>
          <a:r>
            <a:rPr lang="en-US" sz="2000" dirty="0" err="1">
              <a:effectLst>
                <a:outerShdw blurRad="38100" dist="38100" dir="2700000" algn="tl">
                  <a:srgbClr val="000000">
                    <a:alpha val="43137"/>
                  </a:srgbClr>
                </a:outerShdw>
              </a:effectLst>
            </a:rPr>
            <a:t>PIA2021</a:t>
          </a:r>
          <a:r>
            <a:rPr lang="en-US" sz="2000" dirty="0">
              <a:effectLst>
                <a:outerShdw blurRad="38100" dist="38100" dir="2700000" algn="tl">
                  <a:srgbClr val="000000">
                    <a:alpha val="43137"/>
                  </a:srgbClr>
                </a:outerShdw>
              </a:effectLst>
            </a:rPr>
            <a:t>) Chapter 3</a:t>
          </a:r>
          <a:r>
            <a:rPr lang="en-US" sz="2000" dirty="0"/>
            <a:t>	</a:t>
          </a:r>
        </a:p>
      </dgm:t>
    </dgm:pt>
    <dgm:pt modelId="{DD7DAA81-C1E8-4BA4-B0F7-AE79AABEE16F}" type="parTrans" cxnId="{47CF22A2-6B10-4B68-ACFB-8F549D90FAC5}">
      <dgm:prSet/>
      <dgm:spPr/>
      <dgm:t>
        <a:bodyPr/>
        <a:lstStyle/>
        <a:p>
          <a:endParaRPr lang="en-US"/>
        </a:p>
      </dgm:t>
    </dgm:pt>
    <dgm:pt modelId="{69018810-8EB5-4D8A-8ADF-34500AE32F98}" type="sibTrans" cxnId="{47CF22A2-6B10-4B68-ACFB-8F549D90FAC5}">
      <dgm:prSet/>
      <dgm:spPr/>
      <dgm:t>
        <a:bodyPr/>
        <a:lstStyle/>
        <a:p>
          <a:endParaRPr lang="en-US"/>
        </a:p>
      </dgm:t>
    </dgm:pt>
    <dgm:pt modelId="{B031EAB0-CC76-4DE2-984C-BF344D4792C9}" type="pres">
      <dgm:prSet presAssocID="{597CF8B9-3BE9-44D6-B840-83C54E05BC4F}" presName="compositeShape" presStyleCnt="0">
        <dgm:presLayoutVars>
          <dgm:chMax val="7"/>
          <dgm:dir/>
          <dgm:resizeHandles val="exact"/>
        </dgm:presLayoutVars>
      </dgm:prSet>
      <dgm:spPr/>
    </dgm:pt>
    <dgm:pt modelId="{09237EF7-B470-4DC0-B723-7B782F7B8C46}" type="pres">
      <dgm:prSet presAssocID="{A5A3F579-9445-4BFE-8EEB-62B9DD2019F2}" presName="circ1" presStyleLbl="vennNode1" presStyleIdx="0" presStyleCnt="3" custLinFactNeighborX="-78275" custLinFactNeighborY="0"/>
      <dgm:spPr/>
    </dgm:pt>
    <dgm:pt modelId="{8145CFD8-8FB4-404C-BB20-2C57D0ABA528}" type="pres">
      <dgm:prSet presAssocID="{A5A3F579-9445-4BFE-8EEB-62B9DD2019F2}" presName="circ1Tx" presStyleLbl="revTx" presStyleIdx="0" presStyleCnt="0">
        <dgm:presLayoutVars>
          <dgm:chMax val="0"/>
          <dgm:chPref val="0"/>
          <dgm:bulletEnabled val="1"/>
        </dgm:presLayoutVars>
      </dgm:prSet>
      <dgm:spPr/>
    </dgm:pt>
    <dgm:pt modelId="{B51306BD-BF35-44C9-AEB9-9331D5AE49B0}" type="pres">
      <dgm:prSet presAssocID="{65BF3C93-31FE-4DC4-9070-49BE01B72241}" presName="circ2" presStyleLbl="vennNode1" presStyleIdx="1" presStyleCnt="3" custScaleY="97500" custLinFactNeighborX="-78275" custLinFactNeighborY="0"/>
      <dgm:spPr/>
    </dgm:pt>
    <dgm:pt modelId="{F29FE491-B092-4ADF-B59A-440A64D37695}" type="pres">
      <dgm:prSet presAssocID="{65BF3C93-31FE-4DC4-9070-49BE01B72241}" presName="circ2Tx" presStyleLbl="revTx" presStyleIdx="0" presStyleCnt="0">
        <dgm:presLayoutVars>
          <dgm:chMax val="0"/>
          <dgm:chPref val="0"/>
          <dgm:bulletEnabled val="1"/>
        </dgm:presLayoutVars>
      </dgm:prSet>
      <dgm:spPr/>
    </dgm:pt>
    <dgm:pt modelId="{B3AB15F4-B35C-4D1A-AA79-CE5236AE5E75}" type="pres">
      <dgm:prSet presAssocID="{4C3BE049-C14C-4516-8DB9-DE3CA016371A}" presName="circ3" presStyleLbl="vennNode1" presStyleIdx="2" presStyleCnt="3" custLinFactNeighborX="-78213" custLinFactNeighborY="-1199"/>
      <dgm:spPr/>
    </dgm:pt>
    <dgm:pt modelId="{AFABD382-4F78-4064-B5CF-E7C1D02D6325}" type="pres">
      <dgm:prSet presAssocID="{4C3BE049-C14C-4516-8DB9-DE3CA016371A}" presName="circ3Tx" presStyleLbl="revTx" presStyleIdx="0" presStyleCnt="0">
        <dgm:presLayoutVars>
          <dgm:chMax val="0"/>
          <dgm:chPref val="0"/>
          <dgm:bulletEnabled val="1"/>
        </dgm:presLayoutVars>
      </dgm:prSet>
      <dgm:spPr/>
    </dgm:pt>
  </dgm:ptLst>
  <dgm:cxnLst>
    <dgm:cxn modelId="{6047E229-32D3-4CE8-9EDE-6FC66B0D62B5}" type="presOf" srcId="{65BF3C93-31FE-4DC4-9070-49BE01B72241}" destId="{F29FE491-B092-4ADF-B59A-440A64D37695}" srcOrd="1" destOrd="0" presId="urn:microsoft.com/office/officeart/2005/8/layout/venn1"/>
    <dgm:cxn modelId="{41332B31-78BA-4217-AFD5-F7955192BC27}" srcId="{597CF8B9-3BE9-44D6-B840-83C54E05BC4F}" destId="{A5A3F579-9445-4BFE-8EEB-62B9DD2019F2}" srcOrd="0" destOrd="0" parTransId="{5FCA3DA5-8C6B-496B-9E4A-CDC91684DFF6}" sibTransId="{D20D9EB5-D735-4394-B297-8C18137D987C}"/>
    <dgm:cxn modelId="{35373A34-CCB3-485B-BCB6-CA4394029A6B}" type="presOf" srcId="{65BF3C93-31FE-4DC4-9070-49BE01B72241}" destId="{B51306BD-BF35-44C9-AEB9-9331D5AE49B0}" srcOrd="0" destOrd="0" presId="urn:microsoft.com/office/officeart/2005/8/layout/venn1"/>
    <dgm:cxn modelId="{814D9646-E9A8-4F67-B8E8-84806E9EA00C}" type="presOf" srcId="{597CF8B9-3BE9-44D6-B840-83C54E05BC4F}" destId="{B031EAB0-CC76-4DE2-984C-BF344D4792C9}" srcOrd="0" destOrd="0" presId="urn:microsoft.com/office/officeart/2005/8/layout/venn1"/>
    <dgm:cxn modelId="{AE2A6250-738C-41C2-8EFD-64197FA61BDD}" srcId="{597CF8B9-3BE9-44D6-B840-83C54E05BC4F}" destId="{65BF3C93-31FE-4DC4-9070-49BE01B72241}" srcOrd="1" destOrd="0" parTransId="{E887BC55-2DB6-4A16-BD14-77307D6BCBEC}" sibTransId="{5183AC08-3DE5-41ED-94CC-F130ECC0C8B8}"/>
    <dgm:cxn modelId="{8CEA9773-E774-4456-A453-6F9741B076DF}" type="presOf" srcId="{A5A3F579-9445-4BFE-8EEB-62B9DD2019F2}" destId="{8145CFD8-8FB4-404C-BB20-2C57D0ABA528}" srcOrd="1" destOrd="0" presId="urn:microsoft.com/office/officeart/2005/8/layout/venn1"/>
    <dgm:cxn modelId="{1793317B-49BC-4D4B-9F46-D2912116ABDB}" type="presOf" srcId="{4C3BE049-C14C-4516-8DB9-DE3CA016371A}" destId="{B3AB15F4-B35C-4D1A-AA79-CE5236AE5E75}" srcOrd="0" destOrd="0" presId="urn:microsoft.com/office/officeart/2005/8/layout/venn1"/>
    <dgm:cxn modelId="{F2A83695-812B-4A62-B193-67E156B5DAB9}" type="presOf" srcId="{A5A3F579-9445-4BFE-8EEB-62B9DD2019F2}" destId="{09237EF7-B470-4DC0-B723-7B782F7B8C46}" srcOrd="0" destOrd="0" presId="urn:microsoft.com/office/officeart/2005/8/layout/venn1"/>
    <dgm:cxn modelId="{47CF22A2-6B10-4B68-ACFB-8F549D90FAC5}" srcId="{597CF8B9-3BE9-44D6-B840-83C54E05BC4F}" destId="{4C3BE049-C14C-4516-8DB9-DE3CA016371A}" srcOrd="2" destOrd="0" parTransId="{DD7DAA81-C1E8-4BA4-B0F7-AE79AABEE16F}" sibTransId="{69018810-8EB5-4D8A-8ADF-34500AE32F98}"/>
    <dgm:cxn modelId="{4AEBB3B7-EE5A-4E03-9057-FDB9B33175A3}" type="presOf" srcId="{4C3BE049-C14C-4516-8DB9-DE3CA016371A}" destId="{AFABD382-4F78-4064-B5CF-E7C1D02D6325}" srcOrd="1" destOrd="0" presId="urn:microsoft.com/office/officeart/2005/8/layout/venn1"/>
    <dgm:cxn modelId="{90D3A684-365D-4F1A-83B0-88C11388F25B}" type="presParOf" srcId="{B031EAB0-CC76-4DE2-984C-BF344D4792C9}" destId="{09237EF7-B470-4DC0-B723-7B782F7B8C46}" srcOrd="0" destOrd="0" presId="urn:microsoft.com/office/officeart/2005/8/layout/venn1"/>
    <dgm:cxn modelId="{0E21B4C3-6BB3-4B2F-A6E7-76F6641E2F40}" type="presParOf" srcId="{B031EAB0-CC76-4DE2-984C-BF344D4792C9}" destId="{8145CFD8-8FB4-404C-BB20-2C57D0ABA528}" srcOrd="1" destOrd="0" presId="urn:microsoft.com/office/officeart/2005/8/layout/venn1"/>
    <dgm:cxn modelId="{501BDFA2-1AFD-4914-85C5-847395E8AAD0}" type="presParOf" srcId="{B031EAB0-CC76-4DE2-984C-BF344D4792C9}" destId="{B51306BD-BF35-44C9-AEB9-9331D5AE49B0}" srcOrd="2" destOrd="0" presId="urn:microsoft.com/office/officeart/2005/8/layout/venn1"/>
    <dgm:cxn modelId="{5E8F933E-29E9-4BDA-B2FA-CB6B1687A7EF}" type="presParOf" srcId="{B031EAB0-CC76-4DE2-984C-BF344D4792C9}" destId="{F29FE491-B092-4ADF-B59A-440A64D37695}" srcOrd="3" destOrd="0" presId="urn:microsoft.com/office/officeart/2005/8/layout/venn1"/>
    <dgm:cxn modelId="{151887D9-FC7E-46F2-8239-19C6EDE67C01}" type="presParOf" srcId="{B031EAB0-CC76-4DE2-984C-BF344D4792C9}" destId="{B3AB15F4-B35C-4D1A-AA79-CE5236AE5E75}" srcOrd="4" destOrd="0" presId="urn:microsoft.com/office/officeart/2005/8/layout/venn1"/>
    <dgm:cxn modelId="{B751F9C0-6C95-4AA1-9081-56363162EA98}" type="presParOf" srcId="{B031EAB0-CC76-4DE2-984C-BF344D4792C9}" destId="{AFABD382-4F78-4064-B5CF-E7C1D02D6325}"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237EF7-B470-4DC0-B723-7B782F7B8C46}">
      <dsp:nvSpPr>
        <dsp:cNvPr id="0" name=""/>
        <dsp:cNvSpPr/>
      </dsp:nvSpPr>
      <dsp:spPr>
        <a:xfrm>
          <a:off x="1008157" y="49702"/>
          <a:ext cx="2385729" cy="2385729"/>
        </a:xfrm>
        <a:prstGeom prst="ellipse">
          <a:avLst/>
        </a:prstGeom>
        <a:solidFill>
          <a:schemeClr val="accent1">
            <a:alpha val="5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effectLst>
                <a:outerShdw blurRad="38100" dist="38100" dir="2700000" algn="tl">
                  <a:srgbClr val="000000">
                    <a:alpha val="43137"/>
                  </a:srgbClr>
                </a:outerShdw>
              </a:effectLst>
            </a:rPr>
            <a:t>Environmental Sustainability</a:t>
          </a:r>
          <a:r>
            <a:rPr lang="en-US" sz="2000" kern="1200" dirty="0"/>
            <a:t> </a:t>
          </a:r>
        </a:p>
      </dsp:txBody>
      <dsp:txXfrm>
        <a:off x="1326254" y="467205"/>
        <a:ext cx="1749535" cy="1073578"/>
      </dsp:txXfrm>
    </dsp:sp>
    <dsp:sp modelId="{B51306BD-BF35-44C9-AEB9-9331D5AE49B0}">
      <dsp:nvSpPr>
        <dsp:cNvPr id="0" name=""/>
        <dsp:cNvSpPr/>
      </dsp:nvSpPr>
      <dsp:spPr>
        <a:xfrm>
          <a:off x="1869008" y="1570605"/>
          <a:ext cx="2385729" cy="2326086"/>
        </a:xfrm>
        <a:prstGeom prst="ellipse">
          <a:avLst/>
        </a:prstGeom>
        <a:solidFill>
          <a:schemeClr val="accent1">
            <a:alpha val="5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effectLst>
                <a:outerShdw blurRad="38100" dist="38100" dir="2700000" algn="tl">
                  <a:srgbClr val="000000">
                    <a:alpha val="43137"/>
                  </a:srgbClr>
                </a:outerShdw>
              </a:effectLst>
            </a:rPr>
            <a:t>Corporate Social Responsibility</a:t>
          </a:r>
          <a:r>
            <a:rPr lang="en-US" sz="2000" kern="1200" dirty="0"/>
            <a:t> </a:t>
          </a:r>
        </a:p>
      </dsp:txBody>
      <dsp:txXfrm>
        <a:off x="2598643" y="2171510"/>
        <a:ext cx="1431437" cy="1279347"/>
      </dsp:txXfrm>
    </dsp:sp>
    <dsp:sp modelId="{B3AB15F4-B35C-4D1A-AA79-CE5236AE5E75}">
      <dsp:nvSpPr>
        <dsp:cNvPr id="0" name=""/>
        <dsp:cNvSpPr/>
      </dsp:nvSpPr>
      <dsp:spPr>
        <a:xfrm>
          <a:off x="148785" y="1512178"/>
          <a:ext cx="2385729" cy="2385729"/>
        </a:xfrm>
        <a:prstGeom prst="ellipse">
          <a:avLst/>
        </a:prstGeom>
        <a:solidFill>
          <a:schemeClr val="accent1">
            <a:alpha val="5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effectLst>
                <a:outerShdw blurRad="38100" dist="38100" dir="2700000" algn="tl">
                  <a:srgbClr val="000000">
                    <a:alpha val="43137"/>
                  </a:srgbClr>
                </a:outerShdw>
              </a:effectLst>
            </a:rPr>
            <a:t>Law (</a:t>
          </a:r>
          <a:r>
            <a:rPr lang="en-US" sz="2000" kern="1200" dirty="0" err="1">
              <a:effectLst>
                <a:outerShdw blurRad="38100" dist="38100" dir="2700000" algn="tl">
                  <a:srgbClr val="000000">
                    <a:alpha val="43137"/>
                  </a:srgbClr>
                </a:outerShdw>
              </a:effectLst>
            </a:rPr>
            <a:t>PIA2021</a:t>
          </a:r>
          <a:r>
            <a:rPr lang="en-US" sz="2000" kern="1200" dirty="0">
              <a:effectLst>
                <a:outerShdw blurRad="38100" dist="38100" dir="2700000" algn="tl">
                  <a:srgbClr val="000000">
                    <a:alpha val="43137"/>
                  </a:srgbClr>
                </a:outerShdw>
              </a:effectLst>
            </a:rPr>
            <a:t>) Chapter 3</a:t>
          </a:r>
          <a:r>
            <a:rPr lang="en-US" sz="2000" kern="1200" dirty="0"/>
            <a:t>	</a:t>
          </a:r>
        </a:p>
      </dsp:txBody>
      <dsp:txXfrm>
        <a:off x="373441" y="2128492"/>
        <a:ext cx="1431437" cy="131215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19F9247-0D04-4160-BF72-796B428707F2}"/>
              </a:ext>
            </a:extLst>
          </p:cNvPr>
          <p:cNvSpPr>
            <a:spLocks noGrp="1"/>
          </p:cNvSpPr>
          <p:nvPr>
            <p:ph type="hdr" sz="quarter"/>
          </p:nvPr>
        </p:nvSpPr>
        <p:spPr>
          <a:xfrm>
            <a:off x="0" y="0"/>
            <a:ext cx="2921000" cy="4953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a:extLst>
              <a:ext uri="{FF2B5EF4-FFF2-40B4-BE49-F238E27FC236}">
                <a16:creationId xmlns:a16="http://schemas.microsoft.com/office/drawing/2014/main" id="{E0A31BB8-5FBF-40D8-B28D-7CB4BD46EE8F}"/>
              </a:ext>
            </a:extLst>
          </p:cNvPr>
          <p:cNvSpPr>
            <a:spLocks noGrp="1"/>
          </p:cNvSpPr>
          <p:nvPr>
            <p:ph type="dt" idx="1"/>
          </p:nvPr>
        </p:nvSpPr>
        <p:spPr>
          <a:xfrm>
            <a:off x="3819525" y="0"/>
            <a:ext cx="2921000" cy="495300"/>
          </a:xfrm>
          <a:prstGeom prst="rect">
            <a:avLst/>
          </a:prstGeom>
        </p:spPr>
        <p:txBody>
          <a:bodyPr vert="horz" lIns="91440" tIns="45720" rIns="91440" bIns="45720" rtlCol="0"/>
          <a:lstStyle>
            <a:lvl1pPr algn="r">
              <a:defRPr sz="1200"/>
            </a:lvl1pPr>
          </a:lstStyle>
          <a:p>
            <a:pPr>
              <a:defRPr/>
            </a:pPr>
            <a:fld id="{26955B7A-B696-4951-A514-EBCDB8ADCB58}" type="datetimeFigureOut">
              <a:rPr lang="en-GB"/>
              <a:pPr>
                <a:defRPr/>
              </a:pPr>
              <a:t>28/02/2022</a:t>
            </a:fld>
            <a:endParaRPr lang="en-GB" dirty="0"/>
          </a:p>
        </p:txBody>
      </p:sp>
      <p:sp>
        <p:nvSpPr>
          <p:cNvPr id="4" name="Slide Image Placeholder 3">
            <a:extLst>
              <a:ext uri="{FF2B5EF4-FFF2-40B4-BE49-F238E27FC236}">
                <a16:creationId xmlns:a16="http://schemas.microsoft.com/office/drawing/2014/main" id="{06236517-5DA9-41F8-A095-FBC06EEC5C60}"/>
              </a:ext>
            </a:extLst>
          </p:cNvPr>
          <p:cNvSpPr>
            <a:spLocks noGrp="1" noRot="1" noChangeAspect="1"/>
          </p:cNvSpPr>
          <p:nvPr>
            <p:ph type="sldImg" idx="2"/>
          </p:nvPr>
        </p:nvSpPr>
        <p:spPr>
          <a:xfrm>
            <a:off x="1150938" y="1233488"/>
            <a:ext cx="4440237" cy="3332162"/>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a:extLst>
              <a:ext uri="{FF2B5EF4-FFF2-40B4-BE49-F238E27FC236}">
                <a16:creationId xmlns:a16="http://schemas.microsoft.com/office/drawing/2014/main" id="{D72D6838-7F2F-48AA-A225-FE5F5151DA0D}"/>
              </a:ext>
            </a:extLst>
          </p:cNvPr>
          <p:cNvSpPr>
            <a:spLocks noGrp="1"/>
          </p:cNvSpPr>
          <p:nvPr>
            <p:ph type="body" sz="quarter" idx="3"/>
          </p:nvPr>
        </p:nvSpPr>
        <p:spPr>
          <a:xfrm>
            <a:off x="674688" y="4751388"/>
            <a:ext cx="5392737" cy="3887787"/>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7575FEE5-1F85-456C-82E1-AFE170F265FE}"/>
              </a:ext>
            </a:extLst>
          </p:cNvPr>
          <p:cNvSpPr>
            <a:spLocks noGrp="1"/>
          </p:cNvSpPr>
          <p:nvPr>
            <p:ph type="ftr" sz="quarter" idx="4"/>
          </p:nvPr>
        </p:nvSpPr>
        <p:spPr>
          <a:xfrm>
            <a:off x="0" y="9377363"/>
            <a:ext cx="2921000" cy="495300"/>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a:extLst>
              <a:ext uri="{FF2B5EF4-FFF2-40B4-BE49-F238E27FC236}">
                <a16:creationId xmlns:a16="http://schemas.microsoft.com/office/drawing/2014/main" id="{947EF974-F3F6-4C47-AC86-B19B0AC10956}"/>
              </a:ext>
            </a:extLst>
          </p:cNvPr>
          <p:cNvSpPr>
            <a:spLocks noGrp="1"/>
          </p:cNvSpPr>
          <p:nvPr>
            <p:ph type="sldNum" sz="quarter" idx="5"/>
          </p:nvPr>
        </p:nvSpPr>
        <p:spPr>
          <a:xfrm>
            <a:off x="3819525" y="9377363"/>
            <a:ext cx="2921000" cy="4953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F29EB3E-DD32-41DD-A655-A1C1C0252EC3}"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34F529FA-B4CB-4190-8D33-05A76DC00A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4A9E0F15-CCA9-4995-B6DF-4E2F7C8496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148" name="Slide Number Placeholder 3">
            <a:extLst>
              <a:ext uri="{FF2B5EF4-FFF2-40B4-BE49-F238E27FC236}">
                <a16:creationId xmlns:a16="http://schemas.microsoft.com/office/drawing/2014/main" id="{BD8BA1FE-BACC-41C2-980B-88BA3261CF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857D33E-6372-4257-AF3E-0EE1B10B93FC}" type="slidenum">
              <a:rPr lang="en-GB" altLang="en-US" smtClean="0"/>
              <a:pPr/>
              <a:t>1</a:t>
            </a:fld>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00AA11BE-5C5C-4739-B97E-95D16D67D73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960BCF13-D925-4DA5-9656-A10E7C33CDCB}"/>
              </a:ext>
            </a:extLst>
          </p:cNvPr>
          <p:cNvSpPr>
            <a:spLocks noGrp="1"/>
          </p:cNvSpPr>
          <p:nvPr>
            <p:ph type="body" idx="1"/>
          </p:nvPr>
        </p:nvSpPr>
        <p:spPr/>
        <p:txBody>
          <a:bodyPr/>
          <a:lstStyle/>
          <a:p>
            <a:pPr>
              <a:defRPr/>
            </a:pPr>
            <a:r>
              <a:rPr lang="en-GB" sz="1050" dirty="0"/>
              <a:t>(</a:t>
            </a:r>
            <a:r>
              <a:rPr lang="en-GB" i="1" dirty="0"/>
              <a:t>the problem is not the framework itself, rather the deficiencies and the loopholes in the framework)</a:t>
            </a:r>
            <a:endParaRPr lang="en-GB" dirty="0"/>
          </a:p>
        </p:txBody>
      </p:sp>
      <p:sp>
        <p:nvSpPr>
          <p:cNvPr id="26628" name="Slide Number Placeholder 3">
            <a:extLst>
              <a:ext uri="{FF2B5EF4-FFF2-40B4-BE49-F238E27FC236}">
                <a16:creationId xmlns:a16="http://schemas.microsoft.com/office/drawing/2014/main" id="{8FED04A0-1CA1-49EB-B163-552966D72F2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DB78573-315C-4E20-BB10-E9D29CBE2D03}" type="slidenum">
              <a:rPr lang="en-GB" altLang="en-US" smtClean="0"/>
              <a:pPr/>
              <a:t>12</a:t>
            </a:fld>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3D590ECB-6E1A-4A37-A46B-171E1E3D603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37489FDC-628B-4393-ADCF-71C7E519C92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a:solidFill>
                  <a:srgbClr val="FF0000"/>
                </a:solidFill>
              </a:rPr>
              <a:t>this paper reveals how future oil and gas legislation and policies can incorporate principles of sustainable development as means to achieve the policy objective of environmental protection.</a:t>
            </a:r>
          </a:p>
        </p:txBody>
      </p:sp>
      <p:sp>
        <p:nvSpPr>
          <p:cNvPr id="28676" name="Slide Number Placeholder 3">
            <a:extLst>
              <a:ext uri="{FF2B5EF4-FFF2-40B4-BE49-F238E27FC236}">
                <a16:creationId xmlns:a16="http://schemas.microsoft.com/office/drawing/2014/main" id="{3B30F82D-9B56-4C65-A42A-3C189402B80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E4210CE-EB40-450E-A170-93FFC53AED57}" type="slidenum">
              <a:rPr lang="en-GB" altLang="en-US" smtClean="0"/>
              <a:pPr/>
              <a:t>13</a:t>
            </a:fld>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D1E6C90B-2F84-4DC7-BFBD-8B9D2E3B1BE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F6FB9DF-0032-41EC-94D9-ACCABB24A06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30724" name="Slide Number Placeholder 3">
            <a:extLst>
              <a:ext uri="{FF2B5EF4-FFF2-40B4-BE49-F238E27FC236}">
                <a16:creationId xmlns:a16="http://schemas.microsoft.com/office/drawing/2014/main" id="{FB63B5CF-8565-43DD-BC14-DFB6C8416CF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E6CC398-56FD-497E-A398-C70F0ADA2137}" type="slidenum">
              <a:rPr lang="en-GB" altLang="en-US" smtClean="0"/>
              <a:pPr/>
              <a:t>14</a:t>
            </a:fld>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A72F10D6-ABDD-48C0-8D92-197F637BBFF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8BD05B68-7E71-479B-B4D5-F6F6840A8AA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32772" name="Slide Number Placeholder 3">
            <a:extLst>
              <a:ext uri="{FF2B5EF4-FFF2-40B4-BE49-F238E27FC236}">
                <a16:creationId xmlns:a16="http://schemas.microsoft.com/office/drawing/2014/main" id="{CCD8F183-439E-448A-A5C5-9CAFE23AF3B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B484739-4E26-44DE-A64C-392002B1608B}" type="slidenum">
              <a:rPr lang="en-GB" altLang="en-US" smtClean="0"/>
              <a:pPr/>
              <a:t>15</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75616F38-E266-48FD-B22C-0D9585E5DB5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A2E09A95-BE51-4DB8-8240-CCE0311F424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8196" name="Slide Number Placeholder 3">
            <a:extLst>
              <a:ext uri="{FF2B5EF4-FFF2-40B4-BE49-F238E27FC236}">
                <a16:creationId xmlns:a16="http://schemas.microsoft.com/office/drawing/2014/main" id="{5D09F190-A11C-4074-90FE-F414A37D541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F0A1576-5C13-461E-9686-02E919B034E0}" type="slidenum">
              <a:rPr lang="en-GB" altLang="en-US" smtClean="0"/>
              <a:pPr/>
              <a:t>2</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D09B5794-EAAF-4884-A556-997A79980B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B3468CD5-57AE-43A1-A0E2-005D00ACA79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a:extLst>
              <a:ext uri="{FF2B5EF4-FFF2-40B4-BE49-F238E27FC236}">
                <a16:creationId xmlns:a16="http://schemas.microsoft.com/office/drawing/2014/main" id="{05D05923-4D39-45E7-B978-5B03B141E2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BE46E82-8C60-49BB-A6FA-9114EA072A75}" type="slidenum">
              <a:rPr lang="en-GB" altLang="en-US" smtClean="0"/>
              <a:pPr/>
              <a:t>3</a:t>
            </a:fld>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E0A36FEC-2D17-4695-9E15-24C4B70B386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056D35B8-3FA8-4D99-9C84-206F4385761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2292" name="Slide Number Placeholder 3">
            <a:extLst>
              <a:ext uri="{FF2B5EF4-FFF2-40B4-BE49-F238E27FC236}">
                <a16:creationId xmlns:a16="http://schemas.microsoft.com/office/drawing/2014/main" id="{50BF3BC5-29FD-4277-87D9-B98C04A998B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D656E28-8BE6-4B1C-A01D-AD06BC25CBA7}" type="slidenum">
              <a:rPr lang="en-GB" altLang="en-US" smtClean="0"/>
              <a:pPr/>
              <a:t>4</a:t>
            </a:fld>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8735F209-1A75-4745-A179-6AB26974F3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2CC9642B-A211-40BE-B699-39AC35068245}"/>
              </a:ext>
            </a:extLst>
          </p:cNvPr>
          <p:cNvSpPr>
            <a:spLocks noGrp="1"/>
          </p:cNvSpPr>
          <p:nvPr>
            <p:ph type="body" idx="1"/>
          </p:nvPr>
        </p:nvSpPr>
        <p:spPr bwMode="auto"/>
        <p:txBody>
          <a:bodyPr wrap="square" numCol="1" anchor="t" anchorCtr="0" compatLnSpc="1">
            <a:prstTxWarp prst="textNoShape">
              <a:avLst/>
            </a:prstTxWarp>
          </a:bodyPr>
          <a:lstStyle/>
          <a:p>
            <a:pPr>
              <a:defRPr/>
            </a:pPr>
            <a:endParaRPr lang="en-GB" altLang="en-US" dirty="0"/>
          </a:p>
          <a:p>
            <a:pPr>
              <a:defRPr/>
            </a:pPr>
            <a:r>
              <a:rPr lang="en-GB" altLang="en-US" dirty="0"/>
              <a:t>The United Nation’s Sustainable Development Goals (SDGs) reflect the interjectory risk of such a trend within the oil and gas industry. Although there are practical steps in place to transition to renewable energy, such as wind and solar energy, the ultimate shift to an oil-free civilization would take a long time to achieve 'UN Chief Calls For ‘Urgent Transition’ From Fossil Fuels To Renewable Energy' (UN News, 2021) </a:t>
            </a:r>
            <a:r>
              <a:rPr lang="en-GB" altLang="en-US" dirty="0">
                <a:solidFill>
                  <a:schemeClr val="tx2">
                    <a:lumMod val="60000"/>
                    <a:lumOff val="40000"/>
                  </a:schemeClr>
                </a:solidFill>
              </a:rPr>
              <a:t>https://news.un.org/en/story/2021/01/1081802  </a:t>
            </a:r>
            <a:r>
              <a:rPr lang="en-GB" altLang="en-US" dirty="0"/>
              <a:t>accessed 1 July 2021.</a:t>
            </a:r>
          </a:p>
          <a:p>
            <a:pPr>
              <a:defRPr/>
            </a:pPr>
            <a:endParaRPr lang="en-GB" altLang="en-US" dirty="0"/>
          </a:p>
        </p:txBody>
      </p:sp>
      <p:sp>
        <p:nvSpPr>
          <p:cNvPr id="14340" name="Slide Number Placeholder 3">
            <a:extLst>
              <a:ext uri="{FF2B5EF4-FFF2-40B4-BE49-F238E27FC236}">
                <a16:creationId xmlns:a16="http://schemas.microsoft.com/office/drawing/2014/main" id="{B90E3D29-E3A1-40F4-9DDA-2F61DAD3B7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81600EB-2680-4B4C-B69D-DA2DD8268A15}" type="slidenum">
              <a:rPr lang="en-GB" altLang="en-US" smtClean="0"/>
              <a:pPr/>
              <a:t>5</a:t>
            </a:fld>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7D6EFA8-12E0-4640-856B-121DC875EE8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F3D0580A-3971-49F1-B764-923DE4DDBC8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16388" name="Slide Number Placeholder 3">
            <a:extLst>
              <a:ext uri="{FF2B5EF4-FFF2-40B4-BE49-F238E27FC236}">
                <a16:creationId xmlns:a16="http://schemas.microsoft.com/office/drawing/2014/main" id="{9E1E9259-6860-4672-95EE-1780C4A12CD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8933AEB-9F97-4F3B-89AE-D048BEE076C8}" type="slidenum">
              <a:rPr lang="en-GB" altLang="en-US" smtClean="0"/>
              <a:pPr/>
              <a:t>6</a:t>
            </a:fld>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9163F8AB-3147-4C24-9A7D-070C519CD16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AD28E98C-072F-4D67-B815-596602C2F5F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Note: The reason for the delay in reformation within the petroleum industry have been linked to a host of factors </a:t>
            </a:r>
            <a:r>
              <a:rPr lang="en-GB" altLang="en-US"/>
              <a:t>such as; the National Assembly's lack of ownership, the misalignment of interests amongst the Executive's, the belief that ministerial powers were being eroded, stiff opposition from the petroleum host communities and investors' pushback on the perceived unfair provisions in the earlier versions of the bill.</a:t>
            </a:r>
            <a:endParaRPr lang="en-US" altLang="en-US"/>
          </a:p>
        </p:txBody>
      </p:sp>
      <p:sp>
        <p:nvSpPr>
          <p:cNvPr id="18436" name="Slide Number Placeholder 3">
            <a:extLst>
              <a:ext uri="{FF2B5EF4-FFF2-40B4-BE49-F238E27FC236}">
                <a16:creationId xmlns:a16="http://schemas.microsoft.com/office/drawing/2014/main" id="{14D38CA1-C93E-4AC0-8E31-7AC8AB50D90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6440ED3-9B37-4798-A3E7-70320F1D7E30}" type="slidenum">
              <a:rPr lang="en-GB" altLang="en-US" smtClean="0"/>
              <a:pPr/>
              <a:t>7</a:t>
            </a:fld>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84C0FB36-EA74-46D2-A91F-EDA7F76C969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2324BA64-41D5-4DDF-BCFB-2C529F78A2BA}"/>
              </a:ext>
            </a:extLst>
          </p:cNvPr>
          <p:cNvSpPr>
            <a:spLocks noGrp="1" noChangeArrowheads="1"/>
          </p:cNvSpPr>
          <p:nvPr>
            <p:ph type="body" idx="1"/>
          </p:nvPr>
        </p:nvSpPr>
        <p:spPr bwMode="auto"/>
        <p:txBody>
          <a:bodyPr wrap="square" numCol="1" anchor="t" anchorCtr="0" compatLnSpc="1">
            <a:prstTxWarp prst="textNoShape">
              <a:avLst/>
            </a:prstTxWarp>
          </a:bodyPr>
          <a:lstStyle/>
          <a:p>
            <a:pPr>
              <a:defRPr/>
            </a:pPr>
            <a:r>
              <a:rPr lang="en-GB" altLang="en-US" dirty="0"/>
              <a:t>Note:  The PIA 2021 Chapter 3 Provision for host communities development</a:t>
            </a:r>
          </a:p>
          <a:p>
            <a:pPr>
              <a:defRPr/>
            </a:pPr>
            <a:endParaRPr lang="en-GB" altLang="en-US" dirty="0"/>
          </a:p>
          <a:p>
            <a:pPr>
              <a:defRPr/>
            </a:pPr>
            <a:r>
              <a:rPr lang="en-GB" altLang="en-US" dirty="0"/>
              <a:t>Note: </a:t>
            </a:r>
            <a:r>
              <a:rPr lang="en-GB" dirty="0">
                <a:highlight>
                  <a:srgbClr val="FFFFFF"/>
                </a:highlight>
                <a:ea typeface="Calibri" panose="020F0502020204030204" pitchFamily="34" charset="0"/>
              </a:rPr>
              <a:t>ISO 26000 Standards &amp; CSR , </a:t>
            </a:r>
            <a:r>
              <a:rPr lang="en-GB" dirty="0">
                <a:ea typeface="Calibri" panose="020F0502020204030204" pitchFamily="34" charset="0"/>
              </a:rPr>
              <a:t>Global Sustainability Standards Board (</a:t>
            </a:r>
            <a:r>
              <a:rPr lang="en-GB" dirty="0" err="1">
                <a:ea typeface="Calibri" panose="020F0502020204030204" pitchFamily="34" charset="0"/>
              </a:rPr>
              <a:t>GSSB</a:t>
            </a:r>
            <a:r>
              <a:rPr lang="en-GB" dirty="0">
                <a:ea typeface="Calibri" panose="020F0502020204030204" pitchFamily="34" charset="0"/>
              </a:rPr>
              <a:t>)</a:t>
            </a:r>
            <a:r>
              <a:rPr lang="en-GB" dirty="0">
                <a:highlight>
                  <a:srgbClr val="FFFFFF"/>
                </a:highlight>
                <a:ea typeface="Calibri" panose="020F0502020204030204" pitchFamily="34" charset="0"/>
              </a:rPr>
              <a:t>Global Reporting Initiative (GRI), Extractive Industries Transparency Initiatives(EITI), </a:t>
            </a:r>
            <a:r>
              <a:rPr lang="en-GB" dirty="0">
                <a:ea typeface="Calibri" panose="020F0502020204030204" pitchFamily="34" charset="0"/>
              </a:rPr>
              <a:t>The international Association of Oil and Gas Producers Association (IOGP), as well as the World Bank demand for an approach that is beyond the law.</a:t>
            </a:r>
            <a:endParaRPr lang="en-GB" altLang="en-US" dirty="0"/>
          </a:p>
          <a:p>
            <a:pPr>
              <a:defRPr/>
            </a:pPr>
            <a:endParaRPr lang="en-GB" altLang="en-US" dirty="0"/>
          </a:p>
        </p:txBody>
      </p:sp>
      <p:sp>
        <p:nvSpPr>
          <p:cNvPr id="20484" name="Slide Number Placeholder 3">
            <a:extLst>
              <a:ext uri="{FF2B5EF4-FFF2-40B4-BE49-F238E27FC236}">
                <a16:creationId xmlns:a16="http://schemas.microsoft.com/office/drawing/2014/main" id="{964712B6-4D5A-4339-A43B-C06D4810B1A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572A9AC-EC8D-4A24-BCEC-521364D94555}" type="slidenum">
              <a:rPr lang="en-GB" altLang="en-US" smtClean="0"/>
              <a:pPr/>
              <a:t>8</a:t>
            </a:fld>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BBAA98DE-ED0B-402A-875E-ECF873EA44B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3DFA4E8A-E0EB-491A-80D7-50EDF25DF82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a:t>The PIA is new law and at this time, one cannot state categorically that the law is or is not subject to the corrupt practices and the mal administration that has dogged the Nigerian oil and gas industry. However, we can see the vulnerabilities in the Act as in the table above. </a:t>
            </a:r>
          </a:p>
        </p:txBody>
      </p:sp>
      <p:sp>
        <p:nvSpPr>
          <p:cNvPr id="23556" name="Slide Number Placeholder 3">
            <a:extLst>
              <a:ext uri="{FF2B5EF4-FFF2-40B4-BE49-F238E27FC236}">
                <a16:creationId xmlns:a16="http://schemas.microsoft.com/office/drawing/2014/main" id="{145C631C-13DF-4E4D-B186-DB7E42404DD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051812A-4893-47CE-88C9-236BE87F58E3}" type="slidenum">
              <a:rPr lang="en-GB" altLang="en-US" smtClean="0"/>
              <a:pPr/>
              <a:t>10</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BB5CB6E-FD82-49EC-B922-E78D44BB3830}"/>
              </a:ext>
            </a:extLst>
          </p:cNvPr>
          <p:cNvSpPr/>
          <p:nvPr/>
        </p:nvSpPr>
        <p:spPr>
          <a:xfrm>
            <a:off x="0" y="0"/>
            <a:ext cx="9144000" cy="6858000"/>
          </a:xfrm>
          <a:prstGeom prst="rect">
            <a:avLst/>
          </a:prstGeom>
          <a:solidFill>
            <a:srgbClr val="6D2077"/>
          </a:solidFill>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GB" dirty="0"/>
          </a:p>
        </p:txBody>
      </p:sp>
      <p:pic>
        <p:nvPicPr>
          <p:cNvPr id="5" name="Picture 8" descr="RGU Riverside Logo White Reverse AW.png">
            <a:extLst>
              <a:ext uri="{FF2B5EF4-FFF2-40B4-BE49-F238E27FC236}">
                <a16:creationId xmlns:a16="http://schemas.microsoft.com/office/drawing/2014/main" id="{767E9A2E-AC29-44C1-B863-D06E1D74D51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9263" y="449263"/>
            <a:ext cx="39274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lvl1pPr>
              <a:defRPr>
                <a:solidFill>
                  <a:schemeClr val="bg1"/>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473600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2996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No Log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995049-398A-40A2-984E-F5B48A364744}"/>
              </a:ext>
            </a:extLst>
          </p:cNvPr>
          <p:cNvSpPr/>
          <p:nvPr/>
        </p:nvSpPr>
        <p:spPr>
          <a:xfrm>
            <a:off x="0" y="928688"/>
            <a:ext cx="9144000" cy="50006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GB" dirty="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0318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D2077"/>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2BE4D6E-0551-4227-9B0A-F16F56D53EFD}"/>
              </a:ext>
            </a:extLst>
          </p:cNvPr>
          <p:cNvSpPr/>
          <p:nvPr/>
        </p:nvSpPr>
        <p:spPr>
          <a:xfrm>
            <a:off x="0" y="928688"/>
            <a:ext cx="9144000" cy="50006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GB" dirty="0"/>
          </a:p>
        </p:txBody>
      </p:sp>
      <p:pic>
        <p:nvPicPr>
          <p:cNvPr id="1027" name="Picture 4" descr="RGU Riverside wave.jpg">
            <a:extLst>
              <a:ext uri="{FF2B5EF4-FFF2-40B4-BE49-F238E27FC236}">
                <a16:creationId xmlns:a16="http://schemas.microsoft.com/office/drawing/2014/main" id="{68C85B33-7094-4BF0-A5CC-E19C44BF2F7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5900" y="1857375"/>
            <a:ext cx="8712200"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itle Placeholder 1">
            <a:extLst>
              <a:ext uri="{FF2B5EF4-FFF2-40B4-BE49-F238E27FC236}">
                <a16:creationId xmlns:a16="http://schemas.microsoft.com/office/drawing/2014/main" id="{FF7E882B-8785-49F6-979F-108B4E68760A}"/>
              </a:ext>
            </a:extLst>
          </p:cNvPr>
          <p:cNvSpPr>
            <a:spLocks noGrp="1"/>
          </p:cNvSpPr>
          <p:nvPr>
            <p:ph type="title"/>
          </p:nvPr>
        </p:nvSpPr>
        <p:spPr bwMode="auto">
          <a:xfrm>
            <a:off x="457200" y="1174750"/>
            <a:ext cx="82296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9" name="Text Placeholder 2">
            <a:extLst>
              <a:ext uri="{FF2B5EF4-FFF2-40B4-BE49-F238E27FC236}">
                <a16:creationId xmlns:a16="http://schemas.microsoft.com/office/drawing/2014/main" id="{8019E69E-8202-4B72-8A36-706FEB6EB266}"/>
              </a:ext>
            </a:extLst>
          </p:cNvPr>
          <p:cNvSpPr>
            <a:spLocks noGrp="1"/>
          </p:cNvSpPr>
          <p:nvPr>
            <p:ph type="body" idx="1"/>
          </p:nvPr>
        </p:nvSpPr>
        <p:spPr bwMode="auto">
          <a:xfrm>
            <a:off x="457200" y="2709863"/>
            <a:ext cx="8229600" cy="303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30" name="Picture 6" descr="RGU Riverside Logo White Reverse AW.png">
            <a:extLst>
              <a:ext uri="{FF2B5EF4-FFF2-40B4-BE49-F238E27FC236}">
                <a16:creationId xmlns:a16="http://schemas.microsoft.com/office/drawing/2014/main" id="{A2D4B5D3-BC8D-4503-A565-AEFE1E3F95D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357938" y="6173788"/>
            <a:ext cx="2571750"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81" r:id="rId1"/>
    <p:sldLayoutId id="2147483880" r:id="rId2"/>
    <p:sldLayoutId id="2147483882" r:id="rId3"/>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4.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hyperlink" Target="https://www.efccnigeria.org/efcc/news/6732-efcc-neiti-to-strengthen-collaboration-against-corruption-in-the-extractive-sector" TargetMode="External"/><Relationship Id="rId3" Type="http://schemas.openxmlformats.org/officeDocument/2006/relationships/notesSlide" Target="../notesSlides/notesSlide13.xml"/><Relationship Id="rId7" Type="http://schemas.openxmlformats.org/officeDocument/2006/relationships/hyperlink" Target="https://www.cpajournal.com/2018/07/30/the-current-state-of-sustainability-reporting/" TargetMode="Externa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hyperlink" Target="https://www.wbcsd.org/Programs/People-and-Society/Tackling-Inequality/Resources/Challenges-and-opportunities-in-a-rapidly-changing-world" TargetMode="External"/><Relationship Id="rId5" Type="http://schemas.openxmlformats.org/officeDocument/2006/relationships/hyperlink" Target="https://blog.ipleaders.in/corporate-social-responsibility-csr-laws-around-the-world/#:~:text=France%2C%20Denmark%2C%20South%20Africa%20and%20China%20have%20a,or%20because%20the%20laws%20that%20are%20being%20formulated." TargetMode="External"/><Relationship Id="rId4" Type="http://schemas.openxmlformats.org/officeDocument/2006/relationships/hyperlink" Target="https://www.bp.com/content/dam/bp/business-sites/en/global/corporate/pdfs/energy-economics/energy-outlook/bp-energy-outlook-2018.pdf" TargetMode="External"/><Relationship Id="rId9" Type="http://schemas.openxmlformats.org/officeDocument/2006/relationships/hyperlink" Target="https://www.globalreporting.org/standards/media/2630/og-exposure-draft.pdf#:~:text=32%20GRI%20Sector%20Standard%3A%20Oil%20and%20Gas%20applies,or%20type%20in%20any42%20geographic%20location.%2043%201.4."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www.amnesty.org/en/documents/afr44/013/2014/en/" TargetMode="External"/><Relationship Id="rId3" Type="http://schemas.openxmlformats.org/officeDocument/2006/relationships/hyperlink" Target="https://www.iogp.org/" TargetMode="External"/><Relationship Id="rId7" Type="http://schemas.openxmlformats.org/officeDocument/2006/relationships/hyperlink" Target="https://www.ipieca.org/" TargetMode="External"/><Relationship Id="rId2" Type="http://schemas.openxmlformats.org/officeDocument/2006/relationships/hyperlink" Target="https://www.imf.org/en/Publications/CR/Issues/2019/04/01/Nigeria-2019-Article-IV-Consultation-Press-Release-Staff-Report-and-Statement-by-the-46726" TargetMode="External"/><Relationship Id="rId1" Type="http://schemas.openxmlformats.org/officeDocument/2006/relationships/slideLayout" Target="../slideLayouts/slideLayout2.xml"/><Relationship Id="rId6" Type="http://schemas.openxmlformats.org/officeDocument/2006/relationships/hyperlink" Target="https://www.bp.com/en/global/corporate/energy-economics/statistical-review-of-world-energy.html" TargetMode="External"/><Relationship Id="rId5" Type="http://schemas.openxmlformats.org/officeDocument/2006/relationships/hyperlink" Target="https://hyprep.gov.ng/report-of-hyprep-activities-in-the-month-ofjune-2021/" TargetMode="External"/><Relationship Id="rId10" Type="http://schemas.openxmlformats.org/officeDocument/2006/relationships/hyperlink" Target="https://wedocs.unep.org/bitstream/handle/20.500.11822/33924/SRMS.pdf?sequence=1&amp;isAllowed=y" TargetMode="External"/><Relationship Id="rId4" Type="http://schemas.openxmlformats.org/officeDocument/2006/relationships/hyperlink" Target="https://www.mordorintelligence.com/industry-reports/nigeria-oil-and-gas-market" TargetMode="External"/><Relationship Id="rId9" Type="http://schemas.openxmlformats.org/officeDocument/2006/relationships/hyperlink" Target="https://wedocs.unep.org/bitstream/handle/20.500.11822/9807/-Raising_the_Bar_-_Advancing_Environmental_Disclosure_in_Sustainability_Reporting-2015UNEP_Raising_the_Bar_2015.pdf.pdf?sequence=3&amp;amp%3BisAllowed="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hyperlink" Target="mailto:J.debski@rgu.ac.uk"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4.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4.png"/><Relationship Id="rId4" Type="http://schemas.openxmlformats.org/officeDocument/2006/relationships/hyperlink" Target="https://onepetro.org/SPEHSSE/proceedings-abstract/03EPEC/All-03EPEC/SPE-83062-MS/137378"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AFCAB6EB-8F27-4ADB-870A-DF01595A4505}"/>
              </a:ext>
            </a:extLst>
          </p:cNvPr>
          <p:cNvSpPr>
            <a:spLocks noGrp="1"/>
          </p:cNvSpPr>
          <p:nvPr>
            <p:ph type="ctrTitle"/>
          </p:nvPr>
        </p:nvSpPr>
        <p:spPr>
          <a:xfrm>
            <a:off x="685800" y="1773238"/>
            <a:ext cx="7772400" cy="2016125"/>
          </a:xfrm>
        </p:spPr>
        <p:txBody>
          <a:bodyPr/>
          <a:lstStyle/>
          <a:p>
            <a:r>
              <a:rPr lang="en-GB" altLang="en-US" sz="3600" b="1"/>
              <a:t>“Research Africa Conference &amp; Exhibition (RACE) 2021”</a:t>
            </a:r>
            <a:endParaRPr lang="en-GB" altLang="en-US">
              <a:latin typeface="Verdana" panose="020B0604030504040204" pitchFamily="34" charset="0"/>
              <a:ea typeface="Verdana" panose="020B0604030504040204" pitchFamily="34" charset="0"/>
              <a:cs typeface="Verdana" panose="020B0604030504040204" pitchFamily="34" charset="0"/>
            </a:endParaRPr>
          </a:p>
        </p:txBody>
      </p:sp>
      <p:sp>
        <p:nvSpPr>
          <p:cNvPr id="3075" name="Subtitle 2">
            <a:extLst>
              <a:ext uri="{FF2B5EF4-FFF2-40B4-BE49-F238E27FC236}">
                <a16:creationId xmlns:a16="http://schemas.microsoft.com/office/drawing/2014/main" id="{B102875C-8666-45F4-B811-55975090E3F3}"/>
              </a:ext>
            </a:extLst>
          </p:cNvPr>
          <p:cNvSpPr>
            <a:spLocks noGrp="1"/>
          </p:cNvSpPr>
          <p:nvPr>
            <p:ph type="subTitle" idx="1"/>
          </p:nvPr>
        </p:nvSpPr>
        <p:spPr>
          <a:xfrm>
            <a:off x="611188" y="4076700"/>
            <a:ext cx="7632700" cy="2447925"/>
          </a:xfrm>
        </p:spPr>
        <p:txBody>
          <a:bodyPr rtlCol="0">
            <a:noAutofit/>
          </a:bodyPr>
          <a:lstStyle/>
          <a:p>
            <a:pPr eaLnBrk="1" fontAlgn="auto" hangingPunct="1">
              <a:lnSpc>
                <a:spcPct val="150000"/>
              </a:lnSpc>
              <a:spcAft>
                <a:spcPts val="0"/>
              </a:spcAft>
              <a:buFont typeface="Arial"/>
              <a:buNone/>
              <a:defRPr/>
            </a:pPr>
            <a:r>
              <a:rPr lang="en-GB" sz="2000" b="1" dirty="0">
                <a:solidFill>
                  <a:schemeClr val="accent3"/>
                </a:solidFill>
                <a:latin typeface="Verdana" panose="020B0604030504040204" pitchFamily="34" charset="0"/>
                <a:ea typeface="Verdana" panose="020B0604030504040204" pitchFamily="34" charset="0"/>
                <a:cs typeface="Verdana" panose="020B0604030504040204" pitchFamily="34" charset="0"/>
              </a:rPr>
              <a:t>Holding: First Virtual International Conference </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11B0638F-C284-4864-B4B8-11FA123C57FC}"/>
              </a:ext>
            </a:extLst>
          </p:cNvPr>
          <p:cNvSpPr>
            <a:spLocks noGrp="1"/>
          </p:cNvSpPr>
          <p:nvPr>
            <p:ph type="title"/>
          </p:nvPr>
        </p:nvSpPr>
        <p:spPr>
          <a:xfrm>
            <a:off x="457200" y="620713"/>
            <a:ext cx="8229600" cy="144462"/>
          </a:xfrm>
        </p:spPr>
        <p:txBody>
          <a:bodyPr/>
          <a:lstStyle/>
          <a:p>
            <a:pPr>
              <a:defRPr/>
            </a:pPr>
            <a:r>
              <a:rPr lang="en-GB" altLang="en-US" dirty="0"/>
              <a:t>	</a:t>
            </a:r>
            <a:r>
              <a:rPr lang="en-GB" altLang="en-US" sz="2400"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en-GB" altLang="en-US" sz="24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Environmental Sustainability under the PIA: Challenges and Prospect</a:t>
            </a:r>
            <a:br>
              <a:rPr lang="en-GB" altLang="en-US" b="1" dirty="0"/>
            </a:br>
            <a:endParaRPr lang="en-GB" altLang="en-US" dirty="0">
              <a:solidFill>
                <a:schemeClr val="bg1"/>
              </a:solidFill>
            </a:endParaRPr>
          </a:p>
        </p:txBody>
      </p:sp>
      <p:pic>
        <p:nvPicPr>
          <p:cNvPr id="22531" name="Content Placeholder 4">
            <a:extLst>
              <a:ext uri="{FF2B5EF4-FFF2-40B4-BE49-F238E27FC236}">
                <a16:creationId xmlns:a16="http://schemas.microsoft.com/office/drawing/2014/main" id="{5ACC1526-1FFC-46E4-944A-5A2FC11900FA}"/>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3203575" y="908050"/>
            <a:ext cx="6334125" cy="5041900"/>
          </a:xfrm>
        </p:spPr>
      </p:pic>
      <p:sp>
        <p:nvSpPr>
          <p:cNvPr id="22532" name="Title 1">
            <a:extLst>
              <a:ext uri="{FF2B5EF4-FFF2-40B4-BE49-F238E27FC236}">
                <a16:creationId xmlns:a16="http://schemas.microsoft.com/office/drawing/2014/main" id="{077BD880-782A-4A49-9686-46850ED6F447}"/>
              </a:ext>
            </a:extLst>
          </p:cNvPr>
          <p:cNvSpPr txBox="1">
            <a:spLocks/>
          </p:cNvSpPr>
          <p:nvPr/>
        </p:nvSpPr>
        <p:spPr bwMode="auto">
          <a:xfrm>
            <a:off x="0" y="592138"/>
            <a:ext cx="3779838" cy="53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GB" altLang="en-US" sz="4400"/>
              <a:t>	</a:t>
            </a:r>
            <a:br>
              <a:rPr lang="en-GB" altLang="en-US" sz="4400" b="1"/>
            </a:br>
            <a:endParaRPr lang="en-GB" altLang="en-US" sz="4400">
              <a:solidFill>
                <a:schemeClr val="bg1"/>
              </a:solidFill>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9D9CAEC7-7F82-47C9-B8A9-ED34712520FF}"/>
              </a:ext>
            </a:extLst>
          </p:cNvPr>
          <p:cNvSpPr>
            <a:spLocks noGrp="1"/>
          </p:cNvSpPr>
          <p:nvPr>
            <p:ph type="title"/>
          </p:nvPr>
        </p:nvSpPr>
        <p:spPr>
          <a:xfrm>
            <a:off x="457200" y="1174750"/>
            <a:ext cx="8229600" cy="4572000"/>
          </a:xfrm>
        </p:spPr>
        <p:txBody>
          <a:bodyPr/>
          <a:lstStyle/>
          <a:p>
            <a:br>
              <a:rPr lang="en-GB" altLang="en-US"/>
            </a:br>
            <a:endParaRPr lang="en-GB" altLang="en-US"/>
          </a:p>
        </p:txBody>
      </p:sp>
      <p:sp>
        <p:nvSpPr>
          <p:cNvPr id="24579" name="Content Placeholder 2">
            <a:extLst>
              <a:ext uri="{FF2B5EF4-FFF2-40B4-BE49-F238E27FC236}">
                <a16:creationId xmlns:a16="http://schemas.microsoft.com/office/drawing/2014/main" id="{3D50871E-8377-490F-88D1-317FA3870AF1}"/>
              </a:ext>
            </a:extLst>
          </p:cNvPr>
          <p:cNvSpPr>
            <a:spLocks noGrp="1"/>
          </p:cNvSpPr>
          <p:nvPr>
            <p:ph idx="1"/>
          </p:nvPr>
        </p:nvSpPr>
        <p:spPr>
          <a:xfrm>
            <a:off x="457200" y="2709863"/>
            <a:ext cx="8229600" cy="3167062"/>
          </a:xfrm>
        </p:spPr>
        <p:txBody>
          <a:bodyPr/>
          <a:lstStyle/>
          <a:p>
            <a:endParaRPr lang="en-GB" altLang="en-US"/>
          </a:p>
          <a:p>
            <a:endParaRPr lang="en-GB" altLang="en-US"/>
          </a:p>
        </p:txBody>
      </p:sp>
      <p:pic>
        <p:nvPicPr>
          <p:cNvPr id="24580" name="Picture 6">
            <a:extLst>
              <a:ext uri="{FF2B5EF4-FFF2-40B4-BE49-F238E27FC236}">
                <a16:creationId xmlns:a16="http://schemas.microsoft.com/office/drawing/2014/main" id="{9EA1D2A5-CE53-43AC-B645-C67B2032C3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0350"/>
            <a:ext cx="91440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60D47A96-8D48-419A-8D2B-DA0853823C00}"/>
              </a:ext>
            </a:extLst>
          </p:cNvPr>
          <p:cNvSpPr>
            <a:spLocks noGrp="1"/>
          </p:cNvSpPr>
          <p:nvPr>
            <p:ph type="title"/>
          </p:nvPr>
        </p:nvSpPr>
        <p:spPr>
          <a:xfrm>
            <a:off x="0" y="0"/>
            <a:ext cx="9036050" cy="908050"/>
          </a:xfrm>
        </p:spPr>
        <p:txBody>
          <a:bodyPr/>
          <a:lstStyle/>
          <a:p>
            <a:r>
              <a:rPr lang="en-GB" altLang="en-US">
                <a:solidFill>
                  <a:schemeClr val="bg1"/>
                </a:solidFill>
              </a:rPr>
              <a:t>Findings</a:t>
            </a:r>
          </a:p>
        </p:txBody>
      </p:sp>
      <p:sp>
        <p:nvSpPr>
          <p:cNvPr id="24579" name="Content Placeholder 2">
            <a:extLst>
              <a:ext uri="{FF2B5EF4-FFF2-40B4-BE49-F238E27FC236}">
                <a16:creationId xmlns:a16="http://schemas.microsoft.com/office/drawing/2014/main" id="{2AB0C890-7052-4CB9-A21C-A3F60D9C9A96}"/>
              </a:ext>
            </a:extLst>
          </p:cNvPr>
          <p:cNvSpPr>
            <a:spLocks noGrp="1"/>
          </p:cNvSpPr>
          <p:nvPr>
            <p:ph idx="1"/>
          </p:nvPr>
        </p:nvSpPr>
        <p:spPr>
          <a:xfrm>
            <a:off x="0" y="908050"/>
            <a:ext cx="9144000" cy="4968875"/>
          </a:xfrm>
        </p:spPr>
        <p:txBody>
          <a:bodyPr/>
          <a:lstStyle/>
          <a:p>
            <a:pPr marL="0" indent="0" algn="ctr">
              <a:buFont typeface="Arial" panose="020B0604020202020204" pitchFamily="34" charset="0"/>
              <a:buNone/>
              <a:defRPr/>
            </a:pPr>
            <a:r>
              <a:rPr lang="en-GB" sz="2800" dirty="0">
                <a:latin typeface="Verdana" panose="020B0604030504040204" pitchFamily="34" charset="0"/>
                <a:ea typeface="Verdana" panose="020B0604030504040204" pitchFamily="34" charset="0"/>
              </a:rPr>
              <a:t>The paper reveals inter alia obstacles that have hindered the success of the country’s CSR initiative in Nigeria.</a:t>
            </a:r>
          </a:p>
          <a:p>
            <a:pPr marL="0" indent="0">
              <a:buFont typeface="Arial" panose="020B0604020202020204" pitchFamily="34" charset="0"/>
              <a:buNone/>
              <a:defRPr/>
            </a:pPr>
            <a:endParaRPr lang="en-GB" sz="2800" dirty="0">
              <a:latin typeface="Verdana" panose="020B0604030504040204" pitchFamily="34" charset="0"/>
              <a:ea typeface="Verdana" panose="020B0604030504040204" pitchFamily="34" charset="0"/>
            </a:endParaRPr>
          </a:p>
          <a:p>
            <a:pPr>
              <a:buFont typeface="Wingdings" panose="05000000000000000000" pitchFamily="2" charset="2"/>
              <a:buChar char="q"/>
              <a:defRPr/>
            </a:pPr>
            <a:r>
              <a:rPr lang="en-GB" sz="2800" dirty="0">
                <a:latin typeface="Verdana" panose="020B0604030504040204" pitchFamily="34" charset="0"/>
                <a:ea typeface="Verdana" panose="020B0604030504040204" pitchFamily="34" charset="0"/>
                <a:cs typeface="Calibri" panose="020F0502020204030204" pitchFamily="34" charset="0"/>
              </a:rPr>
              <a:t>Poor multi-stakeholder involvement </a:t>
            </a:r>
          </a:p>
          <a:p>
            <a:pPr>
              <a:buFont typeface="Wingdings" panose="05000000000000000000" pitchFamily="2" charset="2"/>
              <a:buChar char="q"/>
              <a:defRPr/>
            </a:pPr>
            <a:r>
              <a:rPr lang="en-GB" sz="2800" dirty="0">
                <a:latin typeface="Verdana" panose="020B0604030504040204" pitchFamily="34" charset="0"/>
                <a:ea typeface="Verdana" panose="020B0604030504040204" pitchFamily="34" charset="0"/>
                <a:cs typeface="Calibri" panose="020F0502020204030204" pitchFamily="34" charset="0"/>
              </a:rPr>
              <a:t>Inadequate CSR reporting</a:t>
            </a:r>
          </a:p>
          <a:p>
            <a:pPr>
              <a:buFont typeface="Wingdings" panose="05000000000000000000" pitchFamily="2" charset="2"/>
              <a:buChar char="q"/>
              <a:defRPr/>
            </a:pPr>
            <a:r>
              <a:rPr lang="en-GB" sz="2800" dirty="0">
                <a:latin typeface="Verdana" panose="020B0604030504040204" pitchFamily="34" charset="0"/>
                <a:ea typeface="Verdana" panose="020B0604030504040204" pitchFamily="34" charset="0"/>
                <a:cs typeface="Calibri" panose="020F0502020204030204" pitchFamily="34" charset="0"/>
              </a:rPr>
              <a:t>Corruption</a:t>
            </a:r>
          </a:p>
          <a:p>
            <a:pPr marL="0" indent="0">
              <a:buFont typeface="Arial" panose="020B0604020202020204" pitchFamily="34" charset="0"/>
              <a:buNone/>
              <a:defRPr/>
            </a:pPr>
            <a:endParaRPr lang="en-GB" sz="2800" dirty="0">
              <a:latin typeface="Verdana" panose="020B0604030504040204" pitchFamily="34" charset="0"/>
              <a:ea typeface="Verdana" panose="020B0604030504040204" pitchFamily="34" charset="0"/>
              <a:cs typeface="Calibri" panose="020F0502020204030204" pitchFamily="34" charset="0"/>
            </a:endParaRPr>
          </a:p>
          <a:p>
            <a:pPr>
              <a:buFontTx/>
              <a:buChar char="-"/>
              <a:defRPr/>
            </a:pPr>
            <a:endParaRPr lang="en-GB" sz="2400" dirty="0">
              <a:solidFill>
                <a:srgbClr val="FF0000"/>
              </a:solidFill>
            </a:endParaRPr>
          </a:p>
          <a:p>
            <a:pPr>
              <a:buFontTx/>
              <a:buChar char="-"/>
              <a:defRPr/>
            </a:pPr>
            <a:endParaRPr lang="en-GB" sz="2400" dirty="0">
              <a:solidFill>
                <a:srgbClr val="FF0000"/>
              </a:solidFill>
            </a:endParaRPr>
          </a:p>
          <a:p>
            <a:pPr>
              <a:buFontTx/>
              <a:buChar char="-"/>
              <a:defRPr/>
            </a:pPr>
            <a:endParaRPr lang="en-GB" sz="2400" dirty="0">
              <a:solidFill>
                <a:srgbClr val="FF0000"/>
              </a:solidFill>
            </a:endParaRPr>
          </a:p>
          <a:p>
            <a:pPr marL="0" indent="0">
              <a:buFont typeface="Arial" panose="020B0604020202020204" pitchFamily="34" charset="0"/>
              <a:buNone/>
              <a:defRPr/>
            </a:pPr>
            <a:r>
              <a:rPr lang="en-GB" sz="2400" dirty="0">
                <a:solidFill>
                  <a:srgbClr val="FF0000"/>
                </a:solidFill>
              </a:rPr>
              <a:t> </a:t>
            </a:r>
          </a:p>
          <a:p>
            <a:pPr marL="0" indent="0">
              <a:buFont typeface="Arial" panose="020B0604020202020204" pitchFamily="34" charset="0"/>
              <a:buNone/>
              <a:defRPr/>
            </a:pPr>
            <a:r>
              <a:rPr lang="en-GB" sz="2400" dirty="0">
                <a:solidFill>
                  <a:srgbClr val="FF0000"/>
                </a:solidFill>
              </a:rPr>
              <a:t> </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E59867E5-DA1E-4D8F-840D-46125C12EDBC}"/>
              </a:ext>
            </a:extLst>
          </p:cNvPr>
          <p:cNvSpPr>
            <a:spLocks noGrp="1"/>
          </p:cNvSpPr>
          <p:nvPr>
            <p:ph type="title"/>
          </p:nvPr>
        </p:nvSpPr>
        <p:spPr>
          <a:xfrm>
            <a:off x="457200" y="0"/>
            <a:ext cx="8229600" cy="908050"/>
          </a:xfrm>
        </p:spPr>
        <p:txBody>
          <a:bodyPr/>
          <a:lstStyle/>
          <a:p>
            <a:pPr>
              <a:defRPr/>
            </a:pPr>
            <a:r>
              <a:rPr lang="en-GB" altLang="en-US" sz="4000" b="1" dirty="0">
                <a:solidFill>
                  <a:schemeClr val="bg1"/>
                </a:solidFill>
                <a:effectLst>
                  <a:outerShdw blurRad="38100" dist="38100" dir="2700000" algn="tl">
                    <a:srgbClr val="000000">
                      <a:alpha val="43137"/>
                    </a:srgbClr>
                  </a:outerShdw>
                </a:effectLst>
              </a:rPr>
              <a:t>Conclusion</a:t>
            </a:r>
            <a:r>
              <a:rPr lang="en-GB" altLang="en-US" dirty="0">
                <a:solidFill>
                  <a:schemeClr val="bg1"/>
                </a:solidFill>
              </a:rPr>
              <a:t> </a:t>
            </a:r>
          </a:p>
        </p:txBody>
      </p:sp>
      <p:sp>
        <p:nvSpPr>
          <p:cNvPr id="26627" name="Content Placeholder 2">
            <a:extLst>
              <a:ext uri="{FF2B5EF4-FFF2-40B4-BE49-F238E27FC236}">
                <a16:creationId xmlns:a16="http://schemas.microsoft.com/office/drawing/2014/main" id="{E1FBFCEB-C0ED-4D85-8E05-70156ADD0831}"/>
              </a:ext>
            </a:extLst>
          </p:cNvPr>
          <p:cNvSpPr>
            <a:spLocks noGrp="1"/>
          </p:cNvSpPr>
          <p:nvPr>
            <p:ph idx="1"/>
          </p:nvPr>
        </p:nvSpPr>
        <p:spPr>
          <a:xfrm>
            <a:off x="0" y="908050"/>
            <a:ext cx="9144000" cy="5113338"/>
          </a:xfrm>
        </p:spPr>
        <p:txBody>
          <a:bodyPr/>
          <a:lstStyle/>
          <a:p>
            <a:pPr algn="just">
              <a:buFont typeface="Wingdings" panose="05000000000000000000" pitchFamily="2" charset="2"/>
              <a:buChar char="q"/>
              <a:defRPr/>
            </a:pPr>
            <a:r>
              <a:rPr lang="en-GB" altLang="en-US" sz="200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It is submitted that </a:t>
            </a:r>
            <a:r>
              <a:rPr lang="en-GB" sz="200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Calibri" panose="020F0502020204030204" pitchFamily="34" charset="0"/>
              </a:rPr>
              <a:t>CSR being a hard law in Nigeria does not guarantee its full implementation. </a:t>
            </a:r>
          </a:p>
          <a:p>
            <a:pPr algn="just">
              <a:buFont typeface="Wingdings" panose="05000000000000000000" pitchFamily="2" charset="2"/>
              <a:buChar char="q"/>
              <a:defRPr/>
            </a:pPr>
            <a:endParaRPr lang="en-GB" altLang="en-US" sz="200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endParaRPr>
          </a:p>
          <a:p>
            <a:pPr algn="just">
              <a:buFont typeface="Wingdings" panose="05000000000000000000" pitchFamily="2" charset="2"/>
              <a:buChar char="q"/>
              <a:defRPr/>
            </a:pPr>
            <a:r>
              <a:rPr lang="en-GB" sz="200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Calibri" panose="020F0502020204030204" pitchFamily="34" charset="0"/>
              </a:rPr>
              <a:t>Law can be a useful tool for advancing the goals of CSR towards environmental sustainability however the role of government should be facilitating, partnering and endorsing. </a:t>
            </a:r>
          </a:p>
          <a:p>
            <a:pPr algn="just">
              <a:buFont typeface="Wingdings" panose="05000000000000000000" pitchFamily="2" charset="2"/>
              <a:buChar char="q"/>
              <a:defRPr/>
            </a:pPr>
            <a:endParaRPr lang="en-GB" sz="200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Calibri" panose="020F0502020204030204" pitchFamily="34" charset="0"/>
            </a:endParaRPr>
          </a:p>
          <a:p>
            <a:pPr algn="just">
              <a:buFont typeface="Wingdings" panose="05000000000000000000" pitchFamily="2" charset="2"/>
              <a:buChar char="q"/>
              <a:defRPr/>
            </a:pPr>
            <a:r>
              <a:rPr lang="en-GB" sz="200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Calibri" panose="020F0502020204030204" pitchFamily="34" charset="0"/>
              </a:rPr>
              <a:t> CSR is a mutually agreed-upon procedure that, while voluntary, does not preclude the employment of compulsory tools. </a:t>
            </a:r>
            <a:endParaRPr lang="en-GB" altLang="en-US" sz="200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EF0A7154-2280-4DF3-864F-1B78BD46CB16}"/>
              </a:ext>
            </a:extLst>
          </p:cNvPr>
          <p:cNvSpPr>
            <a:spLocks noGrp="1"/>
          </p:cNvSpPr>
          <p:nvPr>
            <p:ph type="title"/>
          </p:nvPr>
        </p:nvSpPr>
        <p:spPr>
          <a:xfrm>
            <a:off x="457200" y="188913"/>
            <a:ext cx="8229600" cy="792162"/>
          </a:xfrm>
        </p:spPr>
        <p:txBody>
          <a:bodyPr/>
          <a:lstStyle/>
          <a:p>
            <a:pPr>
              <a:defRPr/>
            </a:pPr>
            <a:r>
              <a:rPr lang="en-GB" altLang="en-US" dirty="0">
                <a:solidFill>
                  <a:srgbClr val="FFFF00"/>
                </a:solidFill>
                <a:latin typeface="Algerian" panose="04020705040A02060702" pitchFamily="82" charset="0"/>
              </a:rPr>
              <a:t>Thank you</a:t>
            </a:r>
            <a:r>
              <a:rPr lang="en-GB" altLang="en-US" dirty="0">
                <a:solidFill>
                  <a:srgbClr val="FFFF00"/>
                </a:solidFill>
              </a:rPr>
              <a:t> </a:t>
            </a:r>
            <a:r>
              <a:rPr lang="en-GB" altLang="en-US" dirty="0">
                <a:solidFill>
                  <a:schemeClr val="accent5">
                    <a:lumMod val="75000"/>
                  </a:schemeClr>
                </a:solidFill>
              </a:rPr>
              <a:t>&amp;</a:t>
            </a:r>
            <a:r>
              <a:rPr lang="en-GB" altLang="en-US" dirty="0"/>
              <a:t> Questions</a:t>
            </a:r>
          </a:p>
        </p:txBody>
      </p:sp>
      <p:pic>
        <p:nvPicPr>
          <p:cNvPr id="29699" name="Content Placeholder 5">
            <a:extLst>
              <a:ext uri="{FF2B5EF4-FFF2-40B4-BE49-F238E27FC236}">
                <a16:creationId xmlns:a16="http://schemas.microsoft.com/office/drawing/2014/main" id="{B1057A1C-D50F-4722-B6C4-6C2319477A39}"/>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t="10732" r="3625" b="5765"/>
          <a:stretch>
            <a:fillRect/>
          </a:stretch>
        </p:blipFill>
        <p:spPr>
          <a:xfrm>
            <a:off x="457200" y="931863"/>
            <a:ext cx="7859713" cy="4994275"/>
          </a:xfrm>
        </p:spPr>
      </p:pic>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7A81C0D3-2591-42B7-9FE6-7A62A56304DF}"/>
              </a:ext>
            </a:extLst>
          </p:cNvPr>
          <p:cNvSpPr>
            <a:spLocks noGrp="1"/>
          </p:cNvSpPr>
          <p:nvPr>
            <p:ph type="title"/>
          </p:nvPr>
        </p:nvSpPr>
        <p:spPr>
          <a:xfrm>
            <a:off x="457200" y="0"/>
            <a:ext cx="8229600" cy="908050"/>
          </a:xfrm>
        </p:spPr>
        <p:txBody>
          <a:bodyPr/>
          <a:lstStyle/>
          <a:p>
            <a:r>
              <a:rPr lang="en-GB" altLang="en-US">
                <a:solidFill>
                  <a:schemeClr val="bg2"/>
                </a:solidFill>
              </a:rPr>
              <a:t>References</a:t>
            </a:r>
          </a:p>
        </p:txBody>
      </p:sp>
      <p:sp>
        <p:nvSpPr>
          <p:cNvPr id="30723" name="Content Placeholder 2">
            <a:extLst>
              <a:ext uri="{FF2B5EF4-FFF2-40B4-BE49-F238E27FC236}">
                <a16:creationId xmlns:a16="http://schemas.microsoft.com/office/drawing/2014/main" id="{73B70C00-8CBC-4F02-B3E8-207B0201479A}"/>
              </a:ext>
            </a:extLst>
          </p:cNvPr>
          <p:cNvSpPr>
            <a:spLocks noGrp="1"/>
          </p:cNvSpPr>
          <p:nvPr>
            <p:ph idx="1"/>
          </p:nvPr>
        </p:nvSpPr>
        <p:spPr>
          <a:xfrm>
            <a:off x="0" y="908050"/>
            <a:ext cx="9109075" cy="5184775"/>
          </a:xfrm>
        </p:spPr>
        <p:txBody>
          <a:bodyPr/>
          <a:lstStyle/>
          <a:p>
            <a:pPr>
              <a:defRPr/>
            </a:pPr>
            <a:r>
              <a:rPr lang="en-GB" sz="800" dirty="0" err="1">
                <a:solidFill>
                  <a:srgbClr val="000000"/>
                </a:solidFill>
                <a:latin typeface="Verdana" panose="020B0604030504040204" pitchFamily="34" charset="0"/>
                <a:ea typeface="Verdana" panose="020B0604030504040204" pitchFamily="34" charset="0"/>
              </a:rPr>
              <a:t>Amaeshi</a:t>
            </a:r>
            <a:r>
              <a:rPr lang="en-GB" sz="800" dirty="0">
                <a:solidFill>
                  <a:srgbClr val="000000"/>
                </a:solidFill>
                <a:latin typeface="Verdana" panose="020B0604030504040204" pitchFamily="34" charset="0"/>
                <a:ea typeface="Verdana" panose="020B0604030504040204" pitchFamily="34" charset="0"/>
              </a:rPr>
              <a:t> K and others, 'Corporate Social Responsibility In Nigeria: Western Mimicry Or Indigenous Influences?' [2006] No. 39-2006, </a:t>
            </a:r>
            <a:r>
              <a:rPr lang="en-GB" sz="800" dirty="0" err="1">
                <a:solidFill>
                  <a:srgbClr val="000000"/>
                </a:solidFill>
                <a:latin typeface="Verdana" panose="020B0604030504040204" pitchFamily="34" charset="0"/>
                <a:ea typeface="Verdana" panose="020B0604030504040204" pitchFamily="34" charset="0"/>
              </a:rPr>
              <a:t>ICCSR</a:t>
            </a:r>
            <a:r>
              <a:rPr lang="en-GB" sz="800" dirty="0">
                <a:solidFill>
                  <a:srgbClr val="000000"/>
                </a:solidFill>
                <a:latin typeface="Verdana" panose="020B0604030504040204" pitchFamily="34" charset="0"/>
                <a:ea typeface="Verdana" panose="020B0604030504040204" pitchFamily="34" charset="0"/>
              </a:rPr>
              <a:t> Research Paper Series – ISSN 1479 – 5124, The University of Nottingham</a:t>
            </a:r>
            <a:endParaRPr lang="en-GB" sz="800" dirty="0">
              <a:latin typeface="Verdana" panose="020B0604030504040204" pitchFamily="34" charset="0"/>
              <a:ea typeface="Verdana" panose="020B0604030504040204" pitchFamily="34" charset="0"/>
            </a:endParaRPr>
          </a:p>
          <a:p>
            <a:pPr>
              <a:defRPr/>
            </a:pPr>
            <a:r>
              <a:rPr lang="en-GB" sz="800" dirty="0">
                <a:solidFill>
                  <a:srgbClr val="000000"/>
                </a:solidFill>
                <a:latin typeface="Verdana" panose="020B0604030504040204" pitchFamily="34" charset="0"/>
                <a:ea typeface="Verdana" panose="020B0604030504040204" pitchFamily="34" charset="0"/>
              </a:rPr>
              <a:t>Armstrong J, and Green K, 'Effects Of Corporate Social Responsibility And Irresponsibility Policies' (2013) 66 Journal of Business Research</a:t>
            </a:r>
            <a:endParaRPr lang="en-GB" sz="800" dirty="0">
              <a:latin typeface="Verdana" panose="020B0604030504040204" pitchFamily="34" charset="0"/>
              <a:ea typeface="Verdana" panose="020B0604030504040204" pitchFamily="34" charset="0"/>
            </a:endParaRPr>
          </a:p>
          <a:p>
            <a:pPr marL="285750" indent="-285750">
              <a:spcAft>
                <a:spcPts val="900"/>
              </a:spcAft>
              <a:defRPr/>
            </a:pPr>
            <a:r>
              <a:rPr lang="en-GB" sz="800" dirty="0">
                <a:solidFill>
                  <a:srgbClr val="000000"/>
                </a:solidFill>
                <a:latin typeface="Verdana" panose="020B0604030504040204" pitchFamily="34" charset="0"/>
                <a:ea typeface="Verdana" panose="020B0604030504040204" pitchFamily="34" charset="0"/>
              </a:rPr>
              <a:t>'</a:t>
            </a:r>
            <a:r>
              <a:rPr lang="en-GB" sz="800" dirty="0" err="1">
                <a:solidFill>
                  <a:srgbClr val="000000"/>
                </a:solidFill>
                <a:latin typeface="Verdana" panose="020B0604030504040204" pitchFamily="34" charset="0"/>
                <a:ea typeface="Verdana" panose="020B0604030504040204" pitchFamily="34" charset="0"/>
              </a:rPr>
              <a:t>B.P</a:t>
            </a:r>
            <a:r>
              <a:rPr lang="en-GB" sz="800" dirty="0">
                <a:solidFill>
                  <a:srgbClr val="000000"/>
                </a:solidFill>
                <a:latin typeface="Verdana" panose="020B0604030504040204" pitchFamily="34" charset="0"/>
                <a:ea typeface="Verdana" panose="020B0604030504040204" pitchFamily="34" charset="0"/>
              </a:rPr>
              <a:t> PLC, '2018 BP Energy Outlook' (</a:t>
            </a:r>
            <a:r>
              <a:rPr lang="en-GB" sz="800" i="1" dirty="0">
                <a:solidFill>
                  <a:srgbClr val="000000"/>
                </a:solidFill>
                <a:latin typeface="Verdana" panose="020B0604030504040204" pitchFamily="34" charset="0"/>
                <a:ea typeface="Verdana" panose="020B0604030504040204" pitchFamily="34" charset="0"/>
              </a:rPr>
              <a:t>Bp.com</a:t>
            </a:r>
            <a:r>
              <a:rPr lang="en-GB" sz="800" dirty="0">
                <a:solidFill>
                  <a:srgbClr val="000000"/>
                </a:solidFill>
                <a:latin typeface="Verdana" panose="020B0604030504040204" pitchFamily="34" charset="0"/>
                <a:ea typeface="Verdana" panose="020B0604030504040204" pitchFamily="34" charset="0"/>
              </a:rPr>
              <a:t>, 2018) </a:t>
            </a:r>
            <a:r>
              <a:rPr lang="en-GB" sz="800" dirty="0">
                <a:solidFill>
                  <a:srgbClr val="000000"/>
                </a:solidFill>
                <a:latin typeface="Verdana" panose="020B0604030504040204" pitchFamily="34" charset="0"/>
                <a:ea typeface="Verdana" panose="020B0604030504040204" pitchFamily="34" charset="0"/>
                <a:hlinkClick r:id="rId4"/>
              </a:rPr>
              <a:t>https://www.bp.com/content/dam/bp/business-sites/en/global/corporate/pdfs/energy-economics/energy-outlook/bp-energy-outlook-2018.pdf</a:t>
            </a:r>
            <a:r>
              <a:rPr lang="en-GB" sz="800" dirty="0">
                <a:solidFill>
                  <a:srgbClr val="000000"/>
                </a:solidFill>
                <a:latin typeface="Verdana" panose="020B0604030504040204" pitchFamily="34" charset="0"/>
                <a:ea typeface="Verdana" panose="020B0604030504040204" pitchFamily="34" charset="0"/>
              </a:rPr>
              <a:t>  accessed 21 August 2021</a:t>
            </a:r>
            <a:endParaRPr lang="en-GB" sz="800" dirty="0">
              <a:latin typeface="Verdana" panose="020B0604030504040204" pitchFamily="34" charset="0"/>
              <a:ea typeface="Verdana" panose="020B0604030504040204" pitchFamily="34" charset="0"/>
            </a:endParaRPr>
          </a:p>
          <a:p>
            <a:pPr marL="285750" indent="-285750">
              <a:spcAft>
                <a:spcPts val="900"/>
              </a:spcAft>
              <a:defRPr/>
            </a:pPr>
            <a:r>
              <a:rPr lang="en-GB" sz="800" dirty="0">
                <a:solidFill>
                  <a:srgbClr val="000000"/>
                </a:solidFill>
                <a:latin typeface="Verdana" panose="020B0604030504040204" pitchFamily="34" charset="0"/>
                <a:ea typeface="Verdana" panose="020B0604030504040204" pitchFamily="34" charset="0"/>
              </a:rPr>
              <a:t>Bag A, 'Corporate Social Responsibility (CSR) Laws Around The World - </a:t>
            </a:r>
            <a:r>
              <a:rPr lang="en-GB" sz="800" dirty="0" err="1">
                <a:solidFill>
                  <a:srgbClr val="000000"/>
                </a:solidFill>
                <a:latin typeface="Verdana" panose="020B0604030504040204" pitchFamily="34" charset="0"/>
                <a:ea typeface="Verdana" panose="020B0604030504040204" pitchFamily="34" charset="0"/>
              </a:rPr>
              <a:t>Ipleaders</a:t>
            </a:r>
            <a:r>
              <a:rPr lang="en-GB" sz="800" dirty="0">
                <a:solidFill>
                  <a:srgbClr val="000000"/>
                </a:solidFill>
                <a:latin typeface="Verdana" panose="020B0604030504040204" pitchFamily="34" charset="0"/>
                <a:ea typeface="Verdana" panose="020B0604030504040204" pitchFamily="34" charset="0"/>
              </a:rPr>
              <a:t>' (</a:t>
            </a:r>
            <a:r>
              <a:rPr lang="en-GB" sz="800" i="1" dirty="0" err="1">
                <a:solidFill>
                  <a:srgbClr val="000000"/>
                </a:solidFill>
                <a:latin typeface="Verdana" panose="020B0604030504040204" pitchFamily="34" charset="0"/>
                <a:ea typeface="Verdana" panose="020B0604030504040204" pitchFamily="34" charset="0"/>
              </a:rPr>
              <a:t>iPleaders</a:t>
            </a:r>
            <a:r>
              <a:rPr lang="en-GB" sz="800" dirty="0">
                <a:solidFill>
                  <a:srgbClr val="000000"/>
                </a:solidFill>
                <a:latin typeface="Verdana" panose="020B0604030504040204" pitchFamily="34" charset="0"/>
                <a:ea typeface="Verdana" panose="020B0604030504040204" pitchFamily="34" charset="0"/>
              </a:rPr>
              <a:t>, 2021) </a:t>
            </a:r>
            <a:r>
              <a:rPr lang="en-GB" sz="800" dirty="0">
                <a:solidFill>
                  <a:srgbClr val="000000"/>
                </a:solidFill>
                <a:latin typeface="Verdana" panose="020B0604030504040204" pitchFamily="34" charset="0"/>
                <a:ea typeface="Verdana" panose="020B0604030504040204" pitchFamily="34" charset="0"/>
                <a:hlinkClick r:id="rId5"/>
              </a:rPr>
              <a:t>https://blog.ipleaders.in/corporate-social-responsibility-csr-laws-around-the-world/#:~:text=France%2C%20Denmark%2C%20South%20Africa%20and%20China%20have%20a,or%20because%20the%20laws%20that%20are%20being%20formulated.</a:t>
            </a:r>
            <a:r>
              <a:rPr lang="en-GB" sz="800" dirty="0">
                <a:solidFill>
                  <a:srgbClr val="000000"/>
                </a:solidFill>
                <a:latin typeface="Verdana" panose="020B0604030504040204" pitchFamily="34" charset="0"/>
                <a:ea typeface="Verdana" panose="020B0604030504040204" pitchFamily="34" charset="0"/>
              </a:rPr>
              <a:t>  accessed 21 August 2021</a:t>
            </a:r>
            <a:endParaRPr lang="en-GB" sz="800" dirty="0">
              <a:latin typeface="Verdana" panose="020B0604030504040204" pitchFamily="34" charset="0"/>
              <a:ea typeface="Verdana" panose="020B0604030504040204" pitchFamily="34" charset="0"/>
            </a:endParaRPr>
          </a:p>
          <a:p>
            <a:pPr marL="285750" indent="-285750">
              <a:spcAft>
                <a:spcPts val="900"/>
              </a:spcAft>
              <a:defRPr/>
            </a:pPr>
            <a:r>
              <a:rPr lang="en-GB" sz="800" dirty="0">
                <a:solidFill>
                  <a:srgbClr val="000000"/>
                </a:solidFill>
                <a:latin typeface="Verdana" panose="020B0604030504040204" pitchFamily="34" charset="0"/>
                <a:ea typeface="Verdana" panose="020B0604030504040204" pitchFamily="34" charset="0"/>
              </a:rPr>
              <a:t>'Business &amp; Development: Challenges And Opportunities In A Rapidly Changing World' (</a:t>
            </a:r>
            <a:r>
              <a:rPr lang="en-GB" sz="800" i="1" dirty="0">
                <a:solidFill>
                  <a:srgbClr val="000000"/>
                </a:solidFill>
                <a:latin typeface="Verdana" panose="020B0604030504040204" pitchFamily="34" charset="0"/>
                <a:ea typeface="Verdana" panose="020B0604030504040204" pitchFamily="34" charset="0"/>
              </a:rPr>
              <a:t>World Business Council for Sustainable Development (WBCSD)</a:t>
            </a:r>
            <a:r>
              <a:rPr lang="en-GB" sz="800" dirty="0">
                <a:solidFill>
                  <a:srgbClr val="000000"/>
                </a:solidFill>
                <a:latin typeface="Verdana" panose="020B0604030504040204" pitchFamily="34" charset="0"/>
                <a:ea typeface="Verdana" panose="020B0604030504040204" pitchFamily="34" charset="0"/>
              </a:rPr>
              <a:t>, 2010) </a:t>
            </a:r>
            <a:r>
              <a:rPr lang="en-GB" sz="800" dirty="0">
                <a:solidFill>
                  <a:srgbClr val="000000"/>
                </a:solidFill>
                <a:latin typeface="Verdana" panose="020B0604030504040204" pitchFamily="34" charset="0"/>
                <a:ea typeface="Verdana" panose="020B0604030504040204" pitchFamily="34" charset="0"/>
                <a:hlinkClick r:id="rId6"/>
              </a:rPr>
              <a:t>https://www.wbcsd.org/Programs/People-and-Society/Tackling-Inequality/Resources/Challenges-and-opportunities-in-a-rapidly-changing-world</a:t>
            </a:r>
            <a:r>
              <a:rPr lang="en-GB" sz="800" dirty="0">
                <a:solidFill>
                  <a:srgbClr val="000000"/>
                </a:solidFill>
                <a:latin typeface="Verdana" panose="020B0604030504040204" pitchFamily="34" charset="0"/>
                <a:ea typeface="Verdana" panose="020B0604030504040204" pitchFamily="34" charset="0"/>
              </a:rPr>
              <a:t>  accessed 26 August 2021</a:t>
            </a:r>
          </a:p>
          <a:p>
            <a:pPr marL="285750" indent="-285750">
              <a:spcAft>
                <a:spcPts val="900"/>
              </a:spcAft>
              <a:defRPr/>
            </a:pPr>
            <a:r>
              <a:rPr lang="en-GB" sz="800" dirty="0" err="1">
                <a:latin typeface="Verdana" panose="020B0604030504040204" pitchFamily="34" charset="0"/>
                <a:ea typeface="Verdana" panose="020B0604030504040204" pitchFamily="34" charset="0"/>
              </a:rPr>
              <a:t>D'Aquila</a:t>
            </a:r>
            <a:r>
              <a:rPr lang="en-GB" sz="800" dirty="0">
                <a:latin typeface="Verdana" panose="020B0604030504040204" pitchFamily="34" charset="0"/>
                <a:ea typeface="Verdana" panose="020B0604030504040204" pitchFamily="34" charset="0"/>
              </a:rPr>
              <a:t> J, 'The Current State Of Sustainability Reporting: A Work In Progress' (2018) July Issue The CPA Journal </a:t>
            </a:r>
            <a:r>
              <a:rPr lang="en-GB" sz="800" dirty="0">
                <a:latin typeface="Verdana" panose="020B0604030504040204" pitchFamily="34" charset="0"/>
                <a:ea typeface="Verdana" panose="020B0604030504040204" pitchFamily="34" charset="0"/>
                <a:hlinkClick r:id="rId7"/>
              </a:rPr>
              <a:t>https://www.cpajournal.com/2018/07/30/the-current-state-of-sustainability-reporting/</a:t>
            </a:r>
            <a:r>
              <a:rPr lang="en-GB" sz="800" dirty="0">
                <a:latin typeface="Verdana" panose="020B0604030504040204" pitchFamily="34" charset="0"/>
                <a:ea typeface="Verdana" panose="020B0604030504040204" pitchFamily="34" charset="0"/>
              </a:rPr>
              <a:t>  accessed 24 August 2021</a:t>
            </a:r>
          </a:p>
          <a:p>
            <a:pPr marL="285750" indent="-285750">
              <a:spcAft>
                <a:spcPts val="900"/>
              </a:spcAft>
              <a:defRPr/>
            </a:pPr>
            <a:r>
              <a:rPr lang="en-GB" sz="800" dirty="0" err="1">
                <a:latin typeface="Verdana" panose="020B0604030504040204" pitchFamily="34" charset="0"/>
                <a:ea typeface="Verdana" panose="020B0604030504040204" pitchFamily="34" charset="0"/>
              </a:rPr>
              <a:t>Echefu</a:t>
            </a:r>
            <a:r>
              <a:rPr lang="en-GB" sz="800" dirty="0">
                <a:latin typeface="Verdana" panose="020B0604030504040204" pitchFamily="34" charset="0"/>
                <a:ea typeface="Verdana" panose="020B0604030504040204" pitchFamily="34" charset="0"/>
              </a:rPr>
              <a:t> N, and </a:t>
            </a:r>
            <a:r>
              <a:rPr lang="en-GB" sz="800" dirty="0" err="1">
                <a:latin typeface="Verdana" panose="020B0604030504040204" pitchFamily="34" charset="0"/>
                <a:ea typeface="Verdana" panose="020B0604030504040204" pitchFamily="34" charset="0"/>
              </a:rPr>
              <a:t>Akpofure</a:t>
            </a:r>
            <a:r>
              <a:rPr lang="en-GB" sz="800" dirty="0">
                <a:latin typeface="Verdana" panose="020B0604030504040204" pitchFamily="34" charset="0"/>
                <a:ea typeface="Verdana" panose="020B0604030504040204" pitchFamily="34" charset="0"/>
              </a:rPr>
              <a:t> E, 'Environmental Impact Assessment In Nigeria: Regulatory Background And Procedural Framework' [2002] In Studies of EIA Practices in Developing Countries</a:t>
            </a:r>
          </a:p>
          <a:p>
            <a:pPr marL="285750" indent="-285750">
              <a:spcAft>
                <a:spcPts val="900"/>
              </a:spcAft>
              <a:defRPr/>
            </a:pPr>
            <a:r>
              <a:rPr lang="en-GB" sz="800" dirty="0">
                <a:latin typeface="Verdana" panose="020B0604030504040204" pitchFamily="34" charset="0"/>
                <a:ea typeface="Verdana" panose="020B0604030504040204" pitchFamily="34" charset="0"/>
              </a:rPr>
              <a:t>'EFCC, </a:t>
            </a:r>
            <a:r>
              <a:rPr lang="en-GB" sz="800" dirty="0" err="1">
                <a:latin typeface="Verdana" panose="020B0604030504040204" pitchFamily="34" charset="0"/>
                <a:ea typeface="Verdana" panose="020B0604030504040204" pitchFamily="34" charset="0"/>
              </a:rPr>
              <a:t>NEITI</a:t>
            </a:r>
            <a:r>
              <a:rPr lang="en-GB" sz="800" dirty="0">
                <a:latin typeface="Verdana" panose="020B0604030504040204" pitchFamily="34" charset="0"/>
                <a:ea typeface="Verdana" panose="020B0604030504040204" pitchFamily="34" charset="0"/>
              </a:rPr>
              <a:t> To Strengthen Collaboration Against Corruption In The Extractive Sector' (https://www.efccnigeria.org/, 2021) </a:t>
            </a:r>
            <a:r>
              <a:rPr lang="en-GB" sz="800" dirty="0">
                <a:latin typeface="Verdana" panose="020B0604030504040204" pitchFamily="34" charset="0"/>
                <a:ea typeface="Verdana" panose="020B0604030504040204" pitchFamily="34" charset="0"/>
                <a:hlinkClick r:id="rId8"/>
              </a:rPr>
              <a:t>https://www.efccnigeria.org/efcc/news/6732-efcc-neiti-to-strengthen-collaboration-against-corruption-in-the-extractive-sector</a:t>
            </a:r>
            <a:r>
              <a:rPr lang="en-GB" sz="800" dirty="0">
                <a:latin typeface="Verdana" panose="020B0604030504040204" pitchFamily="34" charset="0"/>
                <a:ea typeface="Verdana" panose="020B0604030504040204" pitchFamily="34" charset="0"/>
              </a:rPr>
              <a:t>  accessed 26 August 2021</a:t>
            </a:r>
          </a:p>
          <a:p>
            <a:pPr marL="285750" indent="-285750">
              <a:spcAft>
                <a:spcPts val="900"/>
              </a:spcAft>
              <a:defRPr/>
            </a:pPr>
            <a:r>
              <a:rPr lang="en-GB" sz="800" dirty="0" err="1">
                <a:latin typeface="Verdana" panose="020B0604030504040204" pitchFamily="34" charset="0"/>
                <a:ea typeface="Verdana" panose="020B0604030504040204" pitchFamily="34" charset="0"/>
              </a:rPr>
              <a:t>Ejiogu</a:t>
            </a:r>
            <a:r>
              <a:rPr lang="en-GB" sz="800" dirty="0">
                <a:latin typeface="Verdana" panose="020B0604030504040204" pitchFamily="34" charset="0"/>
                <a:ea typeface="Verdana" panose="020B0604030504040204" pitchFamily="34" charset="0"/>
              </a:rPr>
              <a:t> A, </a:t>
            </a:r>
            <a:r>
              <a:rPr lang="en-GB" sz="800" dirty="0" err="1">
                <a:latin typeface="Verdana" panose="020B0604030504040204" pitchFamily="34" charset="0"/>
                <a:ea typeface="Verdana" panose="020B0604030504040204" pitchFamily="34" charset="0"/>
              </a:rPr>
              <a:t>Ejiogu</a:t>
            </a:r>
            <a:r>
              <a:rPr lang="en-GB" sz="800" dirty="0">
                <a:latin typeface="Verdana" panose="020B0604030504040204" pitchFamily="34" charset="0"/>
                <a:ea typeface="Verdana" panose="020B0604030504040204" pitchFamily="34" charset="0"/>
              </a:rPr>
              <a:t> C, and </a:t>
            </a:r>
            <a:r>
              <a:rPr lang="en-GB" sz="800" dirty="0" err="1">
                <a:latin typeface="Verdana" panose="020B0604030504040204" pitchFamily="34" charset="0"/>
                <a:ea typeface="Verdana" panose="020B0604030504040204" pitchFamily="34" charset="0"/>
              </a:rPr>
              <a:t>Ambituuni</a:t>
            </a:r>
            <a:r>
              <a:rPr lang="en-GB" sz="800" dirty="0">
                <a:latin typeface="Verdana" panose="020B0604030504040204" pitchFamily="34" charset="0"/>
                <a:ea typeface="Verdana" panose="020B0604030504040204" pitchFamily="34" charset="0"/>
              </a:rPr>
              <a:t> A, 'The Dark Side Of Transparency: Does The Nigeria Extractive Industries Transparency Initiative Help Or Hinder Accountability And Corruption Control?' (2019) 51 The British Accounting Review</a:t>
            </a:r>
          </a:p>
          <a:p>
            <a:pPr marL="285750" indent="-285750">
              <a:spcAft>
                <a:spcPts val="900"/>
              </a:spcAft>
              <a:defRPr/>
            </a:pPr>
            <a:r>
              <a:rPr lang="en-GB" sz="800" dirty="0">
                <a:latin typeface="Verdana" panose="020B0604030504040204" pitchFamily="34" charset="0"/>
                <a:ea typeface="Verdana" panose="020B0604030504040204" pitchFamily="34" charset="0"/>
              </a:rPr>
              <a:t>Extractive Industries Transparency Initiative (EITI), 'EITI Standard 2019' (EITI International Secretariat 2021)</a:t>
            </a:r>
          </a:p>
          <a:p>
            <a:pPr marL="285750" indent="-285750">
              <a:spcAft>
                <a:spcPts val="900"/>
              </a:spcAft>
              <a:defRPr/>
            </a:pPr>
            <a:r>
              <a:rPr lang="en-GB" sz="800" dirty="0" err="1">
                <a:latin typeface="Verdana" panose="020B0604030504040204" pitchFamily="34" charset="0"/>
                <a:ea typeface="Verdana" panose="020B0604030504040204" pitchFamily="34" charset="0"/>
              </a:rPr>
              <a:t>Ezeani</a:t>
            </a:r>
            <a:r>
              <a:rPr lang="en-GB" sz="800" dirty="0">
                <a:latin typeface="Verdana" panose="020B0604030504040204" pitchFamily="34" charset="0"/>
                <a:ea typeface="Verdana" panose="020B0604030504040204" pitchFamily="34" charset="0"/>
              </a:rPr>
              <a:t> E. C, “Energy Security and Global Trade: The View from Oil Dependent Countries” in Sairam Bhat (ed) Privatisation and Globalisation – Changing Legal Paradigm, Eastern Law House (2017) Chapter 23, 346-357</a:t>
            </a:r>
          </a:p>
          <a:p>
            <a:pPr marL="285750" indent="-285750">
              <a:spcAft>
                <a:spcPts val="900"/>
              </a:spcAft>
              <a:defRPr/>
            </a:pPr>
            <a:r>
              <a:rPr lang="en-GB" sz="800" dirty="0" err="1">
                <a:latin typeface="Verdana" panose="020B0604030504040204" pitchFamily="34" charset="0"/>
                <a:ea typeface="Verdana" panose="020B0604030504040204" pitchFamily="34" charset="0"/>
              </a:rPr>
              <a:t>Frynas</a:t>
            </a:r>
            <a:r>
              <a:rPr lang="en-GB" sz="800" dirty="0">
                <a:latin typeface="Verdana" panose="020B0604030504040204" pitchFamily="34" charset="0"/>
                <a:ea typeface="Verdana" panose="020B0604030504040204" pitchFamily="34" charset="0"/>
              </a:rPr>
              <a:t> J, 'Corporate Social Responsibility And Societal Governance: Lessons From Transparency In The Oil And Gas Sector' (2010) 93 Journal of Business Ethics</a:t>
            </a:r>
          </a:p>
          <a:p>
            <a:pPr marL="285750" indent="-285750">
              <a:spcAft>
                <a:spcPts val="900"/>
              </a:spcAft>
              <a:defRPr/>
            </a:pPr>
            <a:r>
              <a:rPr lang="en-GB" sz="800" dirty="0">
                <a:latin typeface="Verdana" panose="020B0604030504040204" pitchFamily="34" charset="0"/>
                <a:ea typeface="Verdana" panose="020B0604030504040204" pitchFamily="34" charset="0"/>
              </a:rPr>
              <a:t>Goodstein J, and Wicks A, 'Corporate And Stakeholder Responsibility: Making Business Ethics A Two-Way Conversation' (2007) 17 Business Ethics Quarterly</a:t>
            </a:r>
          </a:p>
          <a:p>
            <a:pPr marL="285750" indent="-285750">
              <a:spcAft>
                <a:spcPts val="900"/>
              </a:spcAft>
              <a:defRPr/>
            </a:pPr>
            <a:r>
              <a:rPr lang="en-GB" sz="800" dirty="0">
                <a:latin typeface="Verdana" panose="020B0604030504040204" pitchFamily="34" charset="0"/>
                <a:ea typeface="Verdana" panose="020B0604030504040204" pitchFamily="34" charset="0"/>
              </a:rPr>
              <a:t>'GRI Sector Standard: Oil And Gas - Exposure Draft' (</a:t>
            </a:r>
            <a:r>
              <a:rPr lang="en-GB" sz="800" dirty="0" err="1">
                <a:latin typeface="Verdana" panose="020B0604030504040204" pitchFamily="34" charset="0"/>
                <a:ea typeface="Verdana" panose="020B0604030504040204" pitchFamily="34" charset="0"/>
              </a:rPr>
              <a:t>GSSB</a:t>
            </a:r>
            <a:r>
              <a:rPr lang="en-GB" sz="800" dirty="0">
                <a:latin typeface="Verdana" panose="020B0604030504040204" pitchFamily="34" charset="0"/>
                <a:ea typeface="Verdana" panose="020B0604030504040204" pitchFamily="34" charset="0"/>
              </a:rPr>
              <a:t> 2020) </a:t>
            </a:r>
            <a:r>
              <a:rPr lang="en-GB" sz="800" dirty="0">
                <a:latin typeface="Verdana" panose="020B0604030504040204" pitchFamily="34" charset="0"/>
                <a:ea typeface="Verdana" panose="020B0604030504040204" pitchFamily="34" charset="0"/>
                <a:hlinkClick r:id="rId9"/>
              </a:rPr>
              <a:t>https://www.globalreporting.org/standards/media/2630/og-exposure-draft.pdf#:~:text=32%20GRI%20Sector%20Standard%3A%20Oil%20and%20Gas%20applies,or%20type%20in%20any42%20geographic%20location.%2043%201.4.</a:t>
            </a:r>
            <a:r>
              <a:rPr lang="en-GB" sz="800" dirty="0">
                <a:latin typeface="Verdana" panose="020B0604030504040204" pitchFamily="34" charset="0"/>
                <a:ea typeface="Verdana" panose="020B0604030504040204" pitchFamily="34" charset="0"/>
              </a:rPr>
              <a:t>  accessed 24 August 2021</a:t>
            </a:r>
          </a:p>
          <a:p>
            <a:pPr marL="285750" indent="-285750">
              <a:spcAft>
                <a:spcPts val="900"/>
              </a:spcAft>
              <a:defRPr/>
            </a:pPr>
            <a:endParaRPr lang="en-GB" sz="800" dirty="0">
              <a:latin typeface="Verdana" panose="020B0604030504040204" pitchFamily="34" charset="0"/>
              <a:ea typeface="Verdana" panose="020B0604030504040204" pitchFamily="34" charset="0"/>
            </a:endParaRPr>
          </a:p>
          <a:p>
            <a:pPr marL="285750" indent="-285750">
              <a:spcAft>
                <a:spcPts val="900"/>
              </a:spcAft>
              <a:defRPr/>
            </a:pPr>
            <a:endParaRPr lang="en-GB" sz="800" dirty="0">
              <a:latin typeface="Verdana" panose="020B0604030504040204" pitchFamily="34" charset="0"/>
              <a:ea typeface="Verdana" panose="020B0604030504040204" pitchFamily="34" charset="0"/>
            </a:endParaRPr>
          </a:p>
          <a:p>
            <a:pPr marL="285750" indent="-285750">
              <a:spcAft>
                <a:spcPts val="900"/>
              </a:spcAft>
              <a:defRPr/>
            </a:pPr>
            <a:endParaRPr lang="en-GB" sz="800" dirty="0">
              <a:latin typeface="Verdana" panose="020B0604030504040204" pitchFamily="34" charset="0"/>
              <a:ea typeface="Verdana" panose="020B0604030504040204" pitchFamily="34" charset="0"/>
            </a:endParaRPr>
          </a:p>
          <a:p>
            <a:pPr>
              <a:defRPr/>
            </a:pPr>
            <a:endParaRPr lang="en-GB" altLang="en-US" dirty="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a:extLst>
              <a:ext uri="{FF2B5EF4-FFF2-40B4-BE49-F238E27FC236}">
                <a16:creationId xmlns:a16="http://schemas.microsoft.com/office/drawing/2014/main" id="{6E454E3C-43EF-424C-AF28-976E13C64413}"/>
              </a:ext>
            </a:extLst>
          </p:cNvPr>
          <p:cNvSpPr>
            <a:spLocks noGrp="1"/>
          </p:cNvSpPr>
          <p:nvPr>
            <p:ph idx="1"/>
          </p:nvPr>
        </p:nvSpPr>
        <p:spPr>
          <a:xfrm>
            <a:off x="457200" y="981075"/>
            <a:ext cx="8229600" cy="4765675"/>
          </a:xfrm>
        </p:spPr>
        <p:txBody>
          <a:bodyPr/>
          <a:lstStyle/>
          <a:p>
            <a:r>
              <a:rPr lang="en-GB" altLang="en-US" sz="800">
                <a:latin typeface="Verdana" panose="020B0604030504040204" pitchFamily="34" charset="0"/>
                <a:ea typeface="Verdana" panose="020B0604030504040204" pitchFamily="34" charset="0"/>
                <a:cs typeface="Verdana" panose="020B0604030504040204" pitchFamily="34" charset="0"/>
              </a:rPr>
              <a:t>Idemudia U, 'Rethinking The Role Of Corporate Social Responsibility In The Nigerian Oil Conflict: The Limits Of CSR' (2009) 22 Journal of International Development</a:t>
            </a:r>
          </a:p>
          <a:p>
            <a:r>
              <a:rPr lang="en-GB" altLang="en-US" sz="800">
                <a:latin typeface="Verdana" panose="020B0604030504040204" pitchFamily="34" charset="0"/>
                <a:ea typeface="Verdana" panose="020B0604030504040204" pitchFamily="34" charset="0"/>
                <a:cs typeface="Verdana" panose="020B0604030504040204" pitchFamily="34" charset="0"/>
              </a:rPr>
              <a:t>International Monetary Fund. African Dept., 'Nigeria : 2019 Article IV Consultation-Press Release; Staff Report; And Statement By The Executive Director For Nigeria' (2021) </a:t>
            </a:r>
            <a:r>
              <a:rPr lang="en-GB" altLang="en-US" sz="800">
                <a:latin typeface="Verdana" panose="020B0604030504040204" pitchFamily="34" charset="0"/>
                <a:ea typeface="Verdana" panose="020B0604030504040204" pitchFamily="34" charset="0"/>
                <a:cs typeface="Verdana" panose="020B0604030504040204" pitchFamily="34" charset="0"/>
                <a:hlinkClick r:id="rId2"/>
              </a:rPr>
              <a:t>https://www.imf.org/en/Publications/CR/Issues/2019/04/01/Nigeria-2019-Article-IV-Consultation-Press-Release-Staff-Report-and-Statement-by-the-46726</a:t>
            </a:r>
            <a:r>
              <a:rPr lang="en-GB" altLang="en-US" sz="800">
                <a:latin typeface="Verdana" panose="020B0604030504040204" pitchFamily="34" charset="0"/>
                <a:ea typeface="Verdana" panose="020B0604030504040204" pitchFamily="34" charset="0"/>
                <a:cs typeface="Verdana" panose="020B0604030504040204" pitchFamily="34" charset="0"/>
              </a:rPr>
              <a:t>  accessed 21 August 2021</a:t>
            </a:r>
          </a:p>
          <a:p>
            <a:r>
              <a:rPr lang="en-GB" altLang="en-US" sz="800">
                <a:latin typeface="Verdana" panose="020B0604030504040204" pitchFamily="34" charset="0"/>
                <a:ea typeface="Verdana" panose="020B0604030504040204" pitchFamily="34" charset="0"/>
                <a:cs typeface="Verdana" panose="020B0604030504040204" pitchFamily="34" charset="0"/>
              </a:rPr>
              <a:t>'IOGP - The International Association Of Oil &amp; Gas Producers - | IOGP' (IOGP) </a:t>
            </a:r>
            <a:r>
              <a:rPr lang="en-GB" altLang="en-US" sz="800">
                <a:latin typeface="Verdana" panose="020B0604030504040204" pitchFamily="34" charset="0"/>
                <a:ea typeface="Verdana" panose="020B0604030504040204" pitchFamily="34" charset="0"/>
                <a:cs typeface="Verdana" panose="020B0604030504040204" pitchFamily="34" charset="0"/>
                <a:hlinkClick r:id="rId3"/>
              </a:rPr>
              <a:t>https://www.iogp.org/</a:t>
            </a:r>
            <a:r>
              <a:rPr lang="en-GB" altLang="en-US" sz="800">
                <a:latin typeface="Verdana" panose="020B0604030504040204" pitchFamily="34" charset="0"/>
                <a:ea typeface="Verdana" panose="020B0604030504040204" pitchFamily="34" charset="0"/>
                <a:cs typeface="Verdana" panose="020B0604030504040204" pitchFamily="34" charset="0"/>
              </a:rPr>
              <a:t>  accessed 24 August 2021</a:t>
            </a:r>
          </a:p>
          <a:p>
            <a:r>
              <a:rPr lang="en-GB" altLang="en-US" sz="800">
                <a:latin typeface="Verdana" panose="020B0604030504040204" pitchFamily="34" charset="0"/>
                <a:ea typeface="Verdana" panose="020B0604030504040204" pitchFamily="34" charset="0"/>
                <a:cs typeface="Verdana" panose="020B0604030504040204" pitchFamily="34" charset="0"/>
              </a:rPr>
              <a:t>'Nigeria Oil And Gas Industry Outlook | Overview, Trends 2021 To 2026 With COVID Impact - Mordor Intelligence' (Mordorintelligence.com, 2021) </a:t>
            </a:r>
            <a:r>
              <a:rPr lang="en-GB" altLang="en-US" sz="800">
                <a:latin typeface="Verdana" panose="020B0604030504040204" pitchFamily="34" charset="0"/>
                <a:ea typeface="Verdana" panose="020B0604030504040204" pitchFamily="34" charset="0"/>
                <a:cs typeface="Verdana" panose="020B0604030504040204" pitchFamily="34" charset="0"/>
                <a:hlinkClick r:id="rId4"/>
              </a:rPr>
              <a:t>https://www.mordorintelligence.com/industry-reports/nigeria-oil-and-gas-market</a:t>
            </a:r>
            <a:r>
              <a:rPr lang="en-GB" altLang="en-US" sz="800">
                <a:latin typeface="Verdana" panose="020B0604030504040204" pitchFamily="34" charset="0"/>
                <a:ea typeface="Verdana" panose="020B0604030504040204" pitchFamily="34" charset="0"/>
                <a:cs typeface="Verdana" panose="020B0604030504040204" pitchFamily="34" charset="0"/>
              </a:rPr>
              <a:t>  accessed 21 August 2021</a:t>
            </a:r>
          </a:p>
          <a:p>
            <a:r>
              <a:rPr lang="en-GB" altLang="en-US" sz="800">
                <a:latin typeface="Verdana" panose="020B0604030504040204" pitchFamily="34" charset="0"/>
                <a:ea typeface="Verdana" panose="020B0604030504040204" pitchFamily="34" charset="0"/>
                <a:cs typeface="Verdana" panose="020B0604030504040204" pitchFamily="34" charset="0"/>
              </a:rPr>
              <a:t>'REPORT OF HYPREP ACTIVITIES IN THE MONTH OFJUNE 2021 – Hydrocarbon Pollution Remediation Project (HYPREP)' (Hyprep.gov.ng, 2021) </a:t>
            </a:r>
            <a:r>
              <a:rPr lang="en-GB" altLang="en-US" sz="800">
                <a:latin typeface="Verdana" panose="020B0604030504040204" pitchFamily="34" charset="0"/>
                <a:ea typeface="Verdana" panose="020B0604030504040204" pitchFamily="34" charset="0"/>
                <a:cs typeface="Verdana" panose="020B0604030504040204" pitchFamily="34" charset="0"/>
                <a:hlinkClick r:id="rId5"/>
              </a:rPr>
              <a:t>https://hyprep.gov.ng/report-of-hyprep-activities-in-the-month-ofjune-2021/</a:t>
            </a:r>
            <a:r>
              <a:rPr lang="en-GB" altLang="en-US" sz="800">
                <a:latin typeface="Verdana" panose="020B0604030504040204" pitchFamily="34" charset="0"/>
                <a:ea typeface="Verdana" panose="020B0604030504040204" pitchFamily="34" charset="0"/>
                <a:cs typeface="Verdana" panose="020B0604030504040204" pitchFamily="34" charset="0"/>
              </a:rPr>
              <a:t>  accessed 24 August 2021</a:t>
            </a:r>
          </a:p>
          <a:p>
            <a:r>
              <a:rPr lang="en-GB" altLang="en-US" sz="800">
                <a:latin typeface="Verdana" panose="020B0604030504040204" pitchFamily="34" charset="0"/>
                <a:ea typeface="Verdana" panose="020B0604030504040204" pitchFamily="34" charset="0"/>
                <a:cs typeface="Verdana" panose="020B0604030504040204" pitchFamily="34" charset="0"/>
              </a:rPr>
              <a:t>'Statistical Review Of World Energy' (bp global, 2021) </a:t>
            </a:r>
            <a:r>
              <a:rPr lang="en-GB" altLang="en-US" sz="800">
                <a:latin typeface="Verdana" panose="020B0604030504040204" pitchFamily="34" charset="0"/>
                <a:ea typeface="Verdana" panose="020B0604030504040204" pitchFamily="34" charset="0"/>
                <a:cs typeface="Verdana" panose="020B0604030504040204" pitchFamily="34" charset="0"/>
                <a:hlinkClick r:id="rId6"/>
              </a:rPr>
              <a:t>https://www.bp.com/en/global/corporate/energy-economics/statistical-review-of-world-energy.html</a:t>
            </a:r>
            <a:r>
              <a:rPr lang="en-GB" altLang="en-US" sz="800">
                <a:latin typeface="Verdana" panose="020B0604030504040204" pitchFamily="34" charset="0"/>
                <a:ea typeface="Verdana" panose="020B0604030504040204" pitchFamily="34" charset="0"/>
                <a:cs typeface="Verdana" panose="020B0604030504040204" pitchFamily="34" charset="0"/>
              </a:rPr>
              <a:t>  accessed 21 August 2021</a:t>
            </a:r>
          </a:p>
          <a:p>
            <a:r>
              <a:rPr lang="en-GB" altLang="en-US" sz="800">
                <a:latin typeface="Verdana" panose="020B0604030504040204" pitchFamily="34" charset="0"/>
                <a:ea typeface="Verdana" panose="020B0604030504040204" pitchFamily="34" charset="0"/>
                <a:cs typeface="Verdana" panose="020B0604030504040204" pitchFamily="34" charset="0"/>
              </a:rPr>
              <a:t>'The Global Oil And Gas Industry Association For Advancing Environmental And Social Performance' (IPIECA) </a:t>
            </a:r>
            <a:r>
              <a:rPr lang="en-GB" altLang="en-US" sz="800">
                <a:latin typeface="Verdana" panose="020B0604030504040204" pitchFamily="34" charset="0"/>
                <a:ea typeface="Verdana" panose="020B0604030504040204" pitchFamily="34" charset="0"/>
                <a:cs typeface="Verdana" panose="020B0604030504040204" pitchFamily="34" charset="0"/>
                <a:hlinkClick r:id="rId7"/>
              </a:rPr>
              <a:t>https://www.ipieca.org/</a:t>
            </a:r>
            <a:r>
              <a:rPr lang="en-GB" altLang="en-US" sz="800">
                <a:latin typeface="Verdana" panose="020B0604030504040204" pitchFamily="34" charset="0"/>
                <a:ea typeface="Verdana" panose="020B0604030504040204" pitchFamily="34" charset="0"/>
                <a:cs typeface="Verdana" panose="020B0604030504040204" pitchFamily="34" charset="0"/>
              </a:rPr>
              <a:t>  accessed 24 August 2021</a:t>
            </a:r>
          </a:p>
          <a:p>
            <a:r>
              <a:rPr lang="en-GB" altLang="en-US" sz="800">
                <a:latin typeface="Verdana" panose="020B0604030504040204" pitchFamily="34" charset="0"/>
                <a:ea typeface="Verdana" panose="020B0604030504040204" pitchFamily="34" charset="0"/>
                <a:cs typeface="Verdana" panose="020B0604030504040204" pitchFamily="34" charset="0"/>
              </a:rPr>
              <a:t>UNDP, IFC, IPIECA, and the Columbia Centre on Sustainable Investment (CCSI), 'Mapping The Oil And Gas Industry To The Sustainable Development Goals: An Atlas' (UNDP, IFC and IPIECA 2021)</a:t>
            </a:r>
          </a:p>
          <a:p>
            <a:r>
              <a:rPr lang="en-GB" altLang="en-US" sz="800">
                <a:latin typeface="Verdana" panose="020B0604030504040204" pitchFamily="34" charset="0"/>
                <a:ea typeface="Verdana" panose="020B0604030504040204" pitchFamily="34" charset="0"/>
                <a:cs typeface="Verdana" panose="020B0604030504040204" pitchFamily="34" charset="0"/>
              </a:rPr>
              <a:t>UNEP and E&amp;P Forum, 'Environmental Management In Oil And Gas Exploration And Production' (1997)</a:t>
            </a:r>
          </a:p>
          <a:p>
            <a:r>
              <a:rPr lang="en-GB" altLang="en-US" sz="800">
                <a:latin typeface="Verdana" panose="020B0604030504040204" pitchFamily="34" charset="0"/>
                <a:ea typeface="Verdana" panose="020B0604030504040204" pitchFamily="34" charset="0"/>
                <a:cs typeface="Verdana" panose="020B0604030504040204" pitchFamily="34" charset="0"/>
              </a:rPr>
              <a:t>UNEP, 'Nigeria: No Progress: An Evaluation Of The Implementation Of UNEP’S Environmental Assessment Of Ogoniland, Three Years On' (Amnesty International 2014) </a:t>
            </a:r>
            <a:r>
              <a:rPr lang="en-GB" altLang="en-US" sz="800">
                <a:latin typeface="Verdana" panose="020B0604030504040204" pitchFamily="34" charset="0"/>
                <a:ea typeface="Verdana" panose="020B0604030504040204" pitchFamily="34" charset="0"/>
                <a:cs typeface="Verdana" panose="020B0604030504040204" pitchFamily="34" charset="0"/>
                <a:hlinkClick r:id="rId8"/>
              </a:rPr>
              <a:t>https://www.amnesty.org/en/documents/afr44/013/2014/en/</a:t>
            </a:r>
            <a:r>
              <a:rPr lang="en-GB" altLang="en-US" sz="800">
                <a:latin typeface="Verdana" panose="020B0604030504040204" pitchFamily="34" charset="0"/>
                <a:ea typeface="Verdana" panose="020B0604030504040204" pitchFamily="34" charset="0"/>
                <a:cs typeface="Verdana" panose="020B0604030504040204" pitchFamily="34" charset="0"/>
              </a:rPr>
              <a:t>  accessed 23 August 2021</a:t>
            </a:r>
          </a:p>
          <a:p>
            <a:r>
              <a:rPr lang="en-GB" altLang="en-US" sz="800">
                <a:latin typeface="Verdana" panose="020B0604030504040204" pitchFamily="34" charset="0"/>
                <a:ea typeface="Verdana" panose="020B0604030504040204" pitchFamily="34" charset="0"/>
                <a:cs typeface="Verdana" panose="020B0604030504040204" pitchFamily="34" charset="0"/>
              </a:rPr>
              <a:t>UNEP, 'Raising The Bar - Advancing Environmental Disclosure In Sustainability Reporting' (UNEP 2015) </a:t>
            </a:r>
            <a:r>
              <a:rPr lang="en-GB" altLang="en-US" sz="800">
                <a:latin typeface="Verdana" panose="020B0604030504040204" pitchFamily="34" charset="0"/>
                <a:ea typeface="Verdana" panose="020B0604030504040204" pitchFamily="34" charset="0"/>
                <a:cs typeface="Verdana" panose="020B0604030504040204" pitchFamily="34" charset="0"/>
                <a:hlinkClick r:id="rId9"/>
              </a:rPr>
              <a:t>https://wedocs.unep.org/bitstream/handle/20.500.11822/9807/-Raising_the_Bar_-_Advancing_Environmental_Disclosure_in_Sustainability_Reporting-2015UNEP_Raising_the_Bar_2015.pdf.pdf?sequence=3&amp;amp%3BisAllowed=</a:t>
            </a:r>
            <a:r>
              <a:rPr lang="en-GB" altLang="en-US" sz="800">
                <a:latin typeface="Verdana" panose="020B0604030504040204" pitchFamily="34" charset="0"/>
                <a:ea typeface="Verdana" panose="020B0604030504040204" pitchFamily="34" charset="0"/>
                <a:cs typeface="Verdana" panose="020B0604030504040204" pitchFamily="34" charset="0"/>
              </a:rPr>
              <a:t>  accessed 24 August 2021</a:t>
            </a:r>
          </a:p>
          <a:p>
            <a:r>
              <a:rPr lang="en-GB" altLang="en-US" sz="800">
                <a:latin typeface="Verdana" panose="020B0604030504040204" pitchFamily="34" charset="0"/>
                <a:ea typeface="Verdana" panose="020B0604030504040204" pitchFamily="34" charset="0"/>
                <a:cs typeface="Verdana" panose="020B0604030504040204" pitchFamily="34" charset="0"/>
              </a:rPr>
              <a:t>UNEP, 'Sustainability Reporting In The Mining Sector Current Status And Future Trends' (2020) </a:t>
            </a:r>
            <a:r>
              <a:rPr lang="en-GB" altLang="en-US" sz="800">
                <a:latin typeface="Verdana" panose="020B0604030504040204" pitchFamily="34" charset="0"/>
                <a:ea typeface="Verdana" panose="020B0604030504040204" pitchFamily="34" charset="0"/>
                <a:cs typeface="Verdana" panose="020B0604030504040204" pitchFamily="34" charset="0"/>
                <a:hlinkClick r:id="rId10"/>
              </a:rPr>
              <a:t>https://wedocs.unep.org/bitstream/handle/20.500.11822/33924/SRMS.pdf?sequence=1&amp;isAllowed=y</a:t>
            </a:r>
            <a:r>
              <a:rPr lang="en-GB" altLang="en-US" sz="800">
                <a:latin typeface="Verdana" panose="020B0604030504040204" pitchFamily="34" charset="0"/>
                <a:ea typeface="Verdana" panose="020B0604030504040204" pitchFamily="34" charset="0"/>
                <a:cs typeface="Verdana" panose="020B0604030504040204" pitchFamily="34" charset="0"/>
              </a:rPr>
              <a:t>  accessed 25 August 2021</a:t>
            </a:r>
          </a:p>
          <a:p>
            <a:r>
              <a:rPr lang="en-GB" altLang="en-US" sz="800">
                <a:latin typeface="Verdana" panose="020B0604030504040204" pitchFamily="34" charset="0"/>
                <a:ea typeface="Verdana" panose="020B0604030504040204" pitchFamily="34" charset="0"/>
                <a:cs typeface="Verdana" panose="020B0604030504040204" pitchFamily="34" charset="0"/>
              </a:rPr>
              <a:t>Wang H and others, 'Corporate Social Responsibility: An Overview And New Research Directions' (2016) 59 Academy of Management Journal</a:t>
            </a:r>
          </a:p>
          <a:p>
            <a:r>
              <a:rPr lang="en-GB" altLang="en-US" sz="800">
                <a:latin typeface="Verdana" panose="020B0604030504040204" pitchFamily="34" charset="0"/>
                <a:ea typeface="Verdana" panose="020B0604030504040204" pitchFamily="34" charset="0"/>
                <a:cs typeface="Verdana" panose="020B0604030504040204" pitchFamily="34" charset="0"/>
              </a:rPr>
              <a:t>Ward H, 'Public Sector Roles In Strengthening Corporate Social Responsibility: Taking Stock' (World Bank 2004)</a:t>
            </a:r>
          </a:p>
          <a:p>
            <a:r>
              <a:rPr lang="en-GB" altLang="en-US" sz="800">
                <a:latin typeface="Verdana" panose="020B0604030504040204" pitchFamily="34" charset="0"/>
                <a:ea typeface="Verdana" panose="020B0604030504040204" pitchFamily="34" charset="0"/>
                <a:cs typeface="Verdana" panose="020B0604030504040204" pitchFamily="34" charset="0"/>
              </a:rPr>
              <a:t>Companies Law of the People’s Republic of China 2006 2021</a:t>
            </a:r>
          </a:p>
          <a:p>
            <a:r>
              <a:rPr lang="en-GB" altLang="en-US" sz="800">
                <a:latin typeface="Verdana" panose="020B0604030504040204" pitchFamily="34" charset="0"/>
                <a:ea typeface="Verdana" panose="020B0604030504040204" pitchFamily="34" charset="0"/>
                <a:cs typeface="Verdana" panose="020B0604030504040204" pitchFamily="34" charset="0"/>
              </a:rPr>
              <a:t>English Companies Act 2006 2021</a:t>
            </a:r>
          </a:p>
          <a:p>
            <a:r>
              <a:rPr lang="en-GB" altLang="en-US" sz="800">
                <a:latin typeface="Verdana" panose="020B0604030504040204" pitchFamily="34" charset="0"/>
                <a:ea typeface="Verdana" panose="020B0604030504040204" pitchFamily="34" charset="0"/>
                <a:cs typeface="Verdana" panose="020B0604030504040204" pitchFamily="34" charset="0"/>
              </a:rPr>
              <a:t>Environmental Impact Assessment Decree No. 86 (1992) 2021</a:t>
            </a:r>
          </a:p>
          <a:p>
            <a:endParaRPr lang="en-GB" altLang="en-US" sz="800">
              <a:latin typeface="Verdana" panose="020B0604030504040204" pitchFamily="34" charset="0"/>
              <a:ea typeface="Verdana" panose="020B0604030504040204" pitchFamily="34" charset="0"/>
              <a:cs typeface="Verdana" panose="020B0604030504040204" pitchFamily="34" charset="0"/>
            </a:endParaRPr>
          </a:p>
          <a:p>
            <a:endParaRPr lang="en-GB"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a:extLst>
              <a:ext uri="{FF2B5EF4-FFF2-40B4-BE49-F238E27FC236}">
                <a16:creationId xmlns:a16="http://schemas.microsoft.com/office/drawing/2014/main" id="{5EE131D8-4FD7-4C67-9353-011AAB13B971}"/>
              </a:ext>
            </a:extLst>
          </p:cNvPr>
          <p:cNvSpPr>
            <a:spLocks noGrp="1"/>
          </p:cNvSpPr>
          <p:nvPr>
            <p:ph idx="1"/>
          </p:nvPr>
        </p:nvSpPr>
        <p:spPr>
          <a:xfrm>
            <a:off x="457200" y="981075"/>
            <a:ext cx="8229600" cy="4765675"/>
          </a:xfrm>
        </p:spPr>
        <p:txBody>
          <a:bodyPr/>
          <a:lstStyle/>
          <a:p>
            <a:r>
              <a:rPr lang="en-GB" altLang="en-US" sz="800">
                <a:latin typeface="Verdana" panose="020B0604030504040204" pitchFamily="34" charset="0"/>
                <a:ea typeface="Verdana" panose="020B0604030504040204" pitchFamily="34" charset="0"/>
                <a:cs typeface="Verdana" panose="020B0604030504040204" pitchFamily="34" charset="0"/>
              </a:rPr>
              <a:t>Federal Environmental Protection Agency (FEPA)1988 2021</a:t>
            </a:r>
          </a:p>
          <a:p>
            <a:r>
              <a:rPr lang="en-GB" altLang="en-US" sz="800">
                <a:latin typeface="Verdana" panose="020B0604030504040204" pitchFamily="34" charset="0"/>
                <a:ea typeface="Verdana" panose="020B0604030504040204" pitchFamily="34" charset="0"/>
                <a:cs typeface="Verdana" panose="020B0604030504040204" pitchFamily="34" charset="0"/>
              </a:rPr>
              <a:t>Harmful Waste (Special Criminal Provisions etc) Act 1988 2021</a:t>
            </a:r>
          </a:p>
          <a:p>
            <a:r>
              <a:rPr lang="en-GB" altLang="en-US" sz="800">
                <a:latin typeface="Verdana" panose="020B0604030504040204" pitchFamily="34" charset="0"/>
                <a:ea typeface="Verdana" panose="020B0604030504040204" pitchFamily="34" charset="0"/>
                <a:cs typeface="Verdana" panose="020B0604030504040204" pitchFamily="34" charset="0"/>
              </a:rPr>
              <a:t>India Companies Act, 2013 2021</a:t>
            </a:r>
          </a:p>
          <a:p>
            <a:r>
              <a:rPr lang="en-GB" altLang="en-US" sz="800">
                <a:latin typeface="Verdana" panose="020B0604030504040204" pitchFamily="34" charset="0"/>
                <a:ea typeface="Verdana" panose="020B0604030504040204" pitchFamily="34" charset="0"/>
                <a:cs typeface="Verdana" panose="020B0604030504040204" pitchFamily="34" charset="0"/>
              </a:rPr>
              <a:t>National Oil Spill, Detection and Response Agency Act 2006 (NOSDRA) 2021</a:t>
            </a:r>
          </a:p>
          <a:p>
            <a:r>
              <a:rPr lang="en-GB" altLang="en-US" sz="800">
                <a:latin typeface="Verdana" panose="020B0604030504040204" pitchFamily="34" charset="0"/>
                <a:ea typeface="Verdana" panose="020B0604030504040204" pitchFamily="34" charset="0"/>
                <a:cs typeface="Verdana" panose="020B0604030504040204" pitchFamily="34" charset="0"/>
              </a:rPr>
              <a:t>Niger Delta Development Commission (NDDC) Act 2017 2021</a:t>
            </a:r>
          </a:p>
          <a:p>
            <a:r>
              <a:rPr lang="en-GB" altLang="en-US" sz="800">
                <a:latin typeface="Verdana" panose="020B0604030504040204" pitchFamily="34" charset="0"/>
                <a:ea typeface="Verdana" panose="020B0604030504040204" pitchFamily="34" charset="0"/>
                <a:cs typeface="Verdana" panose="020B0604030504040204" pitchFamily="34" charset="0"/>
              </a:rPr>
              <a:t>Oil in Navigable Waters Act 1968 (2013) 2021</a:t>
            </a:r>
          </a:p>
          <a:p>
            <a:r>
              <a:rPr lang="en-GB" altLang="en-US" sz="800">
                <a:latin typeface="Verdana" panose="020B0604030504040204" pitchFamily="34" charset="0"/>
                <a:ea typeface="Verdana" panose="020B0604030504040204" pitchFamily="34" charset="0"/>
                <a:cs typeface="Verdana" panose="020B0604030504040204" pitchFamily="34" charset="0"/>
              </a:rPr>
              <a:t>Petroleum Industry Act 2021</a:t>
            </a:r>
          </a:p>
          <a:p>
            <a:r>
              <a:rPr lang="en-GB" altLang="en-US" sz="800">
                <a:latin typeface="Verdana" panose="020B0604030504040204" pitchFamily="34" charset="0"/>
                <a:ea typeface="Verdana" panose="020B0604030504040204" pitchFamily="34" charset="0"/>
                <a:cs typeface="Verdana" panose="020B0604030504040204" pitchFamily="34" charset="0"/>
              </a:rPr>
              <a:t>Shenzhen Stock Exchange Social Responsibility Instructions to Listed Companies 2006 2021</a:t>
            </a:r>
          </a:p>
          <a:p>
            <a:r>
              <a:rPr lang="en-GB" altLang="en-US" sz="800">
                <a:latin typeface="Verdana" panose="020B0604030504040204" pitchFamily="34" charset="0"/>
                <a:ea typeface="Verdana" panose="020B0604030504040204" pitchFamily="34" charset="0"/>
                <a:cs typeface="Verdana" panose="020B0604030504040204" pitchFamily="34" charset="0"/>
              </a:rPr>
              <a:t>The PRC Criminal Law 1997</a:t>
            </a:r>
          </a:p>
          <a:p>
            <a:r>
              <a:rPr lang="en-GB" altLang="en-US" sz="800">
                <a:latin typeface="Verdana" panose="020B0604030504040204" pitchFamily="34" charset="0"/>
                <a:ea typeface="Verdana" panose="020B0604030504040204" pitchFamily="34" charset="0"/>
                <a:cs typeface="Verdana" panose="020B0604030504040204" pitchFamily="34" charset="0"/>
              </a:rPr>
              <a:t>The Water Resources Act, 1993 2021</a:t>
            </a:r>
          </a:p>
          <a:p>
            <a:endParaRPr lang="en-GB"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D90C754A-DC49-487C-9176-7C537F2862FF}"/>
              </a:ext>
            </a:extLst>
          </p:cNvPr>
          <p:cNvSpPr>
            <a:spLocks noGrp="1"/>
          </p:cNvSpPr>
          <p:nvPr>
            <p:ph type="title"/>
          </p:nvPr>
        </p:nvSpPr>
        <p:spPr>
          <a:xfrm>
            <a:off x="250825" y="549275"/>
            <a:ext cx="8785225" cy="2303463"/>
          </a:xfrm>
        </p:spPr>
        <p:txBody>
          <a:bodyPr/>
          <a:lstStyle/>
          <a:p>
            <a:pPr>
              <a:defRPr/>
            </a:pPr>
            <a:r>
              <a:rPr lang="en-GB" altLang="en-US" b="1" dirty="0">
                <a:solidFill>
                  <a:schemeClr val="bg1"/>
                </a:solidFill>
                <a:effectLst>
                  <a:outerShdw blurRad="38100" dist="38100" dir="2700000" algn="tl">
                    <a:srgbClr val="000000">
                      <a:alpha val="43137"/>
                    </a:srgbClr>
                  </a:outerShdw>
                </a:effectLst>
              </a:rPr>
              <a:t>Title </a:t>
            </a:r>
            <a:br>
              <a:rPr lang="en-GB" altLang="en-US" sz="3200" b="1" dirty="0"/>
            </a:br>
            <a:br>
              <a:rPr lang="en-GB" altLang="en-US" sz="3200" b="1" dirty="0"/>
            </a:br>
            <a:r>
              <a:rPr lang="en-GB" sz="2000" b="1" dirty="0">
                <a:effectLst>
                  <a:outerShdw blurRad="38100" dist="38100" dir="2700000" algn="tl">
                    <a:srgbClr val="000000">
                      <a:alpha val="43137"/>
                    </a:srgbClr>
                  </a:outerShdw>
                </a:effectLst>
                <a:latin typeface="Verdana" panose="020B0604030504040204" pitchFamily="34" charset="0"/>
                <a:ea typeface="Calibri" panose="020F0502020204030204" pitchFamily="34" charset="0"/>
                <a:cs typeface="Times New Roman" panose="02020603050405020304" pitchFamily="18" charset="0"/>
              </a:rPr>
              <a:t>Corporate Social Responsibility under the Petroleum Industry Act 2021: Achieving Environmental Sustainability through Multi-stakeholder Partnership</a:t>
            </a:r>
            <a:br>
              <a:rPr lang="en-GB" sz="1800" dirty="0">
                <a:ea typeface="Calibri" panose="020F0502020204030204" pitchFamily="34" charset="0"/>
                <a:cs typeface="Times New Roman" panose="02020603050405020304" pitchFamily="18" charset="0"/>
              </a:rPr>
            </a:br>
            <a:br>
              <a:rPr lang="en-GB" altLang="en-US" sz="3200" b="1" dirty="0"/>
            </a:br>
            <a:endParaRPr lang="en-GB" altLang="en-US" sz="3200" dirty="0"/>
          </a:p>
        </p:txBody>
      </p:sp>
      <p:sp>
        <p:nvSpPr>
          <p:cNvPr id="7171" name="Content Placeholder 2">
            <a:extLst>
              <a:ext uri="{FF2B5EF4-FFF2-40B4-BE49-F238E27FC236}">
                <a16:creationId xmlns:a16="http://schemas.microsoft.com/office/drawing/2014/main" id="{ECCA0B0B-5CDF-48A5-ABC8-2FD5916A7C48}"/>
              </a:ext>
            </a:extLst>
          </p:cNvPr>
          <p:cNvSpPr>
            <a:spLocks noGrp="1"/>
          </p:cNvSpPr>
          <p:nvPr>
            <p:ph idx="1"/>
          </p:nvPr>
        </p:nvSpPr>
        <p:spPr>
          <a:xfrm>
            <a:off x="250825" y="3213100"/>
            <a:ext cx="8424863" cy="2736850"/>
          </a:xfrm>
        </p:spPr>
        <p:txBody>
          <a:bodyPr/>
          <a:lstStyle/>
          <a:p>
            <a:pPr marL="0" indent="0">
              <a:buFont typeface="Arial" panose="020B0604020202020204" pitchFamily="34" charset="0"/>
              <a:buNone/>
              <a:defRPr/>
            </a:pPr>
            <a:endParaRPr lang="en-GB" altLang="en-US" sz="2800" dirty="0"/>
          </a:p>
          <a:p>
            <a:pPr algn="just">
              <a:spcBef>
                <a:spcPts val="0"/>
              </a:spcBef>
              <a:defRPr/>
            </a:pPr>
            <a:r>
              <a:rPr lang="en-GB" altLang="en-US" sz="1800" dirty="0"/>
              <a:t>Joy A Debski: Doctoral Researcher. </a:t>
            </a:r>
            <a:r>
              <a:rPr lang="en-US" altLang="en-US" sz="1800" dirty="0"/>
              <a:t>The Law School – Robert Gordon University. </a:t>
            </a:r>
            <a:r>
              <a:rPr lang="en-US" altLang="en-US" sz="1800" u="sng" dirty="0">
                <a:hlinkClick r:id="rId4"/>
              </a:rPr>
              <a:t>J.debski@rgu.ac.uk</a:t>
            </a:r>
            <a:r>
              <a:rPr lang="en-US" altLang="en-US" sz="1800" dirty="0"/>
              <a:t>, Tel: </a:t>
            </a:r>
            <a:r>
              <a:rPr lang="en-GB" altLang="en-US" sz="1800" dirty="0"/>
              <a:t>+44(0)7852738444</a:t>
            </a:r>
          </a:p>
          <a:p>
            <a:pPr marL="0" indent="0" algn="just">
              <a:spcBef>
                <a:spcPts val="0"/>
              </a:spcBef>
              <a:buFont typeface="Arial" panose="020B0604020202020204" pitchFamily="34" charset="0"/>
              <a:buNone/>
              <a:defRPr/>
            </a:pPr>
            <a:endParaRPr lang="en-GB" altLang="en-US" sz="1800" dirty="0"/>
          </a:p>
          <a:p>
            <a:pPr>
              <a:spcBef>
                <a:spcPts val="0"/>
              </a:spcBef>
              <a:defRPr/>
            </a:pPr>
            <a:r>
              <a:rPr lang="en-GB" sz="1800" dirty="0"/>
              <a:t>Dr </a:t>
            </a:r>
            <a:r>
              <a:rPr lang="en-GB" sz="1800" dirty="0" err="1"/>
              <a:t>Elimma</a:t>
            </a:r>
            <a:r>
              <a:rPr lang="en-GB" sz="1800" dirty="0"/>
              <a:t> C </a:t>
            </a:r>
            <a:r>
              <a:rPr lang="en-GB" sz="1800" dirty="0" err="1"/>
              <a:t>Ezeani</a:t>
            </a:r>
            <a:r>
              <a:rPr lang="en-GB" sz="1800" dirty="0"/>
              <a:t>: Lecturer. PhD, LLM ,LLB Hons. BL Hons. SFHEA </a:t>
            </a:r>
            <a:r>
              <a:rPr lang="en-US" altLang="en-US" sz="1800" dirty="0"/>
              <a:t>The Law School – Robert Gordon University</a:t>
            </a:r>
            <a:endParaRPr lang="en-GB" altLang="en-US" sz="1800" dirty="0"/>
          </a:p>
          <a:p>
            <a:pPr>
              <a:spcBef>
                <a:spcPts val="0"/>
              </a:spcBef>
              <a:defRPr/>
            </a:pPr>
            <a:endParaRPr lang="en-GB" altLang="en-US" sz="1800" dirty="0"/>
          </a:p>
          <a:p>
            <a:pPr marL="0" indent="0">
              <a:buFont typeface="Arial" panose="020B0604020202020204" pitchFamily="34" charset="0"/>
              <a:buNone/>
              <a:defRPr/>
            </a:pPr>
            <a:endParaRPr lang="en-GB" altLang="en-US" sz="1600" dirty="0"/>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92972A08-347A-4EE6-A652-A537E6F46D3D}"/>
              </a:ext>
            </a:extLst>
          </p:cNvPr>
          <p:cNvSpPr>
            <a:spLocks noGrp="1"/>
          </p:cNvSpPr>
          <p:nvPr>
            <p:ph type="title"/>
          </p:nvPr>
        </p:nvSpPr>
        <p:spPr>
          <a:xfrm>
            <a:off x="457200" y="0"/>
            <a:ext cx="8229600" cy="908050"/>
          </a:xfrm>
        </p:spPr>
        <p:txBody>
          <a:bodyPr/>
          <a:lstStyle/>
          <a:p>
            <a:pPr>
              <a:defRPr/>
            </a:pPr>
            <a:r>
              <a:rPr lang="en-GB" altLang="en-US" b="1" dirty="0">
                <a:solidFill>
                  <a:schemeClr val="bg1"/>
                </a:solidFill>
                <a:effectLst>
                  <a:outerShdw blurRad="38100" dist="38100" dir="2700000" algn="tl">
                    <a:srgbClr val="000000">
                      <a:alpha val="43137"/>
                    </a:srgbClr>
                  </a:outerShdw>
                </a:effectLst>
              </a:rPr>
              <a:t>Outline</a:t>
            </a:r>
          </a:p>
        </p:txBody>
      </p:sp>
      <p:sp>
        <p:nvSpPr>
          <p:cNvPr id="9219" name="Content Placeholder 2">
            <a:extLst>
              <a:ext uri="{FF2B5EF4-FFF2-40B4-BE49-F238E27FC236}">
                <a16:creationId xmlns:a16="http://schemas.microsoft.com/office/drawing/2014/main" id="{958DB182-0E02-49A3-98AC-C67CFD185550}"/>
              </a:ext>
            </a:extLst>
          </p:cNvPr>
          <p:cNvSpPr>
            <a:spLocks noGrp="1"/>
          </p:cNvSpPr>
          <p:nvPr>
            <p:ph idx="1"/>
          </p:nvPr>
        </p:nvSpPr>
        <p:spPr>
          <a:xfrm>
            <a:off x="0" y="908050"/>
            <a:ext cx="9144000" cy="4968875"/>
          </a:xfrm>
        </p:spPr>
        <p:txBody>
          <a:bodyPr/>
          <a:lstStyle/>
          <a:p>
            <a:pPr>
              <a:buFont typeface="Wingdings" panose="05000000000000000000" pitchFamily="2" charset="2"/>
              <a:buChar char="q"/>
              <a:defRPr/>
            </a:pPr>
            <a:r>
              <a:rPr lang="en-GB" altLang="en-US" sz="2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Introduction</a:t>
            </a:r>
          </a:p>
          <a:p>
            <a:pPr>
              <a:buFont typeface="Wingdings" panose="05000000000000000000" pitchFamily="2" charset="2"/>
              <a:buChar char="q"/>
              <a:defRPr/>
            </a:pPr>
            <a:r>
              <a:rPr lang="en-GB" altLang="en-US" sz="2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Background </a:t>
            </a:r>
          </a:p>
          <a:p>
            <a:pPr>
              <a:buFont typeface="Wingdings" panose="05000000000000000000" pitchFamily="2" charset="2"/>
              <a:buChar char="q"/>
              <a:defRPr/>
            </a:pPr>
            <a:r>
              <a:rPr lang="en-GB" altLang="en-US" sz="2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Nigerian Environment: Environmental Sustainability, CSR and the PIA</a:t>
            </a:r>
          </a:p>
          <a:p>
            <a:pPr>
              <a:buFont typeface="Wingdings" panose="05000000000000000000" pitchFamily="2" charset="2"/>
              <a:buChar char="q"/>
              <a:defRPr/>
            </a:pPr>
            <a:r>
              <a:rPr lang="en-GB" altLang="en-US" sz="2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Does the PIA undermine the goals for CSR</a:t>
            </a:r>
          </a:p>
          <a:p>
            <a:pPr>
              <a:buFont typeface="Wingdings" panose="05000000000000000000" pitchFamily="2" charset="2"/>
              <a:buChar char="q"/>
              <a:defRPr/>
            </a:pPr>
            <a:r>
              <a:rPr lang="en-GB" altLang="en-US" sz="2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Environmental Sustainability under the PIA: Challenges and Prospect	</a:t>
            </a:r>
          </a:p>
          <a:p>
            <a:pPr>
              <a:buFont typeface="Wingdings" panose="05000000000000000000" pitchFamily="2" charset="2"/>
              <a:buChar char="q"/>
              <a:defRPr/>
            </a:pPr>
            <a:r>
              <a:rPr lang="en-GB" altLang="en-US" sz="2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Multi-stakeholder partnership for CSR: A Strategy Proposal	</a:t>
            </a:r>
          </a:p>
          <a:p>
            <a:pPr lvl="1">
              <a:buFont typeface="Wingdings" panose="05000000000000000000" pitchFamily="2" charset="2"/>
              <a:buChar char="q"/>
              <a:defRPr/>
            </a:pPr>
            <a:r>
              <a:rPr lang="en-GB" alt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Guidelines for Government	</a:t>
            </a:r>
          </a:p>
          <a:p>
            <a:pPr lvl="1">
              <a:buFont typeface="Wingdings" panose="05000000000000000000" pitchFamily="2" charset="2"/>
              <a:buChar char="q"/>
              <a:defRPr/>
            </a:pPr>
            <a:r>
              <a:rPr lang="en-GB" alt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Guidelines for Host Communities adopted form UNEP recommendations</a:t>
            </a:r>
          </a:p>
          <a:p>
            <a:pPr lvl="1">
              <a:buFont typeface="Wingdings" panose="05000000000000000000" pitchFamily="2" charset="2"/>
              <a:buChar char="q"/>
              <a:defRPr/>
            </a:pPr>
            <a:r>
              <a:rPr lang="en-GB" alt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Guidelines for Oil and Gas corporations	</a:t>
            </a:r>
          </a:p>
          <a:p>
            <a:pPr>
              <a:buFont typeface="Wingdings" panose="05000000000000000000" pitchFamily="2" charset="2"/>
              <a:buChar char="q"/>
              <a:defRPr/>
            </a:pPr>
            <a:r>
              <a:rPr lang="en-GB" altLang="en-US" sz="2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Conclusion </a:t>
            </a:r>
          </a:p>
          <a:p>
            <a:pPr>
              <a:buFont typeface="Wingdings" panose="05000000000000000000" pitchFamily="2" charset="2"/>
              <a:buChar char="q"/>
              <a:defRPr/>
            </a:pPr>
            <a:r>
              <a:rPr lang="en-GB" altLang="en-US" sz="2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Recommendation</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D46DF13F-61DB-4D53-8290-D1E0E678E2D4}"/>
              </a:ext>
            </a:extLst>
          </p:cNvPr>
          <p:cNvSpPr>
            <a:spLocks noGrp="1"/>
          </p:cNvSpPr>
          <p:nvPr>
            <p:ph type="title"/>
          </p:nvPr>
        </p:nvSpPr>
        <p:spPr>
          <a:xfrm>
            <a:off x="457200" y="0"/>
            <a:ext cx="8229600" cy="908050"/>
          </a:xfrm>
        </p:spPr>
        <p:txBody>
          <a:bodyPr/>
          <a:lstStyle/>
          <a:p>
            <a:pPr>
              <a:defRPr/>
            </a:pPr>
            <a:r>
              <a:rPr lang="en-GB" altLang="en-US" b="1" dirty="0">
                <a:solidFill>
                  <a:schemeClr val="bg1"/>
                </a:solidFill>
                <a:effectLst>
                  <a:outerShdw blurRad="38100" dist="38100" dir="2700000" algn="tl">
                    <a:srgbClr val="000000">
                      <a:alpha val="43137"/>
                    </a:srgbClr>
                  </a:outerShdw>
                </a:effectLst>
                <a:latin typeface="+mn-lt"/>
              </a:rPr>
              <a:t>Introduction</a:t>
            </a:r>
            <a:r>
              <a:rPr lang="en-GB" altLang="en-US" b="1" dirty="0">
                <a:latin typeface="+mn-lt"/>
              </a:rPr>
              <a:t> </a:t>
            </a:r>
            <a:r>
              <a:rPr lang="en-GB" altLang="en-US" dirty="0">
                <a:latin typeface="+mn-lt"/>
              </a:rPr>
              <a:t> </a:t>
            </a:r>
          </a:p>
        </p:txBody>
      </p:sp>
      <p:sp>
        <p:nvSpPr>
          <p:cNvPr id="3" name="Content Placeholder 2">
            <a:extLst>
              <a:ext uri="{FF2B5EF4-FFF2-40B4-BE49-F238E27FC236}">
                <a16:creationId xmlns:a16="http://schemas.microsoft.com/office/drawing/2014/main" id="{BF35C1D7-AFAC-4878-8E79-7B1810E15737}"/>
              </a:ext>
            </a:extLst>
          </p:cNvPr>
          <p:cNvSpPr>
            <a:spLocks noGrp="1"/>
          </p:cNvSpPr>
          <p:nvPr>
            <p:ph idx="1"/>
          </p:nvPr>
        </p:nvSpPr>
        <p:spPr>
          <a:xfrm>
            <a:off x="179388" y="836613"/>
            <a:ext cx="8734425" cy="4838700"/>
          </a:xfrm>
        </p:spPr>
        <p:txBody>
          <a:bodyPr/>
          <a:lstStyle/>
          <a:p>
            <a:pPr marL="0" indent="0" algn="ctr">
              <a:buFont typeface="Arial" panose="020B0604020202020204" pitchFamily="34" charset="0"/>
              <a:buNone/>
              <a:defRPr/>
            </a:pPr>
            <a:r>
              <a:rPr lang="en-GB" sz="2800" b="1" dirty="0">
                <a:effectLst>
                  <a:outerShdw blurRad="38100" dist="38100" dir="2700000" algn="tl">
                    <a:srgbClr val="000000">
                      <a:alpha val="43137"/>
                    </a:srgbClr>
                  </a:outerShdw>
                </a:effectLst>
              </a:rPr>
              <a:t>Nexus between the conference’s theme the paper</a:t>
            </a:r>
          </a:p>
          <a:p>
            <a:pPr marL="0" indent="0" algn="ctr">
              <a:buFont typeface="Arial" panose="020B0604020202020204" pitchFamily="34" charset="0"/>
              <a:buNone/>
              <a:defRPr/>
            </a:pPr>
            <a:endParaRPr lang="en-GB" dirty="0"/>
          </a:p>
          <a:p>
            <a:pPr>
              <a:defRPr/>
            </a:pPr>
            <a:endParaRPr lang="en-GB" dirty="0"/>
          </a:p>
        </p:txBody>
      </p:sp>
      <p:graphicFrame>
        <p:nvGraphicFramePr>
          <p:cNvPr id="5" name="Diagram 4">
            <a:extLst>
              <a:ext uri="{FF2B5EF4-FFF2-40B4-BE49-F238E27FC236}">
                <a16:creationId xmlns:a16="http://schemas.microsoft.com/office/drawing/2014/main" id="{037B5090-B2AD-47F6-A8B4-4F4434F5B55A}"/>
              </a:ext>
            </a:extLst>
          </p:cNvPr>
          <p:cNvGraphicFramePr/>
          <p:nvPr/>
        </p:nvGraphicFramePr>
        <p:xfrm>
          <a:off x="549896" y="1484784"/>
          <a:ext cx="8136904" cy="3976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Arrow: Striped Right 1">
            <a:extLst>
              <a:ext uri="{FF2B5EF4-FFF2-40B4-BE49-F238E27FC236}">
                <a16:creationId xmlns:a16="http://schemas.microsoft.com/office/drawing/2014/main" id="{8A021318-1625-4802-9A0C-4726C9212ABC}"/>
              </a:ext>
            </a:extLst>
          </p:cNvPr>
          <p:cNvSpPr/>
          <p:nvPr/>
        </p:nvSpPr>
        <p:spPr>
          <a:xfrm>
            <a:off x="5003800" y="3186113"/>
            <a:ext cx="979488" cy="484187"/>
          </a:xfrm>
          <a:prstGeom prst="stripedRightArrow">
            <a:avLst/>
          </a:prstGeom>
          <a:ln>
            <a:solidFill>
              <a:srgbClr val="92D05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 name="Scroll: Vertical 3">
            <a:extLst>
              <a:ext uri="{FF2B5EF4-FFF2-40B4-BE49-F238E27FC236}">
                <a16:creationId xmlns:a16="http://schemas.microsoft.com/office/drawing/2014/main" id="{CF8F26C4-0D5F-4EE7-ADA2-7A167EA894A3}"/>
              </a:ext>
            </a:extLst>
          </p:cNvPr>
          <p:cNvSpPr/>
          <p:nvPr/>
        </p:nvSpPr>
        <p:spPr>
          <a:xfrm>
            <a:off x="6475413" y="2589213"/>
            <a:ext cx="2325687" cy="1679575"/>
          </a:xfrm>
          <a:prstGeom prst="verticalScroll">
            <a:avLst/>
          </a:prstGeom>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b="1" dirty="0">
                <a:solidFill>
                  <a:schemeClr val="tx1"/>
                </a:solidFill>
                <a:effectLst>
                  <a:outerShdw blurRad="38100" dist="38100" dir="2700000" algn="tl">
                    <a:srgbClr val="000000">
                      <a:alpha val="43137"/>
                    </a:srgbClr>
                  </a:outerShdw>
                </a:effectLst>
              </a:rPr>
              <a:t>Energy Law and Policy  Management</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DCB2BFBE-715A-4474-9913-416171721AC7}"/>
              </a:ext>
            </a:extLst>
          </p:cNvPr>
          <p:cNvSpPr>
            <a:spLocks noGrp="1"/>
          </p:cNvSpPr>
          <p:nvPr>
            <p:ph type="title"/>
          </p:nvPr>
        </p:nvSpPr>
        <p:spPr>
          <a:xfrm>
            <a:off x="457200" y="0"/>
            <a:ext cx="8229600" cy="900113"/>
          </a:xfrm>
        </p:spPr>
        <p:txBody>
          <a:bodyPr/>
          <a:lstStyle/>
          <a:p>
            <a:pPr>
              <a:defRPr/>
            </a:pPr>
            <a:r>
              <a:rPr lang="en-GB" altLang="en-US" sz="3600" dirty="0">
                <a:solidFill>
                  <a:schemeClr val="bg1"/>
                </a:solidFill>
                <a:effectLst>
                  <a:outerShdw blurRad="38100" dist="38100" dir="2700000" algn="tl">
                    <a:srgbClr val="000000">
                      <a:alpha val="43137"/>
                    </a:srgbClr>
                  </a:outerShdw>
                </a:effectLst>
              </a:rPr>
              <a:t>The oil and gas sector, environmental Sustainability and CSR</a:t>
            </a:r>
          </a:p>
        </p:txBody>
      </p:sp>
      <p:sp>
        <p:nvSpPr>
          <p:cNvPr id="13315" name="Content Placeholder 1">
            <a:extLst>
              <a:ext uri="{FF2B5EF4-FFF2-40B4-BE49-F238E27FC236}">
                <a16:creationId xmlns:a16="http://schemas.microsoft.com/office/drawing/2014/main" id="{43F76644-43EE-48FC-9884-DEBA478CA157}"/>
              </a:ext>
            </a:extLst>
          </p:cNvPr>
          <p:cNvSpPr>
            <a:spLocks noGrp="1"/>
          </p:cNvSpPr>
          <p:nvPr>
            <p:ph idx="1"/>
          </p:nvPr>
        </p:nvSpPr>
        <p:spPr>
          <a:xfrm>
            <a:off x="457200" y="900113"/>
            <a:ext cx="8229600" cy="4846637"/>
          </a:xfrm>
        </p:spPr>
        <p:txBody>
          <a:bodyPr/>
          <a:lstStyle/>
          <a:p>
            <a:endParaRPr lang="en-GB" altLang="en-US" sz="1800">
              <a:cs typeface="Calibri" panose="020F0502020204030204" pitchFamily="34" charset="0"/>
            </a:endParaRPr>
          </a:p>
          <a:p>
            <a:pPr>
              <a:buFontTx/>
              <a:buChar char="-"/>
            </a:pPr>
            <a:endParaRPr lang="en-GB" altLang="en-US"/>
          </a:p>
        </p:txBody>
      </p:sp>
      <p:graphicFrame>
        <p:nvGraphicFramePr>
          <p:cNvPr id="3" name="Table 2">
            <a:extLst>
              <a:ext uri="{FF2B5EF4-FFF2-40B4-BE49-F238E27FC236}">
                <a16:creationId xmlns:a16="http://schemas.microsoft.com/office/drawing/2014/main" id="{B1756B85-B8E1-48EE-A7AE-B795D4EF3E97}"/>
              </a:ext>
            </a:extLst>
          </p:cNvPr>
          <p:cNvGraphicFramePr>
            <a:graphicFrameLocks noGrp="1"/>
          </p:cNvGraphicFramePr>
          <p:nvPr/>
        </p:nvGraphicFramePr>
        <p:xfrm>
          <a:off x="0" y="908050"/>
          <a:ext cx="9144000" cy="9012238"/>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048000">
                  <a:extLst>
                    <a:ext uri="{9D8B030D-6E8A-4147-A177-3AD203B41FA5}">
                      <a16:colId xmlns:a16="http://schemas.microsoft.com/office/drawing/2014/main" val="20002"/>
                    </a:ext>
                  </a:extLst>
                </a:gridCol>
              </a:tblGrid>
              <a:tr h="1371766">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2800" dirty="0">
                          <a:effectLst>
                            <a:outerShdw blurRad="38100" dist="38100" dir="2700000" algn="tl">
                              <a:srgbClr val="000000">
                                <a:alpha val="43137"/>
                              </a:srgbClr>
                            </a:outerShdw>
                          </a:effectLst>
                        </a:rPr>
                        <a:t>Environmental Sustainability </a:t>
                      </a:r>
                    </a:p>
                  </a:txBody>
                  <a:tcPr marT="45728" marB="45728"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2800" dirty="0">
                          <a:effectLst>
                            <a:outerShdw blurRad="38100" dist="38100" dir="2700000" algn="tl">
                              <a:srgbClr val="000000">
                                <a:alpha val="43137"/>
                              </a:srgbClr>
                            </a:outerShdw>
                          </a:effectLst>
                        </a:rPr>
                        <a:t>Oil and Gas</a:t>
                      </a:r>
                    </a:p>
                    <a:p>
                      <a:pPr algn="ctr"/>
                      <a:r>
                        <a:rPr lang="en-GB" sz="2800" dirty="0">
                          <a:effectLst>
                            <a:outerShdw blurRad="38100" dist="38100" dir="2700000" algn="tl">
                              <a:srgbClr val="000000">
                                <a:alpha val="43137"/>
                              </a:srgbClr>
                            </a:outerShdw>
                          </a:effectLst>
                        </a:rPr>
                        <a:t>Industry</a:t>
                      </a:r>
                    </a:p>
                  </a:txBody>
                  <a:tcPr marT="45728" marB="45728" anchor="ctr"/>
                </a:tc>
                <a:tc>
                  <a:txBody>
                    <a:bodyPr/>
                    <a:lstStyle/>
                    <a:p>
                      <a:pPr algn="ctr"/>
                      <a:r>
                        <a:rPr lang="en-GB" sz="2800" dirty="0">
                          <a:effectLst>
                            <a:outerShdw blurRad="38100" dist="38100" dir="2700000" algn="tl">
                              <a:srgbClr val="000000">
                                <a:alpha val="43137"/>
                              </a:srgbClr>
                            </a:outerShdw>
                          </a:effectLst>
                        </a:rPr>
                        <a:t>Corporate Social Responsibility (CSR)</a:t>
                      </a:r>
                    </a:p>
                  </a:txBody>
                  <a:tcPr marT="45728" marB="45728" anchor="ctr"/>
                </a:tc>
                <a:extLst>
                  <a:ext uri="{0D108BD9-81ED-4DB2-BD59-A6C34878D82A}">
                    <a16:rowId xmlns:a16="http://schemas.microsoft.com/office/drawing/2014/main" val="10000"/>
                  </a:ext>
                </a:extLst>
              </a:tr>
              <a:tr h="1737568">
                <a:tc rowSpan="2">
                  <a:txBody>
                    <a:bodyPr/>
                    <a:lstStyle/>
                    <a:p>
                      <a:pPr algn="l"/>
                      <a:r>
                        <a:rPr lang="en-GB" sz="2000" kern="1200" dirty="0">
                          <a:solidFill>
                            <a:schemeClr val="dk1"/>
                          </a:solidFill>
                          <a:effectLst/>
                          <a:latin typeface="+mn-lt"/>
                          <a:ea typeface="+mn-ea"/>
                          <a:cs typeface="+mn-cs"/>
                        </a:rPr>
                        <a:t>In the oil and gas industry the term ‘environmental sustainability ‘and ‘sustainable development’ does not mean the ability to continue production infinitely. It should mean dealing with the global energy demand responsibly, at a reasonable cost while protecting the environment until an echo-friendly product becomes commonly accessible</a:t>
                      </a:r>
                      <a:endParaRPr lang="en-GB" sz="2000" dirty="0">
                        <a:effectLst/>
                      </a:endParaRPr>
                    </a:p>
                  </a:txBody>
                  <a:tcPr marT="45728" marB="45728"/>
                </a:tc>
                <a:tc>
                  <a:txBody>
                    <a:bodyPr/>
                    <a:lstStyle/>
                    <a:p>
                      <a:r>
                        <a:rPr lang="en-GB" sz="1800" dirty="0"/>
                        <a:t>According to BP’s 2018 report, the oil and gas industry produces about 53% of global energy demands.</a:t>
                      </a:r>
                    </a:p>
                    <a:p>
                      <a:endParaRPr lang="en-GB" sz="1800" dirty="0"/>
                    </a:p>
                    <a:p>
                      <a:endParaRPr lang="en-GB" sz="1800" dirty="0"/>
                    </a:p>
                  </a:txBody>
                  <a:tcPr marT="45728" marB="45728">
                    <a:lnB w="12700" cap="flat" cmpd="sng" algn="ctr">
                      <a:solidFill>
                        <a:schemeClr val="tx1"/>
                      </a:solidFill>
                      <a:prstDash val="solid"/>
                      <a:round/>
                      <a:headEnd type="none" w="med" len="med"/>
                      <a:tailEnd type="none" w="med" len="med"/>
                    </a:lnB>
                  </a:tcPr>
                </a:tc>
                <a:tc rowSpan="2">
                  <a:txBody>
                    <a:bodyPr/>
                    <a:lstStyle/>
                    <a:p>
                      <a:r>
                        <a:rPr lang="en-GB" sz="1800" kern="1200" dirty="0">
                          <a:solidFill>
                            <a:schemeClr val="dk1"/>
                          </a:solidFill>
                          <a:effectLst/>
                          <a:latin typeface="+mn-lt"/>
                          <a:ea typeface="+mn-ea"/>
                          <a:cs typeface="+mn-cs"/>
                        </a:rPr>
                        <a:t>CSR refers to the moral duty of businesses conducting legitimate activities in a particular community to promote sustainable social ideals in order to create a peaceful environment within that society. </a:t>
                      </a:r>
                    </a:p>
                    <a:p>
                      <a:endParaRPr lang="en-GB" sz="1800" kern="1200" dirty="0">
                        <a:solidFill>
                          <a:schemeClr val="dk1"/>
                        </a:solidFill>
                        <a:effectLst/>
                        <a:latin typeface="+mn-lt"/>
                        <a:ea typeface="+mn-ea"/>
                        <a:cs typeface="+mn-cs"/>
                      </a:endParaRPr>
                    </a:p>
                    <a:p>
                      <a:r>
                        <a:rPr lang="en-GB" sz="1800" kern="1200" dirty="0">
                          <a:solidFill>
                            <a:schemeClr val="dk1"/>
                          </a:solidFill>
                          <a:effectLst/>
                          <a:latin typeface="+mn-lt"/>
                          <a:ea typeface="+mn-ea"/>
                          <a:cs typeface="+mn-cs"/>
                        </a:rPr>
                        <a:t>community expects the business to protect the environment and make the neighbourhood a better place to live and work by participating in charity initiatives</a:t>
                      </a:r>
                    </a:p>
                    <a:p>
                      <a:endParaRPr lang="en-GB" sz="1800" kern="1200" dirty="0">
                        <a:solidFill>
                          <a:schemeClr val="accent3">
                            <a:lumMod val="50000"/>
                          </a:schemeClr>
                        </a:solidFill>
                        <a:effectLst/>
                        <a:latin typeface="+mn-lt"/>
                        <a:ea typeface="+mn-ea"/>
                        <a:cs typeface="+mn-cs"/>
                      </a:endParaRPr>
                    </a:p>
                    <a:p>
                      <a:r>
                        <a:rPr lang="en-GB" sz="1800" kern="1200" dirty="0">
                          <a:solidFill>
                            <a:schemeClr val="dk1"/>
                          </a:solidFill>
                          <a:effectLst/>
                          <a:latin typeface="+mn-lt"/>
                          <a:ea typeface="+mn-ea"/>
                          <a:cs typeface="+mn-cs"/>
                        </a:rPr>
                        <a:t>CSR is a mutually agreed-upon procedure that, while voluntary does not preclude the employment of compulsory tools. </a:t>
                      </a:r>
                    </a:p>
                    <a:p>
                      <a:endParaRPr lang="en-GB" sz="1800" kern="1200" dirty="0">
                        <a:solidFill>
                          <a:schemeClr val="dk1"/>
                        </a:solidFill>
                        <a:effectLst/>
                        <a:latin typeface="+mn-lt"/>
                        <a:ea typeface="+mn-ea"/>
                        <a:cs typeface="+mn-cs"/>
                      </a:endParaRPr>
                    </a:p>
                    <a:p>
                      <a:r>
                        <a:rPr lang="en-GB" sz="1800" kern="1200" dirty="0">
                          <a:solidFill>
                            <a:schemeClr val="dk1"/>
                          </a:solidFill>
                          <a:effectLst/>
                          <a:latin typeface="+mn-lt"/>
                          <a:ea typeface="+mn-ea"/>
                          <a:cs typeface="+mn-cs"/>
                        </a:rPr>
                        <a:t>The culture or the nature of partnership can improve the quality of CSR </a:t>
                      </a:r>
                      <a:endParaRPr lang="en-GB" sz="1800" dirty="0"/>
                    </a:p>
                  </a:txBody>
                  <a:tcPr marT="45728" marB="45728"/>
                </a:tc>
                <a:extLst>
                  <a:ext uri="{0D108BD9-81ED-4DB2-BD59-A6C34878D82A}">
                    <a16:rowId xmlns:a16="http://schemas.microsoft.com/office/drawing/2014/main" val="10001"/>
                  </a:ext>
                </a:extLst>
              </a:tr>
              <a:tr h="5902904">
                <a:tc vMerge="1">
                  <a:txBody>
                    <a:bodyPr/>
                    <a:lstStyle/>
                    <a:p>
                      <a:endParaRPr lang="en-GB"/>
                    </a:p>
                  </a:txBody>
                  <a:tcPr/>
                </a:tc>
                <a:tc>
                  <a:txBody>
                    <a:bodyPr/>
                    <a:lstStyle/>
                    <a:p>
                      <a:r>
                        <a:rPr lang="en-GB" sz="1800" kern="1200" dirty="0">
                          <a:solidFill>
                            <a:schemeClr val="dk1"/>
                          </a:solidFill>
                          <a:effectLst/>
                          <a:highlight>
                            <a:srgbClr val="FFFF00"/>
                          </a:highlight>
                          <a:latin typeface="+mn-lt"/>
                          <a:ea typeface="+mn-ea"/>
                          <a:cs typeface="+mn-cs"/>
                        </a:rPr>
                        <a:t>Oil and gas activities not only devastates the area of exploration, production and usage but further devastates and jeopardises the survival of the host communities</a:t>
                      </a:r>
                      <a:endParaRPr lang="en-GB" sz="1800" dirty="0">
                        <a:solidFill>
                          <a:schemeClr val="accent4">
                            <a:lumMod val="40000"/>
                            <a:lumOff val="60000"/>
                          </a:schemeClr>
                        </a:solidFill>
                        <a:highlight>
                          <a:srgbClr val="FFFF00"/>
                        </a:highlight>
                      </a:endParaRPr>
                    </a:p>
                  </a:txBody>
                  <a:tcPr marT="45728" marB="45728">
                    <a:lnT w="12700" cap="flat" cmpd="sng" algn="ctr">
                      <a:solidFill>
                        <a:schemeClr val="tx1"/>
                      </a:solidFill>
                      <a:prstDash val="solid"/>
                      <a:round/>
                      <a:headEnd type="none" w="med" len="med"/>
                      <a:tailEnd type="none" w="med" len="med"/>
                    </a:lnT>
                  </a:tcPr>
                </a:tc>
                <a:tc vMerge="1">
                  <a:txBody>
                    <a:bodyPr/>
                    <a:lstStyle/>
                    <a:p>
                      <a:endParaRPr lang="en-GB"/>
                    </a:p>
                  </a:txBody>
                  <a:tcPr/>
                </a:tc>
                <a:extLst>
                  <a:ext uri="{0D108BD9-81ED-4DB2-BD59-A6C34878D82A}">
                    <a16:rowId xmlns:a16="http://schemas.microsoft.com/office/drawing/2014/main" val="10002"/>
                  </a:ext>
                </a:extLst>
              </a:tr>
            </a:tbl>
          </a:graphicData>
        </a:graphic>
      </p:graphicFrame>
      <p:graphicFrame>
        <p:nvGraphicFramePr>
          <p:cNvPr id="2" name="Table 1">
            <a:extLst>
              <a:ext uri="{FF2B5EF4-FFF2-40B4-BE49-F238E27FC236}">
                <a16:creationId xmlns:a16="http://schemas.microsoft.com/office/drawing/2014/main" id="{56B82B0B-91C3-4F48-BE7E-B9EDB9ECB9D1}"/>
              </a:ext>
            </a:extLst>
          </p:cNvPr>
          <p:cNvGraphicFramePr>
            <a:graphicFrameLocks noGrp="1"/>
          </p:cNvGraphicFramePr>
          <p:nvPr/>
        </p:nvGraphicFramePr>
        <p:xfrm>
          <a:off x="6156325" y="4508500"/>
          <a:ext cx="2879725" cy="366713"/>
        </p:xfrm>
        <a:graphic>
          <a:graphicData uri="http://schemas.openxmlformats.org/drawingml/2006/table">
            <a:tbl>
              <a:tblPr/>
              <a:tblGrid>
                <a:gridCol w="2879725">
                  <a:extLst>
                    <a:ext uri="{9D8B030D-6E8A-4147-A177-3AD203B41FA5}">
                      <a16:colId xmlns:a16="http://schemas.microsoft.com/office/drawing/2014/main" val="20000"/>
                    </a:ext>
                  </a:extLst>
                </a:gridCol>
              </a:tblGrid>
              <a:tr h="366713">
                <a:tc>
                  <a:txBody>
                    <a:bodyPr/>
                    <a:lstStyle/>
                    <a:p>
                      <a:pPr algn="ctr"/>
                      <a:r>
                        <a:rPr lang="en-GB" sz="1800" b="1" dirty="0">
                          <a:solidFill>
                            <a:srgbClr val="00B050"/>
                          </a:solidFill>
                        </a:rPr>
                        <a:t>on the other hand</a:t>
                      </a:r>
                    </a:p>
                  </a:txBody>
                  <a:tcPr marL="91421" marR="91421" marT="45839" marB="45839">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30C3BC2D-FCF9-4045-A441-C298EB059468}"/>
              </a:ext>
            </a:extLst>
          </p:cNvPr>
          <p:cNvSpPr>
            <a:spLocks noGrp="1"/>
          </p:cNvSpPr>
          <p:nvPr>
            <p:ph type="title"/>
          </p:nvPr>
        </p:nvSpPr>
        <p:spPr>
          <a:xfrm>
            <a:off x="179388" y="-100013"/>
            <a:ext cx="8229600" cy="928688"/>
          </a:xfrm>
        </p:spPr>
        <p:txBody>
          <a:bodyPr rtlCol="0">
            <a:normAutofit/>
          </a:bodyPr>
          <a:lstStyle/>
          <a:p>
            <a:pPr eaLnBrk="1" fontAlgn="auto" hangingPunct="1">
              <a:spcAft>
                <a:spcPts val="0"/>
              </a:spcAft>
              <a:defRPr/>
            </a:pPr>
            <a:r>
              <a:rPr lang="en-GB" b="1" dirty="0">
                <a:solidFill>
                  <a:schemeClr val="bg1">
                    <a:lumMod val="95000"/>
                  </a:schemeClr>
                </a:solidFill>
                <a:effectLst>
                  <a:outerShdw blurRad="38100" dist="38100" dir="2700000" algn="tl">
                    <a:srgbClr val="000000">
                      <a:alpha val="43137"/>
                    </a:srgbClr>
                  </a:outerShdw>
                </a:effectLst>
              </a:rPr>
              <a:t>Background</a:t>
            </a:r>
          </a:p>
        </p:txBody>
      </p:sp>
      <p:sp>
        <p:nvSpPr>
          <p:cNvPr id="14339" name="Content Placeholder 1">
            <a:extLst>
              <a:ext uri="{FF2B5EF4-FFF2-40B4-BE49-F238E27FC236}">
                <a16:creationId xmlns:a16="http://schemas.microsoft.com/office/drawing/2014/main" id="{72F6EF3E-7B19-4148-994E-4AD4CB221751}"/>
              </a:ext>
            </a:extLst>
          </p:cNvPr>
          <p:cNvSpPr>
            <a:spLocks noGrp="1"/>
          </p:cNvSpPr>
          <p:nvPr>
            <p:ph idx="1"/>
          </p:nvPr>
        </p:nvSpPr>
        <p:spPr>
          <a:xfrm>
            <a:off x="0" y="981075"/>
            <a:ext cx="9036050" cy="5040313"/>
          </a:xfrm>
          <a:ln>
            <a:solidFill>
              <a:schemeClr val="accent1">
                <a:lumMod val="75000"/>
              </a:schemeClr>
            </a:solidFill>
          </a:ln>
        </p:spPr>
        <p:txBody>
          <a:bodyPr/>
          <a:lstStyle/>
          <a:p>
            <a:pPr marL="400050" lvl="1" indent="0" algn="just">
              <a:buFont typeface="Arial" panose="020B0604020202020204" pitchFamily="34" charset="0"/>
              <a:buNone/>
              <a:defRPr/>
            </a:pPr>
            <a:r>
              <a:rPr lang="en-GB" sz="2400" dirty="0">
                <a:ea typeface="Calibri" panose="020F0502020204030204" pitchFamily="34" charset="0"/>
              </a:rPr>
              <a:t>The impact of oil and gas </a:t>
            </a:r>
            <a:r>
              <a:rPr lang="en-GB" sz="2400" dirty="0"/>
              <a:t>exploration</a:t>
            </a:r>
            <a:r>
              <a:rPr lang="en-GB" sz="2400" dirty="0">
                <a:ea typeface="Calibri" panose="020F0502020204030204" pitchFamily="34" charset="0"/>
              </a:rPr>
              <a:t>, transportation, usage and storage is not limited to the air, land and sea. Sometimes the pollution further travels between countries which makes it a global problem. Oil and gas activities not only devastates the area of </a:t>
            </a:r>
          </a:p>
          <a:p>
            <a:pPr marL="400050" lvl="1" indent="0" algn="just">
              <a:buFont typeface="Arial" panose="020B0604020202020204" pitchFamily="34" charset="0"/>
              <a:buNone/>
              <a:defRPr/>
            </a:pPr>
            <a:r>
              <a:rPr lang="en-GB" sz="2400" dirty="0">
                <a:ea typeface="Calibri" panose="020F0502020204030204" pitchFamily="34" charset="0"/>
              </a:rPr>
              <a:t>exploration, production and usage but further devastates and jeopardises the survival of the host communities.</a:t>
            </a:r>
            <a:endParaRPr lang="en-GB" dirty="0">
              <a:ea typeface="Calibri" panose="020F0502020204030204" pitchFamily="34" charset="0"/>
            </a:endParaRPr>
          </a:p>
          <a:p>
            <a:pPr marL="400050" lvl="1" indent="0" algn="just">
              <a:buFont typeface="Arial" panose="020B0604020202020204" pitchFamily="34" charset="0"/>
              <a:buNone/>
              <a:defRPr/>
            </a:pPr>
            <a:r>
              <a:rPr lang="en-GB" b="1" dirty="0">
                <a:effectLst>
                  <a:outerShdw blurRad="38100" dist="38100" dir="2700000" algn="tl">
                    <a:srgbClr val="000000">
                      <a:alpha val="43137"/>
                    </a:srgbClr>
                  </a:outerShdw>
                </a:effectLst>
              </a:rPr>
              <a:t>Several attempts have been made by the Nigeria government to reform the oil and gas industry.</a:t>
            </a:r>
          </a:p>
          <a:p>
            <a:pPr marL="400050" lvl="1" indent="0" algn="just">
              <a:buFont typeface="Arial" panose="020B0604020202020204" pitchFamily="34" charset="0"/>
              <a:buNone/>
              <a:defRPr/>
            </a:pPr>
            <a:endParaRPr lang="en-GB" dirty="0">
              <a:ea typeface="Calibri" panose="020F0502020204030204" pitchFamily="34" charset="0"/>
            </a:endParaRPr>
          </a:p>
          <a:p>
            <a:pPr marL="0" indent="0">
              <a:buFont typeface="Arial" panose="020B0604020202020204" pitchFamily="34" charset="0"/>
              <a:buNone/>
              <a:defRPr/>
            </a:pPr>
            <a:r>
              <a:rPr lang="en-GB" sz="2800" b="1" dirty="0">
                <a:ea typeface="Calibri" panose="020F0502020204030204" pitchFamily="34" charset="0"/>
              </a:rPr>
              <a:t>				</a:t>
            </a:r>
            <a:r>
              <a:rPr lang="en-GB" sz="2800" b="1" dirty="0">
                <a:highlight>
                  <a:srgbClr val="FF0000"/>
                </a:highlight>
                <a:ea typeface="Calibri" panose="020F0502020204030204" pitchFamily="34" charset="0"/>
              </a:rPr>
              <a:t>THE PROBLEM PERSISTS</a:t>
            </a:r>
            <a:r>
              <a:rPr lang="en-GB" sz="2800" dirty="0">
                <a:highlight>
                  <a:srgbClr val="FF0000"/>
                </a:highlight>
                <a:ea typeface="Calibri" panose="020F0502020204030204" pitchFamily="34" charset="0"/>
              </a:rPr>
              <a:t>   </a:t>
            </a:r>
          </a:p>
          <a:p>
            <a:pPr marL="0" indent="0" algn="just">
              <a:buFont typeface="Arial" panose="020B0604020202020204" pitchFamily="34" charset="0"/>
              <a:buNone/>
              <a:defRPr/>
            </a:pPr>
            <a:endParaRPr lang="en-GB" altLang="en-US" sz="2000" dirty="0">
              <a:latin typeface="Verdana" panose="020B0604030504040204" pitchFamily="34" charset="0"/>
              <a:ea typeface="Verdana" panose="020B0604030504040204" pitchFamily="34" charset="0"/>
              <a:cs typeface="Verdana" panose="020B0604030504040204" pitchFamily="34" charset="0"/>
            </a:endParaRPr>
          </a:p>
          <a:p>
            <a:pPr algn="ctr">
              <a:buFont typeface="Wingdings" panose="05000000000000000000" pitchFamily="2" charset="2"/>
              <a:buChar char="Ø"/>
              <a:defRPr/>
            </a:pPr>
            <a:endParaRPr lang="en-GB" sz="1000" u="sng" dirty="0">
              <a:solidFill>
                <a:srgbClr val="0563C1"/>
              </a:solidFill>
              <a:highlight>
                <a:srgbClr val="FFFFFF"/>
              </a:highlight>
              <a:latin typeface="Arial" panose="020B0604020202020204" pitchFamily="34" charset="0"/>
              <a:ea typeface="Arial" panose="020B0604020202020204" pitchFamily="34" charset="0"/>
              <a:hlinkClick r:id="rId4"/>
            </a:endParaRPr>
          </a:p>
          <a:p>
            <a:pPr marL="0" indent="0" algn="ctr">
              <a:buFont typeface="Arial" panose="020B0604020202020204" pitchFamily="34" charset="0"/>
              <a:buNone/>
              <a:defRPr/>
            </a:pPr>
            <a:endParaRPr lang="en-GB" sz="1000" u="sng" dirty="0">
              <a:solidFill>
                <a:srgbClr val="0563C1"/>
              </a:solidFill>
              <a:highlight>
                <a:srgbClr val="FFFFFF"/>
              </a:highlight>
              <a:latin typeface="Arial" panose="020B0604020202020204" pitchFamily="34" charset="0"/>
              <a:ea typeface="Arial" panose="020B0604020202020204" pitchFamily="34" charset="0"/>
              <a:hlinkClick r:id="rId4"/>
            </a:endParaRPr>
          </a:p>
          <a:p>
            <a:pPr marL="0" indent="0" algn="ctr">
              <a:buFont typeface="Arial" panose="020B0604020202020204" pitchFamily="34" charset="0"/>
              <a:buNone/>
              <a:defRPr/>
            </a:pPr>
            <a:endParaRPr lang="en-GB" sz="1000" u="sng" dirty="0">
              <a:solidFill>
                <a:srgbClr val="0563C1"/>
              </a:solidFill>
              <a:highlight>
                <a:srgbClr val="FFFFFF"/>
              </a:highlight>
              <a:latin typeface="Arial" panose="020B0604020202020204" pitchFamily="34" charset="0"/>
              <a:ea typeface="Arial" panose="020B0604020202020204" pitchFamily="34" charset="0"/>
              <a:hlinkClick r:id="rId4"/>
            </a:endParaRPr>
          </a:p>
          <a:p>
            <a:pPr marL="0" indent="0" algn="ctr">
              <a:buFont typeface="Arial" panose="020B0604020202020204" pitchFamily="34" charset="0"/>
              <a:buNone/>
              <a:defRPr/>
            </a:pPr>
            <a:endParaRPr lang="en-GB" sz="1000" u="sng" dirty="0">
              <a:solidFill>
                <a:srgbClr val="0563C1"/>
              </a:solidFill>
              <a:highlight>
                <a:srgbClr val="FFFFFF"/>
              </a:highlight>
              <a:latin typeface="Arial" panose="020B0604020202020204" pitchFamily="34" charset="0"/>
              <a:ea typeface="Arial" panose="020B0604020202020204" pitchFamily="34" charset="0"/>
              <a:hlinkClick r:id="rId4"/>
            </a:endParaRPr>
          </a:p>
          <a:p>
            <a:pPr marL="0" indent="0" algn="ctr">
              <a:buFont typeface="Arial" panose="020B0604020202020204" pitchFamily="34" charset="0"/>
              <a:buNone/>
              <a:defRPr/>
            </a:pPr>
            <a:endParaRPr lang="en-GB" sz="1000" u="sng" dirty="0">
              <a:solidFill>
                <a:srgbClr val="0563C1"/>
              </a:solidFill>
              <a:highlight>
                <a:srgbClr val="FFFFFF"/>
              </a:highlight>
              <a:latin typeface="Arial" panose="020B0604020202020204" pitchFamily="34" charset="0"/>
              <a:ea typeface="Arial" panose="020B0604020202020204" pitchFamily="34" charset="0"/>
              <a:hlinkClick r:id="rId4"/>
            </a:endParaRPr>
          </a:p>
          <a:p>
            <a:pPr marL="0" indent="0" algn="ctr">
              <a:buFont typeface="Arial" panose="020B0604020202020204" pitchFamily="34" charset="0"/>
              <a:buNone/>
              <a:defRPr/>
            </a:pPr>
            <a:endParaRPr lang="en-GB" sz="1000" u="sng" dirty="0">
              <a:solidFill>
                <a:srgbClr val="0563C1"/>
              </a:solidFill>
              <a:highlight>
                <a:srgbClr val="FFFFFF"/>
              </a:highlight>
              <a:latin typeface="Arial" panose="020B0604020202020204" pitchFamily="34" charset="0"/>
              <a:ea typeface="Arial" panose="020B0604020202020204" pitchFamily="34" charset="0"/>
              <a:hlinkClick r:id="rId4"/>
            </a:endParaRPr>
          </a:p>
          <a:p>
            <a:pPr marL="0" indent="0" algn="ctr">
              <a:buFont typeface="Arial" panose="020B0604020202020204" pitchFamily="34" charset="0"/>
              <a:buNone/>
              <a:defRPr/>
            </a:pPr>
            <a:endParaRPr lang="en-GB" sz="1000" u="sng" dirty="0">
              <a:solidFill>
                <a:srgbClr val="0563C1"/>
              </a:solidFill>
              <a:highlight>
                <a:srgbClr val="FFFFFF"/>
              </a:highlight>
              <a:latin typeface="Arial" panose="020B0604020202020204" pitchFamily="34" charset="0"/>
              <a:ea typeface="Arial" panose="020B0604020202020204" pitchFamily="34" charset="0"/>
              <a:hlinkClick r:id="rId4"/>
            </a:endParaRPr>
          </a:p>
          <a:p>
            <a:pPr marL="0" indent="0" algn="ctr">
              <a:buFont typeface="Arial" panose="020B0604020202020204" pitchFamily="34" charset="0"/>
              <a:buNone/>
              <a:defRPr/>
            </a:pPr>
            <a:endParaRPr lang="en-GB" sz="1000" u="sng" dirty="0">
              <a:solidFill>
                <a:srgbClr val="0563C1"/>
              </a:solidFill>
              <a:highlight>
                <a:srgbClr val="FFFFFF"/>
              </a:highlight>
              <a:latin typeface="Arial" panose="020B0604020202020204" pitchFamily="34" charset="0"/>
              <a:ea typeface="Arial" panose="020B0604020202020204" pitchFamily="34" charset="0"/>
              <a:hlinkClick r:id="rId4"/>
            </a:endParaRPr>
          </a:p>
          <a:p>
            <a:pPr marL="0" indent="0" algn="ctr">
              <a:buFont typeface="Arial" panose="020B0604020202020204" pitchFamily="34" charset="0"/>
              <a:buNone/>
              <a:defRPr/>
            </a:pPr>
            <a:endParaRPr lang="en-GB" sz="1000" u="sng" dirty="0">
              <a:solidFill>
                <a:srgbClr val="0563C1"/>
              </a:solidFill>
              <a:highlight>
                <a:srgbClr val="FFFFFF"/>
              </a:highlight>
              <a:latin typeface="Arial" panose="020B0604020202020204" pitchFamily="34" charset="0"/>
              <a:ea typeface="Arial" panose="020B0604020202020204" pitchFamily="34" charset="0"/>
              <a:hlinkClick r:id="rId4"/>
            </a:endParaRPr>
          </a:p>
          <a:p>
            <a:pPr marL="0" indent="0">
              <a:buFont typeface="Arial" panose="020B0604020202020204" pitchFamily="34" charset="0"/>
              <a:buNone/>
              <a:defRPr/>
            </a:pPr>
            <a:endParaRPr lang="en-GB" altLang="en-US" sz="4400" dirty="0"/>
          </a:p>
          <a:p>
            <a:pPr marL="0" indent="0" eaLnBrk="1" hangingPunct="1">
              <a:buFont typeface="Arial" panose="020B0604020202020204" pitchFamily="34" charset="0"/>
              <a:buNone/>
              <a:defRPr/>
            </a:pPr>
            <a:endParaRPr lang="en-GB" altLang="en-US" dirty="0"/>
          </a:p>
          <a:p>
            <a:pPr marL="0" indent="0">
              <a:buFont typeface="Arial" panose="020B0604020202020204" pitchFamily="34" charset="0"/>
              <a:buNone/>
              <a:defRPr/>
            </a:pPr>
            <a:endParaRPr lang="en-US" altLang="en-US" dirty="0"/>
          </a:p>
        </p:txBody>
      </p:sp>
      <p:pic>
        <p:nvPicPr>
          <p:cNvPr id="15364" name="Picture 5">
            <a:extLst>
              <a:ext uri="{FF2B5EF4-FFF2-40B4-BE49-F238E27FC236}">
                <a16:creationId xmlns:a16="http://schemas.microsoft.com/office/drawing/2014/main" id="{14A6754F-02F8-44DC-919A-6E2B1C3D03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4724400"/>
            <a:ext cx="9366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7D94BF3C-B90C-4A5F-9FCD-EF1F1B26C399}"/>
              </a:ext>
            </a:extLst>
          </p:cNvPr>
          <p:cNvSpPr>
            <a:spLocks noGrp="1"/>
          </p:cNvSpPr>
          <p:nvPr>
            <p:ph type="title"/>
          </p:nvPr>
        </p:nvSpPr>
        <p:spPr>
          <a:xfrm>
            <a:off x="0" y="1052513"/>
            <a:ext cx="9144000" cy="4752975"/>
          </a:xfrm>
        </p:spPr>
        <p:txBody>
          <a:bodyPr/>
          <a:lstStyle/>
          <a:p>
            <a:endParaRPr lang="en-US" altLang="en-US"/>
          </a:p>
        </p:txBody>
      </p:sp>
      <p:pic>
        <p:nvPicPr>
          <p:cNvPr id="17411" name="Picture 7">
            <a:extLst>
              <a:ext uri="{FF2B5EF4-FFF2-40B4-BE49-F238E27FC236}">
                <a16:creationId xmlns:a16="http://schemas.microsoft.com/office/drawing/2014/main" id="{21B6FE32-D4FA-4886-ABA8-AF0632352C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908050"/>
            <a:ext cx="8785225"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D8FA8204-AA0B-40C6-AB60-8D50BA2F69AF}"/>
              </a:ext>
            </a:extLst>
          </p:cNvPr>
          <p:cNvSpPr txBox="1"/>
          <p:nvPr/>
        </p:nvSpPr>
        <p:spPr>
          <a:xfrm>
            <a:off x="2771775" y="128588"/>
            <a:ext cx="4579938" cy="708025"/>
          </a:xfrm>
          <a:prstGeom prst="rect">
            <a:avLst/>
          </a:prstGeom>
          <a:noFill/>
        </p:spPr>
        <p:txBody>
          <a:bodyPr>
            <a:spAutoFit/>
          </a:bodyPr>
          <a:lstStyle/>
          <a:p>
            <a:pPr>
              <a:defRPr/>
            </a:pPr>
            <a:r>
              <a:rPr lang="en-GB" sz="4000" dirty="0">
                <a:solidFill>
                  <a:schemeClr val="bg1"/>
                </a:solidFill>
                <a:effectLst>
                  <a:outerShdw blurRad="38100" dist="38100" dir="2700000" algn="tl">
                    <a:srgbClr val="000000">
                      <a:alpha val="43137"/>
                    </a:srgbClr>
                  </a:outerShdw>
                </a:effectLst>
              </a:rPr>
              <a:t>Background …..</a:t>
            </a: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B3AB7F-9AC7-469D-B24A-3AFD747A3B95}"/>
              </a:ext>
            </a:extLst>
          </p:cNvPr>
          <p:cNvSpPr/>
          <p:nvPr/>
        </p:nvSpPr>
        <p:spPr>
          <a:xfrm>
            <a:off x="1403350" y="214313"/>
            <a:ext cx="6769100" cy="768350"/>
          </a:xfrm>
          <a:prstGeom prst="rect">
            <a:avLst/>
          </a:prstGeom>
        </p:spPr>
        <p:txBody>
          <a:bodyPr>
            <a:spAutoFit/>
          </a:bodyPr>
          <a:lstStyle/>
          <a:p>
            <a:pPr algn="ctr">
              <a:defRPr/>
            </a:pPr>
            <a:r>
              <a:rPr lang="en-GB" altLang="en-US" sz="4400" dirty="0">
                <a:solidFill>
                  <a:schemeClr val="bg1"/>
                </a:solidFill>
                <a:effectLst>
                  <a:outerShdw blurRad="38100" dist="38100" dir="2700000" algn="tl">
                    <a:srgbClr val="000000">
                      <a:alpha val="43137"/>
                    </a:srgbClr>
                  </a:outerShdw>
                </a:effectLst>
                <a:latin typeface="+mn-lt"/>
              </a:rPr>
              <a:t>Question</a:t>
            </a:r>
            <a:endParaRPr lang="en-GB" sz="4400" dirty="0">
              <a:effectLst>
                <a:outerShdw blurRad="38100" dist="38100" dir="2700000" algn="tl">
                  <a:srgbClr val="000000">
                    <a:alpha val="43137"/>
                  </a:srgbClr>
                </a:outerShdw>
              </a:effectLst>
              <a:latin typeface="+mn-lt"/>
            </a:endParaRPr>
          </a:p>
        </p:txBody>
      </p:sp>
      <p:sp>
        <p:nvSpPr>
          <p:cNvPr id="21508" name="Content Placeholder 6">
            <a:extLst>
              <a:ext uri="{FF2B5EF4-FFF2-40B4-BE49-F238E27FC236}">
                <a16:creationId xmlns:a16="http://schemas.microsoft.com/office/drawing/2014/main" id="{E62D83A7-3DB5-4D99-8FDA-CF2D00E071A3}"/>
              </a:ext>
            </a:extLst>
          </p:cNvPr>
          <p:cNvSpPr>
            <a:spLocks noGrp="1"/>
          </p:cNvSpPr>
          <p:nvPr>
            <p:ph idx="1"/>
          </p:nvPr>
        </p:nvSpPr>
        <p:spPr>
          <a:xfrm>
            <a:off x="457200" y="1125538"/>
            <a:ext cx="8229600" cy="4621212"/>
          </a:xfrm>
        </p:spPr>
        <p:txBody>
          <a:bodyPr/>
          <a:lstStyle/>
          <a:p>
            <a:pPr marL="0" indent="0" algn="ctr">
              <a:buFont typeface="Arial" panose="020B0604020202020204" pitchFamily="34" charset="0"/>
              <a:buNone/>
              <a:defRPr/>
            </a:pPr>
            <a:r>
              <a:rPr lang="en-GB" altLang="en-US" b="1" dirty="0">
                <a:effectLst>
                  <a:outerShdw blurRad="38100" dist="38100" dir="2700000" algn="tl">
                    <a:srgbClr val="000000">
                      <a:alpha val="43137"/>
                    </a:srgbClr>
                  </a:outerShdw>
                </a:effectLst>
              </a:rPr>
              <a:t>How can CSR improve the goals for environmental sustainability in Nigeria</a:t>
            </a:r>
          </a:p>
          <a:p>
            <a:pPr marL="0" indent="0">
              <a:buFont typeface="Arial" panose="020B0604020202020204" pitchFamily="34" charset="0"/>
              <a:buNone/>
              <a:defRPr/>
            </a:pPr>
            <a:r>
              <a:rPr lang="en-GB" altLang="en-US" sz="2400" dirty="0">
                <a:solidFill>
                  <a:srgbClr val="0070C0"/>
                </a:solidFill>
                <a:cs typeface="Calibri" panose="020F0502020204030204" pitchFamily="34" charset="0"/>
              </a:rPr>
              <a:t>This paper primarily examines the attempt to enhance the role of CSR for environmental sustainability in Nigeria through international governance and local policies.</a:t>
            </a:r>
          </a:p>
          <a:p>
            <a:pPr marL="0" indent="0">
              <a:buFont typeface="Arial" panose="020B0604020202020204" pitchFamily="34" charset="0"/>
              <a:buNone/>
              <a:defRPr/>
            </a:pPr>
            <a:r>
              <a:rPr lang="en-GB" altLang="en-US" sz="2400" dirty="0">
                <a:solidFill>
                  <a:schemeClr val="tx2">
                    <a:lumMod val="75000"/>
                  </a:schemeClr>
                </a:solidFill>
                <a:cs typeface="Calibri" panose="020F0502020204030204" pitchFamily="34" charset="0"/>
              </a:rPr>
              <a:t> It takes a conceptual approach to analysing the current legislative enactment of the Nigeria Petroleum Industry Act 2021(PIA), and the UNEP recommendations and findings within the Ogoni community. It therefore analyses and questions the role of CSR multi-stakeholder efforts towards environmental sustainability. </a:t>
            </a:r>
          </a:p>
          <a:p>
            <a:pPr marL="0" indent="0">
              <a:buFont typeface="Arial" panose="020B0604020202020204" pitchFamily="34" charset="0"/>
              <a:buNone/>
              <a:defRPr/>
            </a:pPr>
            <a:endParaRPr lang="en-GB" altLang="en-US" dirty="0"/>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83A6B014-960F-479D-9358-2B27617BEEFB}"/>
              </a:ext>
            </a:extLst>
          </p:cNvPr>
          <p:cNvSpPr>
            <a:spLocks noGrp="1"/>
          </p:cNvSpPr>
          <p:nvPr>
            <p:ph type="title"/>
          </p:nvPr>
        </p:nvSpPr>
        <p:spPr>
          <a:xfrm>
            <a:off x="461963" y="-266700"/>
            <a:ext cx="8229600" cy="1409700"/>
          </a:xfrm>
        </p:spPr>
        <p:txBody>
          <a:bodyPr/>
          <a:lstStyle/>
          <a:p>
            <a:r>
              <a:rPr lang="en-GB" altLang="en-US" sz="3600">
                <a:solidFill>
                  <a:schemeClr val="bg1"/>
                </a:solidFill>
              </a:rPr>
              <a:t>A brief overview of CSR in India and China</a:t>
            </a:r>
          </a:p>
        </p:txBody>
      </p:sp>
      <p:sp>
        <p:nvSpPr>
          <p:cNvPr id="3" name="Content Placeholder 2">
            <a:extLst>
              <a:ext uri="{FF2B5EF4-FFF2-40B4-BE49-F238E27FC236}">
                <a16:creationId xmlns:a16="http://schemas.microsoft.com/office/drawing/2014/main" id="{3C98D23C-661D-487B-A40B-C132433E215B}"/>
              </a:ext>
            </a:extLst>
          </p:cNvPr>
          <p:cNvSpPr>
            <a:spLocks noGrp="1"/>
          </p:cNvSpPr>
          <p:nvPr>
            <p:ph idx="1"/>
          </p:nvPr>
        </p:nvSpPr>
        <p:spPr>
          <a:xfrm>
            <a:off x="0" y="1138238"/>
            <a:ext cx="9144000" cy="4738687"/>
          </a:xfrm>
        </p:spPr>
        <p:txBody>
          <a:bodyPr/>
          <a:lstStyle/>
          <a:p>
            <a:pPr marL="0" indent="0">
              <a:buFont typeface="Arial" panose="020B0604020202020204" pitchFamily="34" charset="0"/>
              <a:buNone/>
              <a:defRPr/>
            </a:pPr>
            <a:r>
              <a:rPr lang="en-GB" sz="2800" b="1" dirty="0">
                <a:solidFill>
                  <a:schemeClr val="accent2">
                    <a:lumMod val="75000"/>
                  </a:schemeClr>
                </a:solidFill>
              </a:rPr>
              <a:t>INDIA </a:t>
            </a:r>
            <a:r>
              <a:rPr lang="en-GB" sz="2800" dirty="0"/>
              <a:t>- Indian Firms Act 20133 </a:t>
            </a:r>
          </a:p>
          <a:p>
            <a:pPr marL="0" indent="0">
              <a:buFont typeface="Arial" panose="020B0604020202020204" pitchFamily="34" charset="0"/>
              <a:buNone/>
              <a:defRPr/>
            </a:pPr>
            <a:r>
              <a:rPr lang="en-GB" sz="2800" dirty="0"/>
              <a:t>           -  Formation of CSR committee</a:t>
            </a:r>
          </a:p>
          <a:p>
            <a:pPr marL="0" indent="0">
              <a:buFont typeface="Arial" panose="020B0604020202020204" pitchFamily="34" charset="0"/>
              <a:buNone/>
              <a:defRPr/>
            </a:pPr>
            <a:r>
              <a:rPr lang="en-GB" sz="2800" b="1" dirty="0">
                <a:solidFill>
                  <a:schemeClr val="accent2">
                    <a:lumMod val="75000"/>
                  </a:schemeClr>
                </a:solidFill>
              </a:rPr>
              <a:t>CHINESE</a:t>
            </a:r>
            <a:r>
              <a:rPr lang="en-GB" sz="2800" dirty="0"/>
              <a:t> - Chinese company legislation 2006 </a:t>
            </a:r>
          </a:p>
          <a:p>
            <a:pPr marL="0" indent="0">
              <a:buFont typeface="Arial" panose="020B0604020202020204" pitchFamily="34" charset="0"/>
              <a:buNone/>
              <a:defRPr/>
            </a:pPr>
            <a:r>
              <a:rPr lang="en-GB" sz="2800" dirty="0"/>
              <a:t>                + publishes rules for publicising CSR 						             performance </a:t>
            </a:r>
          </a:p>
          <a:p>
            <a:pPr marL="0" indent="0">
              <a:buFont typeface="Arial" panose="020B0604020202020204" pitchFamily="34" charset="0"/>
              <a:buNone/>
              <a:defRPr/>
            </a:pPr>
            <a:r>
              <a:rPr lang="en-GB" sz="2800" dirty="0"/>
              <a:t>                + linking access to banking loans to CSR performance                             		       through its Green Credit Guidelines</a:t>
            </a:r>
          </a:p>
          <a:p>
            <a:pPr marL="0" indent="0">
              <a:buFont typeface="Arial" panose="020B0604020202020204" pitchFamily="34" charset="0"/>
              <a:buNone/>
              <a:defRPr/>
            </a:pPr>
            <a:r>
              <a:rPr lang="en-GB" sz="2800" dirty="0"/>
              <a:t>                + publishing CSR rankings as well as granting awards</a:t>
            </a:r>
          </a:p>
          <a:p>
            <a:pPr marL="0" indent="0">
              <a:buFont typeface="Arial" panose="020B0604020202020204" pitchFamily="34" charset="0"/>
              <a:buNone/>
              <a:defRPr/>
            </a:pPr>
            <a:r>
              <a:rPr lang="en-GB" sz="2800" dirty="0"/>
              <a:t>                + imposed tougher penalties for firms that fail to             			  satisfy environmental</a:t>
            </a:r>
          </a:p>
          <a:p>
            <a:pPr marL="0" indent="0">
              <a:buFont typeface="Arial" panose="020B0604020202020204" pitchFamily="34" charset="0"/>
              <a:buNone/>
              <a:defRPr/>
            </a:pPr>
            <a:endParaRPr lang="en-GB" sz="2800" dirty="0"/>
          </a:p>
          <a:p>
            <a:pPr marL="0" indent="0">
              <a:buFont typeface="Arial" panose="020B0604020202020204" pitchFamily="34" charset="0"/>
              <a:buNone/>
              <a:defRPr/>
            </a:pPr>
            <a:endParaRPr lang="en-GB" sz="2800" dirty="0"/>
          </a:p>
          <a:p>
            <a:pPr marL="0" indent="0">
              <a:buFont typeface="Arial" panose="020B0604020202020204" pitchFamily="34" charset="0"/>
              <a:buNone/>
              <a:defRPr/>
            </a:pPr>
            <a:endParaRPr lang="en-GB" sz="28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RGU Rivers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5950</TotalTime>
  <Words>2326</Words>
  <Application>Microsoft Office PowerPoint</Application>
  <PresentationFormat>On-screen Show (4:3)</PresentationFormat>
  <Paragraphs>160</Paragraphs>
  <Slides>17</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Verdana</vt:lpstr>
      <vt:lpstr>Times New Roman</vt:lpstr>
      <vt:lpstr>Wingdings</vt:lpstr>
      <vt:lpstr>Algerian</vt:lpstr>
      <vt:lpstr>RGU Riverside</vt:lpstr>
      <vt:lpstr>“Research Africa Conference &amp; Exhibition (RACE) 2021”</vt:lpstr>
      <vt:lpstr>Title   Corporate Social Responsibility under the Petroleum Industry Act 2021: Achieving Environmental Sustainability through Multi-stakeholder Partnership  </vt:lpstr>
      <vt:lpstr>Outline</vt:lpstr>
      <vt:lpstr>Introduction  </vt:lpstr>
      <vt:lpstr>The oil and gas sector, environmental Sustainability and CSR</vt:lpstr>
      <vt:lpstr>Background</vt:lpstr>
      <vt:lpstr>PowerPoint Presentation</vt:lpstr>
      <vt:lpstr>PowerPoint Presentation</vt:lpstr>
      <vt:lpstr>A brief overview of CSR in India and China</vt:lpstr>
      <vt:lpstr>  Environmental Sustainability under the PIA: Challenges and Prospect </vt:lpstr>
      <vt:lpstr> </vt:lpstr>
      <vt:lpstr>Findings</vt:lpstr>
      <vt:lpstr>Conclusion </vt:lpstr>
      <vt:lpstr>Thank you &amp; Questions</vt:lpstr>
      <vt:lpstr>References</vt:lpstr>
      <vt:lpstr>PowerPoint Presentation</vt:lpstr>
      <vt:lpstr>PowerPoint Presentation</vt:lpstr>
    </vt:vector>
  </TitlesOfParts>
  <Company>Robert Gordon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ejk4966</dc:creator>
  <cp:lastModifiedBy>George Bray (lib)</cp:lastModifiedBy>
  <cp:revision>341</cp:revision>
  <cp:lastPrinted>2020-01-13T12:43:24Z</cp:lastPrinted>
  <dcterms:created xsi:type="dcterms:W3CDTF">2012-11-15T10:43:26Z</dcterms:created>
  <dcterms:modified xsi:type="dcterms:W3CDTF">2022-02-28T14:01:40Z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256FF9E8-EDAA-471D-9D1C-11E8CD799B64</vt:lpwstr>
  </property>
  <property fmtid="{D5CDD505-2E9C-101B-9397-08002B2CF9AE}" pid="3" name="ArticulatePath">
    <vt:lpwstr>BSM624 Presentation 8  Jurisdictions</vt:lpwstr>
  </property>
</Properties>
</file>