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56" r:id="rId2"/>
    <p:sldId id="271" r:id="rId3"/>
    <p:sldId id="267" r:id="rId4"/>
    <p:sldId id="257" r:id="rId5"/>
    <p:sldId id="258" r:id="rId6"/>
    <p:sldId id="259" r:id="rId7"/>
    <p:sldId id="265" r:id="rId8"/>
    <p:sldId id="262" r:id="rId9"/>
    <p:sldId id="260" r:id="rId10"/>
    <p:sldId id="263" r:id="rId11"/>
    <p:sldId id="266" r:id="rId12"/>
    <p:sldId id="264" r:id="rId13"/>
    <p:sldId id="26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0" d="100"/>
          <a:sy n="60" d="100"/>
        </p:scale>
        <p:origin x="72" y="12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45AAD6-F12A-4750-8884-C8E4465CB3DB}"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lang="en-GB"/>
        </a:p>
      </dgm:t>
    </dgm:pt>
    <dgm:pt modelId="{9E4E59C7-5E2A-4742-9DB8-966C9FDC8A11}">
      <dgm:prSet phldrT="[Text]"/>
      <dgm:spPr/>
      <dgm:t>
        <a:bodyPr/>
        <a:lstStyle/>
        <a:p>
          <a:r>
            <a:rPr lang="en-GB" b="1" dirty="0">
              <a:solidFill>
                <a:schemeClr val="bg1"/>
              </a:solidFill>
            </a:rPr>
            <a:t>Worry</a:t>
          </a:r>
        </a:p>
        <a:p>
          <a:r>
            <a:rPr lang="en-GB" b="1" dirty="0">
              <a:solidFill>
                <a:schemeClr val="bg1"/>
              </a:solidFill>
            </a:rPr>
            <a:t>-------</a:t>
          </a:r>
        </a:p>
        <a:p>
          <a:r>
            <a:rPr lang="en-GB" b="1" dirty="0">
              <a:solidFill>
                <a:schemeClr val="tx1"/>
              </a:solidFill>
            </a:rPr>
            <a:t>Discussion</a:t>
          </a:r>
        </a:p>
        <a:p>
          <a:r>
            <a:rPr lang="en-GB" b="1" dirty="0">
              <a:solidFill>
                <a:schemeClr val="tx1"/>
              </a:solidFill>
            </a:rPr>
            <a:t>Counselling</a:t>
          </a:r>
        </a:p>
      </dgm:t>
    </dgm:pt>
    <dgm:pt modelId="{602AB04D-3280-4870-ACA6-E39CE066C712}" type="parTrans" cxnId="{48920333-4EAB-4CFA-B7AB-55F9259849A2}">
      <dgm:prSet/>
      <dgm:spPr/>
      <dgm:t>
        <a:bodyPr/>
        <a:lstStyle/>
        <a:p>
          <a:endParaRPr lang="en-GB"/>
        </a:p>
      </dgm:t>
    </dgm:pt>
    <dgm:pt modelId="{F1DC2539-18A5-43FD-8F59-014CD9A96817}" type="sibTrans" cxnId="{48920333-4EAB-4CFA-B7AB-55F9259849A2}">
      <dgm:prSet/>
      <dgm:spPr/>
      <dgm:t>
        <a:bodyPr/>
        <a:lstStyle/>
        <a:p>
          <a:endParaRPr lang="en-GB"/>
        </a:p>
      </dgm:t>
    </dgm:pt>
    <dgm:pt modelId="{841CEF68-19B2-46DA-A035-54082FC3D11D}">
      <dgm:prSet phldrT="[Text]"/>
      <dgm:spPr/>
      <dgm:t>
        <a:bodyPr/>
        <a:lstStyle/>
        <a:p>
          <a:r>
            <a:rPr lang="en-GB" b="1" dirty="0">
              <a:solidFill>
                <a:schemeClr val="bg1"/>
              </a:solidFill>
            </a:rPr>
            <a:t>Anxiety/Fear</a:t>
          </a:r>
        </a:p>
        <a:p>
          <a:r>
            <a:rPr lang="en-GB" b="1" dirty="0">
              <a:solidFill>
                <a:schemeClr val="bg1"/>
              </a:solidFill>
            </a:rPr>
            <a:t>-------</a:t>
          </a:r>
        </a:p>
        <a:p>
          <a:r>
            <a:rPr lang="en-GB" b="1" dirty="0">
              <a:solidFill>
                <a:schemeClr val="tx1"/>
              </a:solidFill>
            </a:rPr>
            <a:t>Speak Out</a:t>
          </a:r>
        </a:p>
      </dgm:t>
    </dgm:pt>
    <dgm:pt modelId="{01796775-48BD-4835-8ECB-A754998E00F4}" type="parTrans" cxnId="{598807A3-BDC7-4AD0-8C98-541F6D67D4C1}">
      <dgm:prSet/>
      <dgm:spPr/>
      <dgm:t>
        <a:bodyPr/>
        <a:lstStyle/>
        <a:p>
          <a:endParaRPr lang="en-GB"/>
        </a:p>
      </dgm:t>
    </dgm:pt>
    <dgm:pt modelId="{E8DE783A-158F-4A84-86DD-F12186339186}" type="sibTrans" cxnId="{598807A3-BDC7-4AD0-8C98-541F6D67D4C1}">
      <dgm:prSet/>
      <dgm:spPr/>
      <dgm:t>
        <a:bodyPr/>
        <a:lstStyle/>
        <a:p>
          <a:endParaRPr lang="en-GB"/>
        </a:p>
      </dgm:t>
    </dgm:pt>
    <dgm:pt modelId="{FE6F3D66-C9B9-4614-92B4-28648A2AEB7F}">
      <dgm:prSet phldrT="[Text]"/>
      <dgm:spPr/>
      <dgm:t>
        <a:bodyPr/>
        <a:lstStyle/>
        <a:p>
          <a:r>
            <a:rPr lang="en-GB" b="1" dirty="0">
              <a:solidFill>
                <a:schemeClr val="bg1"/>
              </a:solidFill>
            </a:rPr>
            <a:t>Food/Sleep Disorders</a:t>
          </a:r>
        </a:p>
        <a:p>
          <a:r>
            <a:rPr lang="en-GB" b="1" dirty="0">
              <a:solidFill>
                <a:schemeClr val="bg1"/>
              </a:solidFill>
            </a:rPr>
            <a:t>-------</a:t>
          </a:r>
        </a:p>
        <a:p>
          <a:r>
            <a:rPr lang="en-GB" b="1" dirty="0">
              <a:solidFill>
                <a:schemeClr val="tx1"/>
              </a:solidFill>
            </a:rPr>
            <a:t>Medical Help</a:t>
          </a:r>
        </a:p>
      </dgm:t>
    </dgm:pt>
    <dgm:pt modelId="{38DFF456-7C16-41BB-8C50-9F7BE82C6F6B}" type="parTrans" cxnId="{EDAE22EA-B059-4239-B4B8-AD5108B66CA0}">
      <dgm:prSet/>
      <dgm:spPr/>
      <dgm:t>
        <a:bodyPr/>
        <a:lstStyle/>
        <a:p>
          <a:endParaRPr lang="en-GB"/>
        </a:p>
      </dgm:t>
    </dgm:pt>
    <dgm:pt modelId="{0CE2CC13-7E60-4D31-87CA-D6CC1532216B}" type="sibTrans" cxnId="{EDAE22EA-B059-4239-B4B8-AD5108B66CA0}">
      <dgm:prSet/>
      <dgm:spPr/>
      <dgm:t>
        <a:bodyPr/>
        <a:lstStyle/>
        <a:p>
          <a:endParaRPr lang="en-GB"/>
        </a:p>
      </dgm:t>
    </dgm:pt>
    <dgm:pt modelId="{F35C0904-4BBA-456A-9C5A-DB35D6B9EF03}">
      <dgm:prSet phldrT="[Text]"/>
      <dgm:spPr/>
      <dgm:t>
        <a:bodyPr/>
        <a:lstStyle/>
        <a:p>
          <a:r>
            <a:rPr lang="en-GB" b="1" dirty="0">
              <a:solidFill>
                <a:schemeClr val="bg1"/>
              </a:solidFill>
            </a:rPr>
            <a:t>Health/</a:t>
          </a:r>
          <a:r>
            <a:rPr lang="en-GB" b="1">
              <a:solidFill>
                <a:schemeClr val="bg1"/>
              </a:solidFill>
            </a:rPr>
            <a:t>Life Disruption</a:t>
          </a:r>
          <a:endParaRPr lang="en-GB" b="1" dirty="0">
            <a:solidFill>
              <a:schemeClr val="bg1"/>
            </a:solidFill>
          </a:endParaRPr>
        </a:p>
        <a:p>
          <a:r>
            <a:rPr lang="en-GB" b="1" dirty="0">
              <a:solidFill>
                <a:schemeClr val="bg1"/>
              </a:solidFill>
            </a:rPr>
            <a:t>-------</a:t>
          </a:r>
        </a:p>
        <a:p>
          <a:r>
            <a:rPr lang="en-GB" b="1" dirty="0">
              <a:solidFill>
                <a:schemeClr val="tx1"/>
              </a:solidFill>
            </a:rPr>
            <a:t>Mediation</a:t>
          </a:r>
        </a:p>
      </dgm:t>
    </dgm:pt>
    <dgm:pt modelId="{29748680-02CE-460B-9A4D-43A13A39F308}" type="parTrans" cxnId="{D1DCB0C2-F729-4464-8155-37A7D10845D3}">
      <dgm:prSet/>
      <dgm:spPr/>
      <dgm:t>
        <a:bodyPr/>
        <a:lstStyle/>
        <a:p>
          <a:endParaRPr lang="en-GB"/>
        </a:p>
      </dgm:t>
    </dgm:pt>
    <dgm:pt modelId="{82B32058-26ED-492E-9ACC-C2647481ABEE}" type="sibTrans" cxnId="{D1DCB0C2-F729-4464-8155-37A7D10845D3}">
      <dgm:prSet/>
      <dgm:spPr/>
      <dgm:t>
        <a:bodyPr/>
        <a:lstStyle/>
        <a:p>
          <a:endParaRPr lang="en-GB"/>
        </a:p>
      </dgm:t>
    </dgm:pt>
    <dgm:pt modelId="{53C47A03-C9D6-4A9F-A2DE-A450A795F54A}">
      <dgm:prSet phldrT="[Text]"/>
      <dgm:spPr/>
      <dgm:t>
        <a:bodyPr/>
        <a:lstStyle/>
        <a:p>
          <a:r>
            <a:rPr lang="en-GB" b="1" dirty="0">
              <a:solidFill>
                <a:schemeClr val="bg1"/>
              </a:solidFill>
              <a:highlight>
                <a:srgbClr val="FF0000"/>
              </a:highlight>
            </a:rPr>
            <a:t>Danger</a:t>
          </a:r>
        </a:p>
        <a:p>
          <a:r>
            <a:rPr lang="en-GB" b="1" dirty="0">
              <a:solidFill>
                <a:schemeClr val="bg1"/>
              </a:solidFill>
            </a:rPr>
            <a:t>-------</a:t>
          </a:r>
        </a:p>
        <a:p>
          <a:r>
            <a:rPr lang="en-GB" b="1" dirty="0">
              <a:solidFill>
                <a:schemeClr val="tx1"/>
              </a:solidFill>
            </a:rPr>
            <a:t>Report</a:t>
          </a:r>
        </a:p>
        <a:p>
          <a:r>
            <a:rPr lang="en-GB" b="1" dirty="0">
              <a:solidFill>
                <a:schemeClr val="tx1"/>
              </a:solidFill>
            </a:rPr>
            <a:t>Get Out</a:t>
          </a:r>
        </a:p>
      </dgm:t>
    </dgm:pt>
    <dgm:pt modelId="{82D5EAE6-0CE6-4083-9B93-6433913C02F6}" type="parTrans" cxnId="{07EC2F42-5441-47B5-8C41-4BD9945B7A11}">
      <dgm:prSet/>
      <dgm:spPr/>
      <dgm:t>
        <a:bodyPr/>
        <a:lstStyle/>
        <a:p>
          <a:endParaRPr lang="en-GB"/>
        </a:p>
      </dgm:t>
    </dgm:pt>
    <dgm:pt modelId="{BB920FD3-BEAB-42D7-8AEB-5FBD0D7B125E}" type="sibTrans" cxnId="{07EC2F42-5441-47B5-8C41-4BD9945B7A11}">
      <dgm:prSet/>
      <dgm:spPr/>
      <dgm:t>
        <a:bodyPr/>
        <a:lstStyle/>
        <a:p>
          <a:endParaRPr lang="en-GB"/>
        </a:p>
      </dgm:t>
    </dgm:pt>
    <dgm:pt modelId="{18CE5EA7-4EF2-4038-9471-A9C4AEE31C33}" type="pres">
      <dgm:prSet presAssocID="{4745AAD6-F12A-4750-8884-C8E4465CB3DB}" presName="cycle" presStyleCnt="0">
        <dgm:presLayoutVars>
          <dgm:dir/>
          <dgm:resizeHandles val="exact"/>
        </dgm:presLayoutVars>
      </dgm:prSet>
      <dgm:spPr/>
    </dgm:pt>
    <dgm:pt modelId="{8E877C14-B44F-419B-A717-89CD47752DD6}" type="pres">
      <dgm:prSet presAssocID="{9E4E59C7-5E2A-4742-9DB8-966C9FDC8A11}" presName="node" presStyleLbl="node1" presStyleIdx="0" presStyleCnt="5">
        <dgm:presLayoutVars>
          <dgm:bulletEnabled val="1"/>
        </dgm:presLayoutVars>
      </dgm:prSet>
      <dgm:spPr/>
    </dgm:pt>
    <dgm:pt modelId="{1D4B256B-8176-4FA3-AE1B-0039A2C5D23B}" type="pres">
      <dgm:prSet presAssocID="{F1DC2539-18A5-43FD-8F59-014CD9A96817}" presName="sibTrans" presStyleLbl="sibTrans2D1" presStyleIdx="0" presStyleCnt="5"/>
      <dgm:spPr/>
    </dgm:pt>
    <dgm:pt modelId="{0AC6FB19-2426-4480-87DB-87846641AE61}" type="pres">
      <dgm:prSet presAssocID="{F1DC2539-18A5-43FD-8F59-014CD9A96817}" presName="connectorText" presStyleLbl="sibTrans2D1" presStyleIdx="0" presStyleCnt="5"/>
      <dgm:spPr/>
    </dgm:pt>
    <dgm:pt modelId="{B4746F14-A932-4BBE-90FB-0EEABF0FB672}" type="pres">
      <dgm:prSet presAssocID="{841CEF68-19B2-46DA-A035-54082FC3D11D}" presName="node" presStyleLbl="node1" presStyleIdx="1" presStyleCnt="5">
        <dgm:presLayoutVars>
          <dgm:bulletEnabled val="1"/>
        </dgm:presLayoutVars>
      </dgm:prSet>
      <dgm:spPr/>
    </dgm:pt>
    <dgm:pt modelId="{62219FC0-0F1C-4537-85FD-369745B4D19C}" type="pres">
      <dgm:prSet presAssocID="{E8DE783A-158F-4A84-86DD-F12186339186}" presName="sibTrans" presStyleLbl="sibTrans2D1" presStyleIdx="1" presStyleCnt="5"/>
      <dgm:spPr/>
    </dgm:pt>
    <dgm:pt modelId="{FA56E5D0-BF71-44EB-ADD8-880FA3434387}" type="pres">
      <dgm:prSet presAssocID="{E8DE783A-158F-4A84-86DD-F12186339186}" presName="connectorText" presStyleLbl="sibTrans2D1" presStyleIdx="1" presStyleCnt="5"/>
      <dgm:spPr/>
    </dgm:pt>
    <dgm:pt modelId="{B7239BC7-ABC8-4AB1-B667-CFB8BFF80E9A}" type="pres">
      <dgm:prSet presAssocID="{FE6F3D66-C9B9-4614-92B4-28648A2AEB7F}" presName="node" presStyleLbl="node1" presStyleIdx="2" presStyleCnt="5">
        <dgm:presLayoutVars>
          <dgm:bulletEnabled val="1"/>
        </dgm:presLayoutVars>
      </dgm:prSet>
      <dgm:spPr/>
    </dgm:pt>
    <dgm:pt modelId="{07F12F04-82B4-4BFC-A5BC-7EED39F4456E}" type="pres">
      <dgm:prSet presAssocID="{0CE2CC13-7E60-4D31-87CA-D6CC1532216B}" presName="sibTrans" presStyleLbl="sibTrans2D1" presStyleIdx="2" presStyleCnt="5"/>
      <dgm:spPr/>
    </dgm:pt>
    <dgm:pt modelId="{1FFC5F05-A6B1-465B-AD6F-AD4AD6050CDB}" type="pres">
      <dgm:prSet presAssocID="{0CE2CC13-7E60-4D31-87CA-D6CC1532216B}" presName="connectorText" presStyleLbl="sibTrans2D1" presStyleIdx="2" presStyleCnt="5"/>
      <dgm:spPr/>
    </dgm:pt>
    <dgm:pt modelId="{06719F21-D1AE-43AA-B06C-A20AA57795FE}" type="pres">
      <dgm:prSet presAssocID="{F35C0904-4BBA-456A-9C5A-DB35D6B9EF03}" presName="node" presStyleLbl="node1" presStyleIdx="3" presStyleCnt="5">
        <dgm:presLayoutVars>
          <dgm:bulletEnabled val="1"/>
        </dgm:presLayoutVars>
      </dgm:prSet>
      <dgm:spPr/>
    </dgm:pt>
    <dgm:pt modelId="{1639BF3C-92E7-4C03-A734-A93E264323AC}" type="pres">
      <dgm:prSet presAssocID="{82B32058-26ED-492E-9ACC-C2647481ABEE}" presName="sibTrans" presStyleLbl="sibTrans2D1" presStyleIdx="3" presStyleCnt="5"/>
      <dgm:spPr/>
    </dgm:pt>
    <dgm:pt modelId="{9BDC2B4F-242B-433E-A287-C71B674FB072}" type="pres">
      <dgm:prSet presAssocID="{82B32058-26ED-492E-9ACC-C2647481ABEE}" presName="connectorText" presStyleLbl="sibTrans2D1" presStyleIdx="3" presStyleCnt="5"/>
      <dgm:spPr/>
    </dgm:pt>
    <dgm:pt modelId="{C1697645-963C-42E6-AAFB-D73586E27A5F}" type="pres">
      <dgm:prSet presAssocID="{53C47A03-C9D6-4A9F-A2DE-A450A795F54A}" presName="node" presStyleLbl="node1" presStyleIdx="4" presStyleCnt="5">
        <dgm:presLayoutVars>
          <dgm:bulletEnabled val="1"/>
        </dgm:presLayoutVars>
      </dgm:prSet>
      <dgm:spPr/>
    </dgm:pt>
    <dgm:pt modelId="{BA85375F-60A2-4C56-9209-62A34ED6F215}" type="pres">
      <dgm:prSet presAssocID="{BB920FD3-BEAB-42D7-8AEB-5FBD0D7B125E}" presName="sibTrans" presStyleLbl="sibTrans2D1" presStyleIdx="4" presStyleCnt="5"/>
      <dgm:spPr/>
    </dgm:pt>
    <dgm:pt modelId="{E5DD27AB-F25C-4BB9-B15C-E80C49A7E7ED}" type="pres">
      <dgm:prSet presAssocID="{BB920FD3-BEAB-42D7-8AEB-5FBD0D7B125E}" presName="connectorText" presStyleLbl="sibTrans2D1" presStyleIdx="4" presStyleCnt="5"/>
      <dgm:spPr/>
    </dgm:pt>
  </dgm:ptLst>
  <dgm:cxnLst>
    <dgm:cxn modelId="{A05A0005-DFFE-40BA-8A21-E443B92D1B0E}" type="presOf" srcId="{E8DE783A-158F-4A84-86DD-F12186339186}" destId="{62219FC0-0F1C-4537-85FD-369745B4D19C}" srcOrd="0" destOrd="0" presId="urn:microsoft.com/office/officeart/2005/8/layout/cycle2"/>
    <dgm:cxn modelId="{DA6EB80D-084B-47F4-89B4-06D6F76613F9}" type="presOf" srcId="{FE6F3D66-C9B9-4614-92B4-28648A2AEB7F}" destId="{B7239BC7-ABC8-4AB1-B667-CFB8BFF80E9A}" srcOrd="0" destOrd="0" presId="urn:microsoft.com/office/officeart/2005/8/layout/cycle2"/>
    <dgm:cxn modelId="{71ABC61E-C969-44C3-A8AA-0B777BCEEED0}" type="presOf" srcId="{F1DC2539-18A5-43FD-8F59-014CD9A96817}" destId="{0AC6FB19-2426-4480-87DB-87846641AE61}" srcOrd="1" destOrd="0" presId="urn:microsoft.com/office/officeart/2005/8/layout/cycle2"/>
    <dgm:cxn modelId="{5859F828-1252-42DA-971E-01589E328EBC}" type="presOf" srcId="{E8DE783A-158F-4A84-86DD-F12186339186}" destId="{FA56E5D0-BF71-44EB-ADD8-880FA3434387}" srcOrd="1" destOrd="0" presId="urn:microsoft.com/office/officeart/2005/8/layout/cycle2"/>
    <dgm:cxn modelId="{6CE8232F-B6B0-4382-BB11-FF61ACD3F54C}" type="presOf" srcId="{0CE2CC13-7E60-4D31-87CA-D6CC1532216B}" destId="{1FFC5F05-A6B1-465B-AD6F-AD4AD6050CDB}" srcOrd="1" destOrd="0" presId="urn:microsoft.com/office/officeart/2005/8/layout/cycle2"/>
    <dgm:cxn modelId="{48920333-4EAB-4CFA-B7AB-55F9259849A2}" srcId="{4745AAD6-F12A-4750-8884-C8E4465CB3DB}" destId="{9E4E59C7-5E2A-4742-9DB8-966C9FDC8A11}" srcOrd="0" destOrd="0" parTransId="{602AB04D-3280-4870-ACA6-E39CE066C712}" sibTransId="{F1DC2539-18A5-43FD-8F59-014CD9A96817}"/>
    <dgm:cxn modelId="{1B4BD036-E3F2-4381-959C-BE5F390462B7}" type="presOf" srcId="{4745AAD6-F12A-4750-8884-C8E4465CB3DB}" destId="{18CE5EA7-4EF2-4038-9471-A9C4AEE31C33}" srcOrd="0" destOrd="0" presId="urn:microsoft.com/office/officeart/2005/8/layout/cycle2"/>
    <dgm:cxn modelId="{07EC2F42-5441-47B5-8C41-4BD9945B7A11}" srcId="{4745AAD6-F12A-4750-8884-C8E4465CB3DB}" destId="{53C47A03-C9D6-4A9F-A2DE-A450A795F54A}" srcOrd="4" destOrd="0" parTransId="{82D5EAE6-0CE6-4083-9B93-6433913C02F6}" sibTransId="{BB920FD3-BEAB-42D7-8AEB-5FBD0D7B125E}"/>
    <dgm:cxn modelId="{D9593D50-7C6E-4ED1-97EB-CC9AC8D14805}" type="presOf" srcId="{82B32058-26ED-492E-9ACC-C2647481ABEE}" destId="{9BDC2B4F-242B-433E-A287-C71B674FB072}" srcOrd="1" destOrd="0" presId="urn:microsoft.com/office/officeart/2005/8/layout/cycle2"/>
    <dgm:cxn modelId="{27766451-BE86-4A35-9627-3ECDEC325F93}" type="presOf" srcId="{F1DC2539-18A5-43FD-8F59-014CD9A96817}" destId="{1D4B256B-8176-4FA3-AE1B-0039A2C5D23B}" srcOrd="0" destOrd="0" presId="urn:microsoft.com/office/officeart/2005/8/layout/cycle2"/>
    <dgm:cxn modelId="{2D704888-4521-46FA-A5B2-937A5424D4B5}" type="presOf" srcId="{0CE2CC13-7E60-4D31-87CA-D6CC1532216B}" destId="{07F12F04-82B4-4BFC-A5BC-7EED39F4456E}" srcOrd="0" destOrd="0" presId="urn:microsoft.com/office/officeart/2005/8/layout/cycle2"/>
    <dgm:cxn modelId="{BA19A889-0DEC-452B-A168-E4F59056F4BA}" type="presOf" srcId="{BB920FD3-BEAB-42D7-8AEB-5FBD0D7B125E}" destId="{E5DD27AB-F25C-4BB9-B15C-E80C49A7E7ED}" srcOrd="1" destOrd="0" presId="urn:microsoft.com/office/officeart/2005/8/layout/cycle2"/>
    <dgm:cxn modelId="{76255593-A04E-4DDF-A02B-373335A1C9C6}" type="presOf" srcId="{9E4E59C7-5E2A-4742-9DB8-966C9FDC8A11}" destId="{8E877C14-B44F-419B-A717-89CD47752DD6}" srcOrd="0" destOrd="0" presId="urn:microsoft.com/office/officeart/2005/8/layout/cycle2"/>
    <dgm:cxn modelId="{598807A3-BDC7-4AD0-8C98-541F6D67D4C1}" srcId="{4745AAD6-F12A-4750-8884-C8E4465CB3DB}" destId="{841CEF68-19B2-46DA-A035-54082FC3D11D}" srcOrd="1" destOrd="0" parTransId="{01796775-48BD-4835-8ECB-A754998E00F4}" sibTransId="{E8DE783A-158F-4A84-86DD-F12186339186}"/>
    <dgm:cxn modelId="{D62296AC-238A-4AC0-A941-9CD84140C36F}" type="presOf" srcId="{53C47A03-C9D6-4A9F-A2DE-A450A795F54A}" destId="{C1697645-963C-42E6-AAFB-D73586E27A5F}" srcOrd="0" destOrd="0" presId="urn:microsoft.com/office/officeart/2005/8/layout/cycle2"/>
    <dgm:cxn modelId="{954D57B1-AD2E-4154-8FB9-F1A2F3995AD4}" type="presOf" srcId="{BB920FD3-BEAB-42D7-8AEB-5FBD0D7B125E}" destId="{BA85375F-60A2-4C56-9209-62A34ED6F215}" srcOrd="0" destOrd="0" presId="urn:microsoft.com/office/officeart/2005/8/layout/cycle2"/>
    <dgm:cxn modelId="{A265A8B6-055C-49D0-95B7-55DDFF63DE35}" type="presOf" srcId="{841CEF68-19B2-46DA-A035-54082FC3D11D}" destId="{B4746F14-A932-4BBE-90FB-0EEABF0FB672}" srcOrd="0" destOrd="0" presId="urn:microsoft.com/office/officeart/2005/8/layout/cycle2"/>
    <dgm:cxn modelId="{837602B8-322F-4221-92F7-19A5AF0CABB4}" type="presOf" srcId="{F35C0904-4BBA-456A-9C5A-DB35D6B9EF03}" destId="{06719F21-D1AE-43AA-B06C-A20AA57795FE}" srcOrd="0" destOrd="0" presId="urn:microsoft.com/office/officeart/2005/8/layout/cycle2"/>
    <dgm:cxn modelId="{D1DCB0C2-F729-4464-8155-37A7D10845D3}" srcId="{4745AAD6-F12A-4750-8884-C8E4465CB3DB}" destId="{F35C0904-4BBA-456A-9C5A-DB35D6B9EF03}" srcOrd="3" destOrd="0" parTransId="{29748680-02CE-460B-9A4D-43A13A39F308}" sibTransId="{82B32058-26ED-492E-9ACC-C2647481ABEE}"/>
    <dgm:cxn modelId="{7B8C8FD7-A802-4E56-B62B-C9F75B8D7739}" type="presOf" srcId="{82B32058-26ED-492E-9ACC-C2647481ABEE}" destId="{1639BF3C-92E7-4C03-A734-A93E264323AC}" srcOrd="0" destOrd="0" presId="urn:microsoft.com/office/officeart/2005/8/layout/cycle2"/>
    <dgm:cxn modelId="{EDAE22EA-B059-4239-B4B8-AD5108B66CA0}" srcId="{4745AAD6-F12A-4750-8884-C8E4465CB3DB}" destId="{FE6F3D66-C9B9-4614-92B4-28648A2AEB7F}" srcOrd="2" destOrd="0" parTransId="{38DFF456-7C16-41BB-8C50-9F7BE82C6F6B}" sibTransId="{0CE2CC13-7E60-4D31-87CA-D6CC1532216B}"/>
    <dgm:cxn modelId="{E5499B59-DD19-4D44-AA1E-6891C13F057E}" type="presParOf" srcId="{18CE5EA7-4EF2-4038-9471-A9C4AEE31C33}" destId="{8E877C14-B44F-419B-A717-89CD47752DD6}" srcOrd="0" destOrd="0" presId="urn:microsoft.com/office/officeart/2005/8/layout/cycle2"/>
    <dgm:cxn modelId="{9EB1C498-66D7-4A0F-AA6A-8FAE53F9E660}" type="presParOf" srcId="{18CE5EA7-4EF2-4038-9471-A9C4AEE31C33}" destId="{1D4B256B-8176-4FA3-AE1B-0039A2C5D23B}" srcOrd="1" destOrd="0" presId="urn:microsoft.com/office/officeart/2005/8/layout/cycle2"/>
    <dgm:cxn modelId="{03BF838C-94C0-4390-BE92-BAE7EFA39C56}" type="presParOf" srcId="{1D4B256B-8176-4FA3-AE1B-0039A2C5D23B}" destId="{0AC6FB19-2426-4480-87DB-87846641AE61}" srcOrd="0" destOrd="0" presId="urn:microsoft.com/office/officeart/2005/8/layout/cycle2"/>
    <dgm:cxn modelId="{9ACE2340-9668-4BF3-BC00-09CC98109F9B}" type="presParOf" srcId="{18CE5EA7-4EF2-4038-9471-A9C4AEE31C33}" destId="{B4746F14-A932-4BBE-90FB-0EEABF0FB672}" srcOrd="2" destOrd="0" presId="urn:microsoft.com/office/officeart/2005/8/layout/cycle2"/>
    <dgm:cxn modelId="{07B233E8-691B-4043-8958-28A72F998739}" type="presParOf" srcId="{18CE5EA7-4EF2-4038-9471-A9C4AEE31C33}" destId="{62219FC0-0F1C-4537-85FD-369745B4D19C}" srcOrd="3" destOrd="0" presId="urn:microsoft.com/office/officeart/2005/8/layout/cycle2"/>
    <dgm:cxn modelId="{0C51C43D-A08E-4490-80F7-E8FF1969C52B}" type="presParOf" srcId="{62219FC0-0F1C-4537-85FD-369745B4D19C}" destId="{FA56E5D0-BF71-44EB-ADD8-880FA3434387}" srcOrd="0" destOrd="0" presId="urn:microsoft.com/office/officeart/2005/8/layout/cycle2"/>
    <dgm:cxn modelId="{DD34BBCD-3F72-4523-9A7F-3EDDC8828AF7}" type="presParOf" srcId="{18CE5EA7-4EF2-4038-9471-A9C4AEE31C33}" destId="{B7239BC7-ABC8-4AB1-B667-CFB8BFF80E9A}" srcOrd="4" destOrd="0" presId="urn:microsoft.com/office/officeart/2005/8/layout/cycle2"/>
    <dgm:cxn modelId="{47491D90-4C40-4CD5-9BE8-889C0432EDAE}" type="presParOf" srcId="{18CE5EA7-4EF2-4038-9471-A9C4AEE31C33}" destId="{07F12F04-82B4-4BFC-A5BC-7EED39F4456E}" srcOrd="5" destOrd="0" presId="urn:microsoft.com/office/officeart/2005/8/layout/cycle2"/>
    <dgm:cxn modelId="{B34C3B71-41A0-43C7-8A46-67544BC961E7}" type="presParOf" srcId="{07F12F04-82B4-4BFC-A5BC-7EED39F4456E}" destId="{1FFC5F05-A6B1-465B-AD6F-AD4AD6050CDB}" srcOrd="0" destOrd="0" presId="urn:microsoft.com/office/officeart/2005/8/layout/cycle2"/>
    <dgm:cxn modelId="{2A4C4DC0-721A-4C65-99F8-6B03EAECC1E7}" type="presParOf" srcId="{18CE5EA7-4EF2-4038-9471-A9C4AEE31C33}" destId="{06719F21-D1AE-43AA-B06C-A20AA57795FE}" srcOrd="6" destOrd="0" presId="urn:microsoft.com/office/officeart/2005/8/layout/cycle2"/>
    <dgm:cxn modelId="{94649BCF-298E-40A5-9CDF-C3D6B5855D26}" type="presParOf" srcId="{18CE5EA7-4EF2-4038-9471-A9C4AEE31C33}" destId="{1639BF3C-92E7-4C03-A734-A93E264323AC}" srcOrd="7" destOrd="0" presId="urn:microsoft.com/office/officeart/2005/8/layout/cycle2"/>
    <dgm:cxn modelId="{978FE72D-CD6F-4893-86BA-BC3A25FBD12D}" type="presParOf" srcId="{1639BF3C-92E7-4C03-A734-A93E264323AC}" destId="{9BDC2B4F-242B-433E-A287-C71B674FB072}" srcOrd="0" destOrd="0" presId="urn:microsoft.com/office/officeart/2005/8/layout/cycle2"/>
    <dgm:cxn modelId="{E20490F8-AA50-4FAB-9A2D-552A896E9F2F}" type="presParOf" srcId="{18CE5EA7-4EF2-4038-9471-A9C4AEE31C33}" destId="{C1697645-963C-42E6-AAFB-D73586E27A5F}" srcOrd="8" destOrd="0" presId="urn:microsoft.com/office/officeart/2005/8/layout/cycle2"/>
    <dgm:cxn modelId="{FA087D08-1F59-42DB-B78D-4791D7D5DE36}" type="presParOf" srcId="{18CE5EA7-4EF2-4038-9471-A9C4AEE31C33}" destId="{BA85375F-60A2-4C56-9209-62A34ED6F215}" srcOrd="9" destOrd="0" presId="urn:microsoft.com/office/officeart/2005/8/layout/cycle2"/>
    <dgm:cxn modelId="{038D71B0-F40A-49F7-96FF-B7C7D611930E}" type="presParOf" srcId="{BA85375F-60A2-4C56-9209-62A34ED6F215}" destId="{E5DD27AB-F25C-4BB9-B15C-E80C49A7E7ED}"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877C14-B44F-419B-A717-89CD47752DD6}">
      <dsp:nvSpPr>
        <dsp:cNvPr id="0" name=""/>
        <dsp:cNvSpPr/>
      </dsp:nvSpPr>
      <dsp:spPr>
        <a:xfrm>
          <a:off x="4449105" y="153"/>
          <a:ext cx="1617389" cy="16173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b="1" kern="1200" dirty="0">
              <a:solidFill>
                <a:schemeClr val="bg1"/>
              </a:solidFill>
            </a:rPr>
            <a:t>Worry</a:t>
          </a:r>
        </a:p>
        <a:p>
          <a:pPr marL="0" lvl="0" indent="0" algn="ctr" defTabSz="666750">
            <a:lnSpc>
              <a:spcPct val="90000"/>
            </a:lnSpc>
            <a:spcBef>
              <a:spcPct val="0"/>
            </a:spcBef>
            <a:spcAft>
              <a:spcPct val="35000"/>
            </a:spcAft>
            <a:buNone/>
          </a:pPr>
          <a:r>
            <a:rPr lang="en-GB" sz="1500" b="1" kern="1200" dirty="0">
              <a:solidFill>
                <a:schemeClr val="bg1"/>
              </a:solidFill>
            </a:rPr>
            <a:t>-------</a:t>
          </a:r>
        </a:p>
        <a:p>
          <a:pPr marL="0" lvl="0" indent="0" algn="ctr" defTabSz="666750">
            <a:lnSpc>
              <a:spcPct val="90000"/>
            </a:lnSpc>
            <a:spcBef>
              <a:spcPct val="0"/>
            </a:spcBef>
            <a:spcAft>
              <a:spcPct val="35000"/>
            </a:spcAft>
            <a:buNone/>
          </a:pPr>
          <a:r>
            <a:rPr lang="en-GB" sz="1500" b="1" kern="1200" dirty="0">
              <a:solidFill>
                <a:schemeClr val="tx1"/>
              </a:solidFill>
            </a:rPr>
            <a:t>Discussion</a:t>
          </a:r>
        </a:p>
        <a:p>
          <a:pPr marL="0" lvl="0" indent="0" algn="ctr" defTabSz="666750">
            <a:lnSpc>
              <a:spcPct val="90000"/>
            </a:lnSpc>
            <a:spcBef>
              <a:spcPct val="0"/>
            </a:spcBef>
            <a:spcAft>
              <a:spcPct val="35000"/>
            </a:spcAft>
            <a:buNone/>
          </a:pPr>
          <a:r>
            <a:rPr lang="en-GB" sz="1500" b="1" kern="1200" dirty="0">
              <a:solidFill>
                <a:schemeClr val="tx1"/>
              </a:solidFill>
            </a:rPr>
            <a:t>Counselling</a:t>
          </a:r>
        </a:p>
      </dsp:txBody>
      <dsp:txXfrm>
        <a:off x="4685966" y="237014"/>
        <a:ext cx="1143667" cy="1143667"/>
      </dsp:txXfrm>
    </dsp:sp>
    <dsp:sp modelId="{1D4B256B-8176-4FA3-AE1B-0039A2C5D23B}">
      <dsp:nvSpPr>
        <dsp:cNvPr id="0" name=""/>
        <dsp:cNvSpPr/>
      </dsp:nvSpPr>
      <dsp:spPr>
        <a:xfrm rot="2160000">
          <a:off x="6015840" y="1243553"/>
          <a:ext cx="431883" cy="5458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6028212" y="1314649"/>
        <a:ext cx="302318" cy="327521"/>
      </dsp:txXfrm>
    </dsp:sp>
    <dsp:sp modelId="{B4746F14-A932-4BBE-90FB-0EEABF0FB672}">
      <dsp:nvSpPr>
        <dsp:cNvPr id="0" name=""/>
        <dsp:cNvSpPr/>
      </dsp:nvSpPr>
      <dsp:spPr>
        <a:xfrm>
          <a:off x="6416847" y="1429801"/>
          <a:ext cx="1617389" cy="161738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b="1" kern="1200" dirty="0">
              <a:solidFill>
                <a:schemeClr val="bg1"/>
              </a:solidFill>
            </a:rPr>
            <a:t>Anxiety/Fear</a:t>
          </a:r>
        </a:p>
        <a:p>
          <a:pPr marL="0" lvl="0" indent="0" algn="ctr" defTabSz="666750">
            <a:lnSpc>
              <a:spcPct val="90000"/>
            </a:lnSpc>
            <a:spcBef>
              <a:spcPct val="0"/>
            </a:spcBef>
            <a:spcAft>
              <a:spcPct val="35000"/>
            </a:spcAft>
            <a:buNone/>
          </a:pPr>
          <a:r>
            <a:rPr lang="en-GB" sz="1500" b="1" kern="1200" dirty="0">
              <a:solidFill>
                <a:schemeClr val="bg1"/>
              </a:solidFill>
            </a:rPr>
            <a:t>-------</a:t>
          </a:r>
        </a:p>
        <a:p>
          <a:pPr marL="0" lvl="0" indent="0" algn="ctr" defTabSz="666750">
            <a:lnSpc>
              <a:spcPct val="90000"/>
            </a:lnSpc>
            <a:spcBef>
              <a:spcPct val="0"/>
            </a:spcBef>
            <a:spcAft>
              <a:spcPct val="35000"/>
            </a:spcAft>
            <a:buNone/>
          </a:pPr>
          <a:r>
            <a:rPr lang="en-GB" sz="1500" b="1" kern="1200" dirty="0">
              <a:solidFill>
                <a:schemeClr val="tx1"/>
              </a:solidFill>
            </a:rPr>
            <a:t>Speak Out</a:t>
          </a:r>
        </a:p>
      </dsp:txBody>
      <dsp:txXfrm>
        <a:off x="6653708" y="1666662"/>
        <a:ext cx="1143667" cy="1143667"/>
      </dsp:txXfrm>
    </dsp:sp>
    <dsp:sp modelId="{62219FC0-0F1C-4537-85FD-369745B4D19C}">
      <dsp:nvSpPr>
        <dsp:cNvPr id="0" name=""/>
        <dsp:cNvSpPr/>
      </dsp:nvSpPr>
      <dsp:spPr>
        <a:xfrm rot="6480000">
          <a:off x="6637572" y="3110547"/>
          <a:ext cx="431883" cy="5458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rot="10800000">
        <a:off x="6722373" y="3158109"/>
        <a:ext cx="302318" cy="327521"/>
      </dsp:txXfrm>
    </dsp:sp>
    <dsp:sp modelId="{B7239BC7-ABC8-4AB1-B667-CFB8BFF80E9A}">
      <dsp:nvSpPr>
        <dsp:cNvPr id="0" name=""/>
        <dsp:cNvSpPr/>
      </dsp:nvSpPr>
      <dsp:spPr>
        <a:xfrm>
          <a:off x="5665236" y="3743022"/>
          <a:ext cx="1617389" cy="1617389"/>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b="1" kern="1200" dirty="0">
              <a:solidFill>
                <a:schemeClr val="bg1"/>
              </a:solidFill>
            </a:rPr>
            <a:t>Food/Sleep Disorders</a:t>
          </a:r>
        </a:p>
        <a:p>
          <a:pPr marL="0" lvl="0" indent="0" algn="ctr" defTabSz="666750">
            <a:lnSpc>
              <a:spcPct val="90000"/>
            </a:lnSpc>
            <a:spcBef>
              <a:spcPct val="0"/>
            </a:spcBef>
            <a:spcAft>
              <a:spcPct val="35000"/>
            </a:spcAft>
            <a:buNone/>
          </a:pPr>
          <a:r>
            <a:rPr lang="en-GB" sz="1500" b="1" kern="1200" dirty="0">
              <a:solidFill>
                <a:schemeClr val="bg1"/>
              </a:solidFill>
            </a:rPr>
            <a:t>-------</a:t>
          </a:r>
        </a:p>
        <a:p>
          <a:pPr marL="0" lvl="0" indent="0" algn="ctr" defTabSz="666750">
            <a:lnSpc>
              <a:spcPct val="90000"/>
            </a:lnSpc>
            <a:spcBef>
              <a:spcPct val="0"/>
            </a:spcBef>
            <a:spcAft>
              <a:spcPct val="35000"/>
            </a:spcAft>
            <a:buNone/>
          </a:pPr>
          <a:r>
            <a:rPr lang="en-GB" sz="1500" b="1" kern="1200" dirty="0">
              <a:solidFill>
                <a:schemeClr val="tx1"/>
              </a:solidFill>
            </a:rPr>
            <a:t>Medical Help</a:t>
          </a:r>
        </a:p>
      </dsp:txBody>
      <dsp:txXfrm>
        <a:off x="5902097" y="3979883"/>
        <a:ext cx="1143667" cy="1143667"/>
      </dsp:txXfrm>
    </dsp:sp>
    <dsp:sp modelId="{07F12F04-82B4-4BFC-A5BC-7EED39F4456E}">
      <dsp:nvSpPr>
        <dsp:cNvPr id="0" name=""/>
        <dsp:cNvSpPr/>
      </dsp:nvSpPr>
      <dsp:spPr>
        <a:xfrm rot="10800000">
          <a:off x="5054081" y="4278782"/>
          <a:ext cx="431883" cy="54586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rot="10800000">
        <a:off x="5183646" y="4387956"/>
        <a:ext cx="302318" cy="327521"/>
      </dsp:txXfrm>
    </dsp:sp>
    <dsp:sp modelId="{06719F21-D1AE-43AA-B06C-A20AA57795FE}">
      <dsp:nvSpPr>
        <dsp:cNvPr id="0" name=""/>
        <dsp:cNvSpPr/>
      </dsp:nvSpPr>
      <dsp:spPr>
        <a:xfrm>
          <a:off x="3232973" y="3743022"/>
          <a:ext cx="1617389" cy="1617389"/>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b="1" kern="1200" dirty="0">
              <a:solidFill>
                <a:schemeClr val="bg1"/>
              </a:solidFill>
            </a:rPr>
            <a:t>Health/</a:t>
          </a:r>
          <a:r>
            <a:rPr lang="en-GB" sz="1500" b="1" kern="1200">
              <a:solidFill>
                <a:schemeClr val="bg1"/>
              </a:solidFill>
            </a:rPr>
            <a:t>Life Disruption</a:t>
          </a:r>
          <a:endParaRPr lang="en-GB" sz="1500" b="1" kern="1200" dirty="0">
            <a:solidFill>
              <a:schemeClr val="bg1"/>
            </a:solidFill>
          </a:endParaRPr>
        </a:p>
        <a:p>
          <a:pPr marL="0" lvl="0" indent="0" algn="ctr" defTabSz="666750">
            <a:lnSpc>
              <a:spcPct val="90000"/>
            </a:lnSpc>
            <a:spcBef>
              <a:spcPct val="0"/>
            </a:spcBef>
            <a:spcAft>
              <a:spcPct val="35000"/>
            </a:spcAft>
            <a:buNone/>
          </a:pPr>
          <a:r>
            <a:rPr lang="en-GB" sz="1500" b="1" kern="1200" dirty="0">
              <a:solidFill>
                <a:schemeClr val="bg1"/>
              </a:solidFill>
            </a:rPr>
            <a:t>-------</a:t>
          </a:r>
        </a:p>
        <a:p>
          <a:pPr marL="0" lvl="0" indent="0" algn="ctr" defTabSz="666750">
            <a:lnSpc>
              <a:spcPct val="90000"/>
            </a:lnSpc>
            <a:spcBef>
              <a:spcPct val="0"/>
            </a:spcBef>
            <a:spcAft>
              <a:spcPct val="35000"/>
            </a:spcAft>
            <a:buNone/>
          </a:pPr>
          <a:r>
            <a:rPr lang="en-GB" sz="1500" b="1" kern="1200" dirty="0">
              <a:solidFill>
                <a:schemeClr val="tx1"/>
              </a:solidFill>
            </a:rPr>
            <a:t>Mediation</a:t>
          </a:r>
        </a:p>
      </dsp:txBody>
      <dsp:txXfrm>
        <a:off x="3469834" y="3979883"/>
        <a:ext cx="1143667" cy="1143667"/>
      </dsp:txXfrm>
    </dsp:sp>
    <dsp:sp modelId="{1639BF3C-92E7-4C03-A734-A93E264323AC}">
      <dsp:nvSpPr>
        <dsp:cNvPr id="0" name=""/>
        <dsp:cNvSpPr/>
      </dsp:nvSpPr>
      <dsp:spPr>
        <a:xfrm rot="15120000">
          <a:off x="3453698" y="3133797"/>
          <a:ext cx="431883" cy="54586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rot="10800000">
        <a:off x="3538499" y="3304583"/>
        <a:ext cx="302318" cy="327521"/>
      </dsp:txXfrm>
    </dsp:sp>
    <dsp:sp modelId="{C1697645-963C-42E6-AAFB-D73586E27A5F}">
      <dsp:nvSpPr>
        <dsp:cNvPr id="0" name=""/>
        <dsp:cNvSpPr/>
      </dsp:nvSpPr>
      <dsp:spPr>
        <a:xfrm>
          <a:off x="2481362" y="1429801"/>
          <a:ext cx="1617389" cy="1617389"/>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b="1" kern="1200" dirty="0">
              <a:solidFill>
                <a:schemeClr val="bg1"/>
              </a:solidFill>
              <a:highlight>
                <a:srgbClr val="FF0000"/>
              </a:highlight>
            </a:rPr>
            <a:t>Danger</a:t>
          </a:r>
        </a:p>
        <a:p>
          <a:pPr marL="0" lvl="0" indent="0" algn="ctr" defTabSz="666750">
            <a:lnSpc>
              <a:spcPct val="90000"/>
            </a:lnSpc>
            <a:spcBef>
              <a:spcPct val="0"/>
            </a:spcBef>
            <a:spcAft>
              <a:spcPct val="35000"/>
            </a:spcAft>
            <a:buNone/>
          </a:pPr>
          <a:r>
            <a:rPr lang="en-GB" sz="1500" b="1" kern="1200" dirty="0">
              <a:solidFill>
                <a:schemeClr val="bg1"/>
              </a:solidFill>
            </a:rPr>
            <a:t>-------</a:t>
          </a:r>
        </a:p>
        <a:p>
          <a:pPr marL="0" lvl="0" indent="0" algn="ctr" defTabSz="666750">
            <a:lnSpc>
              <a:spcPct val="90000"/>
            </a:lnSpc>
            <a:spcBef>
              <a:spcPct val="0"/>
            </a:spcBef>
            <a:spcAft>
              <a:spcPct val="35000"/>
            </a:spcAft>
            <a:buNone/>
          </a:pPr>
          <a:r>
            <a:rPr lang="en-GB" sz="1500" b="1" kern="1200" dirty="0">
              <a:solidFill>
                <a:schemeClr val="tx1"/>
              </a:solidFill>
            </a:rPr>
            <a:t>Report</a:t>
          </a:r>
        </a:p>
        <a:p>
          <a:pPr marL="0" lvl="0" indent="0" algn="ctr" defTabSz="666750">
            <a:lnSpc>
              <a:spcPct val="90000"/>
            </a:lnSpc>
            <a:spcBef>
              <a:spcPct val="0"/>
            </a:spcBef>
            <a:spcAft>
              <a:spcPct val="35000"/>
            </a:spcAft>
            <a:buNone/>
          </a:pPr>
          <a:r>
            <a:rPr lang="en-GB" sz="1500" b="1" kern="1200" dirty="0">
              <a:solidFill>
                <a:schemeClr val="tx1"/>
              </a:solidFill>
            </a:rPr>
            <a:t>Get Out</a:t>
          </a:r>
        </a:p>
      </dsp:txBody>
      <dsp:txXfrm>
        <a:off x="2718223" y="1666662"/>
        <a:ext cx="1143667" cy="1143667"/>
      </dsp:txXfrm>
    </dsp:sp>
    <dsp:sp modelId="{BA85375F-60A2-4C56-9209-62A34ED6F215}">
      <dsp:nvSpPr>
        <dsp:cNvPr id="0" name=""/>
        <dsp:cNvSpPr/>
      </dsp:nvSpPr>
      <dsp:spPr>
        <a:xfrm rot="19440000">
          <a:off x="4048098" y="1257922"/>
          <a:ext cx="431883" cy="545869"/>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4060470" y="1405174"/>
        <a:ext cx="302318" cy="32752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3AD616-639E-47AB-9877-7033C1A2CA2E}" type="datetimeFigureOut">
              <a:rPr lang="en-GB" smtClean="0"/>
              <a:t>15/06/2022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6B9CCC-D7AF-499F-AAE2-3C363BBBE1CB}" type="slidenum">
              <a:rPr lang="en-GB" smtClean="0"/>
              <a:t>‹#›</a:t>
            </a:fld>
            <a:endParaRPr lang="en-GB"/>
          </a:p>
        </p:txBody>
      </p:sp>
    </p:spTree>
    <p:extLst>
      <p:ext uri="{BB962C8B-B14F-4D97-AF65-F5344CB8AC3E}">
        <p14:creationId xmlns:p14="http://schemas.microsoft.com/office/powerpoint/2010/main" val="3541315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6F836-5AA0-4E54-B985-C59CF7D53F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D756332-2F8C-4653-B786-331B45663E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FA433BB-AB6B-49F7-BCAB-00B6541BFF83}"/>
              </a:ext>
            </a:extLst>
          </p:cNvPr>
          <p:cNvSpPr>
            <a:spLocks noGrp="1"/>
          </p:cNvSpPr>
          <p:nvPr>
            <p:ph type="dt" sz="half" idx="10"/>
          </p:nvPr>
        </p:nvSpPr>
        <p:spPr/>
        <p:txBody>
          <a:bodyPr/>
          <a:lstStyle/>
          <a:p>
            <a:fld id="{B62AF9A7-15A6-44AD-A3EE-AC6E6AB1D9EC}" type="datetime1">
              <a:rPr lang="en-GB" smtClean="0"/>
              <a:t>15/06/2022</a:t>
            </a:fld>
            <a:endParaRPr lang="en-GB"/>
          </a:p>
        </p:txBody>
      </p:sp>
      <p:sp>
        <p:nvSpPr>
          <p:cNvPr id="5" name="Footer Placeholder 4">
            <a:extLst>
              <a:ext uri="{FF2B5EF4-FFF2-40B4-BE49-F238E27FC236}">
                <a16:creationId xmlns:a16="http://schemas.microsoft.com/office/drawing/2014/main" id="{B4116351-EA53-4E2A-B6CD-74654C770078}"/>
              </a:ext>
            </a:extLst>
          </p:cNvPr>
          <p:cNvSpPr>
            <a:spLocks noGrp="1"/>
          </p:cNvSpPr>
          <p:nvPr>
            <p:ph type="ftr" sz="quarter" idx="11"/>
          </p:nvPr>
        </p:nvSpPr>
        <p:spPr/>
        <p:txBody>
          <a:bodyPr/>
          <a:lstStyle/>
          <a:p>
            <a:r>
              <a:rPr lang="it-IT"/>
              <a:t>Elimma C Ezeani Domestic Violence</a:t>
            </a:r>
            <a:endParaRPr lang="en-GB"/>
          </a:p>
        </p:txBody>
      </p:sp>
      <p:sp>
        <p:nvSpPr>
          <p:cNvPr id="6" name="Slide Number Placeholder 5">
            <a:extLst>
              <a:ext uri="{FF2B5EF4-FFF2-40B4-BE49-F238E27FC236}">
                <a16:creationId xmlns:a16="http://schemas.microsoft.com/office/drawing/2014/main" id="{259C1C5E-88BD-41A4-BA44-C5C963B811AE}"/>
              </a:ext>
            </a:extLst>
          </p:cNvPr>
          <p:cNvSpPr>
            <a:spLocks noGrp="1"/>
          </p:cNvSpPr>
          <p:nvPr>
            <p:ph type="sldNum" sz="quarter" idx="12"/>
          </p:nvPr>
        </p:nvSpPr>
        <p:spPr/>
        <p:txBody>
          <a:bodyPr/>
          <a:lstStyle/>
          <a:p>
            <a:fld id="{B4B09D75-433C-4AA1-A872-8C04B8D4DC2D}" type="slidenum">
              <a:rPr lang="en-GB" smtClean="0"/>
              <a:t>‹#›</a:t>
            </a:fld>
            <a:endParaRPr lang="en-GB"/>
          </a:p>
        </p:txBody>
      </p:sp>
    </p:spTree>
    <p:extLst>
      <p:ext uri="{BB962C8B-B14F-4D97-AF65-F5344CB8AC3E}">
        <p14:creationId xmlns:p14="http://schemas.microsoft.com/office/powerpoint/2010/main" val="4100094544"/>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F774F-FB09-4980-8F9B-A66B84B4FF0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4A89252-AC70-4D4B-BF64-D8129A7A5ED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04EC65B-2E24-4B59-A7A2-2C40A4AA77E4}"/>
              </a:ext>
            </a:extLst>
          </p:cNvPr>
          <p:cNvSpPr>
            <a:spLocks noGrp="1"/>
          </p:cNvSpPr>
          <p:nvPr>
            <p:ph type="dt" sz="half" idx="10"/>
          </p:nvPr>
        </p:nvSpPr>
        <p:spPr/>
        <p:txBody>
          <a:bodyPr/>
          <a:lstStyle/>
          <a:p>
            <a:fld id="{262DD042-3375-46F6-AFFA-F2AAAE61AD50}" type="datetime1">
              <a:rPr lang="en-GB" smtClean="0"/>
              <a:t>15/06/2022</a:t>
            </a:fld>
            <a:endParaRPr lang="en-GB"/>
          </a:p>
        </p:txBody>
      </p:sp>
      <p:sp>
        <p:nvSpPr>
          <p:cNvPr id="5" name="Footer Placeholder 4">
            <a:extLst>
              <a:ext uri="{FF2B5EF4-FFF2-40B4-BE49-F238E27FC236}">
                <a16:creationId xmlns:a16="http://schemas.microsoft.com/office/drawing/2014/main" id="{FA70890E-B418-4777-AF37-C5692EE4BA30}"/>
              </a:ext>
            </a:extLst>
          </p:cNvPr>
          <p:cNvSpPr>
            <a:spLocks noGrp="1"/>
          </p:cNvSpPr>
          <p:nvPr>
            <p:ph type="ftr" sz="quarter" idx="11"/>
          </p:nvPr>
        </p:nvSpPr>
        <p:spPr/>
        <p:txBody>
          <a:bodyPr/>
          <a:lstStyle/>
          <a:p>
            <a:r>
              <a:rPr lang="it-IT"/>
              <a:t>Elimma C Ezeani Domestic Violence</a:t>
            </a:r>
            <a:endParaRPr lang="en-GB"/>
          </a:p>
        </p:txBody>
      </p:sp>
      <p:sp>
        <p:nvSpPr>
          <p:cNvPr id="6" name="Slide Number Placeholder 5">
            <a:extLst>
              <a:ext uri="{FF2B5EF4-FFF2-40B4-BE49-F238E27FC236}">
                <a16:creationId xmlns:a16="http://schemas.microsoft.com/office/drawing/2014/main" id="{DB7FC2F4-0560-4E68-B0BA-086CBBE36092}"/>
              </a:ext>
            </a:extLst>
          </p:cNvPr>
          <p:cNvSpPr>
            <a:spLocks noGrp="1"/>
          </p:cNvSpPr>
          <p:nvPr>
            <p:ph type="sldNum" sz="quarter" idx="12"/>
          </p:nvPr>
        </p:nvSpPr>
        <p:spPr/>
        <p:txBody>
          <a:bodyPr/>
          <a:lstStyle/>
          <a:p>
            <a:fld id="{B4B09D75-433C-4AA1-A872-8C04B8D4DC2D}" type="slidenum">
              <a:rPr lang="en-GB" smtClean="0"/>
              <a:t>‹#›</a:t>
            </a:fld>
            <a:endParaRPr lang="en-GB"/>
          </a:p>
        </p:txBody>
      </p:sp>
    </p:spTree>
    <p:extLst>
      <p:ext uri="{BB962C8B-B14F-4D97-AF65-F5344CB8AC3E}">
        <p14:creationId xmlns:p14="http://schemas.microsoft.com/office/powerpoint/2010/main" val="3152082080"/>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FBCA6A-0109-4830-80DD-BF2D0C86BBC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7943F40-A0D4-4EA5-99EA-92A1822178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CCC4458-8692-4DE9-81C0-942ADEE92764}"/>
              </a:ext>
            </a:extLst>
          </p:cNvPr>
          <p:cNvSpPr>
            <a:spLocks noGrp="1"/>
          </p:cNvSpPr>
          <p:nvPr>
            <p:ph type="dt" sz="half" idx="10"/>
          </p:nvPr>
        </p:nvSpPr>
        <p:spPr/>
        <p:txBody>
          <a:bodyPr/>
          <a:lstStyle/>
          <a:p>
            <a:fld id="{CCBD1F89-B4DB-43EC-BEC0-BEFF8035A27B}" type="datetime1">
              <a:rPr lang="en-GB" smtClean="0"/>
              <a:t>15/06/2022</a:t>
            </a:fld>
            <a:endParaRPr lang="en-GB"/>
          </a:p>
        </p:txBody>
      </p:sp>
      <p:sp>
        <p:nvSpPr>
          <p:cNvPr id="5" name="Footer Placeholder 4">
            <a:extLst>
              <a:ext uri="{FF2B5EF4-FFF2-40B4-BE49-F238E27FC236}">
                <a16:creationId xmlns:a16="http://schemas.microsoft.com/office/drawing/2014/main" id="{EB93BB14-7097-45EF-A21B-F51BB344AF75}"/>
              </a:ext>
            </a:extLst>
          </p:cNvPr>
          <p:cNvSpPr>
            <a:spLocks noGrp="1"/>
          </p:cNvSpPr>
          <p:nvPr>
            <p:ph type="ftr" sz="quarter" idx="11"/>
          </p:nvPr>
        </p:nvSpPr>
        <p:spPr/>
        <p:txBody>
          <a:bodyPr/>
          <a:lstStyle/>
          <a:p>
            <a:r>
              <a:rPr lang="it-IT"/>
              <a:t>Elimma C Ezeani Domestic Violence</a:t>
            </a:r>
            <a:endParaRPr lang="en-GB"/>
          </a:p>
        </p:txBody>
      </p:sp>
      <p:sp>
        <p:nvSpPr>
          <p:cNvPr id="6" name="Slide Number Placeholder 5">
            <a:extLst>
              <a:ext uri="{FF2B5EF4-FFF2-40B4-BE49-F238E27FC236}">
                <a16:creationId xmlns:a16="http://schemas.microsoft.com/office/drawing/2014/main" id="{0E39E3B2-7B1D-461C-8BD4-6E700EEFA877}"/>
              </a:ext>
            </a:extLst>
          </p:cNvPr>
          <p:cNvSpPr>
            <a:spLocks noGrp="1"/>
          </p:cNvSpPr>
          <p:nvPr>
            <p:ph type="sldNum" sz="quarter" idx="12"/>
          </p:nvPr>
        </p:nvSpPr>
        <p:spPr/>
        <p:txBody>
          <a:bodyPr/>
          <a:lstStyle/>
          <a:p>
            <a:fld id="{B4B09D75-433C-4AA1-A872-8C04B8D4DC2D}" type="slidenum">
              <a:rPr lang="en-GB" smtClean="0"/>
              <a:t>‹#›</a:t>
            </a:fld>
            <a:endParaRPr lang="en-GB"/>
          </a:p>
        </p:txBody>
      </p:sp>
    </p:spTree>
    <p:extLst>
      <p:ext uri="{BB962C8B-B14F-4D97-AF65-F5344CB8AC3E}">
        <p14:creationId xmlns:p14="http://schemas.microsoft.com/office/powerpoint/2010/main" val="3217574371"/>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72F4A-F459-4FA4-B1DA-6DE395E1B7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002D51-421F-42EA-A527-6B7FD5B7ED2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A7B1BC-2CAF-4005-B4C4-C20803B14AEC}"/>
              </a:ext>
            </a:extLst>
          </p:cNvPr>
          <p:cNvSpPr>
            <a:spLocks noGrp="1"/>
          </p:cNvSpPr>
          <p:nvPr>
            <p:ph type="dt" sz="half" idx="10"/>
          </p:nvPr>
        </p:nvSpPr>
        <p:spPr/>
        <p:txBody>
          <a:bodyPr/>
          <a:lstStyle/>
          <a:p>
            <a:fld id="{F8919353-55FD-44BE-A367-6F1847663CC2}" type="datetime1">
              <a:rPr lang="en-GB" smtClean="0"/>
              <a:t>15/06/2022</a:t>
            </a:fld>
            <a:endParaRPr lang="en-GB"/>
          </a:p>
        </p:txBody>
      </p:sp>
      <p:sp>
        <p:nvSpPr>
          <p:cNvPr id="5" name="Footer Placeholder 4">
            <a:extLst>
              <a:ext uri="{FF2B5EF4-FFF2-40B4-BE49-F238E27FC236}">
                <a16:creationId xmlns:a16="http://schemas.microsoft.com/office/drawing/2014/main" id="{E346EB2B-BC5F-4F33-94B8-01EB30F27AE8}"/>
              </a:ext>
            </a:extLst>
          </p:cNvPr>
          <p:cNvSpPr>
            <a:spLocks noGrp="1"/>
          </p:cNvSpPr>
          <p:nvPr>
            <p:ph type="ftr" sz="quarter" idx="11"/>
          </p:nvPr>
        </p:nvSpPr>
        <p:spPr/>
        <p:txBody>
          <a:bodyPr/>
          <a:lstStyle/>
          <a:p>
            <a:r>
              <a:rPr lang="it-IT"/>
              <a:t>Elimma C Ezeani Domestic Violence</a:t>
            </a:r>
            <a:endParaRPr lang="en-GB"/>
          </a:p>
        </p:txBody>
      </p:sp>
      <p:sp>
        <p:nvSpPr>
          <p:cNvPr id="6" name="Slide Number Placeholder 5">
            <a:extLst>
              <a:ext uri="{FF2B5EF4-FFF2-40B4-BE49-F238E27FC236}">
                <a16:creationId xmlns:a16="http://schemas.microsoft.com/office/drawing/2014/main" id="{376781CF-816C-40FE-94C0-E63DEC69B038}"/>
              </a:ext>
            </a:extLst>
          </p:cNvPr>
          <p:cNvSpPr>
            <a:spLocks noGrp="1"/>
          </p:cNvSpPr>
          <p:nvPr>
            <p:ph type="sldNum" sz="quarter" idx="12"/>
          </p:nvPr>
        </p:nvSpPr>
        <p:spPr/>
        <p:txBody>
          <a:bodyPr/>
          <a:lstStyle/>
          <a:p>
            <a:fld id="{B4B09D75-433C-4AA1-A872-8C04B8D4DC2D}" type="slidenum">
              <a:rPr lang="en-GB" smtClean="0"/>
              <a:t>‹#›</a:t>
            </a:fld>
            <a:endParaRPr lang="en-GB"/>
          </a:p>
        </p:txBody>
      </p:sp>
    </p:spTree>
    <p:extLst>
      <p:ext uri="{BB962C8B-B14F-4D97-AF65-F5344CB8AC3E}">
        <p14:creationId xmlns:p14="http://schemas.microsoft.com/office/powerpoint/2010/main" val="893890701"/>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78984-486D-4C86-93B1-52C183E6D0F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28054D8-7054-4AD3-A20B-15EB60BEBE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2ACE494-1DF0-4B1E-89C4-3A05AA18C2A3}"/>
              </a:ext>
            </a:extLst>
          </p:cNvPr>
          <p:cNvSpPr>
            <a:spLocks noGrp="1"/>
          </p:cNvSpPr>
          <p:nvPr>
            <p:ph type="dt" sz="half" idx="10"/>
          </p:nvPr>
        </p:nvSpPr>
        <p:spPr/>
        <p:txBody>
          <a:bodyPr/>
          <a:lstStyle/>
          <a:p>
            <a:fld id="{63398605-64BB-4049-8839-23E1731BC417}" type="datetime1">
              <a:rPr lang="en-GB" smtClean="0"/>
              <a:t>15/06/2022</a:t>
            </a:fld>
            <a:endParaRPr lang="en-GB"/>
          </a:p>
        </p:txBody>
      </p:sp>
      <p:sp>
        <p:nvSpPr>
          <p:cNvPr id="5" name="Footer Placeholder 4">
            <a:extLst>
              <a:ext uri="{FF2B5EF4-FFF2-40B4-BE49-F238E27FC236}">
                <a16:creationId xmlns:a16="http://schemas.microsoft.com/office/drawing/2014/main" id="{A13F1D04-C022-476B-887C-1292E5E0C6BA}"/>
              </a:ext>
            </a:extLst>
          </p:cNvPr>
          <p:cNvSpPr>
            <a:spLocks noGrp="1"/>
          </p:cNvSpPr>
          <p:nvPr>
            <p:ph type="ftr" sz="quarter" idx="11"/>
          </p:nvPr>
        </p:nvSpPr>
        <p:spPr/>
        <p:txBody>
          <a:bodyPr/>
          <a:lstStyle/>
          <a:p>
            <a:r>
              <a:rPr lang="it-IT"/>
              <a:t>Elimma C Ezeani Domestic Violence</a:t>
            </a:r>
            <a:endParaRPr lang="en-GB"/>
          </a:p>
        </p:txBody>
      </p:sp>
      <p:sp>
        <p:nvSpPr>
          <p:cNvPr id="6" name="Slide Number Placeholder 5">
            <a:extLst>
              <a:ext uri="{FF2B5EF4-FFF2-40B4-BE49-F238E27FC236}">
                <a16:creationId xmlns:a16="http://schemas.microsoft.com/office/drawing/2014/main" id="{4C32583F-D816-4364-BEAE-D47A6C93E09A}"/>
              </a:ext>
            </a:extLst>
          </p:cNvPr>
          <p:cNvSpPr>
            <a:spLocks noGrp="1"/>
          </p:cNvSpPr>
          <p:nvPr>
            <p:ph type="sldNum" sz="quarter" idx="12"/>
          </p:nvPr>
        </p:nvSpPr>
        <p:spPr/>
        <p:txBody>
          <a:bodyPr/>
          <a:lstStyle/>
          <a:p>
            <a:fld id="{B4B09D75-433C-4AA1-A872-8C04B8D4DC2D}" type="slidenum">
              <a:rPr lang="en-GB" smtClean="0"/>
              <a:t>‹#›</a:t>
            </a:fld>
            <a:endParaRPr lang="en-GB"/>
          </a:p>
        </p:txBody>
      </p:sp>
    </p:spTree>
    <p:extLst>
      <p:ext uri="{BB962C8B-B14F-4D97-AF65-F5344CB8AC3E}">
        <p14:creationId xmlns:p14="http://schemas.microsoft.com/office/powerpoint/2010/main" val="1161600023"/>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A4353-AB5D-4B10-9D5B-1DD8364095A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BF2F793-769B-4DF0-8911-EF26DFA2EE2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88C9D52-684A-4C5A-A155-0332B3A68E4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89E7DC1-691D-4852-9443-38B5A79A172F}"/>
              </a:ext>
            </a:extLst>
          </p:cNvPr>
          <p:cNvSpPr>
            <a:spLocks noGrp="1"/>
          </p:cNvSpPr>
          <p:nvPr>
            <p:ph type="dt" sz="half" idx="10"/>
          </p:nvPr>
        </p:nvSpPr>
        <p:spPr/>
        <p:txBody>
          <a:bodyPr/>
          <a:lstStyle/>
          <a:p>
            <a:fld id="{2A5E042C-4F17-49FC-B60E-DBAA9E35C2A5}" type="datetime1">
              <a:rPr lang="en-GB" smtClean="0"/>
              <a:t>15/06/2022</a:t>
            </a:fld>
            <a:endParaRPr lang="en-GB"/>
          </a:p>
        </p:txBody>
      </p:sp>
      <p:sp>
        <p:nvSpPr>
          <p:cNvPr id="6" name="Footer Placeholder 5">
            <a:extLst>
              <a:ext uri="{FF2B5EF4-FFF2-40B4-BE49-F238E27FC236}">
                <a16:creationId xmlns:a16="http://schemas.microsoft.com/office/drawing/2014/main" id="{4A43A0B8-BC90-4FB8-9A0F-A78D2E81F9F0}"/>
              </a:ext>
            </a:extLst>
          </p:cNvPr>
          <p:cNvSpPr>
            <a:spLocks noGrp="1"/>
          </p:cNvSpPr>
          <p:nvPr>
            <p:ph type="ftr" sz="quarter" idx="11"/>
          </p:nvPr>
        </p:nvSpPr>
        <p:spPr/>
        <p:txBody>
          <a:bodyPr/>
          <a:lstStyle/>
          <a:p>
            <a:r>
              <a:rPr lang="it-IT"/>
              <a:t>Elimma C Ezeani Domestic Violence</a:t>
            </a:r>
            <a:endParaRPr lang="en-GB"/>
          </a:p>
        </p:txBody>
      </p:sp>
      <p:sp>
        <p:nvSpPr>
          <p:cNvPr id="7" name="Slide Number Placeholder 6">
            <a:extLst>
              <a:ext uri="{FF2B5EF4-FFF2-40B4-BE49-F238E27FC236}">
                <a16:creationId xmlns:a16="http://schemas.microsoft.com/office/drawing/2014/main" id="{B8FDBB72-57A7-4920-890D-F8D479E3C6A0}"/>
              </a:ext>
            </a:extLst>
          </p:cNvPr>
          <p:cNvSpPr>
            <a:spLocks noGrp="1"/>
          </p:cNvSpPr>
          <p:nvPr>
            <p:ph type="sldNum" sz="quarter" idx="12"/>
          </p:nvPr>
        </p:nvSpPr>
        <p:spPr/>
        <p:txBody>
          <a:bodyPr/>
          <a:lstStyle/>
          <a:p>
            <a:fld id="{B4B09D75-433C-4AA1-A872-8C04B8D4DC2D}" type="slidenum">
              <a:rPr lang="en-GB" smtClean="0"/>
              <a:t>‹#›</a:t>
            </a:fld>
            <a:endParaRPr lang="en-GB"/>
          </a:p>
        </p:txBody>
      </p:sp>
    </p:spTree>
    <p:extLst>
      <p:ext uri="{BB962C8B-B14F-4D97-AF65-F5344CB8AC3E}">
        <p14:creationId xmlns:p14="http://schemas.microsoft.com/office/powerpoint/2010/main" val="1570728817"/>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C584E-9B90-4DF0-9A7F-5CB36D07B4C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F59D00F-3891-4AF6-882B-3BF58E7F55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1DBC2B8-51E2-41EC-A103-0076E757A1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2E82DA3-97B3-4C54-865E-1634C957CA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552BDE-1B53-4F8B-BABD-3DF571F662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7CC36E6-1154-45AC-B75C-363AF8A828B0}"/>
              </a:ext>
            </a:extLst>
          </p:cNvPr>
          <p:cNvSpPr>
            <a:spLocks noGrp="1"/>
          </p:cNvSpPr>
          <p:nvPr>
            <p:ph type="dt" sz="half" idx="10"/>
          </p:nvPr>
        </p:nvSpPr>
        <p:spPr/>
        <p:txBody>
          <a:bodyPr/>
          <a:lstStyle/>
          <a:p>
            <a:fld id="{FC8C13D0-5410-467E-9D8A-80B63941A06B}" type="datetime1">
              <a:rPr lang="en-GB" smtClean="0"/>
              <a:t>15/06/2022</a:t>
            </a:fld>
            <a:endParaRPr lang="en-GB"/>
          </a:p>
        </p:txBody>
      </p:sp>
      <p:sp>
        <p:nvSpPr>
          <p:cNvPr id="8" name="Footer Placeholder 7">
            <a:extLst>
              <a:ext uri="{FF2B5EF4-FFF2-40B4-BE49-F238E27FC236}">
                <a16:creationId xmlns:a16="http://schemas.microsoft.com/office/drawing/2014/main" id="{7531010F-A8EE-4B83-A219-FF0F4DA7224E}"/>
              </a:ext>
            </a:extLst>
          </p:cNvPr>
          <p:cNvSpPr>
            <a:spLocks noGrp="1"/>
          </p:cNvSpPr>
          <p:nvPr>
            <p:ph type="ftr" sz="quarter" idx="11"/>
          </p:nvPr>
        </p:nvSpPr>
        <p:spPr/>
        <p:txBody>
          <a:bodyPr/>
          <a:lstStyle/>
          <a:p>
            <a:r>
              <a:rPr lang="it-IT"/>
              <a:t>Elimma C Ezeani Domestic Violence</a:t>
            </a:r>
            <a:endParaRPr lang="en-GB"/>
          </a:p>
        </p:txBody>
      </p:sp>
      <p:sp>
        <p:nvSpPr>
          <p:cNvPr id="9" name="Slide Number Placeholder 8">
            <a:extLst>
              <a:ext uri="{FF2B5EF4-FFF2-40B4-BE49-F238E27FC236}">
                <a16:creationId xmlns:a16="http://schemas.microsoft.com/office/drawing/2014/main" id="{7F8B0E6C-25BC-499C-BBFB-67AA6DE94259}"/>
              </a:ext>
            </a:extLst>
          </p:cNvPr>
          <p:cNvSpPr>
            <a:spLocks noGrp="1"/>
          </p:cNvSpPr>
          <p:nvPr>
            <p:ph type="sldNum" sz="quarter" idx="12"/>
          </p:nvPr>
        </p:nvSpPr>
        <p:spPr/>
        <p:txBody>
          <a:bodyPr/>
          <a:lstStyle/>
          <a:p>
            <a:fld id="{B4B09D75-433C-4AA1-A872-8C04B8D4DC2D}" type="slidenum">
              <a:rPr lang="en-GB" smtClean="0"/>
              <a:t>‹#›</a:t>
            </a:fld>
            <a:endParaRPr lang="en-GB"/>
          </a:p>
        </p:txBody>
      </p:sp>
    </p:spTree>
    <p:extLst>
      <p:ext uri="{BB962C8B-B14F-4D97-AF65-F5344CB8AC3E}">
        <p14:creationId xmlns:p14="http://schemas.microsoft.com/office/powerpoint/2010/main" val="960933724"/>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CB043-B929-4EB8-B9A1-0B6982734B1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38B0646-4978-4D14-8785-892FA3363360}"/>
              </a:ext>
            </a:extLst>
          </p:cNvPr>
          <p:cNvSpPr>
            <a:spLocks noGrp="1"/>
          </p:cNvSpPr>
          <p:nvPr>
            <p:ph type="dt" sz="half" idx="10"/>
          </p:nvPr>
        </p:nvSpPr>
        <p:spPr/>
        <p:txBody>
          <a:bodyPr/>
          <a:lstStyle/>
          <a:p>
            <a:fld id="{729C2E0A-F60A-4070-AAAA-8CD6D0C883A5}" type="datetime1">
              <a:rPr lang="en-GB" smtClean="0"/>
              <a:t>15/06/2022</a:t>
            </a:fld>
            <a:endParaRPr lang="en-GB"/>
          </a:p>
        </p:txBody>
      </p:sp>
      <p:sp>
        <p:nvSpPr>
          <p:cNvPr id="4" name="Footer Placeholder 3">
            <a:extLst>
              <a:ext uri="{FF2B5EF4-FFF2-40B4-BE49-F238E27FC236}">
                <a16:creationId xmlns:a16="http://schemas.microsoft.com/office/drawing/2014/main" id="{B2EB1FAB-C267-439A-B6AF-AD9DBDA4632A}"/>
              </a:ext>
            </a:extLst>
          </p:cNvPr>
          <p:cNvSpPr>
            <a:spLocks noGrp="1"/>
          </p:cNvSpPr>
          <p:nvPr>
            <p:ph type="ftr" sz="quarter" idx="11"/>
          </p:nvPr>
        </p:nvSpPr>
        <p:spPr/>
        <p:txBody>
          <a:bodyPr/>
          <a:lstStyle/>
          <a:p>
            <a:r>
              <a:rPr lang="it-IT"/>
              <a:t>Elimma C Ezeani Domestic Violence</a:t>
            </a:r>
            <a:endParaRPr lang="en-GB"/>
          </a:p>
        </p:txBody>
      </p:sp>
      <p:sp>
        <p:nvSpPr>
          <p:cNvPr id="5" name="Slide Number Placeholder 4">
            <a:extLst>
              <a:ext uri="{FF2B5EF4-FFF2-40B4-BE49-F238E27FC236}">
                <a16:creationId xmlns:a16="http://schemas.microsoft.com/office/drawing/2014/main" id="{4517D718-8AEB-4A55-A580-C8E0F872A5F5}"/>
              </a:ext>
            </a:extLst>
          </p:cNvPr>
          <p:cNvSpPr>
            <a:spLocks noGrp="1"/>
          </p:cNvSpPr>
          <p:nvPr>
            <p:ph type="sldNum" sz="quarter" idx="12"/>
          </p:nvPr>
        </p:nvSpPr>
        <p:spPr/>
        <p:txBody>
          <a:bodyPr/>
          <a:lstStyle/>
          <a:p>
            <a:fld id="{B4B09D75-433C-4AA1-A872-8C04B8D4DC2D}" type="slidenum">
              <a:rPr lang="en-GB" smtClean="0"/>
              <a:t>‹#›</a:t>
            </a:fld>
            <a:endParaRPr lang="en-GB"/>
          </a:p>
        </p:txBody>
      </p:sp>
    </p:spTree>
    <p:extLst>
      <p:ext uri="{BB962C8B-B14F-4D97-AF65-F5344CB8AC3E}">
        <p14:creationId xmlns:p14="http://schemas.microsoft.com/office/powerpoint/2010/main" val="3163944815"/>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A5B73B-A9A4-4242-8DA8-297BA279E608}"/>
              </a:ext>
            </a:extLst>
          </p:cNvPr>
          <p:cNvSpPr>
            <a:spLocks noGrp="1"/>
          </p:cNvSpPr>
          <p:nvPr>
            <p:ph type="dt" sz="half" idx="10"/>
          </p:nvPr>
        </p:nvSpPr>
        <p:spPr/>
        <p:txBody>
          <a:bodyPr/>
          <a:lstStyle/>
          <a:p>
            <a:fld id="{DE767DD4-4A93-4370-97F7-FA4C39C6366F}" type="datetime1">
              <a:rPr lang="en-GB" smtClean="0"/>
              <a:t>15/06/2022</a:t>
            </a:fld>
            <a:endParaRPr lang="en-GB"/>
          </a:p>
        </p:txBody>
      </p:sp>
      <p:sp>
        <p:nvSpPr>
          <p:cNvPr id="3" name="Footer Placeholder 2">
            <a:extLst>
              <a:ext uri="{FF2B5EF4-FFF2-40B4-BE49-F238E27FC236}">
                <a16:creationId xmlns:a16="http://schemas.microsoft.com/office/drawing/2014/main" id="{7ED3F278-1ADF-419F-BF3F-F9ACCF7865EF}"/>
              </a:ext>
            </a:extLst>
          </p:cNvPr>
          <p:cNvSpPr>
            <a:spLocks noGrp="1"/>
          </p:cNvSpPr>
          <p:nvPr>
            <p:ph type="ftr" sz="quarter" idx="11"/>
          </p:nvPr>
        </p:nvSpPr>
        <p:spPr/>
        <p:txBody>
          <a:bodyPr/>
          <a:lstStyle/>
          <a:p>
            <a:r>
              <a:rPr lang="it-IT"/>
              <a:t>Elimma C Ezeani Domestic Violence</a:t>
            </a:r>
            <a:endParaRPr lang="en-GB"/>
          </a:p>
        </p:txBody>
      </p:sp>
      <p:sp>
        <p:nvSpPr>
          <p:cNvPr id="4" name="Slide Number Placeholder 3">
            <a:extLst>
              <a:ext uri="{FF2B5EF4-FFF2-40B4-BE49-F238E27FC236}">
                <a16:creationId xmlns:a16="http://schemas.microsoft.com/office/drawing/2014/main" id="{04956A59-BE8D-40A7-B22E-7AD75DFF626B}"/>
              </a:ext>
            </a:extLst>
          </p:cNvPr>
          <p:cNvSpPr>
            <a:spLocks noGrp="1"/>
          </p:cNvSpPr>
          <p:nvPr>
            <p:ph type="sldNum" sz="quarter" idx="12"/>
          </p:nvPr>
        </p:nvSpPr>
        <p:spPr/>
        <p:txBody>
          <a:bodyPr/>
          <a:lstStyle/>
          <a:p>
            <a:fld id="{B4B09D75-433C-4AA1-A872-8C04B8D4DC2D}" type="slidenum">
              <a:rPr lang="en-GB" smtClean="0"/>
              <a:t>‹#›</a:t>
            </a:fld>
            <a:endParaRPr lang="en-GB"/>
          </a:p>
        </p:txBody>
      </p:sp>
    </p:spTree>
    <p:extLst>
      <p:ext uri="{BB962C8B-B14F-4D97-AF65-F5344CB8AC3E}">
        <p14:creationId xmlns:p14="http://schemas.microsoft.com/office/powerpoint/2010/main" val="3286862140"/>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AD793-DDF3-4492-B5D4-80FEF75E47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1B64A90-94AA-4B90-A778-636EE7F6F3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BC08971-54B7-4690-A4B9-5B9DC8DB71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2B2EBE-5B19-4DD6-81B5-3F2B7EF2948D}"/>
              </a:ext>
            </a:extLst>
          </p:cNvPr>
          <p:cNvSpPr>
            <a:spLocks noGrp="1"/>
          </p:cNvSpPr>
          <p:nvPr>
            <p:ph type="dt" sz="half" idx="10"/>
          </p:nvPr>
        </p:nvSpPr>
        <p:spPr/>
        <p:txBody>
          <a:bodyPr/>
          <a:lstStyle/>
          <a:p>
            <a:fld id="{55FB837F-B050-4AF2-B812-DE32161CA2B0}" type="datetime1">
              <a:rPr lang="en-GB" smtClean="0"/>
              <a:t>15/06/2022</a:t>
            </a:fld>
            <a:endParaRPr lang="en-GB"/>
          </a:p>
        </p:txBody>
      </p:sp>
      <p:sp>
        <p:nvSpPr>
          <p:cNvPr id="6" name="Footer Placeholder 5">
            <a:extLst>
              <a:ext uri="{FF2B5EF4-FFF2-40B4-BE49-F238E27FC236}">
                <a16:creationId xmlns:a16="http://schemas.microsoft.com/office/drawing/2014/main" id="{CAFE68BB-0CCD-4008-B2A2-8FF55877A19F}"/>
              </a:ext>
            </a:extLst>
          </p:cNvPr>
          <p:cNvSpPr>
            <a:spLocks noGrp="1"/>
          </p:cNvSpPr>
          <p:nvPr>
            <p:ph type="ftr" sz="quarter" idx="11"/>
          </p:nvPr>
        </p:nvSpPr>
        <p:spPr/>
        <p:txBody>
          <a:bodyPr/>
          <a:lstStyle/>
          <a:p>
            <a:r>
              <a:rPr lang="it-IT"/>
              <a:t>Elimma C Ezeani Domestic Violence</a:t>
            </a:r>
            <a:endParaRPr lang="en-GB"/>
          </a:p>
        </p:txBody>
      </p:sp>
      <p:sp>
        <p:nvSpPr>
          <p:cNvPr id="7" name="Slide Number Placeholder 6">
            <a:extLst>
              <a:ext uri="{FF2B5EF4-FFF2-40B4-BE49-F238E27FC236}">
                <a16:creationId xmlns:a16="http://schemas.microsoft.com/office/drawing/2014/main" id="{2E0242F8-33F7-43D7-B93F-8E56AE157D2E}"/>
              </a:ext>
            </a:extLst>
          </p:cNvPr>
          <p:cNvSpPr>
            <a:spLocks noGrp="1"/>
          </p:cNvSpPr>
          <p:nvPr>
            <p:ph type="sldNum" sz="quarter" idx="12"/>
          </p:nvPr>
        </p:nvSpPr>
        <p:spPr/>
        <p:txBody>
          <a:bodyPr/>
          <a:lstStyle/>
          <a:p>
            <a:fld id="{B4B09D75-433C-4AA1-A872-8C04B8D4DC2D}" type="slidenum">
              <a:rPr lang="en-GB" smtClean="0"/>
              <a:t>‹#›</a:t>
            </a:fld>
            <a:endParaRPr lang="en-GB"/>
          </a:p>
        </p:txBody>
      </p:sp>
    </p:spTree>
    <p:extLst>
      <p:ext uri="{BB962C8B-B14F-4D97-AF65-F5344CB8AC3E}">
        <p14:creationId xmlns:p14="http://schemas.microsoft.com/office/powerpoint/2010/main" val="4219217207"/>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D6AF7-A3D2-41B4-A8DF-D03A33521F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12C56D3-1E81-4A91-98EC-7549B95595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4735E6E-9401-4443-BB5D-1D667CF666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644B2E-8378-4D13-882D-4751B43BFE22}"/>
              </a:ext>
            </a:extLst>
          </p:cNvPr>
          <p:cNvSpPr>
            <a:spLocks noGrp="1"/>
          </p:cNvSpPr>
          <p:nvPr>
            <p:ph type="dt" sz="half" idx="10"/>
          </p:nvPr>
        </p:nvSpPr>
        <p:spPr/>
        <p:txBody>
          <a:bodyPr/>
          <a:lstStyle/>
          <a:p>
            <a:fld id="{3D194AC2-FA75-4E39-B359-1BFD2581D825}" type="datetime1">
              <a:rPr lang="en-GB" smtClean="0"/>
              <a:t>15/06/2022</a:t>
            </a:fld>
            <a:endParaRPr lang="en-GB"/>
          </a:p>
        </p:txBody>
      </p:sp>
      <p:sp>
        <p:nvSpPr>
          <p:cNvPr id="6" name="Footer Placeholder 5">
            <a:extLst>
              <a:ext uri="{FF2B5EF4-FFF2-40B4-BE49-F238E27FC236}">
                <a16:creationId xmlns:a16="http://schemas.microsoft.com/office/drawing/2014/main" id="{C3317BFC-10CE-4662-A34E-F3F38B31F24A}"/>
              </a:ext>
            </a:extLst>
          </p:cNvPr>
          <p:cNvSpPr>
            <a:spLocks noGrp="1"/>
          </p:cNvSpPr>
          <p:nvPr>
            <p:ph type="ftr" sz="quarter" idx="11"/>
          </p:nvPr>
        </p:nvSpPr>
        <p:spPr/>
        <p:txBody>
          <a:bodyPr/>
          <a:lstStyle/>
          <a:p>
            <a:r>
              <a:rPr lang="it-IT"/>
              <a:t>Elimma C Ezeani Domestic Violence</a:t>
            </a:r>
            <a:endParaRPr lang="en-GB"/>
          </a:p>
        </p:txBody>
      </p:sp>
      <p:sp>
        <p:nvSpPr>
          <p:cNvPr id="7" name="Slide Number Placeholder 6">
            <a:extLst>
              <a:ext uri="{FF2B5EF4-FFF2-40B4-BE49-F238E27FC236}">
                <a16:creationId xmlns:a16="http://schemas.microsoft.com/office/drawing/2014/main" id="{AEDB417D-CD31-421D-AA3C-0EFEBF0C654B}"/>
              </a:ext>
            </a:extLst>
          </p:cNvPr>
          <p:cNvSpPr>
            <a:spLocks noGrp="1"/>
          </p:cNvSpPr>
          <p:nvPr>
            <p:ph type="sldNum" sz="quarter" idx="12"/>
          </p:nvPr>
        </p:nvSpPr>
        <p:spPr/>
        <p:txBody>
          <a:bodyPr/>
          <a:lstStyle/>
          <a:p>
            <a:fld id="{B4B09D75-433C-4AA1-A872-8C04B8D4DC2D}" type="slidenum">
              <a:rPr lang="en-GB" smtClean="0"/>
              <a:t>‹#›</a:t>
            </a:fld>
            <a:endParaRPr lang="en-GB"/>
          </a:p>
        </p:txBody>
      </p:sp>
    </p:spTree>
    <p:extLst>
      <p:ext uri="{BB962C8B-B14F-4D97-AF65-F5344CB8AC3E}">
        <p14:creationId xmlns:p14="http://schemas.microsoft.com/office/powerpoint/2010/main" val="533635101"/>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77F836-3891-4689-93FA-0DBA56595B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EADEEFE-D6D9-4249-BA44-809DCA66A2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009D0D-B40A-49BF-AB41-D3EFA2007C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3F9207-6847-471F-AFD9-CCBD9DFAFD85}" type="datetime1">
              <a:rPr lang="en-GB" smtClean="0"/>
              <a:t>15/06/2022</a:t>
            </a:fld>
            <a:endParaRPr lang="en-GB"/>
          </a:p>
        </p:txBody>
      </p:sp>
      <p:sp>
        <p:nvSpPr>
          <p:cNvPr id="5" name="Footer Placeholder 4">
            <a:extLst>
              <a:ext uri="{FF2B5EF4-FFF2-40B4-BE49-F238E27FC236}">
                <a16:creationId xmlns:a16="http://schemas.microsoft.com/office/drawing/2014/main" id="{B3CD2D2B-5C40-465B-87F5-7083401DDC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Elimma C Ezeani Domestic Violence</a:t>
            </a:r>
            <a:endParaRPr lang="en-GB"/>
          </a:p>
        </p:txBody>
      </p:sp>
      <p:sp>
        <p:nvSpPr>
          <p:cNvPr id="6" name="Slide Number Placeholder 5">
            <a:extLst>
              <a:ext uri="{FF2B5EF4-FFF2-40B4-BE49-F238E27FC236}">
                <a16:creationId xmlns:a16="http://schemas.microsoft.com/office/drawing/2014/main" id="{D6B4FD50-D18C-4F62-B085-A3A8A650EE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B09D75-433C-4AA1-A872-8C04B8D4DC2D}" type="slidenum">
              <a:rPr lang="en-GB" smtClean="0"/>
              <a:t>‹#›</a:t>
            </a:fld>
            <a:endParaRPr lang="en-GB"/>
          </a:p>
        </p:txBody>
      </p:sp>
    </p:spTree>
    <p:extLst>
      <p:ext uri="{BB962C8B-B14F-4D97-AF65-F5344CB8AC3E}">
        <p14:creationId xmlns:p14="http://schemas.microsoft.com/office/powerpoint/2010/main" val="808747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fidanigeria@yahoo.co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evaw-global-database.unwomen.org/fr/countries/africa/Nigeria" TargetMode="External"/><Relationship Id="rId3" Type="http://schemas.openxmlformats.org/officeDocument/2006/relationships/hyperlink" Target="https://dsvrtlagos.org/" TargetMode="External"/><Relationship Id="rId7" Type="http://schemas.openxmlformats.org/officeDocument/2006/relationships/hyperlink" Target="https://www.unwomen.org/en/what-we-do/ending-violence-against-women/facts-and-figures" TargetMode="External"/><Relationship Id="rId2" Type="http://schemas.openxmlformats.org/officeDocument/2006/relationships/hyperlink" Target="https://doi.org/10.1186/s12905-018-0628-7" TargetMode="External"/><Relationship Id="rId1" Type="http://schemas.openxmlformats.org/officeDocument/2006/relationships/slideLayout" Target="../slideLayouts/slideLayout2.xml"/><Relationship Id="rId6" Type="http://schemas.openxmlformats.org/officeDocument/2006/relationships/hyperlink" Target="https://www.un.org/en/coronavirus/what-is-domestic-abuse" TargetMode="External"/><Relationship Id="rId11" Type="http://schemas.openxmlformats.org/officeDocument/2006/relationships/hyperlink" Target="https://www.who.int/news-room/fact-sheets/detail/violence-against-women" TargetMode="External"/><Relationship Id="rId5" Type="http://schemas.openxmlformats.org/officeDocument/2006/relationships/hyperlink" Target="https://www.nhs.uk/live-well/healthy-body/getting-help-for-domestic-violence/" TargetMode="External"/><Relationship Id="rId10" Type="http://schemas.openxmlformats.org/officeDocument/2006/relationships/hyperlink" Target="https://www.gov.nl.ca/vpi/files/nine_types_of_violence.pdf" TargetMode="External"/><Relationship Id="rId4" Type="http://schemas.openxmlformats.org/officeDocument/2006/relationships/hyperlink" Target="https://fida.org.ng/" TargetMode="External"/><Relationship Id="rId9" Type="http://schemas.openxmlformats.org/officeDocument/2006/relationships/hyperlink" Target="https://www.verywellmind.com/different-types-of-domestic-violence-5119884"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0C423-2F4F-4C69-A834-4EBF3EC853FE}"/>
              </a:ext>
            </a:extLst>
          </p:cNvPr>
          <p:cNvSpPr>
            <a:spLocks noGrp="1"/>
          </p:cNvSpPr>
          <p:nvPr>
            <p:ph type="ctrTitle"/>
          </p:nvPr>
        </p:nvSpPr>
        <p:spPr/>
        <p:txBody>
          <a:bodyPr>
            <a:normAutofit fontScale="90000"/>
          </a:bodyPr>
          <a:lstStyle/>
          <a:p>
            <a:r>
              <a:rPr lang="en-GB" sz="4400" dirty="0"/>
              <a:t>“Domestic Violence Causes, Prevention, Triggers, and Help: </a:t>
            </a:r>
            <a:r>
              <a:rPr lang="en-GB" sz="4400" i="1" dirty="0"/>
              <a:t>The Law and Life</a:t>
            </a:r>
            <a:r>
              <a:rPr lang="en-GB" sz="4400" dirty="0"/>
              <a:t>”</a:t>
            </a:r>
            <a:br>
              <a:rPr lang="en-GB" sz="4400" dirty="0"/>
            </a:br>
            <a:br>
              <a:rPr lang="en-GB" sz="4400" dirty="0"/>
            </a:br>
            <a:r>
              <a:rPr lang="en-GB" sz="4400" dirty="0"/>
              <a:t>Dr Elimma C Ezeani</a:t>
            </a:r>
          </a:p>
        </p:txBody>
      </p:sp>
      <p:sp>
        <p:nvSpPr>
          <p:cNvPr id="3" name="Subtitle 2">
            <a:extLst>
              <a:ext uri="{FF2B5EF4-FFF2-40B4-BE49-F238E27FC236}">
                <a16:creationId xmlns:a16="http://schemas.microsoft.com/office/drawing/2014/main" id="{75096B28-005B-4F81-A6C5-C5E18854E85B}"/>
              </a:ext>
            </a:extLst>
          </p:cNvPr>
          <p:cNvSpPr>
            <a:spLocks noGrp="1"/>
          </p:cNvSpPr>
          <p:nvPr>
            <p:ph type="subTitle" idx="1"/>
          </p:nvPr>
        </p:nvSpPr>
        <p:spPr>
          <a:xfrm>
            <a:off x="1524000" y="4085438"/>
            <a:ext cx="9144000" cy="1172361"/>
          </a:xfrm>
        </p:spPr>
        <p:txBody>
          <a:bodyPr>
            <a:normAutofit/>
          </a:bodyPr>
          <a:lstStyle/>
          <a:p>
            <a:r>
              <a:rPr lang="en-GB" sz="3200" b="1" dirty="0"/>
              <a:t>Dr Mrs I.M.F. </a:t>
            </a:r>
            <a:r>
              <a:rPr lang="en-GB" sz="3200" b="1" dirty="0" err="1"/>
              <a:t>Solanke</a:t>
            </a:r>
            <a:r>
              <a:rPr lang="en-GB" sz="3200" b="1" dirty="0"/>
              <a:t> Memorial Lecture</a:t>
            </a:r>
          </a:p>
          <a:p>
            <a:r>
              <a:rPr lang="en-GB" sz="3200" b="1" dirty="0"/>
              <a:t>03 July 2021</a:t>
            </a:r>
          </a:p>
        </p:txBody>
      </p:sp>
    </p:spTree>
    <p:extLst>
      <p:ext uri="{BB962C8B-B14F-4D97-AF65-F5344CB8AC3E}">
        <p14:creationId xmlns:p14="http://schemas.microsoft.com/office/powerpoint/2010/main" val="3638145398"/>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61369-287F-4EA4-B6D0-D15B9BBB21DD}"/>
              </a:ext>
            </a:extLst>
          </p:cNvPr>
          <p:cNvSpPr>
            <a:spLocks noGrp="1"/>
          </p:cNvSpPr>
          <p:nvPr>
            <p:ph type="title"/>
          </p:nvPr>
        </p:nvSpPr>
        <p:spPr>
          <a:xfrm>
            <a:off x="838200" y="1"/>
            <a:ext cx="10515600" cy="830509"/>
          </a:xfrm>
        </p:spPr>
        <p:txBody>
          <a:bodyPr>
            <a:normAutofit/>
          </a:bodyPr>
          <a:lstStyle/>
          <a:p>
            <a:pPr algn="ctr"/>
            <a:r>
              <a:rPr lang="en-GB" sz="3600" dirty="0"/>
              <a:t>Protection from Domestic Violence: Help</a:t>
            </a:r>
          </a:p>
        </p:txBody>
      </p:sp>
      <p:graphicFrame>
        <p:nvGraphicFramePr>
          <p:cNvPr id="4" name="Table 4">
            <a:extLst>
              <a:ext uri="{FF2B5EF4-FFF2-40B4-BE49-F238E27FC236}">
                <a16:creationId xmlns:a16="http://schemas.microsoft.com/office/drawing/2014/main" id="{A01BAE90-AA6C-4966-9C27-C02FCB79A9D8}"/>
              </a:ext>
            </a:extLst>
          </p:cNvPr>
          <p:cNvGraphicFramePr>
            <a:graphicFrameLocks noGrp="1"/>
          </p:cNvGraphicFramePr>
          <p:nvPr>
            <p:ph idx="1"/>
            <p:extLst>
              <p:ext uri="{D42A27DB-BD31-4B8C-83A1-F6EECF244321}">
                <p14:modId xmlns:p14="http://schemas.microsoft.com/office/powerpoint/2010/main" val="3551748947"/>
              </p:ext>
            </p:extLst>
          </p:nvPr>
        </p:nvGraphicFramePr>
        <p:xfrm>
          <a:off x="285226" y="830510"/>
          <a:ext cx="11694253" cy="5982036"/>
        </p:xfrm>
        <a:graphic>
          <a:graphicData uri="http://schemas.openxmlformats.org/drawingml/2006/table">
            <a:tbl>
              <a:tblPr firstRow="1" bandRow="1">
                <a:tableStyleId>{5C22544A-7EE6-4342-B048-85BDC9FD1C3A}</a:tableStyleId>
              </a:tblPr>
              <a:tblGrid>
                <a:gridCol w="5700967">
                  <a:extLst>
                    <a:ext uri="{9D8B030D-6E8A-4147-A177-3AD203B41FA5}">
                      <a16:colId xmlns:a16="http://schemas.microsoft.com/office/drawing/2014/main" val="3972317448"/>
                    </a:ext>
                  </a:extLst>
                </a:gridCol>
                <a:gridCol w="373172">
                  <a:extLst>
                    <a:ext uri="{9D8B030D-6E8A-4147-A177-3AD203B41FA5}">
                      <a16:colId xmlns:a16="http://schemas.microsoft.com/office/drawing/2014/main" val="6154961"/>
                    </a:ext>
                  </a:extLst>
                </a:gridCol>
                <a:gridCol w="5620114">
                  <a:extLst>
                    <a:ext uri="{9D8B030D-6E8A-4147-A177-3AD203B41FA5}">
                      <a16:colId xmlns:a16="http://schemas.microsoft.com/office/drawing/2014/main" val="3126142490"/>
                    </a:ext>
                  </a:extLst>
                </a:gridCol>
              </a:tblGrid>
              <a:tr h="484271">
                <a:tc>
                  <a:txBody>
                    <a:bodyPr/>
                    <a:lstStyle/>
                    <a:p>
                      <a:r>
                        <a:rPr lang="en-GB" sz="1600" dirty="0"/>
                        <a:t>Protecting Yourself</a:t>
                      </a:r>
                    </a:p>
                  </a:txBody>
                  <a:tcPr/>
                </a:tc>
                <a:tc>
                  <a:txBody>
                    <a:bodyPr/>
                    <a:lstStyle/>
                    <a:p>
                      <a:endParaRPr lang="en-GB" sz="1600" dirty="0"/>
                    </a:p>
                  </a:txBody>
                  <a:tcPr/>
                </a:tc>
                <a:tc>
                  <a:txBody>
                    <a:bodyPr/>
                    <a:lstStyle/>
                    <a:p>
                      <a:r>
                        <a:rPr lang="en-GB" sz="1600" dirty="0"/>
                        <a:t>Legal Protections</a:t>
                      </a:r>
                    </a:p>
                  </a:txBody>
                  <a:tcPr/>
                </a:tc>
                <a:extLst>
                  <a:ext uri="{0D108BD9-81ED-4DB2-BD59-A6C34878D82A}">
                    <a16:rowId xmlns:a16="http://schemas.microsoft.com/office/drawing/2014/main" val="1969491595"/>
                  </a:ext>
                </a:extLst>
              </a:tr>
              <a:tr h="1451330">
                <a:tc>
                  <a:txBody>
                    <a:bodyPr/>
                    <a:lstStyle/>
                    <a:p>
                      <a:pPr marL="285750" indent="-285750">
                        <a:buFont typeface="Arial" panose="020B0604020202020204" pitchFamily="34" charset="0"/>
                        <a:buChar char="•"/>
                      </a:pPr>
                      <a:r>
                        <a:rPr lang="en-GB" sz="1600" dirty="0"/>
                        <a:t>Don’t accept isolation: Let trusted people know where you live/are.</a:t>
                      </a:r>
                    </a:p>
                    <a:p>
                      <a:pPr marL="285750" indent="-285750">
                        <a:buFont typeface="Arial" panose="020B0604020202020204" pitchFamily="34" charset="0"/>
                        <a:buChar char="•"/>
                      </a:pPr>
                      <a:r>
                        <a:rPr lang="en-GB" sz="1600" dirty="0"/>
                        <a:t>Maintain friendships especially with old and trusted acquaintances.</a:t>
                      </a:r>
                    </a:p>
                    <a:p>
                      <a:pPr marL="285750" indent="-285750">
                        <a:buFont typeface="Arial" panose="020B0604020202020204" pitchFamily="34" charset="0"/>
                        <a:buChar char="•"/>
                      </a:pPr>
                      <a:r>
                        <a:rPr lang="en-GB" sz="1600" dirty="0"/>
                        <a:t>Keep contact with your family. </a:t>
                      </a:r>
                    </a:p>
                  </a:txBody>
                  <a:tcPr/>
                </a:tc>
                <a:tc>
                  <a:txBody>
                    <a:bodyPr/>
                    <a:lstStyle/>
                    <a:p>
                      <a:endParaRPr lang="en-GB" sz="1600" dirty="0"/>
                    </a:p>
                  </a:txBody>
                  <a:tcPr/>
                </a:tc>
                <a:tc>
                  <a:txBody>
                    <a:bodyPr/>
                    <a:lstStyle/>
                    <a:p>
                      <a:pPr marL="285750" indent="-285750">
                        <a:buFont typeface="Arial" panose="020B0604020202020204" pitchFamily="34" charset="0"/>
                        <a:buChar char="•"/>
                      </a:pPr>
                      <a:r>
                        <a:rPr lang="en-GB" sz="1600" dirty="0"/>
                        <a:t>The Government/Police may be of help in cases of physical violence </a:t>
                      </a:r>
                      <a:r>
                        <a:rPr lang="en-GB" sz="1600" u="sng" dirty="0"/>
                        <a:t>depending on the political attitude </a:t>
                      </a:r>
                      <a:r>
                        <a:rPr lang="en-GB" sz="1600" dirty="0"/>
                        <a:t>where you are. (Domestic and Sexual Violence Response Team DSVRT, Lagos – Tel: 08000333333)</a:t>
                      </a:r>
                    </a:p>
                    <a:p>
                      <a:pPr marL="285750" indent="-285750">
                        <a:buFont typeface="Arial" panose="020B0604020202020204" pitchFamily="34" charset="0"/>
                        <a:buChar char="•"/>
                      </a:pPr>
                      <a:r>
                        <a:rPr lang="en-GB" sz="1600" dirty="0"/>
                        <a:t>FIDA offers free legal representation to indigent women and children: </a:t>
                      </a:r>
                      <a:r>
                        <a:rPr lang="en-GB" sz="1600" b="0" i="0" dirty="0">
                          <a:solidFill>
                            <a:srgbClr val="272B2E"/>
                          </a:solidFill>
                          <a:effectLst/>
                          <a:latin typeface="Lato" panose="020F0502020204030203" pitchFamily="34" charset="0"/>
                        </a:rPr>
                        <a:t> 0708 849 6115; </a:t>
                      </a:r>
                      <a:r>
                        <a:rPr lang="en-GB" sz="1600" b="0" i="0" dirty="0">
                          <a:solidFill>
                            <a:srgbClr val="272B2E"/>
                          </a:solidFill>
                          <a:effectLst/>
                          <a:latin typeface="Lato" panose="020F0502020204030203" pitchFamily="34" charset="0"/>
                          <a:hlinkClick r:id="rId2"/>
                        </a:rPr>
                        <a:t>fidanigeria@yahoo.com</a:t>
                      </a:r>
                      <a:r>
                        <a:rPr lang="en-GB" sz="1600" b="0" i="0" dirty="0">
                          <a:solidFill>
                            <a:srgbClr val="272B2E"/>
                          </a:solidFill>
                          <a:effectLst/>
                          <a:latin typeface="Lato" panose="020F0502020204030203" pitchFamily="34" charset="0"/>
                        </a:rPr>
                        <a:t>  </a:t>
                      </a:r>
                      <a:endParaRPr lang="en-GB" sz="1600" dirty="0"/>
                    </a:p>
                  </a:txBody>
                  <a:tcPr/>
                </a:tc>
                <a:extLst>
                  <a:ext uri="{0D108BD9-81ED-4DB2-BD59-A6C34878D82A}">
                    <a16:rowId xmlns:a16="http://schemas.microsoft.com/office/drawing/2014/main" val="625368403"/>
                  </a:ext>
                </a:extLst>
              </a:tr>
              <a:tr h="1451330">
                <a:tc>
                  <a:txBody>
                    <a:bodyPr/>
                    <a:lstStyle/>
                    <a:p>
                      <a:pPr marL="285750" indent="-285750">
                        <a:buFont typeface="Arial" panose="020B0604020202020204" pitchFamily="34" charset="0"/>
                        <a:buChar char="•"/>
                      </a:pPr>
                      <a:r>
                        <a:rPr lang="en-GB" sz="1600" dirty="0"/>
                        <a:t>Don’t argue violently if the perpetrator gets loud and violent.</a:t>
                      </a:r>
                    </a:p>
                    <a:p>
                      <a:pPr marL="285750" indent="-285750">
                        <a:buFont typeface="Arial" panose="020B0604020202020204" pitchFamily="34" charset="0"/>
                        <a:buChar char="•"/>
                      </a:pPr>
                      <a:r>
                        <a:rPr lang="en-GB" sz="1600" dirty="0"/>
                        <a:t>Never accept beating – the first moment it happens, start thinking of how it should be the last.</a:t>
                      </a:r>
                    </a:p>
                    <a:p>
                      <a:pPr marL="285750" indent="-285750">
                        <a:buFont typeface="Arial" panose="020B0604020202020204" pitchFamily="34" charset="0"/>
                        <a:buChar char="•"/>
                      </a:pPr>
                      <a:r>
                        <a:rPr lang="en-GB" sz="1600" dirty="0"/>
                        <a:t>Protect your children from beatings, abuse.</a:t>
                      </a:r>
                    </a:p>
                    <a:p>
                      <a:pPr marL="285750" indent="-285750">
                        <a:buFont typeface="Arial" panose="020B0604020202020204" pitchFamily="34" charset="0"/>
                        <a:buChar char="•"/>
                      </a:pPr>
                      <a:r>
                        <a:rPr lang="en-GB" sz="1600" dirty="0"/>
                        <a:t>Take and keep evidence of abuse, cuts, bruises.</a:t>
                      </a:r>
                    </a:p>
                  </a:txBody>
                  <a:tcPr/>
                </a:tc>
                <a:tc>
                  <a:txBody>
                    <a:bodyPr/>
                    <a:lstStyle/>
                    <a:p>
                      <a:endParaRPr lang="en-GB" sz="1600" dirty="0"/>
                    </a:p>
                  </a:txBody>
                  <a:tcPr/>
                </a:tc>
                <a:tc>
                  <a:txBody>
                    <a:bodyPr/>
                    <a:lstStyle/>
                    <a:p>
                      <a:pPr marL="285750" indent="-285750">
                        <a:buFont typeface="Arial" panose="020B0604020202020204" pitchFamily="34" charset="0"/>
                        <a:buChar char="•"/>
                      </a:pPr>
                      <a:r>
                        <a:rPr lang="en-GB" sz="1600" dirty="0"/>
                        <a:t>Nigeria: The Police is not equipped to deal with the broad scope of DV but can help with escape plans where they are invited and where the State has domestic violence laws</a:t>
                      </a:r>
                    </a:p>
                    <a:p>
                      <a:pPr marL="285750" indent="-285750">
                        <a:buFont typeface="Arial" panose="020B0604020202020204" pitchFamily="34" charset="0"/>
                        <a:buChar char="•"/>
                      </a:pPr>
                      <a:r>
                        <a:rPr lang="en-GB" sz="1600" dirty="0"/>
                        <a:t>Nigeria: Case law on domestic violence still in infant stages, depending on State.</a:t>
                      </a:r>
                    </a:p>
                  </a:txBody>
                  <a:tcPr/>
                </a:tc>
                <a:extLst>
                  <a:ext uri="{0D108BD9-81ED-4DB2-BD59-A6C34878D82A}">
                    <a16:rowId xmlns:a16="http://schemas.microsoft.com/office/drawing/2014/main" val="653141454"/>
                  </a:ext>
                </a:extLst>
              </a:tr>
              <a:tr h="1181315">
                <a:tc>
                  <a:txBody>
                    <a:bodyPr/>
                    <a:lstStyle/>
                    <a:p>
                      <a:pPr marL="285750" indent="-285750">
                        <a:buFont typeface="Arial" panose="020B0604020202020204" pitchFamily="34" charset="0"/>
                        <a:buChar char="•"/>
                      </a:pPr>
                      <a:r>
                        <a:rPr lang="en-GB" sz="1600" dirty="0"/>
                        <a:t>Do not provoke violence - Express your hurt, not your anger.</a:t>
                      </a:r>
                    </a:p>
                    <a:p>
                      <a:pPr marL="285750" indent="-285750">
                        <a:buFont typeface="Arial" panose="020B0604020202020204" pitchFamily="34" charset="0"/>
                        <a:buChar char="•"/>
                      </a:pPr>
                      <a:r>
                        <a:rPr lang="en-GB" sz="1600" dirty="0"/>
                        <a:t>Do not engage in or accept to be belittled, dismissed, mocked or criticised even in public.</a:t>
                      </a:r>
                    </a:p>
                    <a:p>
                      <a:pPr marL="285750" indent="-285750">
                        <a:buFont typeface="Arial" panose="020B0604020202020204" pitchFamily="34" charset="0"/>
                        <a:buChar char="•"/>
                      </a:pPr>
                      <a:r>
                        <a:rPr lang="en-GB" sz="1600" dirty="0"/>
                        <a:t>Seek counselling, where possible and if supportive.</a:t>
                      </a:r>
                    </a:p>
                  </a:txBody>
                  <a:tcPr/>
                </a:tc>
                <a:tc>
                  <a:txBody>
                    <a:bodyPr/>
                    <a:lstStyle/>
                    <a:p>
                      <a:endParaRPr lang="en-GB" sz="1600"/>
                    </a:p>
                  </a:txBody>
                  <a:tcPr/>
                </a:tc>
                <a:tc>
                  <a:txBody>
                    <a:bodyPr/>
                    <a:lstStyle/>
                    <a:p>
                      <a:pPr marL="285750" indent="-285750">
                        <a:buFont typeface="Arial" panose="020B0604020202020204" pitchFamily="34" charset="0"/>
                        <a:buChar char="•"/>
                      </a:pPr>
                      <a:r>
                        <a:rPr lang="en-GB" sz="1600" dirty="0"/>
                        <a:t>Keep records of abuse incidents or tell someone trustworthy  to help you keep records should these be needed. </a:t>
                      </a:r>
                    </a:p>
                  </a:txBody>
                  <a:tcPr/>
                </a:tc>
                <a:extLst>
                  <a:ext uri="{0D108BD9-81ED-4DB2-BD59-A6C34878D82A}">
                    <a16:rowId xmlns:a16="http://schemas.microsoft.com/office/drawing/2014/main" val="2682503669"/>
                  </a:ext>
                </a:extLst>
              </a:tr>
              <a:tr h="1236937">
                <a:tc>
                  <a:txBody>
                    <a:bodyPr/>
                    <a:lstStyle/>
                    <a:p>
                      <a:pPr marL="285750" indent="-285750">
                        <a:buFont typeface="Arial" panose="020B0604020202020204" pitchFamily="34" charset="0"/>
                        <a:buChar char="•"/>
                      </a:pPr>
                      <a:r>
                        <a:rPr lang="en-GB" sz="1600" dirty="0"/>
                        <a:t>Speak up as soon as abuse</a:t>
                      </a:r>
                      <a:r>
                        <a:rPr lang="en-GB" sz="1600"/>
                        <a:t>/violence starts.</a:t>
                      </a:r>
                    </a:p>
                    <a:p>
                      <a:pPr marL="285750" indent="-285750">
                        <a:buFont typeface="Arial" panose="020B0604020202020204" pitchFamily="34" charset="0"/>
                        <a:buChar char="•"/>
                      </a:pPr>
                      <a:r>
                        <a:rPr lang="en-GB" sz="1600" dirty="0"/>
                        <a:t>Do not inform abuser on plans to leave.</a:t>
                      </a:r>
                    </a:p>
                    <a:p>
                      <a:pPr marL="285750" indent="-285750">
                        <a:buFont typeface="Arial" panose="020B0604020202020204" pitchFamily="34" charset="0"/>
                        <a:buChar char="•"/>
                      </a:pPr>
                      <a:r>
                        <a:rPr lang="en-GB" sz="1600" dirty="0"/>
                        <a:t>Ensure you have trusted confidantes for your escape plan – Call a helpline, a help centre for women.</a:t>
                      </a:r>
                    </a:p>
                    <a:p>
                      <a:endParaRPr lang="en-GB" sz="1600" dirty="0"/>
                    </a:p>
                  </a:txBody>
                  <a:tcPr/>
                </a:tc>
                <a:tc>
                  <a:txBody>
                    <a:bodyPr/>
                    <a:lstStyle/>
                    <a:p>
                      <a:endParaRPr lang="en-GB" sz="1600" dirty="0"/>
                    </a:p>
                  </a:txBody>
                  <a:tcPr/>
                </a:tc>
                <a:tc>
                  <a:txBody>
                    <a:bodyPr/>
                    <a:lstStyle/>
                    <a:p>
                      <a:pPr marL="285750" indent="-285750">
                        <a:buFont typeface="Arial" panose="020B0604020202020204" pitchFamily="34" charset="0"/>
                        <a:buChar char="•"/>
                      </a:pPr>
                      <a:r>
                        <a:rPr lang="en-GB" sz="1600" dirty="0"/>
                        <a:t>Police can provide assistance or arrest perpetrator (S 32 VAPP); courts can issue fines and imprisonment (See offences under VAPP); protection orders ( S27); privacy in court hearings and publications (Ss 35-39); compensation for rape (non-spousal- S1) and support for victims generally (S38) </a:t>
                      </a:r>
                    </a:p>
                  </a:txBody>
                  <a:tcPr/>
                </a:tc>
                <a:extLst>
                  <a:ext uri="{0D108BD9-81ED-4DB2-BD59-A6C34878D82A}">
                    <a16:rowId xmlns:a16="http://schemas.microsoft.com/office/drawing/2014/main" val="4133046235"/>
                  </a:ext>
                </a:extLst>
              </a:tr>
            </a:tbl>
          </a:graphicData>
        </a:graphic>
      </p:graphicFrame>
      <p:sp>
        <p:nvSpPr>
          <p:cNvPr id="3" name="Footer Placeholder 2">
            <a:extLst>
              <a:ext uri="{FF2B5EF4-FFF2-40B4-BE49-F238E27FC236}">
                <a16:creationId xmlns:a16="http://schemas.microsoft.com/office/drawing/2014/main" id="{01E26C80-DCF6-4CA5-9BAF-811885EE8705}"/>
              </a:ext>
            </a:extLst>
          </p:cNvPr>
          <p:cNvSpPr>
            <a:spLocks noGrp="1"/>
          </p:cNvSpPr>
          <p:nvPr>
            <p:ph type="ftr" sz="quarter" idx="11"/>
          </p:nvPr>
        </p:nvSpPr>
        <p:spPr/>
        <p:txBody>
          <a:bodyPr/>
          <a:lstStyle/>
          <a:p>
            <a:r>
              <a:rPr lang="it-IT"/>
              <a:t>Elimma C Ezeani Domestic Violence</a:t>
            </a:r>
            <a:endParaRPr lang="en-GB"/>
          </a:p>
        </p:txBody>
      </p:sp>
      <p:sp>
        <p:nvSpPr>
          <p:cNvPr id="5" name="Slide Number Placeholder 4">
            <a:extLst>
              <a:ext uri="{FF2B5EF4-FFF2-40B4-BE49-F238E27FC236}">
                <a16:creationId xmlns:a16="http://schemas.microsoft.com/office/drawing/2014/main" id="{A62628F6-750F-4A3E-8CD9-A7D2154DD2FD}"/>
              </a:ext>
            </a:extLst>
          </p:cNvPr>
          <p:cNvSpPr>
            <a:spLocks noGrp="1"/>
          </p:cNvSpPr>
          <p:nvPr>
            <p:ph type="sldNum" sz="quarter" idx="12"/>
          </p:nvPr>
        </p:nvSpPr>
        <p:spPr/>
        <p:txBody>
          <a:bodyPr/>
          <a:lstStyle/>
          <a:p>
            <a:fld id="{B4B09D75-433C-4AA1-A872-8C04B8D4DC2D}" type="slidenum">
              <a:rPr lang="en-GB" smtClean="0"/>
              <a:t>10</a:t>
            </a:fld>
            <a:endParaRPr lang="en-GB"/>
          </a:p>
        </p:txBody>
      </p:sp>
    </p:spTree>
    <p:extLst>
      <p:ext uri="{BB962C8B-B14F-4D97-AF65-F5344CB8AC3E}">
        <p14:creationId xmlns:p14="http://schemas.microsoft.com/office/powerpoint/2010/main" val="3982498760"/>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E0823-3E3C-48DE-A5D3-92369C86A412}"/>
              </a:ext>
            </a:extLst>
          </p:cNvPr>
          <p:cNvSpPr>
            <a:spLocks noGrp="1"/>
          </p:cNvSpPr>
          <p:nvPr>
            <p:ph type="title"/>
          </p:nvPr>
        </p:nvSpPr>
        <p:spPr>
          <a:xfrm>
            <a:off x="838200" y="136525"/>
            <a:ext cx="10515600" cy="962433"/>
          </a:xfrm>
        </p:spPr>
        <p:txBody>
          <a:bodyPr/>
          <a:lstStyle/>
          <a:p>
            <a:pPr algn="ctr"/>
            <a:r>
              <a:rPr lang="en-GB" dirty="0"/>
              <a:t>Breaking the Pattern of Violence: Solutions</a:t>
            </a:r>
          </a:p>
        </p:txBody>
      </p:sp>
      <p:graphicFrame>
        <p:nvGraphicFramePr>
          <p:cNvPr id="6" name="Content Placeholder 5">
            <a:extLst>
              <a:ext uri="{FF2B5EF4-FFF2-40B4-BE49-F238E27FC236}">
                <a16:creationId xmlns:a16="http://schemas.microsoft.com/office/drawing/2014/main" id="{3E5F8354-FD29-456C-B632-8B3A1F312B71}"/>
              </a:ext>
            </a:extLst>
          </p:cNvPr>
          <p:cNvGraphicFramePr>
            <a:graphicFrameLocks noGrp="1"/>
          </p:cNvGraphicFramePr>
          <p:nvPr>
            <p:ph idx="1"/>
            <p:extLst>
              <p:ext uri="{D42A27DB-BD31-4B8C-83A1-F6EECF244321}">
                <p14:modId xmlns:p14="http://schemas.microsoft.com/office/powerpoint/2010/main" val="1807848811"/>
              </p:ext>
            </p:extLst>
          </p:nvPr>
        </p:nvGraphicFramePr>
        <p:xfrm>
          <a:off x="838200" y="1098958"/>
          <a:ext cx="10515600" cy="53605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DCAEF8DE-5DC1-4A4E-B5EE-26BF4385C058}"/>
              </a:ext>
            </a:extLst>
          </p:cNvPr>
          <p:cNvSpPr>
            <a:spLocks noGrp="1"/>
          </p:cNvSpPr>
          <p:nvPr>
            <p:ph type="ftr" sz="quarter" idx="11"/>
          </p:nvPr>
        </p:nvSpPr>
        <p:spPr/>
        <p:txBody>
          <a:bodyPr/>
          <a:lstStyle/>
          <a:p>
            <a:r>
              <a:rPr lang="it-IT"/>
              <a:t>Elimma C Ezeani Domestic Violence</a:t>
            </a:r>
            <a:endParaRPr lang="en-GB"/>
          </a:p>
        </p:txBody>
      </p:sp>
      <p:sp>
        <p:nvSpPr>
          <p:cNvPr id="5" name="Slide Number Placeholder 4">
            <a:extLst>
              <a:ext uri="{FF2B5EF4-FFF2-40B4-BE49-F238E27FC236}">
                <a16:creationId xmlns:a16="http://schemas.microsoft.com/office/drawing/2014/main" id="{D4CBBEB3-7FD5-49E4-82A5-73046EC38AA2}"/>
              </a:ext>
            </a:extLst>
          </p:cNvPr>
          <p:cNvSpPr>
            <a:spLocks noGrp="1"/>
          </p:cNvSpPr>
          <p:nvPr>
            <p:ph type="sldNum" sz="quarter" idx="12"/>
          </p:nvPr>
        </p:nvSpPr>
        <p:spPr/>
        <p:txBody>
          <a:bodyPr/>
          <a:lstStyle/>
          <a:p>
            <a:fld id="{B4B09D75-433C-4AA1-A872-8C04B8D4DC2D}" type="slidenum">
              <a:rPr lang="en-GB" smtClean="0"/>
              <a:t>11</a:t>
            </a:fld>
            <a:endParaRPr lang="en-GB"/>
          </a:p>
        </p:txBody>
      </p:sp>
    </p:spTree>
    <p:extLst>
      <p:ext uri="{BB962C8B-B14F-4D97-AF65-F5344CB8AC3E}">
        <p14:creationId xmlns:p14="http://schemas.microsoft.com/office/powerpoint/2010/main" val="4221975139"/>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DFB9E-737E-4C6D-A645-81C73FF89020}"/>
              </a:ext>
            </a:extLst>
          </p:cNvPr>
          <p:cNvSpPr>
            <a:spLocks noGrp="1"/>
          </p:cNvSpPr>
          <p:nvPr>
            <p:ph type="title"/>
          </p:nvPr>
        </p:nvSpPr>
        <p:spPr/>
        <p:txBody>
          <a:bodyPr>
            <a:noAutofit/>
          </a:bodyPr>
          <a:lstStyle/>
          <a:p>
            <a:pPr algn="ctr"/>
            <a:r>
              <a:rPr lang="en-GB" sz="3200" dirty="0"/>
              <a:t>Domestic Violence is a Public Health Emergency: </a:t>
            </a:r>
            <a:br>
              <a:rPr lang="en-GB" sz="3200" dirty="0"/>
            </a:br>
            <a:r>
              <a:rPr lang="en-GB" sz="3200" dirty="0"/>
              <a:t>Help Keep Women and Girls Safe</a:t>
            </a:r>
            <a:br>
              <a:rPr lang="en-GB" sz="3200" dirty="0"/>
            </a:br>
            <a:r>
              <a:rPr lang="en-GB" sz="3200" b="1" i="1" dirty="0"/>
              <a:t>Thank you for listening!</a:t>
            </a:r>
          </a:p>
        </p:txBody>
      </p:sp>
      <p:pic>
        <p:nvPicPr>
          <p:cNvPr id="4" name="Content Placeholder 3">
            <a:extLst>
              <a:ext uri="{FF2B5EF4-FFF2-40B4-BE49-F238E27FC236}">
                <a16:creationId xmlns:a16="http://schemas.microsoft.com/office/drawing/2014/main" id="{0B6896B9-BE80-4DB1-BE50-4C314CD7E442}"/>
              </a:ext>
            </a:extLst>
          </p:cNvPr>
          <p:cNvPicPr>
            <a:picLocks noGrp="1" noChangeAspect="1"/>
          </p:cNvPicPr>
          <p:nvPr>
            <p:ph idx="1"/>
          </p:nvPr>
        </p:nvPicPr>
        <p:blipFill>
          <a:blip r:embed="rId2"/>
          <a:stretch>
            <a:fillRect/>
          </a:stretch>
        </p:blipFill>
        <p:spPr>
          <a:xfrm>
            <a:off x="3741489" y="1829594"/>
            <a:ext cx="4869111" cy="4596373"/>
          </a:xfrm>
          <a:prstGeom prst="rect">
            <a:avLst/>
          </a:prstGeom>
        </p:spPr>
      </p:pic>
      <p:sp>
        <p:nvSpPr>
          <p:cNvPr id="3" name="Footer Placeholder 2">
            <a:extLst>
              <a:ext uri="{FF2B5EF4-FFF2-40B4-BE49-F238E27FC236}">
                <a16:creationId xmlns:a16="http://schemas.microsoft.com/office/drawing/2014/main" id="{F3217B97-05F4-49F2-B5BE-E3277BAA311C}"/>
              </a:ext>
            </a:extLst>
          </p:cNvPr>
          <p:cNvSpPr>
            <a:spLocks noGrp="1"/>
          </p:cNvSpPr>
          <p:nvPr>
            <p:ph type="ftr" sz="quarter" idx="11"/>
          </p:nvPr>
        </p:nvSpPr>
        <p:spPr/>
        <p:txBody>
          <a:bodyPr/>
          <a:lstStyle/>
          <a:p>
            <a:r>
              <a:rPr lang="it-IT"/>
              <a:t>Elimma C Ezeani Domestic Violence</a:t>
            </a:r>
            <a:endParaRPr lang="en-GB"/>
          </a:p>
        </p:txBody>
      </p:sp>
      <p:sp>
        <p:nvSpPr>
          <p:cNvPr id="5" name="Slide Number Placeholder 4">
            <a:extLst>
              <a:ext uri="{FF2B5EF4-FFF2-40B4-BE49-F238E27FC236}">
                <a16:creationId xmlns:a16="http://schemas.microsoft.com/office/drawing/2014/main" id="{90DD8A98-1F25-437A-AB8E-F2A697CD6C7A}"/>
              </a:ext>
            </a:extLst>
          </p:cNvPr>
          <p:cNvSpPr>
            <a:spLocks noGrp="1"/>
          </p:cNvSpPr>
          <p:nvPr>
            <p:ph type="sldNum" sz="quarter" idx="12"/>
          </p:nvPr>
        </p:nvSpPr>
        <p:spPr/>
        <p:txBody>
          <a:bodyPr/>
          <a:lstStyle/>
          <a:p>
            <a:fld id="{B4B09D75-433C-4AA1-A872-8C04B8D4DC2D}" type="slidenum">
              <a:rPr lang="en-GB" smtClean="0"/>
              <a:t>12</a:t>
            </a:fld>
            <a:endParaRPr lang="en-GB"/>
          </a:p>
        </p:txBody>
      </p:sp>
    </p:spTree>
    <p:extLst>
      <p:ext uri="{BB962C8B-B14F-4D97-AF65-F5344CB8AC3E}">
        <p14:creationId xmlns:p14="http://schemas.microsoft.com/office/powerpoint/2010/main" val="1951508950"/>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FFEA2-33AD-4B28-A5F4-C223CAC9B9D9}"/>
              </a:ext>
            </a:extLst>
          </p:cNvPr>
          <p:cNvSpPr>
            <a:spLocks noGrp="1"/>
          </p:cNvSpPr>
          <p:nvPr>
            <p:ph type="title"/>
          </p:nvPr>
        </p:nvSpPr>
        <p:spPr>
          <a:xfrm>
            <a:off x="838200" y="75502"/>
            <a:ext cx="10515600" cy="855676"/>
          </a:xfrm>
        </p:spPr>
        <p:txBody>
          <a:bodyPr>
            <a:normAutofit/>
          </a:bodyPr>
          <a:lstStyle/>
          <a:p>
            <a:pPr algn="ctr"/>
            <a:r>
              <a:rPr lang="en-GB" dirty="0"/>
              <a:t>References &amp; Resources</a:t>
            </a:r>
          </a:p>
        </p:txBody>
      </p:sp>
      <p:sp>
        <p:nvSpPr>
          <p:cNvPr id="3" name="Content Placeholder 2">
            <a:extLst>
              <a:ext uri="{FF2B5EF4-FFF2-40B4-BE49-F238E27FC236}">
                <a16:creationId xmlns:a16="http://schemas.microsoft.com/office/drawing/2014/main" id="{E0ED2052-609D-4EFB-8E11-B5BEE29583AD}"/>
              </a:ext>
            </a:extLst>
          </p:cNvPr>
          <p:cNvSpPr>
            <a:spLocks noGrp="1"/>
          </p:cNvSpPr>
          <p:nvPr>
            <p:ph idx="1"/>
          </p:nvPr>
        </p:nvSpPr>
        <p:spPr>
          <a:xfrm>
            <a:off x="838200" y="931177"/>
            <a:ext cx="10515600" cy="5662569"/>
          </a:xfrm>
        </p:spPr>
        <p:txBody>
          <a:bodyPr>
            <a:normAutofit lnSpcReduction="10000"/>
          </a:bodyPr>
          <a:lstStyle/>
          <a:p>
            <a:pPr marL="342900" marR="0" lvl="0" indent="-342900" algn="l" defTabSz="914400" rtl="0" eaLnBrk="1" fontAlgn="auto" latinLnBrk="0" hangingPunct="1">
              <a:lnSpc>
                <a:spcPct val="90000"/>
              </a:lnSpc>
              <a:spcBef>
                <a:spcPts val="1000"/>
              </a:spcBef>
              <a:spcAft>
                <a:spcPts val="0"/>
              </a:spcAft>
              <a:buClrTx/>
              <a:buSzTx/>
              <a:buFont typeface="+mj-lt"/>
              <a:buAutoNum type="arabicPeriod"/>
              <a:tabLst/>
              <a:defRPr/>
            </a:pPr>
            <a:r>
              <a:rPr kumimoji="0" lang="en-GB" sz="1400" b="0" i="0" u="none" strike="noStrike" kern="1200" cap="none" spc="0" normalizeH="0" baseline="0" noProof="0" dirty="0">
                <a:ln>
                  <a:noFill/>
                </a:ln>
                <a:solidFill>
                  <a:srgbClr val="333333"/>
                </a:solidFill>
                <a:effectLst/>
                <a:uLnTx/>
                <a:uFillTx/>
                <a:latin typeface="-apple-system"/>
                <a:ea typeface="+mn-ea"/>
                <a:cs typeface="+mn-cs"/>
              </a:rPr>
              <a:t>African Union </a:t>
            </a:r>
            <a:r>
              <a:rPr kumimoji="0" lang="en-GB" sz="1400" b="0" i="1" u="none" strike="noStrike" kern="1200" cap="none" spc="0" normalizeH="0" baseline="0" noProof="0" dirty="0">
                <a:ln>
                  <a:noFill/>
                </a:ln>
                <a:solidFill>
                  <a:srgbClr val="333333"/>
                </a:solidFill>
                <a:effectLst/>
                <a:uLnTx/>
                <a:uFillTx/>
                <a:latin typeface="-apple-system"/>
                <a:ea typeface="+mn-ea"/>
                <a:cs typeface="+mn-cs"/>
              </a:rPr>
              <a:t>African Charter on Human and Peoples’ Rights </a:t>
            </a:r>
            <a:r>
              <a:rPr kumimoji="0" lang="en-GB" sz="1400" b="0" i="0" u="none" strike="noStrike" kern="1200" cap="none" spc="0" normalizeH="0" baseline="0" noProof="0" dirty="0">
                <a:ln>
                  <a:noFill/>
                </a:ln>
                <a:solidFill>
                  <a:srgbClr val="333333"/>
                </a:solidFill>
                <a:effectLst/>
                <a:uLnTx/>
                <a:uFillTx/>
                <a:latin typeface="-apple-system"/>
                <a:ea typeface="+mn-ea"/>
                <a:cs typeface="+mn-cs"/>
              </a:rPr>
              <a:t>[Banjul Charter] (1981)</a:t>
            </a:r>
          </a:p>
          <a:p>
            <a:pPr marL="342900" marR="0" lvl="0" indent="-342900" algn="l" defTabSz="914400" rtl="0" eaLnBrk="1" fontAlgn="auto" latinLnBrk="0" hangingPunct="1">
              <a:lnSpc>
                <a:spcPct val="90000"/>
              </a:lnSpc>
              <a:spcBef>
                <a:spcPts val="1000"/>
              </a:spcBef>
              <a:spcAft>
                <a:spcPts val="0"/>
              </a:spcAft>
              <a:buClrTx/>
              <a:buSzTx/>
              <a:buFont typeface="+mj-lt"/>
              <a:buAutoNum type="arabicPeriod"/>
              <a:tabLst/>
              <a:defRPr/>
            </a:pPr>
            <a:r>
              <a:rPr kumimoji="0" lang="en-GB" sz="1400" b="0" i="0" u="none" strike="noStrike" kern="1200" cap="none" spc="0" normalizeH="0" baseline="0" noProof="0" dirty="0">
                <a:ln>
                  <a:noFill/>
                </a:ln>
                <a:solidFill>
                  <a:srgbClr val="333333"/>
                </a:solidFill>
                <a:effectLst/>
                <a:uLnTx/>
                <a:uFillTx/>
                <a:latin typeface="-apple-system"/>
                <a:ea typeface="+mn-ea"/>
                <a:cs typeface="+mn-cs"/>
              </a:rPr>
              <a:t>African Union </a:t>
            </a:r>
            <a:r>
              <a:rPr kumimoji="0" lang="en-GB" sz="1400" b="0" i="1" u="none" strike="noStrike" kern="1200" cap="none" spc="0" normalizeH="0" baseline="0" noProof="0" dirty="0">
                <a:ln>
                  <a:noFill/>
                </a:ln>
                <a:solidFill>
                  <a:srgbClr val="333333"/>
                </a:solidFill>
                <a:effectLst/>
                <a:uLnTx/>
                <a:uFillTx/>
                <a:latin typeface="-apple-system"/>
                <a:ea typeface="+mn-ea"/>
                <a:cs typeface="+mn-cs"/>
              </a:rPr>
              <a:t>Protocol to the African Charter on Human and Peoples’ Rights on the Rights of Women in Africa </a:t>
            </a:r>
            <a:r>
              <a:rPr kumimoji="0" lang="en-GB" sz="1400" b="0" i="0" u="none" strike="noStrike" kern="1200" cap="none" spc="0" normalizeH="0" baseline="0" noProof="0" dirty="0">
                <a:ln>
                  <a:noFill/>
                </a:ln>
                <a:solidFill>
                  <a:srgbClr val="333333"/>
                </a:solidFill>
                <a:effectLst/>
                <a:uLnTx/>
                <a:uFillTx/>
                <a:latin typeface="-apple-system"/>
                <a:ea typeface="+mn-ea"/>
                <a:cs typeface="+mn-cs"/>
              </a:rPr>
              <a:t>[Maputo Protocol] (2003)</a:t>
            </a:r>
            <a:endParaRPr lang="en-GB" sz="1400" b="0" i="0" dirty="0">
              <a:solidFill>
                <a:srgbClr val="333333"/>
              </a:solidFill>
              <a:effectLst/>
              <a:latin typeface="-apple-system"/>
            </a:endParaRPr>
          </a:p>
          <a:p>
            <a:pPr marL="342900" indent="-342900">
              <a:buFont typeface="+mj-lt"/>
              <a:buAutoNum type="arabicPeriod"/>
            </a:pPr>
            <a:r>
              <a:rPr lang="en-GB" sz="1400" b="0" i="0" dirty="0" err="1">
                <a:solidFill>
                  <a:srgbClr val="333333"/>
                </a:solidFill>
                <a:effectLst/>
                <a:latin typeface="-apple-system"/>
              </a:rPr>
              <a:t>Benebo</a:t>
            </a:r>
            <a:r>
              <a:rPr lang="en-GB" sz="1400" b="0" i="0" dirty="0">
                <a:solidFill>
                  <a:srgbClr val="333333"/>
                </a:solidFill>
                <a:effectLst/>
                <a:latin typeface="-apple-system"/>
              </a:rPr>
              <a:t>, F.O., Schumann, B. &amp; </a:t>
            </a:r>
            <a:r>
              <a:rPr lang="en-GB" sz="1400" b="0" i="0" dirty="0" err="1">
                <a:solidFill>
                  <a:srgbClr val="333333"/>
                </a:solidFill>
                <a:effectLst/>
                <a:latin typeface="-apple-system"/>
              </a:rPr>
              <a:t>Vaezghasemi</a:t>
            </a:r>
            <a:r>
              <a:rPr lang="en-GB" sz="1400" b="0" i="0" dirty="0">
                <a:solidFill>
                  <a:srgbClr val="333333"/>
                </a:solidFill>
                <a:effectLst/>
                <a:latin typeface="-apple-system"/>
              </a:rPr>
              <a:t>, M. Intimate partner violence against women in Nigeria: a multilevel study investigating the effect of women’s status and community norms. </a:t>
            </a:r>
            <a:r>
              <a:rPr lang="en-GB" sz="1400" b="0" i="1" dirty="0">
                <a:solidFill>
                  <a:srgbClr val="333333"/>
                </a:solidFill>
                <a:effectLst/>
                <a:latin typeface="-apple-system"/>
              </a:rPr>
              <a:t>BMC Women's Health</a:t>
            </a:r>
            <a:r>
              <a:rPr lang="en-GB" sz="1400" b="0" i="0" dirty="0">
                <a:solidFill>
                  <a:srgbClr val="333333"/>
                </a:solidFill>
                <a:effectLst/>
                <a:latin typeface="-apple-system"/>
              </a:rPr>
              <a:t> </a:t>
            </a:r>
            <a:r>
              <a:rPr lang="en-GB" sz="1400" b="1" i="0" dirty="0">
                <a:solidFill>
                  <a:srgbClr val="333333"/>
                </a:solidFill>
                <a:effectLst/>
                <a:latin typeface="-apple-system"/>
              </a:rPr>
              <a:t>18, </a:t>
            </a:r>
            <a:r>
              <a:rPr lang="en-GB" sz="1400" b="0" i="0" dirty="0">
                <a:solidFill>
                  <a:srgbClr val="333333"/>
                </a:solidFill>
                <a:effectLst/>
                <a:latin typeface="-apple-system"/>
              </a:rPr>
              <a:t>136 (2018). </a:t>
            </a:r>
            <a:r>
              <a:rPr lang="en-GB" sz="1400" b="0" i="0" dirty="0">
                <a:solidFill>
                  <a:srgbClr val="333333"/>
                </a:solidFill>
                <a:effectLst/>
                <a:latin typeface="-apple-system"/>
                <a:hlinkClick r:id="rId2"/>
              </a:rPr>
              <a:t>https://doi.org/10.1186/s12905-018-0628-7</a:t>
            </a:r>
            <a:endParaRPr lang="en-GB" sz="1400" b="0" i="0" dirty="0">
              <a:solidFill>
                <a:srgbClr val="333333"/>
              </a:solidFill>
              <a:effectLst/>
              <a:latin typeface="-apple-system"/>
            </a:endParaRPr>
          </a:p>
          <a:p>
            <a:pPr marL="342900" indent="-342900">
              <a:buFont typeface="+mj-lt"/>
              <a:buAutoNum type="arabicPeriod"/>
            </a:pPr>
            <a:r>
              <a:rPr lang="en-GB" sz="1400" dirty="0">
                <a:solidFill>
                  <a:srgbClr val="333333"/>
                </a:solidFill>
                <a:latin typeface="-apple-system"/>
              </a:rPr>
              <a:t>Council of Europe </a:t>
            </a:r>
            <a:r>
              <a:rPr lang="en-GB" sz="1400" i="1" dirty="0">
                <a:solidFill>
                  <a:srgbClr val="333333"/>
                </a:solidFill>
                <a:latin typeface="-apple-system"/>
              </a:rPr>
              <a:t>Convention on Preventing and Combating Violence against Women and Domestic Violence </a:t>
            </a:r>
            <a:r>
              <a:rPr lang="en-GB" sz="1400" dirty="0">
                <a:solidFill>
                  <a:srgbClr val="333333"/>
                </a:solidFill>
                <a:latin typeface="-apple-system"/>
              </a:rPr>
              <a:t>[Istanbul Convention]</a:t>
            </a:r>
            <a:r>
              <a:rPr lang="en-GB" sz="1400" i="1" dirty="0">
                <a:solidFill>
                  <a:srgbClr val="333333"/>
                </a:solidFill>
                <a:latin typeface="-apple-system"/>
              </a:rPr>
              <a:t> </a:t>
            </a:r>
            <a:r>
              <a:rPr lang="en-GB" sz="1400" dirty="0">
                <a:solidFill>
                  <a:srgbClr val="333333"/>
                </a:solidFill>
                <a:latin typeface="-apple-system"/>
              </a:rPr>
              <a:t>(2011)</a:t>
            </a:r>
          </a:p>
          <a:p>
            <a:pPr marL="342900" marR="0" lvl="0" indent="-342900" algn="l" defTabSz="914400" rtl="0" eaLnBrk="1" fontAlgn="auto" latinLnBrk="0" hangingPunct="1">
              <a:lnSpc>
                <a:spcPct val="90000"/>
              </a:lnSpc>
              <a:spcBef>
                <a:spcPts val="1000"/>
              </a:spcBef>
              <a:spcAft>
                <a:spcPts val="0"/>
              </a:spcAft>
              <a:buClrTx/>
              <a:buSzTx/>
              <a:buFont typeface="+mj-lt"/>
              <a:buAutoNum type="arabicPeriod"/>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Domestic and Sexual Violence Response Team DSVRT Lagos: </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https://dsvrtlagos.org/</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lang="en-GB" sz="1400" dirty="0">
              <a:solidFill>
                <a:srgbClr val="333333"/>
              </a:solidFill>
              <a:latin typeface="-apple-system"/>
            </a:endParaRPr>
          </a:p>
          <a:p>
            <a:pPr marL="342900" indent="-342900">
              <a:buFont typeface="+mj-lt"/>
              <a:buAutoNum type="arabicPeriod"/>
            </a:pPr>
            <a:r>
              <a:rPr lang="en-GB" sz="1400" dirty="0">
                <a:solidFill>
                  <a:srgbClr val="333333"/>
                </a:solidFill>
                <a:latin typeface="-apple-system"/>
              </a:rPr>
              <a:t>Ezeani E.C, “Consent and Sexual Autonomy: A Modern Framework for Criminal Justice” Working Paper (2021)</a:t>
            </a:r>
          </a:p>
          <a:p>
            <a:pPr marL="342900" indent="-342900">
              <a:buFont typeface="+mj-lt"/>
              <a:buAutoNum type="arabicPeriod"/>
            </a:pPr>
            <a:r>
              <a:rPr lang="en-GB" sz="1400" dirty="0">
                <a:solidFill>
                  <a:srgbClr val="333333"/>
                </a:solidFill>
                <a:latin typeface="-apple-system"/>
              </a:rPr>
              <a:t>Ezeani and Jones, “Rape and Sexual Violence against Women in War: The Establishment of a Non-</a:t>
            </a:r>
            <a:r>
              <a:rPr lang="en-GB" sz="1400" dirty="0" err="1">
                <a:solidFill>
                  <a:srgbClr val="333333"/>
                </a:solidFill>
                <a:latin typeface="-apple-system"/>
              </a:rPr>
              <a:t>Derogable</a:t>
            </a:r>
            <a:r>
              <a:rPr lang="en-GB" sz="1400" dirty="0">
                <a:solidFill>
                  <a:srgbClr val="333333"/>
                </a:solidFill>
                <a:latin typeface="-apple-system"/>
              </a:rPr>
              <a:t> Norm?” Conference on Women and Society, Royal University for Women, Kingdom of Bahrain 19-20 April 2016 </a:t>
            </a:r>
          </a:p>
          <a:p>
            <a:pPr marL="342900" marR="0" lvl="0" indent="-342900" algn="l" defTabSz="914400" rtl="0" eaLnBrk="1" fontAlgn="auto" latinLnBrk="0" hangingPunct="1">
              <a:lnSpc>
                <a:spcPct val="90000"/>
              </a:lnSpc>
              <a:spcBef>
                <a:spcPts val="1000"/>
              </a:spcBef>
              <a:spcAft>
                <a:spcPts val="0"/>
              </a:spcAft>
              <a:buClrTx/>
              <a:buSzTx/>
              <a:buFont typeface="+mj-lt"/>
              <a:buAutoNum type="arabicPeriod"/>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International Federation of Women Lawyers (FIDA): </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https://fida.org.ng/</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 (2021)</a:t>
            </a:r>
          </a:p>
          <a:p>
            <a:pPr marL="342900" marR="0" lvl="0" indent="-342900" algn="l" defTabSz="914400" rtl="0" eaLnBrk="1" fontAlgn="auto" latinLnBrk="0" hangingPunct="1">
              <a:lnSpc>
                <a:spcPct val="90000"/>
              </a:lnSpc>
              <a:spcBef>
                <a:spcPts val="1000"/>
              </a:spcBef>
              <a:spcAft>
                <a:spcPts val="0"/>
              </a:spcAft>
              <a:buClrTx/>
              <a:buSzTx/>
              <a:buFont typeface="+mj-lt"/>
              <a:buAutoNum type="arabicPeriod"/>
              <a:tabLst/>
              <a:defRPr/>
            </a:pPr>
            <a:r>
              <a:rPr kumimoji="0" lang="en-GB" sz="1400" b="0" i="0" u="none" strike="noStrike" kern="1200" cap="none" spc="0" normalizeH="0" baseline="0" noProof="0" dirty="0">
                <a:ln>
                  <a:noFill/>
                </a:ln>
                <a:solidFill>
                  <a:srgbClr val="333333"/>
                </a:solidFill>
                <a:effectLst/>
                <a:uLnTx/>
                <a:uFillTx/>
                <a:latin typeface="-apple-system"/>
                <a:ea typeface="+mn-ea"/>
                <a:cs typeface="+mn-cs"/>
              </a:rPr>
              <a:t>NHS UK: Domestic Violence and Abuse (2021) </a:t>
            </a:r>
            <a:r>
              <a:rPr kumimoji="0" lang="en-GB" sz="1400" b="0" i="0" u="none" strike="noStrike" kern="1200" cap="none" spc="0" normalizeH="0" baseline="0" noProof="0" dirty="0">
                <a:ln>
                  <a:noFill/>
                </a:ln>
                <a:solidFill>
                  <a:srgbClr val="333333"/>
                </a:solidFill>
                <a:effectLst/>
                <a:uLnTx/>
                <a:uFillTx/>
                <a:latin typeface="-apple-system"/>
                <a:ea typeface="+mn-ea"/>
                <a:cs typeface="+mn-cs"/>
                <a:hlinkClick r:id="rId5"/>
              </a:rPr>
              <a:t>https://www.nhs.uk/live-well/healthy-body/getting-help-for-domestic-violence/</a:t>
            </a:r>
            <a:r>
              <a:rPr kumimoji="0" lang="en-GB" sz="1400" b="0" i="0" u="none" strike="noStrike" kern="1200" cap="none" spc="0" normalizeH="0" baseline="0" noProof="0" dirty="0">
                <a:ln>
                  <a:noFill/>
                </a:ln>
                <a:solidFill>
                  <a:srgbClr val="333333"/>
                </a:solidFill>
                <a:effectLst/>
                <a:uLnTx/>
                <a:uFillTx/>
                <a:latin typeface="-apple-system"/>
                <a:ea typeface="+mn-ea"/>
                <a:cs typeface="+mn-cs"/>
              </a:rPr>
              <a:t> </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90000"/>
              </a:lnSpc>
              <a:spcBef>
                <a:spcPts val="1000"/>
              </a:spcBef>
              <a:spcAft>
                <a:spcPts val="0"/>
              </a:spcAft>
              <a:buClrTx/>
              <a:buSzTx/>
              <a:buFont typeface="+mj-lt"/>
              <a:buAutoNum type="arabicPeriod"/>
              <a:tabLst/>
              <a:defRPr/>
            </a:pPr>
            <a:r>
              <a:rPr kumimoji="0" lang="en-GB" sz="1400" b="0" i="0" u="none" strike="noStrike" kern="1200" cap="none" spc="0" normalizeH="0" baseline="0" noProof="0" dirty="0">
                <a:ln>
                  <a:noFill/>
                </a:ln>
                <a:solidFill>
                  <a:srgbClr val="333333"/>
                </a:solidFill>
                <a:effectLst/>
                <a:uLnTx/>
                <a:uFillTx/>
                <a:latin typeface="-apple-system"/>
                <a:ea typeface="+mn-ea"/>
                <a:cs typeface="+mn-cs"/>
              </a:rPr>
              <a:t>United Nations: </a:t>
            </a:r>
            <a:r>
              <a:rPr kumimoji="0" lang="en-GB" sz="1400" b="0" i="0" u="none" strike="noStrike" kern="1200" cap="none" spc="0" normalizeH="0" baseline="0" noProof="0" dirty="0">
                <a:ln>
                  <a:noFill/>
                </a:ln>
                <a:solidFill>
                  <a:srgbClr val="333333"/>
                </a:solidFill>
                <a:effectLst/>
                <a:uLnTx/>
                <a:uFillTx/>
                <a:latin typeface="-apple-system"/>
                <a:ea typeface="+mn-ea"/>
                <a:cs typeface="+mn-cs"/>
                <a:hlinkClick r:id="rId6"/>
              </a:rPr>
              <a:t>https://www.un.org/en/coronavirus/what-is-domestic-abuse</a:t>
            </a:r>
            <a:r>
              <a:rPr kumimoji="0" lang="en-GB" sz="1400" b="0" i="0" u="none" strike="noStrike" kern="1200" cap="none" spc="0" normalizeH="0" baseline="0" noProof="0" dirty="0">
                <a:ln>
                  <a:noFill/>
                </a:ln>
                <a:solidFill>
                  <a:srgbClr val="333333"/>
                </a:solidFill>
                <a:effectLst/>
                <a:uLnTx/>
                <a:uFillTx/>
                <a:latin typeface="-apple-system"/>
                <a:ea typeface="+mn-ea"/>
                <a:cs typeface="+mn-cs"/>
              </a:rPr>
              <a:t> (2021)</a:t>
            </a:r>
          </a:p>
          <a:p>
            <a:pPr marL="342900" marR="0" lvl="0" indent="-342900" algn="l" defTabSz="914400" rtl="0" eaLnBrk="1" fontAlgn="auto" latinLnBrk="0" hangingPunct="1">
              <a:lnSpc>
                <a:spcPct val="90000"/>
              </a:lnSpc>
              <a:spcBef>
                <a:spcPts val="1000"/>
              </a:spcBef>
              <a:spcAft>
                <a:spcPts val="0"/>
              </a:spcAft>
              <a:buClrTx/>
              <a:buSzTx/>
              <a:buFont typeface="+mj-lt"/>
              <a:buAutoNum type="arabicPeriod"/>
              <a:tabLst/>
              <a:defRPr/>
            </a:pPr>
            <a:r>
              <a:rPr kumimoji="0" lang="en-GB" sz="1400" b="0" i="0" u="none" strike="noStrike" kern="1200" cap="none" spc="0" normalizeH="0" baseline="0" noProof="0" dirty="0">
                <a:ln>
                  <a:noFill/>
                </a:ln>
                <a:solidFill>
                  <a:srgbClr val="333333"/>
                </a:solidFill>
                <a:effectLst/>
                <a:uLnTx/>
                <a:uFillTx/>
                <a:latin typeface="-apple-system"/>
                <a:ea typeface="+mn-ea"/>
                <a:cs typeface="+mn-cs"/>
              </a:rPr>
              <a:t>United Nations </a:t>
            </a:r>
            <a:r>
              <a:rPr kumimoji="0" lang="en-GB" sz="1400" b="0" i="1" u="none" strike="noStrike" kern="1200" cap="none" spc="0" normalizeH="0" baseline="0" noProof="0" dirty="0">
                <a:ln>
                  <a:noFill/>
                </a:ln>
                <a:solidFill>
                  <a:srgbClr val="333333"/>
                </a:solidFill>
                <a:effectLst/>
                <a:uLnTx/>
                <a:uFillTx/>
                <a:latin typeface="-apple-system"/>
                <a:ea typeface="+mn-ea"/>
                <a:cs typeface="+mn-cs"/>
              </a:rPr>
              <a:t>Convention on the Elimination of All Forms of Discrimination Against Women </a:t>
            </a:r>
            <a:r>
              <a:rPr kumimoji="0" lang="en-GB" sz="1400" b="0" i="0" u="none" strike="noStrike" kern="1200" cap="none" spc="0" normalizeH="0" baseline="0" noProof="0" dirty="0">
                <a:ln>
                  <a:noFill/>
                </a:ln>
                <a:solidFill>
                  <a:srgbClr val="333333"/>
                </a:solidFill>
                <a:effectLst/>
                <a:uLnTx/>
                <a:uFillTx/>
                <a:latin typeface="-apple-system"/>
                <a:ea typeface="+mn-ea"/>
                <a:cs typeface="+mn-cs"/>
              </a:rPr>
              <a:t>(1979)</a:t>
            </a:r>
            <a:endParaRPr lang="en-GB" sz="1400" dirty="0">
              <a:solidFill>
                <a:srgbClr val="333333"/>
              </a:solidFill>
              <a:latin typeface="-apple-system"/>
            </a:endParaRPr>
          </a:p>
          <a:p>
            <a:pPr marL="342900" indent="-342900">
              <a:buFont typeface="+mj-lt"/>
              <a:buAutoNum type="arabicPeriod"/>
            </a:pPr>
            <a:r>
              <a:rPr lang="en-GB" sz="1400" dirty="0">
                <a:solidFill>
                  <a:srgbClr val="333333"/>
                </a:solidFill>
                <a:latin typeface="-apple-system"/>
              </a:rPr>
              <a:t>UN Women: Facts and Figures: Ending Violence Against Women (2021) </a:t>
            </a:r>
            <a:r>
              <a:rPr lang="en-GB" sz="1400" dirty="0">
                <a:solidFill>
                  <a:srgbClr val="333333"/>
                </a:solidFill>
                <a:latin typeface="-apple-system"/>
                <a:hlinkClick r:id="rId7"/>
              </a:rPr>
              <a:t>https://www.unwomen.org/en/what-we-do/ending-violence-against-women/facts-and-figures</a:t>
            </a:r>
            <a:r>
              <a:rPr lang="en-GB" sz="1400" dirty="0">
                <a:solidFill>
                  <a:srgbClr val="333333"/>
                </a:solidFill>
                <a:latin typeface="-apple-system"/>
              </a:rPr>
              <a:t> </a:t>
            </a:r>
          </a:p>
          <a:p>
            <a:pPr marL="342900" indent="-342900">
              <a:buFont typeface="+mj-lt"/>
              <a:buAutoNum type="arabicPeriod"/>
            </a:pPr>
            <a:r>
              <a:rPr lang="en-GB" sz="1400" dirty="0">
                <a:solidFill>
                  <a:srgbClr val="333333"/>
                </a:solidFill>
                <a:latin typeface="-apple-system"/>
              </a:rPr>
              <a:t>UN Women: Global Database on Violence Against Women – Nigeria (2021): </a:t>
            </a:r>
            <a:r>
              <a:rPr lang="en-GB" sz="1400" dirty="0">
                <a:solidFill>
                  <a:srgbClr val="333333"/>
                </a:solidFill>
                <a:latin typeface="-apple-system"/>
                <a:hlinkClick r:id="rId8"/>
              </a:rPr>
              <a:t>https://evaw-global-database.unwomen.org/fr/countries/africa/Nigeria</a:t>
            </a:r>
            <a:r>
              <a:rPr lang="en-GB" sz="1400" dirty="0">
                <a:solidFill>
                  <a:srgbClr val="333333"/>
                </a:solidFill>
                <a:latin typeface="-apple-system"/>
              </a:rPr>
              <a:t>   </a:t>
            </a:r>
          </a:p>
          <a:p>
            <a:pPr marL="342900" indent="-342900">
              <a:buFont typeface="+mj-lt"/>
              <a:buAutoNum type="arabicPeriod"/>
            </a:pPr>
            <a:r>
              <a:rPr lang="en-GB" sz="1400" dirty="0">
                <a:solidFill>
                  <a:srgbClr val="333333"/>
                </a:solidFill>
                <a:latin typeface="-apple-system"/>
              </a:rPr>
              <a:t>Verywell Mind: </a:t>
            </a:r>
            <a:r>
              <a:rPr lang="en-GB" sz="1400" dirty="0">
                <a:solidFill>
                  <a:srgbClr val="333333"/>
                </a:solidFill>
                <a:latin typeface="-apple-system"/>
                <a:hlinkClick r:id="rId9"/>
              </a:rPr>
              <a:t>https://www.verywellmind.com/different-types-of-domestic-violence-5119884</a:t>
            </a:r>
            <a:r>
              <a:rPr lang="en-GB" sz="1400" dirty="0">
                <a:solidFill>
                  <a:srgbClr val="333333"/>
                </a:solidFill>
                <a:latin typeface="-apple-system"/>
              </a:rPr>
              <a:t> (2021)</a:t>
            </a:r>
          </a:p>
          <a:p>
            <a:pPr marL="342900" indent="-342900">
              <a:buFont typeface="+mj-lt"/>
              <a:buAutoNum type="arabicPeriod"/>
            </a:pPr>
            <a:r>
              <a:rPr lang="en-GB" sz="1400" dirty="0">
                <a:solidFill>
                  <a:srgbClr val="333333"/>
                </a:solidFill>
                <a:latin typeface="-apple-system"/>
              </a:rPr>
              <a:t>Violence Prevention Initiative Canada, Nine types of violence and abuse (2014): </a:t>
            </a:r>
            <a:r>
              <a:rPr lang="en-GB" sz="1400" dirty="0">
                <a:solidFill>
                  <a:srgbClr val="333333"/>
                </a:solidFill>
                <a:latin typeface="-apple-system"/>
                <a:hlinkClick r:id="rId10"/>
              </a:rPr>
              <a:t>https://www.gov.nl.ca/vpi/files/nine_types_of_violence.pdf</a:t>
            </a:r>
            <a:r>
              <a:rPr lang="en-GB" sz="1400" dirty="0">
                <a:solidFill>
                  <a:srgbClr val="333333"/>
                </a:solidFill>
                <a:latin typeface="-apple-system"/>
              </a:rPr>
              <a:t> </a:t>
            </a:r>
          </a:p>
          <a:p>
            <a:pPr marL="342900" indent="-342900">
              <a:buFont typeface="+mj-lt"/>
              <a:buAutoNum type="arabicPeriod"/>
            </a:pPr>
            <a:r>
              <a:rPr lang="en-GB" sz="1400" dirty="0">
                <a:solidFill>
                  <a:srgbClr val="333333"/>
                </a:solidFill>
                <a:latin typeface="-apple-system"/>
              </a:rPr>
              <a:t>WHO: Violence Against Women (2021): </a:t>
            </a:r>
            <a:r>
              <a:rPr lang="en-GB" sz="1400" dirty="0">
                <a:solidFill>
                  <a:srgbClr val="333333"/>
                </a:solidFill>
                <a:latin typeface="-apple-system"/>
                <a:hlinkClick r:id="rId11"/>
              </a:rPr>
              <a:t>https://www.who.int/news-room/fact-sheets/detail/violence-against-women</a:t>
            </a:r>
            <a:r>
              <a:rPr lang="en-GB" sz="1400" dirty="0">
                <a:solidFill>
                  <a:srgbClr val="333333"/>
                </a:solidFill>
                <a:latin typeface="-apple-system"/>
              </a:rPr>
              <a:t> </a:t>
            </a:r>
          </a:p>
        </p:txBody>
      </p:sp>
      <p:sp>
        <p:nvSpPr>
          <p:cNvPr id="4" name="Footer Placeholder 3">
            <a:extLst>
              <a:ext uri="{FF2B5EF4-FFF2-40B4-BE49-F238E27FC236}">
                <a16:creationId xmlns:a16="http://schemas.microsoft.com/office/drawing/2014/main" id="{725697A2-1D13-4B58-890A-D39F78156C9A}"/>
              </a:ext>
            </a:extLst>
          </p:cNvPr>
          <p:cNvSpPr>
            <a:spLocks noGrp="1"/>
          </p:cNvSpPr>
          <p:nvPr>
            <p:ph type="ftr" sz="quarter" idx="11"/>
          </p:nvPr>
        </p:nvSpPr>
        <p:spPr/>
        <p:txBody>
          <a:bodyPr/>
          <a:lstStyle/>
          <a:p>
            <a:r>
              <a:rPr lang="it-IT"/>
              <a:t>Elimma C Ezeani Domestic Violence</a:t>
            </a:r>
            <a:endParaRPr lang="en-GB"/>
          </a:p>
        </p:txBody>
      </p:sp>
      <p:sp>
        <p:nvSpPr>
          <p:cNvPr id="5" name="Slide Number Placeholder 4">
            <a:extLst>
              <a:ext uri="{FF2B5EF4-FFF2-40B4-BE49-F238E27FC236}">
                <a16:creationId xmlns:a16="http://schemas.microsoft.com/office/drawing/2014/main" id="{2427113A-31BC-42A9-9F10-FE407B15F709}"/>
              </a:ext>
            </a:extLst>
          </p:cNvPr>
          <p:cNvSpPr>
            <a:spLocks noGrp="1"/>
          </p:cNvSpPr>
          <p:nvPr>
            <p:ph type="sldNum" sz="quarter" idx="12"/>
          </p:nvPr>
        </p:nvSpPr>
        <p:spPr/>
        <p:txBody>
          <a:bodyPr/>
          <a:lstStyle/>
          <a:p>
            <a:fld id="{B4B09D75-433C-4AA1-A872-8C04B8D4DC2D}" type="slidenum">
              <a:rPr lang="en-GB" smtClean="0"/>
              <a:t>13</a:t>
            </a:fld>
            <a:endParaRPr lang="en-GB"/>
          </a:p>
        </p:txBody>
      </p:sp>
    </p:spTree>
    <p:extLst>
      <p:ext uri="{BB962C8B-B14F-4D97-AF65-F5344CB8AC3E}">
        <p14:creationId xmlns:p14="http://schemas.microsoft.com/office/powerpoint/2010/main" val="3083856027"/>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3B6F3-E2DB-4221-A661-D4330EA9B315}"/>
              </a:ext>
            </a:extLst>
          </p:cNvPr>
          <p:cNvSpPr>
            <a:spLocks noGrp="1"/>
          </p:cNvSpPr>
          <p:nvPr>
            <p:ph type="title"/>
          </p:nvPr>
        </p:nvSpPr>
        <p:spPr/>
        <p:txBody>
          <a:bodyPr/>
          <a:lstStyle/>
          <a:p>
            <a:r>
              <a:rPr lang="en-GB" dirty="0"/>
              <a:t>Dr Elimma C Ezeani</a:t>
            </a:r>
          </a:p>
        </p:txBody>
      </p:sp>
      <p:pic>
        <p:nvPicPr>
          <p:cNvPr id="11" name="Content Placeholder 10">
            <a:extLst>
              <a:ext uri="{FF2B5EF4-FFF2-40B4-BE49-F238E27FC236}">
                <a16:creationId xmlns:a16="http://schemas.microsoft.com/office/drawing/2014/main" id="{52E4B1AB-5836-423F-A4E0-49EAB3838DF0}"/>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a:stretch/>
        </p:blipFill>
        <p:spPr>
          <a:xfrm>
            <a:off x="1253331" y="1908594"/>
            <a:ext cx="3033443" cy="3033443"/>
          </a:xfrm>
        </p:spPr>
      </p:pic>
      <p:sp>
        <p:nvSpPr>
          <p:cNvPr id="4" name="Content Placeholder 3">
            <a:extLst>
              <a:ext uri="{FF2B5EF4-FFF2-40B4-BE49-F238E27FC236}">
                <a16:creationId xmlns:a16="http://schemas.microsoft.com/office/drawing/2014/main" id="{DE5FFB8C-D857-4FD8-9D9C-3A64E4DE642C}"/>
              </a:ext>
            </a:extLst>
          </p:cNvPr>
          <p:cNvSpPr>
            <a:spLocks noGrp="1"/>
          </p:cNvSpPr>
          <p:nvPr>
            <p:ph sz="half" idx="2"/>
          </p:nvPr>
        </p:nvSpPr>
        <p:spPr>
          <a:xfrm>
            <a:off x="4647501" y="1825625"/>
            <a:ext cx="6706299" cy="4667250"/>
          </a:xfrm>
        </p:spPr>
        <p:txBody>
          <a:bodyPr>
            <a:normAutofit fontScale="92500" lnSpcReduction="10000"/>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7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Highly skilled and experienced legal and academic professional with over 20 years’ experience in a variety of corporate, management and administrative positions and 12 years experience in teaching, administration and research in UKHE. She is a qualified Solicitor and Barrister of the Supreme Court of Nigeria.</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7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Dr Ezeani holds an LLB, LLM, and has a PhD in International Economic Law. She is a Senior Fellow, Advance HE. She has tutored on a wide variety of international law, business, corporate, dispute resolution, and trade related programmes. A keen eye for detail in complex situations, Dr Ezeani is astute in interpreting global markets and commercial trends.</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7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Dr Ezeani is research active and has over 50 academic-related publications with a focus on law, international trade, economic growth, sustainable development, and governance. Her works are cited in internationally reputable academic and industry journals, print and online media. </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7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A respected conference speaker, Dr Ezeani has participated in national and international conferences and programmes, has a track-record of intellectual and enterprise leadership and holds a consistently outstanding record of academic excellence, leadership, scholarship and honours. </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7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She is a published author, women, lifestyle, and social writer and commentator, and enjoys a variety of pursuits including learning new things.</a:t>
            </a:r>
            <a:endParaRPr kumimoji="0" lang="en-GB" sz="17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5" name="Footer Placeholder 4">
            <a:extLst>
              <a:ext uri="{FF2B5EF4-FFF2-40B4-BE49-F238E27FC236}">
                <a16:creationId xmlns:a16="http://schemas.microsoft.com/office/drawing/2014/main" id="{204432C6-B9D1-4E24-8040-22FB4A6621F2}"/>
              </a:ext>
            </a:extLst>
          </p:cNvPr>
          <p:cNvSpPr>
            <a:spLocks noGrp="1"/>
          </p:cNvSpPr>
          <p:nvPr>
            <p:ph type="ftr" sz="quarter" idx="11"/>
          </p:nvPr>
        </p:nvSpPr>
        <p:spPr/>
        <p:txBody>
          <a:bodyPr/>
          <a:lstStyle/>
          <a:p>
            <a:r>
              <a:rPr lang="it-IT"/>
              <a:t>Elimma C Ezeani Domestic Violence</a:t>
            </a:r>
            <a:endParaRPr lang="en-GB"/>
          </a:p>
        </p:txBody>
      </p:sp>
      <p:sp>
        <p:nvSpPr>
          <p:cNvPr id="6" name="Slide Number Placeholder 5">
            <a:extLst>
              <a:ext uri="{FF2B5EF4-FFF2-40B4-BE49-F238E27FC236}">
                <a16:creationId xmlns:a16="http://schemas.microsoft.com/office/drawing/2014/main" id="{2952E109-C318-4C0F-9F0F-D05EA82541F6}"/>
              </a:ext>
            </a:extLst>
          </p:cNvPr>
          <p:cNvSpPr>
            <a:spLocks noGrp="1"/>
          </p:cNvSpPr>
          <p:nvPr>
            <p:ph type="sldNum" sz="quarter" idx="12"/>
          </p:nvPr>
        </p:nvSpPr>
        <p:spPr/>
        <p:txBody>
          <a:bodyPr/>
          <a:lstStyle/>
          <a:p>
            <a:fld id="{B4B09D75-433C-4AA1-A872-8C04B8D4DC2D}" type="slidenum">
              <a:rPr lang="en-GB" smtClean="0"/>
              <a:t>2</a:t>
            </a:fld>
            <a:endParaRPr lang="en-GB"/>
          </a:p>
        </p:txBody>
      </p:sp>
    </p:spTree>
    <p:extLst>
      <p:ext uri="{BB962C8B-B14F-4D97-AF65-F5344CB8AC3E}">
        <p14:creationId xmlns:p14="http://schemas.microsoft.com/office/powerpoint/2010/main" val="1350282963"/>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27E2F-6A6F-4650-9F3F-A9BD0F2D4CC1}"/>
              </a:ext>
            </a:extLst>
          </p:cNvPr>
          <p:cNvSpPr>
            <a:spLocks noGrp="1"/>
          </p:cNvSpPr>
          <p:nvPr>
            <p:ph type="title"/>
          </p:nvPr>
        </p:nvSpPr>
        <p:spPr>
          <a:xfrm>
            <a:off x="838200" y="365126"/>
            <a:ext cx="10515600" cy="975016"/>
          </a:xfrm>
        </p:spPr>
        <p:txBody>
          <a:bodyPr/>
          <a:lstStyle/>
          <a:p>
            <a:pPr algn="ctr"/>
            <a:r>
              <a:rPr lang="en-GB" dirty="0"/>
              <a:t>Discussion Outcomes</a:t>
            </a:r>
          </a:p>
        </p:txBody>
      </p:sp>
      <p:sp>
        <p:nvSpPr>
          <p:cNvPr id="3" name="Content Placeholder 2">
            <a:extLst>
              <a:ext uri="{FF2B5EF4-FFF2-40B4-BE49-F238E27FC236}">
                <a16:creationId xmlns:a16="http://schemas.microsoft.com/office/drawing/2014/main" id="{090AFB94-04A2-43A4-8290-764F81DEFDD9}"/>
              </a:ext>
            </a:extLst>
          </p:cNvPr>
          <p:cNvSpPr>
            <a:spLocks noGrp="1"/>
          </p:cNvSpPr>
          <p:nvPr>
            <p:ph idx="1"/>
          </p:nvPr>
        </p:nvSpPr>
        <p:spPr>
          <a:xfrm>
            <a:off x="838200" y="1568741"/>
            <a:ext cx="10515600" cy="4924134"/>
          </a:xfrm>
        </p:spPr>
        <p:txBody>
          <a:bodyPr>
            <a:normAutofit lnSpcReduction="10000"/>
          </a:bodyPr>
          <a:lstStyle/>
          <a:p>
            <a:r>
              <a:rPr lang="en-GB" sz="3600" dirty="0"/>
              <a:t>What is Domestic Violence/Abuse (DV)?</a:t>
            </a:r>
          </a:p>
          <a:p>
            <a:r>
              <a:rPr lang="en-GB" sz="3600" dirty="0"/>
              <a:t>Types of DV</a:t>
            </a:r>
          </a:p>
          <a:p>
            <a:r>
              <a:rPr lang="en-GB" sz="3600" dirty="0"/>
              <a:t>Risk Factors</a:t>
            </a:r>
          </a:p>
          <a:p>
            <a:r>
              <a:rPr lang="en-GB" sz="3600" dirty="0"/>
              <a:t>Signs</a:t>
            </a:r>
          </a:p>
          <a:p>
            <a:r>
              <a:rPr lang="en-GB" sz="3600" dirty="0"/>
              <a:t>Prevention or Protection?</a:t>
            </a:r>
          </a:p>
          <a:p>
            <a:r>
              <a:rPr lang="en-GB" sz="3600" dirty="0"/>
              <a:t>DV under Nigerian Law</a:t>
            </a:r>
          </a:p>
          <a:p>
            <a:r>
              <a:rPr lang="en-GB" sz="3600" dirty="0"/>
              <a:t>Help</a:t>
            </a:r>
          </a:p>
          <a:p>
            <a:r>
              <a:rPr lang="en-GB" sz="3600" dirty="0"/>
              <a:t>Conclusion- Breaking the Pattern of DV: Solutions</a:t>
            </a:r>
          </a:p>
          <a:p>
            <a:endParaRPr lang="en-GB" dirty="0"/>
          </a:p>
          <a:p>
            <a:endParaRPr lang="en-GB" dirty="0"/>
          </a:p>
        </p:txBody>
      </p:sp>
      <p:sp>
        <p:nvSpPr>
          <p:cNvPr id="4" name="Footer Placeholder 3">
            <a:extLst>
              <a:ext uri="{FF2B5EF4-FFF2-40B4-BE49-F238E27FC236}">
                <a16:creationId xmlns:a16="http://schemas.microsoft.com/office/drawing/2014/main" id="{208DF076-EC7D-43D2-BE3D-F109292A3A86}"/>
              </a:ext>
            </a:extLst>
          </p:cNvPr>
          <p:cNvSpPr>
            <a:spLocks noGrp="1"/>
          </p:cNvSpPr>
          <p:nvPr>
            <p:ph type="ftr" sz="quarter" idx="11"/>
          </p:nvPr>
        </p:nvSpPr>
        <p:spPr/>
        <p:txBody>
          <a:bodyPr/>
          <a:lstStyle/>
          <a:p>
            <a:r>
              <a:rPr lang="it-IT"/>
              <a:t>Elimma C Ezeani Domestic Violence</a:t>
            </a:r>
            <a:endParaRPr lang="en-GB"/>
          </a:p>
        </p:txBody>
      </p:sp>
      <p:sp>
        <p:nvSpPr>
          <p:cNvPr id="5" name="Slide Number Placeholder 4">
            <a:extLst>
              <a:ext uri="{FF2B5EF4-FFF2-40B4-BE49-F238E27FC236}">
                <a16:creationId xmlns:a16="http://schemas.microsoft.com/office/drawing/2014/main" id="{B02A0005-1CC0-4CEB-B60C-7F2B4DB9084B}"/>
              </a:ext>
            </a:extLst>
          </p:cNvPr>
          <p:cNvSpPr>
            <a:spLocks noGrp="1"/>
          </p:cNvSpPr>
          <p:nvPr>
            <p:ph type="sldNum" sz="quarter" idx="12"/>
          </p:nvPr>
        </p:nvSpPr>
        <p:spPr/>
        <p:txBody>
          <a:bodyPr/>
          <a:lstStyle/>
          <a:p>
            <a:fld id="{B4B09D75-433C-4AA1-A872-8C04B8D4DC2D}" type="slidenum">
              <a:rPr lang="en-GB" smtClean="0"/>
              <a:t>3</a:t>
            </a:fld>
            <a:endParaRPr lang="en-GB"/>
          </a:p>
        </p:txBody>
      </p:sp>
    </p:spTree>
    <p:extLst>
      <p:ext uri="{BB962C8B-B14F-4D97-AF65-F5344CB8AC3E}">
        <p14:creationId xmlns:p14="http://schemas.microsoft.com/office/powerpoint/2010/main" val="3079525487"/>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B6657-D5EB-449C-B8A4-505CBC6369F4}"/>
              </a:ext>
            </a:extLst>
          </p:cNvPr>
          <p:cNvSpPr>
            <a:spLocks noGrp="1"/>
          </p:cNvSpPr>
          <p:nvPr>
            <p:ph type="title"/>
          </p:nvPr>
        </p:nvSpPr>
        <p:spPr>
          <a:xfrm>
            <a:off x="838200" y="136525"/>
            <a:ext cx="10515600" cy="912099"/>
          </a:xfrm>
        </p:spPr>
        <p:txBody>
          <a:bodyPr>
            <a:normAutofit fontScale="90000"/>
          </a:bodyPr>
          <a:lstStyle/>
          <a:p>
            <a:pPr algn="ctr"/>
            <a:r>
              <a:rPr lang="en-GB" dirty="0"/>
              <a:t>What is Domestic Violence/Abuse?</a:t>
            </a:r>
            <a:br>
              <a:rPr lang="en-GB" dirty="0"/>
            </a:br>
            <a:endParaRPr lang="en-GB" sz="1800" dirty="0"/>
          </a:p>
        </p:txBody>
      </p:sp>
      <p:sp>
        <p:nvSpPr>
          <p:cNvPr id="3" name="Content Placeholder 2">
            <a:extLst>
              <a:ext uri="{FF2B5EF4-FFF2-40B4-BE49-F238E27FC236}">
                <a16:creationId xmlns:a16="http://schemas.microsoft.com/office/drawing/2014/main" id="{6A7B69C1-0771-4DD6-9E83-BA1EC1BFD21C}"/>
              </a:ext>
            </a:extLst>
          </p:cNvPr>
          <p:cNvSpPr>
            <a:spLocks noGrp="1"/>
          </p:cNvSpPr>
          <p:nvPr>
            <p:ph idx="1"/>
          </p:nvPr>
        </p:nvSpPr>
        <p:spPr>
          <a:xfrm>
            <a:off x="419450" y="1048624"/>
            <a:ext cx="11299970" cy="5654180"/>
          </a:xfrm>
        </p:spPr>
        <p:txBody>
          <a:bodyPr>
            <a:normAutofit fontScale="85000" lnSpcReduction="10000"/>
          </a:bodyPr>
          <a:lstStyle/>
          <a:p>
            <a:r>
              <a:rPr lang="en-GB" dirty="0"/>
              <a:t>Also called intimate partner violence, domestic abuse, family harm, family abuse</a:t>
            </a:r>
          </a:p>
          <a:p>
            <a:r>
              <a:rPr lang="en-GB" dirty="0"/>
              <a:t>Affects 1 in 3 women globally ; 1 in 4 in Nigeria (UN; UN Women)</a:t>
            </a:r>
          </a:p>
          <a:p>
            <a:r>
              <a:rPr lang="en-GB" u="sng" dirty="0">
                <a:highlight>
                  <a:srgbClr val="FFFF00"/>
                </a:highlight>
              </a:rPr>
              <a:t>A pattern of behaviour </a:t>
            </a:r>
            <a:r>
              <a:rPr lang="en-GB" dirty="0">
                <a:highlight>
                  <a:srgbClr val="FFFF00"/>
                </a:highlight>
              </a:rPr>
              <a:t>used to maintain power and control over another in an intimate relationship</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GB" dirty="0"/>
              <a:t>Anyone can be a victim: </a:t>
            </a:r>
            <a:r>
              <a:rPr kumimoji="0" lang="en-GB" sz="2600" b="0" i="0" u="none" strike="noStrike" kern="1200" cap="none" spc="0" normalizeH="0" baseline="0" noProof="0" dirty="0">
                <a:ln>
                  <a:noFill/>
                </a:ln>
                <a:solidFill>
                  <a:prstClr val="black"/>
                </a:solidFill>
                <a:effectLst/>
                <a:uLnTx/>
                <a:uFillTx/>
                <a:latin typeface="Calibri" panose="020F0502020204030204"/>
                <a:ea typeface="+mn-ea"/>
                <a:cs typeface="+mn-cs"/>
              </a:rPr>
              <a:t>Affects people from all socio-economic, ethnic, faith or class backgrounds</a:t>
            </a:r>
            <a:endParaRPr lang="en-GB" dirty="0"/>
          </a:p>
          <a:p>
            <a:r>
              <a:rPr lang="en-GB" dirty="0">
                <a:highlight>
                  <a:srgbClr val="FFFF00"/>
                </a:highlight>
              </a:rPr>
              <a:t>Perpetrators</a:t>
            </a:r>
            <a:r>
              <a:rPr lang="en-GB" dirty="0"/>
              <a:t> include spouses, family members, in-laws, parents, guardians – </a:t>
            </a:r>
            <a:r>
              <a:rPr lang="en-GB" dirty="0">
                <a:highlight>
                  <a:srgbClr val="FFFF00"/>
                </a:highlight>
              </a:rPr>
              <a:t>anyone in an intimate family setting</a:t>
            </a:r>
          </a:p>
          <a:p>
            <a:r>
              <a:rPr lang="en-GB" dirty="0"/>
              <a:t>Abuse can be physical, sexual, emotional , economic, psychological, threatening the victim or third party i.e. someone close to the victim</a:t>
            </a:r>
          </a:p>
          <a:p>
            <a:r>
              <a:rPr lang="en-GB" dirty="0"/>
              <a:t>Pervasive with weak legal and social sanctions</a:t>
            </a:r>
          </a:p>
          <a:p>
            <a:r>
              <a:rPr lang="en-GB" dirty="0"/>
              <a:t>Increases in episodes of family stress e.g. unemployment, financial hardship, infertility, pregnancy, and social isolation like lockdowns, Covid-19, living far from loved ones</a:t>
            </a:r>
          </a:p>
          <a:p>
            <a:r>
              <a:rPr lang="en-GB" dirty="0">
                <a:highlight>
                  <a:srgbClr val="FFFF00"/>
                </a:highlight>
              </a:rPr>
              <a:t>Can result in death, permanent disfigurement, sleep disorders, emotional and mental breakdowns, financial problems, psychological damage to children, social disequilibrium</a:t>
            </a:r>
          </a:p>
        </p:txBody>
      </p:sp>
      <p:sp>
        <p:nvSpPr>
          <p:cNvPr id="4" name="Footer Placeholder 3">
            <a:extLst>
              <a:ext uri="{FF2B5EF4-FFF2-40B4-BE49-F238E27FC236}">
                <a16:creationId xmlns:a16="http://schemas.microsoft.com/office/drawing/2014/main" id="{BFD98571-58A8-4E7C-93B7-3AA831E4A479}"/>
              </a:ext>
            </a:extLst>
          </p:cNvPr>
          <p:cNvSpPr>
            <a:spLocks noGrp="1"/>
          </p:cNvSpPr>
          <p:nvPr>
            <p:ph type="ftr" sz="quarter" idx="11"/>
          </p:nvPr>
        </p:nvSpPr>
        <p:spPr/>
        <p:txBody>
          <a:bodyPr/>
          <a:lstStyle/>
          <a:p>
            <a:r>
              <a:rPr lang="it-IT"/>
              <a:t>Elimma C Ezeani Domestic Violence</a:t>
            </a:r>
            <a:endParaRPr lang="en-GB"/>
          </a:p>
        </p:txBody>
      </p:sp>
      <p:sp>
        <p:nvSpPr>
          <p:cNvPr id="5" name="Slide Number Placeholder 4">
            <a:extLst>
              <a:ext uri="{FF2B5EF4-FFF2-40B4-BE49-F238E27FC236}">
                <a16:creationId xmlns:a16="http://schemas.microsoft.com/office/drawing/2014/main" id="{0B717791-2C6E-471E-90D9-2A72DFCB32AD}"/>
              </a:ext>
            </a:extLst>
          </p:cNvPr>
          <p:cNvSpPr>
            <a:spLocks noGrp="1"/>
          </p:cNvSpPr>
          <p:nvPr>
            <p:ph type="sldNum" sz="quarter" idx="12"/>
          </p:nvPr>
        </p:nvSpPr>
        <p:spPr/>
        <p:txBody>
          <a:bodyPr/>
          <a:lstStyle/>
          <a:p>
            <a:fld id="{B4B09D75-433C-4AA1-A872-8C04B8D4DC2D}" type="slidenum">
              <a:rPr lang="en-GB" smtClean="0"/>
              <a:t>4</a:t>
            </a:fld>
            <a:endParaRPr lang="en-GB"/>
          </a:p>
        </p:txBody>
      </p:sp>
    </p:spTree>
    <p:extLst>
      <p:ext uri="{BB962C8B-B14F-4D97-AF65-F5344CB8AC3E}">
        <p14:creationId xmlns:p14="http://schemas.microsoft.com/office/powerpoint/2010/main" val="3323286141"/>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A863F-F841-4482-B0F6-5E149C0BF580}"/>
              </a:ext>
            </a:extLst>
          </p:cNvPr>
          <p:cNvSpPr>
            <a:spLocks noGrp="1"/>
          </p:cNvSpPr>
          <p:nvPr>
            <p:ph type="title"/>
          </p:nvPr>
        </p:nvSpPr>
        <p:spPr>
          <a:xfrm>
            <a:off x="838200" y="75502"/>
            <a:ext cx="10515600" cy="1098958"/>
          </a:xfrm>
        </p:spPr>
        <p:txBody>
          <a:bodyPr/>
          <a:lstStyle/>
          <a:p>
            <a:pPr algn="ctr"/>
            <a:r>
              <a:rPr lang="en-GB" dirty="0"/>
              <a:t>Types of domestic violence</a:t>
            </a:r>
          </a:p>
        </p:txBody>
      </p:sp>
      <p:pic>
        <p:nvPicPr>
          <p:cNvPr id="5" name="Content Placeholder 4">
            <a:extLst>
              <a:ext uri="{FF2B5EF4-FFF2-40B4-BE49-F238E27FC236}">
                <a16:creationId xmlns:a16="http://schemas.microsoft.com/office/drawing/2014/main" id="{F3E6A74C-5C5F-4D52-92E8-607DB9425655}"/>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3575860" y="855677"/>
            <a:ext cx="4802206" cy="6174297"/>
          </a:xfrm>
        </p:spPr>
      </p:pic>
      <p:sp>
        <p:nvSpPr>
          <p:cNvPr id="3" name="Footer Placeholder 2">
            <a:extLst>
              <a:ext uri="{FF2B5EF4-FFF2-40B4-BE49-F238E27FC236}">
                <a16:creationId xmlns:a16="http://schemas.microsoft.com/office/drawing/2014/main" id="{4CE4F242-EB5D-4385-A3D9-617906EEF330}"/>
              </a:ext>
            </a:extLst>
          </p:cNvPr>
          <p:cNvSpPr>
            <a:spLocks noGrp="1"/>
          </p:cNvSpPr>
          <p:nvPr>
            <p:ph type="ftr" sz="quarter" idx="11"/>
          </p:nvPr>
        </p:nvSpPr>
        <p:spPr/>
        <p:txBody>
          <a:bodyPr/>
          <a:lstStyle/>
          <a:p>
            <a:r>
              <a:rPr lang="it-IT"/>
              <a:t>Elimma C Ezeani Domestic Violence</a:t>
            </a:r>
            <a:endParaRPr lang="en-GB"/>
          </a:p>
        </p:txBody>
      </p:sp>
      <p:sp>
        <p:nvSpPr>
          <p:cNvPr id="4" name="Slide Number Placeholder 3">
            <a:extLst>
              <a:ext uri="{FF2B5EF4-FFF2-40B4-BE49-F238E27FC236}">
                <a16:creationId xmlns:a16="http://schemas.microsoft.com/office/drawing/2014/main" id="{5C846DB9-3818-42D7-9E36-31C52B501BF7}"/>
              </a:ext>
            </a:extLst>
          </p:cNvPr>
          <p:cNvSpPr>
            <a:spLocks noGrp="1"/>
          </p:cNvSpPr>
          <p:nvPr>
            <p:ph type="sldNum" sz="quarter" idx="12"/>
          </p:nvPr>
        </p:nvSpPr>
        <p:spPr/>
        <p:txBody>
          <a:bodyPr/>
          <a:lstStyle/>
          <a:p>
            <a:fld id="{B4B09D75-433C-4AA1-A872-8C04B8D4DC2D}" type="slidenum">
              <a:rPr lang="en-GB" smtClean="0"/>
              <a:t>5</a:t>
            </a:fld>
            <a:endParaRPr lang="en-GB"/>
          </a:p>
        </p:txBody>
      </p:sp>
    </p:spTree>
    <p:extLst>
      <p:ext uri="{BB962C8B-B14F-4D97-AF65-F5344CB8AC3E}">
        <p14:creationId xmlns:p14="http://schemas.microsoft.com/office/powerpoint/2010/main" val="3579987293"/>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7433E-1F03-4055-85D0-911E39E9EE7F}"/>
              </a:ext>
            </a:extLst>
          </p:cNvPr>
          <p:cNvSpPr>
            <a:spLocks noGrp="1"/>
          </p:cNvSpPr>
          <p:nvPr>
            <p:ph type="title"/>
          </p:nvPr>
        </p:nvSpPr>
        <p:spPr>
          <a:xfrm>
            <a:off x="838200" y="113253"/>
            <a:ext cx="10515600" cy="666924"/>
          </a:xfrm>
        </p:spPr>
        <p:txBody>
          <a:bodyPr>
            <a:normAutofit fontScale="90000"/>
          </a:bodyPr>
          <a:lstStyle/>
          <a:p>
            <a:pPr algn="ctr"/>
            <a:r>
              <a:rPr lang="en-GB" dirty="0"/>
              <a:t>Risk factors: Causes and Triggers</a:t>
            </a:r>
            <a:br>
              <a:rPr lang="en-GB" dirty="0"/>
            </a:br>
            <a:endParaRPr lang="en-GB" sz="1800" dirty="0"/>
          </a:p>
        </p:txBody>
      </p:sp>
      <p:sp>
        <p:nvSpPr>
          <p:cNvPr id="3" name="Content Placeholder 2">
            <a:extLst>
              <a:ext uri="{FF2B5EF4-FFF2-40B4-BE49-F238E27FC236}">
                <a16:creationId xmlns:a16="http://schemas.microsoft.com/office/drawing/2014/main" id="{68547660-B2E7-477B-A62A-2F6CCE8D17E7}"/>
              </a:ext>
            </a:extLst>
          </p:cNvPr>
          <p:cNvSpPr>
            <a:spLocks noGrp="1"/>
          </p:cNvSpPr>
          <p:nvPr>
            <p:ph idx="1"/>
          </p:nvPr>
        </p:nvSpPr>
        <p:spPr>
          <a:xfrm>
            <a:off x="838200" y="780178"/>
            <a:ext cx="10515600" cy="5964572"/>
          </a:xfrm>
        </p:spPr>
        <p:txBody>
          <a:bodyPr>
            <a:normAutofit fontScale="62500" lnSpcReduction="20000"/>
          </a:bodyPr>
          <a:lstStyle/>
          <a:p>
            <a:pPr marL="514350" indent="-514350" algn="l" fontAlgn="base">
              <a:buFont typeface="+mj-lt"/>
              <a:buAutoNum type="arabicPeriod"/>
            </a:pPr>
            <a:r>
              <a:rPr lang="en-GB" b="0" i="0" dirty="0">
                <a:solidFill>
                  <a:srgbClr val="212121"/>
                </a:solidFill>
                <a:effectLst/>
                <a:latin typeface="Merriweather"/>
              </a:rPr>
              <a:t>Lower social and emotional </a:t>
            </a:r>
            <a:r>
              <a:rPr lang="en-GB" dirty="0">
                <a:solidFill>
                  <a:srgbClr val="212121"/>
                </a:solidFill>
                <a:latin typeface="Merriweather"/>
              </a:rPr>
              <a:t>intelligence </a:t>
            </a:r>
            <a:endParaRPr lang="en-GB" b="0" i="0" dirty="0">
              <a:solidFill>
                <a:srgbClr val="212121"/>
              </a:solidFill>
              <a:effectLst/>
              <a:latin typeface="Merriweather"/>
            </a:endParaRPr>
          </a:p>
          <a:p>
            <a:pPr marL="514350" indent="-514350" algn="l" fontAlgn="base">
              <a:buFont typeface="+mj-lt"/>
              <a:buAutoNum type="arabicPeriod"/>
            </a:pPr>
            <a:r>
              <a:rPr lang="en-GB" b="0" i="0" dirty="0">
                <a:solidFill>
                  <a:srgbClr val="212121"/>
                </a:solidFill>
                <a:effectLst/>
                <a:latin typeface="Merriweather"/>
              </a:rPr>
              <a:t>Childhood abuse</a:t>
            </a:r>
          </a:p>
          <a:p>
            <a:pPr marL="514350" indent="-514350" algn="l" fontAlgn="base">
              <a:buFont typeface="+mj-lt"/>
              <a:buAutoNum type="arabicPeriod"/>
            </a:pPr>
            <a:r>
              <a:rPr lang="en-GB" b="0" i="0" dirty="0">
                <a:solidFill>
                  <a:srgbClr val="212121"/>
                </a:solidFill>
                <a:effectLst/>
                <a:latin typeface="Merriweather"/>
              </a:rPr>
              <a:t>Drug and alcohol abuse</a:t>
            </a:r>
          </a:p>
          <a:p>
            <a:pPr marL="514350" indent="-514350" algn="l" fontAlgn="base">
              <a:buFont typeface="+mj-lt"/>
              <a:buAutoNum type="arabicPeriod"/>
            </a:pPr>
            <a:r>
              <a:rPr lang="en-GB" b="0" i="0" dirty="0">
                <a:solidFill>
                  <a:srgbClr val="212121"/>
                </a:solidFill>
                <a:effectLst/>
                <a:latin typeface="Merriweather"/>
              </a:rPr>
              <a:t>Men who view women as inferior</a:t>
            </a:r>
          </a:p>
          <a:p>
            <a:pPr marL="514350" indent="-514350" algn="l" fontAlgn="base">
              <a:buFont typeface="+mj-lt"/>
              <a:buAutoNum type="arabicPeriod"/>
            </a:pPr>
            <a:r>
              <a:rPr lang="en-GB" b="0" i="0" dirty="0">
                <a:solidFill>
                  <a:srgbClr val="212121"/>
                </a:solidFill>
                <a:effectLst/>
                <a:latin typeface="Merriweather"/>
              </a:rPr>
              <a:t>Growing up in an abusive environment</a:t>
            </a:r>
          </a:p>
          <a:p>
            <a:pPr marL="514350" indent="-514350" algn="l" fontAlgn="base">
              <a:buFont typeface="+mj-lt"/>
              <a:buAutoNum type="arabicPeriod"/>
            </a:pPr>
            <a:r>
              <a:rPr lang="en-GB" b="0" i="0" dirty="0">
                <a:solidFill>
                  <a:srgbClr val="212121"/>
                </a:solidFill>
                <a:effectLst/>
                <a:latin typeface="Merriweather"/>
              </a:rPr>
              <a:t>Women who witness domestic violence as children</a:t>
            </a:r>
          </a:p>
          <a:p>
            <a:pPr marL="514350" indent="-514350" algn="l" fontAlgn="base">
              <a:buFont typeface="+mj-lt"/>
              <a:buAutoNum type="arabicPeriod"/>
            </a:pPr>
            <a:r>
              <a:rPr lang="en-GB" dirty="0">
                <a:solidFill>
                  <a:srgbClr val="212121"/>
                </a:solidFill>
                <a:latin typeface="Merriweather"/>
              </a:rPr>
              <a:t>Infertility</a:t>
            </a:r>
          </a:p>
          <a:p>
            <a:pPr marL="514350" indent="-514350" algn="l" fontAlgn="base">
              <a:buFont typeface="+mj-lt"/>
              <a:buAutoNum type="arabicPeriod"/>
            </a:pPr>
            <a:r>
              <a:rPr lang="en-GB" b="0" i="0" dirty="0">
                <a:solidFill>
                  <a:srgbClr val="212121"/>
                </a:solidFill>
                <a:effectLst/>
                <a:latin typeface="Merriweather"/>
              </a:rPr>
              <a:t>Faith differences</a:t>
            </a:r>
          </a:p>
          <a:p>
            <a:pPr marL="514350" indent="-514350" algn="l" fontAlgn="base">
              <a:buFont typeface="+mj-lt"/>
              <a:buAutoNum type="arabicPeriod"/>
            </a:pPr>
            <a:r>
              <a:rPr lang="en-GB" dirty="0">
                <a:solidFill>
                  <a:srgbClr val="212121"/>
                </a:solidFill>
                <a:latin typeface="Merriweather"/>
              </a:rPr>
              <a:t>Personality disorders</a:t>
            </a:r>
          </a:p>
          <a:p>
            <a:pPr marL="514350" indent="-514350" algn="l" fontAlgn="base">
              <a:buFont typeface="+mj-lt"/>
              <a:buAutoNum type="arabicPeriod"/>
            </a:pPr>
            <a:r>
              <a:rPr lang="en-GB" b="0" i="0" dirty="0">
                <a:solidFill>
                  <a:srgbClr val="212121"/>
                </a:solidFill>
                <a:effectLst/>
                <a:latin typeface="Merriweather"/>
              </a:rPr>
              <a:t>Men who grow up in homes of domestic violence</a:t>
            </a:r>
          </a:p>
          <a:p>
            <a:pPr marL="514350" indent="-514350" algn="l" fontAlgn="base">
              <a:buFont typeface="+mj-lt"/>
              <a:buAutoNum type="arabicPeriod"/>
            </a:pPr>
            <a:r>
              <a:rPr lang="en-GB" dirty="0">
                <a:solidFill>
                  <a:srgbClr val="212121"/>
                </a:solidFill>
                <a:latin typeface="Merriweather"/>
              </a:rPr>
              <a:t>Unresolved incompatibility issues</a:t>
            </a:r>
          </a:p>
          <a:p>
            <a:pPr marL="514350" indent="-514350" algn="l" fontAlgn="base">
              <a:buFont typeface="+mj-lt"/>
              <a:buAutoNum type="arabicPeriod"/>
            </a:pPr>
            <a:r>
              <a:rPr lang="en-GB" dirty="0">
                <a:solidFill>
                  <a:srgbClr val="212121"/>
                </a:solidFill>
                <a:latin typeface="Merriweather"/>
              </a:rPr>
              <a:t>Arranged or coerced marriages</a:t>
            </a:r>
          </a:p>
          <a:p>
            <a:pPr marL="514350" indent="-514350" algn="l" fontAlgn="base">
              <a:buFont typeface="+mj-lt"/>
              <a:buAutoNum type="arabicPeriod"/>
            </a:pPr>
            <a:r>
              <a:rPr lang="en-GB" dirty="0">
                <a:solidFill>
                  <a:srgbClr val="212121"/>
                </a:solidFill>
                <a:latin typeface="Merriweather"/>
              </a:rPr>
              <a:t>Traditional or Cultural approaches to wife chastisement</a:t>
            </a:r>
          </a:p>
          <a:p>
            <a:pPr marL="514350" indent="-514350" algn="l" fontAlgn="base">
              <a:buFont typeface="+mj-lt"/>
              <a:buAutoNum type="arabicPeriod"/>
            </a:pPr>
            <a:r>
              <a:rPr lang="en-GB" dirty="0">
                <a:solidFill>
                  <a:srgbClr val="212121"/>
                </a:solidFill>
                <a:latin typeface="Merriweather"/>
              </a:rPr>
              <a:t>Immaturity especially of women</a:t>
            </a:r>
          </a:p>
          <a:p>
            <a:pPr marL="514350" indent="-514350" algn="l" fontAlgn="base">
              <a:buFont typeface="+mj-lt"/>
              <a:buAutoNum type="arabicPeriod"/>
            </a:pPr>
            <a:r>
              <a:rPr lang="en-GB" dirty="0">
                <a:solidFill>
                  <a:srgbClr val="212121"/>
                </a:solidFill>
                <a:latin typeface="Merriweather"/>
              </a:rPr>
              <a:t>Ill-health or disability </a:t>
            </a:r>
          </a:p>
          <a:p>
            <a:pPr marL="514350" indent="-514350" algn="l" fontAlgn="base">
              <a:buFont typeface="+mj-lt"/>
              <a:buAutoNum type="arabicPeriod"/>
            </a:pPr>
            <a:r>
              <a:rPr lang="en-GB" b="0" i="0" dirty="0">
                <a:solidFill>
                  <a:srgbClr val="212121"/>
                </a:solidFill>
                <a:effectLst/>
                <a:latin typeface="Merriweather"/>
              </a:rPr>
              <a:t>Social acceptance of violence</a:t>
            </a:r>
          </a:p>
          <a:p>
            <a:pPr marL="514350" indent="-514350" algn="l" fontAlgn="base">
              <a:buFont typeface="+mj-lt"/>
              <a:buAutoNum type="arabicPeriod"/>
            </a:pPr>
            <a:r>
              <a:rPr lang="en-GB" dirty="0">
                <a:solidFill>
                  <a:srgbClr val="212121"/>
                </a:solidFill>
                <a:latin typeface="Merriweather"/>
              </a:rPr>
              <a:t>Women without obvious financial or social support</a:t>
            </a:r>
          </a:p>
          <a:p>
            <a:pPr marL="514350" indent="-514350" algn="l" fontAlgn="base">
              <a:buFont typeface="+mj-lt"/>
              <a:buAutoNum type="arabicPeriod"/>
            </a:pPr>
            <a:r>
              <a:rPr lang="en-GB" dirty="0">
                <a:solidFill>
                  <a:srgbClr val="212121"/>
                </a:solidFill>
                <a:latin typeface="Merriweather"/>
              </a:rPr>
              <a:t>Financial difficulty / Unemployment</a:t>
            </a:r>
          </a:p>
          <a:p>
            <a:pPr marL="0" indent="0" algn="l" fontAlgn="base">
              <a:buNone/>
            </a:pPr>
            <a:endParaRPr lang="en-GB" b="0" i="0" dirty="0">
              <a:solidFill>
                <a:srgbClr val="212121"/>
              </a:solidFill>
              <a:effectLst/>
              <a:latin typeface="Merriweather"/>
            </a:endParaRPr>
          </a:p>
          <a:p>
            <a:endParaRPr lang="en-GB" dirty="0"/>
          </a:p>
        </p:txBody>
      </p:sp>
      <p:sp>
        <p:nvSpPr>
          <p:cNvPr id="4" name="Footer Placeholder 3">
            <a:extLst>
              <a:ext uri="{FF2B5EF4-FFF2-40B4-BE49-F238E27FC236}">
                <a16:creationId xmlns:a16="http://schemas.microsoft.com/office/drawing/2014/main" id="{67B43640-6ACF-4D9C-B247-5E7F11D33882}"/>
              </a:ext>
            </a:extLst>
          </p:cNvPr>
          <p:cNvSpPr>
            <a:spLocks noGrp="1"/>
          </p:cNvSpPr>
          <p:nvPr>
            <p:ph type="ftr" sz="quarter" idx="11"/>
          </p:nvPr>
        </p:nvSpPr>
        <p:spPr/>
        <p:txBody>
          <a:bodyPr/>
          <a:lstStyle/>
          <a:p>
            <a:r>
              <a:rPr lang="it-IT"/>
              <a:t>Elimma C Ezeani Domestic Violence</a:t>
            </a:r>
            <a:endParaRPr lang="en-GB"/>
          </a:p>
        </p:txBody>
      </p:sp>
      <p:sp>
        <p:nvSpPr>
          <p:cNvPr id="5" name="Slide Number Placeholder 4">
            <a:extLst>
              <a:ext uri="{FF2B5EF4-FFF2-40B4-BE49-F238E27FC236}">
                <a16:creationId xmlns:a16="http://schemas.microsoft.com/office/drawing/2014/main" id="{B941E48F-1D28-474D-BED2-8B21C9F9D17F}"/>
              </a:ext>
            </a:extLst>
          </p:cNvPr>
          <p:cNvSpPr>
            <a:spLocks noGrp="1"/>
          </p:cNvSpPr>
          <p:nvPr>
            <p:ph type="sldNum" sz="quarter" idx="12"/>
          </p:nvPr>
        </p:nvSpPr>
        <p:spPr/>
        <p:txBody>
          <a:bodyPr/>
          <a:lstStyle/>
          <a:p>
            <a:fld id="{B4B09D75-433C-4AA1-A872-8C04B8D4DC2D}" type="slidenum">
              <a:rPr lang="en-GB" smtClean="0"/>
              <a:t>6</a:t>
            </a:fld>
            <a:endParaRPr lang="en-GB"/>
          </a:p>
        </p:txBody>
      </p:sp>
    </p:spTree>
    <p:extLst>
      <p:ext uri="{BB962C8B-B14F-4D97-AF65-F5344CB8AC3E}">
        <p14:creationId xmlns:p14="http://schemas.microsoft.com/office/powerpoint/2010/main" val="2510653356"/>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D4D2D-171E-4D4E-946F-49D1FA91D8FE}"/>
              </a:ext>
            </a:extLst>
          </p:cNvPr>
          <p:cNvSpPr>
            <a:spLocks noGrp="1"/>
          </p:cNvSpPr>
          <p:nvPr>
            <p:ph type="title"/>
          </p:nvPr>
        </p:nvSpPr>
        <p:spPr>
          <a:xfrm>
            <a:off x="838200" y="58723"/>
            <a:ext cx="10515600" cy="872455"/>
          </a:xfrm>
        </p:spPr>
        <p:txBody>
          <a:bodyPr>
            <a:noAutofit/>
          </a:bodyPr>
          <a:lstStyle/>
          <a:p>
            <a:pPr algn="ctr"/>
            <a:r>
              <a:rPr lang="en-GB" sz="2800" dirty="0"/>
              <a:t>Signs of Domestic abuse: </a:t>
            </a:r>
            <a:r>
              <a:rPr lang="en-GB" sz="2800" u="sng" dirty="0"/>
              <a:t>Where this is a Pattern of Behaviour</a:t>
            </a:r>
          </a:p>
        </p:txBody>
      </p:sp>
      <p:graphicFrame>
        <p:nvGraphicFramePr>
          <p:cNvPr id="7" name="Table 7">
            <a:extLst>
              <a:ext uri="{FF2B5EF4-FFF2-40B4-BE49-F238E27FC236}">
                <a16:creationId xmlns:a16="http://schemas.microsoft.com/office/drawing/2014/main" id="{BA23AC9D-6707-4C93-B0DF-C391CDFC933F}"/>
              </a:ext>
            </a:extLst>
          </p:cNvPr>
          <p:cNvGraphicFramePr>
            <a:graphicFrameLocks noGrp="1"/>
          </p:cNvGraphicFramePr>
          <p:nvPr>
            <p:ph idx="1"/>
            <p:extLst>
              <p:ext uri="{D42A27DB-BD31-4B8C-83A1-F6EECF244321}">
                <p14:modId xmlns:p14="http://schemas.microsoft.com/office/powerpoint/2010/main" val="861579270"/>
              </p:ext>
            </p:extLst>
          </p:nvPr>
        </p:nvGraphicFramePr>
        <p:xfrm>
          <a:off x="209725" y="684788"/>
          <a:ext cx="11744588" cy="6522720"/>
        </p:xfrm>
        <a:graphic>
          <a:graphicData uri="http://schemas.openxmlformats.org/drawingml/2006/table">
            <a:tbl>
              <a:tblPr firstRow="1" bandRow="1">
                <a:tableStyleId>{5C22544A-7EE6-4342-B048-85BDC9FD1C3A}</a:tableStyleId>
              </a:tblPr>
              <a:tblGrid>
                <a:gridCol w="2936147">
                  <a:extLst>
                    <a:ext uri="{9D8B030D-6E8A-4147-A177-3AD203B41FA5}">
                      <a16:colId xmlns:a16="http://schemas.microsoft.com/office/drawing/2014/main" val="3795168082"/>
                    </a:ext>
                  </a:extLst>
                </a:gridCol>
                <a:gridCol w="2936147">
                  <a:extLst>
                    <a:ext uri="{9D8B030D-6E8A-4147-A177-3AD203B41FA5}">
                      <a16:colId xmlns:a16="http://schemas.microsoft.com/office/drawing/2014/main" val="1145891178"/>
                    </a:ext>
                  </a:extLst>
                </a:gridCol>
                <a:gridCol w="2936147">
                  <a:extLst>
                    <a:ext uri="{9D8B030D-6E8A-4147-A177-3AD203B41FA5}">
                      <a16:colId xmlns:a16="http://schemas.microsoft.com/office/drawing/2014/main" val="903955688"/>
                    </a:ext>
                  </a:extLst>
                </a:gridCol>
                <a:gridCol w="2936147">
                  <a:extLst>
                    <a:ext uri="{9D8B030D-6E8A-4147-A177-3AD203B41FA5}">
                      <a16:colId xmlns:a16="http://schemas.microsoft.com/office/drawing/2014/main" val="916204475"/>
                    </a:ext>
                  </a:extLst>
                </a:gridCol>
              </a:tblGrid>
              <a:tr h="324213">
                <a:tc>
                  <a:txBody>
                    <a:bodyPr/>
                    <a:lstStyle/>
                    <a:p>
                      <a:r>
                        <a:rPr lang="en-GB" sz="1600" dirty="0"/>
                        <a:t>Emotional Abuse</a:t>
                      </a:r>
                    </a:p>
                  </a:txBody>
                  <a:tcPr/>
                </a:tc>
                <a:tc>
                  <a:txBody>
                    <a:bodyPr/>
                    <a:lstStyle/>
                    <a:p>
                      <a:r>
                        <a:rPr lang="en-GB" sz="1600" dirty="0"/>
                        <a:t>Threats and Intimidation</a:t>
                      </a:r>
                    </a:p>
                  </a:txBody>
                  <a:tcPr/>
                </a:tc>
                <a:tc>
                  <a:txBody>
                    <a:bodyPr/>
                    <a:lstStyle/>
                    <a:p>
                      <a:r>
                        <a:rPr lang="en-GB" sz="1600" dirty="0"/>
                        <a:t>Physical abuse</a:t>
                      </a:r>
                    </a:p>
                  </a:txBody>
                  <a:tcPr/>
                </a:tc>
                <a:tc>
                  <a:txBody>
                    <a:bodyPr/>
                    <a:lstStyle/>
                    <a:p>
                      <a:r>
                        <a:rPr lang="en-GB" sz="1600" dirty="0"/>
                        <a:t>Sexual Abuse</a:t>
                      </a:r>
                    </a:p>
                  </a:txBody>
                  <a:tcPr/>
                </a:tc>
                <a:extLst>
                  <a:ext uri="{0D108BD9-81ED-4DB2-BD59-A6C34878D82A}">
                    <a16:rowId xmlns:a16="http://schemas.microsoft.com/office/drawing/2014/main" val="323983871"/>
                  </a:ext>
                </a:extLst>
              </a:tr>
              <a:tr h="5708277">
                <a:tc>
                  <a:txBody>
                    <a:bodyPr/>
                    <a:lstStyle/>
                    <a:p>
                      <a:pPr algn="l">
                        <a:buFont typeface="Arial" panose="020B0604020202020204" pitchFamily="34" charset="0"/>
                        <a:buNone/>
                      </a:pPr>
                      <a:r>
                        <a:rPr lang="en-GB" sz="1600" b="0" i="0" dirty="0">
                          <a:solidFill>
                            <a:srgbClr val="212B32"/>
                          </a:solidFill>
                          <a:effectLst/>
                          <a:latin typeface="Frutiger W01"/>
                        </a:rPr>
                        <a:t>Does your partner:</a:t>
                      </a:r>
                    </a:p>
                    <a:p>
                      <a:pPr algn="l">
                        <a:buFont typeface="Arial" panose="020B0604020202020204" pitchFamily="34" charset="0"/>
                        <a:buChar char="•"/>
                      </a:pPr>
                      <a:r>
                        <a:rPr lang="en-GB" sz="1600" b="0" i="0" dirty="0">
                          <a:solidFill>
                            <a:srgbClr val="212B32"/>
                          </a:solidFill>
                          <a:effectLst/>
                          <a:latin typeface="Frutiger W01"/>
                        </a:rPr>
                        <a:t>belittle you, or put you down?</a:t>
                      </a:r>
                    </a:p>
                    <a:p>
                      <a:pPr algn="l">
                        <a:buFont typeface="Arial" panose="020B0604020202020204" pitchFamily="34" charset="0"/>
                        <a:buChar char="•"/>
                      </a:pPr>
                      <a:r>
                        <a:rPr lang="en-GB" sz="1600" b="0" i="0" dirty="0">
                          <a:solidFill>
                            <a:srgbClr val="212B32"/>
                          </a:solidFill>
                          <a:effectLst/>
                          <a:latin typeface="Frutiger W01"/>
                        </a:rPr>
                        <a:t>blame you for the abuse or arguments?</a:t>
                      </a:r>
                    </a:p>
                    <a:p>
                      <a:pPr algn="l">
                        <a:buFont typeface="Arial" panose="020B0604020202020204" pitchFamily="34" charset="0"/>
                        <a:buChar char="•"/>
                      </a:pPr>
                      <a:r>
                        <a:rPr lang="en-GB" sz="1600" b="0" i="0" dirty="0">
                          <a:solidFill>
                            <a:srgbClr val="212B32"/>
                          </a:solidFill>
                          <a:effectLst/>
                          <a:latin typeface="Frutiger W01"/>
                        </a:rPr>
                        <a:t>deny that abuse is happening, or downplay it?</a:t>
                      </a:r>
                    </a:p>
                    <a:p>
                      <a:pPr algn="l">
                        <a:buFont typeface="Arial" panose="020B0604020202020204" pitchFamily="34" charset="0"/>
                        <a:buChar char="•"/>
                      </a:pPr>
                      <a:r>
                        <a:rPr lang="en-GB" sz="1600" b="0" i="0" dirty="0">
                          <a:solidFill>
                            <a:srgbClr val="212B32"/>
                          </a:solidFill>
                          <a:effectLst/>
                          <a:latin typeface="Frutiger W01"/>
                        </a:rPr>
                        <a:t>isolate you from your family and friends?</a:t>
                      </a:r>
                    </a:p>
                    <a:p>
                      <a:pPr algn="l">
                        <a:buFont typeface="Arial" panose="020B0604020202020204" pitchFamily="34" charset="0"/>
                        <a:buChar char="•"/>
                      </a:pPr>
                      <a:r>
                        <a:rPr lang="en-GB" sz="1600" b="0" i="0" dirty="0">
                          <a:solidFill>
                            <a:srgbClr val="212B32"/>
                          </a:solidFill>
                          <a:effectLst/>
                          <a:latin typeface="Frutiger W01"/>
                        </a:rPr>
                        <a:t>stop you going to college or work?</a:t>
                      </a:r>
                    </a:p>
                    <a:p>
                      <a:pPr algn="l">
                        <a:buFont typeface="Arial" panose="020B0604020202020204" pitchFamily="34" charset="0"/>
                        <a:buChar char="•"/>
                      </a:pPr>
                      <a:r>
                        <a:rPr lang="en-GB" sz="1600" b="0" i="0" dirty="0">
                          <a:solidFill>
                            <a:srgbClr val="212B32"/>
                          </a:solidFill>
                          <a:effectLst/>
                          <a:latin typeface="Frutiger W01"/>
                        </a:rPr>
                        <a:t>accuse you of flirting or having affairs?</a:t>
                      </a:r>
                    </a:p>
                    <a:p>
                      <a:pPr algn="l">
                        <a:buFont typeface="Arial" panose="020B0604020202020204" pitchFamily="34" charset="0"/>
                        <a:buChar char="•"/>
                      </a:pPr>
                      <a:r>
                        <a:rPr lang="en-GB" sz="1600" b="0" i="0" dirty="0">
                          <a:solidFill>
                            <a:srgbClr val="212B32"/>
                          </a:solidFill>
                          <a:effectLst/>
                          <a:latin typeface="Frutiger W01"/>
                        </a:rPr>
                        <a:t>tell you what to wear, who to see, where to go, and what to think?</a:t>
                      </a:r>
                    </a:p>
                    <a:p>
                      <a:pPr algn="l">
                        <a:buFont typeface="Arial" panose="020B0604020202020204" pitchFamily="34" charset="0"/>
                        <a:buChar char="•"/>
                      </a:pPr>
                      <a:r>
                        <a:rPr lang="en-GB" sz="1600" b="0" i="0" dirty="0">
                          <a:solidFill>
                            <a:srgbClr val="212B32"/>
                          </a:solidFill>
                          <a:effectLst/>
                          <a:latin typeface="Frutiger W01"/>
                        </a:rPr>
                        <a:t>throws tantrums, creates tensions and drama consistently?</a:t>
                      </a:r>
                    </a:p>
                    <a:p>
                      <a:pPr algn="l">
                        <a:buFont typeface="Arial" panose="020B0604020202020204" pitchFamily="34" charset="0"/>
                        <a:buChar char="•"/>
                      </a:pPr>
                      <a:r>
                        <a:rPr lang="en-GB" sz="1600" b="0" i="0" dirty="0">
                          <a:solidFill>
                            <a:srgbClr val="212B32"/>
                          </a:solidFill>
                          <a:effectLst/>
                          <a:latin typeface="Frutiger W01"/>
                        </a:rPr>
                        <a:t>insult, abuse or mock you in private or public consistently?</a:t>
                      </a:r>
                    </a:p>
                    <a:p>
                      <a:pPr algn="l">
                        <a:buFont typeface="Arial" panose="020B0604020202020204" pitchFamily="34" charset="0"/>
                        <a:buChar char="•"/>
                      </a:pPr>
                      <a:r>
                        <a:rPr lang="en-GB" sz="1600" b="0" i="0" dirty="0">
                          <a:solidFill>
                            <a:srgbClr val="212B32"/>
                          </a:solidFill>
                          <a:effectLst/>
                          <a:latin typeface="Frutiger W01"/>
                        </a:rPr>
                        <a:t>body shame you?</a:t>
                      </a:r>
                    </a:p>
                    <a:p>
                      <a:pPr algn="l">
                        <a:buFont typeface="Arial" panose="020B0604020202020204" pitchFamily="34" charset="0"/>
                        <a:buChar char="•"/>
                      </a:pPr>
                      <a:r>
                        <a:rPr lang="en-GB" sz="1600" b="0" i="0" dirty="0">
                          <a:solidFill>
                            <a:srgbClr val="212B32"/>
                          </a:solidFill>
                          <a:effectLst/>
                          <a:latin typeface="Frutiger W01"/>
                        </a:rPr>
                        <a:t>Mocks your efforts like cooking, housekeeping, parenting?</a:t>
                      </a:r>
                    </a:p>
                    <a:p>
                      <a:pPr algn="l">
                        <a:buFont typeface="Arial" panose="020B0604020202020204" pitchFamily="34" charset="0"/>
                        <a:buChar char="•"/>
                      </a:pPr>
                      <a:endParaRPr lang="en-GB" sz="1600" b="0" i="0" dirty="0">
                        <a:solidFill>
                          <a:srgbClr val="212B32"/>
                        </a:solidFill>
                        <a:effectLst/>
                        <a:latin typeface="Frutiger W01"/>
                      </a:endParaRPr>
                    </a:p>
                    <a:p>
                      <a:pPr algn="l">
                        <a:buFont typeface="Arial" panose="020B0604020202020204" pitchFamily="34" charset="0"/>
                        <a:buChar char="•"/>
                      </a:pPr>
                      <a:endParaRPr lang="en-GB" sz="1600" b="0" i="0" dirty="0">
                        <a:solidFill>
                          <a:srgbClr val="212B32"/>
                        </a:solidFill>
                        <a:effectLst/>
                        <a:latin typeface="Frutiger W01"/>
                      </a:endParaRPr>
                    </a:p>
                    <a:p>
                      <a:endParaRPr lang="en-GB" sz="1600" dirty="0"/>
                    </a:p>
                  </a:txBody>
                  <a:tcPr/>
                </a:tc>
                <a:tc>
                  <a:txBody>
                    <a:bodyPr/>
                    <a:lstStyle/>
                    <a:p>
                      <a:pPr algn="l"/>
                      <a:r>
                        <a:rPr lang="en-GB" sz="1600" b="0" i="0" dirty="0">
                          <a:solidFill>
                            <a:srgbClr val="212B32"/>
                          </a:solidFill>
                          <a:effectLst/>
                          <a:latin typeface="Frutiger W01"/>
                        </a:rPr>
                        <a:t>Does your partner:</a:t>
                      </a:r>
                    </a:p>
                    <a:p>
                      <a:pPr algn="l">
                        <a:buFont typeface="Arial" panose="020B0604020202020204" pitchFamily="34" charset="0"/>
                        <a:buChar char="•"/>
                      </a:pPr>
                      <a:r>
                        <a:rPr lang="en-GB" sz="1600" b="0" i="0" dirty="0">
                          <a:solidFill>
                            <a:srgbClr val="212B32"/>
                          </a:solidFill>
                          <a:effectLst/>
                          <a:latin typeface="Frutiger W01"/>
                        </a:rPr>
                        <a:t>threaten to hurt or kill you?</a:t>
                      </a:r>
                    </a:p>
                    <a:p>
                      <a:pPr algn="l">
                        <a:buFont typeface="Arial" panose="020B0604020202020204" pitchFamily="34" charset="0"/>
                        <a:buChar char="•"/>
                      </a:pPr>
                      <a:r>
                        <a:rPr lang="en-GB" sz="1600" b="0" i="0" dirty="0">
                          <a:solidFill>
                            <a:srgbClr val="212B32"/>
                          </a:solidFill>
                          <a:effectLst/>
                          <a:latin typeface="Frutiger W01"/>
                        </a:rPr>
                        <a:t>destroy things that belong to you?</a:t>
                      </a:r>
                    </a:p>
                    <a:p>
                      <a:pPr algn="l">
                        <a:buFont typeface="Arial" panose="020B0604020202020204" pitchFamily="34" charset="0"/>
                        <a:buChar char="•"/>
                      </a:pPr>
                      <a:r>
                        <a:rPr lang="en-GB" sz="1600" b="0" i="0" dirty="0">
                          <a:solidFill>
                            <a:srgbClr val="212B32"/>
                          </a:solidFill>
                          <a:effectLst/>
                          <a:latin typeface="Frutiger W01"/>
                        </a:rPr>
                        <a:t>stand over you, invade your personal space?</a:t>
                      </a:r>
                    </a:p>
                    <a:p>
                      <a:pPr algn="l">
                        <a:buFont typeface="Arial" panose="020B0604020202020204" pitchFamily="34" charset="0"/>
                        <a:buChar char="•"/>
                      </a:pPr>
                      <a:r>
                        <a:rPr lang="en-GB" sz="1600" b="0" i="0" dirty="0">
                          <a:solidFill>
                            <a:srgbClr val="212B32"/>
                          </a:solidFill>
                          <a:effectLst/>
                          <a:latin typeface="Frutiger W01"/>
                        </a:rPr>
                        <a:t>threaten to kill themselves or the children?</a:t>
                      </a:r>
                    </a:p>
                    <a:p>
                      <a:pPr algn="l">
                        <a:buFont typeface="Arial" panose="020B0604020202020204" pitchFamily="34" charset="0"/>
                        <a:buChar char="•"/>
                      </a:pPr>
                      <a:r>
                        <a:rPr lang="en-GB" sz="1600" b="0" i="0" dirty="0">
                          <a:solidFill>
                            <a:srgbClr val="212B32"/>
                          </a:solidFill>
                          <a:effectLst/>
                          <a:latin typeface="Frutiger W01"/>
                        </a:rPr>
                        <a:t>read your emails, texts or letters?</a:t>
                      </a:r>
                    </a:p>
                    <a:p>
                      <a:pPr algn="l">
                        <a:buFont typeface="Arial" panose="020B0604020202020204" pitchFamily="34" charset="0"/>
                        <a:buChar char="•"/>
                      </a:pPr>
                      <a:r>
                        <a:rPr lang="en-GB" sz="1600" b="0" i="0" dirty="0">
                          <a:solidFill>
                            <a:srgbClr val="212B32"/>
                          </a:solidFill>
                          <a:effectLst/>
                          <a:latin typeface="Frutiger W01"/>
                        </a:rPr>
                        <a:t>harass or follow you?</a:t>
                      </a:r>
                    </a:p>
                    <a:p>
                      <a:pPr algn="l">
                        <a:buFont typeface="Arial" panose="020B0604020202020204" pitchFamily="34" charset="0"/>
                        <a:buChar char="•"/>
                      </a:pPr>
                      <a:r>
                        <a:rPr lang="en-GB" sz="1600" b="0" i="0" dirty="0">
                          <a:solidFill>
                            <a:srgbClr val="212B32"/>
                          </a:solidFill>
                          <a:effectLst/>
                          <a:latin typeface="Frutiger W01"/>
                        </a:rPr>
                        <a:t>stalk you?</a:t>
                      </a:r>
                    </a:p>
                    <a:p>
                      <a:pPr algn="l">
                        <a:buFont typeface="Arial" panose="020B0604020202020204" pitchFamily="34" charset="0"/>
                        <a:buChar char="•"/>
                      </a:pPr>
                      <a:r>
                        <a:rPr lang="en-GB" sz="1600" b="0" i="0" dirty="0">
                          <a:solidFill>
                            <a:srgbClr val="212B32"/>
                          </a:solidFill>
                          <a:effectLst/>
                          <a:latin typeface="Frutiger W01"/>
                        </a:rPr>
                        <a:t>threaten people you care about?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B32"/>
                          </a:solidFill>
                          <a:effectLst/>
                          <a:uLnTx/>
                          <a:uFillTx/>
                          <a:latin typeface="Frutiger W01"/>
                          <a:ea typeface="+mn-ea"/>
                          <a:cs typeface="+mn-cs"/>
                        </a:rPr>
                        <a:t>control your money, or not give you enough to buy food or other essential things?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B32"/>
                          </a:solidFill>
                          <a:effectLst/>
                          <a:uLnTx/>
                          <a:uFillTx/>
                          <a:latin typeface="Frutiger W01"/>
                          <a:ea typeface="+mn-ea"/>
                          <a:cs typeface="+mn-cs"/>
                        </a:rPr>
                        <a:t>monitor your social media profiles, share photos or videos of you without your consent or use GPS locators to know where you are without cause?</a:t>
                      </a:r>
                    </a:p>
                    <a:p>
                      <a:pPr algn="l">
                        <a:buFont typeface="Arial" panose="020B0604020202020204" pitchFamily="34" charset="0"/>
                        <a:buNone/>
                      </a:pPr>
                      <a:endParaRPr lang="en-GB" sz="1600" b="0" i="0" dirty="0">
                        <a:solidFill>
                          <a:srgbClr val="212B32"/>
                        </a:solidFill>
                        <a:effectLst/>
                        <a:latin typeface="Frutiger W01"/>
                      </a:endParaRPr>
                    </a:p>
                    <a:p>
                      <a:endParaRPr lang="en-GB" sz="1600" dirty="0"/>
                    </a:p>
                  </a:txBody>
                  <a:tcPr/>
                </a:tc>
                <a:tc>
                  <a:txBody>
                    <a:bodyPr/>
                    <a:lstStyle/>
                    <a:p>
                      <a:pPr algn="l"/>
                      <a:r>
                        <a:rPr lang="en-GB" sz="1600" b="0" i="0" dirty="0">
                          <a:solidFill>
                            <a:srgbClr val="212B32"/>
                          </a:solidFill>
                          <a:effectLst/>
                          <a:latin typeface="Frutiger W01"/>
                        </a:rPr>
                        <a:t>Does your partner:</a:t>
                      </a:r>
                    </a:p>
                    <a:p>
                      <a:pPr algn="l">
                        <a:buFont typeface="Arial" panose="020B0604020202020204" pitchFamily="34" charset="0"/>
                        <a:buChar char="•"/>
                      </a:pPr>
                      <a:r>
                        <a:rPr lang="en-GB" sz="1600" b="0" i="0" dirty="0">
                          <a:solidFill>
                            <a:srgbClr val="212B32"/>
                          </a:solidFill>
                          <a:effectLst/>
                          <a:latin typeface="Frutiger W01"/>
                        </a:rPr>
                        <a:t>slap, hit or punch you?</a:t>
                      </a:r>
                    </a:p>
                    <a:p>
                      <a:pPr algn="l">
                        <a:buFont typeface="Arial" panose="020B0604020202020204" pitchFamily="34" charset="0"/>
                        <a:buChar char="•"/>
                      </a:pPr>
                      <a:r>
                        <a:rPr lang="en-GB" sz="1600" b="0" i="0" dirty="0">
                          <a:solidFill>
                            <a:srgbClr val="212B32"/>
                          </a:solidFill>
                          <a:effectLst/>
                          <a:latin typeface="Frutiger W01"/>
                        </a:rPr>
                        <a:t>push or shove you?</a:t>
                      </a:r>
                    </a:p>
                    <a:p>
                      <a:pPr algn="l">
                        <a:buFont typeface="Arial" panose="020B0604020202020204" pitchFamily="34" charset="0"/>
                        <a:buChar char="•"/>
                      </a:pPr>
                      <a:r>
                        <a:rPr lang="en-GB" sz="1600" b="0" i="0" dirty="0">
                          <a:solidFill>
                            <a:srgbClr val="212B32"/>
                          </a:solidFill>
                          <a:effectLst/>
                          <a:latin typeface="Frutiger W01"/>
                        </a:rPr>
                        <a:t>bite or kick you?</a:t>
                      </a:r>
                    </a:p>
                    <a:p>
                      <a:pPr algn="l">
                        <a:buFont typeface="Arial" panose="020B0604020202020204" pitchFamily="34" charset="0"/>
                        <a:buChar char="•"/>
                      </a:pPr>
                      <a:r>
                        <a:rPr lang="en-GB" sz="1600" b="0" i="0" dirty="0">
                          <a:solidFill>
                            <a:srgbClr val="212B32"/>
                          </a:solidFill>
                          <a:effectLst/>
                          <a:latin typeface="Frutiger W01"/>
                        </a:rPr>
                        <a:t>burn you?</a:t>
                      </a:r>
                    </a:p>
                    <a:p>
                      <a:pPr algn="l">
                        <a:buFont typeface="Arial" panose="020B0604020202020204" pitchFamily="34" charset="0"/>
                        <a:buChar char="•"/>
                      </a:pPr>
                      <a:r>
                        <a:rPr lang="en-GB" sz="1600" b="0" i="0" dirty="0">
                          <a:solidFill>
                            <a:srgbClr val="212B32"/>
                          </a:solidFill>
                          <a:effectLst/>
                          <a:latin typeface="Frutiger W01"/>
                        </a:rPr>
                        <a:t>choke you or hold you down?</a:t>
                      </a:r>
                    </a:p>
                    <a:p>
                      <a:pPr algn="l">
                        <a:buFont typeface="Arial" panose="020B0604020202020204" pitchFamily="34" charset="0"/>
                        <a:buChar char="•"/>
                      </a:pPr>
                      <a:r>
                        <a:rPr lang="en-GB" sz="1600" b="0" i="0" dirty="0">
                          <a:solidFill>
                            <a:srgbClr val="212B32"/>
                          </a:solidFill>
                          <a:effectLst/>
                          <a:latin typeface="Frutiger W01"/>
                        </a:rPr>
                        <a:t>throw things?</a:t>
                      </a:r>
                    </a:p>
                    <a:p>
                      <a:pPr algn="l">
                        <a:buFont typeface="Arial" panose="020B0604020202020204" pitchFamily="34" charset="0"/>
                        <a:buChar char="•"/>
                      </a:pPr>
                      <a:r>
                        <a:rPr lang="en-GB" sz="1600" b="0" i="0" dirty="0">
                          <a:solidFill>
                            <a:srgbClr val="212B32"/>
                          </a:solidFill>
                          <a:effectLst/>
                          <a:latin typeface="Frutiger W01"/>
                        </a:rPr>
                        <a:t>beat your children?</a:t>
                      </a:r>
                    </a:p>
                    <a:p>
                      <a:pPr algn="l">
                        <a:buFont typeface="Arial" panose="020B0604020202020204" pitchFamily="34" charset="0"/>
                        <a:buChar char="•"/>
                      </a:pPr>
                      <a:r>
                        <a:rPr lang="en-GB" sz="1600" b="0" i="0" dirty="0">
                          <a:solidFill>
                            <a:srgbClr val="212B32"/>
                          </a:solidFill>
                          <a:effectLst/>
                          <a:latin typeface="Frutiger W01"/>
                        </a:rPr>
                        <a:t>force you to act as a slave? </a:t>
                      </a:r>
                    </a:p>
                    <a:p>
                      <a:pPr algn="l">
                        <a:buFont typeface="Arial" panose="020B0604020202020204" pitchFamily="34" charset="0"/>
                        <a:buChar char="•"/>
                      </a:pPr>
                      <a:r>
                        <a:rPr lang="en-GB" sz="1600" b="0" i="0" dirty="0">
                          <a:solidFill>
                            <a:srgbClr val="212B32"/>
                          </a:solidFill>
                          <a:effectLst/>
                          <a:latin typeface="Frutiger W01"/>
                        </a:rPr>
                        <a:t>Are you afraid of your partner?</a:t>
                      </a:r>
                    </a:p>
                    <a:p>
                      <a:pPr algn="l">
                        <a:buFont typeface="Arial" panose="020B0604020202020204" pitchFamily="34" charset="0"/>
                        <a:buChar char="•"/>
                      </a:pPr>
                      <a:r>
                        <a:rPr lang="en-GB" sz="1600" b="0" i="0" dirty="0">
                          <a:solidFill>
                            <a:srgbClr val="212B32"/>
                          </a:solidFill>
                          <a:effectLst/>
                          <a:latin typeface="Frutiger W01"/>
                        </a:rPr>
                        <a:t>Do you consistently change your behaviour because you're afraid of what your partner might do?</a:t>
                      </a:r>
                    </a:p>
                    <a:p>
                      <a:endParaRPr lang="en-GB" sz="1600" dirty="0"/>
                    </a:p>
                  </a:txBody>
                  <a:tcPr/>
                </a:tc>
                <a:tc>
                  <a:txBody>
                    <a:bodyPr/>
                    <a:lstStyle/>
                    <a:p>
                      <a:pPr algn="l"/>
                      <a:r>
                        <a:rPr lang="en-GB" sz="1600" b="0" i="0" dirty="0">
                          <a:solidFill>
                            <a:srgbClr val="212B32"/>
                          </a:solidFill>
                          <a:effectLst/>
                          <a:latin typeface="Frutiger W01"/>
                        </a:rPr>
                        <a:t>Does your partner:</a:t>
                      </a:r>
                    </a:p>
                    <a:p>
                      <a:pPr algn="l">
                        <a:buFont typeface="Arial" panose="020B0604020202020204" pitchFamily="34" charset="0"/>
                        <a:buChar char="•"/>
                      </a:pPr>
                      <a:r>
                        <a:rPr lang="en-GB" sz="1600" b="0" i="0" dirty="0">
                          <a:solidFill>
                            <a:srgbClr val="212B32"/>
                          </a:solidFill>
                          <a:effectLst/>
                          <a:latin typeface="Frutiger W01"/>
                        </a:rPr>
                        <a:t>touch you in a way you do not want to be touched?</a:t>
                      </a:r>
                    </a:p>
                    <a:p>
                      <a:pPr algn="l">
                        <a:buFont typeface="Arial" panose="020B0604020202020204" pitchFamily="34" charset="0"/>
                        <a:buChar char="•"/>
                      </a:pPr>
                      <a:r>
                        <a:rPr lang="en-GB" sz="1600" b="0" i="0" dirty="0">
                          <a:solidFill>
                            <a:srgbClr val="212B32"/>
                          </a:solidFill>
                          <a:effectLst/>
                          <a:latin typeface="Frutiger W01"/>
                        </a:rPr>
                        <a:t>make unwanted sexual demands?</a:t>
                      </a:r>
                    </a:p>
                    <a:p>
                      <a:pPr algn="l">
                        <a:buFont typeface="Arial" panose="020B0604020202020204" pitchFamily="34" charset="0"/>
                        <a:buChar char="•"/>
                      </a:pPr>
                      <a:r>
                        <a:rPr lang="en-GB" sz="1600" b="0" i="0" dirty="0">
                          <a:solidFill>
                            <a:srgbClr val="212B32"/>
                          </a:solidFill>
                          <a:effectLst/>
                          <a:latin typeface="Frutiger W01"/>
                        </a:rPr>
                        <a:t>hurt you during sex?</a:t>
                      </a:r>
                    </a:p>
                    <a:p>
                      <a:pPr algn="l">
                        <a:buFont typeface="Arial" panose="020B0604020202020204" pitchFamily="34" charset="0"/>
                        <a:buChar char="•"/>
                      </a:pPr>
                      <a:r>
                        <a:rPr lang="en-GB" sz="1600" b="0" i="0" dirty="0">
                          <a:solidFill>
                            <a:srgbClr val="212B32"/>
                          </a:solidFill>
                          <a:effectLst/>
                          <a:latin typeface="Frutiger W01"/>
                        </a:rPr>
                        <a:t>pressure you to have unsafe, or dangerous sex?</a:t>
                      </a:r>
                    </a:p>
                    <a:p>
                      <a:pPr algn="l">
                        <a:buFont typeface="Arial" panose="020B0604020202020204" pitchFamily="34" charset="0"/>
                        <a:buChar char="•"/>
                      </a:pPr>
                      <a:r>
                        <a:rPr lang="en-GB" sz="1600" b="0" i="0" dirty="0">
                          <a:solidFill>
                            <a:srgbClr val="212B32"/>
                          </a:solidFill>
                          <a:effectLst/>
                          <a:latin typeface="Frutiger W01"/>
                        </a:rPr>
                        <a:t>pressure you to have sex?</a:t>
                      </a:r>
                    </a:p>
                    <a:p>
                      <a:pPr algn="l">
                        <a:buFont typeface="Arial" panose="020B0604020202020204" pitchFamily="34" charset="0"/>
                        <a:buChar char="•"/>
                      </a:pPr>
                      <a:r>
                        <a:rPr lang="en-GB" sz="1600" b="0" i="0" dirty="0">
                          <a:solidFill>
                            <a:srgbClr val="212B32"/>
                          </a:solidFill>
                          <a:effectLst/>
                          <a:latin typeface="Frutiger W01"/>
                        </a:rPr>
                        <a:t>has sex with you when you are not aware – sleeping, drugged, unconscious, sick?</a:t>
                      </a:r>
                    </a:p>
                    <a:p>
                      <a:pPr algn="l">
                        <a:buFont typeface="Arial" panose="020B0604020202020204" pitchFamily="34" charset="0"/>
                        <a:buChar char="•"/>
                      </a:pPr>
                      <a:r>
                        <a:rPr lang="en-GB" sz="1600" b="0" i="0" dirty="0">
                          <a:solidFill>
                            <a:srgbClr val="212B32"/>
                          </a:solidFill>
                          <a:effectLst/>
                          <a:latin typeface="Frutiger W01"/>
                        </a:rPr>
                        <a:t>forces you to have sex on demand?</a:t>
                      </a:r>
                    </a:p>
                    <a:p>
                      <a:pPr algn="l">
                        <a:buFont typeface="Arial" panose="020B0604020202020204" pitchFamily="34" charset="0"/>
                        <a:buChar char="•"/>
                      </a:pPr>
                      <a:r>
                        <a:rPr lang="en-GB" sz="1600" b="0" i="0" dirty="0">
                          <a:solidFill>
                            <a:srgbClr val="212B32"/>
                          </a:solidFill>
                          <a:effectLst/>
                          <a:latin typeface="Frutiger W01"/>
                        </a:rPr>
                        <a:t>refuses to have sex with you?</a:t>
                      </a:r>
                    </a:p>
                    <a:p>
                      <a:endParaRPr lang="en-GB" sz="1600" dirty="0"/>
                    </a:p>
                  </a:txBody>
                  <a:tcPr/>
                </a:tc>
                <a:extLst>
                  <a:ext uri="{0D108BD9-81ED-4DB2-BD59-A6C34878D82A}">
                    <a16:rowId xmlns:a16="http://schemas.microsoft.com/office/drawing/2014/main" val="3499069100"/>
                  </a:ext>
                </a:extLst>
              </a:tr>
            </a:tbl>
          </a:graphicData>
        </a:graphic>
      </p:graphicFrame>
      <p:sp>
        <p:nvSpPr>
          <p:cNvPr id="3" name="Footer Placeholder 2">
            <a:extLst>
              <a:ext uri="{FF2B5EF4-FFF2-40B4-BE49-F238E27FC236}">
                <a16:creationId xmlns:a16="http://schemas.microsoft.com/office/drawing/2014/main" id="{FC099B91-F24B-4A86-837E-57FF5751B613}"/>
              </a:ext>
            </a:extLst>
          </p:cNvPr>
          <p:cNvSpPr>
            <a:spLocks noGrp="1"/>
          </p:cNvSpPr>
          <p:nvPr>
            <p:ph type="ftr" sz="quarter" idx="11"/>
          </p:nvPr>
        </p:nvSpPr>
        <p:spPr/>
        <p:txBody>
          <a:bodyPr/>
          <a:lstStyle/>
          <a:p>
            <a:r>
              <a:rPr lang="it-IT"/>
              <a:t>Elimma C Ezeani Domestic Violence</a:t>
            </a:r>
            <a:endParaRPr lang="en-GB"/>
          </a:p>
        </p:txBody>
      </p:sp>
      <p:sp>
        <p:nvSpPr>
          <p:cNvPr id="4" name="Slide Number Placeholder 3">
            <a:extLst>
              <a:ext uri="{FF2B5EF4-FFF2-40B4-BE49-F238E27FC236}">
                <a16:creationId xmlns:a16="http://schemas.microsoft.com/office/drawing/2014/main" id="{B066C9D3-C7FC-4C56-80B6-59B533470FD4}"/>
              </a:ext>
            </a:extLst>
          </p:cNvPr>
          <p:cNvSpPr>
            <a:spLocks noGrp="1"/>
          </p:cNvSpPr>
          <p:nvPr>
            <p:ph type="sldNum" sz="quarter" idx="12"/>
          </p:nvPr>
        </p:nvSpPr>
        <p:spPr/>
        <p:txBody>
          <a:bodyPr/>
          <a:lstStyle/>
          <a:p>
            <a:fld id="{B4B09D75-433C-4AA1-A872-8C04B8D4DC2D}" type="slidenum">
              <a:rPr lang="en-GB" smtClean="0"/>
              <a:t>7</a:t>
            </a:fld>
            <a:endParaRPr lang="en-GB"/>
          </a:p>
        </p:txBody>
      </p:sp>
    </p:spTree>
    <p:extLst>
      <p:ext uri="{BB962C8B-B14F-4D97-AF65-F5344CB8AC3E}">
        <p14:creationId xmlns:p14="http://schemas.microsoft.com/office/powerpoint/2010/main" val="3616121860"/>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05EA6-5913-49AC-B499-13946C29E7AE}"/>
              </a:ext>
            </a:extLst>
          </p:cNvPr>
          <p:cNvSpPr>
            <a:spLocks noGrp="1"/>
          </p:cNvSpPr>
          <p:nvPr>
            <p:ph type="title"/>
          </p:nvPr>
        </p:nvSpPr>
        <p:spPr>
          <a:xfrm>
            <a:off x="838200" y="167781"/>
            <a:ext cx="10515600" cy="1048624"/>
          </a:xfrm>
        </p:spPr>
        <p:txBody>
          <a:bodyPr/>
          <a:lstStyle/>
          <a:p>
            <a:r>
              <a:rPr lang="en-GB" dirty="0"/>
              <a:t>Prevention of DV or </a:t>
            </a:r>
            <a:r>
              <a:rPr lang="en-GB" i="1" dirty="0"/>
              <a:t>Protection from </a:t>
            </a:r>
            <a:r>
              <a:rPr lang="en-GB" dirty="0"/>
              <a:t>DV?</a:t>
            </a:r>
          </a:p>
        </p:txBody>
      </p:sp>
      <p:sp>
        <p:nvSpPr>
          <p:cNvPr id="3" name="Content Placeholder 2">
            <a:extLst>
              <a:ext uri="{FF2B5EF4-FFF2-40B4-BE49-F238E27FC236}">
                <a16:creationId xmlns:a16="http://schemas.microsoft.com/office/drawing/2014/main" id="{1DFFFD31-BACF-4E7E-BA1D-9BA5BA982FD6}"/>
              </a:ext>
            </a:extLst>
          </p:cNvPr>
          <p:cNvSpPr>
            <a:spLocks noGrp="1"/>
          </p:cNvSpPr>
          <p:nvPr>
            <p:ph idx="1"/>
          </p:nvPr>
        </p:nvSpPr>
        <p:spPr>
          <a:xfrm>
            <a:off x="838200" y="1040235"/>
            <a:ext cx="10515600" cy="5649985"/>
          </a:xfrm>
        </p:spPr>
        <p:txBody>
          <a:bodyPr>
            <a:normAutofit/>
          </a:bodyPr>
          <a:lstStyle/>
          <a:p>
            <a:r>
              <a:rPr lang="en-GB" sz="3200" dirty="0"/>
              <a:t>Can DV be </a:t>
            </a:r>
            <a:r>
              <a:rPr lang="en-GB" sz="3200" u="sng" dirty="0"/>
              <a:t>prevented</a:t>
            </a:r>
            <a:r>
              <a:rPr lang="en-GB" sz="3200" dirty="0"/>
              <a:t>?</a:t>
            </a:r>
          </a:p>
          <a:p>
            <a:pPr marL="0" indent="0">
              <a:buNone/>
            </a:pPr>
            <a:endParaRPr lang="en-GB" sz="3200" dirty="0"/>
          </a:p>
          <a:p>
            <a:pPr lvl="1"/>
            <a:r>
              <a:rPr lang="en-GB" sz="3200" dirty="0"/>
              <a:t>Don’t get into a relationship with an abusive person</a:t>
            </a:r>
          </a:p>
          <a:p>
            <a:pPr lvl="1"/>
            <a:r>
              <a:rPr lang="en-GB" sz="3200" dirty="0"/>
              <a:t>Get out of a relationship if the other person is abusive</a:t>
            </a:r>
          </a:p>
          <a:p>
            <a:pPr lvl="1"/>
            <a:r>
              <a:rPr lang="en-GB" sz="3200" dirty="0"/>
              <a:t>Fact-finding: Seek relationships only with people who do not show or have not been known to have, signs of abuse or violence</a:t>
            </a:r>
          </a:p>
          <a:p>
            <a:pPr lvl="1"/>
            <a:r>
              <a:rPr lang="en-GB" sz="3200" dirty="0"/>
              <a:t>Don’t think you can change an abuser – YOU CANNOT</a:t>
            </a:r>
          </a:p>
          <a:p>
            <a:pPr lvl="1"/>
            <a:r>
              <a:rPr lang="en-GB" sz="3200" dirty="0"/>
              <a:t>Prevention/Protection/Restraining Order against the perpetrator or abuser is helpful but only where it is used. </a:t>
            </a:r>
            <a:endParaRPr lang="en-GB" sz="3200" u="sng" dirty="0"/>
          </a:p>
        </p:txBody>
      </p:sp>
      <p:sp>
        <p:nvSpPr>
          <p:cNvPr id="4" name="Footer Placeholder 3">
            <a:extLst>
              <a:ext uri="{FF2B5EF4-FFF2-40B4-BE49-F238E27FC236}">
                <a16:creationId xmlns:a16="http://schemas.microsoft.com/office/drawing/2014/main" id="{9FDCF9FD-9408-4286-939D-21273095FBCF}"/>
              </a:ext>
            </a:extLst>
          </p:cNvPr>
          <p:cNvSpPr>
            <a:spLocks noGrp="1"/>
          </p:cNvSpPr>
          <p:nvPr>
            <p:ph type="ftr" sz="quarter" idx="11"/>
          </p:nvPr>
        </p:nvSpPr>
        <p:spPr/>
        <p:txBody>
          <a:bodyPr/>
          <a:lstStyle/>
          <a:p>
            <a:r>
              <a:rPr lang="it-IT"/>
              <a:t>Elimma C Ezeani Domestic Violence</a:t>
            </a:r>
            <a:endParaRPr lang="en-GB"/>
          </a:p>
        </p:txBody>
      </p:sp>
      <p:sp>
        <p:nvSpPr>
          <p:cNvPr id="5" name="Slide Number Placeholder 4">
            <a:extLst>
              <a:ext uri="{FF2B5EF4-FFF2-40B4-BE49-F238E27FC236}">
                <a16:creationId xmlns:a16="http://schemas.microsoft.com/office/drawing/2014/main" id="{C97D37D5-E59F-42C9-B302-A162254B7C23}"/>
              </a:ext>
            </a:extLst>
          </p:cNvPr>
          <p:cNvSpPr>
            <a:spLocks noGrp="1"/>
          </p:cNvSpPr>
          <p:nvPr>
            <p:ph type="sldNum" sz="quarter" idx="12"/>
          </p:nvPr>
        </p:nvSpPr>
        <p:spPr/>
        <p:txBody>
          <a:bodyPr/>
          <a:lstStyle/>
          <a:p>
            <a:fld id="{B4B09D75-433C-4AA1-A872-8C04B8D4DC2D}" type="slidenum">
              <a:rPr lang="en-GB" smtClean="0"/>
              <a:t>8</a:t>
            </a:fld>
            <a:endParaRPr lang="en-GB"/>
          </a:p>
        </p:txBody>
      </p:sp>
    </p:spTree>
    <p:extLst>
      <p:ext uri="{BB962C8B-B14F-4D97-AF65-F5344CB8AC3E}">
        <p14:creationId xmlns:p14="http://schemas.microsoft.com/office/powerpoint/2010/main" val="2975686203"/>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BFB55-CA89-46FC-8DAF-2BC298F34581}"/>
              </a:ext>
            </a:extLst>
          </p:cNvPr>
          <p:cNvSpPr>
            <a:spLocks noGrp="1"/>
          </p:cNvSpPr>
          <p:nvPr>
            <p:ph type="title"/>
          </p:nvPr>
        </p:nvSpPr>
        <p:spPr>
          <a:xfrm>
            <a:off x="838200" y="109058"/>
            <a:ext cx="10515600" cy="786672"/>
          </a:xfrm>
        </p:spPr>
        <p:txBody>
          <a:bodyPr/>
          <a:lstStyle/>
          <a:p>
            <a:r>
              <a:rPr lang="en-GB" dirty="0"/>
              <a:t>Domestic Violence (DV) under Nigerian Law</a:t>
            </a:r>
          </a:p>
        </p:txBody>
      </p:sp>
      <p:sp>
        <p:nvSpPr>
          <p:cNvPr id="3" name="Content Placeholder 2">
            <a:extLst>
              <a:ext uri="{FF2B5EF4-FFF2-40B4-BE49-F238E27FC236}">
                <a16:creationId xmlns:a16="http://schemas.microsoft.com/office/drawing/2014/main" id="{EC815BD6-08DE-4814-8183-CDC4D9413AB9}"/>
              </a:ext>
            </a:extLst>
          </p:cNvPr>
          <p:cNvSpPr>
            <a:spLocks noGrp="1"/>
          </p:cNvSpPr>
          <p:nvPr>
            <p:ph idx="1"/>
          </p:nvPr>
        </p:nvSpPr>
        <p:spPr>
          <a:xfrm>
            <a:off x="385893" y="895730"/>
            <a:ext cx="11325137" cy="5853212"/>
          </a:xfrm>
        </p:spPr>
        <p:txBody>
          <a:bodyPr>
            <a:normAutofit fontScale="92500" lnSpcReduction="20000"/>
          </a:bodyPr>
          <a:lstStyle/>
          <a:p>
            <a:r>
              <a:rPr lang="en-GB" dirty="0">
                <a:highlight>
                  <a:srgbClr val="FFFF00"/>
                </a:highlight>
              </a:rPr>
              <a:t>State laws are the main sources for prosecution  </a:t>
            </a:r>
          </a:p>
          <a:p>
            <a:r>
              <a:rPr lang="en-GB" dirty="0">
                <a:highlight>
                  <a:srgbClr val="FFFF00"/>
                </a:highlight>
              </a:rPr>
              <a:t>Federal laws have limitations:</a:t>
            </a:r>
          </a:p>
          <a:p>
            <a:pPr lvl="1"/>
            <a:r>
              <a:rPr lang="en-GB" dirty="0"/>
              <a:t>S182 Penal Code; S6 Criminal Code  – Marital rape is (STILL) not a crime</a:t>
            </a:r>
          </a:p>
          <a:p>
            <a:pPr lvl="1"/>
            <a:r>
              <a:rPr lang="en-GB" dirty="0"/>
              <a:t>S353 Criminal Code – Assault of a male=3 years; Assault of a female=2 years</a:t>
            </a:r>
          </a:p>
          <a:p>
            <a:pPr lvl="1"/>
            <a:r>
              <a:rPr lang="en-GB" dirty="0"/>
              <a:t>S55 (1) (d) Penal Code – men can use physical means to chastise a wife as long as ‘grievous harm’ is not caused</a:t>
            </a:r>
          </a:p>
          <a:p>
            <a:pPr lvl="1"/>
            <a:endParaRPr lang="en-GB" dirty="0">
              <a:highlight>
                <a:srgbClr val="FFFF00"/>
              </a:highlight>
            </a:endParaRPr>
          </a:p>
          <a:p>
            <a:r>
              <a:rPr lang="en-GB" i="1" dirty="0"/>
              <a:t>Violence against Persons Prohibition Act (Nigeria) 2015 </a:t>
            </a:r>
            <a:r>
              <a:rPr lang="en-GB" dirty="0"/>
              <a:t>(VAPP):</a:t>
            </a:r>
          </a:p>
          <a:p>
            <a:pPr lvl="1"/>
            <a:r>
              <a:rPr lang="en-GB" i="1" dirty="0"/>
              <a:t>Domestic cases include: abandonment/neglect (S16), forceful ejection from the home (S9), spousal battery (S19), protection orders (Ss27-31). </a:t>
            </a:r>
          </a:p>
          <a:p>
            <a:pPr lvl="1"/>
            <a:r>
              <a:rPr lang="en-GB" i="1" dirty="0"/>
              <a:t>Other relevant offences: </a:t>
            </a:r>
            <a:r>
              <a:rPr lang="en-GB" i="1" dirty="0">
                <a:solidFill>
                  <a:prstClr val="black"/>
                </a:solidFill>
                <a:latin typeface="Calibri" panose="020F0502020204030204"/>
              </a:rPr>
              <a:t>r</a:t>
            </a:r>
            <a:r>
              <a:rPr kumimoji="0" lang="en-GB" b="0" i="1" u="none" strike="noStrike" kern="1200" cap="none" spc="0" normalizeH="0" baseline="0" noProof="0" dirty="0">
                <a:ln>
                  <a:noFill/>
                </a:ln>
                <a:solidFill>
                  <a:prstClr val="black"/>
                </a:solidFill>
                <a:effectLst/>
                <a:uLnTx/>
                <a:uFillTx/>
                <a:latin typeface="Calibri" panose="020F0502020204030204"/>
                <a:ea typeface="+mn-ea"/>
                <a:cs typeface="+mn-cs"/>
              </a:rPr>
              <a:t>ape (not spousal rape – S1); </a:t>
            </a:r>
            <a:r>
              <a:rPr lang="en-GB" i="1" dirty="0"/>
              <a:t>forced isolation (S13),emotional, verbal and psychological abuse (S14), offensive sexual conduct (S5), stalking (S17), intimidation (S18) harmful widowhood practices (S15), forced financial dependence (S12), deprivation of liberty (S10).</a:t>
            </a:r>
          </a:p>
          <a:p>
            <a:r>
              <a:rPr lang="en-GB" dirty="0">
                <a:highlight>
                  <a:srgbClr val="FFFF00"/>
                </a:highlight>
              </a:rPr>
              <a:t>VAPP applies to Abuja territory and domesticating states – Oyo, Ogun, Lagos, Osun, Ekiti, Edo, Anambra, Enugu, Ebonyi, Benue, Cross River, Kaduna, Plateau</a:t>
            </a:r>
          </a:p>
          <a:p>
            <a:r>
              <a:rPr lang="en-GB" dirty="0"/>
              <a:t>Urgent need for more awareness and greater support for women and girls  - initiatives for the private and charity sectors</a:t>
            </a:r>
          </a:p>
          <a:p>
            <a:endParaRPr lang="en-GB" dirty="0"/>
          </a:p>
        </p:txBody>
      </p:sp>
      <p:sp>
        <p:nvSpPr>
          <p:cNvPr id="4" name="Footer Placeholder 3">
            <a:extLst>
              <a:ext uri="{FF2B5EF4-FFF2-40B4-BE49-F238E27FC236}">
                <a16:creationId xmlns:a16="http://schemas.microsoft.com/office/drawing/2014/main" id="{E520E476-4B2D-4702-942C-171D03EB80FC}"/>
              </a:ext>
            </a:extLst>
          </p:cNvPr>
          <p:cNvSpPr>
            <a:spLocks noGrp="1"/>
          </p:cNvSpPr>
          <p:nvPr>
            <p:ph type="ftr" sz="quarter" idx="11"/>
          </p:nvPr>
        </p:nvSpPr>
        <p:spPr/>
        <p:txBody>
          <a:bodyPr/>
          <a:lstStyle/>
          <a:p>
            <a:r>
              <a:rPr lang="it-IT"/>
              <a:t>Elimma C Ezeani Domestic Violence</a:t>
            </a:r>
            <a:endParaRPr lang="en-GB"/>
          </a:p>
        </p:txBody>
      </p:sp>
      <p:sp>
        <p:nvSpPr>
          <p:cNvPr id="5" name="Slide Number Placeholder 4">
            <a:extLst>
              <a:ext uri="{FF2B5EF4-FFF2-40B4-BE49-F238E27FC236}">
                <a16:creationId xmlns:a16="http://schemas.microsoft.com/office/drawing/2014/main" id="{5136F897-5501-4BA8-8358-C2F18215F42B}"/>
              </a:ext>
            </a:extLst>
          </p:cNvPr>
          <p:cNvSpPr>
            <a:spLocks noGrp="1"/>
          </p:cNvSpPr>
          <p:nvPr>
            <p:ph type="sldNum" sz="quarter" idx="12"/>
          </p:nvPr>
        </p:nvSpPr>
        <p:spPr/>
        <p:txBody>
          <a:bodyPr/>
          <a:lstStyle/>
          <a:p>
            <a:fld id="{B4B09D75-433C-4AA1-A872-8C04B8D4DC2D}" type="slidenum">
              <a:rPr lang="en-GB" smtClean="0"/>
              <a:t>9</a:t>
            </a:fld>
            <a:endParaRPr lang="en-GB"/>
          </a:p>
        </p:txBody>
      </p:sp>
    </p:spTree>
    <p:extLst>
      <p:ext uri="{BB962C8B-B14F-4D97-AF65-F5344CB8AC3E}">
        <p14:creationId xmlns:p14="http://schemas.microsoft.com/office/powerpoint/2010/main" val="4037485411"/>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537</TotalTime>
  <Words>2177</Words>
  <Application>Microsoft Office PowerPoint</Application>
  <PresentationFormat>Widescreen</PresentationFormat>
  <Paragraphs>199</Paragraphs>
  <Slides>13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-apple-system</vt:lpstr>
      <vt:lpstr>Arial</vt:lpstr>
      <vt:lpstr>Calibri</vt:lpstr>
      <vt:lpstr>Calibri Light</vt:lpstr>
      <vt:lpstr>Frutiger W01</vt:lpstr>
      <vt:lpstr>Lato</vt:lpstr>
      <vt:lpstr>Merriweather</vt:lpstr>
      <vt:lpstr>Times New Roman</vt:lpstr>
      <vt:lpstr>Office Theme</vt:lpstr>
      <vt:lpstr>“Domestic Violence Causes, Prevention, Triggers, and Help: The Law and Life”  Dr Elimma C Ezeani</vt:lpstr>
      <vt:lpstr>Dr Elimma C Ezeani</vt:lpstr>
      <vt:lpstr>Discussion Outcomes</vt:lpstr>
      <vt:lpstr>What is Domestic Violence/Abuse? </vt:lpstr>
      <vt:lpstr>Types of domestic violence</vt:lpstr>
      <vt:lpstr>Risk factors: Causes and Triggers </vt:lpstr>
      <vt:lpstr>Signs of Domestic abuse: Where this is a Pattern of Behaviour</vt:lpstr>
      <vt:lpstr>Prevention of DV or Protection from DV?</vt:lpstr>
      <vt:lpstr>Domestic Violence (DV) under Nigerian Law</vt:lpstr>
      <vt:lpstr>Protection from Domestic Violence: Help</vt:lpstr>
      <vt:lpstr>Breaking the Pattern of Violence: Solutions</vt:lpstr>
      <vt:lpstr>Domestic Violence is a Public Health Emergency:  Help Keep Women and Girls Safe Thank you for listening!</vt:lpstr>
      <vt:lpstr>References &amp;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 Violence Triggers, Causes, Prevention and Help: The Law and Life”  Dr Elimma C Ezeani</dc:title>
  <dc:creator>Elimma Ezeani</dc:creator>
  <cp:lastModifiedBy>George Bray (lib)</cp:lastModifiedBy>
  <cp:revision>68</cp:revision>
  <dcterms:created xsi:type="dcterms:W3CDTF">2021-06-23T10:02:15Z</dcterms:created>
  <dcterms:modified xsi:type="dcterms:W3CDTF">2022-06-15T10:48:25Z</dcterms:modified>
</cp:coreProperties>
</file>