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8"/>
  </p:notesMasterIdLst>
  <p:handoutMasterIdLst>
    <p:handoutMasterId r:id="rId19"/>
  </p:handoutMasterIdLst>
  <p:sldIdLst>
    <p:sldId id="256" r:id="rId2"/>
    <p:sldId id="358" r:id="rId3"/>
    <p:sldId id="362" r:id="rId4"/>
    <p:sldId id="354" r:id="rId5"/>
    <p:sldId id="355" r:id="rId6"/>
    <p:sldId id="346" r:id="rId7"/>
    <p:sldId id="347" r:id="rId8"/>
    <p:sldId id="361" r:id="rId9"/>
    <p:sldId id="348" r:id="rId10"/>
    <p:sldId id="341" r:id="rId11"/>
    <p:sldId id="364" r:id="rId12"/>
    <p:sldId id="363" r:id="rId13"/>
    <p:sldId id="337" r:id="rId14"/>
    <p:sldId id="360" r:id="rId15"/>
    <p:sldId id="351" r:id="rId16"/>
    <p:sldId id="32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3850" autoAdjust="0"/>
  </p:normalViewPr>
  <p:slideViewPr>
    <p:cSldViewPr>
      <p:cViewPr varScale="1">
        <p:scale>
          <a:sx n="107" d="100"/>
          <a:sy n="107" d="100"/>
        </p:scale>
        <p:origin x="174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5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81C3B-0D69-42D1-A1AB-0DAD44343D60}" type="datetimeFigureOut">
              <a:rPr lang="en-GB" smtClean="0"/>
              <a:t>19/07/2022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725AAB-41F2-476B-A3A5-13F96E671F22}" type="slidenum">
              <a:rPr lang="en-GB" smtClean="0"/>
              <a:t>‹#›</a:t>
            </a:fld>
            <a:endParaRPr lang="en-GB"/>
          </a:p>
        </p:txBody>
      </p:sp>
    </p:spTree>
    <p:extLst>
      <p:ext uri="{BB962C8B-B14F-4D97-AF65-F5344CB8AC3E}">
        <p14:creationId xmlns:p14="http://schemas.microsoft.com/office/powerpoint/2010/main" val="2927013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4BDE42-343B-4E51-9676-DAB8CF6CABC9}" type="datetimeFigureOut">
              <a:rPr lang="en-GB" smtClean="0"/>
              <a:t>19/07/2022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CCA972-E8C5-4B40-A129-BA8525C927CE}" type="slidenum">
              <a:rPr lang="en-GB" smtClean="0"/>
              <a:t>‹#›</a:t>
            </a:fld>
            <a:endParaRPr lang="en-GB"/>
          </a:p>
        </p:txBody>
      </p:sp>
    </p:spTree>
    <p:extLst>
      <p:ext uri="{BB962C8B-B14F-4D97-AF65-F5344CB8AC3E}">
        <p14:creationId xmlns:p14="http://schemas.microsoft.com/office/powerpoint/2010/main" val="850042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CCA972-E8C5-4B40-A129-BA8525C927CE}" type="slidenum">
              <a:rPr lang="en-GB" smtClean="0"/>
              <a:t>3</a:t>
            </a:fld>
            <a:endParaRPr lang="en-GB"/>
          </a:p>
        </p:txBody>
      </p:sp>
    </p:spTree>
    <p:extLst>
      <p:ext uri="{BB962C8B-B14F-4D97-AF65-F5344CB8AC3E}">
        <p14:creationId xmlns:p14="http://schemas.microsoft.com/office/powerpoint/2010/main" val="2723477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CCA972-E8C5-4B40-A129-BA8525C927CE}" type="slidenum">
              <a:rPr lang="en-GB" smtClean="0"/>
              <a:t>8</a:t>
            </a:fld>
            <a:endParaRPr lang="en-GB"/>
          </a:p>
        </p:txBody>
      </p:sp>
    </p:spTree>
    <p:extLst>
      <p:ext uri="{BB962C8B-B14F-4D97-AF65-F5344CB8AC3E}">
        <p14:creationId xmlns:p14="http://schemas.microsoft.com/office/powerpoint/2010/main" val="1319461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A2BA7D88-7283-4DFF-9025-BF4C91C1E919}" type="datetime1">
              <a:rPr lang="en-GB" smtClean="0"/>
              <a:t>19/07/2022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7036C2A0-7742-429E-BDFA-71E8A961B745}"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3FE685B-0F5D-41D0-BC6F-BFAEBDEFE2CC}" type="datetime1">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36C2A0-7742-429E-BDFA-71E8A961B74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A76FD12-FAD2-4DA1-9238-CEBB437B3D4F}" type="datetime1">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36C2A0-7742-429E-BDFA-71E8A961B74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49F4E21-F16A-4BF4-B0B9-86B2A4459C41}" type="datetime1">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36C2A0-7742-429E-BDFA-71E8A961B74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3774083-DE9E-4405-B669-574F6C7B39D6}" type="datetime1">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36C2A0-7742-429E-BDFA-71E8A961B745}"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AB27663-E4EC-4273-AF19-B53EE4E341D2}" type="datetime1">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36C2A0-7742-429E-BDFA-71E8A961B74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D36380E-FECE-4019-8974-2161EDD14B49}" type="datetime1">
              <a:rPr lang="en-GB" smtClean="0"/>
              <a:t>19/07/2022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36C2A0-7742-429E-BDFA-71E8A961B74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AB7469E-7891-4D0F-A7AC-8E25CD5986A5}" type="datetime1">
              <a:rPr lang="en-GB" smtClean="0"/>
              <a:t>19/07/2022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36C2A0-7742-429E-BDFA-71E8A961B74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54827-48DE-49E3-9235-A4CCB0123CD9}" type="datetime1">
              <a:rPr lang="en-GB" smtClean="0"/>
              <a:t>19/07/2022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36C2A0-7742-429E-BDFA-71E8A961B74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A6F663E-4939-44B5-AC6B-F597915D55E3}" type="datetime1">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36C2A0-7742-429E-BDFA-71E8A961B745}"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3C2E122-E995-4CFB-9713-F4CB59F9B01B}" type="datetime1">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7036C2A0-7742-429E-BDFA-71E8A961B745}"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18AB22B-2ED3-4882-9A28-51A45EF8818D}" type="datetime1">
              <a:rPr lang="en-GB" smtClean="0"/>
              <a:t>19/07/2022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036C2A0-7742-429E-BDFA-71E8A961B745}"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96752"/>
            <a:ext cx="7990656" cy="2664296"/>
          </a:xfrm>
        </p:spPr>
        <p:txBody>
          <a:bodyPr>
            <a:normAutofit fontScale="90000"/>
          </a:bodyPr>
          <a:lstStyle/>
          <a:p>
            <a:pPr algn="ctr"/>
            <a:br>
              <a:rPr lang="en-US" b="1" dirty="0"/>
            </a:br>
            <a:br>
              <a:rPr lang="en-US" dirty="0"/>
            </a:br>
            <a:br>
              <a:rPr lang="en-US" dirty="0"/>
            </a:br>
            <a:br>
              <a:rPr lang="en-US" dirty="0"/>
            </a:br>
            <a:br>
              <a:rPr lang="en-US" b="0" dirty="0"/>
            </a:br>
            <a:r>
              <a:rPr lang="en-GB" b="0" dirty="0"/>
              <a:t> </a:t>
            </a:r>
            <a:br>
              <a:rPr lang="en-GB" b="0" dirty="0"/>
            </a:br>
            <a:br>
              <a:rPr lang="en-GB" b="0" dirty="0"/>
            </a:br>
            <a:br>
              <a:rPr lang="en-GB" b="0" dirty="0"/>
            </a:br>
            <a:br>
              <a:rPr lang="en-GB" b="0" dirty="0"/>
            </a:br>
            <a:r>
              <a:rPr lang="en-GB" b="0" dirty="0">
                <a:solidFill>
                  <a:schemeClr val="tx1"/>
                </a:solidFill>
              </a:rPr>
              <a:t>Greenhouse gas emissions, corporate environmental policy and disclosure </a:t>
            </a:r>
            <a:br>
              <a:rPr lang="en-GB" sz="3600" dirty="0">
                <a:effectLst/>
              </a:rPr>
            </a:br>
            <a:endParaRPr lang="en-GB" sz="3600" dirty="0"/>
          </a:p>
        </p:txBody>
      </p:sp>
      <p:sp>
        <p:nvSpPr>
          <p:cNvPr id="3" name="Subtitle 2"/>
          <p:cNvSpPr>
            <a:spLocks noGrp="1"/>
          </p:cNvSpPr>
          <p:nvPr>
            <p:ph type="subTitle" idx="1"/>
          </p:nvPr>
        </p:nvSpPr>
        <p:spPr>
          <a:xfrm>
            <a:off x="755576" y="4077072"/>
            <a:ext cx="6944816" cy="1584176"/>
          </a:xfrm>
        </p:spPr>
        <p:txBody>
          <a:bodyPr>
            <a:normAutofit/>
          </a:bodyPr>
          <a:lstStyle/>
          <a:p>
            <a:pPr algn="ctr"/>
            <a:r>
              <a:rPr lang="en-GB" sz="2400" b="1" i="1" dirty="0">
                <a:solidFill>
                  <a:srgbClr val="002060"/>
                </a:solidFill>
              </a:rPr>
              <a:t>Omaima Hassan</a:t>
            </a:r>
          </a:p>
          <a:p>
            <a:pPr algn="ctr"/>
            <a:endParaRPr lang="en-GB" sz="2400" b="1" i="1" dirty="0">
              <a:solidFill>
                <a:schemeClr val="bg1"/>
              </a:solidFill>
            </a:endParaRPr>
          </a:p>
          <a:p>
            <a:pPr algn="ctr"/>
            <a:r>
              <a:rPr lang="en-GB" sz="2400" i="1" dirty="0">
                <a:solidFill>
                  <a:srgbClr val="FFFF00"/>
                </a:solidFill>
                <a:latin typeface="+mj-lt"/>
              </a:rPr>
              <a:t>Robert Gordon University, UK</a:t>
            </a:r>
          </a:p>
          <a:p>
            <a:pPr algn="ctr"/>
            <a:endParaRPr lang="en-GB" sz="2400" dirty="0">
              <a:solidFill>
                <a:schemeClr val="bg1"/>
              </a:solidFill>
            </a:endParaRPr>
          </a:p>
        </p:txBody>
      </p:sp>
      <p:sp>
        <p:nvSpPr>
          <p:cNvPr id="4" name="Date Placeholder 3">
            <a:extLst>
              <a:ext uri="{FF2B5EF4-FFF2-40B4-BE49-F238E27FC236}">
                <a16:creationId xmlns:a16="http://schemas.microsoft.com/office/drawing/2014/main" id="{4752EAC2-E16D-4CE4-8D6D-55056BA3CC10}"/>
              </a:ext>
            </a:extLst>
          </p:cNvPr>
          <p:cNvSpPr>
            <a:spLocks noGrp="1"/>
          </p:cNvSpPr>
          <p:nvPr>
            <p:ph type="dt" sz="half" idx="10"/>
          </p:nvPr>
        </p:nvSpPr>
        <p:spPr/>
        <p:txBody>
          <a:bodyPr/>
          <a:lstStyle/>
          <a:p>
            <a:fld id="{779360D4-22D9-4A29-B625-6D22E80BA2F6}" type="datetime1">
              <a:rPr lang="en-GB" smtClean="0"/>
              <a:t>19/07/2022</a:t>
            </a:fld>
            <a:endParaRPr lang="en-GB"/>
          </a:p>
        </p:txBody>
      </p:sp>
      <p:sp>
        <p:nvSpPr>
          <p:cNvPr id="5" name="Slide Number Placeholder 4">
            <a:extLst>
              <a:ext uri="{FF2B5EF4-FFF2-40B4-BE49-F238E27FC236}">
                <a16:creationId xmlns:a16="http://schemas.microsoft.com/office/drawing/2014/main" id="{2FD38DA5-19DF-4716-9625-76DCC6C30580}"/>
              </a:ext>
            </a:extLst>
          </p:cNvPr>
          <p:cNvSpPr>
            <a:spLocks noGrp="1"/>
          </p:cNvSpPr>
          <p:nvPr>
            <p:ph type="sldNum" sz="quarter" idx="12"/>
          </p:nvPr>
        </p:nvSpPr>
        <p:spPr/>
        <p:txBody>
          <a:bodyPr/>
          <a:lstStyle/>
          <a:p>
            <a:fld id="{7036C2A0-7742-429E-BDFA-71E8A961B745}" type="slidenum">
              <a:rPr lang="en-GB" smtClean="0"/>
              <a:t>1</a:t>
            </a:fld>
            <a:endParaRPr lang="en-GB"/>
          </a:p>
        </p:txBody>
      </p:sp>
    </p:spTree>
    <p:extLst>
      <p:ext uri="{BB962C8B-B14F-4D97-AF65-F5344CB8AC3E}">
        <p14:creationId xmlns:p14="http://schemas.microsoft.com/office/powerpoint/2010/main" val="646590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60072"/>
            <a:ext cx="8229600" cy="708688"/>
          </a:xfrm>
        </p:spPr>
        <p:txBody>
          <a:bodyPr>
            <a:normAutofit/>
          </a:bodyPr>
          <a:lstStyle/>
          <a:p>
            <a:r>
              <a:rPr lang="en-GB" sz="3600" dirty="0"/>
              <a:t>Research</a:t>
            </a:r>
            <a:r>
              <a:rPr lang="en-GB" sz="3600" b="1" dirty="0"/>
              <a:t> </a:t>
            </a:r>
            <a:r>
              <a:rPr lang="en-GB" sz="3600" dirty="0"/>
              <a:t>sample</a:t>
            </a:r>
          </a:p>
        </p:txBody>
      </p:sp>
      <p:sp>
        <p:nvSpPr>
          <p:cNvPr id="3" name="Content Placeholder 2"/>
          <p:cNvSpPr>
            <a:spLocks noGrp="1"/>
          </p:cNvSpPr>
          <p:nvPr>
            <p:ph idx="1"/>
          </p:nvPr>
        </p:nvSpPr>
        <p:spPr>
          <a:xfrm>
            <a:off x="457200" y="1340768"/>
            <a:ext cx="8229600" cy="5256584"/>
          </a:xfrm>
        </p:spPr>
        <p:txBody>
          <a:bodyPr>
            <a:normAutofit/>
          </a:bodyPr>
          <a:lstStyle/>
          <a:p>
            <a:r>
              <a:rPr lang="en-GB" sz="2200" dirty="0">
                <a:latin typeface="+mj-lt"/>
                <a:cs typeface="Arial" panose="020B0604020202020204" pitchFamily="34" charset="0"/>
              </a:rPr>
              <a:t>The study </a:t>
            </a:r>
            <a:r>
              <a:rPr lang="en-US" sz="2200" dirty="0">
                <a:latin typeface="+mj-lt"/>
                <a:cs typeface="Arial" panose="020B0604020202020204" pitchFamily="34" charset="0"/>
              </a:rPr>
              <a:t>utilizes a novel sample of S&amp;P Global 1200 companies from 2009 to 2017, which allows international reach. </a:t>
            </a:r>
            <a:r>
              <a:rPr lang="en-US" sz="2200" dirty="0">
                <a:latin typeface="+mj-lt"/>
              </a:rPr>
              <a:t>The initial sample consists of 1187 companies with 10683 firm-year observations. </a:t>
            </a:r>
          </a:p>
          <a:p>
            <a:pPr marL="0" indent="0">
              <a:buNone/>
            </a:pPr>
            <a:endParaRPr lang="en-US" sz="2200" dirty="0">
              <a:latin typeface="+mj-lt"/>
            </a:endParaRPr>
          </a:p>
          <a:p>
            <a:r>
              <a:rPr lang="en-US" sz="2200" dirty="0">
                <a:latin typeface="+mj-lt"/>
              </a:rPr>
              <a:t>Due to missing observations on the different variables in the research model, the final common sample consists of 899 companies with 6835 firm-year observations from 29 countries worldwide. When two lags of the variables of interest are introduced to the analysis, the common sample size is further reduced to </a:t>
            </a:r>
            <a:r>
              <a:rPr lang="en-US" sz="2200" b="1" dirty="0">
                <a:latin typeface="+mj-lt"/>
              </a:rPr>
              <a:t>4776 firm-year observations</a:t>
            </a:r>
            <a:r>
              <a:rPr lang="en-US" sz="2200" dirty="0">
                <a:latin typeface="+mj-lt"/>
              </a:rPr>
              <a:t>.</a:t>
            </a:r>
          </a:p>
          <a:p>
            <a:endParaRPr lang="en-US" sz="2200" dirty="0">
              <a:latin typeface="+mj-lt"/>
              <a:cs typeface="Arial" panose="020B0604020202020204" pitchFamily="34" charset="0"/>
            </a:endParaRPr>
          </a:p>
          <a:p>
            <a:pPr marL="0" indent="0">
              <a:buNone/>
            </a:pPr>
            <a:endParaRPr lang="en-US" sz="2200" dirty="0">
              <a:latin typeface="+mj-lt"/>
              <a:cs typeface="Arial" panose="020B0604020202020204" pitchFamily="34" charset="0"/>
            </a:endParaRPr>
          </a:p>
          <a:p>
            <a:endParaRPr lang="en-GB" dirty="0"/>
          </a:p>
        </p:txBody>
      </p:sp>
      <p:sp>
        <p:nvSpPr>
          <p:cNvPr id="4" name="Date Placeholder 3">
            <a:extLst>
              <a:ext uri="{FF2B5EF4-FFF2-40B4-BE49-F238E27FC236}">
                <a16:creationId xmlns:a16="http://schemas.microsoft.com/office/drawing/2014/main" id="{FAD8497D-F885-44B9-8AB6-7C2402E3FCAB}"/>
              </a:ext>
            </a:extLst>
          </p:cNvPr>
          <p:cNvSpPr>
            <a:spLocks noGrp="1"/>
          </p:cNvSpPr>
          <p:nvPr>
            <p:ph type="dt" sz="half" idx="10"/>
          </p:nvPr>
        </p:nvSpPr>
        <p:spPr/>
        <p:txBody>
          <a:bodyPr/>
          <a:lstStyle/>
          <a:p>
            <a:fld id="{DBE9D858-E6DA-4816-83C2-BFF6A0C2573E}" type="datetime1">
              <a:rPr lang="en-GB" smtClean="0"/>
              <a:t>19/07/2022</a:t>
            </a:fld>
            <a:endParaRPr lang="en-GB"/>
          </a:p>
        </p:txBody>
      </p:sp>
      <p:sp>
        <p:nvSpPr>
          <p:cNvPr id="5" name="Slide Number Placeholder 4">
            <a:extLst>
              <a:ext uri="{FF2B5EF4-FFF2-40B4-BE49-F238E27FC236}">
                <a16:creationId xmlns:a16="http://schemas.microsoft.com/office/drawing/2014/main" id="{BBABD92F-FDBD-44EF-BC2D-D65AEA4CBDAC}"/>
              </a:ext>
            </a:extLst>
          </p:cNvPr>
          <p:cNvSpPr>
            <a:spLocks noGrp="1"/>
          </p:cNvSpPr>
          <p:nvPr>
            <p:ph type="sldNum" sz="quarter" idx="12"/>
          </p:nvPr>
        </p:nvSpPr>
        <p:spPr/>
        <p:txBody>
          <a:bodyPr/>
          <a:lstStyle/>
          <a:p>
            <a:fld id="{7036C2A0-7742-429E-BDFA-71E8A961B745}" type="slidenum">
              <a:rPr lang="en-GB" smtClean="0"/>
              <a:t>10</a:t>
            </a:fld>
            <a:endParaRPr lang="en-GB"/>
          </a:p>
        </p:txBody>
      </p:sp>
    </p:spTree>
    <p:extLst>
      <p:ext uri="{BB962C8B-B14F-4D97-AF65-F5344CB8AC3E}">
        <p14:creationId xmlns:p14="http://schemas.microsoft.com/office/powerpoint/2010/main" val="3657995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92088"/>
          </a:xfrm>
        </p:spPr>
        <p:txBody>
          <a:bodyPr>
            <a:normAutofit/>
          </a:bodyPr>
          <a:lstStyle/>
          <a:p>
            <a:r>
              <a:rPr lang="en-GB" sz="3600" dirty="0"/>
              <a:t>Research method</a:t>
            </a:r>
          </a:p>
        </p:txBody>
      </p:sp>
      <p:sp>
        <p:nvSpPr>
          <p:cNvPr id="3" name="Content Placeholder 2"/>
          <p:cNvSpPr>
            <a:spLocks noGrp="1"/>
          </p:cNvSpPr>
          <p:nvPr>
            <p:ph idx="1"/>
          </p:nvPr>
        </p:nvSpPr>
        <p:spPr>
          <a:xfrm>
            <a:off x="457200" y="1484784"/>
            <a:ext cx="8229600" cy="5184576"/>
          </a:xfrm>
        </p:spPr>
        <p:txBody>
          <a:bodyPr/>
          <a:lstStyle/>
          <a:p>
            <a:pPr marL="0" indent="0">
              <a:buNone/>
            </a:pPr>
            <a:r>
              <a:rPr lang="en-US" sz="3200" dirty="0">
                <a:latin typeface="+mj-lt"/>
                <a:cs typeface="Arial" panose="020B0604020202020204" pitchFamily="34" charset="0"/>
              </a:rPr>
              <a:t>It employs vector autoregression (VAR) analysis, a non-structural approach, to model the relationships among the variables of interest and address potential endogeneity problem, and Granger causality tests to indicate the direction of causation. </a:t>
            </a:r>
            <a:r>
              <a:rPr lang="en-GB" sz="3200" dirty="0">
                <a:latin typeface="+mj-lt"/>
                <a:cs typeface="Arial" panose="020B0604020202020204" pitchFamily="34" charset="0"/>
              </a:rPr>
              <a:t>  </a:t>
            </a:r>
          </a:p>
          <a:p>
            <a:endParaRPr lang="en-GB" dirty="0"/>
          </a:p>
        </p:txBody>
      </p:sp>
      <p:sp>
        <p:nvSpPr>
          <p:cNvPr id="4" name="Date Placeholder 3">
            <a:extLst>
              <a:ext uri="{FF2B5EF4-FFF2-40B4-BE49-F238E27FC236}">
                <a16:creationId xmlns:a16="http://schemas.microsoft.com/office/drawing/2014/main" id="{368A020D-8793-44FA-90AB-74DA9183FE94}"/>
              </a:ext>
            </a:extLst>
          </p:cNvPr>
          <p:cNvSpPr>
            <a:spLocks noGrp="1"/>
          </p:cNvSpPr>
          <p:nvPr>
            <p:ph type="dt" sz="half" idx="10"/>
          </p:nvPr>
        </p:nvSpPr>
        <p:spPr/>
        <p:txBody>
          <a:bodyPr/>
          <a:lstStyle/>
          <a:p>
            <a:fld id="{545F2C65-3B7E-4ACF-9355-B4C20DFBFF89}" type="datetime1">
              <a:rPr lang="en-GB" smtClean="0"/>
              <a:t>19/07/2022</a:t>
            </a:fld>
            <a:endParaRPr lang="en-GB"/>
          </a:p>
        </p:txBody>
      </p:sp>
      <p:sp>
        <p:nvSpPr>
          <p:cNvPr id="5" name="Slide Number Placeholder 4">
            <a:extLst>
              <a:ext uri="{FF2B5EF4-FFF2-40B4-BE49-F238E27FC236}">
                <a16:creationId xmlns:a16="http://schemas.microsoft.com/office/drawing/2014/main" id="{231C5713-77D8-470E-8C1A-ACCB343391A9}"/>
              </a:ext>
            </a:extLst>
          </p:cNvPr>
          <p:cNvSpPr>
            <a:spLocks noGrp="1"/>
          </p:cNvSpPr>
          <p:nvPr>
            <p:ph type="sldNum" sz="quarter" idx="12"/>
          </p:nvPr>
        </p:nvSpPr>
        <p:spPr/>
        <p:txBody>
          <a:bodyPr/>
          <a:lstStyle/>
          <a:p>
            <a:fld id="{7036C2A0-7742-429E-BDFA-71E8A961B745}" type="slidenum">
              <a:rPr lang="en-GB" smtClean="0"/>
              <a:t>11</a:t>
            </a:fld>
            <a:endParaRPr lang="en-GB"/>
          </a:p>
        </p:txBody>
      </p:sp>
    </p:spTree>
    <p:extLst>
      <p:ext uri="{BB962C8B-B14F-4D97-AF65-F5344CB8AC3E}">
        <p14:creationId xmlns:p14="http://schemas.microsoft.com/office/powerpoint/2010/main" val="212769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E29AD-E739-4BA5-BBFF-3908BB0174E6}"/>
              </a:ext>
            </a:extLst>
          </p:cNvPr>
          <p:cNvSpPr>
            <a:spLocks noGrp="1"/>
          </p:cNvSpPr>
          <p:nvPr>
            <p:ph type="title"/>
          </p:nvPr>
        </p:nvSpPr>
        <p:spPr>
          <a:xfrm>
            <a:off x="457200" y="704088"/>
            <a:ext cx="8229600" cy="636680"/>
          </a:xfrm>
        </p:spPr>
        <p:txBody>
          <a:bodyPr>
            <a:normAutofit/>
          </a:bodyPr>
          <a:lstStyle/>
          <a:p>
            <a:r>
              <a:rPr lang="en-GB" sz="3600" dirty="0"/>
              <a:t>Research Model</a:t>
            </a:r>
            <a:endParaRPr lang="en-US" sz="3600"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090061F-4714-430F-BB8A-2963E11246BE}"/>
                  </a:ext>
                </a:extLst>
              </p:cNvPr>
              <p:cNvSpPr>
                <a:spLocks noGrp="1"/>
              </p:cNvSpPr>
              <p:nvPr>
                <p:ph idx="1"/>
              </p:nvPr>
            </p:nvSpPr>
            <p:spPr>
              <a:xfrm>
                <a:off x="457200" y="1628800"/>
                <a:ext cx="8229600" cy="4695800"/>
              </a:xfrm>
            </p:spPr>
            <p:txBody>
              <a:bodyPr>
                <a:normAutofit/>
              </a:bodyPr>
              <a:lstStyle/>
              <a:p>
                <a:r>
                  <a:rPr lang="en-US" sz="2400" dirty="0">
                    <a:latin typeface="+mj-lt"/>
                  </a:rPr>
                  <a:t>The mathematical representation of a VAR model is:</a:t>
                </a:r>
              </a:p>
              <a:p>
                <a:pPr marL="0" indent="0">
                  <a:buNone/>
                </a:pP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𝑌</m:t>
                        </m:r>
                      </m:e>
                      <m:sub>
                        <m:r>
                          <a:rPr lang="en-US" sz="2400" i="1">
                            <a:latin typeface="Cambria Math" panose="02040503050406030204" pitchFamily="18" charset="0"/>
                          </a:rPr>
                          <m:t>𝑡</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𝐴</m:t>
                        </m:r>
                      </m:e>
                      <m:sub>
                        <m:r>
                          <a:rPr lang="en-US" sz="2400" i="1">
                            <a:latin typeface="Cambria Math" panose="02040503050406030204" pitchFamily="18" charset="0"/>
                          </a:rPr>
                          <m:t>1</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𝑌</m:t>
                        </m:r>
                      </m:e>
                      <m:sub>
                        <m:r>
                          <a:rPr lang="en-US" sz="2400" i="1">
                            <a:latin typeface="Cambria Math" panose="02040503050406030204" pitchFamily="18" charset="0"/>
                          </a:rPr>
                          <m:t>𝑡</m:t>
                        </m:r>
                        <m:r>
                          <a:rPr lang="en-US" sz="2400" i="1">
                            <a:latin typeface="Cambria Math" panose="02040503050406030204" pitchFamily="18" charset="0"/>
                          </a:rPr>
                          <m:t>−1</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𝐴</m:t>
                        </m:r>
                      </m:e>
                      <m:sub>
                        <m:r>
                          <a:rPr lang="en-US" sz="2400" i="1">
                            <a:latin typeface="Cambria Math" panose="02040503050406030204" pitchFamily="18" charset="0"/>
                          </a:rPr>
                          <m:t>𝑃</m:t>
                        </m:r>
                        <m:r>
                          <a:rPr lang="en-US" sz="2400" i="1">
                            <a:latin typeface="Cambria Math" panose="02040503050406030204" pitchFamily="18" charset="0"/>
                          </a:rPr>
                          <m:t> </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𝑌</m:t>
                        </m:r>
                      </m:e>
                      <m:sub>
                        <m:r>
                          <a:rPr lang="en-US" sz="2400" i="1">
                            <a:latin typeface="Cambria Math" panose="02040503050406030204" pitchFamily="18" charset="0"/>
                          </a:rPr>
                          <m:t>𝑡</m:t>
                        </m:r>
                        <m:r>
                          <a:rPr lang="en-US" sz="2400" i="1">
                            <a:latin typeface="Cambria Math" panose="02040503050406030204" pitchFamily="18" charset="0"/>
                          </a:rPr>
                          <m:t>−</m:t>
                        </m:r>
                        <m:r>
                          <a:rPr lang="en-US" sz="2400" i="1">
                            <a:latin typeface="Cambria Math" panose="02040503050406030204" pitchFamily="18" charset="0"/>
                          </a:rPr>
                          <m:t>𝑃</m:t>
                        </m:r>
                      </m:sub>
                    </m:sSub>
                    <m:r>
                      <a:rPr lang="en-US" sz="2400" i="1">
                        <a:latin typeface="Cambria Math" panose="02040503050406030204" pitchFamily="18" charset="0"/>
                      </a:rPr>
                      <m:t>+</m:t>
                    </m:r>
                    <m:r>
                      <a:rPr lang="en-US" sz="2400" i="1">
                        <a:latin typeface="Cambria Math" panose="02040503050406030204" pitchFamily="18" charset="0"/>
                      </a:rPr>
                      <m:t>𝛽</m:t>
                    </m:r>
                    <m:sSub>
                      <m:sSubPr>
                        <m:ctrlPr>
                          <a:rPr lang="en-US" sz="2400" i="1">
                            <a:latin typeface="Cambria Math" panose="02040503050406030204" pitchFamily="18" charset="0"/>
                          </a:rPr>
                        </m:ctrlPr>
                      </m:sSubPr>
                      <m:e>
                        <m:r>
                          <a:rPr lang="en-US" sz="2400" i="1">
                            <a:latin typeface="Cambria Math" panose="02040503050406030204" pitchFamily="18" charset="0"/>
                          </a:rPr>
                          <m:t>𝑋</m:t>
                        </m:r>
                      </m:e>
                      <m:sub>
                        <m:r>
                          <a:rPr lang="en-US" sz="2400" i="1">
                            <a:latin typeface="Cambria Math" panose="02040503050406030204" pitchFamily="18" charset="0"/>
                          </a:rPr>
                          <m:t>𝑡</m:t>
                        </m:r>
                      </m:sub>
                    </m:sSub>
                    <m:r>
                      <a:rPr lang="en-US" sz="2400" i="1">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𝜖</m:t>
                        </m:r>
                      </m:e>
                      <m:sub>
                        <m:r>
                          <a:rPr lang="en-US" sz="2400" i="1">
                            <a:latin typeface="Cambria Math" panose="02040503050406030204" pitchFamily="18" charset="0"/>
                          </a:rPr>
                          <m:t>𝑡</m:t>
                        </m:r>
                      </m:sub>
                    </m:sSub>
                  </m:oMath>
                </a14:m>
                <a:r>
                  <a:rPr lang="en-US" sz="2400" dirty="0">
                    <a:latin typeface="+mj-lt"/>
                  </a:rPr>
                  <a:t>                  (1)</a:t>
                </a:r>
              </a:p>
              <a:p>
                <a:pPr marL="0" indent="0">
                  <a:buNone/>
                </a:pPr>
                <a:endParaRPr lang="en-US" dirty="0"/>
              </a:p>
              <a:p>
                <a:r>
                  <a:rPr lang="en-US" sz="1900" dirty="0">
                    <a:latin typeface="+mj-lt"/>
                  </a:rPr>
                  <a:t>The list of endogenous variables in the current analysis includes greenhouse gas emissions intensity (GHG), voluntary environmental disclosure (CED), energy efficiency policy (EFP), climate change policy (CCP), green buildings policy (GBP), waste recycle policy (WRP), biodiversity policy (BDP), and environmental quality management (EQM), firm size (MCAP) and return on assets (ROA). </a:t>
                </a:r>
              </a:p>
              <a:p>
                <a:r>
                  <a:rPr lang="en-US" sz="1900" dirty="0">
                    <a:latin typeface="+mj-lt"/>
                  </a:rPr>
                  <a:t>This study also considers a wide range of exogenous variables which are mainly country-level controls in addition to industry type (IND) and the intercept. These country-level controls are corporate governance indicators (VA, PS, GE, RQ, RL, and COC), gross domestic product per capita (GDP), and the ratio of exports and imports to gross domestic product (EXP; IMP). </a:t>
                </a:r>
              </a:p>
            </p:txBody>
          </p:sp>
        </mc:Choice>
        <mc:Fallback xmlns="">
          <p:sp>
            <p:nvSpPr>
              <p:cNvPr id="3" name="Content Placeholder 2">
                <a:extLst>
                  <a:ext uri="{FF2B5EF4-FFF2-40B4-BE49-F238E27FC236}">
                    <a16:creationId xmlns:a16="http://schemas.microsoft.com/office/drawing/2014/main" id="{8090061F-4714-430F-BB8A-2963E11246BE}"/>
                  </a:ext>
                </a:extLst>
              </p:cNvPr>
              <p:cNvSpPr>
                <a:spLocks noGrp="1" noRot="1" noChangeAspect="1" noMove="1" noResize="1" noEditPoints="1" noAdjustHandles="1" noChangeArrowheads="1" noChangeShapeType="1" noTextEdit="1"/>
              </p:cNvSpPr>
              <p:nvPr>
                <p:ph idx="1"/>
              </p:nvPr>
            </p:nvSpPr>
            <p:spPr>
              <a:xfrm>
                <a:off x="457200" y="1628800"/>
                <a:ext cx="8229600" cy="4695800"/>
              </a:xfrm>
              <a:blipFill>
                <a:blip r:embed="rId2"/>
                <a:stretch>
                  <a:fillRect l="-741" t="-1038" r="-741" b="-1686"/>
                </a:stretch>
              </a:blipFill>
            </p:spPr>
            <p:txBody>
              <a:bodyPr/>
              <a:lstStyle/>
              <a:p>
                <a:r>
                  <a:rPr lang="en-GB">
                    <a:noFill/>
                  </a:rPr>
                  <a:t> </a:t>
                </a:r>
              </a:p>
            </p:txBody>
          </p:sp>
        </mc:Fallback>
      </mc:AlternateContent>
      <p:sp>
        <p:nvSpPr>
          <p:cNvPr id="4" name="Date Placeholder 3">
            <a:extLst>
              <a:ext uri="{FF2B5EF4-FFF2-40B4-BE49-F238E27FC236}">
                <a16:creationId xmlns:a16="http://schemas.microsoft.com/office/drawing/2014/main" id="{E340FBA9-08D1-4F8A-BF23-88BE0C859696}"/>
              </a:ext>
            </a:extLst>
          </p:cNvPr>
          <p:cNvSpPr>
            <a:spLocks noGrp="1"/>
          </p:cNvSpPr>
          <p:nvPr>
            <p:ph type="dt" sz="half" idx="10"/>
          </p:nvPr>
        </p:nvSpPr>
        <p:spPr/>
        <p:txBody>
          <a:bodyPr/>
          <a:lstStyle/>
          <a:p>
            <a:fld id="{449F4E21-F16A-4BF4-B0B9-86B2A4459C41}" type="datetime1">
              <a:rPr lang="en-GB" smtClean="0"/>
              <a:t>19/07/2022</a:t>
            </a:fld>
            <a:endParaRPr lang="en-GB"/>
          </a:p>
        </p:txBody>
      </p:sp>
      <p:sp>
        <p:nvSpPr>
          <p:cNvPr id="5" name="Slide Number Placeholder 4">
            <a:extLst>
              <a:ext uri="{FF2B5EF4-FFF2-40B4-BE49-F238E27FC236}">
                <a16:creationId xmlns:a16="http://schemas.microsoft.com/office/drawing/2014/main" id="{2123663E-7162-4529-89CD-527E1B540E18}"/>
              </a:ext>
            </a:extLst>
          </p:cNvPr>
          <p:cNvSpPr>
            <a:spLocks noGrp="1"/>
          </p:cNvSpPr>
          <p:nvPr>
            <p:ph type="sldNum" sz="quarter" idx="12"/>
          </p:nvPr>
        </p:nvSpPr>
        <p:spPr/>
        <p:txBody>
          <a:bodyPr/>
          <a:lstStyle/>
          <a:p>
            <a:fld id="{7036C2A0-7742-429E-BDFA-71E8A961B745}" type="slidenum">
              <a:rPr lang="en-GB" smtClean="0"/>
              <a:t>12</a:t>
            </a:fld>
            <a:endParaRPr lang="en-GB"/>
          </a:p>
        </p:txBody>
      </p:sp>
    </p:spTree>
    <p:extLst>
      <p:ext uri="{BB962C8B-B14F-4D97-AF65-F5344CB8AC3E}">
        <p14:creationId xmlns:p14="http://schemas.microsoft.com/office/powerpoint/2010/main" val="1705306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8229600" cy="708688"/>
          </a:xfrm>
        </p:spPr>
        <p:txBody>
          <a:bodyPr>
            <a:normAutofit/>
          </a:bodyPr>
          <a:lstStyle/>
          <a:p>
            <a:r>
              <a:rPr lang="en-GB" sz="3600" dirty="0"/>
              <a:t>Results</a:t>
            </a:r>
          </a:p>
        </p:txBody>
      </p:sp>
      <p:sp>
        <p:nvSpPr>
          <p:cNvPr id="3" name="Content Placeholder 2"/>
          <p:cNvSpPr>
            <a:spLocks noGrp="1"/>
          </p:cNvSpPr>
          <p:nvPr>
            <p:ph idx="1"/>
          </p:nvPr>
        </p:nvSpPr>
        <p:spPr>
          <a:xfrm>
            <a:off x="539552" y="1257368"/>
            <a:ext cx="8229600" cy="5355264"/>
          </a:xfrm>
        </p:spPr>
        <p:txBody>
          <a:bodyPr>
            <a:normAutofit/>
          </a:bodyPr>
          <a:lstStyle/>
          <a:p>
            <a:r>
              <a:rPr lang="en-US" sz="2400" dirty="0">
                <a:latin typeface="+mj-lt"/>
              </a:rPr>
              <a:t>After pretesting for stationarity, the VAR results show that corporate environmental policy does not influence GHG or CED. </a:t>
            </a:r>
          </a:p>
          <a:p>
            <a:r>
              <a:rPr lang="en-US" sz="2400" dirty="0">
                <a:latin typeface="+mj-lt"/>
              </a:rPr>
              <a:t>However, the results from Granger-causality tests show some bilateral causations between GHG and each of GBP and WRP, and between CED and WRP. While there is no evidence of a one-way causation from CEPs to GHG, there is a strong evidence of a reverse causation from GHG to CEPs such as CCP, BDP and EQM. </a:t>
            </a:r>
          </a:p>
          <a:p>
            <a:r>
              <a:rPr lang="en-US" sz="2400" dirty="0">
                <a:latin typeface="+mj-lt"/>
              </a:rPr>
              <a:t>Likewise, while there is limited evidence of a one-way causation from CEPs to CED, there is a strong one-way causation from CED to CCP, BDP and EQM. </a:t>
            </a:r>
            <a:endParaRPr lang="en-GB" sz="2400" dirty="0">
              <a:latin typeface="+mj-lt"/>
            </a:endParaRPr>
          </a:p>
        </p:txBody>
      </p:sp>
      <p:sp>
        <p:nvSpPr>
          <p:cNvPr id="4" name="Date Placeholder 3">
            <a:extLst>
              <a:ext uri="{FF2B5EF4-FFF2-40B4-BE49-F238E27FC236}">
                <a16:creationId xmlns:a16="http://schemas.microsoft.com/office/drawing/2014/main" id="{BF839B61-8199-42E8-87DA-6C4EDFB322B3}"/>
              </a:ext>
            </a:extLst>
          </p:cNvPr>
          <p:cNvSpPr>
            <a:spLocks noGrp="1"/>
          </p:cNvSpPr>
          <p:nvPr>
            <p:ph type="dt" sz="half" idx="10"/>
          </p:nvPr>
        </p:nvSpPr>
        <p:spPr/>
        <p:txBody>
          <a:bodyPr/>
          <a:lstStyle/>
          <a:p>
            <a:fld id="{04C1ED0A-29CE-4DAC-8F90-41520FB96EA4}" type="datetime1">
              <a:rPr lang="en-GB" smtClean="0"/>
              <a:t>19/07/2022</a:t>
            </a:fld>
            <a:endParaRPr lang="en-GB"/>
          </a:p>
        </p:txBody>
      </p:sp>
      <p:sp>
        <p:nvSpPr>
          <p:cNvPr id="5" name="Slide Number Placeholder 4">
            <a:extLst>
              <a:ext uri="{FF2B5EF4-FFF2-40B4-BE49-F238E27FC236}">
                <a16:creationId xmlns:a16="http://schemas.microsoft.com/office/drawing/2014/main" id="{5839B86C-835B-4F90-946B-D5E3020E9C0C}"/>
              </a:ext>
            </a:extLst>
          </p:cNvPr>
          <p:cNvSpPr>
            <a:spLocks noGrp="1"/>
          </p:cNvSpPr>
          <p:nvPr>
            <p:ph type="sldNum" sz="quarter" idx="12"/>
          </p:nvPr>
        </p:nvSpPr>
        <p:spPr/>
        <p:txBody>
          <a:bodyPr/>
          <a:lstStyle/>
          <a:p>
            <a:fld id="{7036C2A0-7742-429E-BDFA-71E8A961B745}" type="slidenum">
              <a:rPr lang="en-GB" smtClean="0"/>
              <a:t>13</a:t>
            </a:fld>
            <a:endParaRPr lang="en-GB"/>
          </a:p>
        </p:txBody>
      </p:sp>
    </p:spTree>
    <p:extLst>
      <p:ext uri="{BB962C8B-B14F-4D97-AF65-F5344CB8AC3E}">
        <p14:creationId xmlns:p14="http://schemas.microsoft.com/office/powerpoint/2010/main" val="668988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8229600" cy="708688"/>
          </a:xfrm>
        </p:spPr>
        <p:txBody>
          <a:bodyPr>
            <a:normAutofit/>
          </a:bodyPr>
          <a:lstStyle/>
          <a:p>
            <a:r>
              <a:rPr lang="en-GB" sz="3600" dirty="0"/>
              <a:t>Conclusions and implications</a:t>
            </a:r>
            <a:endParaRPr lang="en-GB" sz="3600" b="1" dirty="0"/>
          </a:p>
        </p:txBody>
      </p:sp>
      <p:sp>
        <p:nvSpPr>
          <p:cNvPr id="3" name="Content Placeholder 2"/>
          <p:cNvSpPr>
            <a:spLocks noGrp="1"/>
          </p:cNvSpPr>
          <p:nvPr>
            <p:ph idx="1"/>
          </p:nvPr>
        </p:nvSpPr>
        <p:spPr>
          <a:xfrm>
            <a:off x="539552" y="1484784"/>
            <a:ext cx="8229600" cy="5040560"/>
          </a:xfrm>
        </p:spPr>
        <p:txBody>
          <a:bodyPr>
            <a:normAutofit/>
          </a:bodyPr>
          <a:lstStyle/>
          <a:p>
            <a:pPr>
              <a:buFont typeface="Wingdings" panose="05000000000000000000" pitchFamily="2" charset="2"/>
              <a:buChar char="§"/>
            </a:pPr>
            <a:r>
              <a:rPr lang="en-US" dirty="0">
                <a:latin typeface="+mj-lt"/>
              </a:rPr>
              <a:t>The influence of corporate environmental policies on GHG and/or CED </a:t>
            </a:r>
            <a:r>
              <a:rPr lang="en-US" i="1" dirty="0">
                <a:solidFill>
                  <a:srgbClr val="002060"/>
                </a:solidFill>
                <a:latin typeface="+mj-lt"/>
              </a:rPr>
              <a:t>is </a:t>
            </a:r>
            <a:r>
              <a:rPr lang="en-US" i="1" dirty="0">
                <a:solidFill>
                  <a:srgbClr val="C00000"/>
                </a:solidFill>
                <a:latin typeface="+mj-lt"/>
              </a:rPr>
              <a:t>not homogenous across all environmental policies </a:t>
            </a:r>
            <a:r>
              <a:rPr lang="en-US" dirty="0">
                <a:latin typeface="+mj-lt"/>
              </a:rPr>
              <a:t>but rather dependent on the type of environmental policy under investigation. </a:t>
            </a:r>
          </a:p>
          <a:p>
            <a:pPr marL="0" indent="0">
              <a:buNone/>
            </a:pPr>
            <a:endParaRPr lang="en-US" dirty="0">
              <a:latin typeface="+mj-lt"/>
            </a:endParaRPr>
          </a:p>
          <a:p>
            <a:pPr>
              <a:buFont typeface="Wingdings" panose="05000000000000000000" pitchFamily="2" charset="2"/>
              <a:buChar char="§"/>
            </a:pPr>
            <a:r>
              <a:rPr lang="en-US" dirty="0">
                <a:latin typeface="+mj-lt"/>
              </a:rPr>
              <a:t>There are some </a:t>
            </a:r>
            <a:r>
              <a:rPr lang="en-US" i="1" dirty="0">
                <a:solidFill>
                  <a:srgbClr val="C00000"/>
                </a:solidFill>
                <a:latin typeface="+mj-lt"/>
              </a:rPr>
              <a:t>bilateral causations</a:t>
            </a:r>
            <a:r>
              <a:rPr lang="en-US" dirty="0">
                <a:solidFill>
                  <a:srgbClr val="C00000"/>
                </a:solidFill>
                <a:latin typeface="+mj-lt"/>
              </a:rPr>
              <a:t> </a:t>
            </a:r>
            <a:r>
              <a:rPr lang="en-US" dirty="0">
                <a:latin typeface="+mj-lt"/>
              </a:rPr>
              <a:t>between GHG and each of GBP and WRP, and between CED and WRP. This can be further investigated in future studies to see the structure of such a relationship and whether we can use this to derive actions to reduce GHG and improve CED. </a:t>
            </a:r>
          </a:p>
        </p:txBody>
      </p:sp>
      <p:sp>
        <p:nvSpPr>
          <p:cNvPr id="4" name="Date Placeholder 3">
            <a:extLst>
              <a:ext uri="{FF2B5EF4-FFF2-40B4-BE49-F238E27FC236}">
                <a16:creationId xmlns:a16="http://schemas.microsoft.com/office/drawing/2014/main" id="{8FD3DF92-D1B2-46C6-93DF-37565C0C4CE2}"/>
              </a:ext>
            </a:extLst>
          </p:cNvPr>
          <p:cNvSpPr>
            <a:spLocks noGrp="1"/>
          </p:cNvSpPr>
          <p:nvPr>
            <p:ph type="dt" sz="half" idx="10"/>
          </p:nvPr>
        </p:nvSpPr>
        <p:spPr/>
        <p:txBody>
          <a:bodyPr/>
          <a:lstStyle/>
          <a:p>
            <a:fld id="{0AD83486-B748-4514-93DC-864C4083A6B2}" type="datetime1">
              <a:rPr lang="en-GB" smtClean="0"/>
              <a:t>19/07/2022</a:t>
            </a:fld>
            <a:endParaRPr lang="en-GB"/>
          </a:p>
        </p:txBody>
      </p:sp>
      <p:sp>
        <p:nvSpPr>
          <p:cNvPr id="5" name="Slide Number Placeholder 4">
            <a:extLst>
              <a:ext uri="{FF2B5EF4-FFF2-40B4-BE49-F238E27FC236}">
                <a16:creationId xmlns:a16="http://schemas.microsoft.com/office/drawing/2014/main" id="{914BC538-78B1-4F2B-A9C4-50096384C729}"/>
              </a:ext>
            </a:extLst>
          </p:cNvPr>
          <p:cNvSpPr>
            <a:spLocks noGrp="1"/>
          </p:cNvSpPr>
          <p:nvPr>
            <p:ph type="sldNum" sz="quarter" idx="12"/>
          </p:nvPr>
        </p:nvSpPr>
        <p:spPr/>
        <p:txBody>
          <a:bodyPr/>
          <a:lstStyle/>
          <a:p>
            <a:fld id="{7036C2A0-7742-429E-BDFA-71E8A961B745}" type="slidenum">
              <a:rPr lang="en-GB" smtClean="0"/>
              <a:t>14</a:t>
            </a:fld>
            <a:endParaRPr lang="en-GB"/>
          </a:p>
        </p:txBody>
      </p:sp>
    </p:spTree>
    <p:extLst>
      <p:ext uri="{BB962C8B-B14F-4D97-AF65-F5344CB8AC3E}">
        <p14:creationId xmlns:p14="http://schemas.microsoft.com/office/powerpoint/2010/main" val="279462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096" y="548680"/>
            <a:ext cx="8229600" cy="792088"/>
          </a:xfrm>
        </p:spPr>
        <p:txBody>
          <a:bodyPr>
            <a:normAutofit/>
          </a:bodyPr>
          <a:lstStyle/>
          <a:p>
            <a:r>
              <a:rPr lang="en-GB" sz="3600" dirty="0"/>
              <a:t>Conclusions and implications- Con.</a:t>
            </a:r>
          </a:p>
        </p:txBody>
      </p:sp>
      <p:sp>
        <p:nvSpPr>
          <p:cNvPr id="3" name="Content Placeholder 2"/>
          <p:cNvSpPr>
            <a:spLocks noGrp="1"/>
          </p:cNvSpPr>
          <p:nvPr>
            <p:ph idx="1"/>
          </p:nvPr>
        </p:nvSpPr>
        <p:spPr>
          <a:xfrm>
            <a:off x="457200" y="1412776"/>
            <a:ext cx="8229600" cy="4911824"/>
          </a:xfrm>
        </p:spPr>
        <p:txBody>
          <a:bodyPr/>
          <a:lstStyle/>
          <a:p>
            <a:r>
              <a:rPr lang="en-US" sz="2400" dirty="0">
                <a:latin typeface="+mj-lt"/>
              </a:rPr>
              <a:t>There is no evidence of a one-way causation from CEPs to GHG, but there is a strong evidence of a reverse causation from GHG to CEPs such as CCP, BDP and EQM. Likewise, there is limited evidence of a one-way causation from CEPs to CED, but there is a strong one-way causation from CED to CCP, BDP and EQM. </a:t>
            </a:r>
            <a:r>
              <a:rPr lang="en-US" sz="2400" i="1" dirty="0">
                <a:solidFill>
                  <a:srgbClr val="C00000"/>
                </a:solidFill>
                <a:latin typeface="+mj-lt"/>
              </a:rPr>
              <a:t>These results suggest that most corporate environmental policies are potentially used to discharge environmental responsibility rather than to derive actions </a:t>
            </a:r>
            <a:r>
              <a:rPr lang="en-US" sz="2400" i="1">
                <a:solidFill>
                  <a:srgbClr val="C00000"/>
                </a:solidFill>
                <a:latin typeface="+mj-lt"/>
              </a:rPr>
              <a:t>to improve </a:t>
            </a:r>
            <a:r>
              <a:rPr lang="en-US" sz="2400" i="1" dirty="0">
                <a:solidFill>
                  <a:srgbClr val="C00000"/>
                </a:solidFill>
                <a:latin typeface="+mj-lt"/>
              </a:rPr>
              <a:t>the extent of GHG and/or CED.</a:t>
            </a:r>
          </a:p>
          <a:p>
            <a:pPr marL="0" indent="0">
              <a:buNone/>
            </a:pPr>
            <a:endParaRPr lang="en-GB" dirty="0"/>
          </a:p>
        </p:txBody>
      </p:sp>
      <p:sp>
        <p:nvSpPr>
          <p:cNvPr id="4" name="Date Placeholder 3">
            <a:extLst>
              <a:ext uri="{FF2B5EF4-FFF2-40B4-BE49-F238E27FC236}">
                <a16:creationId xmlns:a16="http://schemas.microsoft.com/office/drawing/2014/main" id="{C10FBA62-8241-471C-A3F5-830C20161FD1}"/>
              </a:ext>
            </a:extLst>
          </p:cNvPr>
          <p:cNvSpPr>
            <a:spLocks noGrp="1"/>
          </p:cNvSpPr>
          <p:nvPr>
            <p:ph type="dt" sz="half" idx="10"/>
          </p:nvPr>
        </p:nvSpPr>
        <p:spPr/>
        <p:txBody>
          <a:bodyPr/>
          <a:lstStyle/>
          <a:p>
            <a:fld id="{A8723E05-00AB-487F-B37D-B260BBAD8D68}" type="datetime1">
              <a:rPr lang="en-GB" smtClean="0"/>
              <a:t>19/07/2022</a:t>
            </a:fld>
            <a:endParaRPr lang="en-GB"/>
          </a:p>
        </p:txBody>
      </p:sp>
      <p:sp>
        <p:nvSpPr>
          <p:cNvPr id="5" name="Slide Number Placeholder 4">
            <a:extLst>
              <a:ext uri="{FF2B5EF4-FFF2-40B4-BE49-F238E27FC236}">
                <a16:creationId xmlns:a16="http://schemas.microsoft.com/office/drawing/2014/main" id="{4E635B13-8DE5-4D77-B431-573260B8A6DE}"/>
              </a:ext>
            </a:extLst>
          </p:cNvPr>
          <p:cNvSpPr>
            <a:spLocks noGrp="1"/>
          </p:cNvSpPr>
          <p:nvPr>
            <p:ph type="sldNum" sz="quarter" idx="12"/>
          </p:nvPr>
        </p:nvSpPr>
        <p:spPr/>
        <p:txBody>
          <a:bodyPr/>
          <a:lstStyle/>
          <a:p>
            <a:fld id="{7036C2A0-7742-429E-BDFA-71E8A961B745}" type="slidenum">
              <a:rPr lang="en-GB" smtClean="0"/>
              <a:t>15</a:t>
            </a:fld>
            <a:endParaRPr lang="en-GB"/>
          </a:p>
        </p:txBody>
      </p:sp>
    </p:spTree>
    <p:extLst>
      <p:ext uri="{BB962C8B-B14F-4D97-AF65-F5344CB8AC3E}">
        <p14:creationId xmlns:p14="http://schemas.microsoft.com/office/powerpoint/2010/main" val="2585022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2492896"/>
            <a:ext cx="5184576" cy="2585323"/>
          </a:xfrm>
          <a:prstGeom prst="rect">
            <a:avLst/>
          </a:prstGeom>
          <a:noFill/>
        </p:spPr>
        <p:txBody>
          <a:bodyPr wrap="square" rtlCol="0">
            <a:spAutoFit/>
          </a:bodyPr>
          <a:lstStyle/>
          <a:p>
            <a:pPr algn="ctr"/>
            <a:r>
              <a:rPr lang="en-GB" sz="5400" dirty="0">
                <a:latin typeface="Arial" panose="020B0604020202020204" pitchFamily="34" charset="0"/>
                <a:cs typeface="Arial" panose="020B0604020202020204" pitchFamily="34" charset="0"/>
              </a:rPr>
              <a:t>Thank you! </a:t>
            </a:r>
          </a:p>
          <a:p>
            <a:pPr algn="ctr"/>
            <a:endParaRPr lang="en-GB" sz="5400" dirty="0">
              <a:latin typeface="Arial" panose="020B0604020202020204" pitchFamily="34" charset="0"/>
              <a:cs typeface="Arial" panose="020B0604020202020204" pitchFamily="34" charset="0"/>
            </a:endParaRPr>
          </a:p>
          <a:p>
            <a:pPr algn="ctr"/>
            <a:r>
              <a:rPr lang="en-GB" sz="5400" dirty="0">
                <a:latin typeface="Arial" panose="020B0604020202020204" pitchFamily="34" charset="0"/>
                <a:cs typeface="Arial" panose="020B0604020202020204" pitchFamily="34" charset="0"/>
              </a:rPr>
              <a:t>Any questions?</a:t>
            </a:r>
          </a:p>
        </p:txBody>
      </p:sp>
      <p:sp>
        <p:nvSpPr>
          <p:cNvPr id="3" name="Date Placeholder 2">
            <a:extLst>
              <a:ext uri="{FF2B5EF4-FFF2-40B4-BE49-F238E27FC236}">
                <a16:creationId xmlns:a16="http://schemas.microsoft.com/office/drawing/2014/main" id="{192C343D-BC8B-49BD-9DE6-420B20BFC737}"/>
              </a:ext>
            </a:extLst>
          </p:cNvPr>
          <p:cNvSpPr>
            <a:spLocks noGrp="1"/>
          </p:cNvSpPr>
          <p:nvPr>
            <p:ph type="dt" sz="half" idx="10"/>
          </p:nvPr>
        </p:nvSpPr>
        <p:spPr/>
        <p:txBody>
          <a:bodyPr/>
          <a:lstStyle/>
          <a:p>
            <a:fld id="{BF5B285F-79BD-4A5F-9649-60B9387E2F20}" type="datetime1">
              <a:rPr lang="en-GB" smtClean="0"/>
              <a:t>19/07/2022</a:t>
            </a:fld>
            <a:endParaRPr lang="en-GB"/>
          </a:p>
        </p:txBody>
      </p:sp>
      <p:sp>
        <p:nvSpPr>
          <p:cNvPr id="4" name="Slide Number Placeholder 3">
            <a:extLst>
              <a:ext uri="{FF2B5EF4-FFF2-40B4-BE49-F238E27FC236}">
                <a16:creationId xmlns:a16="http://schemas.microsoft.com/office/drawing/2014/main" id="{BCEAE5D7-80B4-4CF6-A958-7EF6D22D3060}"/>
              </a:ext>
            </a:extLst>
          </p:cNvPr>
          <p:cNvSpPr>
            <a:spLocks noGrp="1"/>
          </p:cNvSpPr>
          <p:nvPr>
            <p:ph type="sldNum" sz="quarter" idx="12"/>
          </p:nvPr>
        </p:nvSpPr>
        <p:spPr/>
        <p:txBody>
          <a:bodyPr/>
          <a:lstStyle/>
          <a:p>
            <a:fld id="{7036C2A0-7742-429E-BDFA-71E8A961B745}" type="slidenum">
              <a:rPr lang="en-GB" smtClean="0"/>
              <a:t>16</a:t>
            </a:fld>
            <a:endParaRPr lang="en-GB"/>
          </a:p>
        </p:txBody>
      </p:sp>
    </p:spTree>
    <p:extLst>
      <p:ext uri="{BB962C8B-B14F-4D97-AF65-F5344CB8AC3E}">
        <p14:creationId xmlns:p14="http://schemas.microsoft.com/office/powerpoint/2010/main" val="2838590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936104"/>
          </a:xfrm>
        </p:spPr>
        <p:txBody>
          <a:bodyPr>
            <a:normAutofit/>
          </a:bodyPr>
          <a:lstStyle/>
          <a:p>
            <a:r>
              <a:rPr lang="en-GB" sz="3600" dirty="0"/>
              <a:t>Purpose</a:t>
            </a:r>
          </a:p>
        </p:txBody>
      </p:sp>
      <p:sp>
        <p:nvSpPr>
          <p:cNvPr id="3" name="Content Placeholder 2"/>
          <p:cNvSpPr>
            <a:spLocks noGrp="1"/>
          </p:cNvSpPr>
          <p:nvPr>
            <p:ph idx="1"/>
          </p:nvPr>
        </p:nvSpPr>
        <p:spPr>
          <a:xfrm>
            <a:off x="457200" y="1556792"/>
            <a:ext cx="8229600" cy="4968552"/>
          </a:xfrm>
        </p:spPr>
        <p:txBody>
          <a:bodyPr>
            <a:normAutofit/>
          </a:bodyPr>
          <a:lstStyle/>
          <a:p>
            <a:pPr marL="0" indent="0">
              <a:buNone/>
            </a:pPr>
            <a:r>
              <a:rPr lang="en-GB" sz="3200" dirty="0">
                <a:latin typeface="+mj-lt"/>
                <a:cs typeface="Arial" panose="020B0604020202020204" pitchFamily="34" charset="0"/>
              </a:rPr>
              <a:t>This study explores whether and how corporate environmental policies (CEPs) influence greenhouse gas emissions intensity (GHG) and/or voluntary environmental disclosure (CED). </a:t>
            </a:r>
          </a:p>
          <a:p>
            <a:pPr marL="0" indent="0">
              <a:buNone/>
            </a:pPr>
            <a:endParaRPr lang="en-GB" sz="28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B0175D62-CBA8-4D30-9D28-90500CF86ABE}"/>
              </a:ext>
            </a:extLst>
          </p:cNvPr>
          <p:cNvSpPr>
            <a:spLocks noGrp="1"/>
          </p:cNvSpPr>
          <p:nvPr>
            <p:ph type="dt" sz="half" idx="10"/>
          </p:nvPr>
        </p:nvSpPr>
        <p:spPr/>
        <p:txBody>
          <a:bodyPr/>
          <a:lstStyle/>
          <a:p>
            <a:fld id="{658B6A14-CA7F-4076-890A-0CAE1B7574DF}" type="datetime1">
              <a:rPr lang="en-GB" smtClean="0"/>
              <a:t>19/07/2022</a:t>
            </a:fld>
            <a:endParaRPr lang="en-GB"/>
          </a:p>
        </p:txBody>
      </p:sp>
      <p:sp>
        <p:nvSpPr>
          <p:cNvPr id="5" name="Slide Number Placeholder 4">
            <a:extLst>
              <a:ext uri="{FF2B5EF4-FFF2-40B4-BE49-F238E27FC236}">
                <a16:creationId xmlns:a16="http://schemas.microsoft.com/office/drawing/2014/main" id="{785A0389-65EC-45AD-84B0-C4E615EAD8D0}"/>
              </a:ext>
            </a:extLst>
          </p:cNvPr>
          <p:cNvSpPr>
            <a:spLocks noGrp="1"/>
          </p:cNvSpPr>
          <p:nvPr>
            <p:ph type="sldNum" sz="quarter" idx="12"/>
          </p:nvPr>
        </p:nvSpPr>
        <p:spPr/>
        <p:txBody>
          <a:bodyPr/>
          <a:lstStyle/>
          <a:p>
            <a:fld id="{7036C2A0-7742-429E-BDFA-71E8A961B745}" type="slidenum">
              <a:rPr lang="en-GB" smtClean="0"/>
              <a:t>2</a:t>
            </a:fld>
            <a:endParaRPr lang="en-GB"/>
          </a:p>
        </p:txBody>
      </p:sp>
    </p:spTree>
    <p:extLst>
      <p:ext uri="{BB962C8B-B14F-4D97-AF65-F5344CB8AC3E}">
        <p14:creationId xmlns:p14="http://schemas.microsoft.com/office/powerpoint/2010/main" val="159829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6DAA-AE2B-4A64-8114-1D40354F8734}"/>
              </a:ext>
            </a:extLst>
          </p:cNvPr>
          <p:cNvSpPr>
            <a:spLocks noGrp="1"/>
          </p:cNvSpPr>
          <p:nvPr>
            <p:ph type="title"/>
          </p:nvPr>
        </p:nvSpPr>
        <p:spPr>
          <a:xfrm>
            <a:off x="457200" y="704088"/>
            <a:ext cx="8229600" cy="708688"/>
          </a:xfrm>
        </p:spPr>
        <p:txBody>
          <a:bodyPr>
            <a:normAutofit/>
          </a:bodyPr>
          <a:lstStyle/>
          <a:p>
            <a:r>
              <a:rPr lang="en-GB" sz="3600" dirty="0"/>
              <a:t>Importance</a:t>
            </a:r>
            <a:endParaRPr lang="en-US" sz="3600" dirty="0"/>
          </a:p>
        </p:txBody>
      </p:sp>
      <p:sp>
        <p:nvSpPr>
          <p:cNvPr id="3" name="Content Placeholder 2">
            <a:extLst>
              <a:ext uri="{FF2B5EF4-FFF2-40B4-BE49-F238E27FC236}">
                <a16:creationId xmlns:a16="http://schemas.microsoft.com/office/drawing/2014/main" id="{68613B82-D81C-4377-80D7-94E2DB218CB1}"/>
              </a:ext>
            </a:extLst>
          </p:cNvPr>
          <p:cNvSpPr>
            <a:spLocks noGrp="1"/>
          </p:cNvSpPr>
          <p:nvPr>
            <p:ph idx="1"/>
          </p:nvPr>
        </p:nvSpPr>
        <p:spPr>
          <a:xfrm>
            <a:off x="457200" y="1484784"/>
            <a:ext cx="8363272" cy="5236691"/>
          </a:xfrm>
        </p:spPr>
        <p:txBody>
          <a:bodyPr>
            <a:noAutofit/>
          </a:bodyPr>
          <a:lstStyle/>
          <a:p>
            <a:pPr marL="0" indent="0">
              <a:buNone/>
            </a:pPr>
            <a:r>
              <a:rPr lang="en-GB" sz="2400" dirty="0">
                <a:latin typeface="+mj-lt"/>
                <a:cs typeface="Arial" panose="020B0604020202020204" pitchFamily="34" charset="0"/>
              </a:rPr>
              <a:t>This study is important for two reasons:</a:t>
            </a:r>
          </a:p>
          <a:p>
            <a:pPr marL="708660" lvl="1" indent="-342900"/>
            <a:r>
              <a:rPr lang="en-GB" dirty="0">
                <a:latin typeface="+mj-lt"/>
                <a:cs typeface="Arial" panose="020B0604020202020204" pitchFamily="34" charset="0"/>
              </a:rPr>
              <a:t>Firstly, </a:t>
            </a:r>
            <a:r>
              <a:rPr lang="en-GB" sz="2200" dirty="0">
                <a:latin typeface="+mj-lt"/>
                <a:cs typeface="Arial" panose="020B0604020202020204" pitchFamily="34" charset="0"/>
              </a:rPr>
              <a:t>if corporate environmental policies are proven to be effective in tackling environmental issues, protecting the natural environment, and enhancing corporate transparency, then less or no regulatory intervention would be needed. </a:t>
            </a:r>
          </a:p>
          <a:p>
            <a:pPr marL="365760" lvl="1" indent="0">
              <a:buNone/>
            </a:pPr>
            <a:endParaRPr lang="en-GB" sz="2200" dirty="0">
              <a:latin typeface="+mj-lt"/>
              <a:cs typeface="Arial" panose="020B0604020202020204" pitchFamily="34" charset="0"/>
            </a:endParaRPr>
          </a:p>
          <a:p>
            <a:pPr marL="708660" lvl="1" indent="-342900"/>
            <a:r>
              <a:rPr lang="en-GB" sz="2200" dirty="0">
                <a:latin typeface="+mj-lt"/>
                <a:cs typeface="Arial" panose="020B0604020202020204" pitchFamily="34" charset="0"/>
              </a:rPr>
              <a:t>Secondly, prior empirical </a:t>
            </a:r>
            <a:r>
              <a:rPr lang="en-US" sz="2200" dirty="0">
                <a:latin typeface="+mj-lt"/>
                <a:cs typeface="Arial" panose="020B0604020202020204" pitchFamily="34" charset="0"/>
              </a:rPr>
              <a:t>literature on the effect of environmental legislations and international frameworks on corporate environmental performance have reported mixed results, which implies that regulatory intervention might not be always effective in tackling environmental issues, protecting the natural environment, and enhancing corporate transparency.</a:t>
            </a:r>
          </a:p>
        </p:txBody>
      </p:sp>
      <p:sp>
        <p:nvSpPr>
          <p:cNvPr id="4" name="Date Placeholder 3">
            <a:extLst>
              <a:ext uri="{FF2B5EF4-FFF2-40B4-BE49-F238E27FC236}">
                <a16:creationId xmlns:a16="http://schemas.microsoft.com/office/drawing/2014/main" id="{31564D36-2504-4B31-B9CE-E5A30BA446EB}"/>
              </a:ext>
            </a:extLst>
          </p:cNvPr>
          <p:cNvSpPr>
            <a:spLocks noGrp="1"/>
          </p:cNvSpPr>
          <p:nvPr>
            <p:ph type="dt" sz="half" idx="10"/>
          </p:nvPr>
        </p:nvSpPr>
        <p:spPr/>
        <p:txBody>
          <a:bodyPr/>
          <a:lstStyle/>
          <a:p>
            <a:fld id="{449F4E21-F16A-4BF4-B0B9-86B2A4459C41}" type="datetime1">
              <a:rPr lang="en-GB" smtClean="0"/>
              <a:t>19/07/2022</a:t>
            </a:fld>
            <a:endParaRPr lang="en-GB"/>
          </a:p>
        </p:txBody>
      </p:sp>
      <p:sp>
        <p:nvSpPr>
          <p:cNvPr id="5" name="Slide Number Placeholder 4">
            <a:extLst>
              <a:ext uri="{FF2B5EF4-FFF2-40B4-BE49-F238E27FC236}">
                <a16:creationId xmlns:a16="http://schemas.microsoft.com/office/drawing/2014/main" id="{059BFFA7-BA99-4887-873A-301A131E277E}"/>
              </a:ext>
            </a:extLst>
          </p:cNvPr>
          <p:cNvSpPr>
            <a:spLocks noGrp="1"/>
          </p:cNvSpPr>
          <p:nvPr>
            <p:ph type="sldNum" sz="quarter" idx="12"/>
          </p:nvPr>
        </p:nvSpPr>
        <p:spPr/>
        <p:txBody>
          <a:bodyPr/>
          <a:lstStyle/>
          <a:p>
            <a:fld id="{7036C2A0-7742-429E-BDFA-71E8A961B745}" type="slidenum">
              <a:rPr lang="en-GB" smtClean="0"/>
              <a:t>3</a:t>
            </a:fld>
            <a:endParaRPr lang="en-GB"/>
          </a:p>
        </p:txBody>
      </p:sp>
    </p:spTree>
    <p:extLst>
      <p:ext uri="{BB962C8B-B14F-4D97-AF65-F5344CB8AC3E}">
        <p14:creationId xmlns:p14="http://schemas.microsoft.com/office/powerpoint/2010/main" val="3273570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GB" sz="3600" dirty="0"/>
              <a:t>Motivations</a:t>
            </a:r>
          </a:p>
        </p:txBody>
      </p:sp>
      <p:sp>
        <p:nvSpPr>
          <p:cNvPr id="3" name="Content Placeholder 2"/>
          <p:cNvSpPr>
            <a:spLocks noGrp="1"/>
          </p:cNvSpPr>
          <p:nvPr>
            <p:ph idx="1"/>
          </p:nvPr>
        </p:nvSpPr>
        <p:spPr>
          <a:xfrm>
            <a:off x="457200" y="1484784"/>
            <a:ext cx="8229600" cy="5373216"/>
          </a:xfrm>
        </p:spPr>
        <p:txBody>
          <a:bodyPr>
            <a:noAutofit/>
          </a:bodyPr>
          <a:lstStyle/>
          <a:p>
            <a:pPr marL="393192" lvl="1" indent="0">
              <a:buNone/>
            </a:pPr>
            <a:r>
              <a:rPr lang="en-US" sz="2800" dirty="0">
                <a:latin typeface="+mj-lt"/>
                <a:cs typeface="Arial" panose="020B0604020202020204" pitchFamily="34" charset="0"/>
              </a:rPr>
              <a:t>1) The link between environmental policies and greenhouse gases:</a:t>
            </a:r>
          </a:p>
          <a:p>
            <a:pPr lvl="2"/>
            <a:r>
              <a:rPr lang="en-US" sz="2000" dirty="0">
                <a:latin typeface="+mj-lt"/>
                <a:cs typeface="Arial" panose="020B0604020202020204" pitchFamily="34" charset="0"/>
              </a:rPr>
              <a:t>The empirical evidence on this link is inconclusive.</a:t>
            </a:r>
          </a:p>
          <a:p>
            <a:pPr lvl="2"/>
            <a:r>
              <a:rPr lang="en-US" sz="2000" dirty="0">
                <a:latin typeface="+mj-lt"/>
                <a:cs typeface="Arial" panose="020B0604020202020204" pitchFamily="34" charset="0"/>
              </a:rPr>
              <a:t>Most of the empirical evidence is gathered using survey method. </a:t>
            </a:r>
          </a:p>
          <a:p>
            <a:pPr lvl="2"/>
            <a:r>
              <a:rPr lang="en-US" sz="2000" dirty="0">
                <a:latin typeface="+mj-lt"/>
                <a:cs typeface="Arial" panose="020B0604020202020204" pitchFamily="34" charset="0"/>
              </a:rPr>
              <a:t>Small sample size and either fails or is unable to consider the dynamics of this relationship.</a:t>
            </a:r>
          </a:p>
          <a:p>
            <a:pPr lvl="2"/>
            <a:r>
              <a:rPr lang="en-US" sz="2000" dirty="0">
                <a:latin typeface="+mj-lt"/>
                <a:cs typeface="Arial" panose="020B0604020202020204" pitchFamily="34" charset="0"/>
              </a:rPr>
              <a:t>country focused which hinders the </a:t>
            </a:r>
            <a:r>
              <a:rPr lang="en-US" sz="2000" dirty="0" err="1">
                <a:latin typeface="+mj-lt"/>
                <a:cs typeface="Arial" panose="020B0604020202020204" pitchFamily="34" charset="0"/>
              </a:rPr>
              <a:t>generalisability</a:t>
            </a:r>
            <a:r>
              <a:rPr lang="en-US" sz="2000" dirty="0">
                <a:latin typeface="+mj-lt"/>
                <a:cs typeface="Arial" panose="020B0604020202020204" pitchFamily="34" charset="0"/>
              </a:rPr>
              <a:t> of their results.</a:t>
            </a:r>
          </a:p>
          <a:p>
            <a:pPr lvl="2"/>
            <a:r>
              <a:rPr lang="en-US" sz="2000" dirty="0">
                <a:latin typeface="+mj-lt"/>
                <a:cs typeface="Arial" panose="020B0604020202020204" pitchFamily="34" charset="0"/>
              </a:rPr>
              <a:t> Most of the evidence so far is about an indirect relationship. </a:t>
            </a:r>
            <a:endParaRPr lang="en-GB" sz="2000" dirty="0">
              <a:solidFill>
                <a:srgbClr val="C00000"/>
              </a:solidFill>
              <a:latin typeface="+mj-lt"/>
              <a:cs typeface="Arial" panose="020B0604020202020204" pitchFamily="34" charset="0"/>
            </a:endParaRPr>
          </a:p>
        </p:txBody>
      </p:sp>
      <p:sp>
        <p:nvSpPr>
          <p:cNvPr id="4" name="Date Placeholder 3">
            <a:extLst>
              <a:ext uri="{FF2B5EF4-FFF2-40B4-BE49-F238E27FC236}">
                <a16:creationId xmlns:a16="http://schemas.microsoft.com/office/drawing/2014/main" id="{36B17291-FF6A-4C9C-86A1-67824019F999}"/>
              </a:ext>
            </a:extLst>
          </p:cNvPr>
          <p:cNvSpPr>
            <a:spLocks noGrp="1"/>
          </p:cNvSpPr>
          <p:nvPr>
            <p:ph type="dt" sz="half" idx="10"/>
          </p:nvPr>
        </p:nvSpPr>
        <p:spPr/>
        <p:txBody>
          <a:bodyPr/>
          <a:lstStyle/>
          <a:p>
            <a:fld id="{2385621C-88F6-4FE2-91B5-6AE6C65704AC}" type="datetime1">
              <a:rPr lang="en-GB" smtClean="0"/>
              <a:t>19/07/2022</a:t>
            </a:fld>
            <a:endParaRPr lang="en-GB"/>
          </a:p>
        </p:txBody>
      </p:sp>
      <p:sp>
        <p:nvSpPr>
          <p:cNvPr id="5" name="Slide Number Placeholder 4">
            <a:extLst>
              <a:ext uri="{FF2B5EF4-FFF2-40B4-BE49-F238E27FC236}">
                <a16:creationId xmlns:a16="http://schemas.microsoft.com/office/drawing/2014/main" id="{BDFD7997-57DB-4384-9FA2-C1D6AE960693}"/>
              </a:ext>
            </a:extLst>
          </p:cNvPr>
          <p:cNvSpPr>
            <a:spLocks noGrp="1"/>
          </p:cNvSpPr>
          <p:nvPr>
            <p:ph type="sldNum" sz="quarter" idx="12"/>
          </p:nvPr>
        </p:nvSpPr>
        <p:spPr/>
        <p:txBody>
          <a:bodyPr/>
          <a:lstStyle/>
          <a:p>
            <a:fld id="{7036C2A0-7742-429E-BDFA-71E8A961B745}" type="slidenum">
              <a:rPr lang="en-GB" smtClean="0"/>
              <a:t>4</a:t>
            </a:fld>
            <a:endParaRPr lang="en-GB"/>
          </a:p>
        </p:txBody>
      </p:sp>
    </p:spTree>
    <p:extLst>
      <p:ext uri="{BB962C8B-B14F-4D97-AF65-F5344CB8AC3E}">
        <p14:creationId xmlns:p14="http://schemas.microsoft.com/office/powerpoint/2010/main" val="2522933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GB" sz="3600" dirty="0"/>
              <a:t>Motivations-</a:t>
            </a:r>
            <a:r>
              <a:rPr lang="en-GB" sz="3600" b="1" dirty="0"/>
              <a:t> </a:t>
            </a:r>
            <a:r>
              <a:rPr lang="en-GB" sz="3600" dirty="0"/>
              <a:t>Con.</a:t>
            </a:r>
          </a:p>
        </p:txBody>
      </p:sp>
      <p:sp>
        <p:nvSpPr>
          <p:cNvPr id="3" name="Content Placeholder 2"/>
          <p:cNvSpPr>
            <a:spLocks noGrp="1"/>
          </p:cNvSpPr>
          <p:nvPr>
            <p:ph idx="1"/>
          </p:nvPr>
        </p:nvSpPr>
        <p:spPr>
          <a:xfrm>
            <a:off x="457200" y="1556792"/>
            <a:ext cx="8229600" cy="5040560"/>
          </a:xfrm>
        </p:spPr>
        <p:txBody>
          <a:bodyPr>
            <a:normAutofit/>
          </a:bodyPr>
          <a:lstStyle/>
          <a:p>
            <a:pPr marL="0" indent="0">
              <a:buNone/>
            </a:pPr>
            <a:r>
              <a:rPr lang="en-GB" dirty="0">
                <a:latin typeface="+mj-lt"/>
              </a:rPr>
              <a:t>2) </a:t>
            </a:r>
            <a:r>
              <a:rPr lang="en-GB" dirty="0">
                <a:latin typeface="+mj-lt"/>
                <a:cs typeface="Arial" panose="020B0604020202020204" pitchFamily="34" charset="0"/>
              </a:rPr>
              <a:t>The link between environmental policies and environmental disclosure:</a:t>
            </a:r>
          </a:p>
          <a:p>
            <a:pPr lvl="1">
              <a:buFont typeface="Wingdings" panose="05000000000000000000" pitchFamily="2" charset="2"/>
              <a:buChar char="§"/>
            </a:pPr>
            <a:r>
              <a:rPr lang="en-US" dirty="0">
                <a:latin typeface="+mj-lt"/>
                <a:cs typeface="Arial" panose="020B0604020202020204" pitchFamily="34" charset="0"/>
              </a:rPr>
              <a:t>relatively few prior studies exist, with no prior attempt to investigate the dynamics of such a relationship.</a:t>
            </a:r>
          </a:p>
          <a:p>
            <a:pPr lvl="1">
              <a:buFont typeface="Wingdings" panose="05000000000000000000" pitchFamily="2" charset="2"/>
              <a:buChar char="§"/>
            </a:pPr>
            <a:endParaRPr lang="en-US" dirty="0">
              <a:latin typeface="+mj-lt"/>
              <a:cs typeface="Arial" panose="020B0604020202020204" pitchFamily="34" charset="0"/>
            </a:endParaRPr>
          </a:p>
          <a:p>
            <a:pPr lvl="1">
              <a:buFont typeface="Wingdings" panose="05000000000000000000" pitchFamily="2" charset="2"/>
              <a:buChar char="§"/>
            </a:pPr>
            <a:r>
              <a:rPr lang="en-US" dirty="0">
                <a:latin typeface="+mj-lt"/>
                <a:cs typeface="Arial" panose="020B0604020202020204" pitchFamily="34" charset="0"/>
              </a:rPr>
              <a:t>Most prior studies on environmental disclosure </a:t>
            </a:r>
            <a:r>
              <a:rPr lang="en-US" dirty="0" err="1">
                <a:latin typeface="+mj-lt"/>
                <a:cs typeface="Arial" panose="020B0604020202020204" pitchFamily="34" charset="0"/>
              </a:rPr>
              <a:t>utilise</a:t>
            </a:r>
            <a:r>
              <a:rPr lang="en-US" dirty="0">
                <a:latin typeface="+mj-lt"/>
                <a:cs typeface="Arial" panose="020B0604020202020204" pitchFamily="34" charset="0"/>
              </a:rPr>
              <a:t>  subjective self-constructed disclosure indices and textual analysis studies, which make the results of these studies hard to replicate and compare. </a:t>
            </a:r>
          </a:p>
          <a:p>
            <a:pPr marL="0" indent="0">
              <a:buNone/>
            </a:pPr>
            <a:endParaRPr lang="en-GB"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5702A90-EFA7-4BB1-8817-C36901C9355D}"/>
              </a:ext>
            </a:extLst>
          </p:cNvPr>
          <p:cNvSpPr>
            <a:spLocks noGrp="1"/>
          </p:cNvSpPr>
          <p:nvPr>
            <p:ph type="sldNum" sz="quarter" idx="12"/>
          </p:nvPr>
        </p:nvSpPr>
        <p:spPr/>
        <p:txBody>
          <a:bodyPr/>
          <a:lstStyle/>
          <a:p>
            <a:fld id="{7036C2A0-7742-429E-BDFA-71E8A961B745}" type="slidenum">
              <a:rPr lang="en-GB" smtClean="0"/>
              <a:t>5</a:t>
            </a:fld>
            <a:endParaRPr lang="en-GB"/>
          </a:p>
        </p:txBody>
      </p:sp>
      <p:sp>
        <p:nvSpPr>
          <p:cNvPr id="5" name="Date Placeholder 4">
            <a:extLst>
              <a:ext uri="{FF2B5EF4-FFF2-40B4-BE49-F238E27FC236}">
                <a16:creationId xmlns:a16="http://schemas.microsoft.com/office/drawing/2014/main" id="{B4C976F5-0B99-410C-8747-7A8E3A513C40}"/>
              </a:ext>
            </a:extLst>
          </p:cNvPr>
          <p:cNvSpPr>
            <a:spLocks noGrp="1"/>
          </p:cNvSpPr>
          <p:nvPr>
            <p:ph type="dt" sz="half" idx="10"/>
          </p:nvPr>
        </p:nvSpPr>
        <p:spPr/>
        <p:txBody>
          <a:bodyPr/>
          <a:lstStyle/>
          <a:p>
            <a:fld id="{2B762FA5-A4F6-4865-BA6D-5C03C2CB31C2}" type="datetime1">
              <a:rPr lang="en-GB" smtClean="0"/>
              <a:t>19/07/2022</a:t>
            </a:fld>
            <a:endParaRPr lang="en-GB"/>
          </a:p>
        </p:txBody>
      </p:sp>
    </p:spTree>
    <p:extLst>
      <p:ext uri="{BB962C8B-B14F-4D97-AF65-F5344CB8AC3E}">
        <p14:creationId xmlns:p14="http://schemas.microsoft.com/office/powerpoint/2010/main" val="2191432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260648"/>
            <a:ext cx="8229600" cy="1143000"/>
          </a:xfrm>
        </p:spPr>
        <p:txBody>
          <a:bodyPr>
            <a:normAutofit/>
          </a:bodyPr>
          <a:lstStyle/>
          <a:p>
            <a:r>
              <a:rPr lang="en-GB" sz="3600" dirty="0"/>
              <a:t>Contributions </a:t>
            </a:r>
          </a:p>
        </p:txBody>
      </p:sp>
      <p:sp>
        <p:nvSpPr>
          <p:cNvPr id="3" name="Content Placeholder 2"/>
          <p:cNvSpPr>
            <a:spLocks noGrp="1"/>
          </p:cNvSpPr>
          <p:nvPr>
            <p:ph idx="1"/>
          </p:nvPr>
        </p:nvSpPr>
        <p:spPr>
          <a:xfrm>
            <a:off x="251520" y="1556792"/>
            <a:ext cx="8784976" cy="5184576"/>
          </a:xfrm>
        </p:spPr>
        <p:txBody>
          <a:bodyPr>
            <a:normAutofit/>
          </a:bodyPr>
          <a:lstStyle/>
          <a:p>
            <a:r>
              <a:rPr lang="en-US" sz="2400" dirty="0">
                <a:latin typeface="+mj-lt"/>
                <a:cs typeface="Arial" panose="020B0604020202020204" pitchFamily="34" charset="0"/>
              </a:rPr>
              <a:t>The current study investigates the </a:t>
            </a:r>
            <a:r>
              <a:rPr lang="en-US" sz="2400" b="1" i="1" dirty="0">
                <a:solidFill>
                  <a:srgbClr val="FF0000"/>
                </a:solidFill>
                <a:latin typeface="+mj-lt"/>
                <a:cs typeface="Arial" panose="020B0604020202020204" pitchFamily="34" charset="0"/>
              </a:rPr>
              <a:t>dynamic direct</a:t>
            </a:r>
            <a:r>
              <a:rPr lang="en-US" sz="2400" dirty="0">
                <a:latin typeface="+mj-lt"/>
                <a:cs typeface="Arial" panose="020B0604020202020204" pitchFamily="34" charset="0"/>
              </a:rPr>
              <a:t> relationship between corporate environmental policies and GHG for </a:t>
            </a:r>
            <a:r>
              <a:rPr lang="en-US" sz="2400" b="1" i="1" dirty="0">
                <a:solidFill>
                  <a:srgbClr val="FF0000"/>
                </a:solidFill>
                <a:latin typeface="+mj-lt"/>
                <a:cs typeface="Arial" panose="020B0604020202020204" pitchFamily="34" charset="0"/>
              </a:rPr>
              <a:t>a large longitudinal multi-country sample</a:t>
            </a:r>
            <a:r>
              <a:rPr lang="en-US" sz="2400" dirty="0">
                <a:latin typeface="+mj-lt"/>
                <a:cs typeface="Arial" panose="020B0604020202020204" pitchFamily="34" charset="0"/>
              </a:rPr>
              <a:t> using historical data which makes the results of this study </a:t>
            </a:r>
            <a:r>
              <a:rPr lang="en-US" sz="2400" dirty="0" err="1">
                <a:latin typeface="+mj-lt"/>
                <a:cs typeface="Arial" panose="020B0604020202020204" pitchFamily="34" charset="0"/>
              </a:rPr>
              <a:t>generalisable</a:t>
            </a:r>
            <a:r>
              <a:rPr lang="en-US" sz="2400" dirty="0">
                <a:latin typeface="+mj-lt"/>
                <a:cs typeface="Arial" panose="020B0604020202020204" pitchFamily="34" charset="0"/>
              </a:rPr>
              <a:t> and replicable. </a:t>
            </a:r>
          </a:p>
          <a:p>
            <a:pPr marL="0" indent="0">
              <a:buNone/>
            </a:pPr>
            <a:endParaRPr lang="en-US" sz="2400" dirty="0">
              <a:latin typeface="+mj-lt"/>
              <a:cs typeface="Arial" panose="020B0604020202020204" pitchFamily="34" charset="0"/>
            </a:endParaRPr>
          </a:p>
          <a:p>
            <a:r>
              <a:rPr lang="en-US" sz="2400" dirty="0">
                <a:latin typeface="+mj-lt"/>
                <a:cs typeface="Arial" panose="020B0604020202020204" pitchFamily="34" charset="0"/>
              </a:rPr>
              <a:t>The current study is a direct response to </a:t>
            </a:r>
            <a:r>
              <a:rPr lang="en-GB" sz="2400" dirty="0">
                <a:latin typeface="+mj-lt"/>
                <a:cs typeface="Arial" panose="020B0604020202020204" pitchFamily="34" charset="0"/>
              </a:rPr>
              <a:t>recent research calls (</a:t>
            </a:r>
            <a:r>
              <a:rPr lang="en-US" sz="2400" dirty="0" err="1">
                <a:latin typeface="+mj-lt"/>
                <a:cs typeface="Arial" panose="020B0604020202020204" pitchFamily="34" charset="0"/>
              </a:rPr>
              <a:t>Trumpp</a:t>
            </a:r>
            <a:r>
              <a:rPr lang="en-US" sz="2400" dirty="0">
                <a:latin typeface="+mj-lt"/>
                <a:cs typeface="Arial" panose="020B0604020202020204" pitchFamily="34" charset="0"/>
              </a:rPr>
              <a:t> et al., 2015; Albertini, 2017; Dragomir, 2018)</a:t>
            </a:r>
            <a:r>
              <a:rPr lang="en-GB" sz="2400" dirty="0">
                <a:latin typeface="+mj-lt"/>
                <a:cs typeface="Arial" panose="020B0604020202020204" pitchFamily="34" charset="0"/>
              </a:rPr>
              <a:t> to examine the relationship between </a:t>
            </a:r>
            <a:r>
              <a:rPr lang="en-US" sz="2400" dirty="0">
                <a:latin typeface="+mj-lt"/>
                <a:cs typeface="Arial" panose="020B0604020202020204" pitchFamily="34" charset="0"/>
              </a:rPr>
              <a:t>the managerial dimension and the operational dimension of corporate environmental performance.</a:t>
            </a:r>
          </a:p>
          <a:p>
            <a:endParaRPr lang="en-GB" dirty="0">
              <a:latin typeface="+mj-lt"/>
            </a:endParaRPr>
          </a:p>
        </p:txBody>
      </p:sp>
      <p:sp>
        <p:nvSpPr>
          <p:cNvPr id="4" name="Date Placeholder 3">
            <a:extLst>
              <a:ext uri="{FF2B5EF4-FFF2-40B4-BE49-F238E27FC236}">
                <a16:creationId xmlns:a16="http://schemas.microsoft.com/office/drawing/2014/main" id="{B557379D-54B2-4024-9555-B0F1D4AEB437}"/>
              </a:ext>
            </a:extLst>
          </p:cNvPr>
          <p:cNvSpPr>
            <a:spLocks noGrp="1"/>
          </p:cNvSpPr>
          <p:nvPr>
            <p:ph type="dt" sz="half" idx="10"/>
          </p:nvPr>
        </p:nvSpPr>
        <p:spPr/>
        <p:txBody>
          <a:bodyPr/>
          <a:lstStyle/>
          <a:p>
            <a:fld id="{6EBACD41-58CB-45A9-8FBD-3E5A8DEA06E2}" type="datetime1">
              <a:rPr lang="en-GB" smtClean="0"/>
              <a:t>19/07/2022</a:t>
            </a:fld>
            <a:endParaRPr lang="en-GB"/>
          </a:p>
        </p:txBody>
      </p:sp>
      <p:sp>
        <p:nvSpPr>
          <p:cNvPr id="5" name="Slide Number Placeholder 4">
            <a:extLst>
              <a:ext uri="{FF2B5EF4-FFF2-40B4-BE49-F238E27FC236}">
                <a16:creationId xmlns:a16="http://schemas.microsoft.com/office/drawing/2014/main" id="{208A36B8-2B97-4216-8FDA-210776175C83}"/>
              </a:ext>
            </a:extLst>
          </p:cNvPr>
          <p:cNvSpPr>
            <a:spLocks noGrp="1"/>
          </p:cNvSpPr>
          <p:nvPr>
            <p:ph type="sldNum" sz="quarter" idx="12"/>
          </p:nvPr>
        </p:nvSpPr>
        <p:spPr/>
        <p:txBody>
          <a:bodyPr/>
          <a:lstStyle/>
          <a:p>
            <a:fld id="{7036C2A0-7742-429E-BDFA-71E8A961B745}" type="slidenum">
              <a:rPr lang="en-GB" smtClean="0"/>
              <a:t>6</a:t>
            </a:fld>
            <a:endParaRPr lang="en-GB"/>
          </a:p>
        </p:txBody>
      </p:sp>
    </p:spTree>
    <p:extLst>
      <p:ext uri="{BB962C8B-B14F-4D97-AF65-F5344CB8AC3E}">
        <p14:creationId xmlns:p14="http://schemas.microsoft.com/office/powerpoint/2010/main" val="2386298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204" y="188640"/>
            <a:ext cx="8229600" cy="1143000"/>
          </a:xfrm>
        </p:spPr>
        <p:txBody>
          <a:bodyPr>
            <a:normAutofit/>
          </a:bodyPr>
          <a:lstStyle/>
          <a:p>
            <a:r>
              <a:rPr lang="en-GB" sz="3200" dirty="0"/>
              <a:t>Contributions-</a:t>
            </a:r>
            <a:r>
              <a:rPr lang="en-GB" sz="3200" b="1" dirty="0"/>
              <a:t> </a:t>
            </a:r>
            <a:r>
              <a:rPr lang="en-GB" sz="3200" dirty="0"/>
              <a:t>Con.</a:t>
            </a:r>
          </a:p>
        </p:txBody>
      </p:sp>
      <p:sp>
        <p:nvSpPr>
          <p:cNvPr id="3" name="Content Placeholder 2"/>
          <p:cNvSpPr>
            <a:spLocks noGrp="1"/>
          </p:cNvSpPr>
          <p:nvPr>
            <p:ph idx="1"/>
          </p:nvPr>
        </p:nvSpPr>
        <p:spPr>
          <a:xfrm>
            <a:off x="251520" y="1484784"/>
            <a:ext cx="8712968" cy="5256584"/>
          </a:xfrm>
        </p:spPr>
        <p:txBody>
          <a:bodyPr>
            <a:normAutofit/>
          </a:bodyPr>
          <a:lstStyle/>
          <a:p>
            <a:r>
              <a:rPr lang="en-US" sz="2400" dirty="0">
                <a:latin typeface="+mj-lt"/>
              </a:rPr>
              <a:t>The current study uses Proprietary Bloomberg environmental disclosure score which is available for numerous companies and countries worldwide, which allows </a:t>
            </a:r>
            <a:r>
              <a:rPr lang="en-US" sz="2400" b="1" i="1" dirty="0">
                <a:solidFill>
                  <a:srgbClr val="FF0000"/>
                </a:solidFill>
                <a:latin typeface="+mj-lt"/>
              </a:rPr>
              <a:t>the results </a:t>
            </a:r>
            <a:r>
              <a:rPr lang="en-US" sz="2400" dirty="0">
                <a:latin typeface="+mj-lt"/>
              </a:rPr>
              <a:t>of this study to be </a:t>
            </a:r>
            <a:r>
              <a:rPr lang="en-US" sz="2400" b="1" i="1" dirty="0">
                <a:solidFill>
                  <a:srgbClr val="FF0000"/>
                </a:solidFill>
                <a:latin typeface="+mj-lt"/>
              </a:rPr>
              <a:t>replicable and comparable</a:t>
            </a:r>
            <a:r>
              <a:rPr lang="en-US" sz="2400" dirty="0">
                <a:latin typeface="+mj-lt"/>
              </a:rPr>
              <a:t>. </a:t>
            </a:r>
          </a:p>
          <a:p>
            <a:pPr marL="0" indent="0">
              <a:buNone/>
            </a:pPr>
            <a:endParaRPr lang="en-US" sz="2400" dirty="0">
              <a:latin typeface="+mj-lt"/>
            </a:endParaRPr>
          </a:p>
          <a:p>
            <a:r>
              <a:rPr lang="en-US" sz="2400" dirty="0">
                <a:latin typeface="+mj-lt"/>
              </a:rPr>
              <a:t>The temporal aspect of the novel dataset allows for </a:t>
            </a:r>
            <a:r>
              <a:rPr lang="en-US" sz="2400" b="1" i="1" dirty="0">
                <a:solidFill>
                  <a:srgbClr val="FF0000"/>
                </a:solidFill>
                <a:latin typeface="+mj-lt"/>
              </a:rPr>
              <a:t>studying the dynamics of the interrelationships</a:t>
            </a:r>
            <a:r>
              <a:rPr lang="en-US" sz="2400" dirty="0">
                <a:latin typeface="+mj-lt"/>
              </a:rPr>
              <a:t> among the variables of interest, in contrast to cross-sectional studies. </a:t>
            </a:r>
          </a:p>
          <a:p>
            <a:endParaRPr lang="en-GB" dirty="0"/>
          </a:p>
        </p:txBody>
      </p:sp>
      <p:sp>
        <p:nvSpPr>
          <p:cNvPr id="4" name="Date Placeholder 3">
            <a:extLst>
              <a:ext uri="{FF2B5EF4-FFF2-40B4-BE49-F238E27FC236}">
                <a16:creationId xmlns:a16="http://schemas.microsoft.com/office/drawing/2014/main" id="{86F8A15D-7ABE-4A0D-A889-82F23D213BD0}"/>
              </a:ext>
            </a:extLst>
          </p:cNvPr>
          <p:cNvSpPr>
            <a:spLocks noGrp="1"/>
          </p:cNvSpPr>
          <p:nvPr>
            <p:ph type="dt" sz="half" idx="10"/>
          </p:nvPr>
        </p:nvSpPr>
        <p:spPr/>
        <p:txBody>
          <a:bodyPr/>
          <a:lstStyle/>
          <a:p>
            <a:fld id="{8734D48F-46C7-43D0-8772-0E12098534CB}" type="datetime1">
              <a:rPr lang="en-GB" smtClean="0"/>
              <a:t>19/07/2022</a:t>
            </a:fld>
            <a:endParaRPr lang="en-GB"/>
          </a:p>
        </p:txBody>
      </p:sp>
      <p:sp>
        <p:nvSpPr>
          <p:cNvPr id="5" name="Slide Number Placeholder 4">
            <a:extLst>
              <a:ext uri="{FF2B5EF4-FFF2-40B4-BE49-F238E27FC236}">
                <a16:creationId xmlns:a16="http://schemas.microsoft.com/office/drawing/2014/main" id="{E0BA683F-7D13-4FEF-9DAD-D805D206CA6E}"/>
              </a:ext>
            </a:extLst>
          </p:cNvPr>
          <p:cNvSpPr>
            <a:spLocks noGrp="1"/>
          </p:cNvSpPr>
          <p:nvPr>
            <p:ph type="sldNum" sz="quarter" idx="12"/>
          </p:nvPr>
        </p:nvSpPr>
        <p:spPr/>
        <p:txBody>
          <a:bodyPr/>
          <a:lstStyle/>
          <a:p>
            <a:fld id="{7036C2A0-7742-429E-BDFA-71E8A961B745}" type="slidenum">
              <a:rPr lang="en-GB" smtClean="0"/>
              <a:t>7</a:t>
            </a:fld>
            <a:endParaRPr lang="en-GB"/>
          </a:p>
        </p:txBody>
      </p:sp>
    </p:spTree>
    <p:extLst>
      <p:ext uri="{BB962C8B-B14F-4D97-AF65-F5344CB8AC3E}">
        <p14:creationId xmlns:p14="http://schemas.microsoft.com/office/powerpoint/2010/main" val="128692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008112"/>
          </a:xfrm>
        </p:spPr>
        <p:txBody>
          <a:bodyPr>
            <a:normAutofit fontScale="90000"/>
          </a:bodyPr>
          <a:lstStyle/>
          <a:p>
            <a:r>
              <a:rPr lang="en-GB" sz="3600" dirty="0"/>
              <a:t>Related literature and hypotheses development</a:t>
            </a:r>
          </a:p>
        </p:txBody>
      </p:sp>
      <p:sp>
        <p:nvSpPr>
          <p:cNvPr id="3" name="Content Placeholder 2"/>
          <p:cNvSpPr>
            <a:spLocks noGrp="1"/>
          </p:cNvSpPr>
          <p:nvPr>
            <p:ph idx="1"/>
          </p:nvPr>
        </p:nvSpPr>
        <p:spPr>
          <a:xfrm>
            <a:off x="251520" y="1340769"/>
            <a:ext cx="8640960" cy="5380706"/>
          </a:xfrm>
        </p:spPr>
        <p:txBody>
          <a:bodyPr>
            <a:normAutofit/>
          </a:bodyPr>
          <a:lstStyle/>
          <a:p>
            <a:pPr marL="0" indent="0">
              <a:buNone/>
            </a:pPr>
            <a:r>
              <a:rPr lang="en-US" b="1" i="1" dirty="0">
                <a:latin typeface="+mj-lt"/>
              </a:rPr>
              <a:t>1) Corporate environmental management and greenhouse gas emissions intensity </a:t>
            </a:r>
          </a:p>
          <a:p>
            <a:r>
              <a:rPr lang="en-US" sz="2200" dirty="0">
                <a:latin typeface="+mj-lt"/>
              </a:rPr>
              <a:t>According to the neo-institutional theory, proactive environmental performers adopt environmental policies to drive actions to reduce GHG. Alternatively, reactive environmental performers might adopt environmental policies to discharge their environmental responsibility without reducing GHG. </a:t>
            </a:r>
          </a:p>
          <a:p>
            <a:pPr marL="0" indent="0">
              <a:buNone/>
            </a:pPr>
            <a:endParaRPr lang="en-US" sz="2200" dirty="0">
              <a:latin typeface="+mj-lt"/>
            </a:endParaRPr>
          </a:p>
          <a:p>
            <a:r>
              <a:rPr lang="en-US" sz="2200" dirty="0">
                <a:latin typeface="+mj-lt"/>
              </a:rPr>
              <a:t>A review of the empirical evidence also shows mixed results. Accordingly, the current study tests the following non-directional null hypothesis:</a:t>
            </a:r>
          </a:p>
          <a:p>
            <a:pPr marL="0" indent="0">
              <a:buNone/>
            </a:pPr>
            <a:endParaRPr lang="en-US" sz="2200" dirty="0">
              <a:latin typeface="+mj-lt"/>
            </a:endParaRPr>
          </a:p>
          <a:p>
            <a:pPr marL="0" indent="0">
              <a:buNone/>
            </a:pPr>
            <a:r>
              <a:rPr lang="en-US" sz="2200" b="1" i="1" dirty="0">
                <a:solidFill>
                  <a:srgbClr val="002060"/>
                </a:solidFill>
                <a:latin typeface="+mj-lt"/>
              </a:rPr>
              <a:t>H1</a:t>
            </a:r>
            <a:r>
              <a:rPr lang="en-US" sz="2200" i="1" dirty="0">
                <a:solidFill>
                  <a:srgbClr val="002060"/>
                </a:solidFill>
                <a:latin typeface="+mj-lt"/>
              </a:rPr>
              <a:t>: There is no significant association between corporate environmental policy and greenhouse gas emissions intensity.</a:t>
            </a:r>
          </a:p>
          <a:p>
            <a:endParaRPr lang="en-GB" dirty="0">
              <a:latin typeface="+mj-lt"/>
            </a:endParaRPr>
          </a:p>
        </p:txBody>
      </p:sp>
      <p:sp>
        <p:nvSpPr>
          <p:cNvPr id="4" name="Date Placeholder 3">
            <a:extLst>
              <a:ext uri="{FF2B5EF4-FFF2-40B4-BE49-F238E27FC236}">
                <a16:creationId xmlns:a16="http://schemas.microsoft.com/office/drawing/2014/main" id="{53050109-E6A6-4279-8EAE-9CC7D3825AAC}"/>
              </a:ext>
            </a:extLst>
          </p:cNvPr>
          <p:cNvSpPr>
            <a:spLocks noGrp="1"/>
          </p:cNvSpPr>
          <p:nvPr>
            <p:ph type="dt" sz="half" idx="10"/>
          </p:nvPr>
        </p:nvSpPr>
        <p:spPr/>
        <p:txBody>
          <a:bodyPr/>
          <a:lstStyle/>
          <a:p>
            <a:fld id="{2C4C5890-2128-4967-9138-9BD93D85AF51}" type="datetime1">
              <a:rPr lang="en-GB" smtClean="0"/>
              <a:t>19/07/2022</a:t>
            </a:fld>
            <a:endParaRPr lang="en-GB"/>
          </a:p>
        </p:txBody>
      </p:sp>
      <p:sp>
        <p:nvSpPr>
          <p:cNvPr id="5" name="Slide Number Placeholder 4">
            <a:extLst>
              <a:ext uri="{FF2B5EF4-FFF2-40B4-BE49-F238E27FC236}">
                <a16:creationId xmlns:a16="http://schemas.microsoft.com/office/drawing/2014/main" id="{B7CCAB5C-EFE9-423C-B44B-07946E7E8967}"/>
              </a:ext>
            </a:extLst>
          </p:cNvPr>
          <p:cNvSpPr>
            <a:spLocks noGrp="1"/>
          </p:cNvSpPr>
          <p:nvPr>
            <p:ph type="sldNum" sz="quarter" idx="12"/>
          </p:nvPr>
        </p:nvSpPr>
        <p:spPr/>
        <p:txBody>
          <a:bodyPr/>
          <a:lstStyle/>
          <a:p>
            <a:fld id="{7036C2A0-7742-429E-BDFA-71E8A961B745}" type="slidenum">
              <a:rPr lang="en-GB" smtClean="0"/>
              <a:t>8</a:t>
            </a:fld>
            <a:endParaRPr lang="en-GB"/>
          </a:p>
        </p:txBody>
      </p:sp>
    </p:spTree>
    <p:extLst>
      <p:ext uri="{BB962C8B-B14F-4D97-AF65-F5344CB8AC3E}">
        <p14:creationId xmlns:p14="http://schemas.microsoft.com/office/powerpoint/2010/main" val="4063112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566936"/>
          </a:xfrm>
        </p:spPr>
        <p:txBody>
          <a:bodyPr>
            <a:normAutofit fontScale="90000"/>
          </a:bodyPr>
          <a:lstStyle/>
          <a:p>
            <a:r>
              <a:rPr lang="en-GB" sz="3600" dirty="0"/>
              <a:t>Related literature and hypotheses development</a:t>
            </a:r>
          </a:p>
        </p:txBody>
      </p:sp>
      <p:sp>
        <p:nvSpPr>
          <p:cNvPr id="3" name="Content Placeholder 2"/>
          <p:cNvSpPr>
            <a:spLocks noGrp="1"/>
          </p:cNvSpPr>
          <p:nvPr>
            <p:ph idx="1"/>
          </p:nvPr>
        </p:nvSpPr>
        <p:spPr>
          <a:xfrm>
            <a:off x="457200" y="1340768"/>
            <a:ext cx="8435280" cy="5328592"/>
          </a:xfrm>
        </p:spPr>
        <p:txBody>
          <a:bodyPr>
            <a:normAutofit fontScale="92500" lnSpcReduction="10000"/>
          </a:bodyPr>
          <a:lstStyle/>
          <a:p>
            <a:pPr marL="0" indent="0">
              <a:buNone/>
            </a:pPr>
            <a:r>
              <a:rPr lang="en-US" sz="2400" b="1" i="1" dirty="0"/>
              <a:t>2) Corporate environmental management and environmental disclosure </a:t>
            </a:r>
          </a:p>
          <a:p>
            <a:endParaRPr lang="en-US" sz="2200" dirty="0">
              <a:latin typeface="+mj-lt"/>
            </a:endParaRPr>
          </a:p>
          <a:p>
            <a:r>
              <a:rPr lang="en-US" sz="2200" dirty="0">
                <a:latin typeface="+mj-lt"/>
              </a:rPr>
              <a:t>According to the neo-institutional theory, proactive environmental performers might try to distinguish themselves from passive environmental performers by providing more environmental disclosure voluntarily. Alternatively, passive environmental performers might try to defend or preserve their legitimacy through cheap talk. </a:t>
            </a:r>
          </a:p>
          <a:p>
            <a:pPr marL="0" indent="0">
              <a:buNone/>
            </a:pPr>
            <a:endParaRPr lang="en-US" sz="2200" dirty="0">
              <a:latin typeface="+mj-lt"/>
            </a:endParaRPr>
          </a:p>
          <a:p>
            <a:r>
              <a:rPr lang="en-US" sz="2200" dirty="0">
                <a:latin typeface="+mj-lt"/>
              </a:rPr>
              <a:t>The empirical evidence, although limited, also indicates a positive association between corporate environmental management practices and environmental disclosure, accordingly the current study tests the following hypothesis:</a:t>
            </a:r>
          </a:p>
          <a:p>
            <a:pPr marL="0" indent="0">
              <a:buNone/>
            </a:pPr>
            <a:endParaRPr lang="en-US" sz="2200" dirty="0">
              <a:latin typeface="+mj-lt"/>
            </a:endParaRPr>
          </a:p>
          <a:p>
            <a:pPr marL="0" indent="0">
              <a:buNone/>
            </a:pPr>
            <a:r>
              <a:rPr lang="en-US" sz="2200" b="1" i="1" dirty="0">
                <a:solidFill>
                  <a:srgbClr val="002060"/>
                </a:solidFill>
                <a:latin typeface="+mj-lt"/>
              </a:rPr>
              <a:t>H2</a:t>
            </a:r>
            <a:r>
              <a:rPr lang="en-US" sz="2200" i="1" dirty="0">
                <a:solidFill>
                  <a:srgbClr val="002060"/>
                </a:solidFill>
                <a:latin typeface="+mj-lt"/>
              </a:rPr>
              <a:t>: There is a positive association between corporate environmental policy and disclosure.</a:t>
            </a:r>
          </a:p>
          <a:p>
            <a:pPr marL="0" indent="0">
              <a:buNone/>
            </a:pPr>
            <a:r>
              <a:rPr lang="en-US" sz="2200" dirty="0">
                <a:latin typeface="+mj-lt"/>
              </a:rPr>
              <a:t> </a:t>
            </a:r>
            <a:endParaRPr lang="en-GB" sz="2200" dirty="0">
              <a:latin typeface="+mj-lt"/>
            </a:endParaRPr>
          </a:p>
          <a:p>
            <a:pPr marL="0" indent="0">
              <a:buNone/>
            </a:pPr>
            <a:endParaRPr lang="en-GB" dirty="0"/>
          </a:p>
        </p:txBody>
      </p:sp>
      <p:sp>
        <p:nvSpPr>
          <p:cNvPr id="4" name="Date Placeholder 3">
            <a:extLst>
              <a:ext uri="{FF2B5EF4-FFF2-40B4-BE49-F238E27FC236}">
                <a16:creationId xmlns:a16="http://schemas.microsoft.com/office/drawing/2014/main" id="{5C4858ED-FB0E-4CB5-A383-23CAF683F2C3}"/>
              </a:ext>
            </a:extLst>
          </p:cNvPr>
          <p:cNvSpPr>
            <a:spLocks noGrp="1"/>
          </p:cNvSpPr>
          <p:nvPr>
            <p:ph type="dt" sz="half" idx="10"/>
          </p:nvPr>
        </p:nvSpPr>
        <p:spPr/>
        <p:txBody>
          <a:bodyPr/>
          <a:lstStyle/>
          <a:p>
            <a:fld id="{279F5AAE-EEF0-4341-9308-EE6B1E98C250}" type="datetime1">
              <a:rPr lang="en-GB" smtClean="0"/>
              <a:t>19/07/2022</a:t>
            </a:fld>
            <a:endParaRPr lang="en-GB"/>
          </a:p>
        </p:txBody>
      </p:sp>
      <p:sp>
        <p:nvSpPr>
          <p:cNvPr id="5" name="Slide Number Placeholder 4">
            <a:extLst>
              <a:ext uri="{FF2B5EF4-FFF2-40B4-BE49-F238E27FC236}">
                <a16:creationId xmlns:a16="http://schemas.microsoft.com/office/drawing/2014/main" id="{801D00C9-DBF3-492E-9762-31A9D5F90BF4}"/>
              </a:ext>
            </a:extLst>
          </p:cNvPr>
          <p:cNvSpPr>
            <a:spLocks noGrp="1"/>
          </p:cNvSpPr>
          <p:nvPr>
            <p:ph type="sldNum" sz="quarter" idx="12"/>
          </p:nvPr>
        </p:nvSpPr>
        <p:spPr/>
        <p:txBody>
          <a:bodyPr/>
          <a:lstStyle/>
          <a:p>
            <a:fld id="{7036C2A0-7742-429E-BDFA-71E8A961B745}" type="slidenum">
              <a:rPr lang="en-GB" smtClean="0"/>
              <a:t>9</a:t>
            </a:fld>
            <a:endParaRPr lang="en-GB"/>
          </a:p>
        </p:txBody>
      </p:sp>
    </p:spTree>
    <p:extLst>
      <p:ext uri="{BB962C8B-B14F-4D97-AF65-F5344CB8AC3E}">
        <p14:creationId xmlns:p14="http://schemas.microsoft.com/office/powerpoint/2010/main" val="21452165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2004</TotalTime>
  <Words>1260</Words>
  <Application>Microsoft Office PowerPoint</Application>
  <PresentationFormat>On-screen Show (4:3)</PresentationFormat>
  <Paragraphs>107</Paragraphs>
  <Slides>16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Cambria Math</vt:lpstr>
      <vt:lpstr>Constantia</vt:lpstr>
      <vt:lpstr>Wingdings</vt:lpstr>
      <vt:lpstr>Wingdings 2</vt:lpstr>
      <vt:lpstr>Flow</vt:lpstr>
      <vt:lpstr>          Greenhouse gas emissions, corporate environmental policy and disclosure  </vt:lpstr>
      <vt:lpstr>Purpose</vt:lpstr>
      <vt:lpstr>Importance</vt:lpstr>
      <vt:lpstr>Motivations</vt:lpstr>
      <vt:lpstr>Motivations- Con.</vt:lpstr>
      <vt:lpstr>Contributions </vt:lpstr>
      <vt:lpstr>Contributions- Con.</vt:lpstr>
      <vt:lpstr>Related literature and hypotheses development</vt:lpstr>
      <vt:lpstr>Related literature and hypotheses development</vt:lpstr>
      <vt:lpstr>Research sample</vt:lpstr>
      <vt:lpstr>Research method</vt:lpstr>
      <vt:lpstr>Research Model</vt:lpstr>
      <vt:lpstr>Results</vt:lpstr>
      <vt:lpstr>Conclusions and implications</vt:lpstr>
      <vt:lpstr>Conclusions and implications- Con.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Contingent Capital Securities: Problems and Solutions</dc:title>
  <dc:creator>Frank</dc:creator>
  <cp:lastModifiedBy>Leah Morrison (lib)</cp:lastModifiedBy>
  <cp:revision>264</cp:revision>
  <dcterms:created xsi:type="dcterms:W3CDTF">2012-06-15T07:59:34Z</dcterms:created>
  <dcterms:modified xsi:type="dcterms:W3CDTF">2022-07-19T15:39:08Z</dcterms:modified>
</cp:coreProperties>
</file>