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84" r:id="rId3"/>
    <p:sldId id="412" r:id="rId4"/>
    <p:sldId id="402" r:id="rId5"/>
    <p:sldId id="287" r:id="rId6"/>
    <p:sldId id="403" r:id="rId7"/>
    <p:sldId id="404" r:id="rId8"/>
    <p:sldId id="409" r:id="rId9"/>
    <p:sldId id="410" r:id="rId10"/>
    <p:sldId id="413" r:id="rId11"/>
    <p:sldId id="405" r:id="rId12"/>
    <p:sldId id="411" r:id="rId13"/>
  </p:sldIdLst>
  <p:sldSz cx="12192000" cy="6858000"/>
  <p:notesSz cx="6889750" cy="1002188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a Douglas (snmp)" initials="FD(" lastIdx="1" clrIdx="0">
    <p:extLst>
      <p:ext uri="{19B8F6BF-5375-455C-9EA6-DF929625EA0E}">
        <p15:presenceInfo xmlns:p15="http://schemas.microsoft.com/office/powerpoint/2012/main" userId="S::f.douglas3@rgu.ac.uk::4495d1da-746c-4ed9-8570-2a20a75b13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23AAA"/>
    <a:srgbClr val="C6E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71DC9-A5A1-41EA-BD02-77D73EED02CB}" v="517" dt="2022-05-13T09:52:51.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5762" autoAdjust="0"/>
  </p:normalViewPr>
  <p:slideViewPr>
    <p:cSldViewPr snapToGrid="0">
      <p:cViewPr varScale="1">
        <p:scale>
          <a:sx n="57" d="100"/>
          <a:sy n="57" d="100"/>
        </p:scale>
        <p:origin x="1440" y="6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B532B-EC58-4496-8F2C-7C52CD35E14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D4D3355-6E0A-432C-B93E-DB44BDB22422}">
      <dgm:prSet custT="1"/>
      <dgm:spPr/>
      <dgm:t>
        <a:bodyPr/>
        <a:lstStyle/>
        <a:p>
          <a:r>
            <a:rPr lang="en-GB" sz="1600" dirty="0"/>
            <a:t>	</a:t>
          </a:r>
          <a:r>
            <a:rPr lang="en-GB" sz="2400" dirty="0"/>
            <a:t>Child Poverty Act 2017 </a:t>
          </a:r>
        </a:p>
        <a:p>
          <a:r>
            <a:rPr lang="en-GB" sz="2400" dirty="0"/>
            <a:t>		 - Child Poverty Action Plans 2018-2022</a:t>
          </a:r>
        </a:p>
        <a:p>
          <a:r>
            <a:rPr lang="en-GB" sz="2400" dirty="0"/>
            <a:t>		 - Tackling Child Poverty Delivery Plan 2022-2026</a:t>
          </a:r>
        </a:p>
        <a:p>
          <a:endParaRPr lang="en-GB" sz="1100" dirty="0"/>
        </a:p>
      </dgm:t>
    </dgm:pt>
    <dgm:pt modelId="{8B117B30-684E-4504-A727-199ADC515033}" type="parTrans" cxnId="{4F9E0466-16ED-431B-8B5A-8CFEC7EC2CD2}">
      <dgm:prSet/>
      <dgm:spPr/>
      <dgm:t>
        <a:bodyPr/>
        <a:lstStyle/>
        <a:p>
          <a:endParaRPr lang="en-US"/>
        </a:p>
      </dgm:t>
    </dgm:pt>
    <dgm:pt modelId="{A2F33E8B-CDE3-4D1D-AA98-47C987DA8A82}" type="sibTrans" cxnId="{4F9E0466-16ED-431B-8B5A-8CFEC7EC2CD2}">
      <dgm:prSet/>
      <dgm:spPr/>
      <dgm:t>
        <a:bodyPr/>
        <a:lstStyle/>
        <a:p>
          <a:endParaRPr lang="en-US"/>
        </a:p>
      </dgm:t>
    </dgm:pt>
    <dgm:pt modelId="{484B45E8-6774-4051-A16E-791C164A710A}">
      <dgm:prSet custT="1"/>
      <dgm:spPr/>
      <dgm:t>
        <a:bodyPr/>
        <a:lstStyle/>
        <a:p>
          <a:r>
            <a:rPr lang="en-GB" sz="2400" dirty="0"/>
            <a:t>Investigation of early implementation of the Financial Inclusion Pathway within the NHS Grampian area in relation to clinical practice, and the experience of care. </a:t>
          </a:r>
          <a:endParaRPr lang="en-US" sz="2400" dirty="0"/>
        </a:p>
      </dgm:t>
    </dgm:pt>
    <dgm:pt modelId="{A0322752-2672-4D14-A9FC-3DF2ECC9EC8E}" type="parTrans" cxnId="{33996097-8BDD-462C-88E7-C4E78C97BECC}">
      <dgm:prSet/>
      <dgm:spPr/>
      <dgm:t>
        <a:bodyPr/>
        <a:lstStyle/>
        <a:p>
          <a:endParaRPr lang="en-GB"/>
        </a:p>
      </dgm:t>
    </dgm:pt>
    <dgm:pt modelId="{39563E57-04EC-4125-9AAC-2A5F218B28A4}" type="sibTrans" cxnId="{33996097-8BDD-462C-88E7-C4E78C97BECC}">
      <dgm:prSet/>
      <dgm:spPr/>
      <dgm:t>
        <a:bodyPr/>
        <a:lstStyle/>
        <a:p>
          <a:endParaRPr lang="en-GB"/>
        </a:p>
      </dgm:t>
    </dgm:pt>
    <dgm:pt modelId="{3D50EAE3-D8F4-4F6B-BC94-99E85B3B8B77}">
      <dgm:prSet custT="1"/>
      <dgm:spPr/>
      <dgm:t>
        <a:bodyPr/>
        <a:lstStyle/>
        <a:p>
          <a:pPr>
            <a:buClrTx/>
            <a:buSzTx/>
            <a:buFontTx/>
            <a:buNone/>
          </a:pP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Low-income parents’ perspectives and experiences of engaging with early years health professionals about financial challenges and income maximisation</a:t>
          </a:r>
          <a:endParaRPr lang="en-GB" sz="2400" b="1" dirty="0">
            <a:solidFill>
              <a:schemeClr val="tx1"/>
            </a:solidFill>
          </a:endParaRPr>
        </a:p>
      </dgm:t>
    </dgm:pt>
    <dgm:pt modelId="{71131E3A-E706-49CD-8180-2A35D6025EE3}" type="parTrans" cxnId="{D439AACC-90DC-47AA-8AD4-96BC2CACBAFC}">
      <dgm:prSet/>
      <dgm:spPr/>
      <dgm:t>
        <a:bodyPr/>
        <a:lstStyle/>
        <a:p>
          <a:endParaRPr lang="en-GB"/>
        </a:p>
      </dgm:t>
    </dgm:pt>
    <dgm:pt modelId="{C37D067C-2ABC-4B57-AC76-8EC44E3791CF}" type="sibTrans" cxnId="{D439AACC-90DC-47AA-8AD4-96BC2CACBAFC}">
      <dgm:prSet/>
      <dgm:spPr/>
      <dgm:t>
        <a:bodyPr/>
        <a:lstStyle/>
        <a:p>
          <a:endParaRPr lang="en-GB"/>
        </a:p>
      </dgm:t>
    </dgm:pt>
    <dgm:pt modelId="{08B8FA8C-5B01-45B5-930C-887B88C56ADE}" type="pres">
      <dgm:prSet presAssocID="{C87B532B-EC58-4496-8F2C-7C52CD35E140}" presName="linear" presStyleCnt="0">
        <dgm:presLayoutVars>
          <dgm:animLvl val="lvl"/>
          <dgm:resizeHandles val="exact"/>
        </dgm:presLayoutVars>
      </dgm:prSet>
      <dgm:spPr/>
    </dgm:pt>
    <dgm:pt modelId="{B429A336-C57E-4D11-8B93-26662446B924}" type="pres">
      <dgm:prSet presAssocID="{2D4D3355-6E0A-432C-B93E-DB44BDB22422}" presName="parentText" presStyleLbl="node1" presStyleIdx="0" presStyleCnt="3" custScaleY="142105" custLinFactY="-25380" custLinFactNeighborY="-100000">
        <dgm:presLayoutVars>
          <dgm:chMax val="0"/>
          <dgm:bulletEnabled val="1"/>
        </dgm:presLayoutVars>
      </dgm:prSet>
      <dgm:spPr/>
    </dgm:pt>
    <dgm:pt modelId="{2954D3D4-BBA1-458E-9806-455CBB4AEE20}" type="pres">
      <dgm:prSet presAssocID="{A2F33E8B-CDE3-4D1D-AA98-47C987DA8A82}" presName="spacer" presStyleCnt="0"/>
      <dgm:spPr/>
    </dgm:pt>
    <dgm:pt modelId="{33A21EDB-17DB-4E83-A97E-5B31D3441D24}" type="pres">
      <dgm:prSet presAssocID="{484B45E8-6774-4051-A16E-791C164A710A}" presName="parentText" presStyleLbl="node1" presStyleIdx="1" presStyleCnt="3" custScaleY="122366" custLinFactY="-4354" custLinFactNeighborY="-100000">
        <dgm:presLayoutVars>
          <dgm:chMax val="0"/>
          <dgm:bulletEnabled val="1"/>
        </dgm:presLayoutVars>
      </dgm:prSet>
      <dgm:spPr/>
    </dgm:pt>
    <dgm:pt modelId="{B138CEBC-C1D3-4A9F-8539-FC611D801367}" type="pres">
      <dgm:prSet presAssocID="{39563E57-04EC-4125-9AAC-2A5F218B28A4}" presName="spacer" presStyleCnt="0"/>
      <dgm:spPr/>
    </dgm:pt>
    <dgm:pt modelId="{31B26C61-2044-48E1-AC8F-8786923381E8}" type="pres">
      <dgm:prSet presAssocID="{3D50EAE3-D8F4-4F6B-BC94-99E85B3B8B77}" presName="parentText" presStyleLbl="node1" presStyleIdx="2" presStyleCnt="3">
        <dgm:presLayoutVars>
          <dgm:chMax val="0"/>
          <dgm:bulletEnabled val="1"/>
        </dgm:presLayoutVars>
      </dgm:prSet>
      <dgm:spPr/>
    </dgm:pt>
  </dgm:ptLst>
  <dgm:cxnLst>
    <dgm:cxn modelId="{4F9E0466-16ED-431B-8B5A-8CFEC7EC2CD2}" srcId="{C87B532B-EC58-4496-8F2C-7C52CD35E140}" destId="{2D4D3355-6E0A-432C-B93E-DB44BDB22422}" srcOrd="0" destOrd="0" parTransId="{8B117B30-684E-4504-A727-199ADC515033}" sibTransId="{A2F33E8B-CDE3-4D1D-AA98-47C987DA8A82}"/>
    <dgm:cxn modelId="{E4DD5E46-ED0F-4B24-8F58-E8E7753E0B1B}" type="presOf" srcId="{484B45E8-6774-4051-A16E-791C164A710A}" destId="{33A21EDB-17DB-4E83-A97E-5B31D3441D24}" srcOrd="0" destOrd="0" presId="urn:microsoft.com/office/officeart/2005/8/layout/vList2"/>
    <dgm:cxn modelId="{3D1CE551-4123-45A6-8DAB-3E99C6FB78C5}" type="presOf" srcId="{3D50EAE3-D8F4-4F6B-BC94-99E85B3B8B77}" destId="{31B26C61-2044-48E1-AC8F-8786923381E8}" srcOrd="0" destOrd="0" presId="urn:microsoft.com/office/officeart/2005/8/layout/vList2"/>
    <dgm:cxn modelId="{33996097-8BDD-462C-88E7-C4E78C97BECC}" srcId="{C87B532B-EC58-4496-8F2C-7C52CD35E140}" destId="{484B45E8-6774-4051-A16E-791C164A710A}" srcOrd="1" destOrd="0" parTransId="{A0322752-2672-4D14-A9FC-3DF2ECC9EC8E}" sibTransId="{39563E57-04EC-4125-9AAC-2A5F218B28A4}"/>
    <dgm:cxn modelId="{C33F37B1-C751-4ACF-935E-CD5832435E6E}" type="presOf" srcId="{2D4D3355-6E0A-432C-B93E-DB44BDB22422}" destId="{B429A336-C57E-4D11-8B93-26662446B924}" srcOrd="0" destOrd="0" presId="urn:microsoft.com/office/officeart/2005/8/layout/vList2"/>
    <dgm:cxn modelId="{D439AACC-90DC-47AA-8AD4-96BC2CACBAFC}" srcId="{C87B532B-EC58-4496-8F2C-7C52CD35E140}" destId="{3D50EAE3-D8F4-4F6B-BC94-99E85B3B8B77}" srcOrd="2" destOrd="0" parTransId="{71131E3A-E706-49CD-8180-2A35D6025EE3}" sibTransId="{C37D067C-2ABC-4B57-AC76-8EC44E3791CF}"/>
    <dgm:cxn modelId="{7AF675E2-0514-4F5E-9F37-D0CFF31E2403}" type="presOf" srcId="{C87B532B-EC58-4496-8F2C-7C52CD35E140}" destId="{08B8FA8C-5B01-45B5-930C-887B88C56ADE}" srcOrd="0" destOrd="0" presId="urn:microsoft.com/office/officeart/2005/8/layout/vList2"/>
    <dgm:cxn modelId="{DC6E52CA-5694-4EF6-B4F0-48F96B2B4585}" type="presParOf" srcId="{08B8FA8C-5B01-45B5-930C-887B88C56ADE}" destId="{B429A336-C57E-4D11-8B93-26662446B924}" srcOrd="0" destOrd="0" presId="urn:microsoft.com/office/officeart/2005/8/layout/vList2"/>
    <dgm:cxn modelId="{5DA3C3BB-36D6-435B-94A6-0C7BEA041A79}" type="presParOf" srcId="{08B8FA8C-5B01-45B5-930C-887B88C56ADE}" destId="{2954D3D4-BBA1-458E-9806-455CBB4AEE20}" srcOrd="1" destOrd="0" presId="urn:microsoft.com/office/officeart/2005/8/layout/vList2"/>
    <dgm:cxn modelId="{FFE18A59-0A19-4955-8957-18C8B4621E61}" type="presParOf" srcId="{08B8FA8C-5B01-45B5-930C-887B88C56ADE}" destId="{33A21EDB-17DB-4E83-A97E-5B31D3441D24}" srcOrd="2" destOrd="0" presId="urn:microsoft.com/office/officeart/2005/8/layout/vList2"/>
    <dgm:cxn modelId="{A812DBDD-8A47-4143-85CA-65AEC9F6E81C}" type="presParOf" srcId="{08B8FA8C-5B01-45B5-930C-887B88C56ADE}" destId="{B138CEBC-C1D3-4A9F-8539-FC611D801367}" srcOrd="3" destOrd="0" presId="urn:microsoft.com/office/officeart/2005/8/layout/vList2"/>
    <dgm:cxn modelId="{CAA6DD74-7171-4C1B-B071-363E9A0F312C}" type="presParOf" srcId="{08B8FA8C-5B01-45B5-930C-887B88C56ADE}" destId="{31B26C61-2044-48E1-AC8F-8786923381E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F84AE-3BBE-4863-8CFC-5857CE0FC44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1DB23E0-95F8-48CA-AE44-4CA385A33AB2}">
      <dgm:prSet/>
      <dgm:spPr/>
      <dgm:t>
        <a:bodyPr/>
        <a:lstStyle/>
        <a:p>
          <a:r>
            <a:rPr lang="en-GB" sz="1800" dirty="0">
              <a:effectLst/>
              <a:latin typeface="Calibri" panose="020F0502020204030204" pitchFamily="34" charset="0"/>
              <a:ea typeface="Calibri" panose="020F0502020204030204" pitchFamily="34" charset="0"/>
            </a:rPr>
            <a:t> Living with poverty</a:t>
          </a:r>
          <a:endParaRPr lang="en-US" dirty="0"/>
        </a:p>
      </dgm:t>
    </dgm:pt>
    <dgm:pt modelId="{173630D5-1FDA-4137-AB0D-C41974CBAD04}" type="parTrans" cxnId="{A4339C35-DB17-476F-91E0-EC283079EC6D}">
      <dgm:prSet/>
      <dgm:spPr/>
      <dgm:t>
        <a:bodyPr/>
        <a:lstStyle/>
        <a:p>
          <a:endParaRPr lang="en-US"/>
        </a:p>
      </dgm:t>
    </dgm:pt>
    <dgm:pt modelId="{77CB891C-1199-4871-A394-5260B0A05514}" type="sibTrans" cxnId="{A4339C35-DB17-476F-91E0-EC283079EC6D}">
      <dgm:prSet/>
      <dgm:spPr/>
      <dgm:t>
        <a:bodyPr/>
        <a:lstStyle/>
        <a:p>
          <a:endParaRPr lang="en-US"/>
        </a:p>
      </dgm:t>
    </dgm:pt>
    <dgm:pt modelId="{9B800C39-8682-4E6A-A132-A4DE6A59BD09}">
      <dgm:prSet/>
      <dgm:spPr>
        <a:solidFill>
          <a:schemeClr val="accent2"/>
        </a:solidFill>
      </dgm:spPr>
      <dgm:t>
        <a:bodyPr/>
        <a:lstStyle/>
        <a:p>
          <a:r>
            <a:rPr lang="en-GB" dirty="0"/>
            <a:t>Experiences of help with financial matters </a:t>
          </a:r>
        </a:p>
      </dgm:t>
    </dgm:pt>
    <dgm:pt modelId="{3C361030-9804-4B2C-BB25-A7F31F336A3D}" type="parTrans" cxnId="{50BDEC22-98FC-428A-8173-F1B6BB89458F}">
      <dgm:prSet/>
      <dgm:spPr/>
      <dgm:t>
        <a:bodyPr/>
        <a:lstStyle/>
        <a:p>
          <a:endParaRPr lang="en-GB"/>
        </a:p>
      </dgm:t>
    </dgm:pt>
    <dgm:pt modelId="{C44285AE-62E7-4176-995A-5A19FB621A74}" type="sibTrans" cxnId="{50BDEC22-98FC-428A-8173-F1B6BB89458F}">
      <dgm:prSet/>
      <dgm:spPr/>
      <dgm:t>
        <a:bodyPr/>
        <a:lstStyle/>
        <a:p>
          <a:endParaRPr lang="en-GB"/>
        </a:p>
      </dgm:t>
    </dgm:pt>
    <dgm:pt modelId="{D79233F0-5D1E-4BC3-8F2C-2B983231FFE5}">
      <dgm:prSet/>
      <dgm:spPr>
        <a:solidFill>
          <a:srgbClr val="D23AAA"/>
        </a:solidFill>
      </dgm:spPr>
      <dgm:t>
        <a:bodyPr/>
        <a:lstStyle/>
        <a:p>
          <a:r>
            <a:rPr lang="en-GB" dirty="0">
              <a:effectLst/>
              <a:latin typeface="Calibri" panose="020F0502020204030204" pitchFamily="34" charset="0"/>
              <a:ea typeface="Calibri" panose="020F0502020204030204" pitchFamily="34" charset="0"/>
            </a:rPr>
            <a:t>Discussing financial issues risks</a:t>
          </a:r>
          <a:endParaRPr lang="en-GB" dirty="0"/>
        </a:p>
      </dgm:t>
    </dgm:pt>
    <dgm:pt modelId="{02DB5A61-8613-4EEE-9095-4BB97C29B590}" type="parTrans" cxnId="{D5352E14-1E7C-4773-B5D2-A71811EBF647}">
      <dgm:prSet/>
      <dgm:spPr/>
      <dgm:t>
        <a:bodyPr/>
        <a:lstStyle/>
        <a:p>
          <a:endParaRPr lang="en-GB"/>
        </a:p>
      </dgm:t>
    </dgm:pt>
    <dgm:pt modelId="{8128E79E-3397-41A6-86F8-F427885608DF}" type="sibTrans" cxnId="{D5352E14-1E7C-4773-B5D2-A71811EBF647}">
      <dgm:prSet/>
      <dgm:spPr/>
      <dgm:t>
        <a:bodyPr/>
        <a:lstStyle/>
        <a:p>
          <a:endParaRPr lang="en-GB"/>
        </a:p>
      </dgm:t>
    </dgm:pt>
    <dgm:pt modelId="{1C8350D8-5CEE-4D2A-B76A-42690FAF3530}">
      <dgm:prSet/>
      <dgm:spPr>
        <a:solidFill>
          <a:schemeClr val="accent4">
            <a:lumMod val="50000"/>
          </a:schemeClr>
        </a:solidFill>
      </dgm:spPr>
      <dgm:t>
        <a:bodyPr/>
        <a:lstStyle/>
        <a:p>
          <a:r>
            <a:rPr lang="en-GB" dirty="0">
              <a:effectLst/>
              <a:latin typeface="Calibri" panose="020F0502020204030204" pitchFamily="34" charset="0"/>
              <a:ea typeface="Calibri" panose="020F0502020204030204" pitchFamily="34" charset="0"/>
            </a:rPr>
            <a:t>Raising the issue</a:t>
          </a:r>
          <a:endParaRPr lang="en-GB" dirty="0"/>
        </a:p>
      </dgm:t>
    </dgm:pt>
    <dgm:pt modelId="{F4A45C1D-B072-42AA-B36F-5A2713299DB2}" type="parTrans" cxnId="{27ABE932-64B4-4C2D-88A9-CE4128F55457}">
      <dgm:prSet/>
      <dgm:spPr/>
      <dgm:t>
        <a:bodyPr/>
        <a:lstStyle/>
        <a:p>
          <a:endParaRPr lang="en-GB"/>
        </a:p>
      </dgm:t>
    </dgm:pt>
    <dgm:pt modelId="{BCB0807C-7599-49C1-B6DD-92C73AF853C6}" type="sibTrans" cxnId="{27ABE932-64B4-4C2D-88A9-CE4128F55457}">
      <dgm:prSet/>
      <dgm:spPr/>
      <dgm:t>
        <a:bodyPr/>
        <a:lstStyle/>
        <a:p>
          <a:endParaRPr lang="en-GB"/>
        </a:p>
      </dgm:t>
    </dgm:pt>
    <dgm:pt modelId="{948AC088-ADAB-4C27-8205-B81B30A6C027}">
      <dgm:prSet/>
      <dgm:spPr>
        <a:solidFill>
          <a:srgbClr val="008000"/>
        </a:solidFill>
      </dgm:spPr>
      <dgm:t>
        <a:bodyPr/>
        <a:lstStyle/>
        <a:p>
          <a:r>
            <a:rPr lang="en-GB" dirty="0">
              <a:effectLst/>
              <a:latin typeface="Calibri" panose="020F0502020204030204" pitchFamily="34" charset="0"/>
              <a:ea typeface="Calibri" panose="020F0502020204030204" pitchFamily="34" charset="0"/>
            </a:rPr>
            <a:t>Perceived intervention benefits</a:t>
          </a:r>
          <a:endParaRPr lang="en-GB" dirty="0"/>
        </a:p>
      </dgm:t>
    </dgm:pt>
    <dgm:pt modelId="{71A1783A-E9F9-446F-9DCA-015E2EBEA51F}" type="parTrans" cxnId="{F3719343-0039-4E27-9ECB-35122AA5CF48}">
      <dgm:prSet/>
      <dgm:spPr/>
      <dgm:t>
        <a:bodyPr/>
        <a:lstStyle/>
        <a:p>
          <a:endParaRPr lang="en-GB"/>
        </a:p>
      </dgm:t>
    </dgm:pt>
    <dgm:pt modelId="{962991CC-C4B4-4C4E-9717-5A706815117B}" type="sibTrans" cxnId="{F3719343-0039-4E27-9ECB-35122AA5CF48}">
      <dgm:prSet/>
      <dgm:spPr/>
      <dgm:t>
        <a:bodyPr/>
        <a:lstStyle/>
        <a:p>
          <a:endParaRPr lang="en-GB"/>
        </a:p>
      </dgm:t>
    </dgm:pt>
    <dgm:pt modelId="{FF354D2C-BA02-449A-8866-820DEB3F4A21}" type="pres">
      <dgm:prSet presAssocID="{A00F84AE-3BBE-4863-8CFC-5857CE0FC44B}" presName="diagram" presStyleCnt="0">
        <dgm:presLayoutVars>
          <dgm:dir/>
          <dgm:resizeHandles val="exact"/>
        </dgm:presLayoutVars>
      </dgm:prSet>
      <dgm:spPr/>
    </dgm:pt>
    <dgm:pt modelId="{BD8F0DC2-3A3B-465A-AEB3-BDEF77A94C51}" type="pres">
      <dgm:prSet presAssocID="{51DB23E0-95F8-48CA-AE44-4CA385A33AB2}" presName="node" presStyleLbl="node1" presStyleIdx="0" presStyleCnt="5">
        <dgm:presLayoutVars>
          <dgm:bulletEnabled val="1"/>
        </dgm:presLayoutVars>
      </dgm:prSet>
      <dgm:spPr/>
    </dgm:pt>
    <dgm:pt modelId="{7B1C2104-2099-49CD-B161-431ADE631A42}" type="pres">
      <dgm:prSet presAssocID="{77CB891C-1199-4871-A394-5260B0A05514}" presName="sibTrans" presStyleCnt="0"/>
      <dgm:spPr/>
    </dgm:pt>
    <dgm:pt modelId="{0A1FE698-55AA-4A75-95F2-F04FFBCE6FB4}" type="pres">
      <dgm:prSet presAssocID="{9B800C39-8682-4E6A-A132-A4DE6A59BD09}" presName="node" presStyleLbl="node1" presStyleIdx="1" presStyleCnt="5" custLinFactX="2374" custLinFactNeighborX="100000" custLinFactNeighborY="3525">
        <dgm:presLayoutVars>
          <dgm:bulletEnabled val="1"/>
        </dgm:presLayoutVars>
      </dgm:prSet>
      <dgm:spPr/>
    </dgm:pt>
    <dgm:pt modelId="{22BABD22-E5A2-40FE-8490-34DFCE93F480}" type="pres">
      <dgm:prSet presAssocID="{C44285AE-62E7-4176-995A-5A19FB621A74}" presName="sibTrans" presStyleCnt="0"/>
      <dgm:spPr/>
    </dgm:pt>
    <dgm:pt modelId="{6E4E3811-BCBB-4484-961E-C194010F30F9}" type="pres">
      <dgm:prSet presAssocID="{D79233F0-5D1E-4BC3-8F2C-2B983231FFE5}" presName="node" presStyleLbl="node1" presStyleIdx="2" presStyleCnt="5" custLinFactX="-11749" custLinFactNeighborX="-100000" custLinFactNeighborY="2115">
        <dgm:presLayoutVars>
          <dgm:bulletEnabled val="1"/>
        </dgm:presLayoutVars>
      </dgm:prSet>
      <dgm:spPr/>
    </dgm:pt>
    <dgm:pt modelId="{42A02E9C-5289-43A0-BC18-4C69C9F039CA}" type="pres">
      <dgm:prSet presAssocID="{8128E79E-3397-41A6-86F8-F427885608DF}" presName="sibTrans" presStyleCnt="0"/>
      <dgm:spPr/>
    </dgm:pt>
    <dgm:pt modelId="{884E85BA-89C0-4A23-896A-C62CE89C71F1}" type="pres">
      <dgm:prSet presAssocID="{948AC088-ADAB-4C27-8205-B81B30A6C027}" presName="node" presStyleLbl="node1" presStyleIdx="3" presStyleCnt="5" custLinFactX="22273" custLinFactNeighborX="100000" custLinFactNeighborY="-2116">
        <dgm:presLayoutVars>
          <dgm:bulletEnabled val="1"/>
        </dgm:presLayoutVars>
      </dgm:prSet>
      <dgm:spPr/>
    </dgm:pt>
    <dgm:pt modelId="{0BEDBAA3-DB13-4BDC-8410-EB02D7BFB206}" type="pres">
      <dgm:prSet presAssocID="{962991CC-C4B4-4C4E-9717-5A706815117B}" presName="sibTrans" presStyleCnt="0"/>
      <dgm:spPr/>
    </dgm:pt>
    <dgm:pt modelId="{2C91CD51-D658-4549-AFB0-500CF446BDFC}" type="pres">
      <dgm:prSet presAssocID="{1C8350D8-5CEE-4D2A-B76A-42690FAF3530}" presName="node" presStyleLbl="node1" presStyleIdx="4" presStyleCnt="5" custLinFactNeighborX="-99919" custLinFactNeighborY="-3336">
        <dgm:presLayoutVars>
          <dgm:bulletEnabled val="1"/>
        </dgm:presLayoutVars>
      </dgm:prSet>
      <dgm:spPr/>
    </dgm:pt>
  </dgm:ptLst>
  <dgm:cxnLst>
    <dgm:cxn modelId="{D5352E14-1E7C-4773-B5D2-A71811EBF647}" srcId="{A00F84AE-3BBE-4863-8CFC-5857CE0FC44B}" destId="{D79233F0-5D1E-4BC3-8F2C-2B983231FFE5}" srcOrd="2" destOrd="0" parTransId="{02DB5A61-8613-4EEE-9095-4BB97C29B590}" sibTransId="{8128E79E-3397-41A6-86F8-F427885608DF}"/>
    <dgm:cxn modelId="{1ACAD51E-48E4-4D1F-A9EF-4D98250A8748}" type="presOf" srcId="{D79233F0-5D1E-4BC3-8F2C-2B983231FFE5}" destId="{6E4E3811-BCBB-4484-961E-C194010F30F9}" srcOrd="0" destOrd="0" presId="urn:microsoft.com/office/officeart/2005/8/layout/default"/>
    <dgm:cxn modelId="{50BDEC22-98FC-428A-8173-F1B6BB89458F}" srcId="{A00F84AE-3BBE-4863-8CFC-5857CE0FC44B}" destId="{9B800C39-8682-4E6A-A132-A4DE6A59BD09}" srcOrd="1" destOrd="0" parTransId="{3C361030-9804-4B2C-BB25-A7F31F336A3D}" sibTransId="{C44285AE-62E7-4176-995A-5A19FB621A74}"/>
    <dgm:cxn modelId="{27ABE932-64B4-4C2D-88A9-CE4128F55457}" srcId="{A00F84AE-3BBE-4863-8CFC-5857CE0FC44B}" destId="{1C8350D8-5CEE-4D2A-B76A-42690FAF3530}" srcOrd="4" destOrd="0" parTransId="{F4A45C1D-B072-42AA-B36F-5A2713299DB2}" sibTransId="{BCB0807C-7599-49C1-B6DD-92C73AF853C6}"/>
    <dgm:cxn modelId="{A9863A35-C467-4045-8F3A-FB3FC2C8DCD1}" type="presOf" srcId="{9B800C39-8682-4E6A-A132-A4DE6A59BD09}" destId="{0A1FE698-55AA-4A75-95F2-F04FFBCE6FB4}" srcOrd="0" destOrd="0" presId="urn:microsoft.com/office/officeart/2005/8/layout/default"/>
    <dgm:cxn modelId="{A4339C35-DB17-476F-91E0-EC283079EC6D}" srcId="{A00F84AE-3BBE-4863-8CFC-5857CE0FC44B}" destId="{51DB23E0-95F8-48CA-AE44-4CA385A33AB2}" srcOrd="0" destOrd="0" parTransId="{173630D5-1FDA-4137-AB0D-C41974CBAD04}" sibTransId="{77CB891C-1199-4871-A394-5260B0A05514}"/>
    <dgm:cxn modelId="{7DBCC75F-3B32-40DF-AD4F-CE30D8FD7F3D}" type="presOf" srcId="{A00F84AE-3BBE-4863-8CFC-5857CE0FC44B}" destId="{FF354D2C-BA02-449A-8866-820DEB3F4A21}" srcOrd="0" destOrd="0" presId="urn:microsoft.com/office/officeart/2005/8/layout/default"/>
    <dgm:cxn modelId="{F3719343-0039-4E27-9ECB-35122AA5CF48}" srcId="{A00F84AE-3BBE-4863-8CFC-5857CE0FC44B}" destId="{948AC088-ADAB-4C27-8205-B81B30A6C027}" srcOrd="3" destOrd="0" parTransId="{71A1783A-E9F9-446F-9DCA-015E2EBEA51F}" sibTransId="{962991CC-C4B4-4C4E-9717-5A706815117B}"/>
    <dgm:cxn modelId="{41FD5EBE-7D68-44FE-8A16-3196809F8B0C}" type="presOf" srcId="{51DB23E0-95F8-48CA-AE44-4CA385A33AB2}" destId="{BD8F0DC2-3A3B-465A-AEB3-BDEF77A94C51}" srcOrd="0" destOrd="0" presId="urn:microsoft.com/office/officeart/2005/8/layout/default"/>
    <dgm:cxn modelId="{DBF435EA-542B-4FFB-BA6F-BA57CE3722CA}" type="presOf" srcId="{1C8350D8-5CEE-4D2A-B76A-42690FAF3530}" destId="{2C91CD51-D658-4549-AFB0-500CF446BDFC}" srcOrd="0" destOrd="0" presId="urn:microsoft.com/office/officeart/2005/8/layout/default"/>
    <dgm:cxn modelId="{E942B4F6-53F7-4E1F-8D82-A40368A5674A}" type="presOf" srcId="{948AC088-ADAB-4C27-8205-B81B30A6C027}" destId="{884E85BA-89C0-4A23-896A-C62CE89C71F1}" srcOrd="0" destOrd="0" presId="urn:microsoft.com/office/officeart/2005/8/layout/default"/>
    <dgm:cxn modelId="{DBF31112-2D4A-486B-8552-AF8E8D4FD896}" type="presParOf" srcId="{FF354D2C-BA02-449A-8866-820DEB3F4A21}" destId="{BD8F0DC2-3A3B-465A-AEB3-BDEF77A94C51}" srcOrd="0" destOrd="0" presId="urn:microsoft.com/office/officeart/2005/8/layout/default"/>
    <dgm:cxn modelId="{2A82839D-B5B4-4AF4-A68F-99F1838311BE}" type="presParOf" srcId="{FF354D2C-BA02-449A-8866-820DEB3F4A21}" destId="{7B1C2104-2099-49CD-B161-431ADE631A42}" srcOrd="1" destOrd="0" presId="urn:microsoft.com/office/officeart/2005/8/layout/default"/>
    <dgm:cxn modelId="{E26F7054-0460-4760-A28A-8140C8C1D293}" type="presParOf" srcId="{FF354D2C-BA02-449A-8866-820DEB3F4A21}" destId="{0A1FE698-55AA-4A75-95F2-F04FFBCE6FB4}" srcOrd="2" destOrd="0" presId="urn:microsoft.com/office/officeart/2005/8/layout/default"/>
    <dgm:cxn modelId="{A81044ED-12D1-4329-871D-3563A38C4D94}" type="presParOf" srcId="{FF354D2C-BA02-449A-8866-820DEB3F4A21}" destId="{22BABD22-E5A2-40FE-8490-34DFCE93F480}" srcOrd="3" destOrd="0" presId="urn:microsoft.com/office/officeart/2005/8/layout/default"/>
    <dgm:cxn modelId="{FD812F81-0571-4FCC-BE14-AFD3523C8E87}" type="presParOf" srcId="{FF354D2C-BA02-449A-8866-820DEB3F4A21}" destId="{6E4E3811-BCBB-4484-961E-C194010F30F9}" srcOrd="4" destOrd="0" presId="urn:microsoft.com/office/officeart/2005/8/layout/default"/>
    <dgm:cxn modelId="{00A62D30-3BCC-4B78-B595-1D4FAC7530D3}" type="presParOf" srcId="{FF354D2C-BA02-449A-8866-820DEB3F4A21}" destId="{42A02E9C-5289-43A0-BC18-4C69C9F039CA}" srcOrd="5" destOrd="0" presId="urn:microsoft.com/office/officeart/2005/8/layout/default"/>
    <dgm:cxn modelId="{9F131A7D-3CEE-4942-B0EB-F0719178840D}" type="presParOf" srcId="{FF354D2C-BA02-449A-8866-820DEB3F4A21}" destId="{884E85BA-89C0-4A23-896A-C62CE89C71F1}" srcOrd="6" destOrd="0" presId="urn:microsoft.com/office/officeart/2005/8/layout/default"/>
    <dgm:cxn modelId="{9E4DC1BC-D804-4D5B-BE3B-DA37DB2DCA78}" type="presParOf" srcId="{FF354D2C-BA02-449A-8866-820DEB3F4A21}" destId="{0BEDBAA3-DB13-4BDC-8410-EB02D7BFB206}" srcOrd="7" destOrd="0" presId="urn:microsoft.com/office/officeart/2005/8/layout/default"/>
    <dgm:cxn modelId="{F88737A2-0780-4162-9896-1FA92759770B}" type="presParOf" srcId="{FF354D2C-BA02-449A-8866-820DEB3F4A21}" destId="{2C91CD51-D658-4549-AFB0-500CF446BD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9A336-C57E-4D11-8B93-26662446B924}">
      <dsp:nvSpPr>
        <dsp:cNvPr id="0" name=""/>
        <dsp:cNvSpPr/>
      </dsp:nvSpPr>
      <dsp:spPr>
        <a:xfrm>
          <a:off x="0" y="173979"/>
          <a:ext cx="8646132" cy="170478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	</a:t>
          </a:r>
          <a:r>
            <a:rPr lang="en-GB" sz="2400" kern="1200" dirty="0"/>
            <a:t>Child Poverty Act 2017 </a:t>
          </a:r>
        </a:p>
        <a:p>
          <a:pPr marL="0" lvl="0" indent="0" algn="l" defTabSz="711200">
            <a:lnSpc>
              <a:spcPct val="90000"/>
            </a:lnSpc>
            <a:spcBef>
              <a:spcPct val="0"/>
            </a:spcBef>
            <a:spcAft>
              <a:spcPct val="35000"/>
            </a:spcAft>
            <a:buNone/>
          </a:pPr>
          <a:r>
            <a:rPr lang="en-GB" sz="2400" kern="1200" dirty="0"/>
            <a:t>		 - Child Poverty Action Plans 2018-2022</a:t>
          </a:r>
        </a:p>
        <a:p>
          <a:pPr marL="0" lvl="0" indent="0" algn="l" defTabSz="711200">
            <a:lnSpc>
              <a:spcPct val="90000"/>
            </a:lnSpc>
            <a:spcBef>
              <a:spcPct val="0"/>
            </a:spcBef>
            <a:spcAft>
              <a:spcPct val="35000"/>
            </a:spcAft>
            <a:buNone/>
          </a:pPr>
          <a:r>
            <a:rPr lang="en-GB" sz="2400" kern="1200" dirty="0"/>
            <a:t>		 - Tackling Child Poverty Delivery Plan 2022-2026</a:t>
          </a:r>
        </a:p>
        <a:p>
          <a:pPr marL="0" lvl="0" indent="0" algn="l" defTabSz="711200">
            <a:lnSpc>
              <a:spcPct val="90000"/>
            </a:lnSpc>
            <a:spcBef>
              <a:spcPct val="0"/>
            </a:spcBef>
            <a:spcAft>
              <a:spcPct val="35000"/>
            </a:spcAft>
            <a:buNone/>
          </a:pPr>
          <a:endParaRPr lang="en-GB" sz="1100" kern="1200" dirty="0"/>
        </a:p>
      </dsp:txBody>
      <dsp:txXfrm>
        <a:off x="83221" y="257200"/>
        <a:ext cx="8479690" cy="1538344"/>
      </dsp:txXfrm>
    </dsp:sp>
    <dsp:sp modelId="{33A21EDB-17DB-4E83-A97E-5B31D3441D24}">
      <dsp:nvSpPr>
        <dsp:cNvPr id="0" name=""/>
        <dsp:cNvSpPr/>
      </dsp:nvSpPr>
      <dsp:spPr>
        <a:xfrm>
          <a:off x="0" y="2142300"/>
          <a:ext cx="8646132" cy="14679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Investigation of early implementation of the Financial Inclusion Pathway within the NHS Grampian area in relation to clinical practice, and the experience of care. </a:t>
          </a:r>
          <a:endParaRPr lang="en-US" sz="2400" kern="1200" dirty="0"/>
        </a:p>
      </dsp:txBody>
      <dsp:txXfrm>
        <a:off x="71661" y="2213961"/>
        <a:ext cx="8502810" cy="1324662"/>
      </dsp:txXfrm>
    </dsp:sp>
    <dsp:sp modelId="{31B26C61-2044-48E1-AC8F-8786923381E8}">
      <dsp:nvSpPr>
        <dsp:cNvPr id="0" name=""/>
        <dsp:cNvSpPr/>
      </dsp:nvSpPr>
      <dsp:spPr>
        <a:xfrm>
          <a:off x="0" y="3685102"/>
          <a:ext cx="8646132" cy="119966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Tx/>
            <a:buSzTx/>
            <a:buFontTx/>
            <a:buNone/>
          </a:pPr>
          <a:r>
            <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Low-income parents’ perspectives and experiences of engaging with early years health professionals about financial challenges and income maximisation</a:t>
          </a:r>
          <a:endParaRPr lang="en-GB" sz="2400" b="1" kern="1200" dirty="0">
            <a:solidFill>
              <a:schemeClr val="tx1"/>
            </a:solidFill>
          </a:endParaRPr>
        </a:p>
      </dsp:txBody>
      <dsp:txXfrm>
        <a:off x="58563" y="3743665"/>
        <a:ext cx="8529006" cy="108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0DC2-3A3B-465A-AEB3-BDEF77A94C51}">
      <dsp:nvSpPr>
        <dsp:cNvPr id="0" name=""/>
        <dsp:cNvSpPr/>
      </dsp:nvSpPr>
      <dsp:spPr>
        <a:xfrm>
          <a:off x="0" y="597725"/>
          <a:ext cx="2636024" cy="158161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Calibri" panose="020F0502020204030204" pitchFamily="34" charset="0"/>
              <a:ea typeface="Calibri" panose="020F0502020204030204" pitchFamily="34" charset="0"/>
            </a:rPr>
            <a:t> Living with poverty</a:t>
          </a:r>
          <a:endParaRPr lang="en-US" sz="2800" kern="1200" dirty="0"/>
        </a:p>
      </dsp:txBody>
      <dsp:txXfrm>
        <a:off x="0" y="597725"/>
        <a:ext cx="2636024" cy="1581615"/>
      </dsp:txXfrm>
    </dsp:sp>
    <dsp:sp modelId="{0A1FE698-55AA-4A75-95F2-F04FFBCE6FB4}">
      <dsp:nvSpPr>
        <dsp:cNvPr id="0" name=""/>
        <dsp:cNvSpPr/>
      </dsp:nvSpPr>
      <dsp:spPr>
        <a:xfrm>
          <a:off x="5598231" y="653477"/>
          <a:ext cx="2636024" cy="1581615"/>
        </a:xfrm>
        <a:prstGeom prst="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Experiences of help with financial matters </a:t>
          </a:r>
        </a:p>
      </dsp:txBody>
      <dsp:txXfrm>
        <a:off x="5598231" y="653477"/>
        <a:ext cx="2636024" cy="1581615"/>
      </dsp:txXfrm>
    </dsp:sp>
    <dsp:sp modelId="{6E4E3811-BCBB-4484-961E-C194010F30F9}">
      <dsp:nvSpPr>
        <dsp:cNvPr id="0" name=""/>
        <dsp:cNvSpPr/>
      </dsp:nvSpPr>
      <dsp:spPr>
        <a:xfrm>
          <a:off x="2853523" y="631176"/>
          <a:ext cx="2636024" cy="1581615"/>
        </a:xfrm>
        <a:prstGeom prst="rect">
          <a:avLst/>
        </a:prstGeom>
        <a:solidFill>
          <a:srgbClr val="D23AA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Calibri" panose="020F0502020204030204" pitchFamily="34" charset="0"/>
              <a:ea typeface="Calibri" panose="020F0502020204030204" pitchFamily="34" charset="0"/>
            </a:rPr>
            <a:t>Discussing financial issues risks</a:t>
          </a:r>
          <a:endParaRPr lang="en-GB" sz="2800" kern="1200" dirty="0"/>
        </a:p>
      </dsp:txBody>
      <dsp:txXfrm>
        <a:off x="2853523" y="631176"/>
        <a:ext cx="2636024" cy="1581615"/>
      </dsp:txXfrm>
    </dsp:sp>
    <dsp:sp modelId="{884E85BA-89C0-4A23-896A-C62CE89C71F1}">
      <dsp:nvSpPr>
        <dsp:cNvPr id="0" name=""/>
        <dsp:cNvSpPr/>
      </dsp:nvSpPr>
      <dsp:spPr>
        <a:xfrm>
          <a:off x="4672960" y="2409476"/>
          <a:ext cx="2636024" cy="1581615"/>
        </a:xfrm>
        <a:prstGeom prst="rect">
          <a:avLst/>
        </a:prstGeom>
        <a:solidFill>
          <a:srgbClr val="00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Calibri" panose="020F0502020204030204" pitchFamily="34" charset="0"/>
              <a:ea typeface="Calibri" panose="020F0502020204030204" pitchFamily="34" charset="0"/>
            </a:rPr>
            <a:t>Perceived intervention benefits</a:t>
          </a:r>
          <a:endParaRPr lang="en-GB" sz="2800" kern="1200" dirty="0"/>
        </a:p>
      </dsp:txBody>
      <dsp:txXfrm>
        <a:off x="4672960" y="2409476"/>
        <a:ext cx="2636024" cy="1581615"/>
      </dsp:txXfrm>
    </dsp:sp>
    <dsp:sp modelId="{2C91CD51-D658-4549-AFB0-500CF446BDFC}">
      <dsp:nvSpPr>
        <dsp:cNvPr id="0" name=""/>
        <dsp:cNvSpPr/>
      </dsp:nvSpPr>
      <dsp:spPr>
        <a:xfrm>
          <a:off x="1715551" y="2390180"/>
          <a:ext cx="2636024" cy="1581615"/>
        </a:xfrm>
        <a:prstGeom prst="rect">
          <a:avLst/>
        </a:prstGeom>
        <a:solidFill>
          <a:schemeClr val="accent4">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Calibri" panose="020F0502020204030204" pitchFamily="34" charset="0"/>
              <a:ea typeface="Calibri" panose="020F0502020204030204" pitchFamily="34" charset="0"/>
            </a:rPr>
            <a:t>Raising the issue</a:t>
          </a:r>
          <a:endParaRPr lang="en-GB" sz="2800" kern="1200" dirty="0"/>
        </a:p>
      </dsp:txBody>
      <dsp:txXfrm>
        <a:off x="1715551" y="2390180"/>
        <a:ext cx="2636024" cy="15816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C8A1FE9-D549-4C90-8832-150C546711D3}" type="datetimeFigureOut">
              <a:rPr lang="en-GB" smtClean="0"/>
              <a:t>21/07/2022</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2DD66B02-4437-4C51-A20C-8F1B1FEB8DA6}" type="slidenum">
              <a:rPr lang="en-GB" smtClean="0"/>
              <a:t>‹#›</a:t>
            </a:fld>
            <a:endParaRPr lang="en-GB"/>
          </a:p>
        </p:txBody>
      </p:sp>
    </p:spTree>
    <p:extLst>
      <p:ext uri="{BB962C8B-B14F-4D97-AF65-F5344CB8AC3E}">
        <p14:creationId xmlns:p14="http://schemas.microsoft.com/office/powerpoint/2010/main" val="80648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1</a:t>
            </a:fld>
            <a:endParaRPr lang="en-GB"/>
          </a:p>
        </p:txBody>
      </p:sp>
    </p:spTree>
    <p:extLst>
      <p:ext uri="{BB962C8B-B14F-4D97-AF65-F5344CB8AC3E}">
        <p14:creationId xmlns:p14="http://schemas.microsoft.com/office/powerpoint/2010/main" val="409432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66B02-4437-4C51-A20C-8F1B1FEB8DA6}" type="slidenum">
              <a:rPr lang="en-GB" smtClean="0"/>
              <a:t>10</a:t>
            </a:fld>
            <a:endParaRPr lang="en-GB"/>
          </a:p>
        </p:txBody>
      </p:sp>
    </p:spTree>
    <p:extLst>
      <p:ext uri="{BB962C8B-B14F-4D97-AF65-F5344CB8AC3E}">
        <p14:creationId xmlns:p14="http://schemas.microsoft.com/office/powerpoint/2010/main" val="237347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66B02-4437-4C51-A20C-8F1B1FEB8DA6}" type="slidenum">
              <a:rPr lang="en-GB" smtClean="0"/>
              <a:t>11</a:t>
            </a:fld>
            <a:endParaRPr lang="en-GB"/>
          </a:p>
        </p:txBody>
      </p:sp>
    </p:spTree>
    <p:extLst>
      <p:ext uri="{BB962C8B-B14F-4D97-AF65-F5344CB8AC3E}">
        <p14:creationId xmlns:p14="http://schemas.microsoft.com/office/powerpoint/2010/main" val="60504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66B02-4437-4C51-A20C-8F1B1FEB8DA6}" type="slidenum">
              <a:rPr lang="en-GB" smtClean="0"/>
              <a:t>12</a:t>
            </a:fld>
            <a:endParaRPr lang="en-GB"/>
          </a:p>
        </p:txBody>
      </p:sp>
    </p:spTree>
    <p:extLst>
      <p:ext uri="{BB962C8B-B14F-4D97-AF65-F5344CB8AC3E}">
        <p14:creationId xmlns:p14="http://schemas.microsoft.com/office/powerpoint/2010/main" val="196502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dirty="0">
                <a:highlight>
                  <a:srgbClr val="C0C0C0"/>
                </a:highlight>
                <a:latin typeface="Calibri" panose="020F0502020204030204" pitchFamily="34" charset="0"/>
                <a:ea typeface="Calibri" panose="020F0502020204030204" pitchFamily="34" charset="0"/>
                <a:cs typeface="Times New Roman" panose="02020603050405020304" pitchFamily="18" charset="0"/>
              </a:rPr>
              <a:t>Background </a:t>
            </a:r>
            <a:endParaRPr lang="en-GB" sz="1300" dirty="0">
              <a:latin typeface="Calibri" panose="020F0502020204030204" pitchFamily="34" charset="0"/>
              <a:ea typeface="Calibri" panose="020F0502020204030204" pitchFamily="34" charset="0"/>
              <a:cs typeface="Calibri" panose="020F0502020204030204" pitchFamily="34" charset="0"/>
            </a:endParaRPr>
          </a:p>
          <a:p>
            <a:endParaRPr lang="en-GB" sz="1300" dirty="0">
              <a:latin typeface="Calibri" panose="020F0502020204030204" pitchFamily="34" charset="0"/>
              <a:ea typeface="Calibri" panose="020F0502020204030204" pitchFamily="34" charset="0"/>
              <a:cs typeface="Calibri" panose="020F0502020204030204" pitchFamily="34" charset="0"/>
            </a:endParaRPr>
          </a:p>
          <a:p>
            <a:r>
              <a:rPr lang="en-GB" sz="1300" dirty="0">
                <a:latin typeface="Calibri" panose="020F0502020204030204" pitchFamily="34" charset="0"/>
                <a:ea typeface="Calibri" panose="020F0502020204030204" pitchFamily="34" charset="0"/>
                <a:cs typeface="Calibri" panose="020F0502020204030204" pitchFamily="34" charset="0"/>
              </a:rPr>
              <a:t>In a similar vein to wishing to understand health professionals experiences of the FIP, this element of the study was concerned to understand parents’ perspectives about the </a:t>
            </a:r>
            <a:r>
              <a:rPr lang="en-GB" sz="1300" b="1" dirty="0">
                <a:latin typeface="Calibri" panose="020F0502020204030204" pitchFamily="34" charset="0"/>
                <a:ea typeface="Calibri" panose="020F0502020204030204" pitchFamily="34" charset="0"/>
                <a:cs typeface="Calibri" panose="020F0502020204030204" pitchFamily="34" charset="0"/>
              </a:rPr>
              <a:t>acceptability or impact of this initiative in relation to its aim. </a:t>
            </a:r>
            <a:endParaRPr lang="en-GB" sz="13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13620A-E4F6-9B44-8BCC-5B8169C34DA9}" type="slidenum">
              <a:rPr lang="en-US" smtClean="0"/>
              <a:t>2</a:t>
            </a:fld>
            <a:endParaRPr lang="en-US"/>
          </a:p>
        </p:txBody>
      </p:sp>
    </p:spTree>
    <p:extLst>
      <p:ext uri="{BB962C8B-B14F-4D97-AF65-F5344CB8AC3E}">
        <p14:creationId xmlns:p14="http://schemas.microsoft.com/office/powerpoint/2010/main" val="132683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3</a:t>
            </a:fld>
            <a:endParaRPr lang="en-GB"/>
          </a:p>
        </p:txBody>
      </p:sp>
    </p:spTree>
    <p:extLst>
      <p:ext uri="{BB962C8B-B14F-4D97-AF65-F5344CB8AC3E}">
        <p14:creationId xmlns:p14="http://schemas.microsoft.com/office/powerpoint/2010/main" val="107915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66B02-4437-4C51-A20C-8F1B1FEB8DA6}" type="slidenum">
              <a:rPr lang="en-GB" smtClean="0"/>
              <a:t>4</a:t>
            </a:fld>
            <a:endParaRPr lang="en-GB"/>
          </a:p>
        </p:txBody>
      </p:sp>
    </p:spTree>
    <p:extLst>
      <p:ext uri="{BB962C8B-B14F-4D97-AF65-F5344CB8AC3E}">
        <p14:creationId xmlns:p14="http://schemas.microsoft.com/office/powerpoint/2010/main" val="143380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5</a:t>
            </a:fld>
            <a:endParaRPr lang="en-GB"/>
          </a:p>
        </p:txBody>
      </p:sp>
    </p:spTree>
    <p:extLst>
      <p:ext uri="{BB962C8B-B14F-4D97-AF65-F5344CB8AC3E}">
        <p14:creationId xmlns:p14="http://schemas.microsoft.com/office/powerpoint/2010/main" val="56811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Recurrent themes associated with parent’s careful budgeting to make ends meet and going without food and other personal expenditures as a related coping strategy, featured in the current study.</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This is a recurrent theme from a study of low-income family’s experiences of parenting on a low income in Aberdeen City that I was commissioned to undertake in 2020.</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Personal experiences of food insecurity and concerns about the nutritional quality of the food they could feed their children, were also commonly reported in thins study as it was in 2020.</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However, admissions of living with debt featured more prominently in this study compared to the previous study.</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Having insufficient income to cover the costs of living, council tax and other debt associated with overpayment of benefits due to changed circumstances stories, were commonplace.</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Struggling with challenging debt repayment plans stories were also commonplace.</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Financial disempowerment due to the impact of a partner’s income of the women/mother’s eligibility for benefits was also a more obvious theme compared to the previous study.</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Critically …participants expressed there were or could be  significant personal risks associated with disclosing financial hardship to health professional. </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These included it raising child protection concerns, - leading to referral so social services, exacerbating existing abusive partnership relationships and the fear of associated shame and embarrassment experienced in admitting hardship. These acted as powerful barriers to raising or discussing the issue. </a:t>
            </a:r>
          </a:p>
          <a:p>
            <a:pPr marL="362377" indent="-362377">
              <a:lnSpc>
                <a:spcPct val="107000"/>
              </a:lnSpc>
              <a:spcAft>
                <a:spcPts val="845"/>
              </a:spcAft>
              <a:buFont typeface="Symbol" panose="05050102010706020507" pitchFamily="18" charset="2"/>
              <a:buChar char=""/>
            </a:pPr>
            <a:r>
              <a:rPr lang="en-GB" sz="800" dirty="0">
                <a:latin typeface="Calibri" panose="020F0502020204030204" pitchFamily="34" charset="0"/>
                <a:ea typeface="Calibri" panose="020F0502020204030204" pitchFamily="34" charset="0"/>
                <a:cs typeface="Times New Roman" panose="02020603050405020304" pitchFamily="18" charset="0"/>
              </a:rPr>
              <a:t>It is notable that professional participants are also sensitive and aware that parents might experience those challenges too.</a:t>
            </a:r>
          </a:p>
          <a:p>
            <a:pPr defTabSz="966338">
              <a:defRPr/>
            </a:pPr>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6</a:t>
            </a:fld>
            <a:endParaRPr lang="en-GB"/>
          </a:p>
        </p:txBody>
      </p:sp>
    </p:spTree>
    <p:extLst>
      <p:ext uri="{BB962C8B-B14F-4D97-AF65-F5344CB8AC3E}">
        <p14:creationId xmlns:p14="http://schemas.microsoft.com/office/powerpoint/2010/main" val="5069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indent="-362377">
              <a:lnSpc>
                <a:spcPct val="107000"/>
              </a:lnSpc>
              <a:spcAft>
                <a:spcPts val="845"/>
              </a:spcAft>
              <a:buFont typeface="Symbol" panose="05050102010706020507" pitchFamily="18" charset="2"/>
              <a:buChar char=""/>
            </a:pPr>
            <a:r>
              <a:rPr lang="en-GB" sz="1100" b="1" dirty="0">
                <a:latin typeface="Calibri" panose="020F0502020204030204" pitchFamily="34" charset="0"/>
                <a:ea typeface="Calibri" panose="020F0502020204030204" pitchFamily="34" charset="0"/>
                <a:cs typeface="Times New Roman" panose="02020603050405020304" pitchFamily="18" charset="0"/>
              </a:rPr>
              <a:t>For the few clients</a:t>
            </a:r>
            <a:r>
              <a:rPr lang="en-GB" sz="1100" dirty="0">
                <a:latin typeface="Calibri" panose="020F0502020204030204" pitchFamily="34" charset="0"/>
                <a:ea typeface="Calibri" panose="020F0502020204030204" pitchFamily="34" charset="0"/>
                <a:cs typeface="Times New Roman" panose="02020603050405020304" pitchFamily="18" charset="0"/>
              </a:rPr>
              <a:t> who had had experience of conversations and support from their health professionals about financial issues, those were reported to be positive and appreciated by those individuals concerned.</a:t>
            </a:r>
          </a:p>
          <a:p>
            <a:pPr marL="362377" indent="-362377">
              <a:lnSpc>
                <a:spcPct val="107000"/>
              </a:lnSpc>
              <a:spcAft>
                <a:spcPts val="845"/>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There is a </a:t>
            </a:r>
            <a:r>
              <a:rPr lang="en-GB" sz="1100" b="1" dirty="0">
                <a:latin typeface="Calibri" panose="020F0502020204030204" pitchFamily="34" charset="0"/>
                <a:ea typeface="Calibri" panose="020F0502020204030204" pitchFamily="34" charset="0"/>
                <a:cs typeface="Times New Roman" panose="02020603050405020304" pitchFamily="18" charset="0"/>
              </a:rPr>
              <a:t>mixed picture </a:t>
            </a:r>
            <a:r>
              <a:rPr lang="en-GB" sz="1100" dirty="0">
                <a:latin typeface="Calibri" panose="020F0502020204030204" pitchFamily="34" charset="0"/>
                <a:ea typeface="Calibri" panose="020F0502020204030204" pitchFamily="34" charset="0"/>
                <a:cs typeface="Times New Roman" panose="02020603050405020304" pitchFamily="18" charset="0"/>
              </a:rPr>
              <a:t>about the benefits gained by parents from those financial services consulted or referred on to.</a:t>
            </a:r>
          </a:p>
          <a:p>
            <a:pPr marL="362377" indent="-362377">
              <a:lnSpc>
                <a:spcPct val="107000"/>
              </a:lnSpc>
              <a:spcAft>
                <a:spcPts val="845"/>
              </a:spcAft>
              <a:buFont typeface="Symbol" panose="05050102010706020507" pitchFamily="18" charset="2"/>
              <a:buChar char=""/>
              <a:tabLst>
                <a:tab pos="483169" algn="l"/>
                <a:tab pos="966338" algn="l"/>
                <a:tab pos="1449507" algn="l"/>
                <a:tab pos="1932676" algn="l"/>
                <a:tab pos="2415845" algn="l"/>
                <a:tab pos="2899014" algn="l"/>
                <a:tab pos="3382183" algn="l"/>
                <a:tab pos="3865352" algn="l"/>
                <a:tab pos="4348521" algn="l"/>
                <a:tab pos="4831690" algn="l"/>
                <a:tab pos="5314859" algn="l"/>
                <a:tab pos="5798028" algn="l"/>
                <a:tab pos="6281196" algn="l"/>
                <a:tab pos="6764365" algn="l"/>
              </a:tabLst>
            </a:pPr>
            <a:r>
              <a:rPr lang="en-GB" sz="1100" dirty="0">
                <a:latin typeface="Calibri" panose="020F0502020204030204" pitchFamily="34" charset="0"/>
                <a:ea typeface="Calibri" panose="020F0502020204030204" pitchFamily="34" charset="0"/>
                <a:cs typeface="Calibri" panose="020F0502020204030204" pitchFamily="34" charset="0"/>
              </a:rPr>
              <a:t>Client’s experiences about not finding out about entitlements until after they became ineligible, and theirs and health professional participants ‘concerns about ‘newly poor’ parents and their lack of knowledge and expertise in claiming social assistance indicates unmet need in this client group. </a:t>
            </a:r>
            <a:r>
              <a:rPr lang="en-GB" sz="1100" i="1" dirty="0">
                <a:latin typeface="Calibri" panose="020F0502020204030204" pitchFamily="34" charset="0"/>
                <a:ea typeface="Calibri" panose="020F0502020204030204" pitchFamily="34" charset="0"/>
                <a:cs typeface="Calibri" panose="020F0502020204030204" pitchFamily="34" charset="0"/>
              </a:rPr>
              <a:t>  </a:t>
            </a:r>
            <a:endParaRPr lang="en-GB" sz="1100" i="1"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spcAft>
                <a:spcPts val="845"/>
              </a:spcAft>
              <a:buFont typeface="Symbol" panose="05050102010706020507" pitchFamily="18" charset="2"/>
              <a:buChar char=""/>
              <a:tabLst>
                <a:tab pos="483169" algn="l"/>
                <a:tab pos="966338" algn="l"/>
                <a:tab pos="1449507" algn="l"/>
                <a:tab pos="1932676" algn="l"/>
                <a:tab pos="2415845" algn="l"/>
                <a:tab pos="2899014" algn="l"/>
                <a:tab pos="3382183" algn="l"/>
                <a:tab pos="3865352" algn="l"/>
                <a:tab pos="4348521" algn="l"/>
                <a:tab pos="4831690" algn="l"/>
                <a:tab pos="5314859" algn="l"/>
                <a:tab pos="5798028" algn="l"/>
                <a:tab pos="6281196" algn="l"/>
                <a:tab pos="6764365" algn="l"/>
              </a:tabLst>
            </a:pPr>
            <a:r>
              <a:rPr lang="en-GB" sz="1100" dirty="0">
                <a:latin typeface="Calibri" panose="020F0502020204030204" pitchFamily="34" charset="0"/>
                <a:ea typeface="Calibri" panose="020F0502020204030204" pitchFamily="34" charset="0"/>
                <a:cs typeface="Times New Roman" panose="02020603050405020304" pitchFamily="18" charset="0"/>
              </a:rPr>
              <a:t>In terms of parent participant’s thoughts about their recommendations that would enable conversations about financial challenges with health professionals – </a:t>
            </a:r>
            <a:r>
              <a:rPr lang="en-GB" sz="1100" b="1"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having carer continuity</a:t>
            </a: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en-GB" sz="1100" b="1" dirty="0">
                <a:latin typeface="Calibri" panose="020F0502020204030204" pitchFamily="34" charset="0"/>
                <a:ea typeface="Calibri" panose="020F0502020204030204" pitchFamily="34" charset="0"/>
                <a:cs typeface="Times New Roman" panose="02020603050405020304" pitchFamily="18" charset="0"/>
              </a:rPr>
              <a:t>building trust and rapport</a:t>
            </a:r>
            <a:r>
              <a:rPr lang="en-GB" sz="1100" dirty="0">
                <a:latin typeface="Calibri" panose="020F0502020204030204" pitchFamily="34" charset="0"/>
                <a:ea typeface="Calibri" panose="020F0502020204030204" pitchFamily="34" charset="0"/>
                <a:cs typeface="Times New Roman" panose="02020603050405020304" pitchFamily="18" charset="0"/>
              </a:rPr>
              <a:t>, and </a:t>
            </a:r>
            <a:r>
              <a:rPr lang="en-GB" sz="1100" b="1" dirty="0">
                <a:latin typeface="Calibri" panose="020F0502020204030204" pitchFamily="34" charset="0"/>
                <a:ea typeface="Calibri" panose="020F0502020204030204" pitchFamily="34" charset="0"/>
                <a:cs typeface="Times New Roman" panose="02020603050405020304" pitchFamily="18" charset="0"/>
              </a:rPr>
              <a:t>framing conversations about claiming benefits as a positive parenting act</a:t>
            </a:r>
            <a:r>
              <a:rPr lang="en-GB" sz="1100" dirty="0">
                <a:latin typeface="Calibri" panose="020F0502020204030204" pitchFamily="34" charset="0"/>
                <a:ea typeface="Calibri" panose="020F0502020204030204" pitchFamily="34" charset="0"/>
                <a:cs typeface="Times New Roman" panose="02020603050405020304" pitchFamily="18" charset="0"/>
              </a:rPr>
              <a:t>, featured prominently.</a:t>
            </a:r>
          </a:p>
          <a:p>
            <a:pPr marL="362377" indent="-362377">
              <a:lnSpc>
                <a:spcPct val="107000"/>
              </a:lnSpc>
              <a:spcAft>
                <a:spcPts val="845"/>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Whose responsibility it should be to raise this issue in the first place, from parents’ perspectives’, is less clear. A few indicated that they did not think it should be the professional who should raise it as it would cause embarrassment. Others were more inclined to view it as a professional responsibility.</a:t>
            </a:r>
          </a:p>
          <a:p>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7</a:t>
            </a:fld>
            <a:endParaRPr lang="en-GB"/>
          </a:p>
        </p:txBody>
      </p:sp>
    </p:spTree>
    <p:extLst>
      <p:ext uri="{BB962C8B-B14F-4D97-AF65-F5344CB8AC3E}">
        <p14:creationId xmlns:p14="http://schemas.microsoft.com/office/powerpoint/2010/main" val="253987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marR="0" lvl="0" indent="-362377" algn="l" defTabSz="914400" rtl="0" eaLnBrk="1" fontAlgn="auto" latinLnBrk="0" hangingPunct="1">
              <a:lnSpc>
                <a:spcPct val="107000"/>
              </a:lnSpc>
              <a:spcBef>
                <a:spcPts val="0"/>
              </a:spcBef>
              <a:spcAft>
                <a:spcPts val="845"/>
              </a:spcAft>
              <a:buClrTx/>
              <a:buSzTx/>
              <a:buFont typeface="Symbol" panose="05050102010706020507" pitchFamily="18" charset="2"/>
              <a:buChar char=""/>
              <a:tabLst/>
              <a:defRPr/>
            </a:pPr>
            <a:r>
              <a:rPr lang="en-GB" sz="1400" dirty="0">
                <a:latin typeface="Calibri" panose="020F0502020204030204" pitchFamily="34" charset="0"/>
                <a:ea typeface="Calibri" panose="020F0502020204030204" pitchFamily="34" charset="0"/>
                <a:cs typeface="Times New Roman" panose="02020603050405020304" pitchFamily="18" charset="0"/>
              </a:rPr>
              <a:t>There was strong support amongst our parent participants for FIP concept associated with health professionals discussing financial matters. </a:t>
            </a:r>
            <a:endParaRPr lang="en-GB" sz="1300" dirty="0">
              <a:latin typeface="Calibri" panose="020F0502020204030204" pitchFamily="34" charset="0"/>
              <a:ea typeface="Calibri" panose="020F0502020204030204" pitchFamily="34" charset="0"/>
              <a:cs typeface="Calibri" panose="020F0502020204030204" pitchFamily="34" charset="0"/>
            </a:endParaRPr>
          </a:p>
          <a:p>
            <a:pPr marL="362377" indent="-362377">
              <a:lnSpc>
                <a:spcPct val="107000"/>
              </a:lnSpc>
              <a:spcAft>
                <a:spcPts val="845"/>
              </a:spcAft>
              <a:buFont typeface="Symbol" panose="05050102010706020507" pitchFamily="18" charset="2"/>
              <a:buChar char=""/>
            </a:pPr>
            <a:r>
              <a:rPr lang="en-GB" sz="1300" dirty="0">
                <a:latin typeface="Calibri" panose="020F0502020204030204" pitchFamily="34" charset="0"/>
                <a:ea typeface="Calibri" panose="020F0502020204030204" pitchFamily="34" charset="0"/>
                <a:cs typeface="Calibri" panose="020F0502020204030204" pitchFamily="34" charset="0"/>
              </a:rPr>
              <a:t>In terms of </a:t>
            </a:r>
            <a:r>
              <a:rPr lang="en-GB" sz="1300" dirty="0">
                <a:latin typeface="Calibri" panose="020F0502020204030204" pitchFamily="34" charset="0"/>
                <a:ea typeface="Calibri" panose="020F0502020204030204" pitchFamily="34" charset="0"/>
                <a:cs typeface="Times New Roman" panose="02020603050405020304" pitchFamily="18" charset="0"/>
              </a:rPr>
              <a:t>Perceived benefits of the FIP included: reducing stigma associated with claiming benefits.</a:t>
            </a:r>
          </a:p>
          <a:p>
            <a:pPr marL="362377" indent="-362377" defTabSz="966338">
              <a:lnSpc>
                <a:spcPct val="107000"/>
              </a:lnSpc>
              <a:spcAft>
                <a:spcPts val="845"/>
              </a:spcAft>
              <a:buFont typeface="Symbol" panose="05050102010706020507" pitchFamily="18" charset="2"/>
              <a:buChar char=""/>
            </a:pPr>
            <a:r>
              <a:rPr lang="en-GB" sz="1300" dirty="0">
                <a:latin typeface="Calibri" panose="020F0502020204030204" pitchFamily="34" charset="0"/>
                <a:ea typeface="Calibri" panose="020F0502020204030204" pitchFamily="34" charset="0"/>
                <a:cs typeface="Times New Roman" panose="02020603050405020304" pitchFamily="18" charset="0"/>
              </a:rPr>
              <a:t>Raising awareness about benefit entitlements was linked to reducing the likelihood of missing the opportunity to gain more income during pregnancy and the early post childbirth period.   </a:t>
            </a:r>
          </a:p>
          <a:p>
            <a:pPr marL="362377" indent="-362377" defTabSz="966338">
              <a:lnSpc>
                <a:spcPct val="107000"/>
              </a:lnSpc>
              <a:spcAft>
                <a:spcPts val="845"/>
              </a:spcAft>
              <a:buFont typeface="Symbol" panose="05050102010706020507" pitchFamily="18" charset="2"/>
              <a:buChar char=""/>
            </a:pPr>
            <a:r>
              <a:rPr lang="en-GB" sz="1300" dirty="0">
                <a:latin typeface="Calibri" panose="020F0502020204030204" pitchFamily="34" charset="0"/>
                <a:ea typeface="Calibri" panose="020F0502020204030204" pitchFamily="34" charset="0"/>
                <a:cs typeface="Times New Roman" panose="02020603050405020304" pitchFamily="18" charset="0"/>
              </a:rPr>
              <a:t>Perceived particularly beneficial to first time parents, lone parents, and young parents as illustrated in this quote – which talks about the tendency of people to remain silent about their financial struggles. </a:t>
            </a:r>
          </a:p>
          <a:p>
            <a:pPr defTabSz="966338">
              <a:defRPr/>
            </a:pPr>
            <a:endParaRPr lang="en-GB" dirty="0"/>
          </a:p>
        </p:txBody>
      </p:sp>
      <p:sp>
        <p:nvSpPr>
          <p:cNvPr id="4" name="Slide Number Placeholder 3"/>
          <p:cNvSpPr>
            <a:spLocks noGrp="1"/>
          </p:cNvSpPr>
          <p:nvPr>
            <p:ph type="sldNum" sz="quarter" idx="5"/>
          </p:nvPr>
        </p:nvSpPr>
        <p:spPr/>
        <p:txBody>
          <a:bodyPr/>
          <a:lstStyle/>
          <a:p>
            <a:fld id="{2DD66B02-4437-4C51-A20C-8F1B1FEB8DA6}" type="slidenum">
              <a:rPr lang="en-GB" smtClean="0"/>
              <a:t>8</a:t>
            </a:fld>
            <a:endParaRPr lang="en-GB"/>
          </a:p>
        </p:txBody>
      </p:sp>
    </p:spTree>
    <p:extLst>
      <p:ext uri="{BB962C8B-B14F-4D97-AF65-F5344CB8AC3E}">
        <p14:creationId xmlns:p14="http://schemas.microsoft.com/office/powerpoint/2010/main" val="42642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D66B02-4437-4C51-A20C-8F1B1FEB8DA6}" type="slidenum">
              <a:rPr lang="en-GB" smtClean="0"/>
              <a:t>9</a:t>
            </a:fld>
            <a:endParaRPr lang="en-GB"/>
          </a:p>
        </p:txBody>
      </p:sp>
    </p:spTree>
    <p:extLst>
      <p:ext uri="{BB962C8B-B14F-4D97-AF65-F5344CB8AC3E}">
        <p14:creationId xmlns:p14="http://schemas.microsoft.com/office/powerpoint/2010/main" val="89152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D2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RGU Riverside Logo White Reverse AW.png"/>
          <p:cNvPicPr>
            <a:picLocks noChangeAspect="1"/>
          </p:cNvPicPr>
          <p:nvPr/>
        </p:nvPicPr>
        <p:blipFill>
          <a:blip r:embed="rId2" cstate="print"/>
          <a:stretch>
            <a:fillRect/>
          </a:stretch>
        </p:blipFill>
        <p:spPr>
          <a:xfrm>
            <a:off x="600004" y="450001"/>
            <a:ext cx="5235296" cy="713477"/>
          </a:xfrm>
          <a:prstGeom prst="rect">
            <a:avLst/>
          </a:prstGeom>
        </p:spPr>
      </p:pic>
    </p:spTree>
    <p:extLst>
      <p:ext uri="{BB962C8B-B14F-4D97-AF65-F5344CB8AC3E}">
        <p14:creationId xmlns:p14="http://schemas.microsoft.com/office/powerpoint/2010/main" val="31306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11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p:cNvSpPr/>
          <p:nvPr/>
        </p:nvSpPr>
        <p:spPr>
          <a:xfrm>
            <a:off x="0" y="928670"/>
            <a:ext cx="12192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6198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2077"/>
        </a:solidFill>
        <a:effectLst/>
      </p:bgPr>
    </p:bg>
    <p:spTree>
      <p:nvGrpSpPr>
        <p:cNvPr id="1" name=""/>
        <p:cNvGrpSpPr/>
        <p:nvPr/>
      </p:nvGrpSpPr>
      <p:grpSpPr>
        <a:xfrm>
          <a:off x="0" y="0"/>
          <a:ext cx="0" cy="0"/>
          <a:chOff x="0" y="0"/>
          <a:chExt cx="0" cy="0"/>
        </a:xfrm>
      </p:grpSpPr>
      <p:sp>
        <p:nvSpPr>
          <p:cNvPr id="6" name="Rectangle 5"/>
          <p:cNvSpPr/>
          <p:nvPr/>
        </p:nvSpPr>
        <p:spPr>
          <a:xfrm>
            <a:off x="0" y="928670"/>
            <a:ext cx="12192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5" name="Picture 4" descr="RGU Riverside wave.jpg"/>
          <p:cNvPicPr>
            <a:picLocks noChangeAspect="1"/>
          </p:cNvPicPr>
          <p:nvPr/>
        </p:nvPicPr>
        <p:blipFill>
          <a:blip r:embed="rId5" cstate="print"/>
          <a:stretch>
            <a:fillRect/>
          </a:stretch>
        </p:blipFill>
        <p:spPr>
          <a:xfrm>
            <a:off x="288000" y="1857364"/>
            <a:ext cx="11616000" cy="2807620"/>
          </a:xfrm>
          <a:prstGeom prst="rect">
            <a:avLst/>
          </a:prstGeom>
        </p:spPr>
      </p:pic>
      <p:sp>
        <p:nvSpPr>
          <p:cNvPr id="2" name="Title Placeholder 1"/>
          <p:cNvSpPr>
            <a:spLocks noGrp="1"/>
          </p:cNvSpPr>
          <p:nvPr>
            <p:ph type="title"/>
          </p:nvPr>
        </p:nvSpPr>
        <p:spPr>
          <a:xfrm>
            <a:off x="609600" y="1174460"/>
            <a:ext cx="10972800" cy="14093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709645"/>
            <a:ext cx="10972800" cy="3036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RGU Riverside Logo White Reverse AW.png"/>
          <p:cNvPicPr>
            <a:picLocks noChangeAspect="1"/>
          </p:cNvPicPr>
          <p:nvPr/>
        </p:nvPicPr>
        <p:blipFill>
          <a:blip r:embed="rId6" cstate="print"/>
          <a:stretch>
            <a:fillRect/>
          </a:stretch>
        </p:blipFill>
        <p:spPr>
          <a:xfrm>
            <a:off x="8477267" y="6174295"/>
            <a:ext cx="3429024" cy="467315"/>
          </a:xfrm>
          <a:prstGeom prst="rect">
            <a:avLst/>
          </a:prstGeom>
        </p:spPr>
      </p:pic>
    </p:spTree>
    <p:extLst>
      <p:ext uri="{BB962C8B-B14F-4D97-AF65-F5344CB8AC3E}">
        <p14:creationId xmlns:p14="http://schemas.microsoft.com/office/powerpoint/2010/main" val="256835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hyperlink" Target="mailto:f.douglas3@rgu.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lloydsbankfoundation.org.uk/media/h1adbmzu/deductionsreport.pdf"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gov.scot/binaries/content/documents/govscot/publications/strategy-plan/2018/03/child-chance-tackling-child-poverty-delivery-plan-2018-22/documents/00533606-pdf/00533606-pdf/govscot%3Adocument/00533606.pdf" TargetMode="Externa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hyperlink" Target="https://www.gov.scot/publications/best-start-bright-futures-tackling-child-poverty-delivery-plan-2022-26/docume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33550"/>
            <a:ext cx="10363200" cy="2476499"/>
          </a:xfrm>
        </p:spPr>
        <p:txBody>
          <a:bodyPr>
            <a:normAutofit fontScale="90000"/>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Low-income parents’ perspectives and experiences of engaging with early years health professionals about financial challenges and income maximisation.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br>
              <a:rPr lang="en-GB" dirty="0">
                <a:latin typeface="Segoe UI" panose="020B0502040204020203" pitchFamily="34" charset="0"/>
              </a:rPr>
            </a:br>
            <a:endParaRPr lang="en-GB" b="1" dirty="0"/>
          </a:p>
        </p:txBody>
      </p:sp>
      <p:sp>
        <p:nvSpPr>
          <p:cNvPr id="3" name="Subtitle 2"/>
          <p:cNvSpPr>
            <a:spLocks noGrp="1"/>
          </p:cNvSpPr>
          <p:nvPr>
            <p:ph type="subTitle" idx="1"/>
          </p:nvPr>
        </p:nvSpPr>
        <p:spPr/>
        <p:txBody>
          <a:bodyPr>
            <a:normAutofit fontScale="77500" lnSpcReduction="20000"/>
          </a:bodyPr>
          <a:lstStyle/>
          <a:p>
            <a:r>
              <a:rPr lang="en-GB" dirty="0"/>
              <a:t>Flora Douglas</a:t>
            </a:r>
            <a:r>
              <a:rPr lang="en-GB" baseline="30000" dirty="0"/>
              <a:t>1</a:t>
            </a:r>
            <a:r>
              <a:rPr lang="en-GB" dirty="0"/>
              <a:t>, Emma MacIver</a:t>
            </a:r>
            <a:r>
              <a:rPr lang="en-GB" baseline="30000" dirty="0"/>
              <a:t>1</a:t>
            </a:r>
            <a:r>
              <a:rPr lang="en-GB" dirty="0"/>
              <a:t>, Tracy Davis</a:t>
            </a:r>
            <a:r>
              <a:rPr lang="en-GB" baseline="30000" dirty="0"/>
              <a:t>2</a:t>
            </a:r>
            <a:r>
              <a:rPr lang="en-GB" dirty="0"/>
              <a:t>, Chris Littlejohn</a:t>
            </a:r>
            <a:r>
              <a:rPr lang="en-GB" baseline="30000" dirty="0"/>
              <a:t>2</a:t>
            </a:r>
          </a:p>
          <a:p>
            <a:r>
              <a:rPr lang="en-GB" dirty="0">
                <a:hlinkClick r:id="rId4"/>
              </a:rPr>
              <a:t>f.douglas3@rgu.ac.uk</a:t>
            </a:r>
            <a:endParaRPr lang="en-GB" dirty="0"/>
          </a:p>
          <a:p>
            <a:endParaRPr lang="en-GB" dirty="0"/>
          </a:p>
          <a:p>
            <a:r>
              <a:rPr lang="en-GB" dirty="0"/>
              <a:t>May 2022</a:t>
            </a:r>
          </a:p>
        </p:txBody>
      </p:sp>
      <p:sp>
        <p:nvSpPr>
          <p:cNvPr id="5" name="TextBox 4">
            <a:extLst>
              <a:ext uri="{FF2B5EF4-FFF2-40B4-BE49-F238E27FC236}">
                <a16:creationId xmlns:a16="http://schemas.microsoft.com/office/drawing/2014/main" id="{2ADEFEBB-EC5D-455F-B449-28304DC1F72D}"/>
              </a:ext>
            </a:extLst>
          </p:cNvPr>
          <p:cNvSpPr txBox="1"/>
          <p:nvPr/>
        </p:nvSpPr>
        <p:spPr>
          <a:xfrm>
            <a:off x="775010" y="5727262"/>
            <a:ext cx="6144322" cy="923330"/>
          </a:xfrm>
          <a:prstGeom prst="rect">
            <a:avLst/>
          </a:prstGeom>
          <a:noFill/>
        </p:spPr>
        <p:txBody>
          <a:bodyPr wrap="square">
            <a:spAutoFit/>
          </a:bodyPr>
          <a:lstStyle/>
          <a:p>
            <a:pPr marL="228600" indent="-228600">
              <a:buAutoNum type="arabicPeriod"/>
            </a:pPr>
            <a:r>
              <a:rPr lang="en-GB" sz="1800" dirty="0">
                <a:solidFill>
                  <a:schemeClr val="bg1"/>
                </a:solidFill>
              </a:rPr>
              <a:t>Robert Gordon University: School of Nursing, Midwifery and Paramedic Practice, Aberdeen, Scotland</a:t>
            </a:r>
          </a:p>
          <a:p>
            <a:pPr marL="228600" indent="-228600">
              <a:buAutoNum type="arabicPeriod"/>
            </a:pPr>
            <a:r>
              <a:rPr lang="en-GB" sz="1800" dirty="0">
                <a:solidFill>
                  <a:schemeClr val="bg1"/>
                </a:solidFill>
              </a:rPr>
              <a:t>NHS Grampian Public Health Directorate , Aberdeen, Scotland</a:t>
            </a:r>
          </a:p>
        </p:txBody>
      </p:sp>
      <p:pic>
        <p:nvPicPr>
          <p:cNvPr id="6" name="Picture 2" descr="NHS Grampian Logo – Scotland's Health on the Web">
            <a:extLst>
              <a:ext uri="{FF2B5EF4-FFF2-40B4-BE49-F238E27FC236}">
                <a16:creationId xmlns:a16="http://schemas.microsoft.com/office/drawing/2014/main" id="{F2F01DBA-3922-4E32-B7EB-72F70EA838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98291" y="4548560"/>
            <a:ext cx="1158618" cy="13004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793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695-CA92-43BF-817C-9117CCEBE310}"/>
              </a:ext>
            </a:extLst>
          </p:cNvPr>
          <p:cNvSpPr>
            <a:spLocks noGrp="1"/>
          </p:cNvSpPr>
          <p:nvPr>
            <p:ph type="title"/>
          </p:nvPr>
        </p:nvSpPr>
        <p:spPr>
          <a:xfrm>
            <a:off x="609600" y="-56859"/>
            <a:ext cx="10972800" cy="1047460"/>
          </a:xfrm>
        </p:spPr>
        <p:txBody>
          <a:bodyPr/>
          <a:lstStyle/>
          <a:p>
            <a:r>
              <a:rPr lang="en-GB" dirty="0">
                <a:solidFill>
                  <a:schemeClr val="bg1"/>
                </a:solidFill>
              </a:rPr>
              <a:t>Discussion/Conclusions</a:t>
            </a:r>
            <a:endParaRPr lang="en-GB" dirty="0"/>
          </a:p>
        </p:txBody>
      </p:sp>
      <p:sp>
        <p:nvSpPr>
          <p:cNvPr id="3" name="Content Placeholder 2">
            <a:extLst>
              <a:ext uri="{FF2B5EF4-FFF2-40B4-BE49-F238E27FC236}">
                <a16:creationId xmlns:a16="http://schemas.microsoft.com/office/drawing/2014/main" id="{4149CCFB-F4F0-4098-9B61-F3F757051E59}"/>
              </a:ext>
            </a:extLst>
          </p:cNvPr>
          <p:cNvSpPr>
            <a:spLocks noGrp="1"/>
          </p:cNvSpPr>
          <p:nvPr>
            <p:ph idx="1"/>
          </p:nvPr>
        </p:nvSpPr>
        <p:spPr>
          <a:xfrm>
            <a:off x="520700" y="990601"/>
            <a:ext cx="10972800" cy="4978399"/>
          </a:xfrm>
        </p:spPr>
        <p:txBody>
          <a:bodyPr>
            <a:normAutofit fontScale="85000" lnSpcReduction="10000"/>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Establishing trust and rapport, careful and sensitive enquiry,  positive framing of income maximisation and carer continuity are perceived to aid discussion of financial challenges. </a:t>
            </a:r>
          </a:p>
          <a:p>
            <a:pPr>
              <a:lnSpc>
                <a:spcPct val="107000"/>
              </a:lnSpc>
              <a:spcAft>
                <a:spcPts val="800"/>
              </a:spcAft>
            </a:pPr>
            <a:r>
              <a:rPr lang="en-GB" dirty="0">
                <a:latin typeface="Calibri" panose="020F0502020204030204" pitchFamily="34" charset="0"/>
                <a:cs typeface="Calibri" panose="020F0502020204030204" pitchFamily="34" charset="0"/>
              </a:rPr>
              <a:t>Unclear and mixed picture regarding hard outcomes associated with the Financial Inclusion Pathway income maximisation intent.</a:t>
            </a:r>
          </a:p>
          <a:p>
            <a:pPr>
              <a:lnSpc>
                <a:spcPct val="107000"/>
              </a:lnSpc>
              <a:spcAft>
                <a:spcPts val="800"/>
              </a:spcAft>
            </a:pPr>
            <a:r>
              <a:rPr lang="en-GB" dirty="0">
                <a:latin typeface="Calibri" panose="020F0502020204030204" pitchFamily="34" charset="0"/>
                <a:cs typeface="Calibri" panose="020F0502020204030204" pitchFamily="34" charset="0"/>
              </a:rPr>
              <a:t>Meanwhile, insufficient household income,</a:t>
            </a:r>
            <a:r>
              <a:rPr lang="en-GB" b="1" dirty="0">
                <a:latin typeface="Calibri" panose="020F0502020204030204" pitchFamily="34" charset="0"/>
                <a:cs typeface="Calibri" panose="020F0502020204030204" pitchFamily="34" charset="0"/>
              </a:rPr>
              <a:t> debt-caused-by-deductions </a:t>
            </a:r>
            <a:r>
              <a:rPr lang="en-GB" dirty="0">
                <a:latin typeface="Calibri" panose="020F0502020204030204" pitchFamily="34" charset="0"/>
                <a:cs typeface="Calibri" panose="020F0502020204030204" pitchFamily="34" charset="0"/>
              </a:rPr>
              <a:t>and experiences of food insecurity remain significant challenges for lone parents and those on low incomes. </a:t>
            </a:r>
          </a:p>
          <a:p>
            <a:pPr>
              <a:lnSpc>
                <a:spcPct val="107000"/>
              </a:lnSpc>
              <a:spcAft>
                <a:spcPts val="800"/>
              </a:spcAft>
            </a:pPr>
            <a:r>
              <a:rPr lang="en-GB" sz="3200" dirty="0">
                <a:latin typeface="Calibri" panose="020F0502020204030204" pitchFamily="34" charset="0"/>
                <a:ea typeface="Calibri" panose="020F0502020204030204" pitchFamily="34" charset="0"/>
                <a:cs typeface="Calibri" panose="020F0502020204030204" pitchFamily="34" charset="0"/>
              </a:rPr>
              <a:t>Findings are important in light of the 2022-2026 Child Poverty Delivery Plan, the socio-economic COVID fall out and the current cost of living crisis.</a:t>
            </a: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dirty="0"/>
          </a:p>
          <a:p>
            <a:endParaRPr lang="en-GB" dirty="0"/>
          </a:p>
        </p:txBody>
      </p:sp>
    </p:spTree>
    <p:extLst>
      <p:ext uri="{BB962C8B-B14F-4D97-AF65-F5344CB8AC3E}">
        <p14:creationId xmlns:p14="http://schemas.microsoft.com/office/powerpoint/2010/main" val="319076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CEC5-68C6-4738-8D2D-58A02B1C2187}"/>
              </a:ext>
            </a:extLst>
          </p:cNvPr>
          <p:cNvSpPr>
            <a:spLocks noGrp="1"/>
          </p:cNvSpPr>
          <p:nvPr>
            <p:ph type="title"/>
          </p:nvPr>
        </p:nvSpPr>
        <p:spPr>
          <a:xfrm>
            <a:off x="1950111" y="44625"/>
            <a:ext cx="8229600" cy="814381"/>
          </a:xfrm>
        </p:spPr>
        <p:txBody>
          <a:bodyPr/>
          <a:lstStyle/>
          <a:p>
            <a:r>
              <a:rPr lang="en-GB" dirty="0">
                <a:solidFill>
                  <a:schemeClr val="bg1"/>
                </a:solidFill>
              </a:rPr>
              <a:t>Questions arising from the study </a:t>
            </a:r>
          </a:p>
        </p:txBody>
      </p:sp>
      <p:sp>
        <p:nvSpPr>
          <p:cNvPr id="3" name="Content Placeholder 2">
            <a:extLst>
              <a:ext uri="{FF2B5EF4-FFF2-40B4-BE49-F238E27FC236}">
                <a16:creationId xmlns:a16="http://schemas.microsoft.com/office/drawing/2014/main" id="{04C483EE-D222-475B-8B9B-DFBB26192BFB}"/>
              </a:ext>
            </a:extLst>
          </p:cNvPr>
          <p:cNvSpPr>
            <a:spLocks noGrp="1"/>
          </p:cNvSpPr>
          <p:nvPr>
            <p:ph idx="1"/>
          </p:nvPr>
        </p:nvSpPr>
        <p:spPr>
          <a:xfrm>
            <a:off x="356838" y="901701"/>
            <a:ext cx="11385395" cy="5321300"/>
          </a:xfrm>
        </p:spPr>
        <p:txBody>
          <a:bodyPr>
            <a:normAutofit fontScale="85000" lnSpcReduction="10000"/>
          </a:bodyPr>
          <a:lstStyle/>
          <a:p>
            <a:pPr marL="0" indent="0">
              <a:spcAft>
                <a:spcPts val="800"/>
              </a:spcAft>
              <a:buNone/>
            </a:pPr>
            <a:r>
              <a:rPr lang="en-GB" sz="2900" dirty="0">
                <a:latin typeface="Calibri" panose="020F0502020204030204" pitchFamily="34" charset="0"/>
                <a:ea typeface="Times New Roman" panose="02020603050405020304" pitchFamily="18" charset="0"/>
              </a:rPr>
              <a:t>1.</a:t>
            </a:r>
            <a:r>
              <a:rPr lang="en-GB" sz="2900" dirty="0">
                <a:latin typeface="Calibri" panose="020F0502020204030204" pitchFamily="34" charset="0"/>
              </a:rPr>
              <a:t> What advice are parents receiving </a:t>
            </a:r>
            <a:r>
              <a:rPr lang="en-GB" sz="2900" b="1" dirty="0">
                <a:latin typeface="Calibri" panose="020F0502020204030204" pitchFamily="34" charset="0"/>
              </a:rPr>
              <a:t>who are not </a:t>
            </a:r>
            <a:r>
              <a:rPr lang="en-GB" sz="2900" dirty="0">
                <a:latin typeface="Calibri" panose="020F0502020204030204" pitchFamily="34" charset="0"/>
              </a:rPr>
              <a:t>in the social security system and / or may not know they are entitled to apply or too embarrassed to talk about applying for benefits they may entitled to?</a:t>
            </a:r>
          </a:p>
          <a:p>
            <a:pPr marL="0" indent="0">
              <a:spcAft>
                <a:spcPts val="800"/>
              </a:spcAft>
              <a:buNone/>
            </a:pPr>
            <a:r>
              <a:rPr lang="en-GB" sz="2900" dirty="0">
                <a:latin typeface="Calibri" panose="020F0502020204030204" pitchFamily="34" charset="0"/>
                <a:ea typeface="Times New Roman" panose="02020603050405020304" pitchFamily="18" charset="0"/>
              </a:rPr>
              <a:t>2. To what extent do parents act on the referrals made to them by health professionals? </a:t>
            </a:r>
            <a:endParaRPr lang="en-GB" sz="2900" dirty="0">
              <a:latin typeface="Times New Roman" panose="02020603050405020304" pitchFamily="18" charset="0"/>
              <a:ea typeface="Times New Roman" panose="02020603050405020304" pitchFamily="18" charset="0"/>
            </a:endParaRPr>
          </a:p>
          <a:p>
            <a:pPr marL="0" indent="0">
              <a:spcAft>
                <a:spcPts val="800"/>
              </a:spcAft>
              <a:buNone/>
            </a:pPr>
            <a:r>
              <a:rPr lang="en-GB" sz="2900" dirty="0">
                <a:latin typeface="Calibri" panose="020F0502020204030204" pitchFamily="34" charset="0"/>
                <a:ea typeface="Times New Roman" panose="02020603050405020304" pitchFamily="18" charset="0"/>
              </a:rPr>
              <a:t>3. What happens when those parents act on the referral advice?</a:t>
            </a:r>
          </a:p>
          <a:p>
            <a:pPr marL="0" indent="0">
              <a:spcAft>
                <a:spcPts val="800"/>
              </a:spcAft>
              <a:buNone/>
            </a:pPr>
            <a:r>
              <a:rPr lang="en-GB" sz="2900" dirty="0">
                <a:latin typeface="Calibri" panose="020F0502020204030204" pitchFamily="34" charset="0"/>
              </a:rPr>
              <a:t>4. What is the extent of maternal food insecurity and how is this impacting on the health of pregnant and post postpartum women in the northeast?</a:t>
            </a:r>
          </a:p>
          <a:p>
            <a:pPr marL="0" indent="0">
              <a:spcAft>
                <a:spcPts val="800"/>
              </a:spcAft>
              <a:buNone/>
            </a:pPr>
            <a:r>
              <a:rPr lang="en-GB" sz="2900" dirty="0">
                <a:latin typeface="Calibri" panose="020F0502020204030204" pitchFamily="34" charset="0"/>
              </a:rPr>
              <a:t>5. How is household food insecurity experience is impacting infant food security?</a:t>
            </a:r>
          </a:p>
          <a:p>
            <a:pPr marL="0" indent="0">
              <a:spcAft>
                <a:spcPts val="800"/>
              </a:spcAft>
              <a:buNone/>
            </a:pPr>
            <a:r>
              <a:rPr lang="en-GB" sz="2900" dirty="0">
                <a:latin typeface="Calibri" panose="020F0502020204030204" pitchFamily="34" charset="0"/>
              </a:rPr>
              <a:t>6. In the context of existing NHS staff recruitment and retention issues</a:t>
            </a:r>
            <a:r>
              <a:rPr lang="en-GB" sz="2900" b="1" dirty="0">
                <a:latin typeface="Calibri" panose="020F0502020204030204" pitchFamily="34" charset="0"/>
              </a:rPr>
              <a:t>, how economic distress caused to parents and young families by the COVID socio-economic fallout </a:t>
            </a:r>
            <a:r>
              <a:rPr lang="en-GB" sz="2900" dirty="0">
                <a:latin typeface="Calibri" panose="020F0502020204030204" pitchFamily="34" charset="0"/>
              </a:rPr>
              <a:t>and the current cost of living crisis, </a:t>
            </a:r>
            <a:r>
              <a:rPr lang="en-GB" sz="2900" b="1" dirty="0">
                <a:latin typeface="Calibri" panose="020F0502020204030204" pitchFamily="34" charset="0"/>
              </a:rPr>
              <a:t>might increase risk of staff burnout</a:t>
            </a:r>
            <a:r>
              <a:rPr lang="en-GB" sz="2900" dirty="0">
                <a:latin typeface="Calibri" panose="020F0502020204030204" pitchFamily="34" charset="0"/>
              </a:rPr>
              <a:t>?</a:t>
            </a:r>
          </a:p>
          <a:p>
            <a:pPr marL="0" indent="0">
              <a:spcAft>
                <a:spcPts val="800"/>
              </a:spcAft>
              <a:buNone/>
            </a:pPr>
            <a:endParaRPr lang="en-GB" sz="4400" dirty="0"/>
          </a:p>
        </p:txBody>
      </p:sp>
    </p:spTree>
    <p:extLst>
      <p:ext uri="{BB962C8B-B14F-4D97-AF65-F5344CB8AC3E}">
        <p14:creationId xmlns:p14="http://schemas.microsoft.com/office/powerpoint/2010/main" val="253684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39BAE8-C34E-4C15-9BC6-6716ECA3B906}"/>
              </a:ext>
            </a:extLst>
          </p:cNvPr>
          <p:cNvPicPr>
            <a:picLocks noGrp="1" noChangeAspect="1"/>
          </p:cNvPicPr>
          <p:nvPr>
            <p:ph idx="1"/>
          </p:nvPr>
        </p:nvPicPr>
        <p:blipFill>
          <a:blip r:embed="rId3"/>
          <a:stretch>
            <a:fillRect/>
          </a:stretch>
        </p:blipFill>
        <p:spPr>
          <a:xfrm>
            <a:off x="5590770" y="0"/>
            <a:ext cx="6711788" cy="4683590"/>
          </a:xfrm>
        </p:spPr>
      </p:pic>
      <p:pic>
        <p:nvPicPr>
          <p:cNvPr id="7" name="Picture 6">
            <a:extLst>
              <a:ext uri="{FF2B5EF4-FFF2-40B4-BE49-F238E27FC236}">
                <a16:creationId xmlns:a16="http://schemas.microsoft.com/office/drawing/2014/main" id="{DF649DF6-7C47-4559-BDA1-1D2961BD961A}"/>
              </a:ext>
            </a:extLst>
          </p:cNvPr>
          <p:cNvPicPr>
            <a:picLocks noChangeAspect="1"/>
          </p:cNvPicPr>
          <p:nvPr/>
        </p:nvPicPr>
        <p:blipFill>
          <a:blip r:embed="rId4"/>
          <a:stretch>
            <a:fillRect/>
          </a:stretch>
        </p:blipFill>
        <p:spPr>
          <a:xfrm>
            <a:off x="862546" y="289931"/>
            <a:ext cx="4464703" cy="5865541"/>
          </a:xfrm>
          <a:prstGeom prst="rect">
            <a:avLst/>
          </a:prstGeom>
        </p:spPr>
      </p:pic>
      <p:sp>
        <p:nvSpPr>
          <p:cNvPr id="9" name="TextBox 8">
            <a:extLst>
              <a:ext uri="{FF2B5EF4-FFF2-40B4-BE49-F238E27FC236}">
                <a16:creationId xmlns:a16="http://schemas.microsoft.com/office/drawing/2014/main" id="{ACFA5471-A198-42AC-939A-6AC62A1A7C8B}"/>
              </a:ext>
            </a:extLst>
          </p:cNvPr>
          <p:cNvSpPr txBox="1"/>
          <p:nvPr/>
        </p:nvSpPr>
        <p:spPr>
          <a:xfrm>
            <a:off x="5590770" y="5374217"/>
            <a:ext cx="6149896" cy="369332"/>
          </a:xfrm>
          <a:prstGeom prst="rect">
            <a:avLst/>
          </a:prstGeom>
          <a:noFill/>
        </p:spPr>
        <p:txBody>
          <a:bodyPr wrap="square">
            <a:spAutoFit/>
          </a:bodyPr>
          <a:lstStyle/>
          <a:p>
            <a:r>
              <a:rPr lang="en-GB" dirty="0">
                <a:hlinkClick r:id="rId5"/>
              </a:rPr>
              <a:t>deductionsreport.pdf (lloydsbankfoundation.org.uk)</a:t>
            </a:r>
            <a:endParaRPr lang="en-GB" dirty="0"/>
          </a:p>
        </p:txBody>
      </p:sp>
    </p:spTree>
    <p:extLst>
      <p:ext uri="{BB962C8B-B14F-4D97-AF65-F5344CB8AC3E}">
        <p14:creationId xmlns:p14="http://schemas.microsoft.com/office/powerpoint/2010/main" val="192890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2B33-D1BB-4202-B2D9-C5EB43F1828B}"/>
              </a:ext>
            </a:extLst>
          </p:cNvPr>
          <p:cNvSpPr>
            <a:spLocks noGrp="1"/>
          </p:cNvSpPr>
          <p:nvPr>
            <p:ph type="title"/>
          </p:nvPr>
        </p:nvSpPr>
        <p:spPr>
          <a:xfrm>
            <a:off x="1981200" y="2"/>
            <a:ext cx="8229600" cy="836711"/>
          </a:xfrm>
        </p:spPr>
        <p:txBody>
          <a:bodyPr anchor="ctr">
            <a:normAutofit/>
          </a:bodyPr>
          <a:lstStyle/>
          <a:p>
            <a:r>
              <a:rPr lang="en-GB" dirty="0">
                <a:solidFill>
                  <a:schemeClr val="bg1"/>
                </a:solidFill>
              </a:rPr>
              <a:t>Study rationale and aims</a:t>
            </a:r>
          </a:p>
        </p:txBody>
      </p:sp>
      <p:graphicFrame>
        <p:nvGraphicFramePr>
          <p:cNvPr id="5" name="Content Placeholder 2">
            <a:extLst>
              <a:ext uri="{FF2B5EF4-FFF2-40B4-BE49-F238E27FC236}">
                <a16:creationId xmlns:a16="http://schemas.microsoft.com/office/drawing/2014/main" id="{2377406E-DC7B-4A48-AF3D-B9774C91299B}"/>
              </a:ext>
            </a:extLst>
          </p:cNvPr>
          <p:cNvGraphicFramePr>
            <a:graphicFrameLocks noGrp="1"/>
          </p:cNvGraphicFramePr>
          <p:nvPr>
            <p:ph idx="1"/>
            <p:extLst>
              <p:ext uri="{D42A27DB-BD31-4B8C-83A1-F6EECF244321}">
                <p14:modId xmlns:p14="http://schemas.microsoft.com/office/powerpoint/2010/main" val="675135013"/>
              </p:ext>
            </p:extLst>
          </p:nvPr>
        </p:nvGraphicFramePr>
        <p:xfrm>
          <a:off x="270034" y="836712"/>
          <a:ext cx="8646132" cy="537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C401AB1-159A-435C-A54A-66AE5CA7FFAC}"/>
              </a:ext>
            </a:extLst>
          </p:cNvPr>
          <p:cNvPicPr>
            <a:picLocks noChangeAspect="1"/>
          </p:cNvPicPr>
          <p:nvPr/>
        </p:nvPicPr>
        <p:blipFill>
          <a:blip r:embed="rId8"/>
          <a:stretch>
            <a:fillRect/>
          </a:stretch>
        </p:blipFill>
        <p:spPr>
          <a:xfrm>
            <a:off x="10479742" y="2449993"/>
            <a:ext cx="1442224" cy="1992579"/>
          </a:xfrm>
          <a:prstGeom prst="rect">
            <a:avLst/>
          </a:prstGeom>
        </p:spPr>
      </p:pic>
      <p:sp>
        <p:nvSpPr>
          <p:cNvPr id="6" name="TextBox 5">
            <a:extLst>
              <a:ext uri="{FF2B5EF4-FFF2-40B4-BE49-F238E27FC236}">
                <a16:creationId xmlns:a16="http://schemas.microsoft.com/office/drawing/2014/main" id="{FBB60067-5084-4D2E-AC0A-E3C9972EDCFC}"/>
              </a:ext>
            </a:extLst>
          </p:cNvPr>
          <p:cNvSpPr txBox="1"/>
          <p:nvPr/>
        </p:nvSpPr>
        <p:spPr>
          <a:xfrm>
            <a:off x="9021336" y="5302949"/>
            <a:ext cx="3494049" cy="646331"/>
          </a:xfrm>
          <a:prstGeom prst="rect">
            <a:avLst/>
          </a:prstGeom>
          <a:noFill/>
        </p:spPr>
        <p:txBody>
          <a:bodyPr wrap="square" rtlCol="0">
            <a:spAutoFit/>
          </a:bodyPr>
          <a:lstStyle/>
          <a:p>
            <a:r>
              <a:rPr lang="en-GB" sz="1200" dirty="0">
                <a:effectLst/>
                <a:latin typeface="Calibri" panose="020F0502020204030204" pitchFamily="34" charset="0"/>
                <a:hlinkClick r:id="rId9"/>
              </a:rPr>
              <a:t>Supporting documents - Best Start, Bright Futures: tackling child poverty delivery plan 2022 to 2026 - </a:t>
            </a:r>
            <a:r>
              <a:rPr lang="en-GB" sz="1200" dirty="0" err="1">
                <a:effectLst/>
                <a:latin typeface="Calibri" panose="020F0502020204030204" pitchFamily="34" charset="0"/>
                <a:hlinkClick r:id="rId9"/>
              </a:rPr>
              <a:t>gov.scot</a:t>
            </a:r>
            <a:r>
              <a:rPr lang="en-GB" sz="1200" dirty="0">
                <a:effectLst/>
                <a:latin typeface="Calibri" panose="020F0502020204030204" pitchFamily="34" charset="0"/>
                <a:hlinkClick r:id="rId9"/>
              </a:rPr>
              <a:t> (www.gov.scot)</a:t>
            </a:r>
            <a:endParaRPr lang="en-GB" sz="1200" dirty="0"/>
          </a:p>
        </p:txBody>
      </p:sp>
      <p:pic>
        <p:nvPicPr>
          <p:cNvPr id="10" name="Picture 9">
            <a:extLst>
              <a:ext uri="{FF2B5EF4-FFF2-40B4-BE49-F238E27FC236}">
                <a16:creationId xmlns:a16="http://schemas.microsoft.com/office/drawing/2014/main" id="{CF595B86-1BAF-46A3-A963-868787E589B9}"/>
              </a:ext>
            </a:extLst>
          </p:cNvPr>
          <p:cNvPicPr>
            <a:picLocks noChangeAspect="1"/>
          </p:cNvPicPr>
          <p:nvPr/>
        </p:nvPicPr>
        <p:blipFill>
          <a:blip r:embed="rId10"/>
          <a:stretch>
            <a:fillRect/>
          </a:stretch>
        </p:blipFill>
        <p:spPr>
          <a:xfrm>
            <a:off x="10210800" y="389206"/>
            <a:ext cx="1442224" cy="2026223"/>
          </a:xfrm>
          <a:prstGeom prst="rect">
            <a:avLst/>
          </a:prstGeom>
        </p:spPr>
      </p:pic>
      <p:sp>
        <p:nvSpPr>
          <p:cNvPr id="12" name="TextBox 11">
            <a:extLst>
              <a:ext uri="{FF2B5EF4-FFF2-40B4-BE49-F238E27FC236}">
                <a16:creationId xmlns:a16="http://schemas.microsoft.com/office/drawing/2014/main" id="{B57D1520-377A-4E0F-A750-D18CDEE48231}"/>
              </a:ext>
            </a:extLst>
          </p:cNvPr>
          <p:cNvSpPr txBox="1"/>
          <p:nvPr/>
        </p:nvSpPr>
        <p:spPr>
          <a:xfrm>
            <a:off x="8966045" y="4564285"/>
            <a:ext cx="2489510" cy="600164"/>
          </a:xfrm>
          <a:prstGeom prst="rect">
            <a:avLst/>
          </a:prstGeom>
          <a:noFill/>
        </p:spPr>
        <p:txBody>
          <a:bodyPr wrap="square">
            <a:spAutoFit/>
          </a:bodyPr>
          <a:lstStyle/>
          <a:p>
            <a:r>
              <a:rPr lang="en-GB" sz="1100" dirty="0">
                <a:hlinkClick r:id="rId11"/>
              </a:rPr>
              <a:t>Every Child, Every Chance: The Tackling Child Poverty Delivery Plan 2018-22 (www.gov.scot)</a:t>
            </a:r>
            <a:endParaRPr lang="en-GB" sz="1100" dirty="0"/>
          </a:p>
        </p:txBody>
      </p:sp>
    </p:spTree>
    <p:extLst>
      <p:ext uri="{BB962C8B-B14F-4D97-AF65-F5344CB8AC3E}">
        <p14:creationId xmlns:p14="http://schemas.microsoft.com/office/powerpoint/2010/main" val="43066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E6B-F22A-4041-B128-1CA0113B6C86}"/>
              </a:ext>
            </a:extLst>
          </p:cNvPr>
          <p:cNvSpPr>
            <a:spLocks noGrp="1"/>
          </p:cNvSpPr>
          <p:nvPr>
            <p:ph type="title"/>
          </p:nvPr>
        </p:nvSpPr>
        <p:spPr>
          <a:xfrm>
            <a:off x="609600" y="-25884"/>
            <a:ext cx="10972800" cy="1040645"/>
          </a:xfrm>
        </p:spPr>
        <p:txBody>
          <a:bodyPr/>
          <a:lstStyle/>
          <a:p>
            <a:r>
              <a:rPr lang="en-GB" dirty="0">
                <a:solidFill>
                  <a:schemeClr val="bg1"/>
                </a:solidFill>
              </a:rPr>
              <a:t>Methods</a:t>
            </a:r>
          </a:p>
        </p:txBody>
      </p:sp>
      <p:sp>
        <p:nvSpPr>
          <p:cNvPr id="3" name="Content Placeholder 2">
            <a:extLst>
              <a:ext uri="{FF2B5EF4-FFF2-40B4-BE49-F238E27FC236}">
                <a16:creationId xmlns:a16="http://schemas.microsoft.com/office/drawing/2014/main" id="{51F540C0-8B0B-42B2-B78F-68A03654E70E}"/>
              </a:ext>
            </a:extLst>
          </p:cNvPr>
          <p:cNvSpPr>
            <a:spLocks noGrp="1"/>
          </p:cNvSpPr>
          <p:nvPr>
            <p:ph idx="1"/>
          </p:nvPr>
        </p:nvSpPr>
        <p:spPr>
          <a:xfrm>
            <a:off x="609600" y="1014761"/>
            <a:ext cx="11132634" cy="4783873"/>
          </a:xfrm>
        </p:spPr>
        <p:txBody>
          <a:bodyPr>
            <a:normAutofit/>
          </a:bodyPr>
          <a:lstStyle/>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Interview </a:t>
            </a:r>
            <a:r>
              <a:rPr lang="en-GB" sz="2800" dirty="0">
                <a:latin typeface="Calibri" panose="020F0502020204030204" pitchFamily="34" charset="0"/>
                <a:ea typeface="Calibri" panose="020F0502020204030204" pitchFamily="34" charset="0"/>
                <a:cs typeface="Times New Roman" panose="02020603050405020304" pitchFamily="18" charset="0"/>
              </a:rPr>
              <a:t>topics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latin typeface="Calibri" panose="020F0502020204030204" pitchFamily="34" charset="0"/>
                <a:ea typeface="Calibri" panose="020F0502020204030204" pitchFamily="34" charset="0"/>
                <a:cs typeface="Times New Roman" panose="02020603050405020304" pitchFamily="18" charset="0"/>
              </a:rPr>
              <a:t>household </a:t>
            </a:r>
            <a:r>
              <a:rPr lang="en-GB" sz="2800" dirty="0">
                <a:effectLst/>
                <a:latin typeface="Calibri" panose="020F0502020204030204" pitchFamily="34" charset="0"/>
                <a:ea typeface="Calibri" panose="020F0502020204030204" pitchFamily="34" charset="0"/>
                <a:cs typeface="Times New Roman" panose="02020603050405020304" pitchFamily="18" charset="0"/>
              </a:rPr>
              <a:t>context</a:t>
            </a:r>
          </a:p>
          <a:p>
            <a:r>
              <a:rPr lang="en-GB" sz="2800" dirty="0">
                <a:latin typeface="Calibri" panose="020F0502020204030204" pitchFamily="34" charset="0"/>
                <a:ea typeface="Calibri" panose="020F0502020204030204" pitchFamily="34" charset="0"/>
                <a:cs typeface="Times New Roman" panose="02020603050405020304" pitchFamily="18" charset="0"/>
              </a:rPr>
              <a:t>their perspectives and experiences of </a:t>
            </a:r>
            <a:r>
              <a:rPr lang="en-GB" sz="2800" dirty="0">
                <a:effectLst/>
                <a:latin typeface="Calibri" panose="020F0502020204030204" pitchFamily="34" charset="0"/>
                <a:ea typeface="Calibri" panose="020F0502020204030204" pitchFamily="34" charset="0"/>
                <a:cs typeface="Times New Roman" panose="02020603050405020304" pitchFamily="18" charset="0"/>
              </a:rPr>
              <a:t>financial issues conversations during routine health care</a:t>
            </a:r>
          </a:p>
          <a:p>
            <a:r>
              <a:rPr lang="en-GB" sz="2800" dirty="0">
                <a:latin typeface="Calibri" panose="020F0502020204030204" pitchFamily="34" charset="0"/>
                <a:ea typeface="Calibri" panose="020F0502020204030204" pitchFamily="34" charset="0"/>
                <a:cs typeface="Times New Roman" panose="02020603050405020304" pitchFamily="18" charset="0"/>
              </a:rPr>
              <a:t>p</a:t>
            </a:r>
            <a:r>
              <a:rPr lang="en-GB" sz="2800" dirty="0">
                <a:effectLst/>
                <a:latin typeface="Calibri" panose="020F0502020204030204" pitchFamily="34" charset="0"/>
                <a:ea typeface="Calibri" panose="020F0502020204030204" pitchFamily="34" charset="0"/>
                <a:cs typeface="Times New Roman" panose="02020603050405020304" pitchFamily="18" charset="0"/>
              </a:rPr>
              <a:t>erspectives of the benefits and possible negative consequences of the FIP concept</a:t>
            </a:r>
          </a:p>
          <a:p>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Interviews were transcribed and thematically analysed FD and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EMacI</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2600"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5922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E6B-F22A-4041-B128-1CA0113B6C86}"/>
              </a:ext>
            </a:extLst>
          </p:cNvPr>
          <p:cNvSpPr>
            <a:spLocks noGrp="1"/>
          </p:cNvSpPr>
          <p:nvPr>
            <p:ph type="title"/>
          </p:nvPr>
        </p:nvSpPr>
        <p:spPr>
          <a:xfrm>
            <a:off x="609600" y="-25884"/>
            <a:ext cx="10972800" cy="1040645"/>
          </a:xfrm>
        </p:spPr>
        <p:txBody>
          <a:bodyPr/>
          <a:lstStyle/>
          <a:p>
            <a:r>
              <a:rPr lang="en-GB" dirty="0">
                <a:solidFill>
                  <a:schemeClr val="bg1">
                    <a:lumMod val="95000"/>
                  </a:schemeClr>
                </a:solidFill>
              </a:rPr>
              <a:t>Participant Profile</a:t>
            </a:r>
          </a:p>
        </p:txBody>
      </p:sp>
      <p:sp>
        <p:nvSpPr>
          <p:cNvPr id="3" name="Content Placeholder 2">
            <a:extLst>
              <a:ext uri="{FF2B5EF4-FFF2-40B4-BE49-F238E27FC236}">
                <a16:creationId xmlns:a16="http://schemas.microsoft.com/office/drawing/2014/main" id="{51F540C0-8B0B-42B2-B78F-68A03654E70E}"/>
              </a:ext>
            </a:extLst>
          </p:cNvPr>
          <p:cNvSpPr>
            <a:spLocks noGrp="1"/>
          </p:cNvSpPr>
          <p:nvPr>
            <p:ph idx="1"/>
          </p:nvPr>
        </p:nvSpPr>
        <p:spPr>
          <a:xfrm>
            <a:off x="425604" y="1370361"/>
            <a:ext cx="11340791" cy="5599151"/>
          </a:xfrm>
        </p:spPr>
        <p:txBody>
          <a:bodyPr>
            <a:normAutofit/>
          </a:bodyPr>
          <a:lstStyle/>
          <a:p>
            <a:r>
              <a:rPr lang="en-GB" sz="2400" dirty="0">
                <a:latin typeface="Calibri" panose="020F0502020204030204" pitchFamily="34" charset="0"/>
                <a:ea typeface="Times New Roman" panose="02020603050405020304" pitchFamily="18" charset="0"/>
                <a:cs typeface="Calibri" panose="020F0502020204030204" pitchFamily="34" charset="0"/>
              </a:rPr>
              <a:t>12 mothers of children under one year of age or pregnant and living on their own</a:t>
            </a:r>
          </a:p>
          <a:p>
            <a:r>
              <a:rPr lang="en-GB" sz="2400" dirty="0">
                <a:latin typeface="Calibri" panose="020F0502020204030204" pitchFamily="34" charset="0"/>
              </a:rPr>
              <a:t>2 women lived with a partner.</a:t>
            </a:r>
          </a:p>
          <a:p>
            <a:r>
              <a:rPr lang="en-GB" sz="2400" dirty="0">
                <a:latin typeface="Calibri" panose="020F0502020204030204" pitchFamily="34" charset="0"/>
              </a:rPr>
              <a:t>11 lived in Aberdeen City</a:t>
            </a:r>
          </a:p>
          <a:p>
            <a:r>
              <a:rPr lang="en-GB" sz="2400" dirty="0">
                <a:latin typeface="Calibri" panose="020F0502020204030204" pitchFamily="34" charset="0"/>
              </a:rPr>
              <a:t>8 participants unemployed, 2 worked full-time, 1 part-time and one was on maternity leave from work. </a:t>
            </a:r>
          </a:p>
          <a:p>
            <a:r>
              <a:rPr lang="en-GB" sz="2400" dirty="0">
                <a:latin typeface="Calibri" panose="020F0502020204030204" pitchFamily="34" charset="0"/>
              </a:rPr>
              <a:t>2 participants were seeking work and one was taking a year out from university</a:t>
            </a:r>
          </a:p>
          <a:p>
            <a:r>
              <a:rPr lang="en-GB" sz="2400" dirty="0">
                <a:latin typeface="Calibri" panose="020F0502020204030204" pitchFamily="34" charset="0"/>
              </a:rPr>
              <a:t>Most were claiming Universal Credit.</a:t>
            </a:r>
          </a:p>
          <a:p>
            <a:r>
              <a:rPr lang="en-GB" sz="2400" dirty="0">
                <a:latin typeface="Calibri" panose="020F0502020204030204" pitchFamily="34" charset="0"/>
                <a:ea typeface="Calibri" panose="020F0502020204030204" pitchFamily="34" charset="0"/>
                <a:cs typeface="Calibri" panose="020F0502020204030204" pitchFamily="34" charset="0"/>
              </a:rPr>
              <a:t>Recruited via family nurse partnership practitioners and health visitors  - </a:t>
            </a:r>
            <a:r>
              <a:rPr lang="en-GB" sz="2400" dirty="0">
                <a:latin typeface="Calibri" panose="020F0502020204030204" pitchFamily="34" charset="0"/>
                <a:ea typeface="Times New Roman" panose="02020603050405020304" pitchFamily="18" charset="0"/>
                <a:cs typeface="Calibri" panose="020F0502020204030204" pitchFamily="34" charset="0"/>
              </a:rPr>
              <a:t>interviews - spring and summer of 2021.</a:t>
            </a: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19120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806715-59B6-40F2-9B38-8CB008AA0410}"/>
              </a:ext>
            </a:extLst>
          </p:cNvPr>
          <p:cNvSpPr>
            <a:spLocks noGrp="1"/>
          </p:cNvSpPr>
          <p:nvPr>
            <p:ph type="title"/>
          </p:nvPr>
        </p:nvSpPr>
        <p:spPr>
          <a:xfrm>
            <a:off x="1775520" y="-18615"/>
            <a:ext cx="9001000" cy="927336"/>
          </a:xfrm>
        </p:spPr>
        <p:txBody>
          <a:bodyPr/>
          <a:lstStyle/>
          <a:p>
            <a:r>
              <a:rPr lang="en-US" dirty="0">
                <a:solidFill>
                  <a:schemeClr val="bg1"/>
                </a:solidFill>
              </a:rPr>
              <a:t>Main themes identified</a:t>
            </a:r>
          </a:p>
        </p:txBody>
      </p:sp>
      <p:graphicFrame>
        <p:nvGraphicFramePr>
          <p:cNvPr id="5" name="Content Placeholder 2">
            <a:extLst>
              <a:ext uri="{FF2B5EF4-FFF2-40B4-BE49-F238E27FC236}">
                <a16:creationId xmlns:a16="http://schemas.microsoft.com/office/drawing/2014/main" id="{0EA43D7C-4BD9-4FD6-95C4-E9FFC688AC31}"/>
              </a:ext>
            </a:extLst>
          </p:cNvPr>
          <p:cNvGraphicFramePr>
            <a:graphicFrameLocks noGrp="1"/>
          </p:cNvGraphicFramePr>
          <p:nvPr>
            <p:ph idx="1"/>
            <p:extLst>
              <p:ext uri="{D42A27DB-BD31-4B8C-83A1-F6EECF244321}">
                <p14:modId xmlns:p14="http://schemas.microsoft.com/office/powerpoint/2010/main" val="4111356020"/>
              </p:ext>
            </p:extLst>
          </p:nvPr>
        </p:nvGraphicFramePr>
        <p:xfrm>
          <a:off x="1924454" y="908721"/>
          <a:ext cx="8435280" cy="4622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49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08E74AA-C6FA-492E-ACE6-CBA714819FF6}"/>
              </a:ext>
            </a:extLst>
          </p:cNvPr>
          <p:cNvCxnSpPr>
            <a:cxnSpLocks/>
            <a:stCxn id="73" idx="2"/>
          </p:cNvCxnSpPr>
          <p:nvPr/>
        </p:nvCxnSpPr>
        <p:spPr>
          <a:xfrm>
            <a:off x="2347317" y="1724490"/>
            <a:ext cx="830377" cy="561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0A1B1CE-39BB-43B0-AFC6-FCD7D2A4BA33}"/>
              </a:ext>
            </a:extLst>
          </p:cNvPr>
          <p:cNvCxnSpPr>
            <a:cxnSpLocks/>
            <a:endCxn id="7" idx="0"/>
          </p:cNvCxnSpPr>
          <p:nvPr/>
        </p:nvCxnSpPr>
        <p:spPr>
          <a:xfrm>
            <a:off x="2283535" y="1588755"/>
            <a:ext cx="2844657" cy="9387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CD34184-4A4B-4353-9F9E-E0604CE56D79}"/>
              </a:ext>
            </a:extLst>
          </p:cNvPr>
          <p:cNvCxnSpPr>
            <a:cxnSpLocks/>
          </p:cNvCxnSpPr>
          <p:nvPr/>
        </p:nvCxnSpPr>
        <p:spPr>
          <a:xfrm flipH="1">
            <a:off x="1964599" y="1550288"/>
            <a:ext cx="383609" cy="883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13EC40-D931-40B6-8B0C-1752A6556F92}"/>
              </a:ext>
            </a:extLst>
          </p:cNvPr>
          <p:cNvCxnSpPr>
            <a:cxnSpLocks/>
          </p:cNvCxnSpPr>
          <p:nvPr/>
        </p:nvCxnSpPr>
        <p:spPr>
          <a:xfrm flipH="1">
            <a:off x="1548266" y="1643410"/>
            <a:ext cx="707695" cy="110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90263B7-3155-431E-B820-D0521DB083F2}"/>
              </a:ext>
            </a:extLst>
          </p:cNvPr>
          <p:cNvCxnSpPr>
            <a:cxnSpLocks/>
          </p:cNvCxnSpPr>
          <p:nvPr/>
        </p:nvCxnSpPr>
        <p:spPr>
          <a:xfrm flipH="1">
            <a:off x="8406144" y="1843245"/>
            <a:ext cx="1110308" cy="826221"/>
          </a:xfrm>
          <a:prstGeom prst="line">
            <a:avLst/>
          </a:prstGeom>
          <a:ln>
            <a:solidFill>
              <a:srgbClr val="D23AAA"/>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123095C-AE38-43DB-BD27-73F53062A03F}"/>
              </a:ext>
            </a:extLst>
          </p:cNvPr>
          <p:cNvCxnSpPr>
            <a:cxnSpLocks/>
          </p:cNvCxnSpPr>
          <p:nvPr/>
        </p:nvCxnSpPr>
        <p:spPr>
          <a:xfrm>
            <a:off x="9516452" y="1741455"/>
            <a:ext cx="1000083" cy="638909"/>
          </a:xfrm>
          <a:prstGeom prst="line">
            <a:avLst/>
          </a:prstGeom>
          <a:ln>
            <a:solidFill>
              <a:srgbClr val="D23AAA"/>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7621323-0BCF-4A9C-9AEA-FFCA3795C623}"/>
              </a:ext>
            </a:extLst>
          </p:cNvPr>
          <p:cNvSpPr>
            <a:spLocks noGrp="1"/>
          </p:cNvSpPr>
          <p:nvPr>
            <p:ph type="title"/>
          </p:nvPr>
        </p:nvSpPr>
        <p:spPr>
          <a:xfrm>
            <a:off x="609600" y="-48187"/>
            <a:ext cx="10972800" cy="906831"/>
          </a:xfrm>
        </p:spPr>
        <p:txBody>
          <a:bodyPr/>
          <a:lstStyle/>
          <a:p>
            <a:r>
              <a:rPr lang="en-GB" dirty="0"/>
              <a:t> </a:t>
            </a:r>
          </a:p>
        </p:txBody>
      </p:sp>
      <p:pic>
        <p:nvPicPr>
          <p:cNvPr id="5" name="Content Placeholder 4">
            <a:extLst>
              <a:ext uri="{FF2B5EF4-FFF2-40B4-BE49-F238E27FC236}">
                <a16:creationId xmlns:a16="http://schemas.microsoft.com/office/drawing/2014/main" id="{70EE6072-6AEA-45AA-A9A6-A4B6C8E2E2AC}"/>
              </a:ext>
            </a:extLst>
          </p:cNvPr>
          <p:cNvPicPr>
            <a:picLocks noGrp="1" noChangeAspect="1"/>
          </p:cNvPicPr>
          <p:nvPr>
            <p:ph idx="1"/>
          </p:nvPr>
        </p:nvPicPr>
        <p:blipFill>
          <a:blip r:embed="rId3"/>
          <a:stretch>
            <a:fillRect/>
          </a:stretch>
        </p:blipFill>
        <p:spPr>
          <a:xfrm>
            <a:off x="1718257" y="50692"/>
            <a:ext cx="2843694" cy="1585097"/>
          </a:xfrm>
        </p:spPr>
      </p:pic>
      <p:sp>
        <p:nvSpPr>
          <p:cNvPr id="6" name="Rectangle: Rounded Corners 5">
            <a:extLst>
              <a:ext uri="{FF2B5EF4-FFF2-40B4-BE49-F238E27FC236}">
                <a16:creationId xmlns:a16="http://schemas.microsoft.com/office/drawing/2014/main" id="{98EFE067-E8AB-49EE-9A74-911094405412}"/>
              </a:ext>
            </a:extLst>
          </p:cNvPr>
          <p:cNvSpPr/>
          <p:nvPr/>
        </p:nvSpPr>
        <p:spPr>
          <a:xfrm>
            <a:off x="2790191" y="2285729"/>
            <a:ext cx="107594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1" dirty="0">
                <a:solidFill>
                  <a:schemeClr val="bg1"/>
                </a:solidFill>
              </a:rPr>
              <a:t>Living with debt</a:t>
            </a:r>
          </a:p>
        </p:txBody>
      </p:sp>
      <p:sp>
        <p:nvSpPr>
          <p:cNvPr id="7" name="Rectangle: Rounded Corners 6">
            <a:extLst>
              <a:ext uri="{FF2B5EF4-FFF2-40B4-BE49-F238E27FC236}">
                <a16:creationId xmlns:a16="http://schemas.microsoft.com/office/drawing/2014/main" id="{22AD9FAE-FB1C-4893-9F95-E3DF1B716CE5}"/>
              </a:ext>
            </a:extLst>
          </p:cNvPr>
          <p:cNvSpPr/>
          <p:nvPr/>
        </p:nvSpPr>
        <p:spPr>
          <a:xfrm>
            <a:off x="4104138" y="2527491"/>
            <a:ext cx="2048107"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t>Partner’s income affecting benefit entitlements</a:t>
            </a:r>
          </a:p>
        </p:txBody>
      </p:sp>
      <p:sp>
        <p:nvSpPr>
          <p:cNvPr id="8" name="Rectangle: Rounded Corners 7">
            <a:extLst>
              <a:ext uri="{FF2B5EF4-FFF2-40B4-BE49-F238E27FC236}">
                <a16:creationId xmlns:a16="http://schemas.microsoft.com/office/drawing/2014/main" id="{162ADA18-983A-4762-B1AF-DC4131B95719}"/>
              </a:ext>
            </a:extLst>
          </p:cNvPr>
          <p:cNvSpPr/>
          <p:nvPr/>
        </p:nvSpPr>
        <p:spPr>
          <a:xfrm>
            <a:off x="839692" y="2433849"/>
            <a:ext cx="1416205"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t>Food insecurity </a:t>
            </a:r>
          </a:p>
        </p:txBody>
      </p:sp>
      <p:sp>
        <p:nvSpPr>
          <p:cNvPr id="9" name="Rectangle: Rounded Corners 8">
            <a:extLst>
              <a:ext uri="{FF2B5EF4-FFF2-40B4-BE49-F238E27FC236}">
                <a16:creationId xmlns:a16="http://schemas.microsoft.com/office/drawing/2014/main" id="{046E66BF-2618-4DB5-83DB-4A1343D7D7C6}"/>
              </a:ext>
            </a:extLst>
          </p:cNvPr>
          <p:cNvSpPr/>
          <p:nvPr/>
        </p:nvSpPr>
        <p:spPr>
          <a:xfrm>
            <a:off x="344147" y="1186263"/>
            <a:ext cx="126008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t>Budgeting and going without</a:t>
            </a:r>
          </a:p>
        </p:txBody>
      </p:sp>
      <p:grpSp>
        <p:nvGrpSpPr>
          <p:cNvPr id="10" name="Group 9">
            <a:extLst>
              <a:ext uri="{FF2B5EF4-FFF2-40B4-BE49-F238E27FC236}">
                <a16:creationId xmlns:a16="http://schemas.microsoft.com/office/drawing/2014/main" id="{989A5624-C5DE-4682-BE41-E3F26C7D72DC}"/>
              </a:ext>
            </a:extLst>
          </p:cNvPr>
          <p:cNvGrpSpPr/>
          <p:nvPr/>
        </p:nvGrpSpPr>
        <p:grpSpPr>
          <a:xfrm>
            <a:off x="9139489" y="247203"/>
            <a:ext cx="2636024" cy="1581615"/>
            <a:chOff x="5799255" y="275579"/>
            <a:chExt cx="2636024" cy="1581615"/>
          </a:xfrm>
        </p:grpSpPr>
        <p:sp>
          <p:nvSpPr>
            <p:cNvPr id="11" name="Rectangle 10">
              <a:extLst>
                <a:ext uri="{FF2B5EF4-FFF2-40B4-BE49-F238E27FC236}">
                  <a16:creationId xmlns:a16="http://schemas.microsoft.com/office/drawing/2014/main" id="{E78D5EFC-A521-454F-AA21-D294F142BE70}"/>
                </a:ext>
              </a:extLst>
            </p:cNvPr>
            <p:cNvSpPr/>
            <p:nvPr/>
          </p:nvSpPr>
          <p:spPr>
            <a:xfrm>
              <a:off x="5799255" y="275579"/>
              <a:ext cx="2636024" cy="1581615"/>
            </a:xfrm>
            <a:prstGeom prst="rect">
              <a:avLst/>
            </a:prstGeom>
            <a:solidFill>
              <a:srgbClr val="D23AAA"/>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02279443-FF94-4357-A1C8-0F16E73BAE79}"/>
                </a:ext>
              </a:extLst>
            </p:cNvPr>
            <p:cNvSpPr txBox="1"/>
            <p:nvPr/>
          </p:nvSpPr>
          <p:spPr>
            <a:xfrm>
              <a:off x="5799255" y="275579"/>
              <a:ext cx="2636024" cy="1581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a:r>
                <a:rPr lang="en-GB" sz="2400" dirty="0">
                  <a:effectLst/>
                  <a:latin typeface="Calibri" panose="020F0502020204030204" pitchFamily="34" charset="0"/>
                  <a:ea typeface="Calibri" panose="020F0502020204030204" pitchFamily="34" charset="0"/>
                </a:rPr>
                <a:t>Discussing financial issues risk(s)</a:t>
              </a:r>
              <a:endParaRPr lang="en-GB" sz="2400" dirty="0"/>
            </a:p>
          </p:txBody>
        </p:sp>
      </p:grpSp>
      <p:sp>
        <p:nvSpPr>
          <p:cNvPr id="13" name="Oval 12">
            <a:extLst>
              <a:ext uri="{FF2B5EF4-FFF2-40B4-BE49-F238E27FC236}">
                <a16:creationId xmlns:a16="http://schemas.microsoft.com/office/drawing/2014/main" id="{D329E8EE-2090-4747-9C5E-F905422FB65E}"/>
              </a:ext>
            </a:extLst>
          </p:cNvPr>
          <p:cNvSpPr/>
          <p:nvPr/>
        </p:nvSpPr>
        <p:spPr>
          <a:xfrm>
            <a:off x="0" y="3504597"/>
            <a:ext cx="6255834" cy="2703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 </a:t>
            </a:r>
            <a:r>
              <a:rPr lang="en-GB" sz="1600" i="1" dirty="0">
                <a:solidFill>
                  <a:schemeClr val="tx1"/>
                </a:solidFill>
                <a:effectLst/>
                <a:latin typeface="Calibri" panose="020F0502020204030204" pitchFamily="34" charset="0"/>
                <a:ea typeface="Calibri" panose="020F0502020204030204" pitchFamily="34" charset="0"/>
              </a:rPr>
              <a:t>I've got a few letters saying that I'm supposed to paying £100, I think it was £127 per month.....and now I've got a balance that says £586.80 is paid within 14 days....of this letter, which I got today...or, my debt will be passed to the Sheriff’s Office for collection… so, they've done this without a phone call, without notifying me through text or phone….because I don't even, you know, I can't, I can't afford that. </a:t>
            </a:r>
            <a:endParaRPr lang="en-GB" dirty="0">
              <a:solidFill>
                <a:schemeClr val="tx1"/>
              </a:solidFill>
            </a:endParaRPr>
          </a:p>
        </p:txBody>
      </p:sp>
      <p:sp>
        <p:nvSpPr>
          <p:cNvPr id="37" name="Rectangle: Rounded Corners 36">
            <a:extLst>
              <a:ext uri="{FF2B5EF4-FFF2-40B4-BE49-F238E27FC236}">
                <a16:creationId xmlns:a16="http://schemas.microsoft.com/office/drawing/2014/main" id="{D646E9A0-C6BC-49B1-9626-C57DB39E9D24}"/>
              </a:ext>
            </a:extLst>
          </p:cNvPr>
          <p:cNvSpPr/>
          <p:nvPr/>
        </p:nvSpPr>
        <p:spPr>
          <a:xfrm>
            <a:off x="8045336" y="2859801"/>
            <a:ext cx="2532349" cy="914400"/>
          </a:xfrm>
          <a:prstGeom prst="roundRect">
            <a:avLst/>
          </a:prstGeom>
          <a:gradFill>
            <a:gsLst>
              <a:gs pos="100000">
                <a:srgbClr val="D23AAA"/>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GB" sz="2000" i="1" dirty="0">
                <a:solidFill>
                  <a:schemeClr val="bg1"/>
                </a:solidFill>
                <a:latin typeface="Calibri" panose="020F0502020204030204" pitchFamily="34" charset="0"/>
                <a:ea typeface="Calibri" panose="020F0502020204030204" pitchFamily="34" charset="0"/>
                <a:cs typeface="Calibri" panose="020F0502020204030204" pitchFamily="34" charset="0"/>
              </a:rPr>
              <a:t>Fear of e</a:t>
            </a:r>
            <a:r>
              <a:rPr lang="en-GB"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xacerbating abusive relationships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FF5F207A-758F-49BB-AA90-C889CDA21151}"/>
              </a:ext>
            </a:extLst>
          </p:cNvPr>
          <p:cNvSpPr/>
          <p:nvPr/>
        </p:nvSpPr>
        <p:spPr>
          <a:xfrm>
            <a:off x="6594228" y="1907736"/>
            <a:ext cx="1847245" cy="906832"/>
          </a:xfrm>
          <a:prstGeom prst="roundRect">
            <a:avLst/>
          </a:prstGeom>
          <a:gradFill>
            <a:gsLst>
              <a:gs pos="100000">
                <a:srgbClr val="D23AAA"/>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t>Fear of  embarrassment</a:t>
            </a:r>
          </a:p>
        </p:txBody>
      </p:sp>
      <p:sp>
        <p:nvSpPr>
          <p:cNvPr id="39" name="Rectangle: Rounded Corners 38">
            <a:extLst>
              <a:ext uri="{FF2B5EF4-FFF2-40B4-BE49-F238E27FC236}">
                <a16:creationId xmlns:a16="http://schemas.microsoft.com/office/drawing/2014/main" id="{AA3CB3E9-6E07-476A-98B9-A8C6F29EADB4}"/>
              </a:ext>
            </a:extLst>
          </p:cNvPr>
          <p:cNvSpPr/>
          <p:nvPr/>
        </p:nvSpPr>
        <p:spPr>
          <a:xfrm>
            <a:off x="10474096" y="2242427"/>
            <a:ext cx="1550019" cy="914400"/>
          </a:xfrm>
          <a:prstGeom prst="roundRect">
            <a:avLst/>
          </a:prstGeom>
          <a:gradFill>
            <a:gsLst>
              <a:gs pos="100000">
                <a:srgbClr val="D23AAA"/>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C</a:t>
            </a:r>
            <a:r>
              <a:rPr lang="en-GB" sz="1800" i="1" dirty="0">
                <a:effectLst/>
                <a:latin typeface="Calibri" panose="020F0502020204030204" pitchFamily="34" charset="0"/>
                <a:ea typeface="Calibri" panose="020F0502020204030204" pitchFamily="34" charset="0"/>
                <a:cs typeface="Calibri" panose="020F0502020204030204" pitchFamily="34" charset="0"/>
              </a:rPr>
              <a:t>hild protection concerns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Oval 39">
            <a:extLst>
              <a:ext uri="{FF2B5EF4-FFF2-40B4-BE49-F238E27FC236}">
                <a16:creationId xmlns:a16="http://schemas.microsoft.com/office/drawing/2014/main" id="{369D75BF-3A70-4E12-93D7-69513B5291CC}"/>
              </a:ext>
            </a:extLst>
          </p:cNvPr>
          <p:cNvSpPr/>
          <p:nvPr/>
        </p:nvSpPr>
        <p:spPr>
          <a:xfrm>
            <a:off x="6616391" y="4141428"/>
            <a:ext cx="5575609" cy="2560320"/>
          </a:xfrm>
          <a:prstGeom prst="ellipse">
            <a:avLst/>
          </a:prstGeom>
          <a:gradFill>
            <a:gsLst>
              <a:gs pos="100000">
                <a:srgbClr val="D23AAA"/>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a:solidFill>
                  <a:schemeClr val="tx1"/>
                </a:solidFill>
                <a:latin typeface="Calibri" panose="020F0502020204030204" pitchFamily="34" charset="0"/>
                <a:cs typeface="Calibri" panose="020F0502020204030204" pitchFamily="34" charset="0"/>
              </a:rPr>
              <a:t>I was working actually when I was pregnant, pregnant......I was working until, I think it was eight and a half months really......erm, and because of the abuse......abusive relationship I was in, I wasn't almost allowed to talk to anyone about anything. So, it would've been difficult to bring up finances and things…..so, it was purely about, purely about pregnancy</a:t>
            </a:r>
          </a:p>
        </p:txBody>
      </p:sp>
      <p:sp>
        <p:nvSpPr>
          <p:cNvPr id="73" name="Rectangle: Rounded Corners 72">
            <a:extLst>
              <a:ext uri="{FF2B5EF4-FFF2-40B4-BE49-F238E27FC236}">
                <a16:creationId xmlns:a16="http://schemas.microsoft.com/office/drawing/2014/main" id="{6656F02D-A762-4840-A84B-2410DC448499}"/>
              </a:ext>
            </a:extLst>
          </p:cNvPr>
          <p:cNvSpPr/>
          <p:nvPr/>
        </p:nvSpPr>
        <p:spPr>
          <a:xfrm>
            <a:off x="2173567" y="1453020"/>
            <a:ext cx="347500" cy="2714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43DB8B45-186F-4F5F-AF8E-810DF18EBE45}"/>
              </a:ext>
            </a:extLst>
          </p:cNvPr>
          <p:cNvSpPr/>
          <p:nvPr/>
        </p:nvSpPr>
        <p:spPr>
          <a:xfrm>
            <a:off x="9373902" y="1661003"/>
            <a:ext cx="347500" cy="271470"/>
          </a:xfrm>
          <a:prstGeom prst="roundRect">
            <a:avLst/>
          </a:prstGeom>
          <a:solidFill>
            <a:srgbClr val="D23AA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D4664CDF-4272-4C66-8EF5-28B4A5D0BC8E}"/>
              </a:ext>
            </a:extLst>
          </p:cNvPr>
          <p:cNvCxnSpPr>
            <a:cxnSpLocks/>
            <a:stCxn id="75" idx="2"/>
            <a:endCxn id="37" idx="0"/>
          </p:cNvCxnSpPr>
          <p:nvPr/>
        </p:nvCxnSpPr>
        <p:spPr>
          <a:xfrm flipH="1">
            <a:off x="9311511" y="1932473"/>
            <a:ext cx="236141" cy="927328"/>
          </a:xfrm>
          <a:prstGeom prst="line">
            <a:avLst/>
          </a:prstGeom>
          <a:ln>
            <a:solidFill>
              <a:srgbClr val="D23AA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40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86189EA4-370E-4D1A-BE2A-F1257CCA173E}"/>
              </a:ext>
            </a:extLst>
          </p:cNvPr>
          <p:cNvCxnSpPr>
            <a:cxnSpLocks/>
          </p:cNvCxnSpPr>
          <p:nvPr/>
        </p:nvCxnSpPr>
        <p:spPr>
          <a:xfrm flipV="1">
            <a:off x="2062914" y="1519070"/>
            <a:ext cx="2106896" cy="4776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A8B0F55-E4CB-4E44-8305-CF29DA564411}"/>
              </a:ext>
            </a:extLst>
          </p:cNvPr>
          <p:cNvCxnSpPr>
            <a:cxnSpLocks/>
          </p:cNvCxnSpPr>
          <p:nvPr/>
        </p:nvCxnSpPr>
        <p:spPr>
          <a:xfrm>
            <a:off x="2100226" y="1585662"/>
            <a:ext cx="1603879" cy="506417"/>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899B95F-889D-4FBE-AD70-3702E7CF4706}"/>
              </a:ext>
            </a:extLst>
          </p:cNvPr>
          <p:cNvCxnSpPr>
            <a:cxnSpLocks/>
            <a:stCxn id="58" idx="2"/>
          </p:cNvCxnSpPr>
          <p:nvPr/>
        </p:nvCxnSpPr>
        <p:spPr>
          <a:xfrm>
            <a:off x="2057298" y="1721397"/>
            <a:ext cx="618652" cy="66686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78495C-56EF-4A2D-B73A-232308375358}"/>
              </a:ext>
            </a:extLst>
          </p:cNvPr>
          <p:cNvCxnSpPr>
            <a:cxnSpLocks/>
          </p:cNvCxnSpPr>
          <p:nvPr/>
        </p:nvCxnSpPr>
        <p:spPr>
          <a:xfrm flipH="1">
            <a:off x="1210975" y="1566835"/>
            <a:ext cx="889252" cy="350047"/>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3AD0DA-0076-438D-AAFE-3EAD0F4B3BA7}"/>
              </a:ext>
            </a:extLst>
          </p:cNvPr>
          <p:cNvSpPr>
            <a:spLocks noGrp="1"/>
          </p:cNvSpPr>
          <p:nvPr>
            <p:ph type="title"/>
          </p:nvPr>
        </p:nvSpPr>
        <p:spPr>
          <a:xfrm>
            <a:off x="609600" y="-509374"/>
            <a:ext cx="10972800" cy="1409349"/>
          </a:xfrm>
        </p:spPr>
        <p:txBody>
          <a:bodyPr/>
          <a:lstStyle/>
          <a:p>
            <a:r>
              <a:rPr lang="en-GB" dirty="0"/>
              <a:t> </a:t>
            </a:r>
          </a:p>
        </p:txBody>
      </p:sp>
      <p:pic>
        <p:nvPicPr>
          <p:cNvPr id="5" name="Content Placeholder 4">
            <a:extLst>
              <a:ext uri="{FF2B5EF4-FFF2-40B4-BE49-F238E27FC236}">
                <a16:creationId xmlns:a16="http://schemas.microsoft.com/office/drawing/2014/main" id="{56F8F084-128A-44DA-871C-316974A2E95E}"/>
              </a:ext>
            </a:extLst>
          </p:cNvPr>
          <p:cNvPicPr>
            <a:picLocks noGrp="1" noChangeAspect="1"/>
          </p:cNvPicPr>
          <p:nvPr>
            <p:ph idx="1"/>
          </p:nvPr>
        </p:nvPicPr>
        <p:blipFill>
          <a:blip r:embed="rId3"/>
          <a:stretch>
            <a:fillRect/>
          </a:stretch>
        </p:blipFill>
        <p:spPr>
          <a:xfrm>
            <a:off x="630283" y="28012"/>
            <a:ext cx="2639797" cy="1585097"/>
          </a:xfrm>
        </p:spPr>
      </p:pic>
      <p:grpSp>
        <p:nvGrpSpPr>
          <p:cNvPr id="6" name="Group 5">
            <a:extLst>
              <a:ext uri="{FF2B5EF4-FFF2-40B4-BE49-F238E27FC236}">
                <a16:creationId xmlns:a16="http://schemas.microsoft.com/office/drawing/2014/main" id="{80DA5B5C-6E4C-4125-BC25-6C6B0BFB5CDE}"/>
              </a:ext>
            </a:extLst>
          </p:cNvPr>
          <p:cNvGrpSpPr/>
          <p:nvPr/>
        </p:nvGrpSpPr>
        <p:grpSpPr>
          <a:xfrm>
            <a:off x="7833423" y="441403"/>
            <a:ext cx="2636024" cy="1581615"/>
            <a:chOff x="1715551" y="2068034"/>
            <a:chExt cx="2636024" cy="1581615"/>
          </a:xfrm>
        </p:grpSpPr>
        <p:sp>
          <p:nvSpPr>
            <p:cNvPr id="7" name="Rectangle 6">
              <a:extLst>
                <a:ext uri="{FF2B5EF4-FFF2-40B4-BE49-F238E27FC236}">
                  <a16:creationId xmlns:a16="http://schemas.microsoft.com/office/drawing/2014/main" id="{375F5F08-028F-4C2D-A06A-D905F4A78340}"/>
                </a:ext>
              </a:extLst>
            </p:cNvPr>
            <p:cNvSpPr/>
            <p:nvPr/>
          </p:nvSpPr>
          <p:spPr>
            <a:xfrm>
              <a:off x="1715551" y="2068034"/>
              <a:ext cx="2636024" cy="1581615"/>
            </a:xfrm>
            <a:prstGeom prst="rect">
              <a:avLst/>
            </a:prstGeom>
            <a:gradFill>
              <a:gsLst>
                <a:gs pos="100000">
                  <a:schemeClr val="tx2">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8" name="TextBox 7">
              <a:extLst>
                <a:ext uri="{FF2B5EF4-FFF2-40B4-BE49-F238E27FC236}">
                  <a16:creationId xmlns:a16="http://schemas.microsoft.com/office/drawing/2014/main" id="{34C05C64-698B-4C00-9B4B-AF44183DF125}"/>
                </a:ext>
              </a:extLst>
            </p:cNvPr>
            <p:cNvSpPr txBox="1"/>
            <p:nvPr/>
          </p:nvSpPr>
          <p:spPr>
            <a:xfrm>
              <a:off x="1715551" y="2068034"/>
              <a:ext cx="2636024" cy="1581615"/>
            </a:xfrm>
            <a:prstGeom prst="rect">
              <a:avLst/>
            </a:prstGeom>
            <a:gradFill>
              <a:gsLst>
                <a:gs pos="100000">
                  <a:schemeClr val="tx2">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effectLst/>
                  <a:latin typeface="Calibri" panose="020F0502020204030204" pitchFamily="34" charset="0"/>
                  <a:ea typeface="Calibri" panose="020F0502020204030204" pitchFamily="34" charset="0"/>
                </a:defRPr>
              </a:lvl1pPr>
            </a:lstStyle>
            <a:p>
              <a:r>
                <a:rPr lang="en-GB" sz="2800" dirty="0"/>
                <a:t>Raising the issue</a:t>
              </a:r>
            </a:p>
          </p:txBody>
        </p:sp>
      </p:grpSp>
      <p:sp>
        <p:nvSpPr>
          <p:cNvPr id="9" name="Rectangle: Rounded Corners 8">
            <a:extLst>
              <a:ext uri="{FF2B5EF4-FFF2-40B4-BE49-F238E27FC236}">
                <a16:creationId xmlns:a16="http://schemas.microsoft.com/office/drawing/2014/main" id="{15B4A21C-B2BA-4227-A1F8-5992C3EAA55C}"/>
              </a:ext>
            </a:extLst>
          </p:cNvPr>
          <p:cNvSpPr/>
          <p:nvPr/>
        </p:nvSpPr>
        <p:spPr>
          <a:xfrm>
            <a:off x="3715513" y="1923337"/>
            <a:ext cx="1883549"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Unmet need when finance is not discussed</a:t>
            </a:r>
          </a:p>
        </p:txBody>
      </p:sp>
      <p:sp>
        <p:nvSpPr>
          <p:cNvPr id="10" name="Rectangle: Rounded Corners 9">
            <a:extLst>
              <a:ext uri="{FF2B5EF4-FFF2-40B4-BE49-F238E27FC236}">
                <a16:creationId xmlns:a16="http://schemas.microsoft.com/office/drawing/2014/main" id="{61A487FB-A9E4-428D-B1D3-80D8AF62F9CA}"/>
              </a:ext>
            </a:extLst>
          </p:cNvPr>
          <p:cNvSpPr/>
          <p:nvPr/>
        </p:nvSpPr>
        <p:spPr>
          <a:xfrm>
            <a:off x="4123115" y="808825"/>
            <a:ext cx="914400"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COVID</a:t>
            </a:r>
          </a:p>
        </p:txBody>
      </p:sp>
      <p:sp>
        <p:nvSpPr>
          <p:cNvPr id="11" name="Rectangle: Rounded Corners 10">
            <a:extLst>
              <a:ext uri="{FF2B5EF4-FFF2-40B4-BE49-F238E27FC236}">
                <a16:creationId xmlns:a16="http://schemas.microsoft.com/office/drawing/2014/main" id="{2AA6EE11-DCC2-4601-8860-F2BAB694FC2A}"/>
              </a:ext>
            </a:extLst>
          </p:cNvPr>
          <p:cNvSpPr/>
          <p:nvPr/>
        </p:nvSpPr>
        <p:spPr>
          <a:xfrm>
            <a:off x="1972892" y="2212331"/>
            <a:ext cx="1603879" cy="1172014"/>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a:t>Mixed picture re referral agency experiences</a:t>
            </a:r>
          </a:p>
        </p:txBody>
      </p:sp>
      <p:sp>
        <p:nvSpPr>
          <p:cNvPr id="12" name="Rectangle: Rounded Corners 11">
            <a:extLst>
              <a:ext uri="{FF2B5EF4-FFF2-40B4-BE49-F238E27FC236}">
                <a16:creationId xmlns:a16="http://schemas.microsoft.com/office/drawing/2014/main" id="{5DC716A6-38A9-471C-A79C-0D305506F0C1}"/>
              </a:ext>
            </a:extLst>
          </p:cNvPr>
          <p:cNvSpPr/>
          <p:nvPr/>
        </p:nvSpPr>
        <p:spPr>
          <a:xfrm>
            <a:off x="-1" y="1862831"/>
            <a:ext cx="1883549" cy="103541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Positive referral assessments</a:t>
            </a:r>
          </a:p>
        </p:txBody>
      </p:sp>
      <p:sp>
        <p:nvSpPr>
          <p:cNvPr id="13" name="Rectangle: Rounded Corners 12">
            <a:extLst>
              <a:ext uri="{FF2B5EF4-FFF2-40B4-BE49-F238E27FC236}">
                <a16:creationId xmlns:a16="http://schemas.microsoft.com/office/drawing/2014/main" id="{62C0CB8E-EAEE-4C49-83B6-06447BDED899}"/>
              </a:ext>
            </a:extLst>
          </p:cNvPr>
          <p:cNvSpPr/>
          <p:nvPr/>
        </p:nvSpPr>
        <p:spPr>
          <a:xfrm>
            <a:off x="5890550" y="1502111"/>
            <a:ext cx="1674442" cy="914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a:t>Whose responsibility?</a:t>
            </a:r>
          </a:p>
        </p:txBody>
      </p:sp>
      <p:sp>
        <p:nvSpPr>
          <p:cNvPr id="14" name="Rectangle: Rounded Corners 13">
            <a:extLst>
              <a:ext uri="{FF2B5EF4-FFF2-40B4-BE49-F238E27FC236}">
                <a16:creationId xmlns:a16="http://schemas.microsoft.com/office/drawing/2014/main" id="{43385082-0178-4C0A-ACEE-DE51AB5A5504}"/>
              </a:ext>
            </a:extLst>
          </p:cNvPr>
          <p:cNvSpPr/>
          <p:nvPr/>
        </p:nvSpPr>
        <p:spPr>
          <a:xfrm>
            <a:off x="7833423" y="2418163"/>
            <a:ext cx="1461555" cy="914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Trust and rapport</a:t>
            </a:r>
          </a:p>
        </p:txBody>
      </p:sp>
      <p:sp>
        <p:nvSpPr>
          <p:cNvPr id="15" name="Rectangle: Rounded Corners 14">
            <a:extLst>
              <a:ext uri="{FF2B5EF4-FFF2-40B4-BE49-F238E27FC236}">
                <a16:creationId xmlns:a16="http://schemas.microsoft.com/office/drawing/2014/main" id="{38D4C3CE-726E-4288-996F-1EA4DBDDC92B}"/>
              </a:ext>
            </a:extLst>
          </p:cNvPr>
          <p:cNvSpPr/>
          <p:nvPr/>
        </p:nvSpPr>
        <p:spPr>
          <a:xfrm>
            <a:off x="9752354" y="2933014"/>
            <a:ext cx="1796220" cy="914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Positive framing of benefits claiming</a:t>
            </a:r>
          </a:p>
        </p:txBody>
      </p:sp>
      <p:sp>
        <p:nvSpPr>
          <p:cNvPr id="16" name="Rectangle: Rounded Corners 15">
            <a:extLst>
              <a:ext uri="{FF2B5EF4-FFF2-40B4-BE49-F238E27FC236}">
                <a16:creationId xmlns:a16="http://schemas.microsoft.com/office/drawing/2014/main" id="{24E4DB37-FED8-4EA4-907B-6D483D99553F}"/>
              </a:ext>
            </a:extLst>
          </p:cNvPr>
          <p:cNvSpPr/>
          <p:nvPr/>
        </p:nvSpPr>
        <p:spPr>
          <a:xfrm>
            <a:off x="10817797" y="1623469"/>
            <a:ext cx="1461555" cy="9144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Continuity of carer</a:t>
            </a:r>
          </a:p>
        </p:txBody>
      </p:sp>
      <p:sp>
        <p:nvSpPr>
          <p:cNvPr id="17" name="Oval 16">
            <a:extLst>
              <a:ext uri="{FF2B5EF4-FFF2-40B4-BE49-F238E27FC236}">
                <a16:creationId xmlns:a16="http://schemas.microsoft.com/office/drawing/2014/main" id="{67A3C345-2521-4EE1-B158-04D4417A7043}"/>
              </a:ext>
            </a:extLst>
          </p:cNvPr>
          <p:cNvSpPr/>
          <p:nvPr/>
        </p:nvSpPr>
        <p:spPr>
          <a:xfrm>
            <a:off x="0" y="3504597"/>
            <a:ext cx="6255834" cy="2703240"/>
          </a:xfrm>
          <a:prstGeom prst="ellipse">
            <a:avLst/>
          </a:prstGeom>
          <a:gradFill>
            <a:gsLst>
              <a:gs pos="100000">
                <a:schemeClr val="accent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i="1">
                <a:effectLst/>
                <a:latin typeface="Calibri" panose="020F0502020204030204" pitchFamily="34" charset="0"/>
                <a:ea typeface="Calibri" panose="020F0502020204030204" pitchFamily="34" charset="0"/>
              </a:rPr>
              <a:t>I've, erm, asked for advice before from the Citizen's Advice and it's just, it wasn't what you expected kind of thing. So, I just haven't......approached them since.</a:t>
            </a:r>
            <a:r>
              <a:rPr lang="en-GB" sz="1800">
                <a:effectLst/>
                <a:latin typeface="Calibri" panose="020F0502020204030204" pitchFamily="34" charset="0"/>
                <a:ea typeface="Calibri" panose="020F0502020204030204" pitchFamily="34" charset="0"/>
              </a:rPr>
              <a:t> </a:t>
            </a:r>
            <a:endParaRPr lang="en-GB" dirty="0">
              <a:solidFill>
                <a:schemeClr val="tx1"/>
              </a:solidFill>
            </a:endParaRPr>
          </a:p>
        </p:txBody>
      </p:sp>
      <p:sp>
        <p:nvSpPr>
          <p:cNvPr id="18" name="Oval 17">
            <a:extLst>
              <a:ext uri="{FF2B5EF4-FFF2-40B4-BE49-F238E27FC236}">
                <a16:creationId xmlns:a16="http://schemas.microsoft.com/office/drawing/2014/main" id="{FF26DEF0-2FA3-4917-BD63-61304EA86E28}"/>
              </a:ext>
            </a:extLst>
          </p:cNvPr>
          <p:cNvSpPr/>
          <p:nvPr/>
        </p:nvSpPr>
        <p:spPr>
          <a:xfrm>
            <a:off x="6023518" y="4056057"/>
            <a:ext cx="6255834" cy="2703240"/>
          </a:xfrm>
          <a:prstGeom prst="ellipse">
            <a:avLst/>
          </a:prstGeom>
          <a:gradFill>
            <a:gsLst>
              <a:gs pos="100000">
                <a:schemeClr val="tx2">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	</a:t>
            </a:r>
            <a:r>
              <a:rPr lang="en-GB" sz="1800" i="1" dirty="0">
                <a:effectLst/>
                <a:latin typeface="Calibri" panose="020F0502020204030204" pitchFamily="34" charset="0"/>
                <a:ea typeface="Calibri" panose="020F0502020204030204" pitchFamily="34" charset="0"/>
              </a:rPr>
              <a:t>well I mean, I think it's seems really appropriate that it's a midwife, cause I suppose you're kind of like, you're going through that pregnancy journey with them and, you know, it's probably when you worry about these kind of things the most </a:t>
            </a:r>
            <a:endParaRPr lang="en-GB" dirty="0">
              <a:solidFill>
                <a:schemeClr val="tx1"/>
              </a:solidFill>
            </a:endParaRPr>
          </a:p>
        </p:txBody>
      </p:sp>
      <p:cxnSp>
        <p:nvCxnSpPr>
          <p:cNvPr id="49" name="Straight Connector 48">
            <a:extLst>
              <a:ext uri="{FF2B5EF4-FFF2-40B4-BE49-F238E27FC236}">
                <a16:creationId xmlns:a16="http://schemas.microsoft.com/office/drawing/2014/main" id="{DF8C43C0-4F49-49FE-98E6-55FE5E19AC41}"/>
              </a:ext>
            </a:extLst>
          </p:cNvPr>
          <p:cNvCxnSpPr>
            <a:cxnSpLocks/>
          </p:cNvCxnSpPr>
          <p:nvPr/>
        </p:nvCxnSpPr>
        <p:spPr>
          <a:xfrm>
            <a:off x="8525802" y="2011474"/>
            <a:ext cx="2287775" cy="293048"/>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ED87D-2012-4731-B221-7717541A4C9A}"/>
              </a:ext>
            </a:extLst>
          </p:cNvPr>
          <p:cNvCxnSpPr>
            <a:cxnSpLocks/>
            <a:endCxn id="14" idx="0"/>
          </p:cNvCxnSpPr>
          <p:nvPr/>
        </p:nvCxnSpPr>
        <p:spPr>
          <a:xfrm>
            <a:off x="8564200" y="1982237"/>
            <a:ext cx="1" cy="435926"/>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7AC0699-4C1F-43A5-92F4-049FCC43D08D}"/>
              </a:ext>
            </a:extLst>
          </p:cNvPr>
          <p:cNvCxnSpPr>
            <a:cxnSpLocks/>
          </p:cNvCxnSpPr>
          <p:nvPr/>
        </p:nvCxnSpPr>
        <p:spPr>
          <a:xfrm flipH="1">
            <a:off x="7516063" y="1999930"/>
            <a:ext cx="1063153" cy="246346"/>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58" name="Rectangle: Rounded Corners 57">
            <a:extLst>
              <a:ext uri="{FF2B5EF4-FFF2-40B4-BE49-F238E27FC236}">
                <a16:creationId xmlns:a16="http://schemas.microsoft.com/office/drawing/2014/main" id="{F9CE30CE-FF88-4F47-9392-09D1EFBA1293}"/>
              </a:ext>
            </a:extLst>
          </p:cNvPr>
          <p:cNvSpPr/>
          <p:nvPr/>
        </p:nvSpPr>
        <p:spPr>
          <a:xfrm>
            <a:off x="1883548" y="1449927"/>
            <a:ext cx="347500" cy="27147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4CB28CD0-2544-4C78-ADC1-7D4200B60B59}"/>
              </a:ext>
            </a:extLst>
          </p:cNvPr>
          <p:cNvSpPr/>
          <p:nvPr/>
        </p:nvSpPr>
        <p:spPr>
          <a:xfrm>
            <a:off x="8411315" y="1886289"/>
            <a:ext cx="347500" cy="27147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96D77C38-A8C8-4D59-8652-FBF56C37BF9B}"/>
              </a:ext>
            </a:extLst>
          </p:cNvPr>
          <p:cNvCxnSpPr>
            <a:cxnSpLocks/>
          </p:cNvCxnSpPr>
          <p:nvPr/>
        </p:nvCxnSpPr>
        <p:spPr>
          <a:xfrm>
            <a:off x="8716600" y="2134637"/>
            <a:ext cx="1502508" cy="839158"/>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3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1323-0BCF-4A9C-9AEA-FFCA3795C623}"/>
              </a:ext>
            </a:extLst>
          </p:cNvPr>
          <p:cNvSpPr>
            <a:spLocks noGrp="1"/>
          </p:cNvSpPr>
          <p:nvPr>
            <p:ph type="title"/>
          </p:nvPr>
        </p:nvSpPr>
        <p:spPr>
          <a:xfrm>
            <a:off x="609600" y="-48187"/>
            <a:ext cx="10972800" cy="906831"/>
          </a:xfrm>
        </p:spPr>
        <p:txBody>
          <a:bodyPr/>
          <a:lstStyle/>
          <a:p>
            <a:r>
              <a:rPr lang="en-GB" dirty="0"/>
              <a:t> </a:t>
            </a:r>
          </a:p>
        </p:txBody>
      </p:sp>
      <p:sp>
        <p:nvSpPr>
          <p:cNvPr id="6" name="Rectangle: Rounded Corners 5">
            <a:extLst>
              <a:ext uri="{FF2B5EF4-FFF2-40B4-BE49-F238E27FC236}">
                <a16:creationId xmlns:a16="http://schemas.microsoft.com/office/drawing/2014/main" id="{98EFE067-E8AB-49EE-9A74-911094405412}"/>
              </a:ext>
            </a:extLst>
          </p:cNvPr>
          <p:cNvSpPr/>
          <p:nvPr/>
        </p:nvSpPr>
        <p:spPr>
          <a:xfrm>
            <a:off x="2734432" y="2307363"/>
            <a:ext cx="1875622" cy="99071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1" dirty="0"/>
              <a:t>First time, young and lone parents</a:t>
            </a:r>
          </a:p>
        </p:txBody>
      </p:sp>
      <p:sp>
        <p:nvSpPr>
          <p:cNvPr id="7" name="Rectangle: Rounded Corners 6">
            <a:extLst>
              <a:ext uri="{FF2B5EF4-FFF2-40B4-BE49-F238E27FC236}">
                <a16:creationId xmlns:a16="http://schemas.microsoft.com/office/drawing/2014/main" id="{22AD9FAE-FB1C-4893-9F95-E3DF1B716CE5}"/>
              </a:ext>
            </a:extLst>
          </p:cNvPr>
          <p:cNvSpPr/>
          <p:nvPr/>
        </p:nvSpPr>
        <p:spPr>
          <a:xfrm>
            <a:off x="4610054" y="1340604"/>
            <a:ext cx="2048107" cy="9144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Changing public perceptions – reducing stigma</a:t>
            </a:r>
          </a:p>
        </p:txBody>
      </p:sp>
      <p:sp>
        <p:nvSpPr>
          <p:cNvPr id="8" name="Rectangle: Rounded Corners 7">
            <a:extLst>
              <a:ext uri="{FF2B5EF4-FFF2-40B4-BE49-F238E27FC236}">
                <a16:creationId xmlns:a16="http://schemas.microsoft.com/office/drawing/2014/main" id="{162ADA18-983A-4762-B1AF-DC4131B95719}"/>
              </a:ext>
            </a:extLst>
          </p:cNvPr>
          <p:cNvSpPr/>
          <p:nvPr/>
        </p:nvSpPr>
        <p:spPr>
          <a:xfrm>
            <a:off x="396815" y="2433848"/>
            <a:ext cx="2048107" cy="1502531"/>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Raising awareness  - benefits entitlements</a:t>
            </a:r>
          </a:p>
        </p:txBody>
      </p:sp>
      <p:sp>
        <p:nvSpPr>
          <p:cNvPr id="13" name="Oval 12">
            <a:extLst>
              <a:ext uri="{FF2B5EF4-FFF2-40B4-BE49-F238E27FC236}">
                <a16:creationId xmlns:a16="http://schemas.microsoft.com/office/drawing/2014/main" id="{D329E8EE-2090-4747-9C5E-F905422FB65E}"/>
              </a:ext>
            </a:extLst>
          </p:cNvPr>
          <p:cNvSpPr/>
          <p:nvPr/>
        </p:nvSpPr>
        <p:spPr>
          <a:xfrm>
            <a:off x="3843173" y="3429000"/>
            <a:ext cx="8348827" cy="3194824"/>
          </a:xfrm>
          <a:prstGeom prst="ellipse">
            <a:avLst/>
          </a:prstGeom>
          <a:gradFill>
            <a:gsLst>
              <a:gs pos="100000">
                <a:srgbClr val="008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effectLst/>
                <a:latin typeface="Calibri" panose="020F0502020204030204" pitchFamily="34" charset="0"/>
                <a:ea typeface="Calibri" panose="020F0502020204030204" pitchFamily="34" charset="0"/>
              </a:rPr>
              <a:t>pregnancy is never easy anyway, and if you're a young mother, or you don't have the support, or you don't have the finance, know what I mean, it is nice to talk I think having someone to talk about finances to, and just to give you a clearer head is beneficial…because people, and, people would rather suffer in silence, know what I mean, how much people go without food or, their kids, know what I mean, go without heating because they are too scared to ask for the help.., I'd maybe be more willing to tell them then maybe like, oh, look, I'm really struggling</a:t>
            </a:r>
            <a:r>
              <a:rPr lang="en-GB" sz="1600" dirty="0">
                <a:effectLst/>
                <a:latin typeface="Calibri" panose="020F0502020204030204" pitchFamily="34" charset="0"/>
                <a:ea typeface="Calibri" panose="020F0502020204030204" pitchFamily="34" charset="0"/>
              </a:rPr>
              <a:t> </a:t>
            </a:r>
            <a:endParaRPr lang="en-GB" sz="1100" dirty="0"/>
          </a:p>
        </p:txBody>
      </p:sp>
      <p:cxnSp>
        <p:nvCxnSpPr>
          <p:cNvPr id="17" name="Straight Connector 16">
            <a:extLst>
              <a:ext uri="{FF2B5EF4-FFF2-40B4-BE49-F238E27FC236}">
                <a16:creationId xmlns:a16="http://schemas.microsoft.com/office/drawing/2014/main" id="{1CD34184-4A4B-4353-9F9E-E0604CE56D79}"/>
              </a:ext>
            </a:extLst>
          </p:cNvPr>
          <p:cNvCxnSpPr>
            <a:cxnSpLocks/>
          </p:cNvCxnSpPr>
          <p:nvPr/>
        </p:nvCxnSpPr>
        <p:spPr>
          <a:xfrm flipH="1">
            <a:off x="1964599" y="1550288"/>
            <a:ext cx="383609" cy="88356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1F85518-1A4D-4DC3-9ABF-A8F961173C6E}"/>
              </a:ext>
            </a:extLst>
          </p:cNvPr>
          <p:cNvCxnSpPr>
            <a:cxnSpLocks/>
          </p:cNvCxnSpPr>
          <p:nvPr/>
        </p:nvCxnSpPr>
        <p:spPr>
          <a:xfrm>
            <a:off x="2310945" y="1609170"/>
            <a:ext cx="862737" cy="698193"/>
          </a:xfrm>
          <a:prstGeom prst="line">
            <a:avLst/>
          </a:prstGeom>
          <a:ln w="4445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0A1B1CE-39BB-43B0-AFC6-FCD7D2A4BA33}"/>
              </a:ext>
            </a:extLst>
          </p:cNvPr>
          <p:cNvCxnSpPr>
            <a:cxnSpLocks/>
            <a:stCxn id="35" idx="3"/>
            <a:endCxn id="7" idx="1"/>
          </p:cNvCxnSpPr>
          <p:nvPr/>
        </p:nvCxnSpPr>
        <p:spPr>
          <a:xfrm>
            <a:off x="2444922" y="1617383"/>
            <a:ext cx="2165132" cy="18042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E82825C-42B1-428C-B2F2-2A72F7EE96C8}"/>
              </a:ext>
            </a:extLst>
          </p:cNvPr>
          <p:cNvGrpSpPr/>
          <p:nvPr/>
        </p:nvGrpSpPr>
        <p:grpSpPr>
          <a:xfrm>
            <a:off x="759753" y="0"/>
            <a:ext cx="2675338" cy="1666885"/>
            <a:chOff x="4633646" y="2087330"/>
            <a:chExt cx="2675338" cy="1666885"/>
          </a:xfrm>
        </p:grpSpPr>
        <p:sp>
          <p:nvSpPr>
            <p:cNvPr id="29" name="Rectangle 28">
              <a:extLst>
                <a:ext uri="{FF2B5EF4-FFF2-40B4-BE49-F238E27FC236}">
                  <a16:creationId xmlns:a16="http://schemas.microsoft.com/office/drawing/2014/main" id="{CBF82C70-6F98-430C-8AE4-BF428395773B}"/>
                </a:ext>
              </a:extLst>
            </p:cNvPr>
            <p:cNvSpPr/>
            <p:nvPr/>
          </p:nvSpPr>
          <p:spPr>
            <a:xfrm>
              <a:off x="4672960" y="2087330"/>
              <a:ext cx="2636024" cy="1581615"/>
            </a:xfrm>
            <a:prstGeom prst="rect">
              <a:avLst/>
            </a:prstGeom>
            <a:solidFill>
              <a:srgbClr val="0080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EFFEA65E-C031-4D37-9428-1AA9DFD949DF}"/>
                </a:ext>
              </a:extLst>
            </p:cNvPr>
            <p:cNvSpPr txBox="1"/>
            <p:nvPr/>
          </p:nvSpPr>
          <p:spPr>
            <a:xfrm>
              <a:off x="4633646" y="2172600"/>
              <a:ext cx="2636024" cy="1581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Calibri" panose="020F0502020204030204" pitchFamily="34" charset="0"/>
                  <a:ea typeface="Calibri" panose="020F0502020204030204" pitchFamily="34" charset="0"/>
                </a:rPr>
                <a:t>Perceived intervention benefits</a:t>
              </a:r>
              <a:endParaRPr lang="en-GB" sz="2800" kern="1200" dirty="0"/>
            </a:p>
          </p:txBody>
        </p:sp>
      </p:grpSp>
      <p:sp>
        <p:nvSpPr>
          <p:cNvPr id="35" name="Rectangle: Rounded Corners 34">
            <a:extLst>
              <a:ext uri="{FF2B5EF4-FFF2-40B4-BE49-F238E27FC236}">
                <a16:creationId xmlns:a16="http://schemas.microsoft.com/office/drawing/2014/main" id="{156B39E7-C6F0-4584-AA26-443CD6EB95A5}"/>
              </a:ext>
            </a:extLst>
          </p:cNvPr>
          <p:cNvSpPr/>
          <p:nvPr/>
        </p:nvSpPr>
        <p:spPr>
          <a:xfrm>
            <a:off x="2097422" y="1481648"/>
            <a:ext cx="347500" cy="27147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76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E8C7-D1B8-4022-95EC-8E739FD39B0A}"/>
              </a:ext>
            </a:extLst>
          </p:cNvPr>
          <p:cNvSpPr>
            <a:spLocks noGrp="1"/>
          </p:cNvSpPr>
          <p:nvPr>
            <p:ph type="title"/>
          </p:nvPr>
        </p:nvSpPr>
        <p:spPr>
          <a:xfrm>
            <a:off x="609600" y="-297809"/>
            <a:ext cx="10972800" cy="1409349"/>
          </a:xfrm>
        </p:spPr>
        <p:txBody>
          <a:bodyPr/>
          <a:lstStyle/>
          <a:p>
            <a:r>
              <a:rPr lang="en-GB" dirty="0">
                <a:solidFill>
                  <a:schemeClr val="bg1"/>
                </a:solidFill>
              </a:rPr>
              <a:t>Discussion/Conclusions</a:t>
            </a:r>
          </a:p>
        </p:txBody>
      </p:sp>
      <p:sp>
        <p:nvSpPr>
          <p:cNvPr id="3" name="Content Placeholder 2">
            <a:extLst>
              <a:ext uri="{FF2B5EF4-FFF2-40B4-BE49-F238E27FC236}">
                <a16:creationId xmlns:a16="http://schemas.microsoft.com/office/drawing/2014/main" id="{FE870AD2-6104-4B62-B13C-BCA02EB91FE3}"/>
              </a:ext>
            </a:extLst>
          </p:cNvPr>
          <p:cNvSpPr>
            <a:spLocks noGrp="1"/>
          </p:cNvSpPr>
          <p:nvPr>
            <p:ph idx="1"/>
          </p:nvPr>
        </p:nvSpPr>
        <p:spPr>
          <a:xfrm>
            <a:off x="386574" y="981307"/>
            <a:ext cx="11645592" cy="5029199"/>
          </a:xfrm>
        </p:spPr>
        <p:txBody>
          <a:bodyPr>
            <a:normAutofit lnSpcReduction="10000"/>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Study limited by sample profile  - valuable insights to compare with health professionals’ associated views and experiences.</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Calibri" panose="020F0502020204030204" pitchFamily="34" charset="0"/>
              </a:rPr>
              <a:t>Health visitors and family nurse partnership practitioners good </a:t>
            </a:r>
            <a:r>
              <a:rPr lang="en-GB" sz="2800" dirty="0">
                <a:latin typeface="Calibri" panose="020F0502020204030204" pitchFamily="34" charset="0"/>
                <a:ea typeface="Calibri" panose="020F0502020204030204" pitchFamily="34" charset="0"/>
                <a:cs typeface="Calibri" panose="020F0502020204030204" pitchFamily="34" charset="0"/>
              </a:rPr>
              <a:t>sources of help and support regarding </a:t>
            </a:r>
            <a:r>
              <a:rPr lang="en-GB" sz="2800" dirty="0">
                <a:effectLst/>
                <a:latin typeface="Calibri" panose="020F0502020204030204" pitchFamily="34" charset="0"/>
                <a:ea typeface="Calibri" panose="020F0502020204030204" pitchFamily="34" charset="0"/>
                <a:cs typeface="Calibri" panose="020F0502020204030204" pitchFamily="34" charset="0"/>
              </a:rPr>
              <a:t>financial challenges.</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Calibri" panose="020F0502020204030204" pitchFamily="34" charset="0"/>
              </a:rPr>
              <a:t>Less clear about midwives’ role but…… getting financial and benefits advice as early as possible in pregnancy or early childbirth was recommended </a:t>
            </a:r>
            <a:r>
              <a:rPr lang="en-GB" sz="2800" dirty="0">
                <a:latin typeface="Calibri" panose="020F0502020204030204" pitchFamily="34" charset="0"/>
                <a:ea typeface="Calibri" panose="020F0502020204030204" pitchFamily="34" charset="0"/>
                <a:cs typeface="Calibri" panose="020F0502020204030204" pitchFamily="34" charset="0"/>
              </a:rPr>
              <a:t>as</a:t>
            </a:r>
            <a:r>
              <a:rPr lang="en-GB" sz="2800" dirty="0">
                <a:effectLst/>
                <a:latin typeface="Calibri" panose="020F0502020204030204" pitchFamily="34" charset="0"/>
                <a:ea typeface="Calibri" panose="020F0502020204030204" pitchFamily="34" charset="0"/>
                <a:cs typeface="Calibri" panose="020F0502020204030204" pitchFamily="34" charset="0"/>
              </a:rPr>
              <a:t> key to gaining maximum benefits entitlements. </a:t>
            </a: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P</a:t>
            </a:r>
            <a:r>
              <a:rPr lang="en-GB" sz="2800" dirty="0">
                <a:effectLst/>
                <a:latin typeface="Calibri" panose="020F0502020204030204" pitchFamily="34" charset="0"/>
                <a:ea typeface="Calibri" panose="020F0502020204030204" pitchFamily="34" charset="0"/>
                <a:cs typeface="Calibri" panose="020F0502020204030204" pitchFamily="34" charset="0"/>
              </a:rPr>
              <a:t>erceptions of </a:t>
            </a:r>
            <a:r>
              <a:rPr lang="en-GB" sz="2800" b="1" dirty="0">
                <a:effectLst/>
                <a:latin typeface="Calibri" panose="020F0502020204030204" pitchFamily="34" charset="0"/>
                <a:ea typeface="Calibri" panose="020F0502020204030204" pitchFamily="34" charset="0"/>
                <a:cs typeface="Calibri" panose="020F0502020204030204" pitchFamily="34" charset="0"/>
              </a:rPr>
              <a:t>problems arising after disclosing financial difficulties </a:t>
            </a:r>
            <a:r>
              <a:rPr lang="en-GB" sz="2800" dirty="0">
                <a:effectLst/>
                <a:latin typeface="Calibri" panose="020F0502020204030204" pitchFamily="34" charset="0"/>
                <a:ea typeface="Calibri" panose="020F0502020204030204" pitchFamily="34" charset="0"/>
                <a:cs typeface="Calibri" panose="020F0502020204030204" pitchFamily="34" charset="0"/>
              </a:rPr>
              <a:t>to health professionals</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effectLst/>
                <a:latin typeface="Calibri" panose="020F0502020204030204" pitchFamily="34" charset="0"/>
                <a:ea typeface="Calibri" panose="020F0502020204030204" pitchFamily="34" charset="0"/>
                <a:cs typeface="Calibri" panose="020F0502020204030204" pitchFamily="34" charset="0"/>
              </a:rPr>
              <a:t>is a barrier to conversations that could lead to a financial advice referral</a:t>
            </a: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252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GU River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RGU Riverside</Template>
  <TotalTime>11558</TotalTime>
  <Words>1799</Words>
  <Application>Microsoft Office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Symbol</vt:lpstr>
      <vt:lpstr>Times New Roman</vt:lpstr>
      <vt:lpstr>RGU Riverside</vt:lpstr>
      <vt:lpstr>Low-income parents’ perspectives and experiences of engaging with early years health professionals about financial challenges and income maximisation.   </vt:lpstr>
      <vt:lpstr>Study rationale and aims</vt:lpstr>
      <vt:lpstr>Methods</vt:lpstr>
      <vt:lpstr>Participant Profile</vt:lpstr>
      <vt:lpstr>Main themes identified</vt:lpstr>
      <vt:lpstr> </vt:lpstr>
      <vt:lpstr> </vt:lpstr>
      <vt:lpstr> </vt:lpstr>
      <vt:lpstr>Discussion/Conclusions</vt:lpstr>
      <vt:lpstr>Discussion/Conclusions</vt:lpstr>
      <vt:lpstr>Questions arising from the study </vt:lpstr>
      <vt:lpstr>PowerPoint Presentation</vt:lpstr>
    </vt:vector>
  </TitlesOfParts>
  <Company>Robert Gordon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Preparation</dc:title>
  <dc:creator>Dan Warrender (fns)</dc:creator>
  <cp:lastModifiedBy>Leah Morrison (lib)</cp:lastModifiedBy>
  <cp:revision>116</cp:revision>
  <cp:lastPrinted>2022-05-13T09:53:36Z</cp:lastPrinted>
  <dcterms:created xsi:type="dcterms:W3CDTF">2017-10-15T19:15:57Z</dcterms:created>
  <dcterms:modified xsi:type="dcterms:W3CDTF">2022-07-21T15:08:27Z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2EACABF5-7DA7-4F17-84E2-8FDD1184E5FA</vt:lpwstr>
  </property>
  <property fmtid="{D5CDD505-2E9C-101B-9397-08002B2CF9AE}" pid="3" name="ArticulatePath">
    <vt:lpwstr>Presentation1</vt:lpwstr>
  </property>
</Properties>
</file>