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16" r:id="rId1"/>
  </p:sldMasterIdLst>
  <p:notesMasterIdLst>
    <p:notesMasterId r:id="rId20"/>
  </p:notesMasterIdLst>
  <p:sldIdLst>
    <p:sldId id="256" r:id="rId2"/>
    <p:sldId id="363" r:id="rId3"/>
    <p:sldId id="362" r:id="rId4"/>
    <p:sldId id="358" r:id="rId5"/>
    <p:sldId id="365" r:id="rId6"/>
    <p:sldId id="354" r:id="rId7"/>
    <p:sldId id="346" r:id="rId8"/>
    <p:sldId id="364" r:id="rId9"/>
    <p:sldId id="366" r:id="rId10"/>
    <p:sldId id="348" r:id="rId11"/>
    <p:sldId id="367" r:id="rId12"/>
    <p:sldId id="341" r:id="rId13"/>
    <p:sldId id="368" r:id="rId14"/>
    <p:sldId id="369" r:id="rId15"/>
    <p:sldId id="370" r:id="rId16"/>
    <p:sldId id="337" r:id="rId17"/>
    <p:sldId id="351" r:id="rId18"/>
    <p:sldId id="326"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3850" autoAdjust="0"/>
  </p:normalViewPr>
  <p:slideViewPr>
    <p:cSldViewPr>
      <p:cViewPr varScale="1">
        <p:scale>
          <a:sx n="38" d="100"/>
          <a:sy n="38" d="100"/>
        </p:scale>
        <p:origin x="1284"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BDE42-343B-4E51-9676-DAB8CF6CABC9}" type="datetimeFigureOut">
              <a:rPr lang="en-GB" smtClean="0"/>
              <a:t>25/07/2022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CCA972-E8C5-4B40-A129-BA8525C927CE}" type="slidenum">
              <a:rPr lang="en-GB" smtClean="0"/>
              <a:t>‹#›</a:t>
            </a:fld>
            <a:endParaRPr lang="en-GB" dirty="0"/>
          </a:p>
        </p:txBody>
      </p:sp>
    </p:spTree>
    <p:extLst>
      <p:ext uri="{BB962C8B-B14F-4D97-AF65-F5344CB8AC3E}">
        <p14:creationId xmlns:p14="http://schemas.microsoft.com/office/powerpoint/2010/main" val="85004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CCA972-E8C5-4B40-A129-BA8525C927CE}" type="slidenum">
              <a:rPr lang="en-GB" smtClean="0"/>
              <a:t>9</a:t>
            </a:fld>
            <a:endParaRPr lang="en-GB" dirty="0"/>
          </a:p>
        </p:txBody>
      </p:sp>
    </p:spTree>
    <p:extLst>
      <p:ext uri="{BB962C8B-B14F-4D97-AF65-F5344CB8AC3E}">
        <p14:creationId xmlns:p14="http://schemas.microsoft.com/office/powerpoint/2010/main" val="379961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CCA972-E8C5-4B40-A129-BA8525C927CE}" type="slidenum">
              <a:rPr lang="en-GB" smtClean="0"/>
              <a:t>11</a:t>
            </a:fld>
            <a:endParaRPr lang="en-GB" dirty="0"/>
          </a:p>
        </p:txBody>
      </p:sp>
    </p:spTree>
    <p:extLst>
      <p:ext uri="{BB962C8B-B14F-4D97-AF65-F5344CB8AC3E}">
        <p14:creationId xmlns:p14="http://schemas.microsoft.com/office/powerpoint/2010/main" val="1225060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1CCA972-E8C5-4B40-A129-BA8525C927CE}" type="slidenum">
              <a:rPr lang="en-GB" smtClean="0"/>
              <a:t>13</a:t>
            </a:fld>
            <a:endParaRPr lang="en-GB" dirty="0"/>
          </a:p>
        </p:txBody>
      </p:sp>
    </p:spTree>
    <p:extLst>
      <p:ext uri="{BB962C8B-B14F-4D97-AF65-F5344CB8AC3E}">
        <p14:creationId xmlns:p14="http://schemas.microsoft.com/office/powerpoint/2010/main" val="330069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3221D05-4517-4E11-A650-6408BD9C2204}" type="datetime1">
              <a:rPr lang="en-GB" smtClean="0"/>
              <a:t>25/07/2022</a:t>
            </a:fld>
            <a:endParaRPr lang="en-GB" dirty="0"/>
          </a:p>
        </p:txBody>
      </p:sp>
      <p:sp>
        <p:nvSpPr>
          <p:cNvPr id="19" name="Footer Placeholder 18"/>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27" name="Slide Number Placeholder 26"/>
          <p:cNvSpPr>
            <a:spLocks noGrp="1"/>
          </p:cNvSpPr>
          <p:nvPr>
            <p:ph type="sldNum" sz="quarter" idx="12"/>
          </p:nvPr>
        </p:nvSpPr>
        <p:spPr/>
        <p:txBody>
          <a:bodyPr/>
          <a:lstStyle/>
          <a:p>
            <a:fld id="{7036C2A0-7742-429E-BDFA-71E8A961B745}"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50604C-BBD8-4940-9A44-7662BE4CD17D}" type="datetime1">
              <a:rPr lang="en-GB" smtClean="0"/>
              <a:t>25/07/2022</a:t>
            </a:fld>
            <a:endParaRPr lang="en-GB" dirty="0"/>
          </a:p>
        </p:txBody>
      </p:sp>
      <p:sp>
        <p:nvSpPr>
          <p:cNvPr id="5" name="Footer Placeholder 4"/>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6" name="Slide Number Placeholder 5"/>
          <p:cNvSpPr>
            <a:spLocks noGrp="1"/>
          </p:cNvSpPr>
          <p:nvPr>
            <p:ph type="sldNum" sz="quarter" idx="12"/>
          </p:nvPr>
        </p:nvSpPr>
        <p:spPr/>
        <p:txBody>
          <a:bodyPr/>
          <a:lstStyle/>
          <a:p>
            <a:fld id="{7036C2A0-7742-429E-BDFA-71E8A961B745}"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17364F-AFAA-446F-976C-4B5B4C59FD7F}" type="datetime1">
              <a:rPr lang="en-GB" smtClean="0"/>
              <a:t>25/07/2022</a:t>
            </a:fld>
            <a:endParaRPr lang="en-GB" dirty="0"/>
          </a:p>
        </p:txBody>
      </p:sp>
      <p:sp>
        <p:nvSpPr>
          <p:cNvPr id="5" name="Footer Placeholder 4"/>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6" name="Slide Number Placeholder 5"/>
          <p:cNvSpPr>
            <a:spLocks noGrp="1"/>
          </p:cNvSpPr>
          <p:nvPr>
            <p:ph type="sldNum" sz="quarter" idx="12"/>
          </p:nvPr>
        </p:nvSpPr>
        <p:spPr/>
        <p:txBody>
          <a:bodyPr/>
          <a:lstStyle/>
          <a:p>
            <a:fld id="{7036C2A0-7742-429E-BDFA-71E8A961B745}"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E0BB40-ADFF-49FD-BB18-835229C99E42}" type="datetime1">
              <a:rPr lang="en-GB" smtClean="0"/>
              <a:t>25/07/2022</a:t>
            </a:fld>
            <a:endParaRPr lang="en-GB" dirty="0"/>
          </a:p>
        </p:txBody>
      </p:sp>
      <p:sp>
        <p:nvSpPr>
          <p:cNvPr id="5" name="Footer Placeholder 4"/>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6" name="Slide Number Placeholder 5"/>
          <p:cNvSpPr>
            <a:spLocks noGrp="1"/>
          </p:cNvSpPr>
          <p:nvPr>
            <p:ph type="sldNum" sz="quarter" idx="12"/>
          </p:nvPr>
        </p:nvSpPr>
        <p:spPr/>
        <p:txBody>
          <a:bodyPr/>
          <a:lstStyle/>
          <a:p>
            <a:fld id="{7036C2A0-7742-429E-BDFA-71E8A961B745}"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EDA34AF-D06F-47F2-AD08-F5C94032530E}" type="datetime1">
              <a:rPr lang="en-GB" smtClean="0"/>
              <a:t>25/07/2022</a:t>
            </a:fld>
            <a:endParaRPr lang="en-GB" dirty="0"/>
          </a:p>
        </p:txBody>
      </p:sp>
      <p:sp>
        <p:nvSpPr>
          <p:cNvPr id="5" name="Footer Placeholder 4"/>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6" name="Slide Number Placeholder 5"/>
          <p:cNvSpPr>
            <a:spLocks noGrp="1"/>
          </p:cNvSpPr>
          <p:nvPr>
            <p:ph type="sldNum" sz="quarter" idx="12"/>
          </p:nvPr>
        </p:nvSpPr>
        <p:spPr/>
        <p:txBody>
          <a:bodyPr/>
          <a:lstStyle/>
          <a:p>
            <a:fld id="{7036C2A0-7742-429E-BDFA-71E8A961B745}"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E47856-63E7-41D0-89E6-F146B74D0AA4}" type="datetime1">
              <a:rPr lang="en-GB" smtClean="0"/>
              <a:t>25/07/2022</a:t>
            </a:fld>
            <a:endParaRPr lang="en-GB" dirty="0"/>
          </a:p>
        </p:txBody>
      </p:sp>
      <p:sp>
        <p:nvSpPr>
          <p:cNvPr id="6" name="Footer Placeholder 5"/>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7" name="Slide Number Placeholder 6"/>
          <p:cNvSpPr>
            <a:spLocks noGrp="1"/>
          </p:cNvSpPr>
          <p:nvPr>
            <p:ph type="sldNum" sz="quarter" idx="12"/>
          </p:nvPr>
        </p:nvSpPr>
        <p:spPr/>
        <p:txBody>
          <a:bodyPr/>
          <a:lstStyle/>
          <a:p>
            <a:fld id="{7036C2A0-7742-429E-BDFA-71E8A961B745}"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B3E595E-102F-411E-AE8E-11207508434F}" type="datetime1">
              <a:rPr lang="en-GB" smtClean="0"/>
              <a:t>25/07/2022</a:t>
            </a:fld>
            <a:endParaRPr lang="en-GB" dirty="0"/>
          </a:p>
        </p:txBody>
      </p:sp>
      <p:sp>
        <p:nvSpPr>
          <p:cNvPr id="8" name="Footer Placeholder 7"/>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9" name="Slide Number Placeholder 8"/>
          <p:cNvSpPr>
            <a:spLocks noGrp="1"/>
          </p:cNvSpPr>
          <p:nvPr>
            <p:ph type="sldNum" sz="quarter" idx="12"/>
          </p:nvPr>
        </p:nvSpPr>
        <p:spPr/>
        <p:txBody>
          <a:bodyPr/>
          <a:lstStyle/>
          <a:p>
            <a:fld id="{7036C2A0-7742-429E-BDFA-71E8A961B745}"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C858A7B-76F9-4F8F-B490-04AF03D7A1A1}" type="datetime1">
              <a:rPr lang="en-GB" smtClean="0"/>
              <a:t>25/07/2022</a:t>
            </a:fld>
            <a:endParaRPr lang="en-GB" dirty="0"/>
          </a:p>
        </p:txBody>
      </p:sp>
      <p:sp>
        <p:nvSpPr>
          <p:cNvPr id="4" name="Footer Placeholder 3"/>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5" name="Slide Number Placeholder 4"/>
          <p:cNvSpPr>
            <a:spLocks noGrp="1"/>
          </p:cNvSpPr>
          <p:nvPr>
            <p:ph type="sldNum" sz="quarter" idx="12"/>
          </p:nvPr>
        </p:nvSpPr>
        <p:spPr/>
        <p:txBody>
          <a:bodyPr/>
          <a:lstStyle/>
          <a:p>
            <a:fld id="{7036C2A0-7742-429E-BDFA-71E8A961B745}"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6AF19-4535-4061-A1FA-2F9A7E670776}" type="datetime1">
              <a:rPr lang="en-GB" smtClean="0"/>
              <a:t>25/07/2022</a:t>
            </a:fld>
            <a:endParaRPr lang="en-GB" dirty="0"/>
          </a:p>
        </p:txBody>
      </p:sp>
      <p:sp>
        <p:nvSpPr>
          <p:cNvPr id="3" name="Footer Placeholder 2"/>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4" name="Slide Number Placeholder 3"/>
          <p:cNvSpPr>
            <a:spLocks noGrp="1"/>
          </p:cNvSpPr>
          <p:nvPr>
            <p:ph type="sldNum" sz="quarter" idx="12"/>
          </p:nvPr>
        </p:nvSpPr>
        <p:spPr/>
        <p:txBody>
          <a:bodyPr/>
          <a:lstStyle/>
          <a:p>
            <a:fld id="{7036C2A0-7742-429E-BDFA-71E8A961B745}"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6DF7362-825B-4596-B735-F4495C2B2192}" type="datetime1">
              <a:rPr lang="en-GB" smtClean="0"/>
              <a:t>25/07/2022</a:t>
            </a:fld>
            <a:endParaRPr lang="en-GB" dirty="0"/>
          </a:p>
        </p:txBody>
      </p:sp>
      <p:sp>
        <p:nvSpPr>
          <p:cNvPr id="6" name="Footer Placeholder 5"/>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7" name="Slide Number Placeholder 6"/>
          <p:cNvSpPr>
            <a:spLocks noGrp="1"/>
          </p:cNvSpPr>
          <p:nvPr>
            <p:ph type="sldNum" sz="quarter" idx="12"/>
          </p:nvPr>
        </p:nvSpPr>
        <p:spPr/>
        <p:txBody>
          <a:bodyPr/>
          <a:lstStyle/>
          <a:p>
            <a:fld id="{7036C2A0-7742-429E-BDFA-71E8A961B745}"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64ACEEA-06D3-462C-89AD-64970387CAD1}" type="datetime1">
              <a:rPr lang="en-GB" smtClean="0"/>
              <a:t>25/07/2022</a:t>
            </a:fld>
            <a:endParaRPr lang="en-GB" dirty="0"/>
          </a:p>
        </p:txBody>
      </p:sp>
      <p:sp>
        <p:nvSpPr>
          <p:cNvPr id="6" name="Footer Placeholder 5"/>
          <p:cNvSpPr>
            <a:spLocks noGrp="1"/>
          </p:cNvSpPr>
          <p:nvPr>
            <p:ph type="ftr" sz="quarter" idx="11"/>
          </p:nvPr>
        </p:nvSpPr>
        <p:spPr/>
        <p:txBody>
          <a:bodyPr/>
          <a:lstStyle/>
          <a:p>
            <a:r>
              <a:rPr lang="en-US" dirty="0"/>
              <a:t>Presented at the 41st European Accounting Association Annual Congress, May 2018, Milan, Italy</a:t>
            </a:r>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7036C2A0-7742-429E-BDFA-71E8A961B745}" type="slidenum">
              <a:rPr lang="en-GB" smtClean="0"/>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11E21D-C1C0-4726-AAB9-3D5124A21259}" type="datetime1">
              <a:rPr lang="en-GB" smtClean="0"/>
              <a:t>25/07/2022</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a:t>Presented at the 41st European Accounting Association Annual Congress, May 2018, Milan, Italy</a:t>
            </a:r>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036C2A0-7742-429E-BDFA-71E8A961B745}" type="slidenum">
              <a:rPr lang="en-GB" smtClean="0"/>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672" y="1196752"/>
            <a:ext cx="7990656" cy="2592288"/>
          </a:xfrm>
        </p:spPr>
        <p:txBody>
          <a:bodyPr>
            <a:normAutofit fontScale="90000"/>
          </a:bodyPr>
          <a:lstStyle/>
          <a:p>
            <a:pPr algn="ctr"/>
            <a:br>
              <a:rPr lang="en-US" b="1" dirty="0"/>
            </a:br>
            <a:br>
              <a:rPr lang="en-US" dirty="0"/>
            </a:br>
            <a:br>
              <a:rPr lang="en-US" dirty="0"/>
            </a:br>
            <a:br>
              <a:rPr lang="en-US" dirty="0"/>
            </a:br>
            <a:r>
              <a:rPr lang="en-GB" dirty="0">
                <a:solidFill>
                  <a:schemeClr val="tx1"/>
                </a:solidFill>
                <a:effectLst/>
              </a:rPr>
              <a:t>The Association between Corruption and Analyst Coverage</a:t>
            </a:r>
            <a:br>
              <a:rPr lang="en-GB" dirty="0">
                <a:solidFill>
                  <a:schemeClr val="tx1"/>
                </a:solidFill>
                <a:effectLst/>
              </a:rPr>
            </a:br>
            <a:endParaRPr lang="en-GB" sz="3600" dirty="0">
              <a:solidFill>
                <a:schemeClr val="tx1"/>
              </a:solidFill>
            </a:endParaRPr>
          </a:p>
        </p:txBody>
      </p:sp>
      <p:sp>
        <p:nvSpPr>
          <p:cNvPr id="3" name="Subtitle 2"/>
          <p:cNvSpPr>
            <a:spLocks noGrp="1"/>
          </p:cNvSpPr>
          <p:nvPr>
            <p:ph type="subTitle" idx="1"/>
          </p:nvPr>
        </p:nvSpPr>
        <p:spPr>
          <a:xfrm>
            <a:off x="755576" y="4077072"/>
            <a:ext cx="6944816" cy="1728192"/>
          </a:xfrm>
        </p:spPr>
        <p:txBody>
          <a:bodyPr>
            <a:normAutofit fontScale="85000" lnSpcReduction="20000"/>
          </a:bodyPr>
          <a:lstStyle/>
          <a:p>
            <a:pPr algn="ctr"/>
            <a:r>
              <a:rPr lang="en-GB" sz="2400" b="1" i="1" dirty="0">
                <a:solidFill>
                  <a:schemeClr val="bg1">
                    <a:lumMod val="85000"/>
                    <a:lumOff val="15000"/>
                  </a:schemeClr>
                </a:solidFill>
              </a:rPr>
              <a:t>Omaima Hassan and </a:t>
            </a:r>
            <a:r>
              <a:rPr lang="en-GB" b="1" dirty="0">
                <a:solidFill>
                  <a:schemeClr val="bg1">
                    <a:lumMod val="85000"/>
                    <a:lumOff val="15000"/>
                  </a:schemeClr>
                </a:solidFill>
              </a:rPr>
              <a:t>Gianluigi Giorgioni</a:t>
            </a:r>
          </a:p>
          <a:p>
            <a:pPr algn="ctr"/>
            <a:endParaRPr lang="en-GB" sz="2400" b="1" i="1" dirty="0">
              <a:solidFill>
                <a:schemeClr val="bg1"/>
              </a:solidFill>
            </a:endParaRPr>
          </a:p>
          <a:p>
            <a:pPr algn="ctr"/>
            <a:endParaRPr lang="en-GB" sz="2400" b="1" i="1" dirty="0">
              <a:solidFill>
                <a:schemeClr val="bg1"/>
              </a:solidFill>
            </a:endParaRPr>
          </a:p>
          <a:p>
            <a:pPr algn="ctr"/>
            <a:r>
              <a:rPr lang="en-GB" sz="2400" i="1" dirty="0">
                <a:solidFill>
                  <a:srgbClr val="FFFF00"/>
                </a:solidFill>
                <a:latin typeface="+mj-lt"/>
              </a:rPr>
              <a:t>Robert Gordon University - University of Liverpool</a:t>
            </a:r>
          </a:p>
          <a:p>
            <a:pPr algn="ctr"/>
            <a:r>
              <a:rPr lang="en-GB" sz="2400" i="1" dirty="0">
                <a:solidFill>
                  <a:srgbClr val="FFFF00"/>
                </a:solidFill>
                <a:latin typeface="+mj-lt"/>
              </a:rPr>
              <a:t>UK</a:t>
            </a:r>
          </a:p>
          <a:p>
            <a:pPr algn="ctr"/>
            <a:endParaRPr lang="en-GB" sz="2400" dirty="0">
              <a:solidFill>
                <a:schemeClr val="bg1"/>
              </a:solidFill>
            </a:endParaRPr>
          </a:p>
        </p:txBody>
      </p:sp>
    </p:spTree>
    <p:custDataLst>
      <p:tags r:id="rId1"/>
    </p:custDataLst>
    <p:extLst>
      <p:ext uri="{BB962C8B-B14F-4D97-AF65-F5344CB8AC3E}">
        <p14:creationId xmlns:p14="http://schemas.microsoft.com/office/powerpoint/2010/main" val="646590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845"/>
            <a:ext cx="8229600" cy="1143000"/>
          </a:xfrm>
        </p:spPr>
        <p:txBody>
          <a:bodyPr>
            <a:normAutofit/>
          </a:bodyPr>
          <a:lstStyle/>
          <a:p>
            <a:r>
              <a:rPr lang="en-GB" sz="4000" dirty="0"/>
              <a:t>Hypothesis development-Continued</a:t>
            </a:r>
          </a:p>
        </p:txBody>
      </p:sp>
      <p:sp>
        <p:nvSpPr>
          <p:cNvPr id="3" name="Content Placeholder 2"/>
          <p:cNvSpPr>
            <a:spLocks noGrp="1"/>
          </p:cNvSpPr>
          <p:nvPr>
            <p:ph idx="1"/>
          </p:nvPr>
        </p:nvSpPr>
        <p:spPr>
          <a:xfrm>
            <a:off x="539552" y="1556792"/>
            <a:ext cx="8147248" cy="5112568"/>
          </a:xfrm>
        </p:spPr>
        <p:txBody>
          <a:bodyPr/>
          <a:lstStyle/>
          <a:p>
            <a:pPr marL="0" indent="0">
              <a:buNone/>
            </a:pPr>
            <a:r>
              <a:rPr lang="en-GB" sz="2400" b="1" dirty="0"/>
              <a:t>C)</a:t>
            </a:r>
            <a:r>
              <a:rPr lang="en-GB" sz="2400" dirty="0"/>
              <a:t> </a:t>
            </a:r>
            <a:r>
              <a:rPr lang="en-GB" sz="2400" dirty="0">
                <a:latin typeface="+mj-lt"/>
              </a:rPr>
              <a:t>The interaction term:</a:t>
            </a:r>
          </a:p>
          <a:p>
            <a:pPr marL="0" indent="0">
              <a:buNone/>
            </a:pPr>
            <a:r>
              <a:rPr lang="en-GB" dirty="0">
                <a:latin typeface="+mj-lt"/>
              </a:rPr>
              <a:t>we test whether the adoption of anti-bribery policies in firms that operate in highly corrupt countries would induce analyst coverage. Therefore, the third research hypothesis is:</a:t>
            </a:r>
          </a:p>
          <a:p>
            <a:pPr marL="0" indent="0">
              <a:buNone/>
            </a:pPr>
            <a:endParaRPr lang="en-GB" sz="2400" dirty="0">
              <a:latin typeface="+mj-lt"/>
            </a:endParaRPr>
          </a:p>
          <a:p>
            <a:r>
              <a:rPr lang="en-GB" sz="2400" b="1" i="1" dirty="0">
                <a:latin typeface="+mj-lt"/>
              </a:rPr>
              <a:t>H3: the presence of anti-bribery policies at firm level increases the number of analyst following a company operating in a highly corrupt country.</a:t>
            </a:r>
            <a:endParaRPr lang="en-GB" sz="2400" b="1" dirty="0">
              <a:latin typeface="+mj-lt"/>
            </a:endParaRPr>
          </a:p>
          <a:p>
            <a:endParaRPr lang="en-GB" dirty="0"/>
          </a:p>
        </p:txBody>
      </p:sp>
      <p:sp>
        <p:nvSpPr>
          <p:cNvPr id="6" name="Slide Number Placeholder 5">
            <a:extLst>
              <a:ext uri="{FF2B5EF4-FFF2-40B4-BE49-F238E27FC236}">
                <a16:creationId xmlns:a16="http://schemas.microsoft.com/office/drawing/2014/main" id="{99392EAB-F11C-415C-9DF9-AF75D5FFB72F}"/>
              </a:ext>
            </a:extLst>
          </p:cNvPr>
          <p:cNvSpPr>
            <a:spLocks noGrp="1"/>
          </p:cNvSpPr>
          <p:nvPr>
            <p:ph type="sldNum" sz="quarter" idx="12"/>
          </p:nvPr>
        </p:nvSpPr>
        <p:spPr/>
        <p:txBody>
          <a:bodyPr/>
          <a:lstStyle/>
          <a:p>
            <a:fld id="{7036C2A0-7742-429E-BDFA-71E8A961B745}" type="slidenum">
              <a:rPr lang="en-GB" smtClean="0"/>
              <a:t>10</a:t>
            </a:fld>
            <a:endParaRPr lang="en-GB" dirty="0"/>
          </a:p>
        </p:txBody>
      </p:sp>
      <p:sp>
        <p:nvSpPr>
          <p:cNvPr id="4" name="Footer Placeholder 3">
            <a:extLst>
              <a:ext uri="{FF2B5EF4-FFF2-40B4-BE49-F238E27FC236}">
                <a16:creationId xmlns:a16="http://schemas.microsoft.com/office/drawing/2014/main" id="{EEDB7F08-338E-0744-1A36-615B37FB5007}"/>
              </a:ext>
            </a:extLst>
          </p:cNvPr>
          <p:cNvSpPr>
            <a:spLocks noGrp="1"/>
          </p:cNvSpPr>
          <p:nvPr>
            <p:ph type="ftr" sz="quarter" idx="11"/>
          </p:nvPr>
        </p:nvSpPr>
        <p:spPr>
          <a:xfrm>
            <a:off x="827584" y="6356350"/>
            <a:ext cx="7200800"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2145216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D972-DFFA-40D1-8516-E4161F577A56}"/>
              </a:ext>
            </a:extLst>
          </p:cNvPr>
          <p:cNvSpPr>
            <a:spLocks noGrp="1"/>
          </p:cNvSpPr>
          <p:nvPr>
            <p:ph type="title"/>
          </p:nvPr>
        </p:nvSpPr>
        <p:spPr>
          <a:xfrm>
            <a:off x="395536" y="205105"/>
            <a:ext cx="8229600" cy="1143000"/>
          </a:xfrm>
        </p:spPr>
        <p:txBody>
          <a:bodyPr>
            <a:normAutofit/>
          </a:bodyPr>
          <a:lstStyle/>
          <a:p>
            <a:r>
              <a:rPr lang="en-GB" sz="4000" dirty="0"/>
              <a:t>Research sample</a:t>
            </a:r>
          </a:p>
        </p:txBody>
      </p:sp>
      <p:sp>
        <p:nvSpPr>
          <p:cNvPr id="3" name="Content Placeholder 2">
            <a:extLst>
              <a:ext uri="{FF2B5EF4-FFF2-40B4-BE49-F238E27FC236}">
                <a16:creationId xmlns:a16="http://schemas.microsoft.com/office/drawing/2014/main" id="{5945D61C-8868-45C2-9BDA-E9216BA98E25}"/>
              </a:ext>
            </a:extLst>
          </p:cNvPr>
          <p:cNvSpPr>
            <a:spLocks noGrp="1"/>
          </p:cNvSpPr>
          <p:nvPr>
            <p:ph idx="1"/>
          </p:nvPr>
        </p:nvSpPr>
        <p:spPr>
          <a:xfrm>
            <a:off x="457200" y="1628799"/>
            <a:ext cx="8229600" cy="5024095"/>
          </a:xfrm>
        </p:spPr>
        <p:txBody>
          <a:bodyPr>
            <a:noAutofit/>
          </a:bodyPr>
          <a:lstStyle/>
          <a:p>
            <a:pPr marL="571500" indent="-571500">
              <a:buFont typeface="+mj-lt"/>
              <a:buAutoNum type="romanUcPeriod"/>
            </a:pPr>
            <a:r>
              <a:rPr lang="en-GB" sz="2400" dirty="0">
                <a:latin typeface="+mj-lt"/>
              </a:rPr>
              <a:t>We collected data for the constituents of S&amp;P Global 1200 for the years 2010 to 2015. This has yielded an initial sample of 1187 companies for the years 2010 to 2015 with 7122 firm-year observations. </a:t>
            </a:r>
          </a:p>
          <a:p>
            <a:pPr marL="1257300" lvl="3" indent="-342900">
              <a:buFont typeface="Wingdings" panose="05000000000000000000" pitchFamily="2" charset="2"/>
              <a:buChar char="§"/>
            </a:pPr>
            <a:r>
              <a:rPr lang="en-GB" sz="1800" dirty="0">
                <a:latin typeface="+mj-lt"/>
              </a:rPr>
              <a:t>Data at firm level are collected from Bloomberg database. </a:t>
            </a:r>
          </a:p>
          <a:p>
            <a:pPr marL="1257300" lvl="3" indent="-342900">
              <a:buFont typeface="Wingdings" panose="05000000000000000000" pitchFamily="2" charset="2"/>
              <a:buChar char="§"/>
            </a:pPr>
            <a:r>
              <a:rPr lang="en-GB" sz="1800" dirty="0">
                <a:latin typeface="+mj-lt"/>
              </a:rPr>
              <a:t>Data on the Corruption Perception Index scores (CPI) are obtained from Transparency International database. </a:t>
            </a:r>
          </a:p>
          <a:p>
            <a:pPr marL="1257300" lvl="3" indent="-342900">
              <a:buFont typeface="Wingdings" panose="05000000000000000000" pitchFamily="2" charset="2"/>
              <a:buChar char="§"/>
            </a:pPr>
            <a:r>
              <a:rPr lang="en-GB" sz="1800" dirty="0">
                <a:latin typeface="+mj-lt"/>
              </a:rPr>
              <a:t>Data on gross domestic product per capita, foreign direct investments, corporate governance indicators and disclosure index at the country level are obtained from the World Bank.</a:t>
            </a:r>
          </a:p>
          <a:p>
            <a:pPr marL="571500" indent="-571500">
              <a:buFont typeface="+mj-lt"/>
              <a:buAutoNum type="romanUcPeriod"/>
            </a:pPr>
            <a:r>
              <a:rPr lang="en-GB" sz="2400" dirty="0">
                <a:latin typeface="+mj-lt"/>
              </a:rPr>
              <a:t>Due to missing observations on individual variables, the final common sample consists of 1050 firms covering 30 different countries for the years 2010 to 2015 with 5888 firm-year observations.</a:t>
            </a:r>
          </a:p>
        </p:txBody>
      </p:sp>
      <p:sp>
        <p:nvSpPr>
          <p:cNvPr id="5" name="Slide Number Placeholder 4">
            <a:extLst>
              <a:ext uri="{FF2B5EF4-FFF2-40B4-BE49-F238E27FC236}">
                <a16:creationId xmlns:a16="http://schemas.microsoft.com/office/drawing/2014/main" id="{4910214F-ACC3-4B41-97AD-B16523B55500}"/>
              </a:ext>
            </a:extLst>
          </p:cNvPr>
          <p:cNvSpPr>
            <a:spLocks noGrp="1"/>
          </p:cNvSpPr>
          <p:nvPr>
            <p:ph type="sldNum" sz="quarter" idx="12"/>
          </p:nvPr>
        </p:nvSpPr>
        <p:spPr/>
        <p:txBody>
          <a:bodyPr/>
          <a:lstStyle/>
          <a:p>
            <a:fld id="{7036C2A0-7742-429E-BDFA-71E8A961B745}" type="slidenum">
              <a:rPr lang="en-GB" smtClean="0"/>
              <a:t>11</a:t>
            </a:fld>
            <a:endParaRPr lang="en-GB" dirty="0"/>
          </a:p>
        </p:txBody>
      </p:sp>
      <p:sp>
        <p:nvSpPr>
          <p:cNvPr id="6" name="Footer Placeholder 5">
            <a:extLst>
              <a:ext uri="{FF2B5EF4-FFF2-40B4-BE49-F238E27FC236}">
                <a16:creationId xmlns:a16="http://schemas.microsoft.com/office/drawing/2014/main" id="{77172D24-B6F3-CC52-E30E-E878D46B05BC}"/>
              </a:ext>
            </a:extLst>
          </p:cNvPr>
          <p:cNvSpPr>
            <a:spLocks noGrp="1"/>
          </p:cNvSpPr>
          <p:nvPr>
            <p:ph type="ftr" sz="quarter" idx="11"/>
          </p:nvPr>
        </p:nvSpPr>
        <p:spPr>
          <a:xfrm>
            <a:off x="683568" y="6356350"/>
            <a:ext cx="7848872"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519784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78513"/>
            <a:ext cx="8229600" cy="708688"/>
          </a:xfrm>
        </p:spPr>
        <p:txBody>
          <a:bodyPr>
            <a:normAutofit/>
          </a:bodyPr>
          <a:lstStyle/>
          <a:p>
            <a:r>
              <a:rPr lang="en-GB" sz="4000" dirty="0"/>
              <a:t>Research Model</a:t>
            </a:r>
          </a:p>
        </p:txBody>
      </p:sp>
      <p:sp>
        <p:nvSpPr>
          <p:cNvPr id="3" name="Content Placeholder 2"/>
          <p:cNvSpPr>
            <a:spLocks noGrp="1"/>
          </p:cNvSpPr>
          <p:nvPr>
            <p:ph idx="1"/>
          </p:nvPr>
        </p:nvSpPr>
        <p:spPr>
          <a:xfrm>
            <a:off x="457200" y="1268760"/>
            <a:ext cx="8229600" cy="5527327"/>
          </a:xfrm>
        </p:spPr>
        <p:txBody>
          <a:bodyPr>
            <a:normAutofit/>
          </a:bodyPr>
          <a:lstStyle/>
          <a:p>
            <a:pPr marL="0" indent="0">
              <a:buNone/>
            </a:pPr>
            <a:r>
              <a:rPr lang="en-GB" sz="2400" dirty="0">
                <a:latin typeface="+mj-lt"/>
                <a:cs typeface="Arial" panose="020B0604020202020204" pitchFamily="34" charset="0"/>
              </a:rPr>
              <a:t>We regress estimates of firm’s policy to prevent corruption (ABP), country-level corruption (CPI) and the interaction term between CPI and ABP on the number of analysts following a company (NOA) as follows:</a:t>
            </a:r>
          </a:p>
          <a:p>
            <a:pPr marL="0" indent="0">
              <a:buNone/>
            </a:pPr>
            <a:endParaRPr lang="en-GB" sz="2400" dirty="0">
              <a:latin typeface="+mj-lt"/>
              <a:cs typeface="Arial" panose="020B0604020202020204" pitchFamily="34" charset="0"/>
            </a:endParaRPr>
          </a:p>
          <a:p>
            <a:r>
              <a:rPr lang="en-GB" sz="2400" dirty="0">
                <a:latin typeface="+mj-lt"/>
                <a:cs typeface="Arial" panose="020B0604020202020204" pitchFamily="34" charset="0"/>
              </a:rPr>
              <a:t>NOA= </a:t>
            </a:r>
            <a:r>
              <a:rPr lang="en-GB" sz="2400" i="1" dirty="0">
                <a:latin typeface="+mj-lt"/>
                <a:cs typeface="Arial" panose="020B0604020202020204" pitchFamily="34" charset="0"/>
              </a:rPr>
              <a:t>ƒ</a:t>
            </a:r>
            <a:r>
              <a:rPr lang="en-GB" sz="2400" dirty="0">
                <a:latin typeface="+mj-lt"/>
                <a:cs typeface="Arial" panose="020B0604020202020204" pitchFamily="34" charset="0"/>
              </a:rPr>
              <a:t> (ABP, CPI, ABP*CPI, FIRM-LEVEL CONTROLS, COUNTRY-LEVEL CONTROLS) </a:t>
            </a:r>
          </a:p>
          <a:p>
            <a:pPr marL="0" indent="0">
              <a:buNone/>
            </a:pPr>
            <a:r>
              <a:rPr lang="en-GB" sz="2400" dirty="0">
                <a:latin typeface="+mj-lt"/>
                <a:cs typeface="Arial" panose="020B0604020202020204" pitchFamily="34" charset="0"/>
              </a:rPr>
              <a:t>   The research model in detail is as follows:</a:t>
            </a:r>
          </a:p>
        </p:txBody>
      </p:sp>
      <p:sp>
        <p:nvSpPr>
          <p:cNvPr id="6" name="Slide Number Placeholder 5">
            <a:extLst>
              <a:ext uri="{FF2B5EF4-FFF2-40B4-BE49-F238E27FC236}">
                <a16:creationId xmlns:a16="http://schemas.microsoft.com/office/drawing/2014/main" id="{015851F1-7B03-4A68-90EC-A3F566B892BF}"/>
              </a:ext>
            </a:extLst>
          </p:cNvPr>
          <p:cNvSpPr>
            <a:spLocks noGrp="1"/>
          </p:cNvSpPr>
          <p:nvPr>
            <p:ph type="sldNum" sz="quarter" idx="12"/>
          </p:nvPr>
        </p:nvSpPr>
        <p:spPr/>
        <p:txBody>
          <a:bodyPr/>
          <a:lstStyle/>
          <a:p>
            <a:fld id="{7036C2A0-7742-429E-BDFA-71E8A961B745}" type="slidenum">
              <a:rPr lang="en-GB" smtClean="0"/>
              <a:t>12</a:t>
            </a:fld>
            <a:endParaRPr lang="en-GB" dirty="0"/>
          </a:p>
        </p:txBody>
      </p:sp>
      <p:sp>
        <p:nvSpPr>
          <p:cNvPr id="8" name="Rectangle 4">
            <a:extLst>
              <a:ext uri="{FF2B5EF4-FFF2-40B4-BE49-F238E27FC236}">
                <a16:creationId xmlns:a16="http://schemas.microsoft.com/office/drawing/2014/main" id="{BC371C0D-8103-42B2-BD65-99A939921789}"/>
              </a:ext>
            </a:extLst>
          </p:cNvPr>
          <p:cNvSpPr>
            <a:spLocks noChangeArrowheads="1"/>
          </p:cNvSpPr>
          <p:nvPr/>
        </p:nvSpPr>
        <p:spPr bwMode="auto">
          <a:xfrm>
            <a:off x="0" y="14274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aphicFrame>
        <p:nvGraphicFramePr>
          <p:cNvPr id="9" name="Object 8">
            <a:extLst>
              <a:ext uri="{FF2B5EF4-FFF2-40B4-BE49-F238E27FC236}">
                <a16:creationId xmlns:a16="http://schemas.microsoft.com/office/drawing/2014/main" id="{B2278DA9-4F5B-470B-8458-FF31FB194D45}"/>
              </a:ext>
            </a:extLst>
          </p:cNvPr>
          <p:cNvGraphicFramePr>
            <a:graphicFrameLocks noChangeAspect="1"/>
          </p:cNvGraphicFramePr>
          <p:nvPr>
            <p:extLst>
              <p:ext uri="{D42A27DB-BD31-4B8C-83A1-F6EECF244321}">
                <p14:modId xmlns:p14="http://schemas.microsoft.com/office/powerpoint/2010/main" val="3178335868"/>
              </p:ext>
            </p:extLst>
          </p:nvPr>
        </p:nvGraphicFramePr>
        <p:xfrm>
          <a:off x="899592" y="4656082"/>
          <a:ext cx="7272808" cy="1077174"/>
        </p:xfrm>
        <a:graphic>
          <a:graphicData uri="http://schemas.openxmlformats.org/presentationml/2006/ole">
            <mc:AlternateContent xmlns:mc="http://schemas.openxmlformats.org/markup-compatibility/2006">
              <mc:Choice xmlns:v="urn:schemas-microsoft-com:vml" Requires="v">
                <p:oleObj spid="_x0000_s1026" r:id="rId4" imgW="5638800" imgH="736600" progId="Equation.3">
                  <p:embed/>
                </p:oleObj>
              </mc:Choice>
              <mc:Fallback>
                <p:oleObj r:id="rId4" imgW="5638800" imgH="736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4656082"/>
                        <a:ext cx="7272808" cy="1077174"/>
                      </a:xfrm>
                      <a:prstGeom prst="rect">
                        <a:avLst/>
                      </a:prstGeom>
                      <a:noFill/>
                    </p:spPr>
                  </p:pic>
                </p:oleObj>
              </mc:Fallback>
            </mc:AlternateContent>
          </a:graphicData>
        </a:graphic>
      </p:graphicFrame>
      <p:sp>
        <p:nvSpPr>
          <p:cNvPr id="4" name="Footer Placeholder 3">
            <a:extLst>
              <a:ext uri="{FF2B5EF4-FFF2-40B4-BE49-F238E27FC236}">
                <a16:creationId xmlns:a16="http://schemas.microsoft.com/office/drawing/2014/main" id="{C7F43074-8A30-78C6-6670-79ED866396F7}"/>
              </a:ext>
            </a:extLst>
          </p:cNvPr>
          <p:cNvSpPr>
            <a:spLocks noGrp="1"/>
          </p:cNvSpPr>
          <p:nvPr>
            <p:ph type="ftr" sz="quarter" idx="11"/>
          </p:nvPr>
        </p:nvSpPr>
        <p:spPr>
          <a:xfrm>
            <a:off x="1115616" y="6356350"/>
            <a:ext cx="7056784" cy="365125"/>
          </a:xfrm>
        </p:spPr>
        <p:txBody>
          <a:bodyPr/>
          <a:lstStyle/>
          <a:p>
            <a:r>
              <a:rPr lang="en-US" dirty="0"/>
              <a:t>Presented at the 41st European Accounting Association Annual Congress, May 2018, Milan, Italy</a:t>
            </a:r>
            <a:endParaRPr lang="en-GB" dirty="0"/>
          </a:p>
        </p:txBody>
      </p:sp>
    </p:spTree>
    <p:custDataLst>
      <p:tags r:id="rId2"/>
    </p:custDataLst>
    <p:extLst>
      <p:ext uri="{BB962C8B-B14F-4D97-AF65-F5344CB8AC3E}">
        <p14:creationId xmlns:p14="http://schemas.microsoft.com/office/powerpoint/2010/main" val="3657995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18870"/>
            <a:ext cx="8229600" cy="782960"/>
          </a:xfrm>
        </p:spPr>
        <p:txBody>
          <a:bodyPr>
            <a:normAutofit/>
          </a:bodyPr>
          <a:lstStyle/>
          <a:p>
            <a:r>
              <a:rPr lang="en-GB" sz="4000" dirty="0"/>
              <a:t>Summary of expectations:</a:t>
            </a:r>
          </a:p>
        </p:txBody>
      </p:sp>
      <p:graphicFrame>
        <p:nvGraphicFramePr>
          <p:cNvPr id="7" name="Content Placeholder 6"/>
          <p:cNvGraphicFramePr>
            <a:graphicFrameLocks noGrp="1"/>
          </p:cNvGraphicFramePr>
          <p:nvPr>
            <p:ph idx="1"/>
          </p:nvPr>
        </p:nvGraphicFramePr>
        <p:xfrm>
          <a:off x="539552" y="1340768"/>
          <a:ext cx="8229600" cy="524332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549080">
                  <a:extLst>
                    <a:ext uri="{9D8B030D-6E8A-4147-A177-3AD203B41FA5}">
                      <a16:colId xmlns:a16="http://schemas.microsoft.com/office/drawing/2014/main" val="20002"/>
                    </a:ext>
                  </a:extLst>
                </a:gridCol>
              </a:tblGrid>
              <a:tr h="755520">
                <a:tc>
                  <a:txBody>
                    <a:bodyPr/>
                    <a:lstStyle/>
                    <a:p>
                      <a:r>
                        <a:rPr lang="en-GB" sz="2000" dirty="0"/>
                        <a:t>Dependent variable</a:t>
                      </a:r>
                    </a:p>
                  </a:txBody>
                  <a:tcPr/>
                </a:tc>
                <a:tc>
                  <a:txBody>
                    <a:bodyPr/>
                    <a:lstStyle/>
                    <a:p>
                      <a:r>
                        <a:rPr lang="en-GB" sz="2000" dirty="0"/>
                        <a:t>Explanatory variable</a:t>
                      </a:r>
                    </a:p>
                  </a:txBody>
                  <a:tcPr/>
                </a:tc>
                <a:tc>
                  <a:txBody>
                    <a:bodyPr/>
                    <a:lstStyle/>
                    <a:p>
                      <a:r>
                        <a:rPr lang="en-GB" sz="2000" dirty="0"/>
                        <a:t>Expected Sign/Explanation</a:t>
                      </a:r>
                    </a:p>
                  </a:txBody>
                  <a:tcPr/>
                </a:tc>
                <a:extLst>
                  <a:ext uri="{0D108BD9-81ED-4DB2-BD59-A6C34878D82A}">
                    <a16:rowId xmlns:a16="http://schemas.microsoft.com/office/drawing/2014/main" val="10000"/>
                  </a:ext>
                </a:extLst>
              </a:tr>
              <a:tr h="1740980">
                <a:tc>
                  <a:txBody>
                    <a:bodyPr/>
                    <a:lstStyle/>
                    <a:p>
                      <a:r>
                        <a:rPr lang="en-GB" sz="2000" dirty="0"/>
                        <a:t>NOA</a:t>
                      </a:r>
                    </a:p>
                  </a:txBody>
                  <a:tcPr/>
                </a:tc>
                <a:tc>
                  <a:txBody>
                    <a:bodyPr/>
                    <a:lstStyle/>
                    <a:p>
                      <a:r>
                        <a:rPr lang="en-GB" sz="2000" dirty="0"/>
                        <a:t>CPI- Higher</a:t>
                      </a:r>
                      <a:r>
                        <a:rPr lang="en-GB" sz="2000" baseline="0" dirty="0"/>
                        <a:t> values indicate highly clean countries.</a:t>
                      </a:r>
                      <a:endParaRPr lang="en-GB" sz="2000" dirty="0"/>
                    </a:p>
                  </a:txBody>
                  <a:tcPr/>
                </a:tc>
                <a:tc>
                  <a:txBody>
                    <a:bodyPr/>
                    <a:lstStyle/>
                    <a:p>
                      <a:r>
                        <a:rPr lang="en-GB" sz="2000" b="1" dirty="0"/>
                        <a:t>+ (-):</a:t>
                      </a:r>
                      <a:r>
                        <a:rPr lang="en-GB" sz="2000" b="1" baseline="0" dirty="0"/>
                        <a:t> </a:t>
                      </a:r>
                      <a:r>
                        <a:rPr lang="en-GB" sz="2000" b="0" baseline="0" dirty="0"/>
                        <a:t>less</a:t>
                      </a:r>
                      <a:r>
                        <a:rPr lang="en-GB" sz="2000" b="1" baseline="0" dirty="0"/>
                        <a:t> (</a:t>
                      </a:r>
                      <a:r>
                        <a:rPr lang="en-GB" sz="2000" b="0" baseline="0" dirty="0"/>
                        <a:t>highly) corrupt countries attract more analysts consistent with low transaction costs (monitoring role).</a:t>
                      </a:r>
                      <a:endParaRPr lang="en-GB" sz="2000" b="1" dirty="0"/>
                    </a:p>
                  </a:txBody>
                  <a:tcPr/>
                </a:tc>
                <a:extLst>
                  <a:ext uri="{0D108BD9-81ED-4DB2-BD59-A6C34878D82A}">
                    <a16:rowId xmlns:a16="http://schemas.microsoft.com/office/drawing/2014/main" val="10001"/>
                  </a:ext>
                </a:extLst>
              </a:tr>
              <a:tr h="755520">
                <a:tc>
                  <a:txBody>
                    <a:bodyPr/>
                    <a:lstStyle/>
                    <a:p>
                      <a:endParaRPr lang="en-GB" sz="2000" dirty="0"/>
                    </a:p>
                  </a:txBody>
                  <a:tcPr/>
                </a:tc>
                <a:tc>
                  <a:txBody>
                    <a:bodyPr/>
                    <a:lstStyle/>
                    <a:p>
                      <a:r>
                        <a:rPr lang="en-GB" sz="2000" dirty="0"/>
                        <a:t>ABP</a:t>
                      </a:r>
                      <a:r>
                        <a:rPr lang="en-GB" sz="2000" baseline="0" dirty="0"/>
                        <a:t>- It takes 1 if the firm adopts anti-bribery policies and 0 otherwise.</a:t>
                      </a:r>
                      <a:endParaRPr lang="en-GB" sz="2000" dirty="0"/>
                    </a:p>
                  </a:txBody>
                  <a:tcPr/>
                </a:tc>
                <a:tc>
                  <a:txBody>
                    <a:bodyPr/>
                    <a:lstStyle/>
                    <a:p>
                      <a:r>
                        <a:rPr lang="en-GB" sz="2000" dirty="0"/>
                        <a:t>+ (-): </a:t>
                      </a:r>
                      <a:r>
                        <a:rPr lang="en-GB" sz="2000" baseline="0" dirty="0"/>
                        <a:t>indicates serious (artificial) commitment to preserve  legitimacy.</a:t>
                      </a:r>
                      <a:endParaRPr lang="en-GB" sz="2000" dirty="0"/>
                    </a:p>
                  </a:txBody>
                  <a:tcPr/>
                </a:tc>
                <a:extLst>
                  <a:ext uri="{0D108BD9-81ED-4DB2-BD59-A6C34878D82A}">
                    <a16:rowId xmlns:a16="http://schemas.microsoft.com/office/drawing/2014/main" val="10002"/>
                  </a:ext>
                </a:extLst>
              </a:tr>
              <a:tr h="1740980">
                <a:tc>
                  <a:txBody>
                    <a:bodyPr/>
                    <a:lstStyle/>
                    <a:p>
                      <a:endParaRPr lang="en-GB" sz="2000" dirty="0"/>
                    </a:p>
                  </a:txBody>
                  <a:tcPr/>
                </a:tc>
                <a:tc>
                  <a:txBody>
                    <a:bodyPr/>
                    <a:lstStyle/>
                    <a:p>
                      <a:r>
                        <a:rPr lang="en-GB" sz="2000" dirty="0"/>
                        <a:t>ABP* (CPI)- the interaction term.</a:t>
                      </a:r>
                    </a:p>
                  </a:txBody>
                  <a:tcPr/>
                </a:tc>
                <a:tc>
                  <a:txBody>
                    <a:bodyPr/>
                    <a:lstStyle/>
                    <a:p>
                      <a:r>
                        <a:rPr lang="en-GB" sz="2000" b="1" dirty="0"/>
                        <a:t>+ (-) : </a:t>
                      </a:r>
                      <a:r>
                        <a:rPr lang="en-GB" sz="2000" b="0" dirty="0"/>
                        <a:t>less</a:t>
                      </a:r>
                      <a:r>
                        <a:rPr lang="en-GB" sz="2000" b="0" baseline="0" dirty="0"/>
                        <a:t> (highly) corrupt  countries with ABP in place attract more analysts consistent.</a:t>
                      </a:r>
                      <a:endParaRPr lang="en-GB" sz="2000" b="1" dirty="0"/>
                    </a:p>
                  </a:txBody>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fld id="{7036C2A0-7742-429E-BDFA-71E8A961B745}" type="slidenum">
              <a:rPr lang="en-GB" smtClean="0"/>
              <a:t>13</a:t>
            </a:fld>
            <a:endParaRPr lang="en-GB" dirty="0"/>
          </a:p>
        </p:txBody>
      </p:sp>
      <p:sp>
        <p:nvSpPr>
          <p:cNvPr id="3" name="Footer Placeholder 2">
            <a:extLst>
              <a:ext uri="{FF2B5EF4-FFF2-40B4-BE49-F238E27FC236}">
                <a16:creationId xmlns:a16="http://schemas.microsoft.com/office/drawing/2014/main" id="{B43506E4-458D-7441-0DDF-4F03D2F1DE2A}"/>
              </a:ext>
            </a:extLst>
          </p:cNvPr>
          <p:cNvSpPr>
            <a:spLocks noGrp="1"/>
          </p:cNvSpPr>
          <p:nvPr>
            <p:ph type="ftr" sz="quarter" idx="11"/>
          </p:nvPr>
        </p:nvSpPr>
        <p:spPr>
          <a:xfrm>
            <a:off x="714001" y="6440463"/>
            <a:ext cx="7560840"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23694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43A3E-AB13-407A-8EDD-75EBB93CF4FB}"/>
              </a:ext>
            </a:extLst>
          </p:cNvPr>
          <p:cNvSpPr>
            <a:spLocks noGrp="1"/>
          </p:cNvSpPr>
          <p:nvPr>
            <p:ph type="title"/>
          </p:nvPr>
        </p:nvSpPr>
        <p:spPr/>
        <p:txBody>
          <a:bodyPr>
            <a:normAutofit/>
          </a:bodyPr>
          <a:lstStyle/>
          <a:p>
            <a:r>
              <a:rPr lang="en-GB" sz="4000" dirty="0"/>
              <a:t>Estimation method</a:t>
            </a:r>
          </a:p>
        </p:txBody>
      </p:sp>
      <p:sp>
        <p:nvSpPr>
          <p:cNvPr id="3" name="Content Placeholder 2">
            <a:extLst>
              <a:ext uri="{FF2B5EF4-FFF2-40B4-BE49-F238E27FC236}">
                <a16:creationId xmlns:a16="http://schemas.microsoft.com/office/drawing/2014/main" id="{CBEFA681-B6D0-480F-BF3A-D8A772A5CD4A}"/>
              </a:ext>
            </a:extLst>
          </p:cNvPr>
          <p:cNvSpPr>
            <a:spLocks noGrp="1"/>
          </p:cNvSpPr>
          <p:nvPr>
            <p:ph idx="1"/>
          </p:nvPr>
        </p:nvSpPr>
        <p:spPr/>
        <p:txBody>
          <a:bodyPr/>
          <a:lstStyle/>
          <a:p>
            <a:r>
              <a:rPr lang="en-GB" dirty="0">
                <a:latin typeface="+mj-lt"/>
              </a:rPr>
              <a:t>The estimation is based on a count regression model,  a negative binomial count (NBC) regression method, that better suits an integer dependent variable, after controlling for heteroscedasticity.</a:t>
            </a:r>
          </a:p>
          <a:p>
            <a:pPr marL="0" indent="0">
              <a:buNone/>
            </a:pPr>
            <a:endParaRPr lang="en-GB" dirty="0">
              <a:latin typeface="+mj-lt"/>
            </a:endParaRPr>
          </a:p>
          <a:p>
            <a:r>
              <a:rPr lang="en-GB" dirty="0">
                <a:latin typeface="+mj-lt"/>
              </a:rPr>
              <a:t>Since endogeneity is an issue for our research model, we use two-stage regression analysis to control for this potential bias. We run the analysis with one and two estimated variables and compare the results.</a:t>
            </a:r>
          </a:p>
          <a:p>
            <a:pPr marL="0" indent="0">
              <a:buNone/>
            </a:pPr>
            <a:endParaRPr lang="en-GB" dirty="0"/>
          </a:p>
        </p:txBody>
      </p:sp>
      <p:sp>
        <p:nvSpPr>
          <p:cNvPr id="5" name="Slide Number Placeholder 4">
            <a:extLst>
              <a:ext uri="{FF2B5EF4-FFF2-40B4-BE49-F238E27FC236}">
                <a16:creationId xmlns:a16="http://schemas.microsoft.com/office/drawing/2014/main" id="{B831F491-04A5-479D-B057-A5B7F4388852}"/>
              </a:ext>
            </a:extLst>
          </p:cNvPr>
          <p:cNvSpPr>
            <a:spLocks noGrp="1"/>
          </p:cNvSpPr>
          <p:nvPr>
            <p:ph type="sldNum" sz="quarter" idx="12"/>
          </p:nvPr>
        </p:nvSpPr>
        <p:spPr/>
        <p:txBody>
          <a:bodyPr/>
          <a:lstStyle/>
          <a:p>
            <a:fld id="{7036C2A0-7742-429E-BDFA-71E8A961B745}" type="slidenum">
              <a:rPr lang="en-GB" smtClean="0"/>
              <a:t>14</a:t>
            </a:fld>
            <a:endParaRPr lang="en-GB" dirty="0"/>
          </a:p>
        </p:txBody>
      </p:sp>
      <p:sp>
        <p:nvSpPr>
          <p:cNvPr id="6" name="Footer Placeholder 5">
            <a:extLst>
              <a:ext uri="{FF2B5EF4-FFF2-40B4-BE49-F238E27FC236}">
                <a16:creationId xmlns:a16="http://schemas.microsoft.com/office/drawing/2014/main" id="{2E6C0C78-FDEB-5B2C-F55C-F32E7DE5C919}"/>
              </a:ext>
            </a:extLst>
          </p:cNvPr>
          <p:cNvSpPr>
            <a:spLocks noGrp="1"/>
          </p:cNvSpPr>
          <p:nvPr>
            <p:ph type="ftr" sz="quarter" idx="11"/>
          </p:nvPr>
        </p:nvSpPr>
        <p:spPr>
          <a:xfrm>
            <a:off x="683568" y="6356350"/>
            <a:ext cx="7560840" cy="365125"/>
          </a:xfrm>
        </p:spPr>
        <p:txBody>
          <a:bodyPr/>
          <a:lstStyle/>
          <a:p>
            <a:r>
              <a:rPr lang="en-US" dirty="0"/>
              <a:t>Presented at the 41st European Accounting Association Annual Congress, May 2018, Milan, Italy</a:t>
            </a:r>
            <a:endParaRPr lang="en-GB" dirty="0"/>
          </a:p>
        </p:txBody>
      </p:sp>
    </p:spTree>
    <p:extLst>
      <p:ext uri="{BB962C8B-B14F-4D97-AF65-F5344CB8AC3E}">
        <p14:creationId xmlns:p14="http://schemas.microsoft.com/office/powerpoint/2010/main" val="3642988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D9F370C-8B21-4D07-865A-D3333636303A}"/>
              </a:ext>
            </a:extLst>
          </p:cNvPr>
          <p:cNvSpPr>
            <a:spLocks noGrp="1"/>
          </p:cNvSpPr>
          <p:nvPr>
            <p:ph type="sldNum" sz="quarter" idx="12"/>
          </p:nvPr>
        </p:nvSpPr>
        <p:spPr/>
        <p:txBody>
          <a:bodyPr/>
          <a:lstStyle/>
          <a:p>
            <a:fld id="{7036C2A0-7742-429E-BDFA-71E8A961B745}" type="slidenum">
              <a:rPr lang="en-GB" smtClean="0"/>
              <a:t>15</a:t>
            </a:fld>
            <a:endParaRPr lang="en-GB" dirty="0"/>
          </a:p>
        </p:txBody>
      </p:sp>
      <p:graphicFrame>
        <p:nvGraphicFramePr>
          <p:cNvPr id="9" name="Content Placeholder 8">
            <a:extLst>
              <a:ext uri="{FF2B5EF4-FFF2-40B4-BE49-F238E27FC236}">
                <a16:creationId xmlns:a16="http://schemas.microsoft.com/office/drawing/2014/main" id="{3B1A20FA-A231-42EB-BBE7-C09DD4BC847D}"/>
              </a:ext>
            </a:extLst>
          </p:cNvPr>
          <p:cNvGraphicFramePr>
            <a:graphicFrameLocks noGrp="1"/>
          </p:cNvGraphicFramePr>
          <p:nvPr>
            <p:ph idx="1"/>
            <p:extLst>
              <p:ext uri="{D42A27DB-BD31-4B8C-83A1-F6EECF244321}">
                <p14:modId xmlns:p14="http://schemas.microsoft.com/office/powerpoint/2010/main" val="250943639"/>
              </p:ext>
            </p:extLst>
          </p:nvPr>
        </p:nvGraphicFramePr>
        <p:xfrm>
          <a:off x="552192" y="770251"/>
          <a:ext cx="8039615" cy="5767080"/>
        </p:xfrm>
        <a:graphic>
          <a:graphicData uri="http://schemas.openxmlformats.org/drawingml/2006/table">
            <a:tbl>
              <a:tblPr firstRow="1" firstCol="1" bandRow="1">
                <a:tableStyleId>{9D7B26C5-4107-4FEC-AEDC-1716B250A1EF}</a:tableStyleId>
              </a:tblPr>
              <a:tblGrid>
                <a:gridCol w="1931576">
                  <a:extLst>
                    <a:ext uri="{9D8B030D-6E8A-4147-A177-3AD203B41FA5}">
                      <a16:colId xmlns:a16="http://schemas.microsoft.com/office/drawing/2014/main" val="1820529434"/>
                    </a:ext>
                  </a:extLst>
                </a:gridCol>
                <a:gridCol w="1512168">
                  <a:extLst>
                    <a:ext uri="{9D8B030D-6E8A-4147-A177-3AD203B41FA5}">
                      <a16:colId xmlns:a16="http://schemas.microsoft.com/office/drawing/2014/main" val="3604991178"/>
                    </a:ext>
                  </a:extLst>
                </a:gridCol>
                <a:gridCol w="1512168">
                  <a:extLst>
                    <a:ext uri="{9D8B030D-6E8A-4147-A177-3AD203B41FA5}">
                      <a16:colId xmlns:a16="http://schemas.microsoft.com/office/drawing/2014/main" val="3507868610"/>
                    </a:ext>
                  </a:extLst>
                </a:gridCol>
                <a:gridCol w="1368152">
                  <a:extLst>
                    <a:ext uri="{9D8B030D-6E8A-4147-A177-3AD203B41FA5}">
                      <a16:colId xmlns:a16="http://schemas.microsoft.com/office/drawing/2014/main" val="2846696915"/>
                    </a:ext>
                  </a:extLst>
                </a:gridCol>
                <a:gridCol w="1715551">
                  <a:extLst>
                    <a:ext uri="{9D8B030D-6E8A-4147-A177-3AD203B41FA5}">
                      <a16:colId xmlns:a16="http://schemas.microsoft.com/office/drawing/2014/main" val="3812970892"/>
                    </a:ext>
                  </a:extLst>
                </a:gridCol>
              </a:tblGrid>
              <a:tr h="280829">
                <a:tc>
                  <a:txBody>
                    <a:bodyPr/>
                    <a:lstStyle/>
                    <a:p>
                      <a:endParaRPr lang="en-GB" sz="1100" dirty="0">
                        <a:effectLst/>
                        <a:latin typeface="+mj-lt"/>
                        <a:cs typeface="Times New Roman" panose="02020603050405020304" pitchFamily="18" charset="0"/>
                      </a:endParaRPr>
                    </a:p>
                  </a:txBody>
                  <a:tcPr marL="66997" marR="66997" marT="0" marB="0"/>
                </a:tc>
                <a:tc gridSpan="2">
                  <a:txBody>
                    <a:bodyPr/>
                    <a:lstStyle/>
                    <a:p>
                      <a:pPr algn="ctr">
                        <a:lnSpc>
                          <a:spcPct val="200000"/>
                        </a:lnSpc>
                        <a:spcAft>
                          <a:spcPts val="0"/>
                        </a:spcAft>
                      </a:pPr>
                      <a:r>
                        <a:rPr lang="en-GB" sz="1100" dirty="0">
                          <a:effectLst/>
                          <a:latin typeface="+mj-lt"/>
                        </a:rPr>
                        <a:t>One estimated variable*</a:t>
                      </a:r>
                      <a:endParaRPr lang="en-GB" sz="1200"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hMerge="1">
                  <a:txBody>
                    <a:bodyPr/>
                    <a:lstStyle/>
                    <a:p>
                      <a:endParaRPr lang="en-GB"/>
                    </a:p>
                  </a:txBody>
                  <a:tcPr/>
                </a:tc>
                <a:tc gridSpan="2">
                  <a:txBody>
                    <a:bodyPr/>
                    <a:lstStyle/>
                    <a:p>
                      <a:pPr algn="ctr">
                        <a:lnSpc>
                          <a:spcPct val="200000"/>
                        </a:lnSpc>
                        <a:spcAft>
                          <a:spcPts val="0"/>
                        </a:spcAft>
                      </a:pPr>
                      <a:r>
                        <a:rPr lang="en-GB" sz="1100" dirty="0">
                          <a:effectLst/>
                          <a:latin typeface="+mj-lt"/>
                        </a:rPr>
                        <a:t>Two estimated variables**</a:t>
                      </a:r>
                      <a:endParaRPr lang="en-GB" sz="1200"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hMerge="1">
                  <a:txBody>
                    <a:bodyPr/>
                    <a:lstStyle/>
                    <a:p>
                      <a:endParaRPr lang="en-GB"/>
                    </a:p>
                  </a:txBody>
                  <a:tcPr/>
                </a:tc>
                <a:extLst>
                  <a:ext uri="{0D108BD9-81ED-4DB2-BD59-A6C34878D82A}">
                    <a16:rowId xmlns:a16="http://schemas.microsoft.com/office/drawing/2014/main" val="3571460543"/>
                  </a:ext>
                </a:extLst>
              </a:tr>
              <a:tr h="280829">
                <a:tc>
                  <a:txBody>
                    <a:bodyPr/>
                    <a:lstStyle/>
                    <a:p>
                      <a:pPr algn="l">
                        <a:lnSpc>
                          <a:spcPct val="200000"/>
                        </a:lnSpc>
                        <a:spcAft>
                          <a:spcPts val="0"/>
                        </a:spcAft>
                      </a:pPr>
                      <a:r>
                        <a:rPr lang="en-GB" sz="1100" b="1" dirty="0">
                          <a:effectLst/>
                          <a:latin typeface="+mj-lt"/>
                        </a:rPr>
                        <a:t>ABP</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0.126</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0.276</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0.164</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-6.984</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642764125"/>
                  </a:ext>
                </a:extLst>
              </a:tr>
              <a:tr h="280829">
                <a:tc>
                  <a:txBody>
                    <a:bodyPr/>
                    <a:lstStyle/>
                    <a:p>
                      <a:pPr algn="l">
                        <a:lnSpc>
                          <a:spcPct val="200000"/>
                        </a:lnSpc>
                        <a:spcAft>
                          <a:spcPts val="0"/>
                        </a:spcAft>
                      </a:pPr>
                      <a:r>
                        <a:rPr lang="en-GB" sz="1100" b="1" dirty="0">
                          <a:effectLst/>
                          <a:latin typeface="+mj-lt"/>
                        </a:rPr>
                        <a:t>CPI</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-0.007</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-0.006</a:t>
                      </a:r>
                      <a:r>
                        <a:rPr lang="en-GB" sz="1100" b="1" baseline="30000" dirty="0">
                          <a:effectLst/>
                          <a:latin typeface="+mj-lt"/>
                        </a:rPr>
                        <a:t>c</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0.034</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-0.011</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4189731894"/>
                  </a:ext>
                </a:extLst>
              </a:tr>
              <a:tr h="280829">
                <a:tc>
                  <a:txBody>
                    <a:bodyPr/>
                    <a:lstStyle/>
                    <a:p>
                      <a:pPr algn="l">
                        <a:lnSpc>
                          <a:spcPct val="200000"/>
                        </a:lnSpc>
                        <a:spcAft>
                          <a:spcPts val="0"/>
                        </a:spcAft>
                      </a:pPr>
                      <a:r>
                        <a:rPr lang="en-GB" sz="1100" b="1" dirty="0">
                          <a:effectLst/>
                          <a:latin typeface="+mj-lt"/>
                        </a:rPr>
                        <a:t>ABP*CPI</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endParaRPr lang="en-GB" sz="1100" b="1" dirty="0">
                        <a:effectLst/>
                        <a:latin typeface="+mj-lt"/>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-0.002</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endParaRPr lang="en-GB" sz="1100" b="1" dirty="0">
                        <a:effectLst/>
                        <a:latin typeface="+mj-lt"/>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0.097</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524513748"/>
                  </a:ext>
                </a:extLst>
              </a:tr>
              <a:tr h="280829">
                <a:tc>
                  <a:txBody>
                    <a:bodyPr/>
                    <a:lstStyle/>
                    <a:p>
                      <a:pPr algn="l">
                        <a:lnSpc>
                          <a:spcPct val="200000"/>
                        </a:lnSpc>
                        <a:spcAft>
                          <a:spcPts val="0"/>
                        </a:spcAft>
                      </a:pPr>
                      <a:r>
                        <a:rPr lang="en-GB" sz="1100" b="1" dirty="0">
                          <a:effectLst/>
                          <a:latin typeface="+mj-lt"/>
                        </a:rPr>
                        <a:t>NINST</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5.33E-05</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5.29E-05</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7.53E-05</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8.20E-05</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514676396"/>
                  </a:ext>
                </a:extLst>
              </a:tr>
              <a:tr h="280829">
                <a:tc>
                  <a:txBody>
                    <a:bodyPr/>
                    <a:lstStyle/>
                    <a:p>
                      <a:pPr algn="l">
                        <a:lnSpc>
                          <a:spcPct val="200000"/>
                        </a:lnSpc>
                        <a:spcAft>
                          <a:spcPts val="0"/>
                        </a:spcAft>
                      </a:pPr>
                      <a:r>
                        <a:rPr lang="en-GB" sz="1100" b="1" dirty="0">
                          <a:effectLst/>
                          <a:latin typeface="+mj-lt"/>
                        </a:rPr>
                        <a:t>INST</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-3.52E-04</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-3.41E-04</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-5.27E-04</a:t>
                      </a:r>
                      <a:r>
                        <a:rPr lang="en-GB" sz="1100" b="1" baseline="30000" dirty="0">
                          <a:effectLst/>
                          <a:latin typeface="+mj-lt"/>
                        </a:rPr>
                        <a:t>b</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-5.48E-04</a:t>
                      </a:r>
                      <a:r>
                        <a:rPr lang="en-GB" sz="1100" b="1" baseline="30000" dirty="0">
                          <a:effectLst/>
                          <a:latin typeface="+mj-lt"/>
                        </a:rPr>
                        <a:t>b</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4283838229"/>
                  </a:ext>
                </a:extLst>
              </a:tr>
              <a:tr h="280829">
                <a:tc>
                  <a:txBody>
                    <a:bodyPr/>
                    <a:lstStyle/>
                    <a:p>
                      <a:pPr algn="l">
                        <a:lnSpc>
                          <a:spcPct val="200000"/>
                        </a:lnSpc>
                        <a:spcAft>
                          <a:spcPts val="0"/>
                        </a:spcAft>
                      </a:pPr>
                      <a:r>
                        <a:rPr lang="en-GB" sz="1100" b="1" dirty="0">
                          <a:effectLst/>
                          <a:latin typeface="+mj-lt"/>
                        </a:rPr>
                        <a:t>INSID</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-1.74E-03</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-1.76E-03</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-1.44E-04</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-4.16E-04</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3878440651"/>
                  </a:ext>
                </a:extLst>
              </a:tr>
              <a:tr h="280829">
                <a:tc>
                  <a:txBody>
                    <a:bodyPr/>
                    <a:lstStyle/>
                    <a:p>
                      <a:pPr algn="l">
                        <a:lnSpc>
                          <a:spcPct val="200000"/>
                        </a:lnSpc>
                        <a:spcAft>
                          <a:spcPts val="0"/>
                        </a:spcAft>
                      </a:pPr>
                      <a:r>
                        <a:rPr lang="en-GB" sz="1100" b="1" dirty="0">
                          <a:effectLst/>
                          <a:latin typeface="+mj-lt"/>
                        </a:rPr>
                        <a:t>LOG(MCAP)</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0.177</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0.177</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0.161</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0.159</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3661219629"/>
                  </a:ext>
                </a:extLst>
              </a:tr>
              <a:tr h="280829">
                <a:tc>
                  <a:txBody>
                    <a:bodyPr/>
                    <a:lstStyle/>
                    <a:p>
                      <a:pPr algn="l">
                        <a:lnSpc>
                          <a:spcPct val="200000"/>
                        </a:lnSpc>
                        <a:spcAft>
                          <a:spcPts val="0"/>
                        </a:spcAft>
                      </a:pPr>
                      <a:r>
                        <a:rPr lang="en-GB" sz="1100" b="1" dirty="0">
                          <a:effectLst/>
                          <a:latin typeface="+mj-lt"/>
                        </a:rPr>
                        <a:t>VOL</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0.001</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0.001</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0.001</a:t>
                      </a:r>
                      <a:r>
                        <a:rPr lang="en-GB" sz="1100" b="1" baseline="30000" dirty="0">
                          <a:effectLst/>
                          <a:latin typeface="+mj-lt"/>
                        </a:rPr>
                        <a:t>c</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0.001</a:t>
                      </a:r>
                      <a:r>
                        <a:rPr lang="en-GB" sz="1100" b="1" baseline="30000" dirty="0">
                          <a:effectLst/>
                          <a:latin typeface="+mj-lt"/>
                        </a:rPr>
                        <a:t>c</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1219451983"/>
                  </a:ext>
                </a:extLst>
              </a:tr>
              <a:tr h="280829">
                <a:tc>
                  <a:txBody>
                    <a:bodyPr/>
                    <a:lstStyle/>
                    <a:p>
                      <a:pPr algn="l">
                        <a:lnSpc>
                          <a:spcPct val="200000"/>
                        </a:lnSpc>
                        <a:spcAft>
                          <a:spcPts val="0"/>
                        </a:spcAft>
                      </a:pPr>
                      <a:r>
                        <a:rPr lang="en-GB" sz="1100" b="1" dirty="0">
                          <a:effectLst/>
                          <a:latin typeface="+mj-lt"/>
                        </a:rPr>
                        <a:t>SEG</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-0.004</a:t>
                      </a:r>
                      <a:r>
                        <a:rPr lang="en-GB" sz="1100" b="1" baseline="30000" dirty="0">
                          <a:effectLst/>
                          <a:latin typeface="+mj-lt"/>
                        </a:rPr>
                        <a:t>c</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-0.004</a:t>
                      </a:r>
                      <a:r>
                        <a:rPr lang="en-GB" sz="1100" b="1" baseline="30000" dirty="0">
                          <a:effectLst/>
                          <a:latin typeface="+mj-lt"/>
                        </a:rPr>
                        <a:t>c</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-0.002</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-0.002</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337277453"/>
                  </a:ext>
                </a:extLst>
              </a:tr>
              <a:tr h="280829">
                <a:tc>
                  <a:txBody>
                    <a:bodyPr/>
                    <a:lstStyle/>
                    <a:p>
                      <a:pPr algn="l">
                        <a:lnSpc>
                          <a:spcPct val="200000"/>
                        </a:lnSpc>
                        <a:spcAft>
                          <a:spcPts val="0"/>
                        </a:spcAft>
                      </a:pPr>
                      <a:r>
                        <a:rPr lang="en-GB" sz="1100" b="1" dirty="0">
                          <a:effectLst/>
                          <a:latin typeface="+mj-lt"/>
                        </a:rPr>
                        <a:t>BETA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0.131</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0.131</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0.081</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0.078</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635052734"/>
                  </a:ext>
                </a:extLst>
              </a:tr>
              <a:tr h="280829">
                <a:tc>
                  <a:txBody>
                    <a:bodyPr/>
                    <a:lstStyle/>
                    <a:p>
                      <a:pPr algn="l">
                        <a:lnSpc>
                          <a:spcPct val="200000"/>
                        </a:lnSpc>
                        <a:spcAft>
                          <a:spcPts val="0"/>
                        </a:spcAft>
                      </a:pPr>
                      <a:r>
                        <a:rPr lang="en-GB" sz="1100" b="1" dirty="0">
                          <a:effectLst/>
                          <a:latin typeface="+mj-lt"/>
                        </a:rPr>
                        <a:t>ROA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-0.004</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-0.004</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-0.003</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-0.003</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4092217763"/>
                  </a:ext>
                </a:extLst>
              </a:tr>
              <a:tr h="280829">
                <a:tc>
                  <a:txBody>
                    <a:bodyPr/>
                    <a:lstStyle/>
                    <a:p>
                      <a:pPr algn="l">
                        <a:lnSpc>
                          <a:spcPct val="200000"/>
                        </a:lnSpc>
                        <a:spcAft>
                          <a:spcPts val="0"/>
                        </a:spcAft>
                      </a:pPr>
                      <a:r>
                        <a:rPr lang="en-GB" sz="1100" b="1" dirty="0">
                          <a:effectLst/>
                          <a:latin typeface="+mj-lt"/>
                        </a:rPr>
                        <a:t>GAAP</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0.322</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0.322</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0.327</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0.317</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127945053"/>
                  </a:ext>
                </a:extLst>
              </a:tr>
              <a:tr h="280829">
                <a:tc>
                  <a:txBody>
                    <a:bodyPr/>
                    <a:lstStyle/>
                    <a:p>
                      <a:pPr algn="l">
                        <a:lnSpc>
                          <a:spcPct val="200000"/>
                        </a:lnSpc>
                        <a:spcAft>
                          <a:spcPts val="0"/>
                        </a:spcAft>
                      </a:pPr>
                      <a:r>
                        <a:rPr lang="en-GB" sz="1100" b="1" dirty="0">
                          <a:effectLst/>
                          <a:latin typeface="+mj-lt"/>
                        </a:rPr>
                        <a:t>CGOV</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0.044</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0.044</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0.007</a:t>
                      </a:r>
                      <a:r>
                        <a:rPr lang="en-GB" sz="1100" b="1" baseline="30000" dirty="0">
                          <a:effectLst/>
                          <a:latin typeface="+mj-lt"/>
                        </a:rPr>
                        <a:t>b</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0.007</a:t>
                      </a:r>
                      <a:r>
                        <a:rPr lang="en-GB" sz="1100" b="1" baseline="30000" dirty="0">
                          <a:effectLst/>
                          <a:latin typeface="+mj-lt"/>
                        </a:rPr>
                        <a:t>b</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467214943"/>
                  </a:ext>
                </a:extLst>
              </a:tr>
              <a:tr h="280829">
                <a:tc>
                  <a:txBody>
                    <a:bodyPr/>
                    <a:lstStyle/>
                    <a:p>
                      <a:pPr algn="l">
                        <a:lnSpc>
                          <a:spcPct val="200000"/>
                        </a:lnSpc>
                        <a:spcAft>
                          <a:spcPts val="0"/>
                        </a:spcAft>
                      </a:pPr>
                      <a:r>
                        <a:rPr lang="en-GB" sz="1100" b="1" dirty="0">
                          <a:effectLst/>
                          <a:latin typeface="+mj-lt"/>
                        </a:rPr>
                        <a:t>GDP</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-3.09E-06</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-3.08E-06</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-2.78E-06</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-2.93E-06</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2780673899"/>
                  </a:ext>
                </a:extLst>
              </a:tr>
              <a:tr h="280829">
                <a:tc>
                  <a:txBody>
                    <a:bodyPr/>
                    <a:lstStyle/>
                    <a:p>
                      <a:pPr algn="l">
                        <a:lnSpc>
                          <a:spcPct val="200000"/>
                        </a:lnSpc>
                        <a:spcAft>
                          <a:spcPts val="0"/>
                        </a:spcAft>
                      </a:pPr>
                      <a:r>
                        <a:rPr lang="en-GB" sz="1100" b="1" dirty="0">
                          <a:effectLst/>
                          <a:latin typeface="+mj-lt"/>
                        </a:rPr>
                        <a:t>IND</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INCLUDED</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INCLUDED</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INCLUDED</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INCLUDED</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1830839390"/>
                  </a:ext>
                </a:extLst>
              </a:tr>
              <a:tr h="280829">
                <a:tc>
                  <a:txBody>
                    <a:bodyPr/>
                    <a:lstStyle/>
                    <a:p>
                      <a:pPr algn="l">
                        <a:lnSpc>
                          <a:spcPct val="200000"/>
                        </a:lnSpc>
                        <a:spcAft>
                          <a:spcPts val="0"/>
                        </a:spcAft>
                      </a:pPr>
                      <a:r>
                        <a:rPr lang="en-GB" sz="1100" b="1" dirty="0">
                          <a:effectLst/>
                          <a:latin typeface="+mj-lt"/>
                        </a:rPr>
                        <a:t>Intercept</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1.460</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1.362</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-1.432</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1.917</a:t>
                      </a:r>
                      <a:r>
                        <a:rPr lang="en-GB" sz="1100" b="1" baseline="30000" dirty="0">
                          <a:effectLst/>
                          <a:latin typeface="+mj-lt"/>
                        </a:rPr>
                        <a:t>a</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783235986"/>
                  </a:ext>
                </a:extLst>
              </a:tr>
              <a:tr h="280829">
                <a:tc>
                  <a:txBody>
                    <a:bodyPr/>
                    <a:lstStyle/>
                    <a:p>
                      <a:pPr algn="l">
                        <a:lnSpc>
                          <a:spcPct val="200000"/>
                        </a:lnSpc>
                        <a:spcAft>
                          <a:spcPts val="0"/>
                        </a:spcAft>
                      </a:pPr>
                      <a:r>
                        <a:rPr lang="en-GB" sz="1100" b="1" dirty="0">
                          <a:effectLst/>
                          <a:latin typeface="+mj-lt"/>
                        </a:rPr>
                        <a:t>Adjusted R-squared</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0.40</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0.40</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0.39</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0.39</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3558970247"/>
                  </a:ext>
                </a:extLst>
              </a:tr>
              <a:tr h="280829">
                <a:tc>
                  <a:txBody>
                    <a:bodyPr/>
                    <a:lstStyle/>
                    <a:p>
                      <a:pPr algn="l">
                        <a:lnSpc>
                          <a:spcPct val="200000"/>
                        </a:lnSpc>
                        <a:spcAft>
                          <a:spcPts val="0"/>
                        </a:spcAft>
                      </a:pPr>
                      <a:r>
                        <a:rPr lang="en-GB" sz="1100" b="1" dirty="0">
                          <a:effectLst/>
                          <a:latin typeface="+mj-lt"/>
                        </a:rPr>
                        <a:t>Log likelihood</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-13021.92</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-13021.79</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-19742.91</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-19728.39</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3929812791"/>
                  </a:ext>
                </a:extLst>
              </a:tr>
              <a:tr h="280829">
                <a:tc>
                  <a:txBody>
                    <a:bodyPr/>
                    <a:lstStyle/>
                    <a:p>
                      <a:pPr algn="l">
                        <a:lnSpc>
                          <a:spcPct val="200000"/>
                        </a:lnSpc>
                        <a:spcAft>
                          <a:spcPts val="0"/>
                        </a:spcAft>
                      </a:pPr>
                      <a:r>
                        <a:rPr lang="en-GB" sz="1100" b="1" dirty="0">
                          <a:effectLst/>
                          <a:latin typeface="+mj-lt"/>
                        </a:rPr>
                        <a:t>Obs.</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3897</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3897</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5888</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tc>
                  <a:txBody>
                    <a:bodyPr/>
                    <a:lstStyle/>
                    <a:p>
                      <a:pPr algn="ctr">
                        <a:lnSpc>
                          <a:spcPct val="200000"/>
                        </a:lnSpc>
                        <a:spcAft>
                          <a:spcPts val="0"/>
                        </a:spcAft>
                      </a:pPr>
                      <a:r>
                        <a:rPr lang="en-GB" sz="1100" b="1" dirty="0">
                          <a:effectLst/>
                          <a:latin typeface="+mj-lt"/>
                        </a:rPr>
                        <a:t>5888</a:t>
                      </a:r>
                      <a:endParaRPr lang="en-GB" sz="1200" b="1" dirty="0">
                        <a:solidFill>
                          <a:srgbClr val="414141"/>
                        </a:solidFill>
                        <a:effectLst/>
                        <a:latin typeface="+mj-lt"/>
                        <a:ea typeface="Calibri" panose="020F0502020204030204" pitchFamily="34" charset="0"/>
                        <a:cs typeface="Times New Roman" panose="02020603050405020304" pitchFamily="18" charset="0"/>
                      </a:endParaRPr>
                    </a:p>
                  </a:txBody>
                  <a:tcPr marL="66997" marR="66997" marT="0" marB="0"/>
                </a:tc>
                <a:extLst>
                  <a:ext uri="{0D108BD9-81ED-4DB2-BD59-A6C34878D82A}">
                    <a16:rowId xmlns:a16="http://schemas.microsoft.com/office/drawing/2014/main" val="4267270918"/>
                  </a:ext>
                </a:extLst>
              </a:tr>
            </a:tbl>
          </a:graphicData>
        </a:graphic>
      </p:graphicFrame>
      <p:sp>
        <p:nvSpPr>
          <p:cNvPr id="2" name="Footer Placeholder 1">
            <a:extLst>
              <a:ext uri="{FF2B5EF4-FFF2-40B4-BE49-F238E27FC236}">
                <a16:creationId xmlns:a16="http://schemas.microsoft.com/office/drawing/2014/main" id="{BE6B7FA4-FE72-1ADB-4774-FB07660120EE}"/>
              </a:ext>
            </a:extLst>
          </p:cNvPr>
          <p:cNvSpPr>
            <a:spLocks noGrp="1"/>
          </p:cNvSpPr>
          <p:nvPr>
            <p:ph type="ftr" sz="quarter" idx="11"/>
          </p:nvPr>
        </p:nvSpPr>
        <p:spPr>
          <a:xfrm>
            <a:off x="552192" y="6629403"/>
            <a:ext cx="8039615" cy="184144"/>
          </a:xfrm>
        </p:spPr>
        <p:txBody>
          <a:bodyPr/>
          <a:lstStyle/>
          <a:p>
            <a:r>
              <a:rPr lang="en-US" dirty="0"/>
              <a:t>Presented at the 41st European Accounting Association Annual Congress, May 2018, Milan, Italy</a:t>
            </a:r>
            <a:endParaRPr lang="en-GB" dirty="0"/>
          </a:p>
        </p:txBody>
      </p:sp>
    </p:spTree>
    <p:extLst>
      <p:ext uri="{BB962C8B-B14F-4D97-AF65-F5344CB8AC3E}">
        <p14:creationId xmlns:p14="http://schemas.microsoft.com/office/powerpoint/2010/main" val="3330883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08688"/>
          </a:xfrm>
        </p:spPr>
        <p:txBody>
          <a:bodyPr>
            <a:normAutofit/>
          </a:bodyPr>
          <a:lstStyle/>
          <a:p>
            <a:r>
              <a:rPr lang="en-GB" sz="4000" dirty="0"/>
              <a:t>Conclusions</a:t>
            </a:r>
          </a:p>
        </p:txBody>
      </p:sp>
      <p:sp>
        <p:nvSpPr>
          <p:cNvPr id="3" name="Content Placeholder 2"/>
          <p:cNvSpPr>
            <a:spLocks noGrp="1"/>
          </p:cNvSpPr>
          <p:nvPr>
            <p:ph idx="1"/>
          </p:nvPr>
        </p:nvSpPr>
        <p:spPr>
          <a:xfrm>
            <a:off x="485437" y="1366211"/>
            <a:ext cx="8229600" cy="5355264"/>
          </a:xfrm>
        </p:spPr>
        <p:txBody>
          <a:bodyPr>
            <a:normAutofit/>
          </a:bodyPr>
          <a:lstStyle/>
          <a:p>
            <a:pPr marL="0" indent="0">
              <a:buNone/>
            </a:pPr>
            <a:r>
              <a:rPr lang="en-GB" dirty="0">
                <a:latin typeface="+mj-lt"/>
              </a:rPr>
              <a:t>After controlling for potential endogeneity bias, the results show that the adoption of anti-bribery policies at firm level attract more analysts to follow a firm. The results for corruption at country level show that analyst coverage increases in less corrupted countries indicating that the costs of corruption exceed its potential benefits. When the variables corruption at country level and anti-bribery policies are interacted, the relationship is positive and highly significant. </a:t>
            </a:r>
          </a:p>
          <a:p>
            <a:pPr>
              <a:buFont typeface="Arial" panose="020B0604020202020204" pitchFamily="34" charset="0"/>
              <a:buChar char="•"/>
            </a:pPr>
            <a:endParaRPr lang="en-GB" sz="2400" dirty="0">
              <a:latin typeface="+mj-lt"/>
            </a:endParaRPr>
          </a:p>
        </p:txBody>
      </p:sp>
      <p:sp>
        <p:nvSpPr>
          <p:cNvPr id="6" name="Slide Number Placeholder 5">
            <a:extLst>
              <a:ext uri="{FF2B5EF4-FFF2-40B4-BE49-F238E27FC236}">
                <a16:creationId xmlns:a16="http://schemas.microsoft.com/office/drawing/2014/main" id="{0053FA8E-91F9-4EB6-A726-07D138AEDDF9}"/>
              </a:ext>
            </a:extLst>
          </p:cNvPr>
          <p:cNvSpPr>
            <a:spLocks noGrp="1"/>
          </p:cNvSpPr>
          <p:nvPr>
            <p:ph type="sldNum" sz="quarter" idx="12"/>
          </p:nvPr>
        </p:nvSpPr>
        <p:spPr/>
        <p:txBody>
          <a:bodyPr/>
          <a:lstStyle/>
          <a:p>
            <a:fld id="{7036C2A0-7742-429E-BDFA-71E8A961B745}" type="slidenum">
              <a:rPr lang="en-GB" smtClean="0"/>
              <a:t>16</a:t>
            </a:fld>
            <a:endParaRPr lang="en-GB" dirty="0"/>
          </a:p>
        </p:txBody>
      </p:sp>
      <p:sp>
        <p:nvSpPr>
          <p:cNvPr id="4" name="Footer Placeholder 3">
            <a:extLst>
              <a:ext uri="{FF2B5EF4-FFF2-40B4-BE49-F238E27FC236}">
                <a16:creationId xmlns:a16="http://schemas.microsoft.com/office/drawing/2014/main" id="{6FEDEEAB-51E4-2119-BFA6-69DE1EB06192}"/>
              </a:ext>
            </a:extLst>
          </p:cNvPr>
          <p:cNvSpPr>
            <a:spLocks noGrp="1"/>
          </p:cNvSpPr>
          <p:nvPr>
            <p:ph type="ftr" sz="quarter" idx="11"/>
          </p:nvPr>
        </p:nvSpPr>
        <p:spPr>
          <a:xfrm>
            <a:off x="611560" y="6356350"/>
            <a:ext cx="7776864"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668988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6" y="332656"/>
            <a:ext cx="8229600" cy="1143000"/>
          </a:xfrm>
        </p:spPr>
        <p:txBody>
          <a:bodyPr>
            <a:normAutofit/>
          </a:bodyPr>
          <a:lstStyle/>
          <a:p>
            <a:r>
              <a:rPr lang="en-GB" sz="4000" dirty="0"/>
              <a:t>Implications</a:t>
            </a:r>
          </a:p>
        </p:txBody>
      </p:sp>
      <p:sp>
        <p:nvSpPr>
          <p:cNvPr id="3" name="Content Placeholder 2"/>
          <p:cNvSpPr>
            <a:spLocks noGrp="1"/>
          </p:cNvSpPr>
          <p:nvPr>
            <p:ph idx="1"/>
          </p:nvPr>
        </p:nvSpPr>
        <p:spPr>
          <a:xfrm>
            <a:off x="480916" y="1700808"/>
            <a:ext cx="8197910" cy="4389120"/>
          </a:xfrm>
        </p:spPr>
        <p:txBody>
          <a:bodyPr>
            <a:normAutofit/>
          </a:bodyPr>
          <a:lstStyle/>
          <a:p>
            <a:pPr marL="0" indent="0" algn="ctr">
              <a:buNone/>
            </a:pPr>
            <a:r>
              <a:rPr lang="en-GB" sz="2800" dirty="0">
                <a:latin typeface="+mj-lt"/>
              </a:rPr>
              <a:t>Given the potential important role played by anti-corruption measures, firms are encouraged to adopt them to reduce the incidence of corruption and to increase analyst coverage which will reinforce the benign effect of monitoring. </a:t>
            </a:r>
          </a:p>
          <a:p>
            <a:pPr marL="0" indent="0" algn="ctr">
              <a:buNone/>
            </a:pPr>
            <a:r>
              <a:rPr lang="en-GB" sz="3600" dirty="0">
                <a:latin typeface="+mj-lt"/>
              </a:rPr>
              <a:t> </a:t>
            </a:r>
          </a:p>
          <a:p>
            <a:pPr marL="0" indent="0">
              <a:buNone/>
            </a:pPr>
            <a:endParaRPr lang="en-GB" dirty="0"/>
          </a:p>
        </p:txBody>
      </p:sp>
      <p:sp>
        <p:nvSpPr>
          <p:cNvPr id="6" name="Slide Number Placeholder 5">
            <a:extLst>
              <a:ext uri="{FF2B5EF4-FFF2-40B4-BE49-F238E27FC236}">
                <a16:creationId xmlns:a16="http://schemas.microsoft.com/office/drawing/2014/main" id="{02D853A4-92A0-450A-9328-3AEE7EEA9EDA}"/>
              </a:ext>
            </a:extLst>
          </p:cNvPr>
          <p:cNvSpPr>
            <a:spLocks noGrp="1"/>
          </p:cNvSpPr>
          <p:nvPr>
            <p:ph type="sldNum" sz="quarter" idx="12"/>
          </p:nvPr>
        </p:nvSpPr>
        <p:spPr/>
        <p:txBody>
          <a:bodyPr/>
          <a:lstStyle/>
          <a:p>
            <a:fld id="{7036C2A0-7742-429E-BDFA-71E8A961B745}" type="slidenum">
              <a:rPr lang="en-GB" smtClean="0"/>
              <a:t>17</a:t>
            </a:fld>
            <a:endParaRPr lang="en-GB" dirty="0"/>
          </a:p>
        </p:txBody>
      </p:sp>
      <p:sp>
        <p:nvSpPr>
          <p:cNvPr id="4" name="Footer Placeholder 3">
            <a:extLst>
              <a:ext uri="{FF2B5EF4-FFF2-40B4-BE49-F238E27FC236}">
                <a16:creationId xmlns:a16="http://schemas.microsoft.com/office/drawing/2014/main" id="{135EC6AA-D825-D64B-C940-90A1472D98E0}"/>
              </a:ext>
            </a:extLst>
          </p:cNvPr>
          <p:cNvSpPr>
            <a:spLocks noGrp="1"/>
          </p:cNvSpPr>
          <p:nvPr>
            <p:ph type="ftr" sz="quarter" idx="11"/>
          </p:nvPr>
        </p:nvSpPr>
        <p:spPr>
          <a:xfrm>
            <a:off x="755576" y="6356350"/>
            <a:ext cx="7704856" cy="365125"/>
          </a:xfrm>
        </p:spPr>
        <p:txBody>
          <a:bodyPr/>
          <a:lstStyle/>
          <a:p>
            <a:r>
              <a:rPr lang="en-US" dirty="0"/>
              <a:t>Presented at the 41st European Accounting Association Annual Congress, May 2018, Milan, Italy</a:t>
            </a:r>
            <a:endParaRPr lang="en-GB" dirty="0"/>
          </a:p>
        </p:txBody>
      </p:sp>
    </p:spTree>
    <p:extLst>
      <p:ext uri="{BB962C8B-B14F-4D97-AF65-F5344CB8AC3E}">
        <p14:creationId xmlns:p14="http://schemas.microsoft.com/office/powerpoint/2010/main" val="2585022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2492896"/>
            <a:ext cx="4706032" cy="923330"/>
          </a:xfrm>
          <a:prstGeom prst="rect">
            <a:avLst/>
          </a:prstGeom>
          <a:noFill/>
        </p:spPr>
        <p:txBody>
          <a:bodyPr wrap="none" rtlCol="0">
            <a:spAutoFit/>
          </a:bodyPr>
          <a:lstStyle/>
          <a:p>
            <a:r>
              <a:rPr lang="en-GB" sz="5400" dirty="0"/>
              <a:t>Any questions?</a:t>
            </a:r>
          </a:p>
        </p:txBody>
      </p:sp>
      <p:sp>
        <p:nvSpPr>
          <p:cNvPr id="5" name="Slide Number Placeholder 4">
            <a:extLst>
              <a:ext uri="{FF2B5EF4-FFF2-40B4-BE49-F238E27FC236}">
                <a16:creationId xmlns:a16="http://schemas.microsoft.com/office/drawing/2014/main" id="{668571A9-E8AB-4B77-89B9-7C433F38FFEA}"/>
              </a:ext>
            </a:extLst>
          </p:cNvPr>
          <p:cNvSpPr>
            <a:spLocks noGrp="1"/>
          </p:cNvSpPr>
          <p:nvPr>
            <p:ph type="sldNum" sz="quarter" idx="12"/>
          </p:nvPr>
        </p:nvSpPr>
        <p:spPr/>
        <p:txBody>
          <a:bodyPr/>
          <a:lstStyle/>
          <a:p>
            <a:fld id="{7036C2A0-7742-429E-BDFA-71E8A961B745}" type="slidenum">
              <a:rPr lang="en-GB" smtClean="0"/>
              <a:t>18</a:t>
            </a:fld>
            <a:endParaRPr lang="en-GB" dirty="0"/>
          </a:p>
        </p:txBody>
      </p:sp>
      <p:sp>
        <p:nvSpPr>
          <p:cNvPr id="3" name="Footer Placeholder 2">
            <a:extLst>
              <a:ext uri="{FF2B5EF4-FFF2-40B4-BE49-F238E27FC236}">
                <a16:creationId xmlns:a16="http://schemas.microsoft.com/office/drawing/2014/main" id="{63F62F55-5C7B-A94F-0036-0E0629C000DA}"/>
              </a:ext>
            </a:extLst>
          </p:cNvPr>
          <p:cNvSpPr>
            <a:spLocks noGrp="1"/>
          </p:cNvSpPr>
          <p:nvPr>
            <p:ph type="ftr" sz="quarter" idx="11"/>
          </p:nvPr>
        </p:nvSpPr>
        <p:spPr>
          <a:xfrm>
            <a:off x="1115616" y="6356350"/>
            <a:ext cx="7056784" cy="365125"/>
          </a:xfrm>
        </p:spPr>
        <p:txBody>
          <a:bodyPr/>
          <a:lstStyle/>
          <a:p>
            <a:r>
              <a:rPr lang="en-US" dirty="0"/>
              <a:t>Presented at the 41st European Accounting Association Annual Congress, May 2018, Milan, Italy</a:t>
            </a:r>
            <a:endParaRPr lang="en-GB" dirty="0"/>
          </a:p>
        </p:txBody>
      </p:sp>
    </p:spTree>
    <p:extLst>
      <p:ext uri="{BB962C8B-B14F-4D97-AF65-F5344CB8AC3E}">
        <p14:creationId xmlns:p14="http://schemas.microsoft.com/office/powerpoint/2010/main" val="283859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B8E5-7647-48CD-9DA6-8EE7D8065FF3}"/>
              </a:ext>
            </a:extLst>
          </p:cNvPr>
          <p:cNvSpPr>
            <a:spLocks noGrp="1"/>
          </p:cNvSpPr>
          <p:nvPr>
            <p:ph type="title"/>
          </p:nvPr>
        </p:nvSpPr>
        <p:spPr>
          <a:xfrm>
            <a:off x="457200" y="260648"/>
            <a:ext cx="8229600" cy="1143000"/>
          </a:xfrm>
        </p:spPr>
        <p:txBody>
          <a:bodyPr>
            <a:normAutofit/>
          </a:bodyPr>
          <a:lstStyle/>
          <a:p>
            <a:r>
              <a:rPr lang="en-GB" sz="2800" dirty="0"/>
              <a:t>Outlines:</a:t>
            </a:r>
          </a:p>
        </p:txBody>
      </p:sp>
      <p:sp>
        <p:nvSpPr>
          <p:cNvPr id="3" name="Content Placeholder 2">
            <a:extLst>
              <a:ext uri="{FF2B5EF4-FFF2-40B4-BE49-F238E27FC236}">
                <a16:creationId xmlns:a16="http://schemas.microsoft.com/office/drawing/2014/main" id="{0086C6C5-8B28-4ECA-BEBB-4DB54215370C}"/>
              </a:ext>
            </a:extLst>
          </p:cNvPr>
          <p:cNvSpPr>
            <a:spLocks noGrp="1"/>
          </p:cNvSpPr>
          <p:nvPr>
            <p:ph idx="1"/>
          </p:nvPr>
        </p:nvSpPr>
        <p:spPr>
          <a:xfrm>
            <a:off x="472273" y="1556792"/>
            <a:ext cx="8229600" cy="4389120"/>
          </a:xfrm>
        </p:spPr>
        <p:txBody>
          <a:bodyPr>
            <a:normAutofit fontScale="92500" lnSpcReduction="20000"/>
          </a:bodyPr>
          <a:lstStyle/>
          <a:p>
            <a:r>
              <a:rPr lang="en-GB" dirty="0">
                <a:latin typeface="+mj-lt"/>
              </a:rPr>
              <a:t>Definitions </a:t>
            </a:r>
          </a:p>
          <a:p>
            <a:r>
              <a:rPr lang="en-GB" dirty="0">
                <a:latin typeface="+mj-lt"/>
              </a:rPr>
              <a:t>Purpose</a:t>
            </a:r>
          </a:p>
          <a:p>
            <a:r>
              <a:rPr lang="en-GB" dirty="0">
                <a:latin typeface="+mj-lt"/>
              </a:rPr>
              <a:t>Importance</a:t>
            </a:r>
          </a:p>
          <a:p>
            <a:r>
              <a:rPr lang="en-GB" dirty="0">
                <a:latin typeface="+mj-lt"/>
              </a:rPr>
              <a:t>Motivations</a:t>
            </a:r>
          </a:p>
          <a:p>
            <a:r>
              <a:rPr lang="en-GB" dirty="0">
                <a:latin typeface="+mj-lt"/>
              </a:rPr>
              <a:t>Contributions</a:t>
            </a:r>
          </a:p>
          <a:p>
            <a:r>
              <a:rPr lang="en-GB" dirty="0">
                <a:latin typeface="+mj-lt"/>
              </a:rPr>
              <a:t>Hypotheses development</a:t>
            </a:r>
          </a:p>
          <a:p>
            <a:r>
              <a:rPr lang="en-GB" dirty="0">
                <a:latin typeface="+mj-lt"/>
              </a:rPr>
              <a:t>Research sample</a:t>
            </a:r>
          </a:p>
          <a:p>
            <a:r>
              <a:rPr lang="en-GB" dirty="0">
                <a:latin typeface="+mj-lt"/>
              </a:rPr>
              <a:t>Research model</a:t>
            </a:r>
          </a:p>
          <a:p>
            <a:r>
              <a:rPr lang="en-GB" dirty="0">
                <a:latin typeface="+mj-lt"/>
              </a:rPr>
              <a:t>Results</a:t>
            </a:r>
          </a:p>
          <a:p>
            <a:r>
              <a:rPr lang="en-GB" dirty="0">
                <a:latin typeface="+mj-lt"/>
              </a:rPr>
              <a:t>Conclusions</a:t>
            </a:r>
          </a:p>
          <a:p>
            <a:r>
              <a:rPr lang="en-GB" dirty="0">
                <a:latin typeface="+mj-lt"/>
              </a:rPr>
              <a:t>Implications </a:t>
            </a:r>
          </a:p>
          <a:p>
            <a:endParaRPr lang="en-GB" dirty="0"/>
          </a:p>
        </p:txBody>
      </p:sp>
      <p:sp>
        <p:nvSpPr>
          <p:cNvPr id="6" name="Slide Number Placeholder 5">
            <a:extLst>
              <a:ext uri="{FF2B5EF4-FFF2-40B4-BE49-F238E27FC236}">
                <a16:creationId xmlns:a16="http://schemas.microsoft.com/office/drawing/2014/main" id="{151A8580-1F44-49BD-8519-76A232ECB2C5}"/>
              </a:ext>
            </a:extLst>
          </p:cNvPr>
          <p:cNvSpPr>
            <a:spLocks noGrp="1"/>
          </p:cNvSpPr>
          <p:nvPr>
            <p:ph type="sldNum" sz="quarter" idx="12"/>
          </p:nvPr>
        </p:nvSpPr>
        <p:spPr/>
        <p:txBody>
          <a:bodyPr/>
          <a:lstStyle/>
          <a:p>
            <a:fld id="{7036C2A0-7742-429E-BDFA-71E8A961B745}" type="slidenum">
              <a:rPr lang="en-GB" smtClean="0"/>
              <a:t>2</a:t>
            </a:fld>
            <a:endParaRPr lang="en-GB" dirty="0"/>
          </a:p>
        </p:txBody>
      </p:sp>
      <p:sp>
        <p:nvSpPr>
          <p:cNvPr id="4" name="Footer Placeholder 3">
            <a:extLst>
              <a:ext uri="{FF2B5EF4-FFF2-40B4-BE49-F238E27FC236}">
                <a16:creationId xmlns:a16="http://schemas.microsoft.com/office/drawing/2014/main" id="{7A09ECCB-720D-4E6F-4956-1B990903A36B}"/>
              </a:ext>
            </a:extLst>
          </p:cNvPr>
          <p:cNvSpPr>
            <a:spLocks noGrp="1"/>
          </p:cNvSpPr>
          <p:nvPr>
            <p:ph type="ftr" sz="quarter" idx="11"/>
          </p:nvPr>
        </p:nvSpPr>
        <p:spPr>
          <a:xfrm>
            <a:off x="472273" y="6356350"/>
            <a:ext cx="7776864"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226258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AEDB-6A5F-4766-848E-F404AE9F5E49}"/>
              </a:ext>
            </a:extLst>
          </p:cNvPr>
          <p:cNvSpPr>
            <a:spLocks noGrp="1"/>
          </p:cNvSpPr>
          <p:nvPr>
            <p:ph type="title"/>
          </p:nvPr>
        </p:nvSpPr>
        <p:spPr>
          <a:xfrm>
            <a:off x="457200" y="332656"/>
            <a:ext cx="8229600" cy="1143000"/>
          </a:xfrm>
        </p:spPr>
        <p:txBody>
          <a:bodyPr>
            <a:normAutofit/>
          </a:bodyPr>
          <a:lstStyle/>
          <a:p>
            <a:r>
              <a:rPr lang="en-GB" sz="4000" dirty="0"/>
              <a:t>Definitions</a:t>
            </a:r>
          </a:p>
        </p:txBody>
      </p:sp>
      <p:sp>
        <p:nvSpPr>
          <p:cNvPr id="3" name="Content Placeholder 2">
            <a:extLst>
              <a:ext uri="{FF2B5EF4-FFF2-40B4-BE49-F238E27FC236}">
                <a16:creationId xmlns:a16="http://schemas.microsoft.com/office/drawing/2014/main" id="{DAD1C447-2FFA-4BDA-8C73-1EBE7996BA8F}"/>
              </a:ext>
            </a:extLst>
          </p:cNvPr>
          <p:cNvSpPr>
            <a:spLocks noGrp="1"/>
          </p:cNvSpPr>
          <p:nvPr>
            <p:ph idx="1"/>
          </p:nvPr>
        </p:nvSpPr>
        <p:spPr>
          <a:xfrm>
            <a:off x="457200" y="1700808"/>
            <a:ext cx="8229600" cy="4623792"/>
          </a:xfrm>
        </p:spPr>
        <p:txBody>
          <a:bodyPr>
            <a:normAutofit/>
          </a:bodyPr>
          <a:lstStyle/>
          <a:p>
            <a:r>
              <a:rPr lang="en-GB" sz="2400" dirty="0">
                <a:latin typeface="+mj-lt"/>
              </a:rPr>
              <a:t>Corruption is defined as the “abuse of entrusted power for private gains” (</a:t>
            </a:r>
            <a:r>
              <a:rPr lang="en-GB" sz="2400" dirty="0"/>
              <a:t>Transparency International, 2017), this definition indicates that:</a:t>
            </a:r>
            <a:endParaRPr lang="en-GB" sz="2400" dirty="0">
              <a:latin typeface="+mj-lt"/>
            </a:endParaRPr>
          </a:p>
          <a:p>
            <a:pPr lvl="2"/>
            <a:r>
              <a:rPr lang="en-GB" sz="2400" dirty="0">
                <a:latin typeface="+mj-lt"/>
              </a:rPr>
              <a:t>the abuse of entrusted power goes beyond corrupt government officials </a:t>
            </a:r>
          </a:p>
          <a:p>
            <a:pPr lvl="2"/>
            <a:r>
              <a:rPr lang="en-GB" sz="2400" dirty="0">
                <a:latin typeface="+mj-lt"/>
              </a:rPr>
              <a:t>people abuse that entrusted power for their own benefits at the cost of their organizations. </a:t>
            </a:r>
          </a:p>
          <a:p>
            <a:pPr marL="0" indent="0">
              <a:buNone/>
            </a:pPr>
            <a:endParaRPr lang="en-GB" sz="2400" dirty="0">
              <a:latin typeface="+mj-lt"/>
            </a:endParaRPr>
          </a:p>
          <a:p>
            <a:r>
              <a:rPr lang="en-GB" sz="2400" dirty="0">
                <a:latin typeface="+mj-lt"/>
              </a:rPr>
              <a:t>Analyst coverage is the total number of analysts making recommendations for the security at the financial year-end.</a:t>
            </a:r>
          </a:p>
        </p:txBody>
      </p:sp>
      <p:sp>
        <p:nvSpPr>
          <p:cNvPr id="6" name="Slide Number Placeholder 5">
            <a:extLst>
              <a:ext uri="{FF2B5EF4-FFF2-40B4-BE49-F238E27FC236}">
                <a16:creationId xmlns:a16="http://schemas.microsoft.com/office/drawing/2014/main" id="{C635EE51-C7E8-4559-9504-DE399CE0143A}"/>
              </a:ext>
            </a:extLst>
          </p:cNvPr>
          <p:cNvSpPr>
            <a:spLocks noGrp="1"/>
          </p:cNvSpPr>
          <p:nvPr>
            <p:ph type="sldNum" sz="quarter" idx="12"/>
          </p:nvPr>
        </p:nvSpPr>
        <p:spPr/>
        <p:txBody>
          <a:bodyPr/>
          <a:lstStyle/>
          <a:p>
            <a:fld id="{7036C2A0-7742-429E-BDFA-71E8A961B745}" type="slidenum">
              <a:rPr lang="en-GB" smtClean="0"/>
              <a:t>3</a:t>
            </a:fld>
            <a:endParaRPr lang="en-GB" dirty="0"/>
          </a:p>
        </p:txBody>
      </p:sp>
      <p:sp>
        <p:nvSpPr>
          <p:cNvPr id="4" name="Footer Placeholder 3">
            <a:extLst>
              <a:ext uri="{FF2B5EF4-FFF2-40B4-BE49-F238E27FC236}">
                <a16:creationId xmlns:a16="http://schemas.microsoft.com/office/drawing/2014/main" id="{A8ADF337-8AD2-B971-37D9-FF1BBE0750AF}"/>
              </a:ext>
            </a:extLst>
          </p:cNvPr>
          <p:cNvSpPr>
            <a:spLocks noGrp="1"/>
          </p:cNvSpPr>
          <p:nvPr>
            <p:ph type="ftr" sz="quarter" idx="11"/>
          </p:nvPr>
        </p:nvSpPr>
        <p:spPr>
          <a:xfrm>
            <a:off x="827584" y="6356350"/>
            <a:ext cx="7200800"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287573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35402"/>
            <a:ext cx="8229600" cy="1143000"/>
          </a:xfrm>
        </p:spPr>
        <p:txBody>
          <a:bodyPr>
            <a:normAutofit/>
          </a:bodyPr>
          <a:lstStyle/>
          <a:p>
            <a:r>
              <a:rPr lang="en-GB" sz="4000" dirty="0"/>
              <a:t>Purpose</a:t>
            </a:r>
          </a:p>
        </p:txBody>
      </p:sp>
      <p:sp>
        <p:nvSpPr>
          <p:cNvPr id="3" name="Content Placeholder 2"/>
          <p:cNvSpPr>
            <a:spLocks noGrp="1"/>
          </p:cNvSpPr>
          <p:nvPr>
            <p:ph idx="1"/>
          </p:nvPr>
        </p:nvSpPr>
        <p:spPr>
          <a:xfrm>
            <a:off x="457200" y="1772816"/>
            <a:ext cx="8229600" cy="4389120"/>
          </a:xfrm>
        </p:spPr>
        <p:txBody>
          <a:bodyPr>
            <a:normAutofit/>
          </a:bodyPr>
          <a:lstStyle/>
          <a:p>
            <a:pPr marL="0" indent="0" algn="ctr">
              <a:buNone/>
            </a:pPr>
            <a:r>
              <a:rPr lang="en-GB" sz="3600" dirty="0">
                <a:latin typeface="+mj-lt"/>
              </a:rPr>
              <a:t>The purpose of the current study is to examine the impact of country-level corruption and firms’ self-reported policies for combating bribery on the number of analysts following a firm. </a:t>
            </a:r>
          </a:p>
        </p:txBody>
      </p:sp>
      <p:sp>
        <p:nvSpPr>
          <p:cNvPr id="6" name="Slide Number Placeholder 5">
            <a:extLst>
              <a:ext uri="{FF2B5EF4-FFF2-40B4-BE49-F238E27FC236}">
                <a16:creationId xmlns:a16="http://schemas.microsoft.com/office/drawing/2014/main" id="{378F61A7-5FAE-4522-84D7-B0FDB3B923D6}"/>
              </a:ext>
            </a:extLst>
          </p:cNvPr>
          <p:cNvSpPr>
            <a:spLocks noGrp="1"/>
          </p:cNvSpPr>
          <p:nvPr>
            <p:ph type="sldNum" sz="quarter" idx="12"/>
          </p:nvPr>
        </p:nvSpPr>
        <p:spPr/>
        <p:txBody>
          <a:bodyPr/>
          <a:lstStyle/>
          <a:p>
            <a:fld id="{7036C2A0-7742-429E-BDFA-71E8A961B745}" type="slidenum">
              <a:rPr lang="en-GB" smtClean="0"/>
              <a:t>4</a:t>
            </a:fld>
            <a:endParaRPr lang="en-GB" dirty="0"/>
          </a:p>
        </p:txBody>
      </p:sp>
      <p:sp>
        <p:nvSpPr>
          <p:cNvPr id="4" name="Footer Placeholder 3">
            <a:extLst>
              <a:ext uri="{FF2B5EF4-FFF2-40B4-BE49-F238E27FC236}">
                <a16:creationId xmlns:a16="http://schemas.microsoft.com/office/drawing/2014/main" id="{3836C761-1EA1-353A-9DAE-DF36A13FD66F}"/>
              </a:ext>
            </a:extLst>
          </p:cNvPr>
          <p:cNvSpPr>
            <a:spLocks noGrp="1"/>
          </p:cNvSpPr>
          <p:nvPr>
            <p:ph type="ftr" sz="quarter" idx="11"/>
          </p:nvPr>
        </p:nvSpPr>
        <p:spPr>
          <a:xfrm>
            <a:off x="755576" y="6356350"/>
            <a:ext cx="7169224"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1598297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3F1-D45D-4BEF-82C6-EB0AFA5AC833}"/>
              </a:ext>
            </a:extLst>
          </p:cNvPr>
          <p:cNvSpPr>
            <a:spLocks noGrp="1"/>
          </p:cNvSpPr>
          <p:nvPr>
            <p:ph type="title"/>
          </p:nvPr>
        </p:nvSpPr>
        <p:spPr>
          <a:xfrm>
            <a:off x="539552" y="332656"/>
            <a:ext cx="8229600" cy="1143000"/>
          </a:xfrm>
        </p:spPr>
        <p:txBody>
          <a:bodyPr>
            <a:normAutofit/>
          </a:bodyPr>
          <a:lstStyle/>
          <a:p>
            <a:r>
              <a:rPr lang="en-GB" sz="4000" dirty="0"/>
              <a:t>Importance</a:t>
            </a:r>
          </a:p>
        </p:txBody>
      </p:sp>
      <p:sp>
        <p:nvSpPr>
          <p:cNvPr id="3" name="Content Placeholder 2">
            <a:extLst>
              <a:ext uri="{FF2B5EF4-FFF2-40B4-BE49-F238E27FC236}">
                <a16:creationId xmlns:a16="http://schemas.microsoft.com/office/drawing/2014/main" id="{FE68918D-AEFA-4092-AEBC-187714027898}"/>
              </a:ext>
            </a:extLst>
          </p:cNvPr>
          <p:cNvSpPr>
            <a:spLocks noGrp="1"/>
          </p:cNvSpPr>
          <p:nvPr>
            <p:ph idx="1"/>
          </p:nvPr>
        </p:nvSpPr>
        <p:spPr>
          <a:xfrm>
            <a:off x="457200" y="1628800"/>
            <a:ext cx="8229600" cy="4824536"/>
          </a:xfrm>
        </p:spPr>
        <p:txBody>
          <a:bodyPr>
            <a:normAutofit/>
          </a:bodyPr>
          <a:lstStyle/>
          <a:p>
            <a:r>
              <a:rPr lang="en-GB" sz="2400" dirty="0">
                <a:latin typeface="+mj-lt"/>
              </a:rPr>
              <a:t>The importance of the current study arises from the potential impact of analyst coverage on reducing agency costs and enhancing firm value:</a:t>
            </a:r>
          </a:p>
          <a:p>
            <a:pPr lvl="1"/>
            <a:r>
              <a:rPr lang="en-GB" dirty="0">
                <a:latin typeface="+mj-lt"/>
              </a:rPr>
              <a:t>the role of analysts in reducing the agency problem between shareholders and managers through direct and indirect monitoring. </a:t>
            </a:r>
          </a:p>
          <a:p>
            <a:pPr lvl="1"/>
            <a:r>
              <a:rPr lang="en-GB" dirty="0">
                <a:latin typeface="+mj-lt"/>
              </a:rPr>
              <a:t>evidence from prior empirical studies also suggest that higher analyst coverage is associated with lower transaction costs, higher stock liquidity, lower cost of capital and higher frim value.</a:t>
            </a:r>
          </a:p>
          <a:p>
            <a:r>
              <a:rPr lang="en-GB" sz="2400" dirty="0">
                <a:latin typeface="+mj-lt"/>
              </a:rPr>
              <a:t>Higher analyst coverage increase firm visibility, increasing thereby the demand for its common shares.</a:t>
            </a:r>
          </a:p>
          <a:p>
            <a:endParaRPr lang="en-GB" dirty="0"/>
          </a:p>
        </p:txBody>
      </p:sp>
      <p:sp>
        <p:nvSpPr>
          <p:cNvPr id="6" name="Slide Number Placeholder 5">
            <a:extLst>
              <a:ext uri="{FF2B5EF4-FFF2-40B4-BE49-F238E27FC236}">
                <a16:creationId xmlns:a16="http://schemas.microsoft.com/office/drawing/2014/main" id="{CAA1ACAD-ACFF-4F7E-BDA8-F999049A8047}"/>
              </a:ext>
            </a:extLst>
          </p:cNvPr>
          <p:cNvSpPr>
            <a:spLocks noGrp="1"/>
          </p:cNvSpPr>
          <p:nvPr>
            <p:ph type="sldNum" sz="quarter" idx="12"/>
          </p:nvPr>
        </p:nvSpPr>
        <p:spPr/>
        <p:txBody>
          <a:bodyPr/>
          <a:lstStyle/>
          <a:p>
            <a:fld id="{7036C2A0-7742-429E-BDFA-71E8A961B745}" type="slidenum">
              <a:rPr lang="en-GB" smtClean="0"/>
              <a:t>5</a:t>
            </a:fld>
            <a:endParaRPr lang="en-GB" dirty="0"/>
          </a:p>
        </p:txBody>
      </p:sp>
      <p:sp>
        <p:nvSpPr>
          <p:cNvPr id="4" name="Footer Placeholder 3">
            <a:extLst>
              <a:ext uri="{FF2B5EF4-FFF2-40B4-BE49-F238E27FC236}">
                <a16:creationId xmlns:a16="http://schemas.microsoft.com/office/drawing/2014/main" id="{25D4E2F1-746C-8B33-0186-18405FB2A0E8}"/>
              </a:ext>
            </a:extLst>
          </p:cNvPr>
          <p:cNvSpPr>
            <a:spLocks noGrp="1"/>
          </p:cNvSpPr>
          <p:nvPr>
            <p:ph type="ftr" sz="quarter" idx="11"/>
          </p:nvPr>
        </p:nvSpPr>
        <p:spPr>
          <a:xfrm>
            <a:off x="827584" y="6356350"/>
            <a:ext cx="7272808"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119284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en-GB" sz="4000" dirty="0"/>
              <a:t>Motivations</a:t>
            </a:r>
          </a:p>
        </p:txBody>
      </p:sp>
      <p:sp>
        <p:nvSpPr>
          <p:cNvPr id="3" name="Content Placeholder 2"/>
          <p:cNvSpPr>
            <a:spLocks noGrp="1"/>
          </p:cNvSpPr>
          <p:nvPr>
            <p:ph idx="1"/>
          </p:nvPr>
        </p:nvSpPr>
        <p:spPr>
          <a:xfrm>
            <a:off x="457200" y="1484784"/>
            <a:ext cx="8229600" cy="6336704"/>
          </a:xfrm>
        </p:spPr>
        <p:txBody>
          <a:bodyPr>
            <a:noAutofit/>
          </a:bodyPr>
          <a:lstStyle/>
          <a:p>
            <a:r>
              <a:rPr lang="en-GB" sz="2400" dirty="0">
                <a:latin typeface="+mj-lt"/>
              </a:rPr>
              <a:t>Although the literature on corruption at the country level is rich, relatively fewer studies have focused on the impact of corruption at firm level due to data limitations.  </a:t>
            </a:r>
          </a:p>
          <a:p>
            <a:r>
              <a:rPr lang="en-GB" sz="2400" dirty="0">
                <a:latin typeface="+mj-lt"/>
              </a:rPr>
              <a:t>Most of the literature on corruption is skewed towards examining the causes of corruption rather than its consequences.</a:t>
            </a:r>
          </a:p>
          <a:p>
            <a:r>
              <a:rPr lang="en-GB" sz="2400" dirty="0">
                <a:latin typeface="+mj-lt"/>
              </a:rPr>
              <a:t>Prior studies on analyst coverage have focused on the impact of firm characteristics, corporate governance and information quality on the number of analysts following a firm, but seemingly no prior study has investigated the impact of firm policy on analyst coverage.</a:t>
            </a:r>
            <a:endParaRPr lang="en-GB" sz="2400" dirty="0">
              <a:solidFill>
                <a:srgbClr val="C00000"/>
              </a:solidFill>
              <a:latin typeface="+mj-lt"/>
            </a:endParaRPr>
          </a:p>
        </p:txBody>
      </p:sp>
      <p:sp>
        <p:nvSpPr>
          <p:cNvPr id="6" name="Slide Number Placeholder 5">
            <a:extLst>
              <a:ext uri="{FF2B5EF4-FFF2-40B4-BE49-F238E27FC236}">
                <a16:creationId xmlns:a16="http://schemas.microsoft.com/office/drawing/2014/main" id="{8CAB4EBD-B9AD-43D5-9965-6835F8528812}"/>
              </a:ext>
            </a:extLst>
          </p:cNvPr>
          <p:cNvSpPr>
            <a:spLocks noGrp="1"/>
          </p:cNvSpPr>
          <p:nvPr>
            <p:ph type="sldNum" sz="quarter" idx="12"/>
          </p:nvPr>
        </p:nvSpPr>
        <p:spPr/>
        <p:txBody>
          <a:bodyPr/>
          <a:lstStyle/>
          <a:p>
            <a:fld id="{7036C2A0-7742-429E-BDFA-71E8A961B745}" type="slidenum">
              <a:rPr lang="en-GB" smtClean="0"/>
              <a:t>6</a:t>
            </a:fld>
            <a:endParaRPr lang="en-GB" dirty="0"/>
          </a:p>
        </p:txBody>
      </p:sp>
      <p:sp>
        <p:nvSpPr>
          <p:cNvPr id="4" name="Footer Placeholder 3">
            <a:extLst>
              <a:ext uri="{FF2B5EF4-FFF2-40B4-BE49-F238E27FC236}">
                <a16:creationId xmlns:a16="http://schemas.microsoft.com/office/drawing/2014/main" id="{14D787D4-6998-CF9C-F2A4-A146A93E1914}"/>
              </a:ext>
            </a:extLst>
          </p:cNvPr>
          <p:cNvSpPr>
            <a:spLocks noGrp="1"/>
          </p:cNvSpPr>
          <p:nvPr>
            <p:ph type="ftr" sz="quarter" idx="11"/>
          </p:nvPr>
        </p:nvSpPr>
        <p:spPr>
          <a:xfrm>
            <a:off x="971600" y="6356350"/>
            <a:ext cx="6953200"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2522933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p:spPr>
        <p:txBody>
          <a:bodyPr>
            <a:normAutofit/>
          </a:bodyPr>
          <a:lstStyle/>
          <a:p>
            <a:r>
              <a:rPr lang="en-GB" sz="4000" dirty="0"/>
              <a:t>Contributions </a:t>
            </a:r>
          </a:p>
        </p:txBody>
      </p:sp>
      <p:sp>
        <p:nvSpPr>
          <p:cNvPr id="3" name="Content Placeholder 2"/>
          <p:cNvSpPr>
            <a:spLocks noGrp="1"/>
          </p:cNvSpPr>
          <p:nvPr>
            <p:ph idx="1"/>
          </p:nvPr>
        </p:nvSpPr>
        <p:spPr>
          <a:xfrm>
            <a:off x="251520" y="1340768"/>
            <a:ext cx="8784976" cy="4680520"/>
          </a:xfrm>
        </p:spPr>
        <p:txBody>
          <a:bodyPr>
            <a:normAutofit/>
          </a:bodyPr>
          <a:lstStyle/>
          <a:p>
            <a:r>
              <a:rPr lang="en-GB" sz="2400" dirty="0">
                <a:latin typeface="+mj-lt"/>
              </a:rPr>
              <a:t>This study contributes to two streams of literature:</a:t>
            </a:r>
          </a:p>
          <a:p>
            <a:pPr marL="571500" indent="-571500">
              <a:buAutoNum type="romanLcParenBoth"/>
            </a:pPr>
            <a:r>
              <a:rPr lang="en-GB" dirty="0">
                <a:latin typeface="+mj-lt"/>
              </a:rPr>
              <a:t>The literature on corruption by investigating the influence (consequences) of corruption on firm performance,</a:t>
            </a:r>
          </a:p>
          <a:p>
            <a:pPr marL="571500" indent="-571500">
              <a:buAutoNum type="romanLcParenBoth"/>
            </a:pPr>
            <a:r>
              <a:rPr lang="en-GB" dirty="0">
                <a:latin typeface="+mj-lt"/>
              </a:rPr>
              <a:t>The literature on analyst coverage by extending its determinants to include firm policy and institutional factors.</a:t>
            </a:r>
          </a:p>
        </p:txBody>
      </p:sp>
      <p:sp>
        <p:nvSpPr>
          <p:cNvPr id="6" name="Slide Number Placeholder 5">
            <a:extLst>
              <a:ext uri="{FF2B5EF4-FFF2-40B4-BE49-F238E27FC236}">
                <a16:creationId xmlns:a16="http://schemas.microsoft.com/office/drawing/2014/main" id="{BFA855C6-F961-4E62-9C8A-E7C732443C5E}"/>
              </a:ext>
            </a:extLst>
          </p:cNvPr>
          <p:cNvSpPr>
            <a:spLocks noGrp="1"/>
          </p:cNvSpPr>
          <p:nvPr>
            <p:ph type="sldNum" sz="quarter" idx="12"/>
          </p:nvPr>
        </p:nvSpPr>
        <p:spPr/>
        <p:txBody>
          <a:bodyPr/>
          <a:lstStyle/>
          <a:p>
            <a:fld id="{7036C2A0-7742-429E-BDFA-71E8A961B745}" type="slidenum">
              <a:rPr lang="en-GB" smtClean="0"/>
              <a:t>7</a:t>
            </a:fld>
            <a:endParaRPr lang="en-GB" dirty="0"/>
          </a:p>
        </p:txBody>
      </p:sp>
      <p:sp>
        <p:nvSpPr>
          <p:cNvPr id="4" name="Footer Placeholder 3">
            <a:extLst>
              <a:ext uri="{FF2B5EF4-FFF2-40B4-BE49-F238E27FC236}">
                <a16:creationId xmlns:a16="http://schemas.microsoft.com/office/drawing/2014/main" id="{7DB6FDBA-C6F5-8593-C4CF-C8EF20E7F094}"/>
              </a:ext>
            </a:extLst>
          </p:cNvPr>
          <p:cNvSpPr>
            <a:spLocks noGrp="1"/>
          </p:cNvSpPr>
          <p:nvPr>
            <p:ph type="ftr" sz="quarter" idx="11"/>
          </p:nvPr>
        </p:nvSpPr>
        <p:spPr>
          <a:xfrm>
            <a:off x="539552" y="6356350"/>
            <a:ext cx="7385248"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2386298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1143000"/>
          </a:xfrm>
        </p:spPr>
        <p:txBody>
          <a:bodyPr>
            <a:noAutofit/>
          </a:bodyPr>
          <a:lstStyle/>
          <a:p>
            <a:r>
              <a:rPr lang="en-GB" sz="4000" dirty="0"/>
              <a:t>Hypotheses development</a:t>
            </a:r>
          </a:p>
        </p:txBody>
      </p:sp>
      <p:sp>
        <p:nvSpPr>
          <p:cNvPr id="3" name="Content Placeholder 2"/>
          <p:cNvSpPr>
            <a:spLocks noGrp="1"/>
          </p:cNvSpPr>
          <p:nvPr>
            <p:ph idx="1"/>
          </p:nvPr>
        </p:nvSpPr>
        <p:spPr>
          <a:xfrm>
            <a:off x="179512" y="1556792"/>
            <a:ext cx="8435280" cy="5301208"/>
          </a:xfrm>
        </p:spPr>
        <p:txBody>
          <a:bodyPr>
            <a:normAutofit fontScale="92500" lnSpcReduction="10000"/>
          </a:bodyPr>
          <a:lstStyle/>
          <a:p>
            <a:pPr marL="0" indent="0">
              <a:buNone/>
            </a:pPr>
            <a:r>
              <a:rPr lang="en-GB" sz="2400" b="1" i="1" dirty="0">
                <a:latin typeface="+mj-lt"/>
              </a:rPr>
              <a:t>A) Corruption at country level:</a:t>
            </a:r>
          </a:p>
          <a:p>
            <a:pPr marL="0" indent="0">
              <a:buNone/>
            </a:pPr>
            <a:r>
              <a:rPr lang="en-GB" sz="2400" dirty="0">
                <a:latin typeface="+mj-lt"/>
              </a:rPr>
              <a:t>We postulate that the level of corruption at country level can impact the aggregate demand for and supply of analyst services :</a:t>
            </a:r>
          </a:p>
          <a:p>
            <a:pPr marL="880110" lvl="1" indent="-514350">
              <a:buFont typeface="Arial" panose="020B0604020202020204" pitchFamily="34" charset="0"/>
              <a:buChar char="•"/>
            </a:pPr>
            <a:r>
              <a:rPr lang="en-GB" sz="2200" dirty="0">
                <a:latin typeface="+mj-lt"/>
              </a:rPr>
              <a:t>The supply of analyst service. C</a:t>
            </a:r>
            <a:r>
              <a:rPr lang="en-GB" dirty="0">
                <a:latin typeface="+mj-lt"/>
              </a:rPr>
              <a:t>ompanies that operate in highly corrupt countries attract less analyst coverage due to increased levels of information costs.</a:t>
            </a:r>
          </a:p>
          <a:p>
            <a:pPr marL="880110" lvl="1" indent="-514350">
              <a:buFont typeface="Arial" panose="020B0604020202020204" pitchFamily="34" charset="0"/>
              <a:buChar char="•"/>
            </a:pPr>
            <a:r>
              <a:rPr lang="en-GB" sz="2200" dirty="0">
                <a:latin typeface="+mj-lt"/>
              </a:rPr>
              <a:t>The demand for analyst service. High level of corruption at country level may induce access to private information through bribes, reducing thereby the demand for outside analyst services.</a:t>
            </a:r>
          </a:p>
          <a:p>
            <a:pPr marL="880110" lvl="1" indent="-514350">
              <a:buFont typeface="Arial" panose="020B0604020202020204" pitchFamily="34" charset="0"/>
              <a:buChar char="•"/>
            </a:pPr>
            <a:r>
              <a:rPr lang="en-GB" dirty="0">
                <a:latin typeface="+mj-lt"/>
              </a:rPr>
              <a:t>Alternatively, o</a:t>
            </a:r>
            <a:r>
              <a:rPr lang="en-US" dirty="0">
                <a:latin typeface="+mj-lt"/>
              </a:rPr>
              <a:t>ne may argue that the monitoring role of analyst will be stronger in “highly” corrupt firms, increasing thereby the demand for outside analyst services.</a:t>
            </a:r>
            <a:endParaRPr lang="en-GB" sz="2400" dirty="0">
              <a:latin typeface="+mj-lt"/>
            </a:endParaRPr>
          </a:p>
          <a:p>
            <a:pPr marL="0" indent="0">
              <a:buNone/>
            </a:pPr>
            <a:r>
              <a:rPr lang="en-GB" sz="2400" dirty="0">
                <a:latin typeface="+mj-lt"/>
              </a:rPr>
              <a:t> Thus, our first research hypothesis is as follows:</a:t>
            </a:r>
          </a:p>
          <a:p>
            <a:pPr marL="0" indent="0">
              <a:buNone/>
            </a:pPr>
            <a:r>
              <a:rPr lang="en-GB" sz="2400" b="1" i="1" dirty="0">
                <a:latin typeface="+mj-lt"/>
              </a:rPr>
              <a:t>H1: there is an association between the level of corruption and analyst coverage </a:t>
            </a:r>
          </a:p>
          <a:p>
            <a:pPr marL="0" indent="0">
              <a:buNone/>
            </a:pPr>
            <a:endParaRPr lang="en-GB" sz="2400" dirty="0">
              <a:latin typeface="+mj-lt"/>
            </a:endParaRPr>
          </a:p>
          <a:p>
            <a:pPr marL="0" indent="0">
              <a:buNone/>
            </a:pPr>
            <a:endParaRPr lang="en-GB" sz="2400" dirty="0">
              <a:latin typeface="+mj-lt"/>
            </a:endParaRPr>
          </a:p>
        </p:txBody>
      </p:sp>
      <p:sp>
        <p:nvSpPr>
          <p:cNvPr id="6" name="Slide Number Placeholder 5">
            <a:extLst>
              <a:ext uri="{FF2B5EF4-FFF2-40B4-BE49-F238E27FC236}">
                <a16:creationId xmlns:a16="http://schemas.microsoft.com/office/drawing/2014/main" id="{A8917BE1-600B-4631-A1B0-63257B97FF62}"/>
              </a:ext>
            </a:extLst>
          </p:cNvPr>
          <p:cNvSpPr>
            <a:spLocks noGrp="1"/>
          </p:cNvSpPr>
          <p:nvPr>
            <p:ph type="sldNum" sz="quarter" idx="12"/>
          </p:nvPr>
        </p:nvSpPr>
        <p:spPr/>
        <p:txBody>
          <a:bodyPr/>
          <a:lstStyle/>
          <a:p>
            <a:fld id="{7036C2A0-7742-429E-BDFA-71E8A961B745}" type="slidenum">
              <a:rPr lang="en-GB" smtClean="0"/>
              <a:t>8</a:t>
            </a:fld>
            <a:endParaRPr lang="en-GB" dirty="0"/>
          </a:p>
        </p:txBody>
      </p:sp>
      <p:sp>
        <p:nvSpPr>
          <p:cNvPr id="4" name="Footer Placeholder 3">
            <a:extLst>
              <a:ext uri="{FF2B5EF4-FFF2-40B4-BE49-F238E27FC236}">
                <a16:creationId xmlns:a16="http://schemas.microsoft.com/office/drawing/2014/main" id="{2EE16E43-F2BC-E476-EC39-3550FF20F69D}"/>
              </a:ext>
            </a:extLst>
          </p:cNvPr>
          <p:cNvSpPr>
            <a:spLocks noGrp="1"/>
          </p:cNvSpPr>
          <p:nvPr>
            <p:ph type="ftr" sz="quarter" idx="11"/>
          </p:nvPr>
        </p:nvSpPr>
        <p:spPr>
          <a:xfrm>
            <a:off x="899592" y="6356350"/>
            <a:ext cx="7272808"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372889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E2EAC-BC6F-4E15-A848-8167F7F9D913}"/>
              </a:ext>
            </a:extLst>
          </p:cNvPr>
          <p:cNvSpPr>
            <a:spLocks noGrp="1"/>
          </p:cNvSpPr>
          <p:nvPr>
            <p:ph type="title"/>
          </p:nvPr>
        </p:nvSpPr>
        <p:spPr>
          <a:xfrm>
            <a:off x="457200" y="260648"/>
            <a:ext cx="8229600" cy="1143000"/>
          </a:xfrm>
        </p:spPr>
        <p:txBody>
          <a:bodyPr>
            <a:normAutofit/>
          </a:bodyPr>
          <a:lstStyle/>
          <a:p>
            <a:r>
              <a:rPr lang="en-GB" sz="4000" dirty="0"/>
              <a:t>Hypothesis development-Continued</a:t>
            </a:r>
          </a:p>
        </p:txBody>
      </p:sp>
      <p:sp>
        <p:nvSpPr>
          <p:cNvPr id="3" name="Content Placeholder 2">
            <a:extLst>
              <a:ext uri="{FF2B5EF4-FFF2-40B4-BE49-F238E27FC236}">
                <a16:creationId xmlns:a16="http://schemas.microsoft.com/office/drawing/2014/main" id="{C6CB31CA-ED54-42E6-A144-873287B021AB}"/>
              </a:ext>
            </a:extLst>
          </p:cNvPr>
          <p:cNvSpPr>
            <a:spLocks noGrp="1"/>
          </p:cNvSpPr>
          <p:nvPr>
            <p:ph idx="1"/>
          </p:nvPr>
        </p:nvSpPr>
        <p:spPr>
          <a:xfrm>
            <a:off x="457200" y="1628800"/>
            <a:ext cx="8229600" cy="4896544"/>
          </a:xfrm>
        </p:spPr>
        <p:txBody>
          <a:bodyPr>
            <a:normAutofit/>
          </a:bodyPr>
          <a:lstStyle/>
          <a:p>
            <a:pPr marL="0" indent="0">
              <a:buNone/>
            </a:pPr>
            <a:r>
              <a:rPr lang="en-GB" b="1" i="1" dirty="0"/>
              <a:t>B) Firms’ action to tackle corruption</a:t>
            </a:r>
          </a:p>
          <a:p>
            <a:pPr marL="393192" lvl="1" indent="0">
              <a:buNone/>
            </a:pPr>
            <a:r>
              <a:rPr lang="en-GB" dirty="0">
                <a:latin typeface="+mj-lt"/>
              </a:rPr>
              <a:t>While self-reported anti-bribery policies might not be enough to draw on their effectiveness in combating bribery and corruption at the firm level, the fact that a firm adopts and reports such policies may signal the serious commitment of the management to prevent, monitor and address corruption, and not merely cheap talk (Healy and Serafeim, 2016). Thus, our second research hypothesis is a s follows: </a:t>
            </a:r>
          </a:p>
          <a:p>
            <a:pPr marL="393192" lvl="1" indent="0">
              <a:buNone/>
            </a:pPr>
            <a:r>
              <a:rPr lang="en-GB" b="1" i="1" dirty="0">
                <a:latin typeface="+mj-lt"/>
              </a:rPr>
              <a:t>H2: the adoption of anti-bribery policies at firm level attracts higher analyst coverage</a:t>
            </a:r>
          </a:p>
          <a:p>
            <a:pPr marL="393192" lvl="1" indent="0">
              <a:buNone/>
            </a:pPr>
            <a:endParaRPr lang="en-GB" b="1" i="1" dirty="0">
              <a:latin typeface="+mj-lt"/>
            </a:endParaRPr>
          </a:p>
        </p:txBody>
      </p:sp>
      <p:sp>
        <p:nvSpPr>
          <p:cNvPr id="5" name="Slide Number Placeholder 4">
            <a:extLst>
              <a:ext uri="{FF2B5EF4-FFF2-40B4-BE49-F238E27FC236}">
                <a16:creationId xmlns:a16="http://schemas.microsoft.com/office/drawing/2014/main" id="{D72AB5B3-A5A2-48D2-B769-937821D6E390}"/>
              </a:ext>
            </a:extLst>
          </p:cNvPr>
          <p:cNvSpPr>
            <a:spLocks noGrp="1"/>
          </p:cNvSpPr>
          <p:nvPr>
            <p:ph type="sldNum" sz="quarter" idx="12"/>
          </p:nvPr>
        </p:nvSpPr>
        <p:spPr/>
        <p:txBody>
          <a:bodyPr/>
          <a:lstStyle/>
          <a:p>
            <a:fld id="{7036C2A0-7742-429E-BDFA-71E8A961B745}" type="slidenum">
              <a:rPr lang="en-GB" smtClean="0"/>
              <a:t>9</a:t>
            </a:fld>
            <a:endParaRPr lang="en-GB" dirty="0"/>
          </a:p>
        </p:txBody>
      </p:sp>
      <p:sp>
        <p:nvSpPr>
          <p:cNvPr id="6" name="Footer Placeholder 5">
            <a:extLst>
              <a:ext uri="{FF2B5EF4-FFF2-40B4-BE49-F238E27FC236}">
                <a16:creationId xmlns:a16="http://schemas.microsoft.com/office/drawing/2014/main" id="{8ECB042A-E6DA-EA09-1D30-B2E2CE1360AB}"/>
              </a:ext>
            </a:extLst>
          </p:cNvPr>
          <p:cNvSpPr>
            <a:spLocks noGrp="1"/>
          </p:cNvSpPr>
          <p:nvPr>
            <p:ph type="ftr" sz="quarter" idx="11"/>
          </p:nvPr>
        </p:nvSpPr>
        <p:spPr>
          <a:xfrm>
            <a:off x="899592" y="6356350"/>
            <a:ext cx="7200800" cy="365125"/>
          </a:xfrm>
        </p:spPr>
        <p:txBody>
          <a:bodyPr/>
          <a:lstStyle/>
          <a:p>
            <a:r>
              <a:rPr lang="en-US" dirty="0"/>
              <a:t>Presented at the 41st European Accounting Association Annual Congress, May 2018, Milan, Italy</a:t>
            </a:r>
            <a:endParaRPr lang="en-GB" dirty="0"/>
          </a:p>
        </p:txBody>
      </p:sp>
    </p:spTree>
    <p:custDataLst>
      <p:tags r:id="rId1"/>
    </p:custDataLst>
    <p:extLst>
      <p:ext uri="{BB962C8B-B14F-4D97-AF65-F5344CB8AC3E}">
        <p14:creationId xmlns:p14="http://schemas.microsoft.com/office/powerpoint/2010/main" val="41795750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2500</TotalTime>
  <Words>1583</Words>
  <Application>Microsoft Office PowerPoint</Application>
  <PresentationFormat>On-screen Show (4:3)</PresentationFormat>
  <Paragraphs>220</Paragraphs>
  <Slides>18</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Constantia</vt:lpstr>
      <vt:lpstr>Wingdings</vt:lpstr>
      <vt:lpstr>Wingdings 2</vt:lpstr>
      <vt:lpstr>Flow</vt:lpstr>
      <vt:lpstr>Equation.3</vt:lpstr>
      <vt:lpstr>    The Association between Corruption and Analyst Coverage </vt:lpstr>
      <vt:lpstr>Outlines:</vt:lpstr>
      <vt:lpstr>Definitions</vt:lpstr>
      <vt:lpstr>Purpose</vt:lpstr>
      <vt:lpstr>Importance</vt:lpstr>
      <vt:lpstr>Motivations</vt:lpstr>
      <vt:lpstr>Contributions </vt:lpstr>
      <vt:lpstr>Hypotheses development</vt:lpstr>
      <vt:lpstr>Hypothesis development-Continued</vt:lpstr>
      <vt:lpstr>Hypothesis development-Continued</vt:lpstr>
      <vt:lpstr>Research sample</vt:lpstr>
      <vt:lpstr>Research Model</vt:lpstr>
      <vt:lpstr>Summary of expectations:</vt:lpstr>
      <vt:lpstr>Estimation method</vt:lpstr>
      <vt:lpstr>PowerPoint Presentation</vt:lpstr>
      <vt:lpstr>Conclusions</vt:lpstr>
      <vt:lpstr>Implications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Contingent Capital Securities: Problems and Solutions</dc:title>
  <dc:creator>Frank</dc:creator>
  <cp:lastModifiedBy>Leah Morrison (lib)</cp:lastModifiedBy>
  <cp:revision>291</cp:revision>
  <dcterms:created xsi:type="dcterms:W3CDTF">2012-06-15T07:59:34Z</dcterms:created>
  <dcterms:modified xsi:type="dcterms:W3CDTF">2022-07-25T13:32:00Z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F761E84F-A40A-461D-AE43-31F267BC314C</vt:lpwstr>
  </property>
  <property fmtid="{D5CDD505-2E9C-101B-9397-08002B2CF9AE}" pid="3" name="ArticulatePath">
    <vt:lpwstr>The association between CPI and NANAL</vt:lpwstr>
  </property>
</Properties>
</file>