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71" r:id="rId2"/>
    <p:sldMasterId id="2147483676" r:id="rId3"/>
  </p:sldMasterIdLst>
  <p:notesMasterIdLst>
    <p:notesMasterId r:id="rId20"/>
  </p:notesMasterIdLst>
  <p:sldIdLst>
    <p:sldId id="256" r:id="rId4"/>
    <p:sldId id="257" r:id="rId5"/>
    <p:sldId id="261" r:id="rId6"/>
    <p:sldId id="265" r:id="rId7"/>
    <p:sldId id="266" r:id="rId8"/>
    <p:sldId id="267" r:id="rId9"/>
    <p:sldId id="258" r:id="rId10"/>
    <p:sldId id="263" r:id="rId11"/>
    <p:sldId id="262" r:id="rId12"/>
    <p:sldId id="274" r:id="rId13"/>
    <p:sldId id="275" r:id="rId14"/>
    <p:sldId id="277" r:id="rId15"/>
    <p:sldId id="278" r:id="rId16"/>
    <p:sldId id="259" r:id="rId17"/>
    <p:sldId id="260"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10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86A-43D7-B020-58AEDF5B3477}"/>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86A-43D7-B020-58AEDF5B3477}"/>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86A-43D7-B020-58AEDF5B3477}"/>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Average positive and negative abnormal audit fees per year</a:t>
            </a:r>
          </a:p>
        </c:rich>
      </c:tx>
      <c:layout>
        <c:manualLayout>
          <c:xMode val="edge"/>
          <c:yMode val="edge"/>
          <c:x val="0.17090874510251436"/>
          <c:y val="1.87793427230046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Figures!$C$19</c:f>
              <c:strCache>
                <c:ptCount val="1"/>
                <c:pt idx="0">
                  <c:v>Average of P_AB_AF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Figures!$B$20:$B$25</c:f>
              <c:numCache>
                <c:formatCode>General</c:formatCode>
                <c:ptCount val="6"/>
                <c:pt idx="0">
                  <c:v>2015</c:v>
                </c:pt>
                <c:pt idx="1">
                  <c:v>2016</c:v>
                </c:pt>
                <c:pt idx="2">
                  <c:v>2017</c:v>
                </c:pt>
                <c:pt idx="3">
                  <c:v>2018</c:v>
                </c:pt>
                <c:pt idx="4">
                  <c:v>2019</c:v>
                </c:pt>
                <c:pt idx="5">
                  <c:v>2020</c:v>
                </c:pt>
              </c:numCache>
            </c:numRef>
          </c:cat>
          <c:val>
            <c:numRef>
              <c:f>Figures!$C$20:$C$25</c:f>
              <c:numCache>
                <c:formatCode>General</c:formatCode>
                <c:ptCount val="6"/>
                <c:pt idx="0">
                  <c:v>3531928.1796774198</c:v>
                </c:pt>
                <c:pt idx="1">
                  <c:v>3812321.4789230772</c:v>
                </c:pt>
                <c:pt idx="2">
                  <c:v>4261061.3404081631</c:v>
                </c:pt>
                <c:pt idx="3">
                  <c:v>4775041.458181818</c:v>
                </c:pt>
                <c:pt idx="4">
                  <c:v>5435380.0273888903</c:v>
                </c:pt>
                <c:pt idx="5">
                  <c:v>5711459.8106382983</c:v>
                </c:pt>
              </c:numCache>
            </c:numRef>
          </c:val>
          <c:smooth val="0"/>
          <c:extLst>
            <c:ext xmlns:c16="http://schemas.microsoft.com/office/drawing/2014/chart" uri="{C3380CC4-5D6E-409C-BE32-E72D297353CC}">
              <c16:uniqueId val="{00000000-7A26-45F7-8632-28C030628158}"/>
            </c:ext>
          </c:extLst>
        </c:ser>
        <c:ser>
          <c:idx val="1"/>
          <c:order val="1"/>
          <c:tx>
            <c:strRef>
              <c:f>Figures!$D$19</c:f>
              <c:strCache>
                <c:ptCount val="1"/>
                <c:pt idx="0">
                  <c:v>Average of N_AB_AF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Figures!$B$20:$B$25</c:f>
              <c:numCache>
                <c:formatCode>General</c:formatCode>
                <c:ptCount val="6"/>
                <c:pt idx="0">
                  <c:v>2015</c:v>
                </c:pt>
                <c:pt idx="1">
                  <c:v>2016</c:v>
                </c:pt>
                <c:pt idx="2">
                  <c:v>2017</c:v>
                </c:pt>
                <c:pt idx="3">
                  <c:v>2018</c:v>
                </c:pt>
                <c:pt idx="4">
                  <c:v>2019</c:v>
                </c:pt>
                <c:pt idx="5">
                  <c:v>2020</c:v>
                </c:pt>
              </c:numCache>
            </c:numRef>
          </c:cat>
          <c:val>
            <c:numRef>
              <c:f>Figures!$D$20:$D$25</c:f>
              <c:numCache>
                <c:formatCode>General</c:formatCode>
                <c:ptCount val="6"/>
                <c:pt idx="0">
                  <c:v>2497201.1283333329</c:v>
                </c:pt>
                <c:pt idx="1">
                  <c:v>2291320.1836538459</c:v>
                </c:pt>
                <c:pt idx="2">
                  <c:v>3836827.0175384614</c:v>
                </c:pt>
                <c:pt idx="3">
                  <c:v>2651535.6829824559</c:v>
                </c:pt>
                <c:pt idx="4">
                  <c:v>2946372.1496363641</c:v>
                </c:pt>
                <c:pt idx="5">
                  <c:v>3139705.9931914895</c:v>
                </c:pt>
              </c:numCache>
            </c:numRef>
          </c:val>
          <c:smooth val="0"/>
          <c:extLst>
            <c:ext xmlns:c16="http://schemas.microsoft.com/office/drawing/2014/chart" uri="{C3380CC4-5D6E-409C-BE32-E72D297353CC}">
              <c16:uniqueId val="{00000001-7A26-45F7-8632-28C030628158}"/>
            </c:ext>
          </c:extLst>
        </c:ser>
        <c:dLbls>
          <c:showLegendKey val="0"/>
          <c:showVal val="0"/>
          <c:showCatName val="0"/>
          <c:showSerName val="0"/>
          <c:showPercent val="0"/>
          <c:showBubbleSize val="0"/>
        </c:dLbls>
        <c:marker val="1"/>
        <c:smooth val="0"/>
        <c:axId val="1121603512"/>
        <c:axId val="1121606464"/>
      </c:lineChart>
      <c:catAx>
        <c:axId val="112160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606464"/>
        <c:crosses val="autoZero"/>
        <c:auto val="1"/>
        <c:lblAlgn val="ctr"/>
        <c:lblOffset val="100"/>
        <c:noMultiLvlLbl val="0"/>
      </c:catAx>
      <c:valAx>
        <c:axId val="112160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60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494B8-5284-4DF2-8904-AAC96180F026}" type="datetimeFigureOut">
              <a:rPr lang="en-GB" smtClean="0"/>
              <a:t>25/07/2022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61C36-681A-45AC-9201-4D1408351BDB}" type="slidenum">
              <a:rPr lang="en-GB" smtClean="0"/>
              <a:t>‹#›</a:t>
            </a:fld>
            <a:endParaRPr lang="en-GB" dirty="0"/>
          </a:p>
        </p:txBody>
      </p:sp>
    </p:spTree>
    <p:extLst>
      <p:ext uri="{BB962C8B-B14F-4D97-AF65-F5344CB8AC3E}">
        <p14:creationId xmlns:p14="http://schemas.microsoft.com/office/powerpoint/2010/main" val="263337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895" y="1866495"/>
            <a:ext cx="9144000" cy="1042336"/>
          </a:xfrm>
          <a:prstGeom prst="rect">
            <a:avLst/>
          </a:prstGeom>
        </p:spPr>
        <p:txBody>
          <a:bodyPr anchor="t">
            <a:normAutofit/>
          </a:bodyPr>
          <a:lstStyle>
            <a:lvl1pPr algn="l">
              <a:defRPr sz="5500" b="1">
                <a:solidFill>
                  <a:schemeClr val="accent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09595" y="3085042"/>
            <a:ext cx="9144000" cy="157162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92CAA598-A70F-4C22-A829-FFD4A1CB1574}" type="datetime1">
              <a:rPr lang="en-GB" smtClean="0"/>
              <a:t>25/07/2022</a:t>
            </a:fld>
            <a:endParaRPr lang="en-GB" dirty="0"/>
          </a:p>
        </p:txBody>
      </p:sp>
      <p:sp>
        <p:nvSpPr>
          <p:cNvPr id="11"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12"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64498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91086" y="1096432"/>
            <a:ext cx="6172200" cy="4620683"/>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546098" y="1096432"/>
            <a:ext cx="3933825"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9" name="Text Placeholder 3"/>
          <p:cNvSpPr>
            <a:spLocks noGrp="1"/>
          </p:cNvSpPr>
          <p:nvPr>
            <p:ph type="body" sz="half" idx="2"/>
          </p:nvPr>
        </p:nvSpPr>
        <p:spPr>
          <a:xfrm>
            <a:off x="547686" y="216746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8D457523-07C5-436A-ABDC-37848B151796}" type="datetime1">
              <a:rPr lang="en-GB" smtClean="0"/>
              <a:t>25/07/2022</a:t>
            </a:fld>
            <a:endParaRPr lang="en-GB" dirty="0"/>
          </a:p>
        </p:txBody>
      </p:sp>
      <p:sp>
        <p:nvSpPr>
          <p:cNvPr id="17"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18"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371947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5700" cy="6871786"/>
          </a:xfrm>
          <a:prstGeom prst="rect">
            <a:avLst/>
          </a:prstGeom>
        </p:spPr>
      </p:pic>
      <p:sp>
        <p:nvSpPr>
          <p:cNvPr id="15" name="Rectangle 14"/>
          <p:cNvSpPr/>
          <p:nvPr/>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9216A"/>
              </a:solidFill>
            </a:endParaRPr>
          </a:p>
        </p:txBody>
      </p:sp>
      <p:sp>
        <p:nvSpPr>
          <p:cNvPr id="11" name="Rectangle 10"/>
          <p:cNvSpPr/>
          <p:nvPr/>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19" name="Freeform 18"/>
          <p:cNvSpPr/>
          <p:nvPr/>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9216A"/>
              </a:solidFill>
            </a:endParaRPr>
          </a:p>
        </p:txBody>
      </p:sp>
    </p:spTree>
    <p:extLst>
      <p:ext uri="{BB962C8B-B14F-4D97-AF65-F5344CB8AC3E}">
        <p14:creationId xmlns:p14="http://schemas.microsoft.com/office/powerpoint/2010/main" val="365340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9D739E"/>
          </a:solidFill>
          <a:ln>
            <a:noFill/>
          </a:ln>
        </p:spPr>
      </p:pic>
      <p:sp>
        <p:nvSpPr>
          <p:cNvPr id="4" name="Rectangle 3"/>
          <p:cNvSpPr/>
          <p:nvPr/>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9216A"/>
              </a:solidFill>
            </a:endParaRPr>
          </a:p>
        </p:txBody>
      </p:sp>
      <p:sp>
        <p:nvSpPr>
          <p:cNvPr id="6" name="Rectangle 5"/>
          <p:cNvSpPr/>
          <p:nvPr/>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9216A"/>
              </a:solidFill>
            </a:endParaRPr>
          </a:p>
        </p:txBody>
      </p:sp>
    </p:spTree>
    <p:extLst>
      <p:ext uri="{BB962C8B-B14F-4D97-AF65-F5344CB8AC3E}">
        <p14:creationId xmlns:p14="http://schemas.microsoft.com/office/powerpoint/2010/main" val="1003771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7621"/>
            <a:ext cx="12192000" cy="6858000"/>
          </a:xfrm>
          <a:prstGeom prst="rect">
            <a:avLst/>
          </a:prstGeom>
        </p:spPr>
      </p:pic>
      <p:sp>
        <p:nvSpPr>
          <p:cNvPr id="4" name="Rectangle 3"/>
          <p:cNvSpPr/>
          <p:nvPr/>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9216A"/>
              </a:solidFill>
            </a:endParaRPr>
          </a:p>
        </p:txBody>
      </p:sp>
      <p:sp>
        <p:nvSpPr>
          <p:cNvPr id="6" name="Rectangle 5"/>
          <p:cNvSpPr/>
          <p:nvPr/>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9216A"/>
              </a:solidFill>
            </a:endParaRPr>
          </a:p>
        </p:txBody>
      </p:sp>
    </p:spTree>
    <p:extLst>
      <p:ext uri="{BB962C8B-B14F-4D97-AF65-F5344CB8AC3E}">
        <p14:creationId xmlns:p14="http://schemas.microsoft.com/office/powerpoint/2010/main" val="1057254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9300" cy="6850856"/>
          </a:xfrm>
          <a:prstGeom prst="rect">
            <a:avLst/>
          </a:prstGeom>
        </p:spPr>
      </p:pic>
    </p:spTree>
    <p:extLst>
      <p:ext uri="{BB962C8B-B14F-4D97-AF65-F5344CB8AC3E}">
        <p14:creationId xmlns:p14="http://schemas.microsoft.com/office/powerpoint/2010/main" val="339422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9195" y="390846"/>
            <a:ext cx="1111170" cy="5811838"/>
          </a:xfrm>
          <a:prstGeom prst="rect">
            <a:avLst/>
          </a:prstGeom>
        </p:spPr>
        <p:txBody>
          <a:bodyPr vert="eaVert"/>
          <a:lstStyle>
            <a:lvl1pPr>
              <a:defRPr sz="3400" b="1">
                <a:solidFill>
                  <a:srgbClr val="69216A"/>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53189" y="403546"/>
            <a:ext cx="9324372" cy="5811838"/>
          </a:xfrm>
          <a:prstGeom prst="rect">
            <a:avLst/>
          </a:prstGeom>
        </p:spPr>
        <p:txBody>
          <a:bodyPr vert="eaVert"/>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8465" y="563036"/>
            <a:ext cx="1253069" cy="347134"/>
          </a:xfrm>
          <a:prstGeom prst="rect">
            <a:avLst/>
          </a:prstGeom>
        </p:spPr>
        <p:txBody>
          <a:bodyPr anchor="ctr"/>
          <a:lstStyle>
            <a:lvl1pPr>
              <a:defRPr sz="1000">
                <a:solidFill>
                  <a:srgbClr val="69216A"/>
                </a:solidFill>
              </a:defRPr>
            </a:lvl1pPr>
          </a:lstStyle>
          <a:p>
            <a:fld id="{7F3777FD-75A6-B146-A4D0-80CAC805A384}" type="datetime4">
              <a:rPr lang="en-GB" smtClean="0"/>
              <a:pPr/>
              <a:t>25 July 2022</a:t>
            </a:fld>
            <a:endParaRPr lang="en-US" dirty="0"/>
          </a:p>
        </p:txBody>
      </p:sp>
      <p:sp>
        <p:nvSpPr>
          <p:cNvPr id="5" name="Footer Placeholder 4"/>
          <p:cNvSpPr>
            <a:spLocks noGrp="1"/>
          </p:cNvSpPr>
          <p:nvPr>
            <p:ph type="ftr" sz="quarter" idx="11"/>
          </p:nvPr>
        </p:nvSpPr>
        <p:spPr>
          <a:xfrm rot="5400000">
            <a:off x="-2475593" y="3053073"/>
            <a:ext cx="5380697" cy="358285"/>
          </a:xfrm>
          <a:prstGeom prst="rect">
            <a:avLst/>
          </a:prstGeom>
        </p:spPr>
        <p:txBody>
          <a:bodyPr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12"/>
          </p:nvPr>
        </p:nvSpPr>
        <p:spPr>
          <a:xfrm rot="5400000">
            <a:off x="-1142" y="146825"/>
            <a:ext cx="431799" cy="358286"/>
          </a:xfrm>
          <a:prstGeom prst="rect">
            <a:avLst/>
          </a:prstGeom>
        </p:spPr>
        <p:txBody>
          <a:bodyPr anchor="ctr"/>
          <a:lstStyle>
            <a:lvl1pPr>
              <a:defRPr sz="1200">
                <a:solidFill>
                  <a:schemeClr val="bg1"/>
                </a:solidFill>
              </a:defRPr>
            </a:lvl1pPr>
          </a:lstStyle>
          <a:p>
            <a:fld id="{7ED9267D-069E-5F46-80B9-B3F4B7546357}" type="slidenum">
              <a:rPr lang="en-US" smtClean="0"/>
              <a:pPr/>
              <a:t>‹#›</a:t>
            </a:fld>
            <a:endParaRPr lang="en-US" dirty="0"/>
          </a:p>
        </p:txBody>
      </p:sp>
    </p:spTree>
    <p:extLst>
      <p:ext uri="{BB962C8B-B14F-4D97-AF65-F5344CB8AC3E}">
        <p14:creationId xmlns:p14="http://schemas.microsoft.com/office/powerpoint/2010/main" val="107255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018" y="1873797"/>
            <a:ext cx="10515600" cy="1307109"/>
          </a:xfrm>
          <a:prstGeom prst="rect">
            <a:avLst/>
          </a:prstGeom>
        </p:spPr>
        <p:txBody>
          <a:bodyPr anchor="t"/>
          <a:lstStyle>
            <a:lvl1pPr>
              <a:defRPr sz="6000" b="1">
                <a:solidFill>
                  <a:srgbClr val="69216A"/>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99018" y="3180907"/>
            <a:ext cx="10528300" cy="667193"/>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p:nvCxnSpPr>
        <p:spPr>
          <a:xfrm flipV="1">
            <a:off x="709017" y="2920050"/>
            <a:ext cx="10494000"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1B022ABF-DFA6-43DA-B65F-4E22AC448D06}" type="datetime1">
              <a:rPr lang="en-GB" smtClean="0"/>
              <a:t>25/07/2022</a:t>
            </a:fld>
            <a:endParaRPr lang="en-GB" dirty="0"/>
          </a:p>
        </p:txBody>
      </p:sp>
      <p:sp>
        <p:nvSpPr>
          <p:cNvPr id="9"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10"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325987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843" y="1026199"/>
            <a:ext cx="10515600" cy="757129"/>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95843" y="1757928"/>
            <a:ext cx="10515600" cy="4057777"/>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309FCA47-C926-4EC0-92D2-5FAC12FCAE2D}" type="datetime1">
              <a:rPr lang="en-GB" smtClean="0"/>
              <a:t>25/07/2022</a:t>
            </a:fld>
            <a:endParaRPr lang="en-GB" dirty="0"/>
          </a:p>
        </p:txBody>
      </p:sp>
      <p:sp>
        <p:nvSpPr>
          <p:cNvPr id="8" name="Footer Placeholder 4"/>
          <p:cNvSpPr>
            <a:spLocks noGrp="1"/>
          </p:cNvSpPr>
          <p:nvPr>
            <p:ph type="ftr" sz="quarter" idx="11"/>
          </p:nvPr>
        </p:nvSpPr>
        <p:spPr>
          <a:xfrm>
            <a:off x="1736202" y="6453450"/>
            <a:ext cx="7179198" cy="365125"/>
          </a:xfrm>
          <a:prstGeom prst="rect">
            <a:avLst/>
          </a:prstGeom>
        </p:spPr>
        <p:txBody>
          <a:bodyPr anchor="ctr"/>
          <a:lstStyle>
            <a:lvl1pPr algn="l">
              <a:defRPr sz="1200">
                <a:solidFill>
                  <a:schemeClr val="bg1"/>
                </a:solidFill>
              </a:defRPr>
            </a:lvl1pPr>
          </a:lstStyle>
          <a:p>
            <a:endParaRPr lang="en-GB" dirty="0"/>
          </a:p>
        </p:txBody>
      </p:sp>
      <p:sp>
        <p:nvSpPr>
          <p:cNvPr id="9" name="Slide Number Placeholder 5"/>
          <p:cNvSpPr>
            <a:spLocks noGrp="1"/>
          </p:cNvSpPr>
          <p:nvPr>
            <p:ph type="sldNum" sz="quarter" idx="12"/>
          </p:nvPr>
        </p:nvSpPr>
        <p:spPr>
          <a:xfrm>
            <a:off x="10553700" y="6453449"/>
            <a:ext cx="1346200"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167213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364" y="1027646"/>
            <a:ext cx="10515600"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593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7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D23B6942-B759-4CA6-8FCB-CC21431BBC8A}" type="datetime1">
              <a:rPr lang="en-GB" smtClean="0"/>
              <a:t>25/07/2022</a:t>
            </a:fld>
            <a:endParaRPr lang="en-GB"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237438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324" y="1870148"/>
            <a:ext cx="5157787"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1324" y="2468592"/>
            <a:ext cx="5157787"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69001" y="1870148"/>
            <a:ext cx="5183188"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60534" y="2477059"/>
            <a:ext cx="5183188"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1323" y="1028230"/>
            <a:ext cx="10509173"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7216690E-95AD-49E8-B881-C23359221FE6}" type="datetime1">
              <a:rPr lang="en-GB" smtClean="0"/>
              <a:t>25/07/2022</a:t>
            </a:fld>
            <a:endParaRPr lang="en-GB" dirty="0"/>
          </a:p>
        </p:txBody>
      </p:sp>
      <p:sp>
        <p:nvSpPr>
          <p:cNvPr id="18"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19"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23614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93363" y="1028700"/>
            <a:ext cx="10515600" cy="1257300"/>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3"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398628EA-7BDB-44D4-AF1A-F244E94DB4FB}" type="datetime1">
              <a:rPr lang="en-GB" smtClean="0"/>
              <a:t>25/07/2022</a:t>
            </a:fld>
            <a:endParaRPr lang="en-GB" dirty="0"/>
          </a:p>
        </p:txBody>
      </p:sp>
      <p:sp>
        <p:nvSpPr>
          <p:cNvPr id="14"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15"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291666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4997BDE3-4682-4518-93E8-C29E851A2FB7}" type="datetime1">
              <a:rPr lang="en-GB" smtClean="0"/>
              <a:t>25/07/2022</a:t>
            </a:fld>
            <a:endParaRPr lang="en-GB" dirty="0"/>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graphicFrame>
        <p:nvGraphicFramePr>
          <p:cNvPr id="5" name="Chart 4"/>
          <p:cNvGraphicFramePr/>
          <p:nvPr>
            <p:extLst>
              <p:ext uri="{D42A27DB-BD31-4B8C-83A1-F6EECF244321}">
                <p14:modId xmlns:p14="http://schemas.microsoft.com/office/powerpoint/2010/main" val="2047482558"/>
              </p:ext>
            </p:extLst>
          </p:nvPr>
        </p:nvGraphicFramePr>
        <p:xfrm>
          <a:off x="656863" y="901699"/>
          <a:ext cx="10515600" cy="502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620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4200" y="1028700"/>
            <a:ext cx="10871200" cy="706470"/>
          </a:xfrm>
          <a:prstGeom prst="rect">
            <a:avLst/>
          </a:prstGeom>
        </p:spPr>
        <p:txBody>
          <a:bodyPr/>
          <a:lstStyle>
            <a:lvl1pPr>
              <a:defRPr b="0">
                <a:solidFill>
                  <a:srgbClr val="69216A"/>
                </a:solidFill>
                <a:latin typeface="+mn-lt"/>
              </a:defRPr>
            </a:lvl1pPr>
          </a:lstStyle>
          <a:p>
            <a:r>
              <a:rPr lang="en-US"/>
              <a:t>Click to edit Master title style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51304287"/>
              </p:ext>
            </p:extLst>
          </p:nvPr>
        </p:nvGraphicFramePr>
        <p:xfrm>
          <a:off x="584200" y="1755840"/>
          <a:ext cx="10871200" cy="3971864"/>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58900">
                  <a:extLst>
                    <a:ext uri="{9D8B030D-6E8A-4147-A177-3AD203B41FA5}">
                      <a16:colId xmlns:a16="http://schemas.microsoft.com/office/drawing/2014/main" val="20005"/>
                    </a:ext>
                  </a:extLst>
                </a:gridCol>
                <a:gridCol w="1358900">
                  <a:extLst>
                    <a:ext uri="{9D8B030D-6E8A-4147-A177-3AD203B41FA5}">
                      <a16:colId xmlns:a16="http://schemas.microsoft.com/office/drawing/2014/main" val="20006"/>
                    </a:ext>
                  </a:extLst>
                </a:gridCol>
                <a:gridCol w="1358900">
                  <a:extLst>
                    <a:ext uri="{9D8B030D-6E8A-4147-A177-3AD203B41FA5}">
                      <a16:colId xmlns:a16="http://schemas.microsoft.com/office/drawing/2014/main" val="20007"/>
                    </a:ext>
                  </a:extLst>
                </a:gridCol>
              </a:tblGrid>
              <a:tr h="450128">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extLst>
                  <a:ext uri="{0D108BD9-81ED-4DB2-BD59-A6C34878D82A}">
                    <a16:rowId xmlns:a16="http://schemas.microsoft.com/office/drawing/2014/main" val="10000"/>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1"/>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2"/>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3"/>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4"/>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5"/>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6"/>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7"/>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8"/>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052BAC98-0DFB-4885-86D4-7D8341F570D9}" type="datetime1">
              <a:rPr lang="en-GB" smtClean="0"/>
              <a:t>25/07/2022</a:t>
            </a:fld>
            <a:endParaRPr lang="en-GB" dirty="0"/>
          </a:p>
        </p:txBody>
      </p:sp>
      <p:sp>
        <p:nvSpPr>
          <p:cNvPr id="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96575864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00" y="1096431"/>
            <a:ext cx="4051300"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891087" y="1096431"/>
            <a:ext cx="6356519" cy="4629150"/>
          </a:xfrm>
          <a:prstGeom prst="rect">
            <a:avLst/>
          </a:prstGeom>
        </p:spPr>
        <p:txBody>
          <a:bodyPr/>
          <a:lstStyle>
            <a:lvl1pPr>
              <a:defRPr sz="3200">
                <a:solidFill>
                  <a:srgbClr val="69216A"/>
                </a:solidFill>
              </a:defRPr>
            </a:lvl1pPr>
            <a:lvl2pPr>
              <a:defRPr sz="2800"/>
            </a:lvl2pPr>
            <a:lvl3pPr>
              <a:defRPr sz="2400">
                <a:solidFill>
                  <a:srgbClr val="69216A"/>
                </a:solidFill>
              </a:defRPr>
            </a:lvl3pPr>
            <a:lvl4pPr>
              <a:defRPr sz="2000"/>
            </a:lvl4pPr>
            <a:lvl5pPr>
              <a:defRPr sz="2000">
                <a:solidFill>
                  <a:srgbClr val="69216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7688" y="2167465"/>
            <a:ext cx="404966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32C07676-48AF-4FDB-AF10-5C26A8EE792F}" type="datetime1">
              <a:rPr lang="en-GB" smtClean="0"/>
              <a:t>25/07/2022</a:t>
            </a:fld>
            <a:endParaRPr lang="en-GB" dirty="0"/>
          </a:p>
        </p:txBody>
      </p:sp>
      <p:sp>
        <p:nvSpPr>
          <p:cNvPr id="13"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dirty="0"/>
          </a:p>
        </p:txBody>
      </p:sp>
      <p:sp>
        <p:nvSpPr>
          <p:cNvPr id="14"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dirty="0"/>
          </a:p>
        </p:txBody>
      </p:sp>
    </p:spTree>
    <p:extLst>
      <p:ext uri="{BB962C8B-B14F-4D97-AF65-F5344CB8AC3E}">
        <p14:creationId xmlns:p14="http://schemas.microsoft.com/office/powerpoint/2010/main" val="22545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954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89063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17400" cy="6872287"/>
          </a:xfrm>
          <a:prstGeom prst="rect">
            <a:avLst/>
          </a:prstGeom>
        </p:spPr>
      </p:pic>
    </p:spTree>
    <p:extLst>
      <p:ext uri="{BB962C8B-B14F-4D97-AF65-F5344CB8AC3E}">
        <p14:creationId xmlns:p14="http://schemas.microsoft.com/office/powerpoint/2010/main" val="957611011"/>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2C0C-A6D0-4E56-A94E-CB064A59AC0E}"/>
              </a:ext>
            </a:extLst>
          </p:cNvPr>
          <p:cNvSpPr>
            <a:spLocks noGrp="1"/>
          </p:cNvSpPr>
          <p:nvPr>
            <p:ph type="ctrTitle"/>
          </p:nvPr>
        </p:nvSpPr>
        <p:spPr>
          <a:xfrm>
            <a:off x="596895" y="1866494"/>
            <a:ext cx="10851766" cy="1562505"/>
          </a:xfrm>
        </p:spPr>
        <p:txBody>
          <a:bodyPr>
            <a:noAutofit/>
          </a:bodyPr>
          <a:lstStyle/>
          <a:p>
            <a:pPr algn="ctr"/>
            <a:r>
              <a:rPr lang="en-GB" sz="4000" b="1" kern="1400" spc="-50" dirty="0">
                <a:effectLst/>
                <a:ea typeface="Times New Roman" panose="02020603050405020304" pitchFamily="18" charset="0"/>
                <a:cs typeface="Times New Roman" panose="02020603050405020304" pitchFamily="18" charset="0"/>
              </a:rPr>
              <a:t>What happened to audit fees during the coronavirus pandemic?</a:t>
            </a:r>
            <a:r>
              <a:rPr lang="en-GB" sz="4000" b="1" kern="0" spc="0" dirty="0">
                <a:effectLst/>
                <a:ea typeface="Calibri" panose="020F0502020204030204" pitchFamily="34" charset="0"/>
                <a:cs typeface="Arial" panose="020B0604020202020204" pitchFamily="34" charset="0"/>
              </a:rPr>
              <a:t> </a:t>
            </a:r>
            <a:br>
              <a:rPr lang="en-GB" sz="40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Arial" panose="020B0604020202020204" pitchFamily="34" charset="0"/>
              </a:rPr>
              <a:t> </a:t>
            </a:r>
            <a:endParaRPr lang="en-GB" sz="4000" dirty="0"/>
          </a:p>
        </p:txBody>
      </p:sp>
      <p:sp>
        <p:nvSpPr>
          <p:cNvPr id="3" name="Subtitle 2">
            <a:extLst>
              <a:ext uri="{FF2B5EF4-FFF2-40B4-BE49-F238E27FC236}">
                <a16:creationId xmlns:a16="http://schemas.microsoft.com/office/drawing/2014/main" id="{4CA9FA4E-3491-46F4-BCA4-53B775A3A4B6}"/>
              </a:ext>
            </a:extLst>
          </p:cNvPr>
          <p:cNvSpPr>
            <a:spLocks noGrp="1"/>
          </p:cNvSpPr>
          <p:nvPr>
            <p:ph type="subTitle" idx="1"/>
          </p:nvPr>
        </p:nvSpPr>
        <p:spPr>
          <a:xfrm>
            <a:off x="609595" y="3428999"/>
            <a:ext cx="10409858" cy="2468462"/>
          </a:xfrm>
        </p:spPr>
        <p:txBody>
          <a:bodyPr/>
          <a:lstStyle/>
          <a:p>
            <a:endParaRPr lang="en-US" dirty="0"/>
          </a:p>
          <a:p>
            <a:pPr algn="ctr"/>
            <a:r>
              <a:rPr lang="en-GB" sz="3600" dirty="0">
                <a:effectLst>
                  <a:outerShdw blurRad="38100" dist="38100" dir="2700000" algn="tl">
                    <a:srgbClr val="000000">
                      <a:alpha val="43137"/>
                    </a:srgbClr>
                  </a:outerShdw>
                </a:effectLst>
              </a:rPr>
              <a:t>Omaima Hassan and Xin Zhang</a:t>
            </a:r>
          </a:p>
          <a:p>
            <a:pPr algn="ctr"/>
            <a:endParaRPr lang="en-GB" sz="3600" dirty="0">
              <a:effectLst>
                <a:outerShdw blurRad="38100" dist="38100" dir="2700000" algn="tl">
                  <a:srgbClr val="000000">
                    <a:alpha val="43137"/>
                  </a:srgbClr>
                </a:outerShdw>
              </a:effectLst>
            </a:endParaRPr>
          </a:p>
          <a:p>
            <a:pPr algn="ctr"/>
            <a:r>
              <a:rPr lang="en-GB" sz="1800" i="1" dirty="0">
                <a:solidFill>
                  <a:srgbClr val="002060"/>
                </a:solidFill>
                <a:effectLst/>
                <a:latin typeface="Calibri" panose="020F0502020204030204" pitchFamily="34" charset="0"/>
                <a:ea typeface="Times New Roman" panose="02020603050405020304" pitchFamily="18" charset="0"/>
              </a:rPr>
              <a:t>Presented at the 44th European Accounting Association Annual Congress, Bergen, Norway, hosted by NHH Norwegian School of Economics, from 11-13 May 2022.</a:t>
            </a:r>
            <a:endParaRPr lang="en-GB" sz="36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67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9F14-2DCE-4E18-982C-A585AECC9A2C}"/>
              </a:ext>
            </a:extLst>
          </p:cNvPr>
          <p:cNvSpPr>
            <a:spLocks noGrp="1"/>
          </p:cNvSpPr>
          <p:nvPr>
            <p:ph type="title"/>
          </p:nvPr>
        </p:nvSpPr>
        <p:spPr>
          <a:xfrm>
            <a:off x="3044693" y="375172"/>
            <a:ext cx="8935813" cy="757129"/>
          </a:xfrm>
        </p:spPr>
        <p:txBody>
          <a:bodyPr/>
          <a:lstStyle/>
          <a:p>
            <a:r>
              <a:rPr lang="en-US" sz="3600" dirty="0">
                <a:latin typeface="+mj-lt"/>
              </a:rPr>
              <a:t>Measuring benchmark ‘normal’ audit fees</a:t>
            </a:r>
            <a:endParaRPr lang="en-GB" sz="3600" dirty="0">
              <a:latin typeface="+mj-lt"/>
            </a:endParaRPr>
          </a:p>
        </p:txBody>
      </p:sp>
      <p:sp>
        <p:nvSpPr>
          <p:cNvPr id="4" name="Date Placeholder 3">
            <a:extLst>
              <a:ext uri="{FF2B5EF4-FFF2-40B4-BE49-F238E27FC236}">
                <a16:creationId xmlns:a16="http://schemas.microsoft.com/office/drawing/2014/main" id="{AB717AD8-71C1-4322-A94E-3D37BC7C00EB}"/>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AEDF8A8B-BFB0-4285-97BC-9318FE3EFB59}"/>
              </a:ext>
            </a:extLst>
          </p:cNvPr>
          <p:cNvSpPr>
            <a:spLocks noGrp="1"/>
          </p:cNvSpPr>
          <p:nvPr>
            <p:ph type="sldNum" sz="quarter" idx="12"/>
          </p:nvPr>
        </p:nvSpPr>
        <p:spPr/>
        <p:txBody>
          <a:bodyPr/>
          <a:lstStyle/>
          <a:p>
            <a:fld id="{0E1AA091-3F3D-4D26-8FFA-1A7F052D7EA4}" type="slidenum">
              <a:rPr lang="en-GB" smtClean="0"/>
              <a:t>10</a:t>
            </a:fld>
            <a:endParaRPr lang="en-GB" dirty="0"/>
          </a:p>
        </p:txBody>
      </p:sp>
      <p:graphicFrame>
        <p:nvGraphicFramePr>
          <p:cNvPr id="13" name="Content Placeholder 12">
            <a:extLst>
              <a:ext uri="{FF2B5EF4-FFF2-40B4-BE49-F238E27FC236}">
                <a16:creationId xmlns:a16="http://schemas.microsoft.com/office/drawing/2014/main" id="{FFF3452D-6B15-4246-8B22-27D85C4ADF3C}"/>
              </a:ext>
            </a:extLst>
          </p:cNvPr>
          <p:cNvGraphicFramePr>
            <a:graphicFrameLocks noGrp="1"/>
          </p:cNvGraphicFramePr>
          <p:nvPr>
            <p:ph idx="1"/>
            <p:extLst>
              <p:ext uri="{D42A27DB-BD31-4B8C-83A1-F6EECF244321}">
                <p14:modId xmlns:p14="http://schemas.microsoft.com/office/powerpoint/2010/main" val="1430515909"/>
              </p:ext>
            </p:extLst>
          </p:nvPr>
        </p:nvGraphicFramePr>
        <p:xfrm>
          <a:off x="450979" y="914187"/>
          <a:ext cx="11290041" cy="5453507"/>
        </p:xfrm>
        <a:graphic>
          <a:graphicData uri="http://schemas.openxmlformats.org/drawingml/2006/table">
            <a:tbl>
              <a:tblPr firstRow="1" firstCol="1" bandRow="1">
                <a:tableStyleId>{073A0DAA-6AF3-43AB-8588-CEC1D06C72B9}</a:tableStyleId>
              </a:tblPr>
              <a:tblGrid>
                <a:gridCol w="3346368">
                  <a:extLst>
                    <a:ext uri="{9D8B030D-6E8A-4147-A177-3AD203B41FA5}">
                      <a16:colId xmlns:a16="http://schemas.microsoft.com/office/drawing/2014/main" val="75744746"/>
                    </a:ext>
                  </a:extLst>
                </a:gridCol>
                <a:gridCol w="2235429">
                  <a:extLst>
                    <a:ext uri="{9D8B030D-6E8A-4147-A177-3AD203B41FA5}">
                      <a16:colId xmlns:a16="http://schemas.microsoft.com/office/drawing/2014/main" val="667050841"/>
                    </a:ext>
                  </a:extLst>
                </a:gridCol>
                <a:gridCol w="3956030">
                  <a:extLst>
                    <a:ext uri="{9D8B030D-6E8A-4147-A177-3AD203B41FA5}">
                      <a16:colId xmlns:a16="http://schemas.microsoft.com/office/drawing/2014/main" val="728995980"/>
                    </a:ext>
                  </a:extLst>
                </a:gridCol>
                <a:gridCol w="1752214">
                  <a:extLst>
                    <a:ext uri="{9D8B030D-6E8A-4147-A177-3AD203B41FA5}">
                      <a16:colId xmlns:a16="http://schemas.microsoft.com/office/drawing/2014/main" val="515024795"/>
                    </a:ext>
                  </a:extLst>
                </a:gridCol>
              </a:tblGrid>
              <a:tr h="212851">
                <a:tc>
                  <a:txBody>
                    <a:bodyPr/>
                    <a:lstStyle/>
                    <a:p>
                      <a:pPr>
                        <a:lnSpc>
                          <a:spcPct val="107000"/>
                        </a:lnSpc>
                        <a:spcAft>
                          <a:spcPts val="800"/>
                        </a:spcAft>
                      </a:pPr>
                      <a:r>
                        <a:rPr lang="en-GB" sz="1400" dirty="0">
                          <a:effectLst/>
                        </a:rPr>
                        <a:t>Variable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400" dirty="0">
                          <a:effectLst/>
                        </a:rPr>
                        <a:t>Coefficient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400" dirty="0">
                          <a:effectLst/>
                        </a:rPr>
                        <a:t>Std. Error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400" dirty="0">
                          <a:effectLst/>
                        </a:rPr>
                        <a:t>Prob.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4015705099"/>
                  </a:ext>
                </a:extLst>
              </a:tr>
              <a:tr h="212851">
                <a:tc>
                  <a:txBody>
                    <a:bodyPr/>
                    <a:lstStyle/>
                    <a:p>
                      <a:pPr>
                        <a:lnSpc>
                          <a:spcPct val="107000"/>
                        </a:lnSpc>
                        <a:spcAft>
                          <a:spcPts val="800"/>
                        </a:spcAft>
                      </a:pPr>
                      <a:r>
                        <a:rPr lang="en-GB" sz="1400" dirty="0">
                          <a:effectLst/>
                        </a:rPr>
                        <a:t>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-8.144***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0.300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858765608"/>
                  </a:ext>
                </a:extLst>
              </a:tr>
              <a:tr h="212851">
                <a:tc>
                  <a:txBody>
                    <a:bodyPr/>
                    <a:lstStyle/>
                    <a:p>
                      <a:pPr>
                        <a:lnSpc>
                          <a:spcPct val="107000"/>
                        </a:lnSpc>
                        <a:spcAft>
                          <a:spcPts val="800"/>
                        </a:spcAft>
                      </a:pPr>
                      <a:r>
                        <a:rPr lang="en-GB" sz="1400" dirty="0">
                          <a:effectLst/>
                        </a:rPr>
                        <a:t>Ln (TA/CPI)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0.560***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4116711709"/>
                  </a:ext>
                </a:extLst>
              </a:tr>
              <a:tr h="212851">
                <a:tc>
                  <a:txBody>
                    <a:bodyPr/>
                    <a:lstStyle/>
                    <a:p>
                      <a:pPr>
                        <a:lnSpc>
                          <a:spcPct val="107000"/>
                        </a:lnSpc>
                        <a:spcAft>
                          <a:spcPts val="800"/>
                        </a:spcAft>
                      </a:pPr>
                      <a:r>
                        <a:rPr lang="en-GB" sz="1400" dirty="0">
                          <a:effectLst/>
                        </a:rPr>
                        <a:t>NSEG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930282878"/>
                  </a:ext>
                </a:extLst>
              </a:tr>
              <a:tr h="212851">
                <a:tc>
                  <a:txBody>
                    <a:bodyPr/>
                    <a:lstStyle/>
                    <a:p>
                      <a:pPr>
                        <a:lnSpc>
                          <a:spcPct val="107000"/>
                        </a:lnSpc>
                        <a:spcAft>
                          <a:spcPts val="800"/>
                        </a:spcAft>
                      </a:pPr>
                      <a:r>
                        <a:rPr lang="en-GB" sz="1400" dirty="0">
                          <a:effectLst/>
                        </a:rPr>
                        <a:t>CA/TA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-0.059***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461725673"/>
                  </a:ext>
                </a:extLst>
              </a:tr>
              <a:tr h="212851">
                <a:tc>
                  <a:txBody>
                    <a:bodyPr/>
                    <a:lstStyle/>
                    <a:p>
                      <a:pPr>
                        <a:lnSpc>
                          <a:spcPct val="107000"/>
                        </a:lnSpc>
                        <a:spcAft>
                          <a:spcPts val="800"/>
                        </a:spcAft>
                      </a:pPr>
                      <a:r>
                        <a:rPr lang="en-GB" sz="1400" dirty="0">
                          <a:effectLst/>
                        </a:rPr>
                        <a:t>ROA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540252952"/>
                  </a:ext>
                </a:extLst>
              </a:tr>
              <a:tr h="212851">
                <a:tc>
                  <a:txBody>
                    <a:bodyPr/>
                    <a:lstStyle/>
                    <a:p>
                      <a:pPr>
                        <a:lnSpc>
                          <a:spcPct val="107000"/>
                        </a:lnSpc>
                        <a:spcAft>
                          <a:spcPts val="800"/>
                        </a:spcAft>
                      </a:pPr>
                      <a:r>
                        <a:rPr lang="en-GB" sz="1400" dirty="0">
                          <a:effectLst/>
                        </a:rPr>
                        <a:t>LOSS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0.254***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0.022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90893635"/>
                  </a:ext>
                </a:extLst>
              </a:tr>
              <a:tr h="212851">
                <a:tc>
                  <a:txBody>
                    <a:bodyPr/>
                    <a:lstStyle/>
                    <a:p>
                      <a:pPr>
                        <a:lnSpc>
                          <a:spcPct val="107000"/>
                        </a:lnSpc>
                        <a:spcAft>
                          <a:spcPts val="800"/>
                        </a:spcAft>
                      </a:pPr>
                      <a:r>
                        <a:rPr lang="en-GB" sz="1400" dirty="0">
                          <a:effectLst/>
                        </a:rPr>
                        <a:t>LIQ</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0.149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591738869"/>
                  </a:ext>
                </a:extLst>
              </a:tr>
              <a:tr h="212851">
                <a:tc>
                  <a:txBody>
                    <a:bodyPr/>
                    <a:lstStyle/>
                    <a:p>
                      <a:pPr>
                        <a:lnSpc>
                          <a:spcPct val="107000"/>
                        </a:lnSpc>
                        <a:spcAft>
                          <a:spcPts val="800"/>
                        </a:spcAft>
                      </a:pPr>
                      <a:r>
                        <a:rPr lang="en-GB" sz="1400" dirty="0">
                          <a:effectLst/>
                        </a:rPr>
                        <a:t>GER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-0.073***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970712488"/>
                  </a:ext>
                </a:extLst>
              </a:tr>
              <a:tr h="212851">
                <a:tc>
                  <a:txBody>
                    <a:bodyPr/>
                    <a:lstStyle/>
                    <a:p>
                      <a:pPr>
                        <a:lnSpc>
                          <a:spcPct val="107000"/>
                        </a:lnSpc>
                        <a:spcAft>
                          <a:spcPts val="800"/>
                        </a:spcAft>
                      </a:pPr>
                      <a:r>
                        <a:rPr lang="en-GB" sz="1400" dirty="0">
                          <a:effectLst/>
                        </a:rPr>
                        <a:t>PEAK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0.082***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452904614"/>
                  </a:ext>
                </a:extLst>
              </a:tr>
              <a:tr h="212851">
                <a:tc>
                  <a:txBody>
                    <a:bodyPr/>
                    <a:lstStyle/>
                    <a:p>
                      <a:pPr>
                        <a:lnSpc>
                          <a:spcPct val="107000"/>
                        </a:lnSpc>
                        <a:spcAft>
                          <a:spcPts val="800"/>
                        </a:spcAft>
                      </a:pPr>
                      <a:r>
                        <a:rPr lang="en-GB" sz="1400" dirty="0">
                          <a:effectLst/>
                        </a:rPr>
                        <a:t>REG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-0.152***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493340202"/>
                  </a:ext>
                </a:extLst>
              </a:tr>
              <a:tr h="212851">
                <a:tc>
                  <a:txBody>
                    <a:bodyPr/>
                    <a:lstStyle/>
                    <a:p>
                      <a:pPr>
                        <a:lnSpc>
                          <a:spcPct val="107000"/>
                        </a:lnSpc>
                        <a:spcAft>
                          <a:spcPts val="800"/>
                        </a:spcAft>
                      </a:pPr>
                      <a:r>
                        <a:rPr lang="en-GB" sz="1400" dirty="0">
                          <a:effectLst/>
                        </a:rPr>
                        <a:t>BIG4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-0.209***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4257571524"/>
                  </a:ext>
                </a:extLst>
              </a:tr>
              <a:tr h="212851">
                <a:tc>
                  <a:txBody>
                    <a:bodyPr/>
                    <a:lstStyle/>
                    <a:p>
                      <a:pPr>
                        <a:lnSpc>
                          <a:spcPct val="107000"/>
                        </a:lnSpc>
                        <a:spcAft>
                          <a:spcPts val="800"/>
                        </a:spcAft>
                      </a:pPr>
                      <a:r>
                        <a:rPr lang="en-GB" sz="1400" dirty="0">
                          <a:effectLst/>
                        </a:rPr>
                        <a:t>Ln (NAF/CPI)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0.275***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667469381"/>
                  </a:ext>
                </a:extLst>
              </a:tr>
              <a:tr h="212851">
                <a:tc>
                  <a:txBody>
                    <a:bodyPr/>
                    <a:lstStyle/>
                    <a:p>
                      <a:pPr>
                        <a:lnSpc>
                          <a:spcPct val="107000"/>
                        </a:lnSpc>
                        <a:spcAft>
                          <a:spcPts val="800"/>
                        </a:spcAft>
                      </a:pPr>
                      <a:r>
                        <a:rPr lang="en-GB" sz="1400" dirty="0">
                          <a:effectLst/>
                        </a:rPr>
                        <a:t>TOT_AP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0.062***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037879532"/>
                  </a:ext>
                </a:extLst>
              </a:tr>
              <a:tr h="212851">
                <a:tc>
                  <a:txBody>
                    <a:bodyPr/>
                    <a:lstStyle/>
                    <a:p>
                      <a:pPr>
                        <a:lnSpc>
                          <a:spcPct val="107000"/>
                        </a:lnSpc>
                        <a:spcAft>
                          <a:spcPts val="800"/>
                        </a:spcAft>
                      </a:pPr>
                      <a:r>
                        <a:rPr lang="en-GB" sz="1400" dirty="0">
                          <a:effectLst/>
                        </a:rPr>
                        <a:t>Z_RANK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0.084***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449190972"/>
                  </a:ext>
                </a:extLst>
              </a:tr>
              <a:tr h="212851">
                <a:tc>
                  <a:txBody>
                    <a:bodyPr/>
                    <a:lstStyle/>
                    <a:p>
                      <a:pPr>
                        <a:lnSpc>
                          <a:spcPct val="107000"/>
                        </a:lnSpc>
                        <a:spcAft>
                          <a:spcPts val="800"/>
                        </a:spcAft>
                      </a:pPr>
                      <a:r>
                        <a:rPr lang="en-GB" sz="1400" dirty="0">
                          <a:effectLst/>
                        </a:rPr>
                        <a:t>Ln (GDP/CPI)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0.546***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786349527"/>
                  </a:ext>
                </a:extLst>
              </a:tr>
              <a:tr h="212851">
                <a:tc>
                  <a:txBody>
                    <a:bodyPr/>
                    <a:lstStyle/>
                    <a:p>
                      <a:pPr>
                        <a:lnSpc>
                          <a:spcPct val="107000"/>
                        </a:lnSpc>
                        <a:spcAft>
                          <a:spcPts val="800"/>
                        </a:spcAft>
                      </a:pPr>
                      <a:r>
                        <a:rPr lang="en-GB" sz="1400" dirty="0">
                          <a:effectLst/>
                        </a:rPr>
                        <a:t>PC01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-0.089***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471901800"/>
                  </a:ext>
                </a:extLst>
              </a:tr>
              <a:tr h="212851">
                <a:tc>
                  <a:txBody>
                    <a:bodyPr/>
                    <a:lstStyle/>
                    <a:p>
                      <a:pPr>
                        <a:lnSpc>
                          <a:spcPct val="107000"/>
                        </a:lnSpc>
                        <a:spcAft>
                          <a:spcPts val="800"/>
                        </a:spcAft>
                      </a:pPr>
                      <a:r>
                        <a:rPr lang="en-GB" sz="1400" dirty="0">
                          <a:effectLst/>
                        </a:rPr>
                        <a:t>TRD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543193680"/>
                  </a:ext>
                </a:extLst>
              </a:tr>
              <a:tr h="212851">
                <a:tc>
                  <a:txBody>
                    <a:bodyPr/>
                    <a:lstStyle/>
                    <a:p>
                      <a:pPr>
                        <a:lnSpc>
                          <a:spcPct val="107000"/>
                        </a:lnSpc>
                        <a:spcAft>
                          <a:spcPts val="800"/>
                        </a:spcAft>
                      </a:pPr>
                      <a:r>
                        <a:rPr lang="en-GB" sz="1400" dirty="0">
                          <a:effectLst/>
                        </a:rPr>
                        <a:t>Y15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0.728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692653106"/>
                  </a:ext>
                </a:extLst>
              </a:tr>
              <a:tr h="212851">
                <a:tc>
                  <a:txBody>
                    <a:bodyPr/>
                    <a:lstStyle/>
                    <a:p>
                      <a:pPr>
                        <a:lnSpc>
                          <a:spcPct val="107000"/>
                        </a:lnSpc>
                        <a:spcAft>
                          <a:spcPts val="800"/>
                        </a:spcAft>
                      </a:pPr>
                      <a:r>
                        <a:rPr lang="en-GB" sz="1400" dirty="0">
                          <a:effectLst/>
                        </a:rPr>
                        <a:t>Y16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0.618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194993991"/>
                  </a:ext>
                </a:extLst>
              </a:tr>
              <a:tr h="212851">
                <a:tc>
                  <a:txBody>
                    <a:bodyPr/>
                    <a:lstStyle/>
                    <a:p>
                      <a:pPr>
                        <a:lnSpc>
                          <a:spcPct val="107000"/>
                        </a:lnSpc>
                        <a:spcAft>
                          <a:spcPts val="800"/>
                        </a:spcAft>
                      </a:pPr>
                      <a:r>
                        <a:rPr lang="en-GB" sz="1400" dirty="0">
                          <a:effectLst/>
                        </a:rPr>
                        <a:t>Y17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0.215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905274841"/>
                  </a:ext>
                </a:extLst>
              </a:tr>
              <a:tr h="212851">
                <a:tc>
                  <a:txBody>
                    <a:bodyPr/>
                    <a:lstStyle/>
                    <a:p>
                      <a:pPr>
                        <a:lnSpc>
                          <a:spcPct val="107000"/>
                        </a:lnSpc>
                        <a:spcAft>
                          <a:spcPts val="800"/>
                        </a:spcAft>
                      </a:pPr>
                      <a:r>
                        <a:rPr lang="en-GB" sz="1400" dirty="0">
                          <a:effectLst/>
                        </a:rPr>
                        <a:t>Y18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0.042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903920653"/>
                  </a:ext>
                </a:extLst>
              </a:tr>
            </a:tbl>
          </a:graphicData>
        </a:graphic>
      </p:graphicFrame>
    </p:spTree>
    <p:extLst>
      <p:ext uri="{BB962C8B-B14F-4D97-AF65-F5344CB8AC3E}">
        <p14:creationId xmlns:p14="http://schemas.microsoft.com/office/powerpoint/2010/main" val="358213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A5D6-6BD4-4BD5-B677-961E6DB22F01}"/>
              </a:ext>
            </a:extLst>
          </p:cNvPr>
          <p:cNvSpPr>
            <a:spLocks noGrp="1"/>
          </p:cNvSpPr>
          <p:nvPr>
            <p:ph type="title"/>
          </p:nvPr>
        </p:nvSpPr>
        <p:spPr>
          <a:xfrm>
            <a:off x="3130945" y="405468"/>
            <a:ext cx="8169026" cy="567656"/>
          </a:xfrm>
        </p:spPr>
        <p:txBody>
          <a:bodyPr/>
          <a:lstStyle/>
          <a:p>
            <a:r>
              <a:rPr lang="en-US" sz="3600" dirty="0">
                <a:latin typeface="+mj-lt"/>
              </a:rPr>
              <a:t>Descriptive statistics of abnormal audit fees</a:t>
            </a:r>
            <a:endParaRPr lang="en-GB" sz="3600" dirty="0">
              <a:latin typeface="+mj-lt"/>
            </a:endParaRPr>
          </a:p>
        </p:txBody>
      </p:sp>
      <p:sp>
        <p:nvSpPr>
          <p:cNvPr id="4" name="Date Placeholder 3">
            <a:extLst>
              <a:ext uri="{FF2B5EF4-FFF2-40B4-BE49-F238E27FC236}">
                <a16:creationId xmlns:a16="http://schemas.microsoft.com/office/drawing/2014/main" id="{E78A7E18-BA92-44BC-9E07-B28199A30312}"/>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49933F36-E58C-408C-911B-26515749EB95}"/>
              </a:ext>
            </a:extLst>
          </p:cNvPr>
          <p:cNvSpPr>
            <a:spLocks noGrp="1"/>
          </p:cNvSpPr>
          <p:nvPr>
            <p:ph type="sldNum" sz="quarter" idx="12"/>
          </p:nvPr>
        </p:nvSpPr>
        <p:spPr/>
        <p:txBody>
          <a:bodyPr/>
          <a:lstStyle/>
          <a:p>
            <a:fld id="{0E1AA091-3F3D-4D26-8FFA-1A7F052D7EA4}" type="slidenum">
              <a:rPr lang="en-GB" smtClean="0"/>
              <a:t>11</a:t>
            </a:fld>
            <a:endParaRPr lang="en-GB" dirty="0"/>
          </a:p>
        </p:txBody>
      </p:sp>
      <p:graphicFrame>
        <p:nvGraphicFramePr>
          <p:cNvPr id="6" name="Content Placeholder 5">
            <a:extLst>
              <a:ext uri="{FF2B5EF4-FFF2-40B4-BE49-F238E27FC236}">
                <a16:creationId xmlns:a16="http://schemas.microsoft.com/office/drawing/2014/main" id="{394E779B-EE1F-4D8B-A3D8-C9E7A78A0CBE}"/>
              </a:ext>
            </a:extLst>
          </p:cNvPr>
          <p:cNvGraphicFramePr>
            <a:graphicFrameLocks noGrp="1"/>
          </p:cNvGraphicFramePr>
          <p:nvPr>
            <p:ph idx="1"/>
            <p:extLst>
              <p:ext uri="{D42A27DB-BD31-4B8C-83A1-F6EECF244321}">
                <p14:modId xmlns:p14="http://schemas.microsoft.com/office/powerpoint/2010/main" val="3471444659"/>
              </p:ext>
            </p:extLst>
          </p:nvPr>
        </p:nvGraphicFramePr>
        <p:xfrm>
          <a:off x="595313" y="1757363"/>
          <a:ext cx="10515600" cy="4057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537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DB32-B807-4A50-A910-89DB803A75FA}"/>
              </a:ext>
            </a:extLst>
          </p:cNvPr>
          <p:cNvSpPr>
            <a:spLocks noGrp="1"/>
          </p:cNvSpPr>
          <p:nvPr>
            <p:ph type="title"/>
          </p:nvPr>
        </p:nvSpPr>
        <p:spPr>
          <a:xfrm>
            <a:off x="3112541" y="438970"/>
            <a:ext cx="10515600" cy="757129"/>
          </a:xfrm>
        </p:spPr>
        <p:txBody>
          <a:bodyPr/>
          <a:lstStyle/>
          <a:p>
            <a:r>
              <a:rPr lang="en-GB" sz="3600" b="1" dirty="0">
                <a:solidFill>
                  <a:srgbClr val="365F91"/>
                </a:solidFill>
                <a:effectLst/>
                <a:latin typeface="+mj-lt"/>
                <a:ea typeface="Times New Roman" panose="02020603050405020304" pitchFamily="18" charset="0"/>
                <a:cs typeface="Times New Roman" panose="02020603050405020304" pitchFamily="18" charset="0"/>
              </a:rPr>
              <a:t>Results of Wilcoxon Signed Ranks Test</a:t>
            </a:r>
            <a:endParaRPr lang="en-GB" sz="3600" dirty="0">
              <a:latin typeface="+mj-lt"/>
            </a:endParaRPr>
          </a:p>
        </p:txBody>
      </p:sp>
      <p:graphicFrame>
        <p:nvGraphicFramePr>
          <p:cNvPr id="7" name="Content Placeholder 6">
            <a:extLst>
              <a:ext uri="{FF2B5EF4-FFF2-40B4-BE49-F238E27FC236}">
                <a16:creationId xmlns:a16="http://schemas.microsoft.com/office/drawing/2014/main" id="{26D1BE66-CC48-497E-8FDD-CBBA90FD1156}"/>
              </a:ext>
            </a:extLst>
          </p:cNvPr>
          <p:cNvGraphicFramePr>
            <a:graphicFrameLocks noGrp="1"/>
          </p:cNvGraphicFramePr>
          <p:nvPr>
            <p:ph idx="1"/>
            <p:extLst>
              <p:ext uri="{D42A27DB-BD31-4B8C-83A1-F6EECF244321}">
                <p14:modId xmlns:p14="http://schemas.microsoft.com/office/powerpoint/2010/main" val="3204553125"/>
              </p:ext>
            </p:extLst>
          </p:nvPr>
        </p:nvGraphicFramePr>
        <p:xfrm>
          <a:off x="666572" y="1119498"/>
          <a:ext cx="10707880" cy="4871100"/>
        </p:xfrm>
        <a:graphic>
          <a:graphicData uri="http://schemas.openxmlformats.org/drawingml/2006/table">
            <a:tbl>
              <a:tblPr firstRow="1" firstCol="1" bandRow="1">
                <a:tableStyleId>{073A0DAA-6AF3-43AB-8588-CEC1D06C72B9}</a:tableStyleId>
              </a:tblPr>
              <a:tblGrid>
                <a:gridCol w="5074462">
                  <a:extLst>
                    <a:ext uri="{9D8B030D-6E8A-4147-A177-3AD203B41FA5}">
                      <a16:colId xmlns:a16="http://schemas.microsoft.com/office/drawing/2014/main" val="4142825675"/>
                    </a:ext>
                  </a:extLst>
                </a:gridCol>
                <a:gridCol w="2543707">
                  <a:extLst>
                    <a:ext uri="{9D8B030D-6E8A-4147-A177-3AD203B41FA5}">
                      <a16:colId xmlns:a16="http://schemas.microsoft.com/office/drawing/2014/main" val="457509286"/>
                    </a:ext>
                  </a:extLst>
                </a:gridCol>
                <a:gridCol w="3089711">
                  <a:extLst>
                    <a:ext uri="{9D8B030D-6E8A-4147-A177-3AD203B41FA5}">
                      <a16:colId xmlns:a16="http://schemas.microsoft.com/office/drawing/2014/main" val="1980035484"/>
                    </a:ext>
                  </a:extLst>
                </a:gridCol>
              </a:tblGrid>
              <a:tr h="539774">
                <a:tc>
                  <a:txBody>
                    <a:bodyPr/>
                    <a:lstStyle/>
                    <a:p>
                      <a:pPr>
                        <a:lnSpc>
                          <a:spcPct val="107000"/>
                        </a:lnSpc>
                        <a:spcAft>
                          <a:spcPts val="800"/>
                        </a:spcAft>
                      </a:pPr>
                      <a:r>
                        <a:rPr lang="en-GB" sz="1400" dirty="0">
                          <a:effectLst/>
                        </a:rPr>
                        <a:t>Paired samples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Z</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Asymp. Sig. (2-tailed)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551346"/>
                  </a:ext>
                </a:extLst>
              </a:tr>
              <a:tr h="281362">
                <a:tc gridSpan="3">
                  <a:txBody>
                    <a:bodyPr/>
                    <a:lstStyle/>
                    <a:p>
                      <a:pPr>
                        <a:lnSpc>
                          <a:spcPct val="107000"/>
                        </a:lnSpc>
                        <a:spcAft>
                          <a:spcPts val="800"/>
                        </a:spcAft>
                      </a:pPr>
                      <a:r>
                        <a:rPr lang="en-GB" sz="1400" dirty="0">
                          <a:effectLst/>
                        </a:rPr>
                        <a:t>Panel A: Abnormal audit fees= Actual audit fees- benchmark audit fees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6949323"/>
                  </a:ext>
                </a:extLst>
              </a:tr>
              <a:tr h="435905">
                <a:tc>
                  <a:txBody>
                    <a:bodyPr/>
                    <a:lstStyle/>
                    <a:p>
                      <a:pPr>
                        <a:lnSpc>
                          <a:spcPct val="107000"/>
                        </a:lnSpc>
                        <a:spcAft>
                          <a:spcPts val="800"/>
                        </a:spcAft>
                      </a:pPr>
                      <a:r>
                        <a:rPr lang="en-GB" sz="1400" dirty="0">
                          <a:effectLst/>
                        </a:rPr>
                        <a:t>P_AB_AF_19 - P_AB_AF_20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-1.665b*</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0.096</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6801047"/>
                  </a:ext>
                </a:extLst>
              </a:tr>
              <a:tr h="435905">
                <a:tc>
                  <a:txBody>
                    <a:bodyPr/>
                    <a:lstStyle/>
                    <a:p>
                      <a:pPr>
                        <a:lnSpc>
                          <a:spcPct val="107000"/>
                        </a:lnSpc>
                        <a:spcAft>
                          <a:spcPts val="800"/>
                        </a:spcAft>
                      </a:pPr>
                      <a:r>
                        <a:rPr lang="en-GB" sz="1400" dirty="0">
                          <a:effectLst/>
                        </a:rPr>
                        <a:t>P_AB_AF_18 - P_AB_AF_20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-1.512b</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0.131</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4309944"/>
                  </a:ext>
                </a:extLst>
              </a:tr>
              <a:tr h="435905">
                <a:tc>
                  <a:txBody>
                    <a:bodyPr/>
                    <a:lstStyle/>
                    <a:p>
                      <a:pPr>
                        <a:lnSpc>
                          <a:spcPct val="107000"/>
                        </a:lnSpc>
                        <a:spcAft>
                          <a:spcPts val="800"/>
                        </a:spcAft>
                      </a:pPr>
                      <a:r>
                        <a:rPr lang="en-GB" sz="1400" dirty="0">
                          <a:effectLst/>
                        </a:rPr>
                        <a:t>P_AB_AF_17 - P_AB_AF_20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-2.908b***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0.004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458169"/>
                  </a:ext>
                </a:extLst>
              </a:tr>
              <a:tr h="435905">
                <a:tc>
                  <a:txBody>
                    <a:bodyPr/>
                    <a:lstStyle/>
                    <a:p>
                      <a:pPr>
                        <a:lnSpc>
                          <a:spcPct val="107000"/>
                        </a:lnSpc>
                        <a:spcAft>
                          <a:spcPts val="800"/>
                        </a:spcAft>
                      </a:pPr>
                      <a:r>
                        <a:rPr lang="en-GB" sz="1400" dirty="0">
                          <a:effectLst/>
                        </a:rPr>
                        <a:t>P_AB_AF_16 - P_AB_AF_20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-2.431b**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0.015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317882"/>
                  </a:ext>
                </a:extLst>
              </a:tr>
              <a:tr h="435905">
                <a:tc>
                  <a:txBody>
                    <a:bodyPr/>
                    <a:lstStyle/>
                    <a:p>
                      <a:pPr>
                        <a:lnSpc>
                          <a:spcPct val="107000"/>
                        </a:lnSpc>
                        <a:spcAft>
                          <a:spcPts val="800"/>
                        </a:spcAft>
                      </a:pPr>
                      <a:r>
                        <a:rPr lang="en-GB" sz="1400" dirty="0">
                          <a:effectLst/>
                        </a:rPr>
                        <a:t>P_AB_AF_15 - P_AB_AF_20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-2.201b**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0.028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7501120"/>
                  </a:ext>
                </a:extLst>
              </a:tr>
              <a:tr h="435905">
                <a:tc>
                  <a:txBody>
                    <a:bodyPr/>
                    <a:lstStyle/>
                    <a:p>
                      <a:pPr>
                        <a:lnSpc>
                          <a:spcPct val="107000"/>
                        </a:lnSpc>
                        <a:spcAft>
                          <a:spcPts val="800"/>
                        </a:spcAft>
                      </a:pPr>
                      <a:r>
                        <a:rPr lang="en-GB" sz="1400" dirty="0">
                          <a:effectLst/>
                        </a:rPr>
                        <a:t>N_AB_AF_19 - N_AB_AF_20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-1.369b</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0.171</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1507439"/>
                  </a:ext>
                </a:extLst>
              </a:tr>
              <a:tr h="281362">
                <a:tc>
                  <a:txBody>
                    <a:bodyPr/>
                    <a:lstStyle/>
                    <a:p>
                      <a:pPr>
                        <a:lnSpc>
                          <a:spcPct val="107000"/>
                        </a:lnSpc>
                        <a:spcAft>
                          <a:spcPts val="800"/>
                        </a:spcAft>
                      </a:pPr>
                      <a:r>
                        <a:rPr lang="en-GB" sz="1400" dirty="0">
                          <a:effectLst/>
                        </a:rPr>
                        <a:t>N_AB_AF_18 - N_AB_AF_20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-.656b</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0.512</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349396"/>
                  </a:ext>
                </a:extLst>
              </a:tr>
              <a:tr h="435905">
                <a:tc>
                  <a:txBody>
                    <a:bodyPr/>
                    <a:lstStyle/>
                    <a:p>
                      <a:pPr>
                        <a:lnSpc>
                          <a:spcPct val="107000"/>
                        </a:lnSpc>
                        <a:spcAft>
                          <a:spcPts val="800"/>
                        </a:spcAft>
                      </a:pPr>
                      <a:r>
                        <a:rPr lang="en-GB" sz="1400" dirty="0">
                          <a:effectLst/>
                        </a:rPr>
                        <a:t>N_AB_AF_17 - N_AB_AF_20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-1.785c*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0.074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3167134"/>
                  </a:ext>
                </a:extLst>
              </a:tr>
              <a:tr h="435905">
                <a:tc>
                  <a:txBody>
                    <a:bodyPr/>
                    <a:lstStyle/>
                    <a:p>
                      <a:pPr>
                        <a:lnSpc>
                          <a:spcPct val="107000"/>
                        </a:lnSpc>
                        <a:spcAft>
                          <a:spcPts val="800"/>
                        </a:spcAft>
                      </a:pPr>
                      <a:r>
                        <a:rPr lang="en-GB" sz="1400" dirty="0">
                          <a:effectLst/>
                        </a:rPr>
                        <a:t>N_AB_AF_16 - N_AB_AF_20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-1.352b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0.176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963720"/>
                  </a:ext>
                </a:extLst>
              </a:tr>
              <a:tr h="281362">
                <a:tc>
                  <a:txBody>
                    <a:bodyPr/>
                    <a:lstStyle/>
                    <a:p>
                      <a:pPr>
                        <a:lnSpc>
                          <a:spcPct val="107000"/>
                        </a:lnSpc>
                        <a:spcAft>
                          <a:spcPts val="800"/>
                        </a:spcAft>
                      </a:pPr>
                      <a:r>
                        <a:rPr lang="en-GB" sz="1400" dirty="0">
                          <a:effectLst/>
                        </a:rPr>
                        <a:t>N_AB_AF_15 - N_AB_AF_20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-.081c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0.935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3947446"/>
                  </a:ext>
                </a:extLst>
              </a:tr>
            </a:tbl>
          </a:graphicData>
        </a:graphic>
      </p:graphicFrame>
      <p:sp>
        <p:nvSpPr>
          <p:cNvPr id="4" name="Date Placeholder 3">
            <a:extLst>
              <a:ext uri="{FF2B5EF4-FFF2-40B4-BE49-F238E27FC236}">
                <a16:creationId xmlns:a16="http://schemas.microsoft.com/office/drawing/2014/main" id="{7F527E1F-C649-404F-9852-BE4643383FCA}"/>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84F0BE16-9A2E-42AD-887F-4E7020586233}"/>
              </a:ext>
            </a:extLst>
          </p:cNvPr>
          <p:cNvSpPr>
            <a:spLocks noGrp="1"/>
          </p:cNvSpPr>
          <p:nvPr>
            <p:ph type="sldNum" sz="quarter" idx="12"/>
          </p:nvPr>
        </p:nvSpPr>
        <p:spPr/>
        <p:txBody>
          <a:bodyPr/>
          <a:lstStyle/>
          <a:p>
            <a:fld id="{0E1AA091-3F3D-4D26-8FFA-1A7F052D7EA4}" type="slidenum">
              <a:rPr lang="en-GB" smtClean="0"/>
              <a:t>12</a:t>
            </a:fld>
            <a:endParaRPr lang="en-GB" dirty="0"/>
          </a:p>
        </p:txBody>
      </p:sp>
    </p:spTree>
    <p:extLst>
      <p:ext uri="{BB962C8B-B14F-4D97-AF65-F5344CB8AC3E}">
        <p14:creationId xmlns:p14="http://schemas.microsoft.com/office/powerpoint/2010/main" val="30620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9EFC-E499-4F46-A870-574CE2403576}"/>
              </a:ext>
            </a:extLst>
          </p:cNvPr>
          <p:cNvSpPr>
            <a:spLocks noGrp="1"/>
          </p:cNvSpPr>
          <p:nvPr>
            <p:ph type="title"/>
          </p:nvPr>
        </p:nvSpPr>
        <p:spPr>
          <a:xfrm>
            <a:off x="3042302" y="427290"/>
            <a:ext cx="10482419" cy="589660"/>
          </a:xfrm>
        </p:spPr>
        <p:txBody>
          <a:bodyPr/>
          <a:lstStyle/>
          <a:p>
            <a:r>
              <a:rPr lang="en-GB" sz="2800" b="1" dirty="0">
                <a:solidFill>
                  <a:srgbClr val="365F91"/>
                </a:solidFill>
                <a:effectLst/>
                <a:latin typeface="+mj-lt"/>
                <a:ea typeface="Calibri" panose="020F0502020204030204" pitchFamily="34" charset="0"/>
                <a:cs typeface="Times New Roman" panose="02020603050405020304" pitchFamily="18" charset="0"/>
              </a:rPr>
              <a:t>Independent Samples Median Test</a:t>
            </a:r>
            <a:endParaRPr lang="en-GB" sz="2800" dirty="0">
              <a:latin typeface="+mj-lt"/>
            </a:endParaRPr>
          </a:p>
        </p:txBody>
      </p:sp>
      <p:sp>
        <p:nvSpPr>
          <p:cNvPr id="4" name="Date Placeholder 3">
            <a:extLst>
              <a:ext uri="{FF2B5EF4-FFF2-40B4-BE49-F238E27FC236}">
                <a16:creationId xmlns:a16="http://schemas.microsoft.com/office/drawing/2014/main" id="{7043DB31-22A0-4E43-A402-9BB6991A13DF}"/>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CC03C806-4A9E-4EE9-AA0C-51430DFE78D3}"/>
              </a:ext>
            </a:extLst>
          </p:cNvPr>
          <p:cNvSpPr>
            <a:spLocks noGrp="1"/>
          </p:cNvSpPr>
          <p:nvPr>
            <p:ph type="sldNum" sz="quarter" idx="12"/>
          </p:nvPr>
        </p:nvSpPr>
        <p:spPr/>
        <p:txBody>
          <a:bodyPr/>
          <a:lstStyle/>
          <a:p>
            <a:fld id="{0E1AA091-3F3D-4D26-8FFA-1A7F052D7EA4}" type="slidenum">
              <a:rPr lang="en-GB" smtClean="0"/>
              <a:t>13</a:t>
            </a:fld>
            <a:endParaRPr lang="en-GB" dirty="0"/>
          </a:p>
        </p:txBody>
      </p:sp>
      <p:graphicFrame>
        <p:nvGraphicFramePr>
          <p:cNvPr id="8" name="Content Placeholder 7">
            <a:extLst>
              <a:ext uri="{FF2B5EF4-FFF2-40B4-BE49-F238E27FC236}">
                <a16:creationId xmlns:a16="http://schemas.microsoft.com/office/drawing/2014/main" id="{2D09A2F7-AF88-4B23-8272-D4BDAD854AA6}"/>
              </a:ext>
            </a:extLst>
          </p:cNvPr>
          <p:cNvGraphicFramePr>
            <a:graphicFrameLocks noGrp="1"/>
          </p:cNvGraphicFramePr>
          <p:nvPr>
            <p:ph idx="1"/>
            <p:extLst>
              <p:ext uri="{D42A27DB-BD31-4B8C-83A1-F6EECF244321}">
                <p14:modId xmlns:p14="http://schemas.microsoft.com/office/powerpoint/2010/main" val="2441401648"/>
              </p:ext>
            </p:extLst>
          </p:nvPr>
        </p:nvGraphicFramePr>
        <p:xfrm>
          <a:off x="889322" y="941219"/>
          <a:ext cx="9675567" cy="5000879"/>
        </p:xfrm>
        <a:graphic>
          <a:graphicData uri="http://schemas.openxmlformats.org/drawingml/2006/table">
            <a:tbl>
              <a:tblPr firstRow="1" firstCol="1" bandRow="1">
                <a:tableStyleId>{5C22544A-7EE6-4342-B048-85BDC9FD1C3A}</a:tableStyleId>
              </a:tblPr>
              <a:tblGrid>
                <a:gridCol w="451798">
                  <a:extLst>
                    <a:ext uri="{9D8B030D-6E8A-4147-A177-3AD203B41FA5}">
                      <a16:colId xmlns:a16="http://schemas.microsoft.com/office/drawing/2014/main" val="1887236633"/>
                    </a:ext>
                  </a:extLst>
                </a:gridCol>
                <a:gridCol w="3418000">
                  <a:extLst>
                    <a:ext uri="{9D8B030D-6E8A-4147-A177-3AD203B41FA5}">
                      <a16:colId xmlns:a16="http://schemas.microsoft.com/office/drawing/2014/main" val="325155185"/>
                    </a:ext>
                  </a:extLst>
                </a:gridCol>
                <a:gridCol w="1934898">
                  <a:extLst>
                    <a:ext uri="{9D8B030D-6E8A-4147-A177-3AD203B41FA5}">
                      <a16:colId xmlns:a16="http://schemas.microsoft.com/office/drawing/2014/main" val="3910659968"/>
                    </a:ext>
                  </a:extLst>
                </a:gridCol>
                <a:gridCol w="1934898">
                  <a:extLst>
                    <a:ext uri="{9D8B030D-6E8A-4147-A177-3AD203B41FA5}">
                      <a16:colId xmlns:a16="http://schemas.microsoft.com/office/drawing/2014/main" val="2986712086"/>
                    </a:ext>
                  </a:extLst>
                </a:gridCol>
                <a:gridCol w="1935973">
                  <a:extLst>
                    <a:ext uri="{9D8B030D-6E8A-4147-A177-3AD203B41FA5}">
                      <a16:colId xmlns:a16="http://schemas.microsoft.com/office/drawing/2014/main" val="3565295102"/>
                    </a:ext>
                  </a:extLst>
                </a:gridCol>
              </a:tblGrid>
              <a:tr h="297361">
                <a:tc>
                  <a:txBody>
                    <a:bodyPr/>
                    <a:lstStyle/>
                    <a:p>
                      <a:pPr>
                        <a:lnSpc>
                          <a:spcPct val="107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Null hypothesis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Test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Seg.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Decision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0997733"/>
                  </a:ext>
                </a:extLst>
              </a:tr>
              <a:tr h="1141299">
                <a:tc>
                  <a:txBody>
                    <a:bodyPr/>
                    <a:lstStyle/>
                    <a:p>
                      <a:pPr>
                        <a:lnSpc>
                          <a:spcPct val="107000"/>
                        </a:lnSpc>
                        <a:spcAft>
                          <a:spcPts val="800"/>
                        </a:spcAft>
                      </a:pPr>
                      <a:r>
                        <a:rPr lang="en-GB" sz="2400" dirty="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The medians of P_AB_AF are the same across categories of YEAR.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Independent Samples Median Test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0.237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Retain the null hypothesis.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020089"/>
                  </a:ext>
                </a:extLst>
              </a:tr>
              <a:tr h="1141299">
                <a:tc>
                  <a:txBody>
                    <a:bodyPr/>
                    <a:lstStyle/>
                    <a:p>
                      <a:pPr>
                        <a:lnSpc>
                          <a:spcPct val="107000"/>
                        </a:lnSpc>
                        <a:spcAft>
                          <a:spcPts val="800"/>
                        </a:spcAft>
                      </a:pPr>
                      <a:r>
                        <a:rPr lang="en-GB" sz="2400" dirty="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The medians of N_AB_AF are the same across categories of YEAR.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Independent Samples Median Test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0.456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Retain the null hypothesis.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9429020"/>
                  </a:ext>
                </a:extLst>
              </a:tr>
              <a:tr h="1141299">
                <a:tc>
                  <a:txBody>
                    <a:bodyPr/>
                    <a:lstStyle/>
                    <a:p>
                      <a:pPr>
                        <a:lnSpc>
                          <a:spcPct val="107000"/>
                        </a:lnSpc>
                        <a:spcAft>
                          <a:spcPts val="800"/>
                        </a:spcAft>
                      </a:pPr>
                      <a:r>
                        <a:rPr lang="en-GB" sz="2400" dirty="0">
                          <a:effectLst/>
                        </a:rPr>
                        <a:t>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The medians of P_RESID are the same across categories of YEAR.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Independent Samples Median Test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0.129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Retain the null hypothesis.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442098"/>
                  </a:ext>
                </a:extLst>
              </a:tr>
              <a:tr h="1141299">
                <a:tc>
                  <a:txBody>
                    <a:bodyPr/>
                    <a:lstStyle/>
                    <a:p>
                      <a:pPr>
                        <a:lnSpc>
                          <a:spcPct val="107000"/>
                        </a:lnSpc>
                        <a:spcAft>
                          <a:spcPts val="800"/>
                        </a:spcAft>
                      </a:pPr>
                      <a:r>
                        <a:rPr lang="en-GB" sz="2400" dirty="0">
                          <a:effectLst/>
                        </a:rPr>
                        <a:t>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The medians of N_RESID are the same across categories of YEAR.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Independent Samples Median Test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0.801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Retain the null hypothesis.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7138082"/>
                  </a:ext>
                </a:extLst>
              </a:tr>
            </a:tbl>
          </a:graphicData>
        </a:graphic>
      </p:graphicFrame>
      <p:sp>
        <p:nvSpPr>
          <p:cNvPr id="9" name="Rectangle 1">
            <a:extLst>
              <a:ext uri="{FF2B5EF4-FFF2-40B4-BE49-F238E27FC236}">
                <a16:creationId xmlns:a16="http://schemas.microsoft.com/office/drawing/2014/main" id="{0460C9FB-F2E2-4D1E-8A07-B197CD00564D}"/>
              </a:ext>
            </a:extLst>
          </p:cNvPr>
          <p:cNvSpPr>
            <a:spLocks noChangeArrowheads="1"/>
          </p:cNvSpPr>
          <p:nvPr/>
        </p:nvSpPr>
        <p:spPr bwMode="auto">
          <a:xfrm>
            <a:off x="-5037190" y="-48399"/>
            <a:ext cx="2296969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Asymptotic significances are displayed. The significance level is 0.05.</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058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8C74-06BB-4D4E-A2DE-23E1802AAFD1}"/>
              </a:ext>
            </a:extLst>
          </p:cNvPr>
          <p:cNvSpPr>
            <a:spLocks noGrp="1"/>
          </p:cNvSpPr>
          <p:nvPr>
            <p:ph type="title"/>
          </p:nvPr>
        </p:nvSpPr>
        <p:spPr>
          <a:xfrm>
            <a:off x="3120794" y="436228"/>
            <a:ext cx="6081929" cy="687897"/>
          </a:xfrm>
        </p:spPr>
        <p:txBody>
          <a:bodyPr/>
          <a:lstStyle/>
          <a:p>
            <a:r>
              <a:rPr lang="en-GB" sz="4400" b="1" dirty="0">
                <a:effectLst/>
                <a:latin typeface="+mj-lt"/>
                <a:ea typeface="Calibri" panose="020F0502020204030204" pitchFamily="34" charset="0"/>
                <a:cs typeface="Calibri" panose="020F0502020204030204" pitchFamily="34" charset="0"/>
              </a:rPr>
              <a:t>Findings</a:t>
            </a:r>
            <a:endParaRPr lang="en-GB" dirty="0">
              <a:latin typeface="+mj-lt"/>
            </a:endParaRPr>
          </a:p>
        </p:txBody>
      </p:sp>
      <p:sp>
        <p:nvSpPr>
          <p:cNvPr id="3" name="Content Placeholder 2">
            <a:extLst>
              <a:ext uri="{FF2B5EF4-FFF2-40B4-BE49-F238E27FC236}">
                <a16:creationId xmlns:a16="http://schemas.microsoft.com/office/drawing/2014/main" id="{E1BA963F-4C7B-4689-AB43-13EDC85547F2}"/>
              </a:ext>
            </a:extLst>
          </p:cNvPr>
          <p:cNvSpPr>
            <a:spLocks noGrp="1"/>
          </p:cNvSpPr>
          <p:nvPr>
            <p:ph idx="1"/>
          </p:nvPr>
        </p:nvSpPr>
        <p:spPr>
          <a:xfrm>
            <a:off x="343949" y="1124125"/>
            <a:ext cx="11476139" cy="4748170"/>
          </a:xfrm>
        </p:spPr>
        <p:txBody>
          <a:bodyPr/>
          <a:lstStyle/>
          <a:p>
            <a:r>
              <a:rPr lang="en-GB" sz="3200" dirty="0">
                <a:effectLst/>
                <a:ea typeface="Calibri" panose="020F0502020204030204" pitchFamily="34" charset="0"/>
                <a:cs typeface="Calibri" panose="020F0502020204030204" pitchFamily="34" charset="0"/>
              </a:rPr>
              <a:t>The findings show higher positive and negative abnormal audit fees during the pandemic; however, they are not significantly different from those of the recent past, i.e. 2018 &amp; 2019. </a:t>
            </a:r>
          </a:p>
          <a:p>
            <a:r>
              <a:rPr lang="en-GB" sz="3200" dirty="0">
                <a:effectLst/>
                <a:ea typeface="Calibri" panose="020F0502020204030204" pitchFamily="34" charset="0"/>
                <a:cs typeface="Calibri" panose="020F0502020204030204" pitchFamily="34" charset="0"/>
              </a:rPr>
              <a:t>A robust finding is that negative abnormal audit fees in 2020 are not significantly different from any of those of 2015 to 2019. </a:t>
            </a:r>
          </a:p>
          <a:p>
            <a:endParaRPr lang="en-GB" dirty="0"/>
          </a:p>
        </p:txBody>
      </p:sp>
      <p:sp>
        <p:nvSpPr>
          <p:cNvPr id="4" name="Date Placeholder 3">
            <a:extLst>
              <a:ext uri="{FF2B5EF4-FFF2-40B4-BE49-F238E27FC236}">
                <a16:creationId xmlns:a16="http://schemas.microsoft.com/office/drawing/2014/main" id="{0276EF3F-CB7D-4CEE-B90E-441A80A2632F}"/>
              </a:ext>
            </a:extLst>
          </p:cNvPr>
          <p:cNvSpPr>
            <a:spLocks noGrp="1"/>
          </p:cNvSpPr>
          <p:nvPr>
            <p:ph type="dt" sz="half" idx="10"/>
          </p:nvPr>
        </p:nvSpPr>
        <p:spPr/>
        <p:txBody>
          <a:bodyPr/>
          <a:lstStyle/>
          <a:p>
            <a:fld id="{FCA815DC-BCA8-4C2B-9B0D-E1F5F51954B5}" type="datetime1">
              <a:rPr lang="en-GB" smtClean="0"/>
              <a:t>25/07/2022</a:t>
            </a:fld>
            <a:endParaRPr lang="en-GB" dirty="0"/>
          </a:p>
        </p:txBody>
      </p:sp>
      <p:sp>
        <p:nvSpPr>
          <p:cNvPr id="5" name="Slide Number Placeholder 4">
            <a:extLst>
              <a:ext uri="{FF2B5EF4-FFF2-40B4-BE49-F238E27FC236}">
                <a16:creationId xmlns:a16="http://schemas.microsoft.com/office/drawing/2014/main" id="{EABEFC8B-2B5A-42D7-A650-957E41645396}"/>
              </a:ext>
            </a:extLst>
          </p:cNvPr>
          <p:cNvSpPr>
            <a:spLocks noGrp="1"/>
          </p:cNvSpPr>
          <p:nvPr>
            <p:ph type="sldNum" sz="quarter" idx="12"/>
          </p:nvPr>
        </p:nvSpPr>
        <p:spPr/>
        <p:txBody>
          <a:bodyPr/>
          <a:lstStyle/>
          <a:p>
            <a:fld id="{0E1AA091-3F3D-4D26-8FFA-1A7F052D7EA4}" type="slidenum">
              <a:rPr lang="en-GB" smtClean="0"/>
              <a:t>14</a:t>
            </a:fld>
            <a:endParaRPr lang="en-GB" dirty="0"/>
          </a:p>
        </p:txBody>
      </p:sp>
    </p:spTree>
    <p:extLst>
      <p:ext uri="{BB962C8B-B14F-4D97-AF65-F5344CB8AC3E}">
        <p14:creationId xmlns:p14="http://schemas.microsoft.com/office/powerpoint/2010/main" val="185972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62B5-7848-4441-B9C6-E0D7BE7B7A6D}"/>
              </a:ext>
            </a:extLst>
          </p:cNvPr>
          <p:cNvSpPr>
            <a:spLocks noGrp="1"/>
          </p:cNvSpPr>
          <p:nvPr>
            <p:ph type="title"/>
          </p:nvPr>
        </p:nvSpPr>
        <p:spPr>
          <a:xfrm>
            <a:off x="3170339" y="412240"/>
            <a:ext cx="10515600" cy="767389"/>
          </a:xfrm>
        </p:spPr>
        <p:txBody>
          <a:bodyPr/>
          <a:lstStyle/>
          <a:p>
            <a:r>
              <a:rPr lang="en-GB" sz="4400" b="1" dirty="0">
                <a:effectLst/>
                <a:latin typeface="+mj-lt"/>
                <a:ea typeface="Calibri" panose="020F0502020204030204" pitchFamily="34" charset="0"/>
                <a:cs typeface="Calibri" panose="020F0502020204030204" pitchFamily="34" charset="0"/>
              </a:rPr>
              <a:t>Originality</a:t>
            </a:r>
            <a:endParaRPr lang="en-GB" dirty="0">
              <a:latin typeface="+mj-lt"/>
            </a:endParaRPr>
          </a:p>
        </p:txBody>
      </p:sp>
      <p:sp>
        <p:nvSpPr>
          <p:cNvPr id="3" name="Content Placeholder 2">
            <a:extLst>
              <a:ext uri="{FF2B5EF4-FFF2-40B4-BE49-F238E27FC236}">
                <a16:creationId xmlns:a16="http://schemas.microsoft.com/office/drawing/2014/main" id="{443C7B48-817C-4196-BD96-B08275858E4D}"/>
              </a:ext>
            </a:extLst>
          </p:cNvPr>
          <p:cNvSpPr>
            <a:spLocks noGrp="1"/>
          </p:cNvSpPr>
          <p:nvPr>
            <p:ph idx="1"/>
          </p:nvPr>
        </p:nvSpPr>
        <p:spPr>
          <a:xfrm>
            <a:off x="170916" y="1392573"/>
            <a:ext cx="11728984" cy="4598030"/>
          </a:xfrm>
        </p:spPr>
        <p:txBody>
          <a:bodyPr/>
          <a:lstStyle/>
          <a:p>
            <a:r>
              <a:rPr lang="en-GB" sz="3600" dirty="0">
                <a:ea typeface="Calibri" panose="020F0502020204030204" pitchFamily="34" charset="0"/>
                <a:cs typeface="Calibri" panose="020F0502020204030204" pitchFamily="34" charset="0"/>
              </a:rPr>
              <a:t>T</a:t>
            </a:r>
            <a:r>
              <a:rPr lang="en-GB" sz="3600" dirty="0">
                <a:effectLst/>
                <a:ea typeface="Calibri" panose="020F0502020204030204" pitchFamily="34" charset="0"/>
                <a:cs typeface="Calibri" panose="020F0502020204030204" pitchFamily="34" charset="0"/>
              </a:rPr>
              <a:t>his is the first study to empirically explore what happened to audit fees during the coronavirus pandemic across four major European countries. </a:t>
            </a:r>
          </a:p>
          <a:p>
            <a:pPr marL="0" indent="0">
              <a:buNone/>
            </a:pPr>
            <a:endParaRPr lang="en-GB" sz="3600" dirty="0">
              <a:effectLst/>
              <a:ea typeface="Calibri" panose="020F0502020204030204" pitchFamily="34" charset="0"/>
              <a:cs typeface="Calibri" panose="020F0502020204030204" pitchFamily="34" charset="0"/>
            </a:endParaRPr>
          </a:p>
          <a:p>
            <a:r>
              <a:rPr lang="en-GB" sz="3600" dirty="0">
                <a:effectLst/>
                <a:ea typeface="Calibri" panose="020F0502020204030204" pitchFamily="34" charset="0"/>
                <a:cs typeface="Calibri" panose="020F0502020204030204" pitchFamily="34" charset="0"/>
              </a:rPr>
              <a:t>It provides robust findings based on alternative measures of abnormal audit fees and alternative estimation methods.</a:t>
            </a:r>
            <a:endParaRPr lang="en-GB" sz="3600" dirty="0">
              <a:effectLst/>
              <a:ea typeface="Calibri" panose="020F0502020204030204" pitchFamily="34" charset="0"/>
              <a:cs typeface="Arial" panose="020B0604020202020204" pitchFamily="34" charset="0"/>
            </a:endParaRPr>
          </a:p>
          <a:p>
            <a:endParaRPr lang="en-GB" dirty="0"/>
          </a:p>
        </p:txBody>
      </p:sp>
      <p:sp>
        <p:nvSpPr>
          <p:cNvPr id="4" name="Date Placeholder 3">
            <a:extLst>
              <a:ext uri="{FF2B5EF4-FFF2-40B4-BE49-F238E27FC236}">
                <a16:creationId xmlns:a16="http://schemas.microsoft.com/office/drawing/2014/main" id="{B250575E-E6C8-46BF-8A8C-66E4E828DCF2}"/>
              </a:ext>
            </a:extLst>
          </p:cNvPr>
          <p:cNvSpPr>
            <a:spLocks noGrp="1"/>
          </p:cNvSpPr>
          <p:nvPr>
            <p:ph type="dt" sz="half" idx="10"/>
          </p:nvPr>
        </p:nvSpPr>
        <p:spPr/>
        <p:txBody>
          <a:bodyPr/>
          <a:lstStyle/>
          <a:p>
            <a:fld id="{1748A02C-6D22-4D49-A075-B10DB5080B7A}" type="datetime1">
              <a:rPr lang="en-GB" smtClean="0"/>
              <a:t>25/07/2022</a:t>
            </a:fld>
            <a:endParaRPr lang="en-GB" dirty="0"/>
          </a:p>
        </p:txBody>
      </p:sp>
      <p:sp>
        <p:nvSpPr>
          <p:cNvPr id="5" name="Slide Number Placeholder 4">
            <a:extLst>
              <a:ext uri="{FF2B5EF4-FFF2-40B4-BE49-F238E27FC236}">
                <a16:creationId xmlns:a16="http://schemas.microsoft.com/office/drawing/2014/main" id="{2F1F589C-9B8C-4383-A6C6-CFAE96AEDC23}"/>
              </a:ext>
            </a:extLst>
          </p:cNvPr>
          <p:cNvSpPr>
            <a:spLocks noGrp="1"/>
          </p:cNvSpPr>
          <p:nvPr>
            <p:ph type="sldNum" sz="quarter" idx="12"/>
          </p:nvPr>
        </p:nvSpPr>
        <p:spPr/>
        <p:txBody>
          <a:bodyPr/>
          <a:lstStyle/>
          <a:p>
            <a:fld id="{0E1AA091-3F3D-4D26-8FFA-1A7F052D7EA4}" type="slidenum">
              <a:rPr lang="en-GB" smtClean="0"/>
              <a:t>15</a:t>
            </a:fld>
            <a:endParaRPr lang="en-GB" dirty="0"/>
          </a:p>
        </p:txBody>
      </p:sp>
    </p:spTree>
    <p:extLst>
      <p:ext uri="{BB962C8B-B14F-4D97-AF65-F5344CB8AC3E}">
        <p14:creationId xmlns:p14="http://schemas.microsoft.com/office/powerpoint/2010/main" val="1765094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A830-31EF-4BA9-BBEA-7A94AB1D21A3}"/>
              </a:ext>
            </a:extLst>
          </p:cNvPr>
          <p:cNvSpPr>
            <a:spLocks noGrp="1"/>
          </p:cNvSpPr>
          <p:nvPr>
            <p:ph type="title"/>
          </p:nvPr>
        </p:nvSpPr>
        <p:spPr>
          <a:xfrm>
            <a:off x="3094838" y="440627"/>
            <a:ext cx="6812559" cy="607998"/>
          </a:xfrm>
        </p:spPr>
        <p:txBody>
          <a:bodyPr/>
          <a:lstStyle/>
          <a:p>
            <a:r>
              <a:rPr lang="en-US" b="1" dirty="0">
                <a:latin typeface="+mj-lt"/>
              </a:rPr>
              <a:t>Implications</a:t>
            </a:r>
            <a:r>
              <a:rPr lang="en-US" b="1" dirty="0"/>
              <a:t> </a:t>
            </a:r>
            <a:endParaRPr lang="en-GB" b="1" dirty="0"/>
          </a:p>
        </p:txBody>
      </p:sp>
      <p:sp>
        <p:nvSpPr>
          <p:cNvPr id="3" name="Content Placeholder 2">
            <a:extLst>
              <a:ext uri="{FF2B5EF4-FFF2-40B4-BE49-F238E27FC236}">
                <a16:creationId xmlns:a16="http://schemas.microsoft.com/office/drawing/2014/main" id="{2FE8F117-8562-45DA-B4F2-E683215E94AB}"/>
              </a:ext>
            </a:extLst>
          </p:cNvPr>
          <p:cNvSpPr>
            <a:spLocks noGrp="1"/>
          </p:cNvSpPr>
          <p:nvPr>
            <p:ph idx="1"/>
          </p:nvPr>
        </p:nvSpPr>
        <p:spPr>
          <a:xfrm>
            <a:off x="385895" y="1174459"/>
            <a:ext cx="11514006" cy="4823669"/>
          </a:xfrm>
        </p:spPr>
        <p:txBody>
          <a:bodyPr/>
          <a:lstStyle/>
          <a:p>
            <a:pPr marL="0" indent="0">
              <a:buNone/>
            </a:pPr>
            <a:r>
              <a:rPr lang="en-GB" sz="3600" dirty="0">
                <a:effectLst/>
                <a:ea typeface="Calibri" panose="020F0502020204030204" pitchFamily="34" charset="0"/>
                <a:cs typeface="Calibri" panose="020F0502020204030204" pitchFamily="34" charset="0"/>
              </a:rPr>
              <a:t>This result provides some relief regarding concerns that pressure on audit fees during the pandemic could impair audit quality. However, we should be cautious when interpreting these results as we have measured the effect of COVID-19 using the year 2020 only.</a:t>
            </a:r>
            <a:endParaRPr lang="en-GB" sz="3600" dirty="0">
              <a:effectLst/>
              <a:ea typeface="Calibri" panose="020F0502020204030204" pitchFamily="34" charset="0"/>
              <a:cs typeface="Arial" panose="020B0604020202020204" pitchFamily="34" charset="0"/>
            </a:endParaRPr>
          </a:p>
          <a:p>
            <a:pPr marL="0" indent="0">
              <a:buNone/>
            </a:pPr>
            <a:endParaRPr lang="en-GB" dirty="0"/>
          </a:p>
        </p:txBody>
      </p:sp>
      <p:sp>
        <p:nvSpPr>
          <p:cNvPr id="4" name="Date Placeholder 3">
            <a:extLst>
              <a:ext uri="{FF2B5EF4-FFF2-40B4-BE49-F238E27FC236}">
                <a16:creationId xmlns:a16="http://schemas.microsoft.com/office/drawing/2014/main" id="{7D50DB8A-D7EC-412B-9E78-BE374BEAC06C}"/>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7350270E-CF02-4B83-A074-48F527005BFE}"/>
              </a:ext>
            </a:extLst>
          </p:cNvPr>
          <p:cNvSpPr>
            <a:spLocks noGrp="1"/>
          </p:cNvSpPr>
          <p:nvPr>
            <p:ph type="sldNum" sz="quarter" idx="12"/>
          </p:nvPr>
        </p:nvSpPr>
        <p:spPr/>
        <p:txBody>
          <a:bodyPr/>
          <a:lstStyle/>
          <a:p>
            <a:fld id="{0E1AA091-3F3D-4D26-8FFA-1A7F052D7EA4}" type="slidenum">
              <a:rPr lang="en-GB" smtClean="0"/>
              <a:t>16</a:t>
            </a:fld>
            <a:endParaRPr lang="en-GB" dirty="0"/>
          </a:p>
        </p:txBody>
      </p:sp>
    </p:spTree>
    <p:extLst>
      <p:ext uri="{BB962C8B-B14F-4D97-AF65-F5344CB8AC3E}">
        <p14:creationId xmlns:p14="http://schemas.microsoft.com/office/powerpoint/2010/main" val="153127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B81C-0A7E-4884-A437-BC31297E4CA4}"/>
              </a:ext>
            </a:extLst>
          </p:cNvPr>
          <p:cNvSpPr>
            <a:spLocks noGrp="1"/>
          </p:cNvSpPr>
          <p:nvPr>
            <p:ph type="title"/>
          </p:nvPr>
        </p:nvSpPr>
        <p:spPr>
          <a:xfrm>
            <a:off x="3085980" y="379571"/>
            <a:ext cx="10515600" cy="662723"/>
          </a:xfrm>
        </p:spPr>
        <p:txBody>
          <a:bodyPr/>
          <a:lstStyle/>
          <a:p>
            <a:r>
              <a:rPr lang="en-GB" sz="4400" b="1" dirty="0">
                <a:effectLst/>
                <a:latin typeface="+mj-lt"/>
                <a:ea typeface="Calibri" panose="020F0502020204030204" pitchFamily="34" charset="0"/>
                <a:cs typeface="Calibri" panose="020F0502020204030204" pitchFamily="34" charset="0"/>
              </a:rPr>
              <a:t>Purpose</a:t>
            </a:r>
            <a:endParaRPr lang="en-GB" dirty="0">
              <a:latin typeface="+mj-lt"/>
            </a:endParaRPr>
          </a:p>
        </p:txBody>
      </p:sp>
      <p:sp>
        <p:nvSpPr>
          <p:cNvPr id="3" name="Content Placeholder 2">
            <a:extLst>
              <a:ext uri="{FF2B5EF4-FFF2-40B4-BE49-F238E27FC236}">
                <a16:creationId xmlns:a16="http://schemas.microsoft.com/office/drawing/2014/main" id="{FAACFFE0-0312-4B69-A781-F1E11D3B0452}"/>
              </a:ext>
            </a:extLst>
          </p:cNvPr>
          <p:cNvSpPr>
            <a:spLocks noGrp="1"/>
          </p:cNvSpPr>
          <p:nvPr>
            <p:ph idx="1"/>
          </p:nvPr>
        </p:nvSpPr>
        <p:spPr>
          <a:xfrm>
            <a:off x="254644" y="1640794"/>
            <a:ext cx="11530005" cy="4174912"/>
          </a:xfrm>
        </p:spPr>
        <p:txBody>
          <a:bodyPr/>
          <a:lstStyle/>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3600" dirty="0">
                <a:effectLst/>
                <a:ea typeface="Calibri" panose="020F0502020204030204" pitchFamily="34" charset="0"/>
                <a:cs typeface="Calibri" panose="020F0502020204030204" pitchFamily="34" charset="0"/>
              </a:rPr>
              <a:t>This study explores the extent and significance of abnormal (unexpected) audit fees during the coronavirus pandemic using a sample of four European countries over the period 2014 to 2020. </a:t>
            </a:r>
            <a:endParaRPr lang="en-GB" sz="3600" dirty="0">
              <a:effectLst/>
              <a:ea typeface="Calibri" panose="020F0502020204030204" pitchFamily="34" charset="0"/>
              <a:cs typeface="Arial" panose="020B0604020202020204" pitchFamily="34" charset="0"/>
            </a:endParaRPr>
          </a:p>
          <a:p>
            <a:endParaRPr lang="en-GB" dirty="0"/>
          </a:p>
        </p:txBody>
      </p:sp>
      <p:sp>
        <p:nvSpPr>
          <p:cNvPr id="4" name="Date Placeholder 3">
            <a:extLst>
              <a:ext uri="{FF2B5EF4-FFF2-40B4-BE49-F238E27FC236}">
                <a16:creationId xmlns:a16="http://schemas.microsoft.com/office/drawing/2014/main" id="{7AD5A5E0-69C8-4A5A-BC48-CDD76ECB40CD}"/>
              </a:ext>
            </a:extLst>
          </p:cNvPr>
          <p:cNvSpPr>
            <a:spLocks noGrp="1"/>
          </p:cNvSpPr>
          <p:nvPr>
            <p:ph type="dt" sz="half" idx="10"/>
          </p:nvPr>
        </p:nvSpPr>
        <p:spPr/>
        <p:txBody>
          <a:bodyPr/>
          <a:lstStyle/>
          <a:p>
            <a:fld id="{A55CE104-2396-4B9C-905B-AE2B5BED848E}" type="datetime1">
              <a:rPr lang="en-GB" smtClean="0"/>
              <a:t>25/07/2022</a:t>
            </a:fld>
            <a:endParaRPr lang="en-GB" dirty="0"/>
          </a:p>
        </p:txBody>
      </p:sp>
      <p:sp>
        <p:nvSpPr>
          <p:cNvPr id="5" name="Slide Number Placeholder 4">
            <a:extLst>
              <a:ext uri="{FF2B5EF4-FFF2-40B4-BE49-F238E27FC236}">
                <a16:creationId xmlns:a16="http://schemas.microsoft.com/office/drawing/2014/main" id="{48E50D7E-7EFD-4699-9F8C-5A6065135B8D}"/>
              </a:ext>
            </a:extLst>
          </p:cNvPr>
          <p:cNvSpPr>
            <a:spLocks noGrp="1"/>
          </p:cNvSpPr>
          <p:nvPr>
            <p:ph type="sldNum" sz="quarter" idx="12"/>
          </p:nvPr>
        </p:nvSpPr>
        <p:spPr/>
        <p:txBody>
          <a:bodyPr/>
          <a:lstStyle/>
          <a:p>
            <a:fld id="{0E1AA091-3F3D-4D26-8FFA-1A7F052D7EA4}" type="slidenum">
              <a:rPr lang="en-GB" smtClean="0"/>
              <a:t>2</a:t>
            </a:fld>
            <a:endParaRPr lang="en-GB" dirty="0"/>
          </a:p>
        </p:txBody>
      </p:sp>
    </p:spTree>
    <p:extLst>
      <p:ext uri="{BB962C8B-B14F-4D97-AF65-F5344CB8AC3E}">
        <p14:creationId xmlns:p14="http://schemas.microsoft.com/office/powerpoint/2010/main" val="266801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B918-9EE3-475D-8EED-1695C7698F66}"/>
              </a:ext>
            </a:extLst>
          </p:cNvPr>
          <p:cNvSpPr>
            <a:spLocks noGrp="1"/>
          </p:cNvSpPr>
          <p:nvPr>
            <p:ph type="title"/>
          </p:nvPr>
        </p:nvSpPr>
        <p:spPr>
          <a:xfrm>
            <a:off x="3122515" y="408687"/>
            <a:ext cx="10515600" cy="599717"/>
          </a:xfrm>
        </p:spPr>
        <p:txBody>
          <a:bodyPr/>
          <a:lstStyle/>
          <a:p>
            <a:r>
              <a:rPr lang="en-US" b="1" dirty="0">
                <a:latin typeface="+mj-lt"/>
              </a:rPr>
              <a:t>Background</a:t>
            </a:r>
            <a:endParaRPr lang="en-GB" b="1" dirty="0">
              <a:latin typeface="+mj-lt"/>
            </a:endParaRPr>
          </a:p>
        </p:txBody>
      </p:sp>
      <p:sp>
        <p:nvSpPr>
          <p:cNvPr id="3" name="Content Placeholder 2">
            <a:extLst>
              <a:ext uri="{FF2B5EF4-FFF2-40B4-BE49-F238E27FC236}">
                <a16:creationId xmlns:a16="http://schemas.microsoft.com/office/drawing/2014/main" id="{BD01AF33-1EFA-4600-BE99-A63E45AE728D}"/>
              </a:ext>
            </a:extLst>
          </p:cNvPr>
          <p:cNvSpPr>
            <a:spLocks noGrp="1"/>
          </p:cNvSpPr>
          <p:nvPr>
            <p:ph idx="1"/>
          </p:nvPr>
        </p:nvSpPr>
        <p:spPr>
          <a:xfrm>
            <a:off x="179462" y="1384183"/>
            <a:ext cx="11720438" cy="4792780"/>
          </a:xfrm>
        </p:spPr>
        <p:txBody>
          <a:bodyPr/>
          <a:lstStyle/>
          <a:p>
            <a:r>
              <a:rPr lang="en-US" dirty="0"/>
              <a:t>The emergence and widespread of COVID-19 and the containment measures applied worldwide have affected businesses </a:t>
            </a:r>
            <a:r>
              <a:rPr lang="en-GB" dirty="0">
                <a:effectLst/>
                <a:ea typeface="Calibri" panose="020F0502020204030204" pitchFamily="34" charset="0"/>
                <a:cs typeface="Arial" panose="020B0604020202020204" pitchFamily="34" charset="0"/>
              </a:rPr>
              <a:t>irrespective of their size, sector, or country of operation</a:t>
            </a:r>
            <a:r>
              <a:rPr lang="en-US" dirty="0"/>
              <a:t>, and the audit profession is no exception. </a:t>
            </a:r>
          </a:p>
          <a:p>
            <a:pPr marL="0" indent="0">
              <a:buNone/>
            </a:pPr>
            <a:endParaRPr lang="en-US" dirty="0"/>
          </a:p>
          <a:p>
            <a:r>
              <a:rPr lang="en-US" dirty="0"/>
              <a:t>There were concerns that this situation might undermine audit quality, hence different professional and regulatory bodies have issued guidance to auditors.</a:t>
            </a:r>
          </a:p>
          <a:p>
            <a:pPr marL="0" indent="0">
              <a:buNone/>
            </a:pPr>
            <a:endParaRPr lang="en-US" dirty="0"/>
          </a:p>
          <a:p>
            <a:r>
              <a:rPr lang="en-US" dirty="0"/>
              <a:t>Academic investigation on the effect of COVID-19 on audit so far is limited and tends to be desk research only. A few empirical papers have emerged, but they are domestic (</a:t>
            </a:r>
            <a:r>
              <a:rPr lang="en-GB" dirty="0">
                <a:effectLst/>
                <a:latin typeface="Calibri" panose="020F0502020204030204" pitchFamily="34" charset="0"/>
                <a:ea typeface="Calibri" panose="020F0502020204030204" pitchFamily="34" charset="0"/>
                <a:cs typeface="Arial" panose="020B0604020202020204" pitchFamily="34" charset="0"/>
              </a:rPr>
              <a:t>Egypt, Jordan, Sweden) </a:t>
            </a:r>
            <a:r>
              <a:rPr lang="en-US" dirty="0"/>
              <a:t>and tend to focus on the effect of COVID-19 on audit quality.</a:t>
            </a:r>
          </a:p>
          <a:p>
            <a:endParaRPr lang="en-GB" dirty="0"/>
          </a:p>
        </p:txBody>
      </p:sp>
      <p:sp>
        <p:nvSpPr>
          <p:cNvPr id="4" name="Date Placeholder 3">
            <a:extLst>
              <a:ext uri="{FF2B5EF4-FFF2-40B4-BE49-F238E27FC236}">
                <a16:creationId xmlns:a16="http://schemas.microsoft.com/office/drawing/2014/main" id="{32CFB51D-0583-4846-807B-CDC8C33EE247}"/>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8EB5C5CA-4E1C-49EE-9135-0A349201DD31}"/>
              </a:ext>
            </a:extLst>
          </p:cNvPr>
          <p:cNvSpPr>
            <a:spLocks noGrp="1"/>
          </p:cNvSpPr>
          <p:nvPr>
            <p:ph type="sldNum" sz="quarter" idx="12"/>
          </p:nvPr>
        </p:nvSpPr>
        <p:spPr/>
        <p:txBody>
          <a:bodyPr/>
          <a:lstStyle/>
          <a:p>
            <a:fld id="{0E1AA091-3F3D-4D26-8FFA-1A7F052D7EA4}" type="slidenum">
              <a:rPr lang="en-GB" smtClean="0"/>
              <a:t>3</a:t>
            </a:fld>
            <a:endParaRPr lang="en-GB" dirty="0"/>
          </a:p>
        </p:txBody>
      </p:sp>
    </p:spTree>
    <p:extLst>
      <p:ext uri="{BB962C8B-B14F-4D97-AF65-F5344CB8AC3E}">
        <p14:creationId xmlns:p14="http://schemas.microsoft.com/office/powerpoint/2010/main" val="370859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8EA7-25CA-4B65-9FE8-1F61C5D5420B}"/>
              </a:ext>
            </a:extLst>
          </p:cNvPr>
          <p:cNvSpPr>
            <a:spLocks noGrp="1"/>
          </p:cNvSpPr>
          <p:nvPr>
            <p:ph type="title"/>
          </p:nvPr>
        </p:nvSpPr>
        <p:spPr>
          <a:xfrm>
            <a:off x="3161951" y="499349"/>
            <a:ext cx="10515600" cy="709017"/>
          </a:xfrm>
        </p:spPr>
        <p:txBody>
          <a:bodyPr/>
          <a:lstStyle/>
          <a:p>
            <a:r>
              <a:rPr lang="en-US" b="1" dirty="0">
                <a:latin typeface="+mj-lt"/>
              </a:rPr>
              <a:t>Background- Continued</a:t>
            </a:r>
            <a:endParaRPr lang="en-GB" b="1" dirty="0">
              <a:latin typeface="+mj-lt"/>
            </a:endParaRPr>
          </a:p>
        </p:txBody>
      </p:sp>
      <p:sp>
        <p:nvSpPr>
          <p:cNvPr id="3" name="Content Placeholder 2">
            <a:extLst>
              <a:ext uri="{FF2B5EF4-FFF2-40B4-BE49-F238E27FC236}">
                <a16:creationId xmlns:a16="http://schemas.microsoft.com/office/drawing/2014/main" id="{0654EE77-6387-46E2-949F-0B7C273A4C7C}"/>
              </a:ext>
            </a:extLst>
          </p:cNvPr>
          <p:cNvSpPr>
            <a:spLocks noGrp="1"/>
          </p:cNvSpPr>
          <p:nvPr>
            <p:ph idx="1"/>
          </p:nvPr>
        </p:nvSpPr>
        <p:spPr>
          <a:xfrm>
            <a:off x="85458" y="1281869"/>
            <a:ext cx="11673556" cy="4895095"/>
          </a:xfrm>
        </p:spPr>
        <p:txBody>
          <a:bodyPr>
            <a:normAutofit/>
          </a:bodyPr>
          <a:lstStyle/>
          <a:p>
            <a:pPr marL="0" indent="0" algn="just">
              <a:lnSpc>
                <a:spcPct val="100000"/>
              </a:lnSpc>
              <a:buNone/>
            </a:pPr>
            <a:r>
              <a:rPr lang="en-GB" dirty="0">
                <a:effectLst/>
                <a:latin typeface="Calibri" panose="020F0502020204030204" pitchFamily="34" charset="0"/>
                <a:ea typeface="Calibri" panose="020F0502020204030204" pitchFamily="34" charset="0"/>
                <a:cs typeface="Arial" panose="020B0604020202020204" pitchFamily="34" charset="0"/>
              </a:rPr>
              <a:t>The International Federation of Accountants (IFAC, 2020) expressed concerns about the possibility that auditors might come under pressure to reduce the level of audit fees, which might impair audit quality:</a:t>
            </a:r>
          </a:p>
          <a:p>
            <a:pPr indent="0" algn="just">
              <a:lnSpc>
                <a:spcPct val="100000"/>
              </a:lnSpc>
              <a:buNone/>
            </a:pPr>
            <a:r>
              <a:rPr lang="en-GB" sz="2200" dirty="0">
                <a:effectLst/>
                <a:latin typeface="Calibri" panose="020F0502020204030204" pitchFamily="34" charset="0"/>
                <a:ea typeface="Calibri" panose="020F0502020204030204" pitchFamily="34" charset="0"/>
                <a:cs typeface="Arial" panose="020B0604020202020204" pitchFamily="34" charset="0"/>
              </a:rPr>
              <a:t>“</a:t>
            </a: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 the current environment, the auditor may face additional pressure to reduce the level of the audit fee for services in progress or to be provided. The IESBA publication highlights that there may be threats to compliance with the fundamental principles of professional competence and due care if the fee quoted is so low that it may be difficult to perform the engagement in accordance with applicable technical and professional standards for that price. The level of fees (or if they are overdue) might create a self-interest or intimidation threat to independence and auditors should apply the conceptual framework to identify, evaluate and address such threats</a:t>
            </a:r>
            <a:r>
              <a:rPr lang="en-GB" sz="2000" dirty="0">
                <a:solidFill>
                  <a:srgbClr val="4A4A4A"/>
                </a:solidFill>
                <a:effectLst/>
                <a:latin typeface="Times New Roman" panose="02020603050405020304" pitchFamily="18" charset="0"/>
                <a:ea typeface="Calibri" panose="020F0502020204030204" pitchFamily="34" charset="0"/>
                <a:cs typeface="Arial" panose="020B0604020202020204" pitchFamily="34" charset="0"/>
              </a:rPr>
              <a: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endParaRPr lang="en-GB" dirty="0"/>
          </a:p>
        </p:txBody>
      </p:sp>
      <p:sp>
        <p:nvSpPr>
          <p:cNvPr id="4" name="Date Placeholder 3">
            <a:extLst>
              <a:ext uri="{FF2B5EF4-FFF2-40B4-BE49-F238E27FC236}">
                <a16:creationId xmlns:a16="http://schemas.microsoft.com/office/drawing/2014/main" id="{774EEA99-A4E8-41C0-9EA9-01115505D73D}"/>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5465AC59-0D4F-4E43-8929-45E2B9AB634A}"/>
              </a:ext>
            </a:extLst>
          </p:cNvPr>
          <p:cNvSpPr>
            <a:spLocks noGrp="1"/>
          </p:cNvSpPr>
          <p:nvPr>
            <p:ph type="sldNum" sz="quarter" idx="12"/>
          </p:nvPr>
        </p:nvSpPr>
        <p:spPr/>
        <p:txBody>
          <a:bodyPr/>
          <a:lstStyle/>
          <a:p>
            <a:fld id="{0E1AA091-3F3D-4D26-8FFA-1A7F052D7EA4}" type="slidenum">
              <a:rPr lang="en-GB" smtClean="0"/>
              <a:t>4</a:t>
            </a:fld>
            <a:endParaRPr lang="en-GB" dirty="0"/>
          </a:p>
        </p:txBody>
      </p:sp>
    </p:spTree>
    <p:extLst>
      <p:ext uri="{BB962C8B-B14F-4D97-AF65-F5344CB8AC3E}">
        <p14:creationId xmlns:p14="http://schemas.microsoft.com/office/powerpoint/2010/main" val="191478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B7A5-48EC-4F20-849E-19DBD656256A}"/>
              </a:ext>
            </a:extLst>
          </p:cNvPr>
          <p:cNvSpPr>
            <a:spLocks noGrp="1"/>
          </p:cNvSpPr>
          <p:nvPr>
            <p:ph type="title"/>
          </p:nvPr>
        </p:nvSpPr>
        <p:spPr>
          <a:xfrm>
            <a:off x="3067940" y="432238"/>
            <a:ext cx="10550888" cy="747082"/>
          </a:xfrm>
        </p:spPr>
        <p:txBody>
          <a:bodyPr/>
          <a:lstStyle/>
          <a:p>
            <a:r>
              <a:rPr lang="en-US" b="1" dirty="0">
                <a:latin typeface="+mj-lt"/>
              </a:rPr>
              <a:t>Background- Continued</a:t>
            </a:r>
            <a:endParaRPr lang="en-GB" b="1" dirty="0">
              <a:latin typeface="+mj-lt"/>
            </a:endParaRPr>
          </a:p>
        </p:txBody>
      </p:sp>
      <p:sp>
        <p:nvSpPr>
          <p:cNvPr id="3" name="Content Placeholder 2">
            <a:extLst>
              <a:ext uri="{FF2B5EF4-FFF2-40B4-BE49-F238E27FC236}">
                <a16:creationId xmlns:a16="http://schemas.microsoft.com/office/drawing/2014/main" id="{2F198562-3413-4209-88F6-7F5DDFEA27E2}"/>
              </a:ext>
            </a:extLst>
          </p:cNvPr>
          <p:cNvSpPr>
            <a:spLocks noGrp="1"/>
          </p:cNvSpPr>
          <p:nvPr>
            <p:ph idx="1"/>
          </p:nvPr>
        </p:nvSpPr>
        <p:spPr>
          <a:xfrm>
            <a:off x="119641" y="1298961"/>
            <a:ext cx="11656463" cy="5057389"/>
          </a:xfrm>
        </p:spPr>
        <p:txBody>
          <a:bodyPr>
            <a:noAutofit/>
          </a:bodyPr>
          <a:lstStyle/>
          <a:p>
            <a:pPr marL="0" indent="0">
              <a:buNone/>
            </a:pPr>
            <a:r>
              <a:rPr lang="en-GB" dirty="0">
                <a:effectLst/>
                <a:latin typeface="Calibri" panose="020F0502020204030204" pitchFamily="34" charset="0"/>
                <a:ea typeface="Calibri" panose="020F0502020204030204" pitchFamily="34" charset="0"/>
                <a:cs typeface="Arial" panose="020B0604020202020204" pitchFamily="34" charset="0"/>
              </a:rPr>
              <a:t>However, the potential effect of COVID-19 on audit fees is not clear:</a:t>
            </a:r>
          </a:p>
          <a:p>
            <a:pPr lvl="1"/>
            <a:r>
              <a:rPr lang="en-GB" dirty="0">
                <a:effectLst/>
                <a:latin typeface="Calibri" panose="020F0502020204030204" pitchFamily="34" charset="0"/>
                <a:ea typeface="Calibri" panose="020F0502020204030204" pitchFamily="34" charset="0"/>
                <a:cs typeface="Arial" panose="020B0604020202020204" pitchFamily="34" charset="0"/>
              </a:rPr>
              <a:t> </a:t>
            </a: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On the one hand, the unprecedented economic conditions during COVID-19 and lockdown restrictions have affected numerous businesses negatively and several busted. In such a situation, it is not unnormal to negotiate the level of audit fees down to reduce costs. </a:t>
            </a:r>
          </a:p>
          <a:p>
            <a:pPr lvl="1"/>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On the other hand, there is an extraordinary level of uncertainty which impacts management estimates and judgement (e.g., accounting estimates, impairment tests, and going concern assumption) which might increase the risk of errors or fraud.</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means that auditors could spend more time and effort reviewing a business which induces higher audit fees. </a:t>
            </a:r>
          </a:p>
          <a:p>
            <a:pPr marL="457200" lvl="1" indent="0">
              <a:buNone/>
            </a:pPr>
            <a:endParaRPr lang="en-GB"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1"/>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So, the effect of COVID-19 on audit fees is an open research question. </a:t>
            </a:r>
            <a:endParaRPr lang="en-GB" dirty="0">
              <a:solidFill>
                <a:schemeClr val="tx1"/>
              </a:solidFill>
            </a:endParaRPr>
          </a:p>
        </p:txBody>
      </p:sp>
      <p:sp>
        <p:nvSpPr>
          <p:cNvPr id="4" name="Date Placeholder 3">
            <a:extLst>
              <a:ext uri="{FF2B5EF4-FFF2-40B4-BE49-F238E27FC236}">
                <a16:creationId xmlns:a16="http://schemas.microsoft.com/office/drawing/2014/main" id="{6475AD78-FE89-4B03-902B-F22E0B46899B}"/>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1A179E86-10AB-49AB-86D3-47D0D1F3F747}"/>
              </a:ext>
            </a:extLst>
          </p:cNvPr>
          <p:cNvSpPr>
            <a:spLocks noGrp="1"/>
          </p:cNvSpPr>
          <p:nvPr>
            <p:ph type="sldNum" sz="quarter" idx="12"/>
          </p:nvPr>
        </p:nvSpPr>
        <p:spPr/>
        <p:txBody>
          <a:bodyPr/>
          <a:lstStyle/>
          <a:p>
            <a:fld id="{0E1AA091-3F3D-4D26-8FFA-1A7F052D7EA4}" type="slidenum">
              <a:rPr lang="en-GB" smtClean="0"/>
              <a:t>5</a:t>
            </a:fld>
            <a:endParaRPr lang="en-GB" dirty="0"/>
          </a:p>
        </p:txBody>
      </p:sp>
    </p:spTree>
    <p:extLst>
      <p:ext uri="{BB962C8B-B14F-4D97-AF65-F5344CB8AC3E}">
        <p14:creationId xmlns:p14="http://schemas.microsoft.com/office/powerpoint/2010/main" val="96843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A4AD-6858-4D7B-88F8-524F039A0F80}"/>
              </a:ext>
            </a:extLst>
          </p:cNvPr>
          <p:cNvSpPr>
            <a:spLocks noGrp="1"/>
          </p:cNvSpPr>
          <p:nvPr>
            <p:ph type="title"/>
          </p:nvPr>
        </p:nvSpPr>
        <p:spPr>
          <a:xfrm>
            <a:off x="3128394" y="365125"/>
            <a:ext cx="10515600" cy="884835"/>
          </a:xfrm>
        </p:spPr>
        <p:txBody>
          <a:bodyPr/>
          <a:lstStyle/>
          <a:p>
            <a:r>
              <a:rPr lang="en-US" b="1" dirty="0">
                <a:latin typeface="+mj-lt"/>
              </a:rPr>
              <a:t>Research hypothesis</a:t>
            </a:r>
            <a:endParaRPr lang="en-GB" b="1" dirty="0">
              <a:latin typeface="+mj-lt"/>
            </a:endParaRPr>
          </a:p>
        </p:txBody>
      </p:sp>
      <p:sp>
        <p:nvSpPr>
          <p:cNvPr id="3" name="Content Placeholder 2">
            <a:extLst>
              <a:ext uri="{FF2B5EF4-FFF2-40B4-BE49-F238E27FC236}">
                <a16:creationId xmlns:a16="http://schemas.microsoft.com/office/drawing/2014/main" id="{9F6E2B48-2FCE-464B-96D3-1E36BB754E3C}"/>
              </a:ext>
            </a:extLst>
          </p:cNvPr>
          <p:cNvSpPr>
            <a:spLocks noGrp="1"/>
          </p:cNvSpPr>
          <p:nvPr>
            <p:ph idx="1"/>
          </p:nvPr>
        </p:nvSpPr>
        <p:spPr>
          <a:xfrm>
            <a:off x="179462" y="1110954"/>
            <a:ext cx="11174338" cy="5066010"/>
          </a:xfrm>
        </p:spPr>
        <p:txBody>
          <a:bodyPr>
            <a:normAutofit/>
          </a:bodyPr>
          <a:lstStyle/>
          <a:p>
            <a:pPr marL="0" indent="0">
              <a:buNone/>
            </a:pPr>
            <a:r>
              <a:rPr lang="en-GB" dirty="0">
                <a:latin typeface="Calibri" panose="020F0502020204030204" pitchFamily="34" charset="0"/>
                <a:ea typeface="Calibri" panose="020F0502020204030204" pitchFamily="34" charset="0"/>
                <a:cs typeface="Arial" panose="020B0604020202020204" pitchFamily="34" charset="0"/>
              </a:rPr>
              <a:t>COVID-19 could have driven actual audit fees up or down beyond normal expectations which gives rise to abnormal audit fees.</a:t>
            </a:r>
            <a:r>
              <a:rPr lang="en-GB" dirty="0">
                <a:effectLst/>
                <a:latin typeface="Calibri" panose="020F0502020204030204" pitchFamily="34" charset="0"/>
                <a:ea typeface="Calibri" panose="020F0502020204030204" pitchFamily="34" charset="0"/>
                <a:cs typeface="Arial" panose="020B0604020202020204" pitchFamily="34" charset="0"/>
              </a:rPr>
              <a:t> </a:t>
            </a:r>
          </a:p>
          <a:p>
            <a:pPr marL="0" indent="0">
              <a:buNone/>
            </a:pPr>
            <a:r>
              <a:rPr lang="en-GB" dirty="0">
                <a:effectLst/>
                <a:latin typeface="Calibri" panose="020F0502020204030204" pitchFamily="34" charset="0"/>
                <a:ea typeface="Calibri" panose="020F0502020204030204" pitchFamily="34" charset="0"/>
                <a:cs typeface="Arial" panose="020B0604020202020204" pitchFamily="34" charset="0"/>
              </a:rPr>
              <a:t>However, abnormal audit fees can exist for reasons other than COVID-19, for example omitted variable bias in the audit fee estimation model. If the pandemic is the main driver of these abnormal audit fees, we should see significant differences in the extent of abnormal audit fees during the pandemic compared to those of previous years (Ettredge et al., 2014).  </a:t>
            </a:r>
          </a:p>
          <a:p>
            <a:pPr marL="0" indent="0">
              <a:buNone/>
            </a:pPr>
            <a:endParaRPr lang="en-GB" dirty="0">
              <a:latin typeface="Calibri" panose="020F0502020204030204" pitchFamily="34" charset="0"/>
              <a:ea typeface="Calibri" panose="020F0502020204030204" pitchFamily="34" charset="0"/>
              <a:cs typeface="Arial" panose="020B0604020202020204" pitchFamily="34" charset="0"/>
            </a:endParaRPr>
          </a:p>
          <a:p>
            <a:r>
              <a:rPr lang="en-GB" i="1" dirty="0">
                <a:effectLst/>
                <a:latin typeface="Calibri" panose="020F0502020204030204" pitchFamily="34" charset="0"/>
                <a:ea typeface="Calibri" panose="020F0502020204030204" pitchFamily="34" charset="0"/>
                <a:cs typeface="Arial" panose="020B0604020202020204" pitchFamily="34" charset="0"/>
              </a:rPr>
              <a:t>H1: abnormal audit fees during the pandemic are significantly different from those of the pre-pandemic period, ceteris paribus.</a:t>
            </a:r>
            <a:endParaRPr lang="en-GB"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pPr marL="0" indent="0">
              <a:buNone/>
            </a:pPr>
            <a:endParaRPr lang="en-GB" dirty="0"/>
          </a:p>
        </p:txBody>
      </p:sp>
      <p:sp>
        <p:nvSpPr>
          <p:cNvPr id="4" name="Date Placeholder 3">
            <a:extLst>
              <a:ext uri="{FF2B5EF4-FFF2-40B4-BE49-F238E27FC236}">
                <a16:creationId xmlns:a16="http://schemas.microsoft.com/office/drawing/2014/main" id="{78480531-0783-4D9A-A8EC-3D6ED936E0AD}"/>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6979B52F-57DF-4A6D-B6A5-787679D19B4C}"/>
              </a:ext>
            </a:extLst>
          </p:cNvPr>
          <p:cNvSpPr>
            <a:spLocks noGrp="1"/>
          </p:cNvSpPr>
          <p:nvPr>
            <p:ph type="sldNum" sz="quarter" idx="12"/>
          </p:nvPr>
        </p:nvSpPr>
        <p:spPr/>
        <p:txBody>
          <a:bodyPr/>
          <a:lstStyle/>
          <a:p>
            <a:fld id="{0E1AA091-3F3D-4D26-8FFA-1A7F052D7EA4}" type="slidenum">
              <a:rPr lang="en-GB" smtClean="0"/>
              <a:t>6</a:t>
            </a:fld>
            <a:endParaRPr lang="en-GB" dirty="0"/>
          </a:p>
        </p:txBody>
      </p:sp>
    </p:spTree>
    <p:extLst>
      <p:ext uri="{BB962C8B-B14F-4D97-AF65-F5344CB8AC3E}">
        <p14:creationId xmlns:p14="http://schemas.microsoft.com/office/powerpoint/2010/main" val="270873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83B0-E2F5-41ED-8791-596D79FD0362}"/>
              </a:ext>
            </a:extLst>
          </p:cNvPr>
          <p:cNvSpPr>
            <a:spLocks noGrp="1"/>
          </p:cNvSpPr>
          <p:nvPr>
            <p:ph type="title"/>
          </p:nvPr>
        </p:nvSpPr>
        <p:spPr>
          <a:xfrm>
            <a:off x="3076486" y="-136732"/>
            <a:ext cx="8277313" cy="1102408"/>
          </a:xfrm>
        </p:spPr>
        <p:txBody>
          <a:bodyPr>
            <a:normAutofit fontScale="90000"/>
          </a:bodyPr>
          <a:lstStyle/>
          <a:p>
            <a:br>
              <a:rPr lang="en-GB" sz="4400" b="1" dirty="0">
                <a:effectLst/>
                <a:latin typeface="Calibri" panose="020F0502020204030204" pitchFamily="34" charset="0"/>
                <a:ea typeface="Calibri" panose="020F0502020204030204" pitchFamily="34" charset="0"/>
              </a:rPr>
            </a:br>
            <a:r>
              <a:rPr lang="en-GB" sz="4400" b="1" dirty="0">
                <a:effectLst/>
                <a:latin typeface="+mj-lt"/>
                <a:ea typeface="Calibri" panose="020F0502020204030204" pitchFamily="34" charset="0"/>
              </a:rPr>
              <a:t>Research design</a:t>
            </a:r>
            <a:br>
              <a:rPr lang="en-GB" dirty="0"/>
            </a:b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806B76-9A70-4A78-A2BE-D1DE43B99921}"/>
                  </a:ext>
                </a:extLst>
              </p:cNvPr>
              <p:cNvSpPr>
                <a:spLocks noGrp="1"/>
              </p:cNvSpPr>
              <p:nvPr>
                <p:ph idx="1"/>
              </p:nvPr>
            </p:nvSpPr>
            <p:spPr>
              <a:xfrm>
                <a:off x="192947" y="1166070"/>
                <a:ext cx="11853644" cy="5190280"/>
              </a:xfrm>
            </p:spPr>
            <p:txBody>
              <a:bodyPr>
                <a:normAutofit/>
              </a:bodyPr>
              <a:lstStyle/>
              <a:p>
                <a:r>
                  <a:rPr lang="en-GB" sz="3000" dirty="0">
                    <a:effectLst/>
                    <a:latin typeface="Calibri" panose="020F0502020204030204" pitchFamily="34" charset="0"/>
                    <a:ea typeface="Calibri" panose="020F0502020204030204" pitchFamily="34" charset="0"/>
                    <a:cs typeface="Calibri" panose="020F0502020204030204" pitchFamily="34" charset="0"/>
                  </a:rPr>
                  <a:t>Abnormal audit fees are measured as the differences between actual and expected ‘normal’ audit fees. </a:t>
                </a:r>
              </a:p>
              <a:p>
                <a:r>
                  <a:rPr lang="en-GB" sz="3000" dirty="0">
                    <a:effectLst/>
                    <a:latin typeface="Calibri" panose="020F0502020204030204" pitchFamily="34" charset="0"/>
                    <a:ea typeface="Calibri" panose="020F0502020204030204" pitchFamily="34" charset="0"/>
                    <a:cs typeface="Calibri" panose="020F0502020204030204" pitchFamily="34" charset="0"/>
                  </a:rPr>
                  <a:t>Expected audit fees are obtained using a Robust Least Squares regression </a:t>
                </a:r>
                <a:r>
                  <a:rPr lang="en-GB" sz="2400" dirty="0">
                    <a:effectLst/>
                    <a:latin typeface="Calibri" panose="020F0502020204030204" pitchFamily="34" charset="0"/>
                    <a:ea typeface="Calibri" panose="020F0502020204030204" pitchFamily="34" charset="0"/>
                    <a:cs typeface="Calibri" panose="020F0502020204030204" pitchFamily="34" charset="0"/>
                  </a:rPr>
                  <a:t>of</a:t>
                </a:r>
                <a:r>
                  <a:rPr lang="en-GB" sz="3000" dirty="0">
                    <a:effectLst/>
                    <a:latin typeface="Calibri" panose="020F0502020204030204" pitchFamily="34" charset="0"/>
                    <a:ea typeface="Calibri" panose="020F0502020204030204" pitchFamily="34" charset="0"/>
                    <a:cs typeface="Calibri" panose="020F0502020204030204" pitchFamily="34" charset="0"/>
                  </a:rPr>
                  <a:t> the following audit fee estimation model:</a:t>
                </a:r>
              </a:p>
              <a:p>
                <a:pPr marL="0" indent="0">
                  <a:buNone/>
                </a:pPr>
                <a14:m>
                  <m:oMathPara xmlns:m="http://schemas.openxmlformats.org/officeDocument/2006/math">
                    <m:oMathParaPr>
                      <m:jc m:val="centerGroup"/>
                    </m:oMathParaPr>
                    <m:oMath xmlns:m="http://schemas.openxmlformats.org/officeDocument/2006/math">
                      <m:r>
                        <m:rPr>
                          <m:sty m:val="p"/>
                        </m:rPr>
                        <a:rPr lang="en-GB" sz="2400" i="0" smtClean="0">
                          <a:effectLst/>
                          <a:latin typeface="Cambria Math" panose="02040503050406030204" pitchFamily="18" charset="0"/>
                          <a:ea typeface="Calibri" panose="020F0502020204030204" pitchFamily="34" charset="0"/>
                          <a:cs typeface="Arial" panose="020B0604020202020204" pitchFamily="34" charset="0"/>
                        </a:rPr>
                        <m:t>Ln</m:t>
                      </m:r>
                      <m:r>
                        <a:rPr lang="en-GB" sz="2400" i="0" smtClean="0">
                          <a:effectLst/>
                          <a:latin typeface="Cambria Math" panose="02040503050406030204" pitchFamily="18" charset="0"/>
                          <a:ea typeface="Calibri" panose="020F0502020204030204" pitchFamily="34" charset="0"/>
                          <a:cs typeface="Arial" panose="020B0604020202020204" pitchFamily="34" charset="0"/>
                        </a:rPr>
                        <m:t> </m:t>
                      </m:r>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AF</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CPI</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baseline="-25000">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baseline="-25000">
                              <a:effectLst/>
                              <a:latin typeface="Cambria Math" panose="02040503050406030204" pitchFamily="18" charset="0"/>
                              <a:ea typeface="Calibri" panose="020F0502020204030204" pitchFamily="34" charset="0"/>
                              <a:cs typeface="Arial" panose="020B0604020202020204" pitchFamily="34" charset="0"/>
                            </a:rPr>
                            <m:t>0</m:t>
                          </m:r>
                        </m:sub>
                      </m:sSub>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a:rPr lang="en-GB" sz="2400" i="0">
                          <a:effectLst/>
                          <a:latin typeface="Cambria Math" panose="02040503050406030204" pitchFamily="18" charset="0"/>
                          <a:ea typeface="Calibri" panose="020F0502020204030204" pitchFamily="34" charset="0"/>
                          <a:cs typeface="Arial" panose="020B0604020202020204" pitchFamily="34" charset="0"/>
                        </a:rPr>
                        <m:t>+</m:t>
                      </m:r>
                      <m:r>
                        <a:rPr lang="en-GB" sz="2400" i="0">
                          <a:effectLst/>
                          <a:latin typeface="Cambria Math" panose="02040503050406030204" pitchFamily="18" charset="0"/>
                          <a:ea typeface="Calibri" panose="020F0502020204030204" pitchFamily="34" charset="0"/>
                          <a:cs typeface="Arial" panose="020B0604020202020204" pitchFamily="34" charset="0"/>
                          <a:hlinkClick r:id="" action="ppaction://noaction"/>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Ln</m:t>
                      </m:r>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TA</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CPI</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2</m:t>
                          </m:r>
                        </m:sub>
                      </m:sSub>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NSEG</m:t>
                      </m:r>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3</m:t>
                          </m:r>
                        </m:sub>
                      </m:sSub>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CA</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TA</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4</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ROA</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5 </m:t>
                          </m:r>
                        </m:sub>
                      </m:sSub>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LOSS</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6</m:t>
                          </m:r>
                        </m:sub>
                      </m:sSub>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LIQ</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7</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GER</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8</m:t>
                          </m:r>
                        </m:sub>
                      </m:sSub>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PEAK</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9</m:t>
                          </m:r>
                        </m:sub>
                      </m:sSub>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REG</m:t>
                      </m:r>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10</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BIG</m:t>
                      </m:r>
                      <m:r>
                        <a:rPr lang="en-GB" sz="2400" i="0">
                          <a:effectLst/>
                          <a:latin typeface="Cambria Math" panose="02040503050406030204" pitchFamily="18" charset="0"/>
                          <a:ea typeface="Calibri" panose="020F0502020204030204" pitchFamily="34" charset="0"/>
                          <a:cs typeface="Arial" panose="020B0604020202020204" pitchFamily="34" charset="0"/>
                        </a:rPr>
                        <m:t>4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11</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Ln</m:t>
                      </m:r>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NAF</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CPI</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12</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TOT</m:t>
                      </m:r>
                      <m:r>
                        <a:rPr lang="en-GB" sz="2400" i="0">
                          <a:effectLst/>
                          <a:latin typeface="Cambria Math" panose="02040503050406030204" pitchFamily="18" charset="0"/>
                          <a:ea typeface="Calibri" panose="020F0502020204030204" pitchFamily="34" charset="0"/>
                          <a:cs typeface="Arial" panose="020B0604020202020204" pitchFamily="34" charset="0"/>
                        </a:rPr>
                        <m:t>_</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AP</m:t>
                      </m:r>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13</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Z</m:t>
                      </m:r>
                      <m:r>
                        <a:rPr lang="en-GB" sz="2400" i="0">
                          <a:effectLst/>
                          <a:latin typeface="Cambria Math" panose="02040503050406030204" pitchFamily="18" charset="0"/>
                          <a:ea typeface="Calibri" panose="020F0502020204030204" pitchFamily="34" charset="0"/>
                          <a:cs typeface="Arial" panose="020B0604020202020204" pitchFamily="34" charset="0"/>
                        </a:rPr>
                        <m:t>_</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RANK</m:t>
                      </m:r>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14 </m:t>
                          </m:r>
                        </m:sub>
                      </m:sSub>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Ln</m:t>
                      </m:r>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GDP</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CPI</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15</m:t>
                          </m:r>
                        </m:sub>
                      </m:sSub>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PC</m:t>
                      </m:r>
                      <m:r>
                        <a:rPr lang="en-GB" sz="2400" i="0">
                          <a:effectLst/>
                          <a:latin typeface="Cambria Math" panose="02040503050406030204" pitchFamily="18" charset="0"/>
                          <a:ea typeface="Calibri" panose="020F0502020204030204" pitchFamily="34" charset="0"/>
                          <a:cs typeface="Arial" panose="020B0604020202020204" pitchFamily="34" charset="0"/>
                        </a:rPr>
                        <m:t>01+</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16</m:t>
                          </m:r>
                        </m:sub>
                      </m:sSub>
                      <m:r>
                        <m:rPr>
                          <m:sty m:val="p"/>
                        </m:rPr>
                        <a:rPr lang="en-US" sz="2400" b="0" i="0" smtClean="0">
                          <a:effectLst/>
                          <a:latin typeface="Cambria Math" panose="02040503050406030204" pitchFamily="18" charset="0"/>
                          <a:ea typeface="Calibri" panose="020F0502020204030204" pitchFamily="34" charset="0"/>
                          <a:cs typeface="Arial" panose="020B0604020202020204" pitchFamily="34" charset="0"/>
                        </a:rPr>
                        <m:t>TRD</m:t>
                      </m:r>
                      <m:r>
                        <a:rPr lang="en-GB" sz="2400" i="0">
                          <a:effectLst/>
                          <a:latin typeface="Cambria Math" panose="02040503050406030204" pitchFamily="18" charset="0"/>
                          <a:ea typeface="Calibri" panose="020F0502020204030204" pitchFamily="34" charset="0"/>
                          <a:cs typeface="Arial" panose="020B0604020202020204" pitchFamily="34" charset="0"/>
                        </a:rPr>
                        <m:t>+</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17</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Yt</m:t>
                      </m:r>
                      <m:r>
                        <a:rPr lang="en-GB" sz="2400" i="0">
                          <a:effectLst/>
                          <a:latin typeface="Cambria Math" panose="02040503050406030204" pitchFamily="18" charset="0"/>
                          <a:ea typeface="Calibri" panose="020F0502020204030204" pitchFamily="34" charset="0"/>
                          <a:cs typeface="Arial" panose="020B0604020202020204" pitchFamily="34" charset="0"/>
                        </a:rPr>
                        <m:t>+ </m:t>
                      </m:r>
                      <m:r>
                        <a:rPr lang="en-GB" sz="2400" i="1">
                          <a:solidFill>
                            <a:srgbClr val="202124"/>
                          </a:solidFill>
                          <a:effectLst/>
                          <a:latin typeface="Cambria Math" panose="02040503050406030204" pitchFamily="18" charset="0"/>
                          <a:ea typeface="Calibri" panose="020F0502020204030204" pitchFamily="34" charset="0"/>
                          <a:cs typeface="Arial" panose="020B0604020202020204" pitchFamily="34" charset="0"/>
                        </a:rPr>
                        <m:t>𝜀</m:t>
                      </m:r>
                    </m:oMath>
                  </m:oMathPara>
                </a14:m>
                <a:endParaRPr lang="en-GB" sz="2400" dirty="0"/>
              </a:p>
              <a:p>
                <a:pPr marL="0" indent="0">
                  <a:buNone/>
                </a:pPr>
                <a:endParaRPr lang="en-GB" sz="30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mc:Choice>
        <mc:Fallback xmlns="">
          <p:sp>
            <p:nvSpPr>
              <p:cNvPr id="3" name="Content Placeholder 2">
                <a:extLst>
                  <a:ext uri="{FF2B5EF4-FFF2-40B4-BE49-F238E27FC236}">
                    <a16:creationId xmlns:a16="http://schemas.microsoft.com/office/drawing/2014/main" id="{AF806B76-9A70-4A78-A2BE-D1DE43B99921}"/>
                  </a:ext>
                </a:extLst>
              </p:cNvPr>
              <p:cNvSpPr>
                <a:spLocks noGrp="1" noRot="1" noChangeAspect="1" noMove="1" noResize="1" noEditPoints="1" noAdjustHandles="1" noChangeArrowheads="1" noChangeShapeType="1" noTextEdit="1"/>
              </p:cNvSpPr>
              <p:nvPr>
                <p:ph idx="1"/>
              </p:nvPr>
            </p:nvSpPr>
            <p:spPr>
              <a:xfrm>
                <a:off x="192947" y="1166070"/>
                <a:ext cx="11853644" cy="5190280"/>
              </a:xfrm>
              <a:blipFill>
                <a:blip r:embed="rId2"/>
                <a:stretch>
                  <a:fillRect l="-1080" t="-2347" r="-772"/>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AEC6F298-D6FF-4A9B-8A83-86B983FADB5E}"/>
              </a:ext>
            </a:extLst>
          </p:cNvPr>
          <p:cNvSpPr>
            <a:spLocks noGrp="1"/>
          </p:cNvSpPr>
          <p:nvPr>
            <p:ph type="dt" sz="half" idx="10"/>
          </p:nvPr>
        </p:nvSpPr>
        <p:spPr/>
        <p:txBody>
          <a:bodyPr/>
          <a:lstStyle/>
          <a:p>
            <a:fld id="{2F578378-F15F-4E27-961E-FC28754F0F12}" type="datetime1">
              <a:rPr lang="en-GB" smtClean="0"/>
              <a:t>25/07/2022</a:t>
            </a:fld>
            <a:endParaRPr lang="en-GB" dirty="0"/>
          </a:p>
        </p:txBody>
      </p:sp>
      <p:sp>
        <p:nvSpPr>
          <p:cNvPr id="5" name="Slide Number Placeholder 4">
            <a:extLst>
              <a:ext uri="{FF2B5EF4-FFF2-40B4-BE49-F238E27FC236}">
                <a16:creationId xmlns:a16="http://schemas.microsoft.com/office/drawing/2014/main" id="{51A0103C-56F3-486B-88F6-4D0FDE7E51ED}"/>
              </a:ext>
            </a:extLst>
          </p:cNvPr>
          <p:cNvSpPr>
            <a:spLocks noGrp="1"/>
          </p:cNvSpPr>
          <p:nvPr>
            <p:ph type="sldNum" sz="quarter" idx="12"/>
          </p:nvPr>
        </p:nvSpPr>
        <p:spPr/>
        <p:txBody>
          <a:bodyPr/>
          <a:lstStyle/>
          <a:p>
            <a:fld id="{0E1AA091-3F3D-4D26-8FFA-1A7F052D7EA4}" type="slidenum">
              <a:rPr lang="en-GB" smtClean="0"/>
              <a:t>7</a:t>
            </a:fld>
            <a:endParaRPr lang="en-GB" dirty="0"/>
          </a:p>
        </p:txBody>
      </p:sp>
    </p:spTree>
    <p:extLst>
      <p:ext uri="{BB962C8B-B14F-4D97-AF65-F5344CB8AC3E}">
        <p14:creationId xmlns:p14="http://schemas.microsoft.com/office/powerpoint/2010/main" val="31708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4AD5-5F2B-476D-96EE-364646FD6AC9}"/>
              </a:ext>
            </a:extLst>
          </p:cNvPr>
          <p:cNvSpPr>
            <a:spLocks noGrp="1"/>
          </p:cNvSpPr>
          <p:nvPr>
            <p:ph type="title"/>
          </p:nvPr>
        </p:nvSpPr>
        <p:spPr>
          <a:xfrm>
            <a:off x="3102835" y="487110"/>
            <a:ext cx="10515600" cy="842720"/>
          </a:xfrm>
        </p:spPr>
        <p:txBody>
          <a:bodyPr/>
          <a:lstStyle/>
          <a:p>
            <a:r>
              <a:rPr lang="en-GB" sz="4400" b="1" dirty="0">
                <a:effectLst/>
                <a:latin typeface="+mj-lt"/>
                <a:ea typeface="Calibri" panose="020F0502020204030204" pitchFamily="34" charset="0"/>
              </a:rPr>
              <a:t>Research design- continued</a:t>
            </a:r>
            <a:endParaRPr lang="en-GB" b="1" dirty="0">
              <a:latin typeface="+mj-lt"/>
            </a:endParaRPr>
          </a:p>
        </p:txBody>
      </p:sp>
      <p:sp>
        <p:nvSpPr>
          <p:cNvPr id="3" name="Content Placeholder 2">
            <a:extLst>
              <a:ext uri="{FF2B5EF4-FFF2-40B4-BE49-F238E27FC236}">
                <a16:creationId xmlns:a16="http://schemas.microsoft.com/office/drawing/2014/main" id="{11690350-EB1D-4FBA-8176-59FFA737D581}"/>
              </a:ext>
            </a:extLst>
          </p:cNvPr>
          <p:cNvSpPr>
            <a:spLocks noGrp="1"/>
          </p:cNvSpPr>
          <p:nvPr>
            <p:ph idx="1"/>
          </p:nvPr>
        </p:nvSpPr>
        <p:spPr>
          <a:xfrm>
            <a:off x="254644" y="1468073"/>
            <a:ext cx="11099156" cy="4708890"/>
          </a:xfrm>
        </p:spPr>
        <p:txBody>
          <a:bodyPr/>
          <a:lstStyle/>
          <a:p>
            <a:r>
              <a:rPr lang="en-GB" sz="3200" dirty="0">
                <a:effectLst/>
                <a:latin typeface="Calibri" panose="020F0502020204030204" pitchFamily="34" charset="0"/>
                <a:ea typeface="Calibri" panose="020F0502020204030204" pitchFamily="34" charset="0"/>
                <a:cs typeface="Calibri" panose="020F0502020204030204" pitchFamily="34" charset="0"/>
              </a:rPr>
              <a:t>Wilcoxon Signed Ranks Test is used to examine the significance of positive and negative abnormal audit fees in 2020 compared to those of previous years. </a:t>
            </a:r>
          </a:p>
          <a:p>
            <a:r>
              <a:rPr lang="en-GB" sz="3200" dirty="0">
                <a:effectLst/>
                <a:latin typeface="Calibri" panose="020F0502020204030204" pitchFamily="34" charset="0"/>
                <a:ea typeface="Calibri" panose="020F0502020204030204" pitchFamily="34" charset="0"/>
                <a:cs typeface="Calibri" panose="020F0502020204030204" pitchFamily="34" charset="0"/>
              </a:rPr>
              <a:t>For robustness check, </a:t>
            </a:r>
            <a:r>
              <a:rPr lang="en-GB" sz="3200" dirty="0">
                <a:effectLst/>
                <a:latin typeface="Calibri" panose="020F0502020204030204" pitchFamily="34" charset="0"/>
                <a:ea typeface="Calibri" panose="020F0502020204030204" pitchFamily="34" charset="0"/>
                <a:cs typeface="Arial" panose="020B0604020202020204" pitchFamily="34" charset="0"/>
              </a:rPr>
              <a:t>we re-measure abnormal audit fees as the residuals from the audit fee estimation model and rerun the analysis. </a:t>
            </a:r>
          </a:p>
          <a:p>
            <a:pPr marL="0" indent="0">
              <a:buNone/>
            </a:pPr>
            <a:endParaRPr lang="en-GB" dirty="0"/>
          </a:p>
        </p:txBody>
      </p:sp>
      <p:sp>
        <p:nvSpPr>
          <p:cNvPr id="4" name="Date Placeholder 3">
            <a:extLst>
              <a:ext uri="{FF2B5EF4-FFF2-40B4-BE49-F238E27FC236}">
                <a16:creationId xmlns:a16="http://schemas.microsoft.com/office/drawing/2014/main" id="{61C1C25B-1C37-4A14-B62C-6F5077F1B950}"/>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90BBB013-B84B-4CC3-90BD-01C9760227B9}"/>
              </a:ext>
            </a:extLst>
          </p:cNvPr>
          <p:cNvSpPr>
            <a:spLocks noGrp="1"/>
          </p:cNvSpPr>
          <p:nvPr>
            <p:ph type="sldNum" sz="quarter" idx="12"/>
          </p:nvPr>
        </p:nvSpPr>
        <p:spPr/>
        <p:txBody>
          <a:bodyPr/>
          <a:lstStyle/>
          <a:p>
            <a:fld id="{0E1AA091-3F3D-4D26-8FFA-1A7F052D7EA4}" type="slidenum">
              <a:rPr lang="en-GB" smtClean="0"/>
              <a:t>8</a:t>
            </a:fld>
            <a:endParaRPr lang="en-GB" dirty="0"/>
          </a:p>
        </p:txBody>
      </p:sp>
    </p:spTree>
    <p:extLst>
      <p:ext uri="{BB962C8B-B14F-4D97-AF65-F5344CB8AC3E}">
        <p14:creationId xmlns:p14="http://schemas.microsoft.com/office/powerpoint/2010/main" val="124831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463F-1F1E-41C4-AC5A-D6583A89E10B}"/>
              </a:ext>
            </a:extLst>
          </p:cNvPr>
          <p:cNvSpPr>
            <a:spLocks noGrp="1"/>
          </p:cNvSpPr>
          <p:nvPr>
            <p:ph type="title"/>
          </p:nvPr>
        </p:nvSpPr>
        <p:spPr>
          <a:xfrm>
            <a:off x="3027727" y="461394"/>
            <a:ext cx="9094365" cy="797304"/>
          </a:xfrm>
        </p:spPr>
        <p:txBody>
          <a:bodyPr/>
          <a:lstStyle/>
          <a:p>
            <a:r>
              <a:rPr lang="en-US" b="1" dirty="0">
                <a:latin typeface="+mj-lt"/>
              </a:rPr>
              <a:t>Research sample and sources for data</a:t>
            </a:r>
            <a:endParaRPr lang="en-GB" b="1" dirty="0">
              <a:latin typeface="+mj-lt"/>
            </a:endParaRPr>
          </a:p>
        </p:txBody>
      </p:sp>
      <p:sp>
        <p:nvSpPr>
          <p:cNvPr id="3" name="Content Placeholder 2">
            <a:extLst>
              <a:ext uri="{FF2B5EF4-FFF2-40B4-BE49-F238E27FC236}">
                <a16:creationId xmlns:a16="http://schemas.microsoft.com/office/drawing/2014/main" id="{5E132C0F-1AD8-4E60-8285-B549EE71FEFA}"/>
              </a:ext>
            </a:extLst>
          </p:cNvPr>
          <p:cNvSpPr>
            <a:spLocks noGrp="1"/>
          </p:cNvSpPr>
          <p:nvPr>
            <p:ph idx="1"/>
          </p:nvPr>
        </p:nvSpPr>
        <p:spPr>
          <a:xfrm>
            <a:off x="254644" y="1535185"/>
            <a:ext cx="11645256" cy="4479721"/>
          </a:xfrm>
        </p:spPr>
        <p:txBody>
          <a:bodyPr/>
          <a:lstStyle/>
          <a:p>
            <a:r>
              <a:rPr lang="en-GB" dirty="0">
                <a:effectLst/>
                <a:latin typeface="Calibri" panose="020F0502020204030204" pitchFamily="34" charset="0"/>
                <a:ea typeface="Calibri" panose="020F0502020204030204" pitchFamily="34" charset="0"/>
                <a:cs typeface="Arial" panose="020B0604020202020204" pitchFamily="34" charset="0"/>
              </a:rPr>
              <a:t>This study utilises a sample of domestic listed companies from top largest economies in Europe, namely: France, Germany, Spain, and the United Kingdom, over the period  2014 to 2020. This makes an initial sample of 214 companies with 1,498 firm-year observations. </a:t>
            </a:r>
          </a:p>
          <a:p>
            <a:endParaRPr lang="en-GB" dirty="0">
              <a:latin typeface="Calibri" panose="020F0502020204030204" pitchFamily="34" charset="0"/>
              <a:ea typeface="Calibri" panose="020F0502020204030204" pitchFamily="34" charset="0"/>
              <a:cs typeface="Arial" panose="020B0604020202020204" pitchFamily="34" charset="0"/>
            </a:endParaRPr>
          </a:p>
          <a:p>
            <a:r>
              <a:rPr lang="en-GB" dirty="0">
                <a:effectLst/>
                <a:latin typeface="Calibri" panose="020F0502020204030204" pitchFamily="34" charset="0"/>
                <a:ea typeface="Calibri" panose="020F0502020204030204" pitchFamily="34" charset="0"/>
                <a:cs typeface="Arial" panose="020B0604020202020204" pitchFamily="34" charset="0"/>
              </a:rPr>
              <a:t>The final sample comprises 145 companies with 745 firm-year observations. Company-level data are collected from Datastream database. GDP and country-level corporate governance indicators are gathered from the World Bank, while the CPI is obtained from the OECD database.</a:t>
            </a:r>
          </a:p>
          <a:p>
            <a:endParaRPr lang="en-GB" dirty="0"/>
          </a:p>
        </p:txBody>
      </p:sp>
      <p:sp>
        <p:nvSpPr>
          <p:cNvPr id="4" name="Date Placeholder 3">
            <a:extLst>
              <a:ext uri="{FF2B5EF4-FFF2-40B4-BE49-F238E27FC236}">
                <a16:creationId xmlns:a16="http://schemas.microsoft.com/office/drawing/2014/main" id="{B4B17796-8397-4DE6-8975-2C2B397159F2}"/>
              </a:ext>
            </a:extLst>
          </p:cNvPr>
          <p:cNvSpPr>
            <a:spLocks noGrp="1"/>
          </p:cNvSpPr>
          <p:nvPr>
            <p:ph type="dt" sz="half" idx="10"/>
          </p:nvPr>
        </p:nvSpPr>
        <p:spPr/>
        <p:txBody>
          <a:bodyPr/>
          <a:lstStyle/>
          <a:p>
            <a:fld id="{309FCA47-C926-4EC0-92D2-5FAC12FCAE2D}" type="datetime1">
              <a:rPr lang="en-GB" smtClean="0"/>
              <a:t>25/07/2022</a:t>
            </a:fld>
            <a:endParaRPr lang="en-GB" dirty="0"/>
          </a:p>
        </p:txBody>
      </p:sp>
      <p:sp>
        <p:nvSpPr>
          <p:cNvPr id="5" name="Slide Number Placeholder 4">
            <a:extLst>
              <a:ext uri="{FF2B5EF4-FFF2-40B4-BE49-F238E27FC236}">
                <a16:creationId xmlns:a16="http://schemas.microsoft.com/office/drawing/2014/main" id="{20F4906B-84F1-4C15-9B87-B711724F2B5A}"/>
              </a:ext>
            </a:extLst>
          </p:cNvPr>
          <p:cNvSpPr>
            <a:spLocks noGrp="1"/>
          </p:cNvSpPr>
          <p:nvPr>
            <p:ph type="sldNum" sz="quarter" idx="12"/>
          </p:nvPr>
        </p:nvSpPr>
        <p:spPr/>
        <p:txBody>
          <a:bodyPr/>
          <a:lstStyle/>
          <a:p>
            <a:fld id="{0E1AA091-3F3D-4D26-8FFA-1A7F052D7EA4}" type="slidenum">
              <a:rPr lang="en-GB" smtClean="0"/>
              <a:t>9</a:t>
            </a:fld>
            <a:endParaRPr lang="en-GB" dirty="0"/>
          </a:p>
        </p:txBody>
      </p:sp>
    </p:spTree>
    <p:extLst>
      <p:ext uri="{BB962C8B-B14F-4D97-AF65-F5344CB8AC3E}">
        <p14:creationId xmlns:p14="http://schemas.microsoft.com/office/powerpoint/2010/main" val="1064835172"/>
      </p:ext>
    </p:extLst>
  </p:cSld>
  <p:clrMapOvr>
    <a:masterClrMapping/>
  </p:clrMapOvr>
</p:sld>
</file>

<file path=ppt/theme/theme1.xml><?xml version="1.0" encoding="utf-8"?>
<a:theme xmlns:a="http://schemas.openxmlformats.org/drawingml/2006/main" name="RGU Template">
  <a:themeElements>
    <a:clrScheme name="RGU 1">
      <a:dk1>
        <a:srgbClr val="000000"/>
      </a:dk1>
      <a:lt1>
        <a:srgbClr val="FFFFFF"/>
      </a:lt1>
      <a:dk2>
        <a:srgbClr val="44546A"/>
      </a:dk2>
      <a:lt2>
        <a:srgbClr val="E7E6E6"/>
      </a:lt2>
      <a:accent1>
        <a:srgbClr val="69216A"/>
      </a:accent1>
      <a:accent2>
        <a:srgbClr val="00A3DA"/>
      </a:accent2>
      <a:accent3>
        <a:srgbClr val="F2B229"/>
      </a:accent3>
      <a:accent4>
        <a:srgbClr val="E88A2C"/>
      </a:accent4>
      <a:accent5>
        <a:srgbClr val="D91F53"/>
      </a:accent5>
      <a:accent6>
        <a:srgbClr val="80AE3D"/>
      </a:accent6>
      <a:hlink>
        <a:srgbClr val="C51473"/>
      </a:hlink>
      <a:folHlink>
        <a:srgbClr val="0067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id="{25AA285C-0EE3-4FE7-A62F-68D542F57DE0}" vid="{6E8AA8E9-D1C2-4FEF-AD07-2D4EF99C764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_Powerpoint_beta_3.pptx" id="{B1086ED5-7E18-4D4B-B3AE-F72678ED0930}" vid="{D21C21B4-D876-4549-8284-2B3D3B8F043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_Powerpoint_beta_3.pptx" id="{B1086ED5-7E18-4D4B-B3AE-F72678ED0930}" vid="{1481EDFD-2354-4CD9-A744-0FE3CFFEEFB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RGU TEMPLATE POWERPOINT STYLE</Template>
  <TotalTime>1174</TotalTime>
  <Words>1521</Words>
  <Application>Microsoft Office PowerPoint</Application>
  <PresentationFormat>Widescreen</PresentationFormat>
  <Paragraphs>230</Paragraphs>
  <Slides>16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Cambria Math</vt:lpstr>
      <vt:lpstr>Times New Roman</vt:lpstr>
      <vt:lpstr>RGU Template</vt:lpstr>
      <vt:lpstr>1_Custom Design</vt:lpstr>
      <vt:lpstr>Custom Design</vt:lpstr>
      <vt:lpstr>What happened to audit fees during the coronavirus pandemic?   </vt:lpstr>
      <vt:lpstr>Purpose</vt:lpstr>
      <vt:lpstr>Background</vt:lpstr>
      <vt:lpstr>Background- Continued</vt:lpstr>
      <vt:lpstr>Background- Continued</vt:lpstr>
      <vt:lpstr>Research hypothesis</vt:lpstr>
      <vt:lpstr> Research design </vt:lpstr>
      <vt:lpstr>Research design- continued</vt:lpstr>
      <vt:lpstr>Research sample and sources for data</vt:lpstr>
      <vt:lpstr>Measuring benchmark ‘normal’ audit fees</vt:lpstr>
      <vt:lpstr>Descriptive statistics of abnormal audit fees</vt:lpstr>
      <vt:lpstr>Results of Wilcoxon Signed Ranks Test</vt:lpstr>
      <vt:lpstr>Independent Samples Median Test</vt:lpstr>
      <vt:lpstr>Findings</vt:lpstr>
      <vt:lpstr>Originality</vt:lpstr>
      <vt:lpstr>Implications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happened to audit fees  during the coronavirus pandemic ?</dc:title>
  <dc:creator>omaima gomaa</dc:creator>
  <cp:lastModifiedBy>Leah Morrison (lib)</cp:lastModifiedBy>
  <cp:revision>55</cp:revision>
  <dcterms:created xsi:type="dcterms:W3CDTF">2022-04-24T09:36:47Z</dcterms:created>
  <dcterms:modified xsi:type="dcterms:W3CDTF">2022-07-25T14:04:46Z</dcterms:modified>
</cp:coreProperties>
</file>