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8"/>
  </p:notesMasterIdLst>
  <p:sldIdLst>
    <p:sldId id="256" r:id="rId2"/>
    <p:sldId id="358" r:id="rId3"/>
    <p:sldId id="354" r:id="rId4"/>
    <p:sldId id="355" r:id="rId5"/>
    <p:sldId id="361" r:id="rId6"/>
    <p:sldId id="346" r:id="rId7"/>
    <p:sldId id="347" r:id="rId8"/>
    <p:sldId id="348" r:id="rId9"/>
    <p:sldId id="341" r:id="rId10"/>
    <p:sldId id="350" r:id="rId11"/>
    <p:sldId id="352" r:id="rId12"/>
    <p:sldId id="353" r:id="rId13"/>
    <p:sldId id="337" r:id="rId14"/>
    <p:sldId id="360" r:id="rId15"/>
    <p:sldId id="351" r:id="rId16"/>
    <p:sldId id="32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3850" autoAdjust="0"/>
  </p:normalViewPr>
  <p:slideViewPr>
    <p:cSldViewPr>
      <p:cViewPr varScale="1">
        <p:scale>
          <a:sx n="71" d="100"/>
          <a:sy n="71" d="100"/>
        </p:scale>
        <p:origin x="153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4BDE42-343B-4E51-9676-DAB8CF6CABC9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CA972-E8C5-4B40-A129-BA8525C927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042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7BEF-1182-4310-8373-ED79B7DB1F01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6C2A0-7742-429E-BDFA-71E8A961B74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7BEF-1182-4310-8373-ED79B7DB1F01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6C2A0-7742-429E-BDFA-71E8A961B7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7BEF-1182-4310-8373-ED79B7DB1F01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6C2A0-7742-429E-BDFA-71E8A961B7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7BEF-1182-4310-8373-ED79B7DB1F01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6C2A0-7742-429E-BDFA-71E8A961B7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7BEF-1182-4310-8373-ED79B7DB1F01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6C2A0-7742-429E-BDFA-71E8A961B745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7BEF-1182-4310-8373-ED79B7DB1F01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6C2A0-7742-429E-BDFA-71E8A961B7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7BEF-1182-4310-8373-ED79B7DB1F01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6C2A0-7742-429E-BDFA-71E8A961B7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7BEF-1182-4310-8373-ED79B7DB1F01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6C2A0-7742-429E-BDFA-71E8A961B7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7BEF-1182-4310-8373-ED79B7DB1F01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6C2A0-7742-429E-BDFA-71E8A961B7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7BEF-1182-4310-8373-ED79B7DB1F01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6C2A0-7742-429E-BDFA-71E8A961B74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F7BEF-1182-4310-8373-ED79B7DB1F01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36C2A0-7742-429E-BDFA-71E8A961B745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FF7BEF-1182-4310-8373-ED79B7DB1F01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36C2A0-7742-429E-BDFA-71E8A961B745}" type="slidenum">
              <a:rPr lang="en-GB" smtClean="0"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672" y="1052736"/>
            <a:ext cx="7990656" cy="2592288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GB" sz="3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New insights into the associations between financial performance and environmental disclosure and Performance</a:t>
            </a:r>
            <a:br>
              <a:rPr lang="en-GB" sz="3600" dirty="0">
                <a:effectLst/>
              </a:rPr>
            </a:b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933056"/>
            <a:ext cx="7416824" cy="2736304"/>
          </a:xfrm>
        </p:spPr>
        <p:txBody>
          <a:bodyPr>
            <a:normAutofit lnSpcReduction="10000"/>
          </a:bodyPr>
          <a:lstStyle/>
          <a:p>
            <a:pPr algn="ctr"/>
            <a:r>
              <a:rPr lang="en-GB" sz="2400" b="1" i="1" dirty="0">
                <a:solidFill>
                  <a:schemeClr val="bg1"/>
                </a:solidFill>
              </a:rPr>
              <a:t>Omaima Hassan and Peter Romilly</a:t>
            </a:r>
          </a:p>
          <a:p>
            <a:pPr algn="ctr"/>
            <a:endParaRPr lang="en-GB" sz="2400" b="1" i="1" dirty="0">
              <a:solidFill>
                <a:schemeClr val="bg1"/>
              </a:solidFill>
            </a:endParaRPr>
          </a:p>
          <a:p>
            <a:pPr algn="ctr"/>
            <a:r>
              <a:rPr lang="en-GB" sz="2400" i="1" dirty="0">
                <a:solidFill>
                  <a:srgbClr val="FFFF00"/>
                </a:solidFill>
                <a:latin typeface="+mj-lt"/>
              </a:rPr>
              <a:t>Robert Gordon University, UK and Ecmetrika Consultancy &amp; Research, UK </a:t>
            </a:r>
          </a:p>
          <a:p>
            <a:pPr algn="ctr"/>
            <a:endParaRPr lang="en-GB" sz="2400" i="1" dirty="0">
              <a:solidFill>
                <a:srgbClr val="FFFF00"/>
              </a:solidFill>
              <a:latin typeface="+mj-lt"/>
            </a:endParaRPr>
          </a:p>
          <a:p>
            <a:pPr algn="ctr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Presented at the 40</a:t>
            </a:r>
            <a:r>
              <a:rPr lang="en-GB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European Accounting Association Annual Congress, May 2017, Valencia, Spain</a:t>
            </a:r>
            <a:endParaRPr lang="en-GB" sz="2400" i="1" dirty="0">
              <a:solidFill>
                <a:srgbClr val="FFFF00"/>
              </a:solidFill>
              <a:latin typeface="+mj-lt"/>
            </a:endParaRPr>
          </a:p>
          <a:p>
            <a:pPr algn="ctr"/>
            <a:endParaRPr lang="en-GB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590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b="1" dirty="0"/>
              <a:t>Research Model- test of association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484785"/>
            <a:ext cx="8229600" cy="537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720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b="1" dirty="0"/>
              <a:t>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/>
          <a:lstStyle/>
          <a:p>
            <a:r>
              <a:rPr lang="en-GB" sz="3200" dirty="0">
                <a:latin typeface="+mj-lt"/>
              </a:rPr>
              <a:t>The associations between EP, FP and ED are examined by means of  structural equations controlling for potential endogeneity and employing a range of control variables. </a:t>
            </a:r>
          </a:p>
          <a:p>
            <a:r>
              <a:rPr lang="en-GB" sz="3200" dirty="0">
                <a:latin typeface="+mj-lt"/>
              </a:rPr>
              <a:t>The pairwise-causations between EP, FP and ED are examined by means of Granger-causality tests in the next section.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279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/>
              <a:t>Results</a:t>
            </a:r>
            <a:r>
              <a:rPr lang="en-GB" sz="36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5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229600" cy="708688"/>
          </a:xfrm>
        </p:spPr>
        <p:txBody>
          <a:bodyPr>
            <a:normAutofit/>
          </a:bodyPr>
          <a:lstStyle/>
          <a:p>
            <a:r>
              <a:rPr lang="en-GB" sz="3600" b="1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5127848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+mj-lt"/>
              </a:rPr>
              <a:t>A robust result is that good environmental performance is strongly associated with good financial performance. </a:t>
            </a:r>
          </a:p>
          <a:p>
            <a:r>
              <a:rPr lang="en-GB" sz="3200" dirty="0">
                <a:latin typeface="+mj-lt"/>
              </a:rPr>
              <a:t>After pretesting for stationarity we find evidence of one-way causality from environmental performance and disclosure to financial performance, but no evidence of reverse causation. </a:t>
            </a:r>
          </a:p>
        </p:txBody>
      </p:sp>
    </p:spTree>
    <p:extLst>
      <p:ext uri="{BB962C8B-B14F-4D97-AF65-F5344CB8AC3E}">
        <p14:creationId xmlns:p14="http://schemas.microsoft.com/office/powerpoint/2010/main" val="668988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229600" cy="708688"/>
          </a:xfrm>
        </p:spPr>
        <p:txBody>
          <a:bodyPr>
            <a:normAutofit/>
          </a:bodyPr>
          <a:lstStyle/>
          <a:p>
            <a:r>
              <a:rPr lang="en-GB" sz="3600" b="1" dirty="0"/>
              <a:t>Conclusions-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5127848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+mj-lt"/>
              </a:rPr>
              <a:t>We document strong evidence of one-way causation from environmental performance to environmental disclosure, but no evidence of reverse causation. </a:t>
            </a:r>
          </a:p>
          <a:p>
            <a:r>
              <a:rPr lang="en-GB" sz="3200" dirty="0">
                <a:latin typeface="+mj-lt"/>
              </a:rPr>
              <a:t>We also report inconsistent results between developed and developing countries, which indicates that pooling these two types of countries together can mask important discrepancies between them.</a:t>
            </a:r>
          </a:p>
        </p:txBody>
      </p:sp>
    </p:spTree>
    <p:extLst>
      <p:ext uri="{BB962C8B-B14F-4D97-AF65-F5344CB8AC3E}">
        <p14:creationId xmlns:p14="http://schemas.microsoft.com/office/powerpoint/2010/main" val="2794625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096" y="548680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b="1" dirty="0"/>
              <a:t>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3600" dirty="0">
                <a:latin typeface="+mj-lt"/>
              </a:rPr>
              <a:t>The over-arching policy implication is that corporate environmental performance drives financial performance, with implications for the formulation of management strategy at firm level and government policy at national and international levels.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5022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2492896"/>
            <a:ext cx="35375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838590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b="1" dirty="0"/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dirty="0">
                <a:latin typeface="+mj-lt"/>
              </a:rPr>
              <a:t>This study examines both the associations and causations between financial performance (FP), environmental performance (EP) and disclosure (ED), utilizing a large, multi-country panel dataset disaggregated between developed and developing countries. </a:t>
            </a:r>
          </a:p>
        </p:txBody>
      </p:sp>
    </p:spTree>
    <p:extLst>
      <p:ext uri="{BB962C8B-B14F-4D97-AF65-F5344CB8AC3E}">
        <p14:creationId xmlns:p14="http://schemas.microsoft.com/office/powerpoint/2010/main" val="1598297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b="1" dirty="0"/>
              <a:t>Motivations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>
            <a:noAutofit/>
          </a:bodyPr>
          <a:lstStyle/>
          <a:p>
            <a:r>
              <a:rPr lang="en-GB" sz="2800" dirty="0">
                <a:latin typeface="+mj-lt"/>
              </a:rPr>
              <a:t>There is an extensive empirical literature on the association between EP, ED and FP but with mixed results. Reasons for this impasse include:</a:t>
            </a:r>
          </a:p>
          <a:p>
            <a:pPr lvl="1"/>
            <a:r>
              <a:rPr lang="en-GB" sz="2800" dirty="0">
                <a:latin typeface="+mj-lt"/>
              </a:rPr>
              <a:t> methodological and measurement problems in the constructs of interest;</a:t>
            </a:r>
          </a:p>
          <a:p>
            <a:pPr lvl="1"/>
            <a:r>
              <a:rPr lang="en-GB" sz="2800" dirty="0">
                <a:latin typeface="+mj-lt"/>
              </a:rPr>
              <a:t>lack of a temporal dimension in the data;</a:t>
            </a:r>
          </a:p>
          <a:p>
            <a:pPr lvl="1"/>
            <a:r>
              <a:rPr lang="en-GB" sz="2800" dirty="0">
                <a:latin typeface="+mj-lt"/>
              </a:rPr>
              <a:t>omitted variables bias;</a:t>
            </a:r>
          </a:p>
          <a:p>
            <a:pPr lvl="1"/>
            <a:r>
              <a:rPr lang="en-GB" sz="2800" dirty="0">
                <a:latin typeface="+mj-lt"/>
              </a:rPr>
              <a:t>inadequate sampling procedures.</a:t>
            </a:r>
          </a:p>
          <a:p>
            <a:pPr marL="393192" lvl="1" indent="0">
              <a:buNone/>
            </a:pPr>
            <a:r>
              <a:rPr lang="en-GB" sz="2800" dirty="0">
                <a:solidFill>
                  <a:srgbClr val="C00000"/>
                </a:solidFill>
                <a:latin typeface="+mj-lt"/>
              </a:rPr>
              <a:t>This results in inconsistent results and inability to replicate and generalise findings to different settings</a:t>
            </a:r>
            <a:endParaRPr lang="en-GB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933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b="1" dirty="0"/>
              <a:t>Motivations- Cont.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+mj-lt"/>
              </a:rPr>
              <a:t>There is a lack of research on the direction of causation between the variables of interest (</a:t>
            </a:r>
            <a:r>
              <a:rPr lang="en-GB" sz="3200" dirty="0" err="1">
                <a:latin typeface="+mj-lt"/>
              </a:rPr>
              <a:t>Nollet</a:t>
            </a:r>
            <a:r>
              <a:rPr lang="en-GB" sz="3200" dirty="0">
                <a:latin typeface="+mj-lt"/>
              </a:rPr>
              <a:t>, </a:t>
            </a:r>
            <a:r>
              <a:rPr lang="en-GB" sz="3200" dirty="0" err="1">
                <a:latin typeface="+mj-lt"/>
              </a:rPr>
              <a:t>Filis</a:t>
            </a:r>
            <a:r>
              <a:rPr lang="en-GB" sz="3200" dirty="0">
                <a:latin typeface="+mj-lt"/>
              </a:rPr>
              <a:t>, &amp; </a:t>
            </a:r>
            <a:r>
              <a:rPr lang="en-GB" sz="3200" dirty="0" err="1">
                <a:latin typeface="+mj-lt"/>
              </a:rPr>
              <a:t>Mitrokostas</a:t>
            </a:r>
            <a:r>
              <a:rPr lang="en-GB" sz="3200" dirty="0">
                <a:latin typeface="+mj-lt"/>
              </a:rPr>
              <a:t>, 2016). There is, for example, a lack of direct empirical evidence on the impact of prior environmental disclosure on current environmental performance (Luo, Lan, &amp; Tang, 2012; </a:t>
            </a:r>
            <a:r>
              <a:rPr lang="en-GB" sz="3200" dirty="0" err="1">
                <a:latin typeface="+mj-lt"/>
              </a:rPr>
              <a:t>Matisoff</a:t>
            </a:r>
            <a:r>
              <a:rPr lang="en-GB" sz="3200" dirty="0">
                <a:latin typeface="+mj-lt"/>
              </a:rPr>
              <a:t>, 2013; Lewis et al., 2014).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191432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dirty="0"/>
              <a:t>Related literature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435280" cy="4896544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latin typeface="+mj-lt"/>
              </a:rPr>
              <a:t>Al-</a:t>
            </a:r>
            <a:r>
              <a:rPr lang="en-GB" dirty="0" err="1">
                <a:latin typeface="+mj-lt"/>
              </a:rPr>
              <a:t>Tuwaijri</a:t>
            </a:r>
            <a:r>
              <a:rPr lang="en-GB" dirty="0">
                <a:latin typeface="+mj-lt"/>
              </a:rPr>
              <a:t> et al. (2004) investigate </a:t>
            </a:r>
            <a:r>
              <a:rPr lang="en-GB" u="sng" dirty="0">
                <a:latin typeface="+mj-lt"/>
              </a:rPr>
              <a:t>the associations</a:t>
            </a:r>
            <a:r>
              <a:rPr lang="en-GB" b="1" u="sng" dirty="0">
                <a:latin typeface="+mj-lt"/>
              </a:rPr>
              <a:t> </a:t>
            </a:r>
            <a:r>
              <a:rPr lang="en-GB" dirty="0">
                <a:latin typeface="+mj-lt"/>
              </a:rPr>
              <a:t>among FP, EP and ED, comparing the OLS estimations with 2SLS and 3SLS estimations.</a:t>
            </a:r>
          </a:p>
          <a:p>
            <a:r>
              <a:rPr lang="en-GB" dirty="0">
                <a:latin typeface="+mj-lt"/>
              </a:rPr>
              <a:t>Using a </a:t>
            </a:r>
            <a:r>
              <a:rPr lang="en-GB" u="sng" dirty="0">
                <a:latin typeface="+mj-lt"/>
              </a:rPr>
              <a:t>cross-sectional</a:t>
            </a:r>
            <a:r>
              <a:rPr lang="en-GB" dirty="0">
                <a:latin typeface="+mj-lt"/>
              </a:rPr>
              <a:t> sample of </a:t>
            </a:r>
            <a:r>
              <a:rPr lang="en-GB" u="sng" dirty="0">
                <a:latin typeface="+mj-lt"/>
              </a:rPr>
              <a:t>198 US</a:t>
            </a:r>
            <a:r>
              <a:rPr lang="en-GB" dirty="0">
                <a:latin typeface="+mj-lt"/>
              </a:rPr>
              <a:t> ‘‘Standard &amp; </a:t>
            </a:r>
            <a:r>
              <a:rPr lang="en-GB" dirty="0" err="1">
                <a:latin typeface="+mj-lt"/>
              </a:rPr>
              <a:t>Poors</a:t>
            </a:r>
            <a:r>
              <a:rPr lang="en-GB" dirty="0">
                <a:latin typeface="+mj-lt"/>
              </a:rPr>
              <a:t>  500’’ firms.</a:t>
            </a:r>
          </a:p>
          <a:p>
            <a:r>
              <a:rPr lang="en-GB" dirty="0">
                <a:latin typeface="+mj-lt"/>
              </a:rPr>
              <a:t>They use </a:t>
            </a:r>
            <a:r>
              <a:rPr lang="en-GB" u="sng" dirty="0">
                <a:latin typeface="+mj-lt"/>
              </a:rPr>
              <a:t>a self-constructed disclosure index</a:t>
            </a:r>
            <a:r>
              <a:rPr lang="en-GB" dirty="0">
                <a:latin typeface="+mj-lt"/>
              </a:rPr>
              <a:t> to measure the extent of ED.</a:t>
            </a:r>
          </a:p>
          <a:p>
            <a:r>
              <a:rPr lang="en-GB" dirty="0">
                <a:latin typeface="+mj-lt"/>
              </a:rPr>
              <a:t>They measure EP using the ratio of toxic waste recycled to total toxic waste generated. This measure is probably less representative of EP for some firms than industry- specific measures. Additionally, this measure for EP does not consider the </a:t>
            </a:r>
            <a:r>
              <a:rPr lang="en-GB" u="sng" dirty="0">
                <a:latin typeface="+mj-lt"/>
              </a:rPr>
              <a:t>relative toxicity of the waste</a:t>
            </a:r>
            <a:r>
              <a:rPr lang="en-GB" dirty="0">
                <a:latin typeface="+mj-lt"/>
              </a:rPr>
              <a:t> being recycled, and aggregates all waste into one medium.</a:t>
            </a:r>
          </a:p>
        </p:txBody>
      </p:sp>
    </p:spTree>
    <p:extLst>
      <p:ext uri="{BB962C8B-B14F-4D97-AF65-F5344CB8AC3E}">
        <p14:creationId xmlns:p14="http://schemas.microsoft.com/office/powerpoint/2010/main" val="1375351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208" y="260648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b="1" dirty="0"/>
              <a:t>Contributions</a:t>
            </a:r>
            <a:r>
              <a:rPr lang="en-GB" sz="36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00808"/>
            <a:ext cx="8784976" cy="5040560"/>
          </a:xfrm>
        </p:spPr>
        <p:txBody>
          <a:bodyPr>
            <a:normAutofit/>
          </a:bodyPr>
          <a:lstStyle/>
          <a:p>
            <a:r>
              <a:rPr lang="en-GB" sz="2800" dirty="0">
                <a:latin typeface="+mj-lt"/>
              </a:rPr>
              <a:t>First, this study employs a simultaneous equation system to allow for potential endogeneity between ED, EP and FP, an approach similar to that of Al-</a:t>
            </a:r>
            <a:r>
              <a:rPr lang="en-GB" sz="2800" dirty="0" err="1">
                <a:latin typeface="+mj-lt"/>
              </a:rPr>
              <a:t>Tuwaijri</a:t>
            </a:r>
            <a:r>
              <a:rPr lang="en-GB" sz="2800" dirty="0">
                <a:latin typeface="+mj-lt"/>
              </a:rPr>
              <a:t> et al. (2004), but utilizing panel rather than cross-section data and a wider range of firm-level and country-level control variables. </a:t>
            </a:r>
          </a:p>
          <a:p>
            <a:r>
              <a:rPr lang="en-GB" sz="2800" dirty="0">
                <a:latin typeface="+mj-lt"/>
              </a:rPr>
              <a:t>Second, our time series data enables an analysis of the direction of causation between the key variables, a response to recent research calls by Walls et al</a:t>
            </a:r>
            <a:r>
              <a:rPr lang="en-GB" sz="2800" i="1" dirty="0">
                <a:latin typeface="+mj-lt"/>
              </a:rPr>
              <a:t>.</a:t>
            </a:r>
            <a:r>
              <a:rPr lang="en-GB" sz="2800" dirty="0">
                <a:latin typeface="+mj-lt"/>
              </a:rPr>
              <a:t> (2012) and </a:t>
            </a:r>
            <a:r>
              <a:rPr lang="en-GB" sz="2800" dirty="0" err="1">
                <a:latin typeface="+mj-lt"/>
              </a:rPr>
              <a:t>Nollet</a:t>
            </a:r>
            <a:r>
              <a:rPr lang="en-GB" sz="2800" dirty="0">
                <a:latin typeface="+mj-lt"/>
              </a:rPr>
              <a:t> et al. (2016). </a:t>
            </a:r>
          </a:p>
          <a:p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86298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" y="188640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b="1" dirty="0"/>
              <a:t>Contributions-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712968" cy="5256584"/>
          </a:xfrm>
        </p:spPr>
        <p:txBody>
          <a:bodyPr>
            <a:normAutofit/>
          </a:bodyPr>
          <a:lstStyle/>
          <a:p>
            <a:r>
              <a:rPr lang="en-GB" dirty="0">
                <a:latin typeface="+mj-lt"/>
              </a:rPr>
              <a:t>Third, in contrast, the current study employs a measure of environmental disclosure which is available for a large number of companies and countries over multiple time periods. </a:t>
            </a:r>
          </a:p>
          <a:p>
            <a:r>
              <a:rPr lang="en-GB" dirty="0">
                <a:latin typeface="+mj-lt"/>
              </a:rPr>
              <a:t>Fourth, we use a relatively new proxy for environmental performance, i.e., GHG emissions, which are acknowledged as one of the most important components of corporate environmental performance (</a:t>
            </a:r>
            <a:r>
              <a:rPr lang="en-GB" dirty="0" err="1">
                <a:latin typeface="+mj-lt"/>
              </a:rPr>
              <a:t>Dragomir</a:t>
            </a:r>
            <a:r>
              <a:rPr lang="en-GB" dirty="0">
                <a:latin typeface="+mj-lt"/>
              </a:rPr>
              <a:t>, 2012, p. 225). </a:t>
            </a:r>
          </a:p>
          <a:p>
            <a:r>
              <a:rPr lang="en-GB" dirty="0">
                <a:latin typeface="+mj-lt"/>
              </a:rPr>
              <a:t>Finally, in contrast to prior studies that focus on one or a few countries, our research model is estimated on a multi-country dataset disaggregated between developed and developing countries.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6923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r>
              <a:rPr lang="en-GB" sz="3600" b="1" dirty="0"/>
              <a:t>Research hypotheses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96544"/>
          </a:xfrm>
        </p:spPr>
        <p:txBody>
          <a:bodyPr/>
          <a:lstStyle/>
          <a:p>
            <a:r>
              <a:rPr lang="en-GB" sz="3200" b="1" dirty="0">
                <a:latin typeface="+mj-lt"/>
              </a:rPr>
              <a:t>H1</a:t>
            </a:r>
            <a:r>
              <a:rPr lang="en-GB" sz="3200" dirty="0">
                <a:latin typeface="+mj-lt"/>
              </a:rPr>
              <a:t>: There is no association between environmental disclosure and environmental performance.</a:t>
            </a:r>
          </a:p>
          <a:p>
            <a:r>
              <a:rPr lang="en-GB" sz="3200" b="1" dirty="0">
                <a:latin typeface="+mj-lt"/>
              </a:rPr>
              <a:t>H2</a:t>
            </a:r>
            <a:r>
              <a:rPr lang="en-GB" sz="3200" dirty="0">
                <a:latin typeface="+mj-lt"/>
              </a:rPr>
              <a:t>: There is no association between environmental performance</a:t>
            </a:r>
            <a:r>
              <a:rPr lang="en-GB" sz="3200" b="1" dirty="0">
                <a:latin typeface="+mj-lt"/>
              </a:rPr>
              <a:t> </a:t>
            </a:r>
            <a:r>
              <a:rPr lang="en-GB" sz="3200" dirty="0">
                <a:latin typeface="+mj-lt"/>
              </a:rPr>
              <a:t>and financial performance. </a:t>
            </a:r>
          </a:p>
          <a:p>
            <a:r>
              <a:rPr lang="en-GB" sz="3200" b="1" dirty="0">
                <a:latin typeface="+mj-lt"/>
              </a:rPr>
              <a:t>H3:</a:t>
            </a:r>
            <a:r>
              <a:rPr lang="en-GB" sz="3200" dirty="0">
                <a:latin typeface="+mj-lt"/>
              </a:rPr>
              <a:t> There is no association between financial performance and environmental disclosure.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216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60072"/>
            <a:ext cx="8229600" cy="708688"/>
          </a:xfrm>
        </p:spPr>
        <p:txBody>
          <a:bodyPr>
            <a:normAutofit/>
          </a:bodyPr>
          <a:lstStyle/>
          <a:p>
            <a:r>
              <a:rPr lang="en-GB" sz="3600" b="1" dirty="0"/>
              <a:t>Research 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/>
          </a:bodyPr>
          <a:lstStyle/>
          <a:p>
            <a:r>
              <a:rPr lang="en-GB" sz="3000" dirty="0">
                <a:latin typeface="+mj-lt"/>
              </a:rPr>
              <a:t>Our final sample includes a total of  1,607 firms with  9,120 firm-year observations from 45 countries worldwide, comprising 1,392 companies from developed countries (8,121 firm-year observations) and 215 companies from developing countries (999 firm-year observations). </a:t>
            </a:r>
          </a:p>
          <a:p>
            <a:r>
              <a:rPr lang="en-GB" sz="3000" dirty="0">
                <a:latin typeface="+mj-lt"/>
              </a:rPr>
              <a:t>Company-level data for this study are collected from the Bloomberg database, country-level data on GDP and corporate governance are from the World Bank. The date of enforcement of the Kyoto Protocol per country is collected from the United Nations website.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959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1566</TotalTime>
  <Words>860</Words>
  <Application>Microsoft Office PowerPoint</Application>
  <PresentationFormat>On-screen Show (4:3)</PresentationFormat>
  <Paragraphs>50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Calibri</vt:lpstr>
      <vt:lpstr>Constantia</vt:lpstr>
      <vt:lpstr>Wingdings 2</vt:lpstr>
      <vt:lpstr>Flow</vt:lpstr>
      <vt:lpstr>    New insights into the associations between financial performance and environmental disclosure and Performance </vt:lpstr>
      <vt:lpstr>Purpose</vt:lpstr>
      <vt:lpstr>Motivations</vt:lpstr>
      <vt:lpstr>Motivations- Cont.</vt:lpstr>
      <vt:lpstr>Related literature</vt:lpstr>
      <vt:lpstr>Contributions </vt:lpstr>
      <vt:lpstr>Contributions- Cont.</vt:lpstr>
      <vt:lpstr>Research hypotheses</vt:lpstr>
      <vt:lpstr>Research sample</vt:lpstr>
      <vt:lpstr>Research Model- test of association</vt:lpstr>
      <vt:lpstr>Analysis</vt:lpstr>
      <vt:lpstr>Results </vt:lpstr>
      <vt:lpstr>Conclusions</vt:lpstr>
      <vt:lpstr>Conclusions- cont.</vt:lpstr>
      <vt:lpstr>Implications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Contingent Capital Securities: Problems and Solutions</dc:title>
  <dc:creator>Frank</dc:creator>
  <cp:lastModifiedBy>Leah Morrison (lib)</cp:lastModifiedBy>
  <cp:revision>225</cp:revision>
  <dcterms:created xsi:type="dcterms:W3CDTF">2012-06-15T07:59:34Z</dcterms:created>
  <dcterms:modified xsi:type="dcterms:W3CDTF">2022-07-26T07:50:40Z</dcterms:modified>
</cp:coreProperties>
</file>