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3" r:id="rId2"/>
    <p:sldId id="257" r:id="rId3"/>
    <p:sldId id="266" r:id="rId4"/>
    <p:sldId id="268" r:id="rId5"/>
    <p:sldId id="269" r:id="rId6"/>
    <p:sldId id="262" r:id="rId7"/>
    <p:sldId id="267" r:id="rId8"/>
    <p:sldId id="258" r:id="rId9"/>
    <p:sldId id="259" r:id="rId10"/>
    <p:sldId id="260" r:id="rId11"/>
    <p:sldId id="261" r:id="rId12"/>
    <p:sldId id="272" r:id="rId13"/>
    <p:sldId id="270" r:id="rId14"/>
    <p:sldId id="273" r:id="rId15"/>
    <p:sldId id="2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5" d="100"/>
          <a:sy n="75" d="100"/>
        </p:scale>
        <p:origin x="6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5133D-779E-4370-BE22-5D6846F4EE7D}" type="datetimeFigureOut">
              <a:rPr lang="en-GB" smtClean="0"/>
              <a:t>26/07/2022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2BF62-A42A-4CEF-B9A7-4C03DD0392F4}" type="slidenum">
              <a:rPr lang="en-GB" smtClean="0"/>
              <a:t>‹#›</a:t>
            </a:fld>
            <a:endParaRPr lang="en-GB"/>
          </a:p>
        </p:txBody>
      </p:sp>
    </p:spTree>
    <p:extLst>
      <p:ext uri="{BB962C8B-B14F-4D97-AF65-F5344CB8AC3E}">
        <p14:creationId xmlns:p14="http://schemas.microsoft.com/office/powerpoint/2010/main" val="60084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91F64F-C757-41CB-AF0F-AC79C66BC2B6}"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411663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40097B-F5E8-44A2-9286-ABCB96CC59E1}"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93592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BE9424-1CFC-4A0B-8BB6-383851176B88}"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3150809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2D73E4-C05D-43FB-8D9F-6B2EF415C4E2}"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85645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02D5FF-F389-4E00-BF42-4A0E2F2F0334}"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63324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151408A-1303-4B80-AD28-ACAC872E7776}" type="datetime1">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12431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2A5C35-A0C2-4502-BDDD-78796AF2CD39}" type="datetime1">
              <a:rPr lang="en-GB" smtClean="0"/>
              <a:t>26/07/2022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1348468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84CB84-5669-4C99-B59D-2503536DFAD7}" type="datetime1">
              <a:rPr lang="en-GB" smtClean="0"/>
              <a:t>26/07/2022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345213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59910-33C9-4596-88FB-A22FF3E55D72}" type="datetime1">
              <a:rPr lang="en-GB" smtClean="0"/>
              <a:t>26/07/2022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150181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B0E7D-6DF9-4D01-8350-6FFBA3A6DE15}" type="datetime1">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320593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6F2EE4-C4F4-4C22-915E-CB502685D0DB}" type="datetime1">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64097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977D9-FB82-4CCE-991F-1147EEFC63E9}" type="datetime1">
              <a:rPr lang="en-GB" smtClean="0"/>
              <a:t>26/07/2022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DA572-01BD-4DD4-ACEF-648730117AA9}" type="slidenum">
              <a:rPr lang="en-GB" smtClean="0"/>
              <a:t>‹#›</a:t>
            </a:fld>
            <a:endParaRPr lang="en-GB"/>
          </a:p>
        </p:txBody>
      </p:sp>
    </p:spTree>
    <p:extLst>
      <p:ext uri="{BB962C8B-B14F-4D97-AF65-F5344CB8AC3E}">
        <p14:creationId xmlns:p14="http://schemas.microsoft.com/office/powerpoint/2010/main" val="2681775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ctrTitle"/>
          </p:nvPr>
        </p:nvSpPr>
        <p:spPr>
          <a:xfrm>
            <a:off x="920751" y="558141"/>
            <a:ext cx="10363200" cy="1377538"/>
          </a:xfrm>
        </p:spPr>
        <p:txBody>
          <a:bodyPr>
            <a:normAutofit/>
          </a:bodyPr>
          <a:lstStyle/>
          <a:p>
            <a:pPr algn="l">
              <a:defRPr/>
            </a:pPr>
            <a:r>
              <a:rPr lang="en-GB" sz="3800" b="1" dirty="0"/>
              <a:t>Audit Fees: IFRS adoption and the recent financial crisis</a:t>
            </a:r>
          </a:p>
        </p:txBody>
      </p:sp>
      <p:sp>
        <p:nvSpPr>
          <p:cNvPr id="7171" name="Subtitle 4"/>
          <p:cNvSpPr>
            <a:spLocks noGrp="1"/>
          </p:cNvSpPr>
          <p:nvPr>
            <p:ph type="subTitle" idx="1"/>
          </p:nvPr>
        </p:nvSpPr>
        <p:spPr>
          <a:xfrm>
            <a:off x="927100" y="3302000"/>
            <a:ext cx="7694385" cy="3276600"/>
          </a:xfrm>
          <a:solidFill>
            <a:schemeClr val="bg1"/>
          </a:solidFill>
        </p:spPr>
        <p:txBody>
          <a:bodyPr>
            <a:normAutofit/>
          </a:bodyPr>
          <a:lstStyle/>
          <a:p>
            <a:pPr algn="l" fontAlgn="base">
              <a:spcBef>
                <a:spcPct val="0"/>
              </a:spcBef>
              <a:spcAft>
                <a:spcPct val="0"/>
              </a:spcAft>
              <a:buFont typeface="Arial" charset="0"/>
              <a:buNone/>
            </a:pPr>
            <a:r>
              <a:rPr lang="en-GB" altLang="en-US" sz="3200" b="1" dirty="0" err="1"/>
              <a:t>Omaima</a:t>
            </a:r>
            <a:r>
              <a:rPr lang="en-GB" altLang="en-US" sz="3200" b="1" dirty="0"/>
              <a:t> Hassan*, Louise Crawford** and David Power**</a:t>
            </a:r>
          </a:p>
          <a:p>
            <a:pPr algn="l" fontAlgn="base">
              <a:spcBef>
                <a:spcPct val="0"/>
              </a:spcBef>
              <a:spcAft>
                <a:spcPct val="0"/>
              </a:spcAft>
              <a:buFont typeface="Arial" charset="0"/>
              <a:buNone/>
            </a:pPr>
            <a:endParaRPr lang="en-GB" altLang="en-US" sz="3200" b="1" dirty="0"/>
          </a:p>
          <a:p>
            <a:pPr algn="l"/>
            <a:r>
              <a:rPr lang="en-GB" altLang="en-US" sz="2800" dirty="0"/>
              <a:t>*</a:t>
            </a:r>
            <a:r>
              <a:rPr lang="en-GB" sz="2800" dirty="0"/>
              <a:t>School of Social Sciences, Brunel University</a:t>
            </a:r>
            <a:endParaRPr lang="en-GB" altLang="en-US" sz="2800" dirty="0"/>
          </a:p>
          <a:p>
            <a:pPr algn="l" fontAlgn="base">
              <a:spcBef>
                <a:spcPct val="0"/>
              </a:spcBef>
              <a:spcAft>
                <a:spcPct val="0"/>
              </a:spcAft>
              <a:buFont typeface="Arial" charset="0"/>
              <a:buNone/>
            </a:pPr>
            <a:r>
              <a:rPr lang="en-GB" altLang="en-US" sz="2800" dirty="0"/>
              <a:t>**School of Business, University of Dundee</a:t>
            </a:r>
          </a:p>
          <a:p>
            <a:pPr algn="l" fontAlgn="base">
              <a:spcBef>
                <a:spcPct val="0"/>
              </a:spcBef>
              <a:spcAft>
                <a:spcPct val="0"/>
              </a:spcAft>
              <a:buFont typeface="Arial" charset="0"/>
              <a:buNone/>
            </a:pPr>
            <a:endParaRPr lang="en-GB" altLang="en-US" sz="3200" dirty="0"/>
          </a:p>
          <a:p>
            <a:pPr algn="l" fontAlgn="base">
              <a:spcBef>
                <a:spcPct val="0"/>
              </a:spcBef>
              <a:spcAft>
                <a:spcPct val="0"/>
              </a:spcAft>
              <a:buFont typeface="Arial" charset="0"/>
              <a:buNone/>
            </a:pPr>
            <a:r>
              <a:rPr lang="en-GB" altLang="en-US" i="1" dirty="0"/>
              <a:t>Paper presented at BAFA 2014, London School of Economics</a:t>
            </a:r>
          </a:p>
          <a:p>
            <a:pPr algn="l" fontAlgn="base">
              <a:spcBef>
                <a:spcPct val="0"/>
              </a:spcBef>
              <a:spcAft>
                <a:spcPct val="0"/>
              </a:spcAft>
              <a:buFont typeface="Arial" charset="0"/>
              <a:buNone/>
            </a:pPr>
            <a:endParaRPr lang="en-GB" altLang="en-US" sz="2000" b="1" dirty="0">
              <a:ea typeface="ＭＳ Ｐゴシック" pitchFamily="34" charset="-128"/>
            </a:endParaRPr>
          </a:p>
        </p:txBody>
      </p:sp>
      <p:sp>
        <p:nvSpPr>
          <p:cNvPr id="2" name="Slide Number Placeholder 1"/>
          <p:cNvSpPr>
            <a:spLocks noGrp="1"/>
          </p:cNvSpPr>
          <p:nvPr>
            <p:ph type="sldNum" sz="quarter" idx="12"/>
          </p:nvPr>
        </p:nvSpPr>
        <p:spPr/>
        <p:txBody>
          <a:bodyPr/>
          <a:lstStyle/>
          <a:p>
            <a:fld id="{119DA572-01BD-4DD4-ACEF-648730117AA9}" type="slidenum">
              <a:rPr lang="en-GB" smtClean="0"/>
              <a:t>1</a:t>
            </a:fld>
            <a:endParaRPr lang="en-GB"/>
          </a:p>
        </p:txBody>
      </p:sp>
    </p:spTree>
    <p:extLst>
      <p:ext uri="{BB962C8B-B14F-4D97-AF65-F5344CB8AC3E}">
        <p14:creationId xmlns:p14="http://schemas.microsoft.com/office/powerpoint/2010/main" val="3337648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Results from Correlation Analysis</a:t>
            </a:r>
          </a:p>
        </p:txBody>
      </p:sp>
      <p:sp>
        <p:nvSpPr>
          <p:cNvPr id="3" name="Content Placeholder 2"/>
          <p:cNvSpPr>
            <a:spLocks noGrp="1"/>
          </p:cNvSpPr>
          <p:nvPr>
            <p:ph idx="1"/>
          </p:nvPr>
        </p:nvSpPr>
        <p:spPr/>
        <p:txBody>
          <a:bodyPr>
            <a:normAutofit/>
          </a:bodyPr>
          <a:lstStyle/>
          <a:p>
            <a:r>
              <a:rPr lang="en-GB" sz="2400" dirty="0"/>
              <a:t>Some 116 of the 136 correlations were statistically significant.</a:t>
            </a:r>
          </a:p>
          <a:p>
            <a:r>
              <a:rPr lang="en-GB" sz="2400" dirty="0"/>
              <a:t>Audit fees were significantly correlated with every variable.</a:t>
            </a:r>
          </a:p>
          <a:p>
            <a:r>
              <a:rPr lang="en-GB" sz="2400" dirty="0"/>
              <a:t>Relationship between audit fees and the following variables were positive and significant</a:t>
            </a:r>
          </a:p>
          <a:p>
            <a:pPr lvl="1">
              <a:buFont typeface="Calibri" panose="020F0502020204030204" pitchFamily="34" charset="0"/>
              <a:buChar char="–"/>
            </a:pPr>
            <a:r>
              <a:rPr lang="en-GB" dirty="0"/>
              <a:t>Client size</a:t>
            </a:r>
          </a:p>
          <a:p>
            <a:pPr lvl="1">
              <a:buFont typeface="Calibri" panose="020F0502020204030204" pitchFamily="34" charset="0"/>
              <a:buChar char="–"/>
            </a:pPr>
            <a:r>
              <a:rPr lang="en-GB" dirty="0"/>
              <a:t>Number of subsidiaries</a:t>
            </a:r>
          </a:p>
          <a:p>
            <a:pPr lvl="1">
              <a:buFont typeface="Calibri" panose="020F0502020204030204" pitchFamily="34" charset="0"/>
              <a:buChar char="–"/>
            </a:pPr>
            <a:r>
              <a:rPr lang="en-GB" dirty="0"/>
              <a:t>Gearing</a:t>
            </a:r>
          </a:p>
          <a:p>
            <a:pPr lvl="1">
              <a:buFont typeface="Calibri" panose="020F0502020204030204" pitchFamily="34" charset="0"/>
              <a:buChar char="–"/>
            </a:pPr>
            <a:r>
              <a:rPr lang="en-GB" dirty="0"/>
              <a:t>Listing location</a:t>
            </a:r>
          </a:p>
          <a:p>
            <a:pPr marL="457200" lvl="1" indent="0">
              <a:buNone/>
            </a:pPr>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10</a:t>
            </a:fld>
            <a:endParaRPr lang="en-GB"/>
          </a:p>
        </p:txBody>
      </p:sp>
    </p:spTree>
    <p:extLst>
      <p:ext uri="{BB962C8B-B14F-4D97-AF65-F5344CB8AC3E}">
        <p14:creationId xmlns:p14="http://schemas.microsoft.com/office/powerpoint/2010/main" val="242161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Results from Regression Analysis</a:t>
            </a:r>
          </a:p>
        </p:txBody>
      </p:sp>
      <p:sp>
        <p:nvSpPr>
          <p:cNvPr id="3" name="Content Placeholder 2"/>
          <p:cNvSpPr>
            <a:spLocks noGrp="1"/>
          </p:cNvSpPr>
          <p:nvPr>
            <p:ph idx="1"/>
          </p:nvPr>
        </p:nvSpPr>
        <p:spPr/>
        <p:txBody>
          <a:bodyPr>
            <a:normAutofit/>
          </a:bodyPr>
          <a:lstStyle/>
          <a:p>
            <a:r>
              <a:rPr lang="en-GB" sz="2400" dirty="0"/>
              <a:t>Big4 firms charge higher audit fees.</a:t>
            </a:r>
          </a:p>
          <a:p>
            <a:r>
              <a:rPr lang="en-GB" sz="2400" dirty="0"/>
              <a:t>Most of the other variables has the expected sign of a relationship with audit fee.</a:t>
            </a:r>
          </a:p>
          <a:p>
            <a:r>
              <a:rPr lang="en-GB" sz="2400" dirty="0"/>
              <a:t>Audit fees were significantly higher post the introduction of IFRS GAAP and during the CRISIS</a:t>
            </a:r>
          </a:p>
          <a:p>
            <a:r>
              <a:rPr lang="en-GB" sz="2400" dirty="0"/>
              <a:t>There were differences in the determinants of audit fee between Big4 and Non-Big4.</a:t>
            </a:r>
          </a:p>
          <a:p>
            <a:pPr lvl="1">
              <a:buFont typeface="Calibri" panose="020F0502020204030204" pitchFamily="34" charset="0"/>
              <a:buChar char="–"/>
            </a:pPr>
            <a:r>
              <a:rPr lang="en-GB" dirty="0"/>
              <a:t>Big 4 – Significant positive association with listing location</a:t>
            </a:r>
          </a:p>
          <a:p>
            <a:pPr lvl="1">
              <a:buFont typeface="Calibri" panose="020F0502020204030204" pitchFamily="34" charset="0"/>
              <a:buChar char="–"/>
            </a:pPr>
            <a:r>
              <a:rPr lang="en-GB" dirty="0"/>
              <a:t>Non-Big4 – charge less for auditing a financial company</a:t>
            </a:r>
          </a:p>
          <a:p>
            <a:r>
              <a:rPr lang="en-GB" sz="2400" dirty="0"/>
              <a:t>Regression equations for audit fee had R-squared values of between 0.61 and 0.86.</a:t>
            </a:r>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11</a:t>
            </a:fld>
            <a:endParaRPr lang="en-GB"/>
          </a:p>
        </p:txBody>
      </p:sp>
    </p:spTree>
    <p:extLst>
      <p:ext uri="{BB962C8B-B14F-4D97-AF65-F5344CB8AC3E}">
        <p14:creationId xmlns:p14="http://schemas.microsoft.com/office/powerpoint/2010/main" val="361306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4283"/>
          </a:xfrm>
        </p:spPr>
        <p:txBody>
          <a:bodyPr>
            <a:noAutofit/>
          </a:bodyPr>
          <a:lstStyle/>
          <a:p>
            <a:r>
              <a:rPr lang="en-GB" sz="3600" b="1" dirty="0"/>
              <a:t>Audit fees significantly higher after IFRS introduction – why?</a:t>
            </a:r>
          </a:p>
        </p:txBody>
      </p:sp>
      <p:sp>
        <p:nvSpPr>
          <p:cNvPr id="3" name="Content Placeholder 2"/>
          <p:cNvSpPr>
            <a:spLocks noGrp="1"/>
          </p:cNvSpPr>
          <p:nvPr>
            <p:ph idx="1"/>
          </p:nvPr>
        </p:nvSpPr>
        <p:spPr>
          <a:xfrm>
            <a:off x="838200" y="1318161"/>
            <a:ext cx="10515600" cy="4858802"/>
          </a:xfrm>
        </p:spPr>
        <p:txBody>
          <a:bodyPr>
            <a:noAutofit/>
          </a:bodyPr>
          <a:lstStyle/>
          <a:p>
            <a:r>
              <a:rPr lang="en-GB" sz="2400" dirty="0"/>
              <a:t>compliance costs of transition to IFRS lead to increase audit fee in first year of compliance (De George et al., 2013 [Australia]; </a:t>
            </a:r>
            <a:r>
              <a:rPr lang="en-GB" sz="2400" dirty="0" err="1"/>
              <a:t>Vieru</a:t>
            </a:r>
            <a:r>
              <a:rPr lang="en-GB" sz="2400" dirty="0"/>
              <a:t> et al., 2010 [Finland]; Kim et al., 2012 [Europe])</a:t>
            </a:r>
          </a:p>
          <a:p>
            <a:pPr marL="0" indent="0">
              <a:buNone/>
            </a:pPr>
            <a:r>
              <a:rPr lang="en-GB" sz="2400" dirty="0"/>
              <a:t>or, </a:t>
            </a:r>
          </a:p>
          <a:p>
            <a:r>
              <a:rPr lang="en-GB" sz="2400" dirty="0"/>
              <a:t>International standard setters have been criticised for being “agents of the audit industry” (Loft et al., 2006; Humphrey et al., 2009)</a:t>
            </a:r>
          </a:p>
          <a:p>
            <a:r>
              <a:rPr lang="en-GB" sz="2400" dirty="0"/>
              <a:t>Enduring excessive audit costs beyond the year of transition (De George; </a:t>
            </a:r>
            <a:r>
              <a:rPr lang="en-GB" sz="2400" dirty="0" err="1"/>
              <a:t>Vieru</a:t>
            </a:r>
            <a:r>
              <a:rPr lang="en-GB" sz="2400" dirty="0"/>
              <a:t>; Kim, as above).</a:t>
            </a:r>
          </a:p>
          <a:p>
            <a:pPr marL="0" indent="0">
              <a:buNone/>
            </a:pPr>
            <a:r>
              <a:rPr lang="en-GB" sz="2400" dirty="0"/>
              <a:t>Thoughts….</a:t>
            </a:r>
          </a:p>
          <a:p>
            <a:r>
              <a:rPr lang="en-GB" sz="2400" dirty="0"/>
              <a:t>Has the audit profession created a guardianship role for itself by supporting IFRS development and globalisation</a:t>
            </a:r>
          </a:p>
          <a:p>
            <a:r>
              <a:rPr lang="en-GB" sz="2400" dirty="0"/>
              <a:t>cost of convergence is passed to the shareholder (lower dividends) and the public (lower tax)</a:t>
            </a:r>
          </a:p>
          <a:p>
            <a:pPr lvl="1"/>
            <a:endParaRPr lang="en-GB" dirty="0"/>
          </a:p>
          <a:p>
            <a:pPr lvl="2"/>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12</a:t>
            </a:fld>
            <a:endParaRPr lang="en-GB"/>
          </a:p>
        </p:txBody>
      </p:sp>
    </p:spTree>
    <p:extLst>
      <p:ext uri="{BB962C8B-B14F-4D97-AF65-F5344CB8AC3E}">
        <p14:creationId xmlns:p14="http://schemas.microsoft.com/office/powerpoint/2010/main" val="1600358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4283"/>
          </a:xfrm>
        </p:spPr>
        <p:txBody>
          <a:bodyPr>
            <a:normAutofit fontScale="90000"/>
          </a:bodyPr>
          <a:lstStyle/>
          <a:p>
            <a:r>
              <a:rPr lang="en-GB" sz="3600" b="1" dirty="0"/>
              <a:t>Audit fees significantly higher after crisis– why?</a:t>
            </a:r>
          </a:p>
        </p:txBody>
      </p:sp>
      <p:sp>
        <p:nvSpPr>
          <p:cNvPr id="3" name="Content Placeholder 2"/>
          <p:cNvSpPr>
            <a:spLocks noGrp="1"/>
          </p:cNvSpPr>
          <p:nvPr>
            <p:ph idx="1"/>
          </p:nvPr>
        </p:nvSpPr>
        <p:spPr>
          <a:xfrm>
            <a:off x="838200" y="1199408"/>
            <a:ext cx="10515600" cy="4977555"/>
          </a:xfrm>
        </p:spPr>
        <p:txBody>
          <a:bodyPr>
            <a:noAutofit/>
          </a:bodyPr>
          <a:lstStyle/>
          <a:p>
            <a:r>
              <a:rPr lang="en-GB" sz="2400" dirty="0"/>
              <a:t>the audit profession is still able to increase audit fees and retain their profit focus, despite their role in the financial crisis.  </a:t>
            </a:r>
          </a:p>
          <a:p>
            <a:r>
              <a:rPr lang="en-GB" sz="2400" dirty="0"/>
              <a:t>The audit profession have been heavily criticised for the part they played in the financial crisis.  </a:t>
            </a:r>
          </a:p>
          <a:p>
            <a:pPr lvl="1"/>
            <a:r>
              <a:rPr lang="en-GB" dirty="0"/>
              <a:t>the wide spread practice of issuing unqualified audit reports to clients with adverse financial ratios indicating going concern problems (Auditing Practices Board, 2004) </a:t>
            </a:r>
          </a:p>
          <a:p>
            <a:pPr lvl="1"/>
            <a:r>
              <a:rPr lang="en-GB" dirty="0"/>
              <a:t>the incapability of traditional audit techniques and methodologies to interrogate contemporary complex transactions (</a:t>
            </a:r>
            <a:r>
              <a:rPr lang="en-GB" dirty="0" err="1"/>
              <a:t>Sikka</a:t>
            </a:r>
            <a:r>
              <a:rPr lang="en-GB" dirty="0"/>
              <a:t> et al., 2009).  </a:t>
            </a:r>
          </a:p>
          <a:p>
            <a:pPr lvl="1"/>
            <a:endParaRPr lang="en-GB" dirty="0"/>
          </a:p>
          <a:p>
            <a:r>
              <a:rPr lang="en-GB" sz="2400" dirty="0"/>
              <a:t>Arguably, in such an environment, auditors are not able to execute their guardianship role to shareholders and wider society, however our evidence shows that they are able to pursue their entrepreneurial profit seeking behaviour.  </a:t>
            </a:r>
          </a:p>
          <a:p>
            <a:pPr marL="0" indent="0">
              <a:buNone/>
            </a:pPr>
            <a:endParaRPr lang="en-GB" sz="2400" dirty="0"/>
          </a:p>
          <a:p>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13</a:t>
            </a:fld>
            <a:endParaRPr lang="en-GB"/>
          </a:p>
        </p:txBody>
      </p:sp>
    </p:spTree>
    <p:extLst>
      <p:ext uri="{BB962C8B-B14F-4D97-AF65-F5344CB8AC3E}">
        <p14:creationId xmlns:p14="http://schemas.microsoft.com/office/powerpoint/2010/main" val="2694070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4283"/>
          </a:xfrm>
        </p:spPr>
        <p:txBody>
          <a:bodyPr>
            <a:normAutofit/>
          </a:bodyPr>
          <a:lstStyle/>
          <a:p>
            <a:r>
              <a:rPr lang="en-GB" sz="3600" b="1" dirty="0"/>
              <a:t>Audit fees, guardians and entrepreneurs </a:t>
            </a:r>
          </a:p>
        </p:txBody>
      </p:sp>
      <p:sp>
        <p:nvSpPr>
          <p:cNvPr id="3" name="Content Placeholder 2"/>
          <p:cNvSpPr>
            <a:spLocks noGrp="1"/>
          </p:cNvSpPr>
          <p:nvPr>
            <p:ph idx="1"/>
          </p:nvPr>
        </p:nvSpPr>
        <p:spPr>
          <a:xfrm>
            <a:off x="838200" y="1199408"/>
            <a:ext cx="10515600" cy="4977555"/>
          </a:xfrm>
        </p:spPr>
        <p:txBody>
          <a:bodyPr>
            <a:noAutofit/>
          </a:bodyPr>
          <a:lstStyle/>
          <a:p>
            <a:pPr marL="0" indent="0">
              <a:buNone/>
            </a:pPr>
            <a:r>
              <a:rPr lang="en-GB" sz="2400" dirty="0"/>
              <a:t>So, what do our results suggest about audit profession and its ability, within contemporary practice, to balance the pursuit of guardianship (public) versus commercial (self) interests?</a:t>
            </a:r>
          </a:p>
          <a:p>
            <a:pPr marL="0" indent="0">
              <a:buNone/>
            </a:pPr>
            <a:endParaRPr lang="en-GB" sz="2400" dirty="0"/>
          </a:p>
          <a:p>
            <a:pPr marL="0" indent="0">
              <a:buNone/>
            </a:pPr>
            <a:r>
              <a:rPr lang="en-GB" sz="2400" dirty="0"/>
              <a:t>Our results show the audit profession increased its fee income from the introduction of IFRS, a set of standards it helped develop in pursuit of high quality international financial reporting.  </a:t>
            </a:r>
          </a:p>
          <a:p>
            <a:pPr marL="0" indent="0">
              <a:buNone/>
            </a:pPr>
            <a:r>
              <a:rPr lang="en-GB" sz="2400" dirty="0"/>
              <a:t>However, the events of the financial crisis demonstrate the inadequacy of IFRS adoption to portray the economic reality of reporting entities and the incapability of current audit practice (and context) to report a meaningful audit opinion.  </a:t>
            </a:r>
          </a:p>
          <a:p>
            <a:pPr marL="0" indent="0">
              <a:buNone/>
            </a:pPr>
            <a:r>
              <a:rPr lang="en-GB" sz="2400" dirty="0"/>
              <a:t>This implies the guardianship role of audit in the UK is threatened; however, audit fee increases show the commercial profit seeking behaviour of the audit profession continues.  </a:t>
            </a:r>
          </a:p>
          <a:p>
            <a:pPr marL="0" indent="0">
              <a:buNone/>
            </a:pPr>
            <a:endParaRPr lang="en-GB" sz="2400" dirty="0"/>
          </a:p>
          <a:p>
            <a:pPr marL="0" indent="0">
              <a:buNone/>
            </a:pPr>
            <a:endParaRPr lang="en-GB" sz="2400" dirty="0"/>
          </a:p>
          <a:p>
            <a:pPr marL="0" indent="0">
              <a:buNone/>
            </a:pPr>
            <a:endParaRPr lang="en-GB" sz="2400" dirty="0"/>
          </a:p>
          <a:p>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14</a:t>
            </a:fld>
            <a:endParaRPr lang="en-GB"/>
          </a:p>
        </p:txBody>
      </p:sp>
    </p:spTree>
    <p:extLst>
      <p:ext uri="{BB962C8B-B14F-4D97-AF65-F5344CB8AC3E}">
        <p14:creationId xmlns:p14="http://schemas.microsoft.com/office/powerpoint/2010/main" val="3053234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99408"/>
            <a:ext cx="10515600" cy="4977555"/>
          </a:xfrm>
        </p:spPr>
        <p:txBody>
          <a:bodyPr>
            <a:noAutofit/>
          </a:bodyPr>
          <a:lstStyle/>
          <a:p>
            <a:pPr marL="0" indent="0" algn="ctr">
              <a:buNone/>
            </a:pPr>
            <a:endParaRPr lang="en-GB" sz="2400" dirty="0"/>
          </a:p>
          <a:p>
            <a:pPr marL="0" indent="0" algn="ctr">
              <a:buNone/>
            </a:pPr>
            <a:endParaRPr lang="en-GB" sz="2400" dirty="0"/>
          </a:p>
          <a:p>
            <a:pPr marL="0" indent="0" algn="ctr">
              <a:buNone/>
            </a:pPr>
            <a:r>
              <a:rPr lang="en-GB" sz="3600" b="1" i="1" dirty="0"/>
              <a:t>Thank you for listening</a:t>
            </a:r>
          </a:p>
          <a:p>
            <a:pPr marL="0" indent="0" algn="ctr">
              <a:buNone/>
            </a:pPr>
            <a:endParaRPr lang="en-GB" sz="3600" b="1" i="1" dirty="0"/>
          </a:p>
          <a:p>
            <a:pPr marL="0" indent="0" algn="ctr">
              <a:buNone/>
            </a:pPr>
            <a:r>
              <a:rPr lang="en-GB" sz="3600" b="1" i="1" dirty="0"/>
              <a:t>We would welcome questions and feedback to enable us to develop this paper further</a:t>
            </a:r>
          </a:p>
          <a:p>
            <a:pPr marL="0" indent="0">
              <a:buNone/>
            </a:pPr>
            <a:endParaRPr lang="en-GB" sz="2400" dirty="0"/>
          </a:p>
          <a:p>
            <a:pPr marL="0" indent="0">
              <a:buNone/>
            </a:pPr>
            <a:endParaRPr lang="en-GB" sz="2400" dirty="0"/>
          </a:p>
          <a:p>
            <a:pPr marL="0" indent="0">
              <a:buNone/>
            </a:pPr>
            <a:endParaRPr lang="en-GB" sz="2400" dirty="0"/>
          </a:p>
          <a:p>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15</a:t>
            </a:fld>
            <a:endParaRPr lang="en-GB"/>
          </a:p>
        </p:txBody>
      </p:sp>
    </p:spTree>
    <p:extLst>
      <p:ext uri="{BB962C8B-B14F-4D97-AF65-F5344CB8AC3E}">
        <p14:creationId xmlns:p14="http://schemas.microsoft.com/office/powerpoint/2010/main" val="391368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Prior UK Studies on the Determinants of Audit Fees</a:t>
            </a:r>
          </a:p>
        </p:txBody>
      </p:sp>
      <p:sp>
        <p:nvSpPr>
          <p:cNvPr id="3" name="Content Placeholder 2"/>
          <p:cNvSpPr>
            <a:spLocks noGrp="1"/>
          </p:cNvSpPr>
          <p:nvPr>
            <p:ph idx="1"/>
          </p:nvPr>
        </p:nvSpPr>
        <p:spPr/>
        <p:txBody>
          <a:bodyPr>
            <a:noAutofit/>
          </a:bodyPr>
          <a:lstStyle/>
          <a:p>
            <a:r>
              <a:rPr lang="en-GB" sz="2400" dirty="0"/>
              <a:t>UK Audit Market</a:t>
            </a:r>
          </a:p>
          <a:p>
            <a:pPr lvl="1"/>
            <a:r>
              <a:rPr lang="en-GB" dirty="0"/>
              <a:t>structure</a:t>
            </a:r>
          </a:p>
          <a:p>
            <a:pPr lvl="1"/>
            <a:r>
              <a:rPr lang="en-GB" dirty="0"/>
              <a:t>organisational and social context</a:t>
            </a:r>
          </a:p>
          <a:p>
            <a:pPr lvl="1"/>
            <a:r>
              <a:rPr lang="en-GB" dirty="0"/>
              <a:t>conflicts of independence</a:t>
            </a:r>
          </a:p>
          <a:p>
            <a:pPr lvl="1"/>
            <a:r>
              <a:rPr lang="en-GB" dirty="0"/>
              <a:t>EU developments to regulate the market</a:t>
            </a:r>
          </a:p>
          <a:p>
            <a:pPr lvl="1"/>
            <a:endParaRPr lang="en-GB" dirty="0"/>
          </a:p>
          <a:p>
            <a:r>
              <a:rPr lang="en-GB" sz="2400" dirty="0"/>
              <a:t>UK Audit Fees and total fee income</a:t>
            </a:r>
          </a:p>
          <a:p>
            <a:pPr lvl="1"/>
            <a:r>
              <a:rPr lang="en-GB" dirty="0"/>
              <a:t>Big 4</a:t>
            </a:r>
          </a:p>
          <a:p>
            <a:pPr lvl="1"/>
            <a:r>
              <a:rPr lang="en-GB" dirty="0"/>
              <a:t>audit fees v’s non-audit fees</a:t>
            </a:r>
          </a:p>
          <a:p>
            <a:pPr lvl="1"/>
            <a:endParaRPr lang="en-GB" dirty="0"/>
          </a:p>
          <a:p>
            <a:r>
              <a:rPr lang="en-GB" sz="2400" dirty="0" err="1"/>
              <a:t>Abidin</a:t>
            </a:r>
            <a:r>
              <a:rPr lang="en-GB" sz="2400" dirty="0"/>
              <a:t> et al. (2010)</a:t>
            </a:r>
          </a:p>
          <a:p>
            <a:pPr lvl="1"/>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2</a:t>
            </a:fld>
            <a:endParaRPr lang="en-GB"/>
          </a:p>
        </p:txBody>
      </p:sp>
    </p:spTree>
    <p:extLst>
      <p:ext uri="{BB962C8B-B14F-4D97-AF65-F5344CB8AC3E}">
        <p14:creationId xmlns:p14="http://schemas.microsoft.com/office/powerpoint/2010/main" val="4194751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sz="3600" b="1" dirty="0"/>
              <a:t>Auditors – competing demands of the Guardian and Commerce function (</a:t>
            </a:r>
            <a:r>
              <a:rPr lang="en-GB" altLang="en-US" sz="3600" b="1" dirty="0" err="1"/>
              <a:t>Molyneaux</a:t>
            </a:r>
            <a:r>
              <a:rPr lang="en-GB" altLang="en-US" sz="3600" b="1" dirty="0"/>
              <a:t>, 2008)</a:t>
            </a:r>
            <a:endParaRPr lang="en-GB" sz="3600" b="1" dirty="0"/>
          </a:p>
        </p:txBody>
      </p:sp>
      <p:sp>
        <p:nvSpPr>
          <p:cNvPr id="3" name="Content Placeholder 2"/>
          <p:cNvSpPr>
            <a:spLocks noGrp="1"/>
          </p:cNvSpPr>
          <p:nvPr>
            <p:ph idx="1"/>
          </p:nvPr>
        </p:nvSpPr>
        <p:spPr/>
        <p:txBody>
          <a:bodyPr>
            <a:noAutofit/>
          </a:bodyPr>
          <a:lstStyle/>
          <a:p>
            <a:pPr>
              <a:lnSpc>
                <a:spcPct val="80000"/>
              </a:lnSpc>
            </a:pPr>
            <a:r>
              <a:rPr lang="en-GB" altLang="en-US" sz="2400" dirty="0"/>
              <a:t>Auditors (and accountants) operate at the cusp between the guardian and commerce function</a:t>
            </a:r>
          </a:p>
          <a:p>
            <a:pPr>
              <a:lnSpc>
                <a:spcPct val="80000"/>
              </a:lnSpc>
            </a:pPr>
            <a:endParaRPr lang="en-GB" altLang="en-US" sz="2400" dirty="0"/>
          </a:p>
          <a:p>
            <a:pPr lvl="1">
              <a:lnSpc>
                <a:spcPct val="80000"/>
              </a:lnSpc>
            </a:pPr>
            <a:r>
              <a:rPr lang="en-GB" altLang="en-US" dirty="0"/>
              <a:t>Guardian function – Skill and competence and judgement to issue a formal true and fair opinion based on evidence</a:t>
            </a:r>
          </a:p>
          <a:p>
            <a:pPr lvl="1">
              <a:lnSpc>
                <a:spcPct val="80000"/>
              </a:lnSpc>
            </a:pPr>
            <a:endParaRPr lang="en-GB" altLang="en-US" dirty="0"/>
          </a:p>
          <a:p>
            <a:pPr lvl="1">
              <a:lnSpc>
                <a:spcPct val="80000"/>
              </a:lnSpc>
            </a:pPr>
            <a:r>
              <a:rPr lang="en-GB" altLang="en-US" dirty="0"/>
              <a:t>Commerce function –</a:t>
            </a:r>
          </a:p>
          <a:p>
            <a:pPr lvl="2">
              <a:lnSpc>
                <a:spcPct val="80000"/>
              </a:lnSpc>
            </a:pPr>
            <a:r>
              <a:rPr lang="en-GB" altLang="en-US" sz="2400" dirty="0"/>
              <a:t>add commercial value to the client and audit firm</a:t>
            </a:r>
          </a:p>
          <a:p>
            <a:pPr lvl="2">
              <a:lnSpc>
                <a:spcPct val="80000"/>
              </a:lnSpc>
            </a:pPr>
            <a:r>
              <a:rPr lang="en-GB" altLang="en-US" sz="2400" dirty="0"/>
              <a:t>Need to sustain a good working relationship (with shareholders, directors, stakeholders)</a:t>
            </a:r>
          </a:p>
          <a:p>
            <a:pPr lvl="2">
              <a:lnSpc>
                <a:spcPct val="80000"/>
              </a:lnSpc>
            </a:pPr>
            <a:r>
              <a:rPr lang="en-GB" altLang="en-US" sz="2400" dirty="0"/>
              <a:t>Commercial awareness of the impact of their ‘guardian’ role</a:t>
            </a:r>
          </a:p>
          <a:p>
            <a:pPr marL="909638" lvl="2" indent="0">
              <a:lnSpc>
                <a:spcPct val="80000"/>
              </a:lnSpc>
            </a:pPr>
            <a:endParaRPr lang="en-GB" altLang="en-US" sz="2400" dirty="0"/>
          </a:p>
          <a:p>
            <a:pPr>
              <a:lnSpc>
                <a:spcPct val="80000"/>
              </a:lnSpc>
            </a:pPr>
            <a:r>
              <a:rPr lang="en-GB" altLang="en-US" sz="2400" dirty="0"/>
              <a:t>Need to balance public, client and personal interests</a:t>
            </a:r>
          </a:p>
          <a:p>
            <a:endParaRPr lang="en-GB" sz="2400" dirty="0"/>
          </a:p>
        </p:txBody>
      </p:sp>
      <p:sp>
        <p:nvSpPr>
          <p:cNvPr id="4" name="Slide Number Placeholder 3"/>
          <p:cNvSpPr>
            <a:spLocks noGrp="1"/>
          </p:cNvSpPr>
          <p:nvPr>
            <p:ph type="sldNum" sz="quarter" idx="12"/>
          </p:nvPr>
        </p:nvSpPr>
        <p:spPr/>
        <p:txBody>
          <a:bodyPr/>
          <a:lstStyle/>
          <a:p>
            <a:fld id="{119DA572-01BD-4DD4-ACEF-648730117AA9}" type="slidenum">
              <a:rPr lang="en-GB" smtClean="0"/>
              <a:t>3</a:t>
            </a:fld>
            <a:endParaRPr lang="en-GB"/>
          </a:p>
        </p:txBody>
      </p:sp>
    </p:spTree>
    <p:extLst>
      <p:ext uri="{BB962C8B-B14F-4D97-AF65-F5344CB8AC3E}">
        <p14:creationId xmlns:p14="http://schemas.microsoft.com/office/powerpoint/2010/main" val="115411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2413"/>
          </a:xfrm>
        </p:spPr>
        <p:txBody>
          <a:bodyPr>
            <a:normAutofit fontScale="90000"/>
          </a:bodyPr>
          <a:lstStyle/>
          <a:p>
            <a:r>
              <a:rPr lang="en-GB" sz="3600" b="1" dirty="0"/>
              <a:t>Developments impacting on the role of audit of UK listed companies</a:t>
            </a:r>
          </a:p>
        </p:txBody>
      </p:sp>
      <p:sp>
        <p:nvSpPr>
          <p:cNvPr id="3" name="Content Placeholder 2"/>
          <p:cNvSpPr>
            <a:spLocks noGrp="1"/>
          </p:cNvSpPr>
          <p:nvPr>
            <p:ph idx="1"/>
          </p:nvPr>
        </p:nvSpPr>
        <p:spPr>
          <a:xfrm>
            <a:off x="838200" y="1508166"/>
            <a:ext cx="10515600" cy="4668797"/>
          </a:xfrm>
        </p:spPr>
        <p:txBody>
          <a:bodyPr>
            <a:noAutofit/>
          </a:bodyPr>
          <a:lstStyle/>
          <a:p>
            <a:r>
              <a:rPr lang="en-GB" sz="2400" dirty="0"/>
              <a:t>IFRS adoption </a:t>
            </a:r>
          </a:p>
          <a:p>
            <a:pPr lvl="1"/>
            <a:r>
              <a:rPr lang="en-GB" dirty="0"/>
              <a:t>1</a:t>
            </a:r>
            <a:r>
              <a:rPr lang="en-GB" baseline="30000" dirty="0"/>
              <a:t>st</a:t>
            </a:r>
            <a:r>
              <a:rPr lang="en-GB" dirty="0"/>
              <a:t> January 2005; EU endorsed</a:t>
            </a:r>
          </a:p>
          <a:p>
            <a:pPr lvl="1"/>
            <a:r>
              <a:rPr lang="en-GB" dirty="0"/>
              <a:t>in pursuit of harmonising global financial reporting practice</a:t>
            </a:r>
          </a:p>
          <a:p>
            <a:pPr lvl="1"/>
            <a:r>
              <a:rPr lang="en-GB" dirty="0"/>
              <a:t>to encourage global development of neoliberal capital markets; “globalisation”</a:t>
            </a:r>
          </a:p>
          <a:p>
            <a:pPr lvl="1"/>
            <a:endParaRPr lang="en-GB" dirty="0"/>
          </a:p>
          <a:p>
            <a:r>
              <a:rPr lang="en-GB" sz="2400" dirty="0"/>
              <a:t>The role of the audit profession in developing IFRS</a:t>
            </a:r>
          </a:p>
          <a:p>
            <a:pPr lvl="1"/>
            <a:r>
              <a:rPr lang="en-GB" dirty="0"/>
              <a:t>IFRS developed by IASB – audit profession plays a central role in the governance structure of the IASB (and other international standard setting NGOs)</a:t>
            </a:r>
          </a:p>
          <a:p>
            <a:pPr lvl="1"/>
            <a:r>
              <a:rPr lang="en-GB" dirty="0"/>
              <a:t>development of international standards creates additional guardianship responsibilities for the audit profession</a:t>
            </a:r>
          </a:p>
          <a:p>
            <a:pPr lvl="2"/>
            <a:r>
              <a:rPr lang="en-GB" sz="2400" dirty="0"/>
              <a:t>new compliance and audit market from which the profession can earn commercial audit fees … and other…</a:t>
            </a:r>
          </a:p>
          <a:p>
            <a:pPr marL="0" indent="0">
              <a:buNone/>
            </a:pPr>
            <a:endParaRPr lang="en-GB" sz="2400" dirty="0"/>
          </a:p>
        </p:txBody>
      </p:sp>
      <p:sp>
        <p:nvSpPr>
          <p:cNvPr id="4" name="Slide Number Placeholder 3"/>
          <p:cNvSpPr>
            <a:spLocks noGrp="1"/>
          </p:cNvSpPr>
          <p:nvPr>
            <p:ph type="sldNum" sz="quarter" idx="12"/>
          </p:nvPr>
        </p:nvSpPr>
        <p:spPr/>
        <p:txBody>
          <a:bodyPr/>
          <a:lstStyle/>
          <a:p>
            <a:fld id="{119DA572-01BD-4DD4-ACEF-648730117AA9}" type="slidenum">
              <a:rPr lang="en-GB" smtClean="0"/>
              <a:t>4</a:t>
            </a:fld>
            <a:endParaRPr lang="en-GB"/>
          </a:p>
        </p:txBody>
      </p:sp>
    </p:spTree>
    <p:extLst>
      <p:ext uri="{BB962C8B-B14F-4D97-AF65-F5344CB8AC3E}">
        <p14:creationId xmlns:p14="http://schemas.microsoft.com/office/powerpoint/2010/main" val="32261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Developments impacting on the role of audit of UK listed companies</a:t>
            </a:r>
          </a:p>
        </p:txBody>
      </p:sp>
      <p:sp>
        <p:nvSpPr>
          <p:cNvPr id="3" name="Content Placeholder 2"/>
          <p:cNvSpPr>
            <a:spLocks noGrp="1"/>
          </p:cNvSpPr>
          <p:nvPr>
            <p:ph idx="1"/>
          </p:nvPr>
        </p:nvSpPr>
        <p:spPr/>
        <p:txBody>
          <a:bodyPr>
            <a:noAutofit/>
          </a:bodyPr>
          <a:lstStyle/>
          <a:p>
            <a:r>
              <a:rPr lang="en-GB" sz="2400" dirty="0"/>
              <a:t>Financial crisis – 2007/8</a:t>
            </a:r>
          </a:p>
          <a:p>
            <a:pPr lvl="1"/>
            <a:r>
              <a:rPr lang="en-GB" dirty="0"/>
              <a:t>market liquidity dried up; major banking collapses</a:t>
            </a:r>
          </a:p>
          <a:p>
            <a:pPr lvl="1"/>
            <a:r>
              <a:rPr lang="en-GB" dirty="0"/>
              <a:t>fuelled by development of complex financial instruments</a:t>
            </a:r>
          </a:p>
          <a:p>
            <a:pPr lvl="2"/>
            <a:r>
              <a:rPr lang="en-GB" sz="2400" dirty="0"/>
              <a:t>ownership and valuation not easy to account nor audit!</a:t>
            </a:r>
          </a:p>
          <a:p>
            <a:pPr marL="914400" lvl="2" indent="0">
              <a:buNone/>
            </a:pPr>
            <a:endParaRPr lang="en-GB" sz="2400" dirty="0"/>
          </a:p>
          <a:p>
            <a:r>
              <a:rPr lang="en-GB" sz="2400" dirty="0"/>
              <a:t>The role of the audit profession </a:t>
            </a:r>
          </a:p>
          <a:p>
            <a:pPr lvl="1"/>
            <a:r>
              <a:rPr lang="en-GB" dirty="0"/>
              <a:t>the audit profession had a ‘good crisis’; despite its role in the crisis!!!</a:t>
            </a:r>
          </a:p>
          <a:p>
            <a:pPr lvl="1"/>
            <a:r>
              <a:rPr lang="en-GB" dirty="0"/>
              <a:t>but – passive; what did the audit opinion mean? … evidently distressed companies received unqualified audit reports prior to the crisis (</a:t>
            </a:r>
            <a:r>
              <a:rPr lang="en-GB" dirty="0" err="1"/>
              <a:t>Sikka</a:t>
            </a:r>
            <a:r>
              <a:rPr lang="en-GB" dirty="0"/>
              <a:t>, 2009a)</a:t>
            </a:r>
          </a:p>
          <a:p>
            <a:pPr lvl="1"/>
            <a:r>
              <a:rPr lang="en-GB" dirty="0"/>
              <a:t>critics argue this is evidence of a severely compromised audit profession operating in a social and business context that fundamentally compromises auditor independence (Humphrey et al.; </a:t>
            </a:r>
            <a:r>
              <a:rPr lang="en-GB" dirty="0" err="1"/>
              <a:t>Sikka</a:t>
            </a:r>
            <a:r>
              <a:rPr lang="en-GB" dirty="0"/>
              <a:t>, 2009b)</a:t>
            </a:r>
          </a:p>
          <a:p>
            <a:pPr lvl="1"/>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5</a:t>
            </a:fld>
            <a:endParaRPr lang="en-GB"/>
          </a:p>
        </p:txBody>
      </p:sp>
    </p:spTree>
    <p:extLst>
      <p:ext uri="{BB962C8B-B14F-4D97-AF65-F5344CB8AC3E}">
        <p14:creationId xmlns:p14="http://schemas.microsoft.com/office/powerpoint/2010/main" val="3532259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Gap in the literature - UK Studies on the Determinants of Audit Fees</a:t>
            </a:r>
          </a:p>
        </p:txBody>
      </p:sp>
      <p:sp>
        <p:nvSpPr>
          <p:cNvPr id="3" name="Content Placeholder 2"/>
          <p:cNvSpPr>
            <a:spLocks noGrp="1"/>
          </p:cNvSpPr>
          <p:nvPr>
            <p:ph idx="1"/>
          </p:nvPr>
        </p:nvSpPr>
        <p:spPr/>
        <p:txBody>
          <a:bodyPr>
            <a:normAutofit/>
          </a:bodyPr>
          <a:lstStyle/>
          <a:p>
            <a:endParaRPr lang="en-GB" sz="2400" dirty="0"/>
          </a:p>
          <a:p>
            <a:r>
              <a:rPr lang="en-GB" sz="2400" dirty="0"/>
              <a:t>No recent investigators; most using data from 1982-2003.</a:t>
            </a:r>
          </a:p>
          <a:p>
            <a:endParaRPr lang="en-GB" sz="2400" dirty="0"/>
          </a:p>
          <a:p>
            <a:r>
              <a:rPr lang="en-GB" sz="2400" dirty="0"/>
              <a:t>Many focus on non financial companies.</a:t>
            </a:r>
          </a:p>
          <a:p>
            <a:endParaRPr lang="en-GB" sz="2400" dirty="0"/>
          </a:p>
          <a:p>
            <a:r>
              <a:rPr lang="en-GB" sz="2400" dirty="0"/>
              <a:t>Many do not include AIM firms.</a:t>
            </a:r>
          </a:p>
          <a:p>
            <a:endParaRPr lang="en-GB" sz="2400" dirty="0"/>
          </a:p>
          <a:p>
            <a:r>
              <a:rPr lang="en-GB" sz="2400" dirty="0"/>
              <a:t>Data primarily examined using regression analysis.</a:t>
            </a:r>
          </a:p>
        </p:txBody>
      </p:sp>
      <p:sp>
        <p:nvSpPr>
          <p:cNvPr id="4" name="Slide Number Placeholder 3"/>
          <p:cNvSpPr>
            <a:spLocks noGrp="1"/>
          </p:cNvSpPr>
          <p:nvPr>
            <p:ph type="sldNum" sz="quarter" idx="12"/>
          </p:nvPr>
        </p:nvSpPr>
        <p:spPr/>
        <p:txBody>
          <a:bodyPr/>
          <a:lstStyle/>
          <a:p>
            <a:fld id="{119DA572-01BD-4DD4-ACEF-648730117AA9}" type="slidenum">
              <a:rPr lang="en-GB" smtClean="0"/>
              <a:t>6</a:t>
            </a:fld>
            <a:endParaRPr lang="en-GB"/>
          </a:p>
        </p:txBody>
      </p:sp>
    </p:spTree>
    <p:extLst>
      <p:ext uri="{BB962C8B-B14F-4D97-AF65-F5344CB8AC3E}">
        <p14:creationId xmlns:p14="http://schemas.microsoft.com/office/powerpoint/2010/main" val="714605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Research Questions</a:t>
            </a:r>
          </a:p>
        </p:txBody>
      </p:sp>
      <p:sp>
        <p:nvSpPr>
          <p:cNvPr id="3" name="Content Placeholder 2"/>
          <p:cNvSpPr>
            <a:spLocks noGrp="1"/>
          </p:cNvSpPr>
          <p:nvPr>
            <p:ph idx="1"/>
          </p:nvPr>
        </p:nvSpPr>
        <p:spPr/>
        <p:txBody>
          <a:bodyPr>
            <a:normAutofit/>
          </a:bodyPr>
          <a:lstStyle/>
          <a:p>
            <a:r>
              <a:rPr lang="en-GB" sz="2400" dirty="0"/>
              <a:t>Question 1 – is there evidence that the adoption of IFRS had an impact on audit fees?</a:t>
            </a:r>
          </a:p>
          <a:p>
            <a:endParaRPr lang="en-GB" sz="2400" dirty="0"/>
          </a:p>
          <a:p>
            <a:r>
              <a:rPr lang="en-GB" sz="2400" dirty="0"/>
              <a:t>Question 2 – is there evidence that the financial crisis impacted on the determination of audit fees?</a:t>
            </a:r>
          </a:p>
          <a:p>
            <a:endParaRPr lang="en-GB" sz="2400" dirty="0"/>
          </a:p>
          <a:p>
            <a:r>
              <a:rPr lang="en-GB" sz="2400" dirty="0"/>
              <a:t>Interpretation - what do our results suggest about audit profession and its evident willingness to balance the pursuit of guardianship (public) versus commercial (self) interests?</a:t>
            </a:r>
          </a:p>
        </p:txBody>
      </p:sp>
      <p:sp>
        <p:nvSpPr>
          <p:cNvPr id="4" name="Slide Number Placeholder 3"/>
          <p:cNvSpPr>
            <a:spLocks noGrp="1"/>
          </p:cNvSpPr>
          <p:nvPr>
            <p:ph type="sldNum" sz="quarter" idx="12"/>
          </p:nvPr>
        </p:nvSpPr>
        <p:spPr/>
        <p:txBody>
          <a:bodyPr/>
          <a:lstStyle/>
          <a:p>
            <a:fld id="{119DA572-01BD-4DD4-ACEF-648730117AA9}" type="slidenum">
              <a:rPr lang="en-GB" smtClean="0"/>
              <a:t>7</a:t>
            </a:fld>
            <a:endParaRPr lang="en-GB"/>
          </a:p>
        </p:txBody>
      </p:sp>
    </p:spTree>
    <p:extLst>
      <p:ext uri="{BB962C8B-B14F-4D97-AF65-F5344CB8AC3E}">
        <p14:creationId xmlns:p14="http://schemas.microsoft.com/office/powerpoint/2010/main" val="164674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Contribution of the Current Investigation</a:t>
            </a:r>
          </a:p>
        </p:txBody>
      </p:sp>
      <p:sp>
        <p:nvSpPr>
          <p:cNvPr id="3" name="Content Placeholder 2"/>
          <p:cNvSpPr>
            <a:spLocks noGrp="1"/>
          </p:cNvSpPr>
          <p:nvPr>
            <p:ph idx="1"/>
          </p:nvPr>
        </p:nvSpPr>
        <p:spPr>
          <a:xfrm>
            <a:off x="838200" y="1543792"/>
            <a:ext cx="10515600" cy="4633171"/>
          </a:xfrm>
        </p:spPr>
        <p:txBody>
          <a:bodyPr>
            <a:normAutofit/>
          </a:bodyPr>
          <a:lstStyle/>
          <a:p>
            <a:r>
              <a:rPr lang="en-GB" sz="2400" dirty="0"/>
              <a:t>Data over a long, recent time frame:</a:t>
            </a:r>
          </a:p>
          <a:p>
            <a:pPr lvl="1">
              <a:buFont typeface="Calibri" panose="020F0502020204030204" pitchFamily="34" charset="0"/>
              <a:buChar char="–"/>
            </a:pPr>
            <a:r>
              <a:rPr lang="en-GB" dirty="0"/>
              <a:t>2003 to 2011</a:t>
            </a:r>
          </a:p>
          <a:p>
            <a:r>
              <a:rPr lang="en-GB" sz="2400" dirty="0"/>
              <a:t>A large sample of 7958 firm-year observations.</a:t>
            </a:r>
          </a:p>
          <a:p>
            <a:endParaRPr lang="en-GB" sz="2400" dirty="0"/>
          </a:p>
          <a:p>
            <a:r>
              <a:rPr lang="en-GB" sz="2400" dirty="0"/>
              <a:t>Data analysed for BIG4, and Small firms.</a:t>
            </a:r>
          </a:p>
          <a:p>
            <a:endParaRPr lang="en-GB" sz="2400" dirty="0"/>
          </a:p>
          <a:p>
            <a:r>
              <a:rPr lang="en-GB" sz="2400" dirty="0"/>
              <a:t>Panel data regression model employed.</a:t>
            </a:r>
          </a:p>
          <a:p>
            <a:endParaRPr lang="en-GB" sz="2400" dirty="0"/>
          </a:p>
          <a:p>
            <a:r>
              <a:rPr lang="en-GB" sz="2400" dirty="0"/>
              <a:t>A large number of explanatory variable considered.</a:t>
            </a:r>
          </a:p>
        </p:txBody>
      </p:sp>
      <p:sp>
        <p:nvSpPr>
          <p:cNvPr id="4" name="Slide Number Placeholder 3"/>
          <p:cNvSpPr>
            <a:spLocks noGrp="1"/>
          </p:cNvSpPr>
          <p:nvPr>
            <p:ph type="sldNum" sz="quarter" idx="12"/>
          </p:nvPr>
        </p:nvSpPr>
        <p:spPr/>
        <p:txBody>
          <a:bodyPr/>
          <a:lstStyle/>
          <a:p>
            <a:fld id="{119DA572-01BD-4DD4-ACEF-648730117AA9}" type="slidenum">
              <a:rPr lang="en-GB" smtClean="0"/>
              <a:t>8</a:t>
            </a:fld>
            <a:endParaRPr lang="en-GB"/>
          </a:p>
        </p:txBody>
      </p:sp>
    </p:spTree>
    <p:extLst>
      <p:ext uri="{BB962C8B-B14F-4D97-AF65-F5344CB8AC3E}">
        <p14:creationId xmlns:p14="http://schemas.microsoft.com/office/powerpoint/2010/main" val="354785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3036"/>
          </a:xfrm>
        </p:spPr>
        <p:txBody>
          <a:bodyPr>
            <a:normAutofit/>
          </a:bodyPr>
          <a:lstStyle/>
          <a:p>
            <a:r>
              <a:rPr lang="en-GB" sz="3600" b="1" dirty="0"/>
              <a:t>Method</a:t>
            </a:r>
          </a:p>
        </p:txBody>
      </p:sp>
      <p:sp>
        <p:nvSpPr>
          <p:cNvPr id="3" name="Content Placeholder 2"/>
          <p:cNvSpPr>
            <a:spLocks noGrp="1"/>
          </p:cNvSpPr>
          <p:nvPr>
            <p:ph idx="1"/>
          </p:nvPr>
        </p:nvSpPr>
        <p:spPr>
          <a:xfrm>
            <a:off x="838200" y="1353787"/>
            <a:ext cx="10515600" cy="5237018"/>
          </a:xfrm>
        </p:spPr>
        <p:txBody>
          <a:bodyPr>
            <a:noAutofit/>
          </a:bodyPr>
          <a:lstStyle/>
          <a:p>
            <a:r>
              <a:rPr lang="en-GB" sz="2400" dirty="0"/>
              <a:t>Descriptive Analysis</a:t>
            </a:r>
          </a:p>
          <a:p>
            <a:pPr lvl="1">
              <a:buFont typeface="Calibri" panose="020F0502020204030204" pitchFamily="34" charset="0"/>
              <a:buChar char="–"/>
            </a:pPr>
            <a:r>
              <a:rPr lang="en-GB" dirty="0"/>
              <a:t>Typical firm has assets of £525m, operated 33 subsidiaries, paid audit fees of £0.234m and incurred £0.226m for non-audit services.</a:t>
            </a:r>
          </a:p>
          <a:p>
            <a:r>
              <a:rPr lang="en-GB" sz="2400" dirty="0"/>
              <a:t>Univariate Analysis</a:t>
            </a:r>
          </a:p>
          <a:p>
            <a:pPr lvl="1">
              <a:buFont typeface="Calibri" panose="020F0502020204030204" pitchFamily="34" charset="0"/>
              <a:buChar char="–"/>
            </a:pPr>
            <a:r>
              <a:rPr lang="en-GB" dirty="0"/>
              <a:t>  look at the correlation between audit fees and</a:t>
            </a:r>
          </a:p>
          <a:p>
            <a:pPr lvl="3">
              <a:buFont typeface="Calibri" panose="020F0502020204030204" pitchFamily="34" charset="0"/>
              <a:buChar char="–"/>
            </a:pPr>
            <a:r>
              <a:rPr lang="en-GB" sz="2000" dirty="0">
                <a:latin typeface="Arial" pitchFamily="34" charset="0"/>
                <a:cs typeface="Arial" pitchFamily="34" charset="0"/>
              </a:rPr>
              <a:t>IFRS adoption dummy</a:t>
            </a:r>
          </a:p>
          <a:p>
            <a:pPr lvl="3">
              <a:buFont typeface="Calibri" panose="020F0502020204030204" pitchFamily="34" charset="0"/>
              <a:buChar char="–"/>
            </a:pPr>
            <a:r>
              <a:rPr lang="en-GB" sz="2000">
                <a:latin typeface="Arial" pitchFamily="34" charset="0"/>
                <a:cs typeface="Arial" pitchFamily="34" charset="0"/>
              </a:rPr>
              <a:t>Financial Crisis </a:t>
            </a:r>
            <a:r>
              <a:rPr lang="en-GB" sz="2000" dirty="0">
                <a:latin typeface="Arial" pitchFamily="34" charset="0"/>
                <a:cs typeface="Arial" pitchFamily="34" charset="0"/>
              </a:rPr>
              <a:t>dummy</a:t>
            </a:r>
          </a:p>
          <a:p>
            <a:pPr lvl="3">
              <a:buFont typeface="Calibri" panose="020F0502020204030204" pitchFamily="34" charset="0"/>
              <a:buChar char="–"/>
            </a:pPr>
            <a:r>
              <a:rPr lang="en-GB" sz="2000" dirty="0">
                <a:latin typeface="Arial" pitchFamily="34" charset="0"/>
                <a:cs typeface="Arial" pitchFamily="34" charset="0"/>
              </a:rPr>
              <a:t>Client size (Total Assets, Sales)</a:t>
            </a:r>
          </a:p>
          <a:p>
            <a:pPr lvl="3">
              <a:buFont typeface="Calibri" panose="020F0502020204030204" pitchFamily="34" charset="0"/>
              <a:buChar char="–"/>
            </a:pPr>
            <a:r>
              <a:rPr lang="en-GB" sz="2000" dirty="0">
                <a:latin typeface="Arial" pitchFamily="34" charset="0"/>
                <a:cs typeface="Arial" pitchFamily="34" charset="0"/>
              </a:rPr>
              <a:t>Audit complexity (No. of Subsidiaries, Current Assets/Total Assets, Wage/Sales)</a:t>
            </a:r>
          </a:p>
          <a:p>
            <a:pPr lvl="3">
              <a:buFont typeface="Calibri" panose="020F0502020204030204" pitchFamily="34" charset="0"/>
              <a:buChar char="–"/>
            </a:pPr>
            <a:r>
              <a:rPr lang="en-GB" sz="2000" dirty="0">
                <a:latin typeface="Arial" pitchFamily="34" charset="0"/>
                <a:cs typeface="Arial" pitchFamily="34" charset="0"/>
              </a:rPr>
              <a:t>Audit risk (Profit Margin, Current Ratio, Hearing Ratio)</a:t>
            </a:r>
          </a:p>
          <a:p>
            <a:pPr lvl="3">
              <a:buFont typeface="Calibri" panose="020F0502020204030204" pitchFamily="34" charset="0"/>
              <a:buChar char="–"/>
            </a:pPr>
            <a:r>
              <a:rPr lang="en-GB" sz="2000" dirty="0">
                <a:latin typeface="Arial" pitchFamily="34" charset="0"/>
                <a:cs typeface="Arial" pitchFamily="34" charset="0"/>
              </a:rPr>
              <a:t>Peak period (dummy variable)</a:t>
            </a:r>
          </a:p>
          <a:p>
            <a:r>
              <a:rPr lang="en-GB" sz="2400" dirty="0"/>
              <a:t>Multivariate Analysis</a:t>
            </a:r>
          </a:p>
          <a:p>
            <a:pPr lvl="1">
              <a:buFont typeface="Calibri" panose="020F0502020204030204" pitchFamily="34" charset="0"/>
              <a:buChar char="–"/>
            </a:pPr>
            <a:r>
              <a:rPr lang="en-GB" dirty="0"/>
              <a:t>Panel regression model seeking to explain audit fees.</a:t>
            </a:r>
          </a:p>
        </p:txBody>
      </p:sp>
      <p:sp>
        <p:nvSpPr>
          <p:cNvPr id="4" name="Slide Number Placeholder 3"/>
          <p:cNvSpPr>
            <a:spLocks noGrp="1"/>
          </p:cNvSpPr>
          <p:nvPr>
            <p:ph type="sldNum" sz="quarter" idx="12"/>
          </p:nvPr>
        </p:nvSpPr>
        <p:spPr/>
        <p:txBody>
          <a:bodyPr/>
          <a:lstStyle/>
          <a:p>
            <a:fld id="{119DA572-01BD-4DD4-ACEF-648730117AA9}" type="slidenum">
              <a:rPr lang="en-GB" smtClean="0"/>
              <a:t>9</a:t>
            </a:fld>
            <a:endParaRPr lang="en-GB"/>
          </a:p>
        </p:txBody>
      </p:sp>
    </p:spTree>
    <p:extLst>
      <p:ext uri="{BB962C8B-B14F-4D97-AF65-F5344CB8AC3E}">
        <p14:creationId xmlns:p14="http://schemas.microsoft.com/office/powerpoint/2010/main" val="3932176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1255</Words>
  <Application>Microsoft Office PowerPoint</Application>
  <PresentationFormat>Widescreen</PresentationFormat>
  <Paragraphs>161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Audit Fees: IFRS adoption and the recent financial crisis</vt:lpstr>
      <vt:lpstr>Prior UK Studies on the Determinants of Audit Fees</vt:lpstr>
      <vt:lpstr>Auditors – competing demands of the Guardian and Commerce function (Molyneaux, 2008)</vt:lpstr>
      <vt:lpstr>Developments impacting on the role of audit of UK listed companies</vt:lpstr>
      <vt:lpstr>Developments impacting on the role of audit of UK listed companies</vt:lpstr>
      <vt:lpstr>Gap in the literature - UK Studies on the Determinants of Audit Fees</vt:lpstr>
      <vt:lpstr>Research Questions</vt:lpstr>
      <vt:lpstr>Contribution of the Current Investigation</vt:lpstr>
      <vt:lpstr>Method</vt:lpstr>
      <vt:lpstr>Results from Correlation Analysis</vt:lpstr>
      <vt:lpstr>Results from Regression Analysis</vt:lpstr>
      <vt:lpstr>Audit fees significantly higher after IFRS introduction – why?</vt:lpstr>
      <vt:lpstr>Audit fees significantly higher after crisis– why?</vt:lpstr>
      <vt:lpstr>Audit fees, guardians and entrepreneurs </vt:lpstr>
      <vt:lpstr>PowerPoint Presentation</vt:lpstr>
    </vt:vector>
  </TitlesOfParts>
  <Company>University of Dundee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 UK Studies on the Determinants of Audit Fees</dc:title>
  <dc:creator>Rachel Kneller</dc:creator>
  <cp:lastModifiedBy>Leah Morrison (lib)</cp:lastModifiedBy>
  <cp:revision>19</cp:revision>
  <dcterms:created xsi:type="dcterms:W3CDTF">2014-03-24T16:29:06Z</dcterms:created>
  <dcterms:modified xsi:type="dcterms:W3CDTF">2022-07-26T09:09:58Z</dcterms:modified>
</cp:coreProperties>
</file>