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8" r:id="rId3"/>
    <p:sldId id="276" r:id="rId4"/>
    <p:sldId id="280" r:id="rId5"/>
    <p:sldId id="258" r:id="rId6"/>
    <p:sldId id="267" r:id="rId7"/>
    <p:sldId id="279" r:id="rId8"/>
    <p:sldId id="261" r:id="rId9"/>
    <p:sldId id="262" r:id="rId10"/>
    <p:sldId id="283" r:id="rId11"/>
    <p:sldId id="273" r:id="rId12"/>
    <p:sldId id="274" r:id="rId13"/>
    <p:sldId id="28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313804" initials="1" lastIdx="1" clrIdx="0"/>
  <p:cmAuthor id="1" name="ITS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522"/>
    <a:srgbClr val="A4F89E"/>
    <a:srgbClr val="28E43E"/>
    <a:srgbClr val="3AE64E"/>
    <a:srgbClr val="1C7A25"/>
    <a:srgbClr val="95F78D"/>
    <a:srgbClr val="87F67E"/>
    <a:srgbClr val="57F75B"/>
    <a:srgbClr val="10821E"/>
    <a:srgbClr val="0BE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5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40264411393021"/>
          <c:y val="4.1709150762934293E-2"/>
          <c:w val="0.85088400408282294"/>
          <c:h val="0.795080523043272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 w="635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8DD-4900-A9AE-F07264E8EAFE}"/>
              </c:ext>
            </c:extLst>
          </c:dPt>
          <c:dPt>
            <c:idx val="1"/>
            <c:invertIfNegative val="0"/>
            <c:bubble3D val="0"/>
            <c:spPr>
              <a:solidFill>
                <a:srgbClr val="A4F89E"/>
              </a:solidFill>
              <a:ln w="63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8DD-4900-A9AE-F07264E8EAFE}"/>
              </c:ext>
            </c:extLst>
          </c:dPt>
          <c:dPt>
            <c:idx val="2"/>
            <c:invertIfNegative val="0"/>
            <c:bubble3D val="0"/>
            <c:spPr>
              <a:solidFill>
                <a:srgbClr val="28E43E"/>
              </a:solidFill>
              <a:ln w="63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8DD-4900-A9AE-F07264E8EAF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63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8DD-4900-A9AE-F07264E8EAF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8DD-4900-A9AE-F07264E8EAFE}"/>
              </c:ext>
            </c:extLst>
          </c:dPt>
          <c:dPt>
            <c:idx val="5"/>
            <c:invertIfNegative val="0"/>
            <c:bubble3D val="0"/>
            <c:spPr>
              <a:solidFill>
                <a:srgbClr val="1C7A25"/>
              </a:solidFill>
              <a:ln w="63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8DD-4900-A9AE-F07264E8EAFE}"/>
              </c:ext>
            </c:extLst>
          </c:dPt>
          <c:errBars>
            <c:errBarType val="plus"/>
            <c:errValType val="cust"/>
            <c:noEndCap val="0"/>
            <c:plus>
              <c:numRef>
                <c:f>Sheet1!$X$157:$AC$157</c:f>
                <c:numCache>
                  <c:formatCode>General</c:formatCode>
                  <c:ptCount val="6"/>
                  <c:pt idx="0">
                    <c:v>2.2072248008016365E-2</c:v>
                  </c:pt>
                  <c:pt idx="1">
                    <c:v>6.1998632940390951E-2</c:v>
                  </c:pt>
                  <c:pt idx="2">
                    <c:v>6.8700298620110234E-2</c:v>
                  </c:pt>
                  <c:pt idx="3">
                    <c:v>3.2638004508992811E-2</c:v>
                  </c:pt>
                  <c:pt idx="4">
                    <c:v>5.1594538863193713E-2</c:v>
                  </c:pt>
                  <c:pt idx="5">
                    <c:v>4.1081441907779612E-2</c:v>
                  </c:pt>
                </c:numCache>
              </c:numRef>
            </c:plus>
            <c:minus>
              <c:numRef>
                <c:f>Sheet1!$X$157:$AC$157</c:f>
                <c:numCache>
                  <c:formatCode>General</c:formatCode>
                  <c:ptCount val="6"/>
                  <c:pt idx="0">
                    <c:v>2.2072248008016365E-2</c:v>
                  </c:pt>
                  <c:pt idx="1">
                    <c:v>6.1998632940390951E-2</c:v>
                  </c:pt>
                  <c:pt idx="2">
                    <c:v>6.8700298620110234E-2</c:v>
                  </c:pt>
                  <c:pt idx="3">
                    <c:v>3.2638004508992811E-2</c:v>
                  </c:pt>
                  <c:pt idx="4">
                    <c:v>5.1594538863193713E-2</c:v>
                  </c:pt>
                  <c:pt idx="5">
                    <c:v>4.1081441907779612E-2</c:v>
                  </c:pt>
                </c:numCache>
              </c:numRef>
            </c:minus>
          </c:errBars>
          <c:cat>
            <c:strRef>
              <c:f>Sheet1!$X$154:$AC$154</c:f>
              <c:strCache>
                <c:ptCount val="6"/>
                <c:pt idx="0">
                  <c:v>CON</c:v>
                </c:pt>
                <c:pt idx="1">
                  <c:v>Se 100nM</c:v>
                </c:pt>
                <c:pt idx="2">
                  <c:v>Se 200nM</c:v>
                </c:pt>
                <c:pt idx="3">
                  <c:v>PQ/SNAP</c:v>
                </c:pt>
                <c:pt idx="4">
                  <c:v>Se 100nM + PQ/SNAP</c:v>
                </c:pt>
                <c:pt idx="5">
                  <c:v>Se 200nM + PQ/SNAP</c:v>
                </c:pt>
              </c:strCache>
            </c:strRef>
          </c:cat>
          <c:val>
            <c:numRef>
              <c:f>Sheet1!$X$155:$AC$155</c:f>
              <c:numCache>
                <c:formatCode>0.00%</c:formatCode>
                <c:ptCount val="6"/>
                <c:pt idx="0">
                  <c:v>0.99999999999999978</c:v>
                </c:pt>
                <c:pt idx="1">
                  <c:v>1.0064570898702141</c:v>
                </c:pt>
                <c:pt idx="2">
                  <c:v>0.9382054327057302</c:v>
                </c:pt>
                <c:pt idx="3">
                  <c:v>0.26352751219104853</c:v>
                </c:pt>
                <c:pt idx="4">
                  <c:v>0.35121573798917394</c:v>
                </c:pt>
                <c:pt idx="5">
                  <c:v>0.2825666194480202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8DD-4900-A9AE-F07264E8E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28480"/>
        <c:axId val="48630400"/>
      </c:barChart>
      <c:catAx>
        <c:axId val="48628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 dirty="0"/>
                  <a:t>U937 cell treatment</a:t>
                </a:r>
              </a:p>
            </c:rich>
          </c:tx>
          <c:layout>
            <c:manualLayout>
              <c:xMode val="edge"/>
              <c:yMode val="edge"/>
              <c:x val="0.45035269028871389"/>
              <c:y val="0.9319919534264707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8630400"/>
        <c:crosses val="autoZero"/>
        <c:auto val="1"/>
        <c:lblAlgn val="ctr"/>
        <c:lblOffset val="100"/>
        <c:noMultiLvlLbl val="0"/>
      </c:catAx>
      <c:valAx>
        <c:axId val="48630400"/>
        <c:scaling>
          <c:orientation val="minMax"/>
          <c:max val="1.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400" dirty="0"/>
                  <a:t>Cell viability (% CON)</a:t>
                </a:r>
              </a:p>
            </c:rich>
          </c:tx>
          <c:layout>
            <c:manualLayout>
              <c:xMode val="edge"/>
              <c:yMode val="edge"/>
              <c:x val="2.0179436705027257E-2"/>
              <c:y val="0.2425164440584818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8628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15F-43A2-A10E-34996C0916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15F-43A2-A10E-34996C091650}"/>
              </c:ext>
            </c:extLst>
          </c:dPt>
          <c:errBars>
            <c:errBarType val="plus"/>
            <c:errValType val="cust"/>
            <c:noEndCap val="0"/>
            <c:plus>
              <c:numRef>
                <c:f>Sheet1!$B$60:$C$60</c:f>
                <c:numCache>
                  <c:formatCode>General</c:formatCode>
                  <c:ptCount val="2"/>
                  <c:pt idx="0">
                    <c:v>4.6020375632367525</c:v>
                  </c:pt>
                  <c:pt idx="1">
                    <c:v>8.0839193642725498</c:v>
                  </c:pt>
                </c:numCache>
              </c:numRef>
            </c:plus>
            <c:minus>
              <c:numRef>
                <c:f>Sheet1!$B$60:$C$60</c:f>
                <c:numCache>
                  <c:formatCode>General</c:formatCode>
                  <c:ptCount val="2"/>
                  <c:pt idx="0">
                    <c:v>4.6020375632367525</c:v>
                  </c:pt>
                  <c:pt idx="1">
                    <c:v>8.0839193642725498</c:v>
                  </c:pt>
                </c:numCache>
              </c:numRef>
            </c:minus>
          </c:errBars>
          <c:cat>
            <c:strRef>
              <c:f>Sheet1!$B$57:$C$57</c:f>
              <c:strCache>
                <c:ptCount val="2"/>
                <c:pt idx="0">
                  <c:v>PQ/SNAP</c:v>
                </c:pt>
                <c:pt idx="1">
                  <c:v>Se 100nM + PQ/SNAP</c:v>
                </c:pt>
              </c:strCache>
            </c:strRef>
          </c:cat>
          <c:val>
            <c:numRef>
              <c:f>Sheet1!$B$58:$C$58</c:f>
              <c:numCache>
                <c:formatCode>0.0</c:formatCode>
                <c:ptCount val="2"/>
                <c:pt idx="0">
                  <c:v>99.999999999999986</c:v>
                </c:pt>
                <c:pt idx="1">
                  <c:v>68.351331053380093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5F-43A2-A10E-34996C091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722112"/>
        <c:axId val="307728384"/>
      </c:barChart>
      <c:catAx>
        <c:axId val="307722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 b="1" i="0" baseline="0" dirty="0">
                    <a:effectLst/>
                  </a:rPr>
                  <a:t>U937 cell treatment</a:t>
                </a:r>
                <a:endParaRPr lang="en-GB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0884113015284856"/>
              <c:y val="0.8891889972306200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07728384"/>
        <c:crosses val="autoZero"/>
        <c:auto val="1"/>
        <c:lblAlgn val="ctr"/>
        <c:lblOffset val="100"/>
        <c:noMultiLvlLbl val="0"/>
      </c:catAx>
      <c:valAx>
        <c:axId val="307728384"/>
        <c:scaling>
          <c:orientation val="minMax"/>
          <c:max val="1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 b="1" i="0" baseline="0" dirty="0">
                    <a:effectLst/>
                  </a:rPr>
                  <a:t>ROS levels (% PQ/SNAP)</a:t>
                </a:r>
                <a:endParaRPr lang="en-GB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1534171209368062E-3"/>
              <c:y val="0.1355233904585456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0772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33333333333333"/>
          <c:y val="2.3477690288713909E-2"/>
          <c:w val="0.76615318539727983"/>
          <c:h val="0.804043256612154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D75-4132-9B24-3397298B8750}"/>
              </c:ext>
            </c:extLst>
          </c:dPt>
          <c:dPt>
            <c:idx val="1"/>
            <c:invertIfNegative val="0"/>
            <c:bubble3D val="0"/>
            <c:spPr>
              <a:solidFill>
                <a:srgbClr val="A4F89E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D75-4132-9B24-3397298B875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D75-4132-9B24-3397298B875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D75-4132-9B24-3397298B8750}"/>
              </c:ext>
            </c:extLst>
          </c:dPt>
          <c:errBars>
            <c:errBarType val="plus"/>
            <c:errValType val="cust"/>
            <c:noEndCap val="0"/>
            <c:plus>
              <c:numRef>
                <c:f>'Small Jimage squares'!$B$260:$E$260</c:f>
                <c:numCache>
                  <c:formatCode>General</c:formatCode>
                  <c:ptCount val="4"/>
                  <c:pt idx="0">
                    <c:v>15.853366075148209</c:v>
                  </c:pt>
                  <c:pt idx="1">
                    <c:v>46.40295242147598</c:v>
                  </c:pt>
                  <c:pt idx="2">
                    <c:v>14.318570583231732</c:v>
                  </c:pt>
                  <c:pt idx="3">
                    <c:v>59.171973804535583</c:v>
                  </c:pt>
                </c:numCache>
              </c:numRef>
            </c:plus>
            <c:minus>
              <c:numRef>
                <c:f>'Small Jimage squares'!$B$260:$E$260</c:f>
                <c:numCache>
                  <c:formatCode>General</c:formatCode>
                  <c:ptCount val="4"/>
                  <c:pt idx="0">
                    <c:v>15.853366075148209</c:v>
                  </c:pt>
                  <c:pt idx="1">
                    <c:v>46.40295242147598</c:v>
                  </c:pt>
                  <c:pt idx="2">
                    <c:v>14.318570583231732</c:v>
                  </c:pt>
                  <c:pt idx="3">
                    <c:v>59.171973804535583</c:v>
                  </c:pt>
                </c:numCache>
              </c:numRef>
            </c:minus>
          </c:errBars>
          <c:cat>
            <c:strRef>
              <c:f>'Small Jimage squares'!$B$240:$E$240</c:f>
              <c:strCache>
                <c:ptCount val="4"/>
                <c:pt idx="0">
                  <c:v>CON</c:v>
                </c:pt>
                <c:pt idx="1">
                  <c:v>Se 100nM</c:v>
                </c:pt>
                <c:pt idx="2">
                  <c:v>PQ/SNAP</c:v>
                </c:pt>
                <c:pt idx="3">
                  <c:v>Se 100nM + PQ/SNAP </c:v>
                </c:pt>
              </c:strCache>
            </c:strRef>
          </c:cat>
          <c:val>
            <c:numRef>
              <c:f>'Small Jimage squares'!$B$258:$E$258</c:f>
              <c:numCache>
                <c:formatCode>0.0</c:formatCode>
                <c:ptCount val="4"/>
                <c:pt idx="0">
                  <c:v>100.00000000000003</c:v>
                </c:pt>
                <c:pt idx="1">
                  <c:v>192.22029589050985</c:v>
                </c:pt>
                <c:pt idx="2">
                  <c:v>60.675072879973513</c:v>
                </c:pt>
                <c:pt idx="3">
                  <c:v>152.70033596356234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75-4132-9B24-3397298B8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960256"/>
        <c:axId val="308962432"/>
      </c:barChart>
      <c:catAx>
        <c:axId val="308960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 b="1" i="0" baseline="0" dirty="0">
                    <a:effectLst/>
                  </a:rPr>
                  <a:t>U937 cell treatment</a:t>
                </a:r>
                <a:endParaRPr lang="en-GB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7916272965879266"/>
              <c:y val="0.9223485766202301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08962432"/>
        <c:crosses val="autoZero"/>
        <c:auto val="1"/>
        <c:lblAlgn val="ctr"/>
        <c:lblOffset val="100"/>
        <c:noMultiLvlLbl val="0"/>
      </c:catAx>
      <c:valAx>
        <c:axId val="308962432"/>
        <c:scaling>
          <c:orientation val="minMax"/>
          <c:max val="3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200" b="1" i="0" baseline="0" dirty="0">
                    <a:effectLst/>
                  </a:rPr>
                  <a:t>GPx-1 gene expression (% CON)</a:t>
                </a:r>
                <a:endParaRPr lang="en-GB" sz="1200" b="1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1572417084228103E-3"/>
              <c:y val="0.15624974762770039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08960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94944167923362"/>
          <c:y val="3.63504874552361E-2"/>
          <c:w val="0.74469791403342078"/>
          <c:h val="0.79563941407529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AEB-40EC-AACF-2CF25E477FFF}"/>
              </c:ext>
            </c:extLst>
          </c:dPt>
          <c:dPt>
            <c:idx val="1"/>
            <c:invertIfNegative val="0"/>
            <c:bubble3D val="0"/>
            <c:spPr>
              <a:solidFill>
                <a:srgbClr val="A4F89E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AEB-40EC-AACF-2CF25E477FF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AEB-40EC-AACF-2CF25E477FF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AEB-40EC-AACF-2CF25E477FFF}"/>
              </c:ext>
            </c:extLst>
          </c:dPt>
          <c:errBars>
            <c:errBarType val="plus"/>
            <c:errValType val="cust"/>
            <c:noEndCap val="0"/>
            <c:plus>
              <c:numRef>
                <c:f>'Small Jimage squares'!$B$312:$E$312</c:f>
                <c:numCache>
                  <c:formatCode>General</c:formatCode>
                  <c:ptCount val="4"/>
                  <c:pt idx="0">
                    <c:v>11.728225989959675</c:v>
                  </c:pt>
                  <c:pt idx="1">
                    <c:v>21.176710900901355</c:v>
                  </c:pt>
                  <c:pt idx="2">
                    <c:v>33.770759249154843</c:v>
                  </c:pt>
                  <c:pt idx="3">
                    <c:v>32.437470178262942</c:v>
                  </c:pt>
                </c:numCache>
              </c:numRef>
            </c:plus>
            <c:minus>
              <c:numRef>
                <c:f>'Small Jimage squares'!$B$312:$E$312</c:f>
                <c:numCache>
                  <c:formatCode>General</c:formatCode>
                  <c:ptCount val="4"/>
                  <c:pt idx="0">
                    <c:v>11.728225989959675</c:v>
                  </c:pt>
                  <c:pt idx="1">
                    <c:v>21.176710900901355</c:v>
                  </c:pt>
                  <c:pt idx="2">
                    <c:v>33.770759249154843</c:v>
                  </c:pt>
                  <c:pt idx="3">
                    <c:v>32.437470178262942</c:v>
                  </c:pt>
                </c:numCache>
              </c:numRef>
            </c:minus>
          </c:errBars>
          <c:cat>
            <c:strRef>
              <c:f>'Small Jimage squares'!$B$292:$E$292</c:f>
              <c:strCache>
                <c:ptCount val="4"/>
                <c:pt idx="0">
                  <c:v>CON</c:v>
                </c:pt>
                <c:pt idx="1">
                  <c:v>Se 100nM</c:v>
                </c:pt>
                <c:pt idx="2">
                  <c:v>PQ/SNAP</c:v>
                </c:pt>
                <c:pt idx="3">
                  <c:v>Se 100nM + PQ/SNAP </c:v>
                </c:pt>
              </c:strCache>
            </c:strRef>
          </c:cat>
          <c:val>
            <c:numRef>
              <c:f>'Small Jimage squares'!$B$310:$E$310</c:f>
              <c:numCache>
                <c:formatCode>0.0</c:formatCode>
                <c:ptCount val="4"/>
                <c:pt idx="0">
                  <c:v>100</c:v>
                </c:pt>
                <c:pt idx="1">
                  <c:v>138.39971258118013</c:v>
                </c:pt>
                <c:pt idx="2">
                  <c:v>75.662884387499417</c:v>
                </c:pt>
                <c:pt idx="3">
                  <c:v>119.77527939335617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EB-40EC-AACF-2CF25E477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873856"/>
        <c:axId val="308880128"/>
      </c:barChart>
      <c:catAx>
        <c:axId val="308873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 b="1" i="0" baseline="0" dirty="0">
                    <a:effectLst/>
                  </a:rPr>
                  <a:t>U937 cell treatment</a:t>
                </a:r>
                <a:endParaRPr lang="en-GB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9424662826008261"/>
              <c:y val="0.9274990259440412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08880128"/>
        <c:crosses val="autoZero"/>
        <c:auto val="1"/>
        <c:lblAlgn val="ctr"/>
        <c:lblOffset val="100"/>
        <c:noMultiLvlLbl val="0"/>
      </c:catAx>
      <c:valAx>
        <c:axId val="308880128"/>
        <c:scaling>
          <c:orientation val="minMax"/>
          <c:max val="3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200" b="1" i="0" baseline="0" dirty="0">
                    <a:effectLst/>
                  </a:rPr>
                  <a:t>GPx-4 gene expression (% CON)</a:t>
                </a:r>
                <a:endParaRPr lang="en-GB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8883899835800154E-2"/>
              <c:y val="0.17085171369089769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08873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065D6-FD60-4F7D-AE3B-D72BB70E4AC5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E23BB-DBE8-4045-9471-09A7B6BD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6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5FA1-8E1D-40CB-AC51-6604402916D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88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23BB-DBE8-4045-9471-09A7B6BD4C3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84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23BB-DBE8-4045-9471-09A7B6BD4C3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2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BEED-66A8-4570-A05C-01D90C7F552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404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5FA1-8E1D-40CB-AC51-6604402916D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62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23BB-DBE8-4045-9471-09A7B6BD4C3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6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23BB-DBE8-4045-9471-09A7B6BD4C3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18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23BB-DBE8-4045-9471-09A7B6BD4C3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72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23BB-DBE8-4045-9471-09A7B6BD4C3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081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23BB-DBE8-4045-9471-09A7B6BD4C3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0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23BB-DBE8-4045-9471-09A7B6BD4C3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24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10.wav"/><Relationship Id="rId7" Type="http://schemas.openxmlformats.org/officeDocument/2006/relationships/chart" Target="../charts/chart4.xml"/><Relationship Id="rId2" Type="http://schemas.microsoft.com/office/2007/relationships/media" Target="../media/media10.wav"/><Relationship Id="rId1" Type="http://schemas.openxmlformats.org/officeDocument/2006/relationships/tags" Target="../tags/tag11.xml"/><Relationship Id="rId6" Type="http://schemas.openxmlformats.org/officeDocument/2006/relationships/chart" Target="../charts/chart3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7" Type="http://schemas.openxmlformats.org/officeDocument/2006/relationships/image" Target="../media/image3.png"/><Relationship Id="rId2" Type="http://schemas.microsoft.com/office/2007/relationships/media" Target="../media/media11.wav"/><Relationship Id="rId1" Type="http://schemas.openxmlformats.org/officeDocument/2006/relationships/tags" Target="../tags/tag12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wav"/><Relationship Id="rId7" Type="http://schemas.openxmlformats.org/officeDocument/2006/relationships/image" Target="../media/image5.jpeg"/><Relationship Id="rId2" Type="http://schemas.microsoft.com/office/2007/relationships/media" Target="../media/media2.wav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6.wav"/><Relationship Id="rId7" Type="http://schemas.microsoft.com/office/2007/relationships/hdphoto" Target="../media/hdphoto1.wdp"/><Relationship Id="rId2" Type="http://schemas.microsoft.com/office/2007/relationships/media" Target="../media/media6.wav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CAcQjRw&amp;url=http://commons.wikimedia.org/wiki/File:MTT_Plate.jpg&amp;ei=vo30VNmbCOSa7gbSxoHoDw&amp;bvm=bv.87269000,d.ZGU&amp;psig=AFQjCNFTLd_d7mDdDNHmVEoO7DJ92Uic4Q&amp;ust=1425399587587653" TargetMode="External"/><Relationship Id="rId3" Type="http://schemas.openxmlformats.org/officeDocument/2006/relationships/audio" Target="../media/media7.wav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microsoft.com/office/2007/relationships/media" Target="../media/media7.wav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image" Target="../media/image9.emf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wav"/><Relationship Id="rId7" Type="http://schemas.openxmlformats.org/officeDocument/2006/relationships/image" Target="../media/image10.png"/><Relationship Id="rId2" Type="http://schemas.microsoft.com/office/2007/relationships/media" Target="../media/media8.wav"/><Relationship Id="rId1" Type="http://schemas.openxmlformats.org/officeDocument/2006/relationships/tags" Target="../tags/tag9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wav"/><Relationship Id="rId7" Type="http://schemas.openxmlformats.org/officeDocument/2006/relationships/image" Target="../media/image11.png"/><Relationship Id="rId2" Type="http://schemas.microsoft.com/office/2007/relationships/media" Target="../media/media9.wav"/><Relationship Id="rId1" Type="http://schemas.openxmlformats.org/officeDocument/2006/relationships/tags" Target="../tags/tag10.xml"/><Relationship Id="rId6" Type="http://schemas.openxmlformats.org/officeDocument/2006/relationships/chart" Target="../charts/chart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an\Desktop\selen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6300844" y="5615813"/>
                </a:moveTo>
                <a:cubicBezTo>
                  <a:pt x="6193516" y="5615813"/>
                  <a:pt x="6106509" y="5702820"/>
                  <a:pt x="6106509" y="5810148"/>
                </a:cubicBezTo>
                <a:lnTo>
                  <a:pt x="6106509" y="6587465"/>
                </a:lnTo>
                <a:cubicBezTo>
                  <a:pt x="6106509" y="6694793"/>
                  <a:pt x="6193516" y="6781800"/>
                  <a:pt x="6300844" y="6781800"/>
                </a:cubicBezTo>
                <a:lnTo>
                  <a:pt x="7341581" y="6781800"/>
                </a:lnTo>
                <a:cubicBezTo>
                  <a:pt x="7448909" y="6781800"/>
                  <a:pt x="7535916" y="6694793"/>
                  <a:pt x="7535916" y="6587465"/>
                </a:cubicBezTo>
                <a:lnTo>
                  <a:pt x="7535916" y="5810148"/>
                </a:lnTo>
                <a:cubicBezTo>
                  <a:pt x="7535916" y="5702820"/>
                  <a:pt x="7448909" y="5615813"/>
                  <a:pt x="7341581" y="5615813"/>
                </a:cubicBezTo>
                <a:close/>
                <a:moveTo>
                  <a:pt x="4787355" y="5615813"/>
                </a:moveTo>
                <a:cubicBezTo>
                  <a:pt x="4680027" y="5615813"/>
                  <a:pt x="4593020" y="5702820"/>
                  <a:pt x="4593020" y="5810148"/>
                </a:cubicBezTo>
                <a:lnTo>
                  <a:pt x="4593020" y="6587465"/>
                </a:lnTo>
                <a:cubicBezTo>
                  <a:pt x="4593020" y="6694793"/>
                  <a:pt x="4680027" y="6781800"/>
                  <a:pt x="4787355" y="6781800"/>
                </a:cubicBezTo>
                <a:lnTo>
                  <a:pt x="5828092" y="6781800"/>
                </a:lnTo>
                <a:cubicBezTo>
                  <a:pt x="5935420" y="6781800"/>
                  <a:pt x="6022427" y="6694793"/>
                  <a:pt x="6022427" y="6587465"/>
                </a:cubicBezTo>
                <a:lnTo>
                  <a:pt x="6022427" y="5810148"/>
                </a:lnTo>
                <a:cubicBezTo>
                  <a:pt x="6022427" y="5702820"/>
                  <a:pt x="5935420" y="5615813"/>
                  <a:pt x="5828092" y="5615813"/>
                </a:cubicBezTo>
                <a:close/>
                <a:moveTo>
                  <a:pt x="3252839" y="5615813"/>
                </a:moveTo>
                <a:cubicBezTo>
                  <a:pt x="3145511" y="5615813"/>
                  <a:pt x="3058504" y="5702820"/>
                  <a:pt x="3058504" y="5810148"/>
                </a:cubicBezTo>
                <a:lnTo>
                  <a:pt x="3058504" y="6587465"/>
                </a:lnTo>
                <a:cubicBezTo>
                  <a:pt x="3058504" y="6694793"/>
                  <a:pt x="3145511" y="6781800"/>
                  <a:pt x="3252839" y="6781800"/>
                </a:cubicBezTo>
                <a:lnTo>
                  <a:pt x="4293576" y="6781800"/>
                </a:lnTo>
                <a:cubicBezTo>
                  <a:pt x="4400904" y="6781800"/>
                  <a:pt x="4487911" y="6694793"/>
                  <a:pt x="4487911" y="6587465"/>
                </a:cubicBezTo>
                <a:lnTo>
                  <a:pt x="4487911" y="5810148"/>
                </a:lnTo>
                <a:cubicBezTo>
                  <a:pt x="4487911" y="5702820"/>
                  <a:pt x="4400904" y="5615813"/>
                  <a:pt x="4293576" y="5615813"/>
                </a:cubicBezTo>
                <a:close/>
                <a:moveTo>
                  <a:pt x="7809083" y="5609903"/>
                </a:moveTo>
                <a:cubicBezTo>
                  <a:pt x="7701755" y="5609903"/>
                  <a:pt x="7614748" y="5696910"/>
                  <a:pt x="7614748" y="5804238"/>
                </a:cubicBezTo>
                <a:lnTo>
                  <a:pt x="7614748" y="6581555"/>
                </a:lnTo>
                <a:cubicBezTo>
                  <a:pt x="7614748" y="6688883"/>
                  <a:pt x="7701755" y="6775890"/>
                  <a:pt x="7809083" y="6775890"/>
                </a:cubicBezTo>
                <a:lnTo>
                  <a:pt x="8886601" y="6775890"/>
                </a:lnTo>
                <a:cubicBezTo>
                  <a:pt x="8993929" y="6775890"/>
                  <a:pt x="9080936" y="6688883"/>
                  <a:pt x="9080936" y="6581555"/>
                </a:cubicBezTo>
                <a:lnTo>
                  <a:pt x="9080936" y="5804238"/>
                </a:lnTo>
                <a:cubicBezTo>
                  <a:pt x="9080936" y="5696910"/>
                  <a:pt x="8993929" y="5609903"/>
                  <a:pt x="8886601" y="5609903"/>
                </a:cubicBezTo>
                <a:close/>
                <a:moveTo>
                  <a:pt x="1744602" y="5609903"/>
                </a:moveTo>
                <a:cubicBezTo>
                  <a:pt x="1637274" y="5609903"/>
                  <a:pt x="1550267" y="5696910"/>
                  <a:pt x="1550267" y="5804238"/>
                </a:cubicBezTo>
                <a:lnTo>
                  <a:pt x="1550267" y="6581555"/>
                </a:lnTo>
                <a:cubicBezTo>
                  <a:pt x="1550267" y="6688883"/>
                  <a:pt x="1637274" y="6775890"/>
                  <a:pt x="1744602" y="6775890"/>
                </a:cubicBezTo>
                <a:lnTo>
                  <a:pt x="2785339" y="6775890"/>
                </a:lnTo>
                <a:cubicBezTo>
                  <a:pt x="2892667" y="6775890"/>
                  <a:pt x="2979674" y="6688883"/>
                  <a:pt x="2979674" y="6581555"/>
                </a:cubicBezTo>
                <a:lnTo>
                  <a:pt x="2979674" y="5804238"/>
                </a:lnTo>
                <a:cubicBezTo>
                  <a:pt x="2979674" y="5696910"/>
                  <a:pt x="2892667" y="5609903"/>
                  <a:pt x="2785339" y="5609903"/>
                </a:cubicBezTo>
                <a:close/>
                <a:moveTo>
                  <a:pt x="257395" y="5609903"/>
                </a:moveTo>
                <a:cubicBezTo>
                  <a:pt x="150067" y="5609903"/>
                  <a:pt x="63060" y="5696910"/>
                  <a:pt x="63060" y="5804238"/>
                </a:cubicBezTo>
                <a:lnTo>
                  <a:pt x="63060" y="6581555"/>
                </a:lnTo>
                <a:cubicBezTo>
                  <a:pt x="63060" y="6688883"/>
                  <a:pt x="150067" y="6775890"/>
                  <a:pt x="257395" y="6775890"/>
                </a:cubicBezTo>
                <a:lnTo>
                  <a:pt x="1298132" y="6775890"/>
                </a:lnTo>
                <a:cubicBezTo>
                  <a:pt x="1405460" y="6775890"/>
                  <a:pt x="1492467" y="6688883"/>
                  <a:pt x="1492467" y="6581555"/>
                </a:cubicBezTo>
                <a:lnTo>
                  <a:pt x="1492467" y="5804238"/>
                </a:lnTo>
                <a:cubicBezTo>
                  <a:pt x="1492467" y="5696910"/>
                  <a:pt x="1405460" y="5609903"/>
                  <a:pt x="1298132" y="5609903"/>
                </a:cubicBezTo>
                <a:close/>
                <a:moveTo>
                  <a:pt x="6321921" y="4196910"/>
                </a:moveTo>
                <a:cubicBezTo>
                  <a:pt x="6202952" y="4196910"/>
                  <a:pt x="6106509" y="4293353"/>
                  <a:pt x="6106509" y="4412322"/>
                </a:cubicBezTo>
                <a:lnTo>
                  <a:pt x="6106509" y="5273945"/>
                </a:lnTo>
                <a:cubicBezTo>
                  <a:pt x="6106509" y="5392914"/>
                  <a:pt x="6202952" y="5489357"/>
                  <a:pt x="6321921" y="5489357"/>
                </a:cubicBezTo>
                <a:lnTo>
                  <a:pt x="7320504" y="5489357"/>
                </a:lnTo>
                <a:cubicBezTo>
                  <a:pt x="7439473" y="5489357"/>
                  <a:pt x="7535916" y="5392914"/>
                  <a:pt x="7535916" y="5273945"/>
                </a:cubicBezTo>
                <a:lnTo>
                  <a:pt x="7535916" y="4412322"/>
                </a:lnTo>
                <a:cubicBezTo>
                  <a:pt x="7535916" y="4293353"/>
                  <a:pt x="7439473" y="4196910"/>
                  <a:pt x="7320504" y="4196910"/>
                </a:cubicBezTo>
                <a:close/>
                <a:moveTo>
                  <a:pt x="4808432" y="4196910"/>
                </a:moveTo>
                <a:cubicBezTo>
                  <a:pt x="4689463" y="4196910"/>
                  <a:pt x="4593020" y="4293353"/>
                  <a:pt x="4593020" y="4412322"/>
                </a:cubicBezTo>
                <a:lnTo>
                  <a:pt x="4593020" y="5273945"/>
                </a:lnTo>
                <a:cubicBezTo>
                  <a:pt x="4593020" y="5392914"/>
                  <a:pt x="4689463" y="5489357"/>
                  <a:pt x="4808432" y="5489357"/>
                </a:cubicBezTo>
                <a:lnTo>
                  <a:pt x="5807015" y="5489357"/>
                </a:lnTo>
                <a:cubicBezTo>
                  <a:pt x="5925984" y="5489357"/>
                  <a:pt x="6022427" y="5392914"/>
                  <a:pt x="6022427" y="5273945"/>
                </a:cubicBezTo>
                <a:lnTo>
                  <a:pt x="6022427" y="4412322"/>
                </a:lnTo>
                <a:cubicBezTo>
                  <a:pt x="6022427" y="4293353"/>
                  <a:pt x="5925984" y="4196910"/>
                  <a:pt x="5807015" y="4196910"/>
                </a:cubicBezTo>
                <a:close/>
                <a:moveTo>
                  <a:pt x="3273916" y="4196910"/>
                </a:moveTo>
                <a:cubicBezTo>
                  <a:pt x="3154947" y="4196910"/>
                  <a:pt x="3058504" y="4293353"/>
                  <a:pt x="3058504" y="4412322"/>
                </a:cubicBezTo>
                <a:lnTo>
                  <a:pt x="3058504" y="5273945"/>
                </a:lnTo>
                <a:cubicBezTo>
                  <a:pt x="3058504" y="5392914"/>
                  <a:pt x="3154947" y="5489357"/>
                  <a:pt x="3273916" y="5489357"/>
                </a:cubicBezTo>
                <a:lnTo>
                  <a:pt x="4272499" y="5489357"/>
                </a:lnTo>
                <a:cubicBezTo>
                  <a:pt x="4391468" y="5489357"/>
                  <a:pt x="4487911" y="5392914"/>
                  <a:pt x="4487911" y="5273945"/>
                </a:cubicBezTo>
                <a:lnTo>
                  <a:pt x="4487911" y="4412322"/>
                </a:lnTo>
                <a:cubicBezTo>
                  <a:pt x="4487911" y="4293353"/>
                  <a:pt x="4391468" y="4196910"/>
                  <a:pt x="4272499" y="4196910"/>
                </a:cubicBezTo>
                <a:close/>
                <a:moveTo>
                  <a:pt x="7830160" y="4191000"/>
                </a:moveTo>
                <a:cubicBezTo>
                  <a:pt x="7711191" y="4191000"/>
                  <a:pt x="7614748" y="4287443"/>
                  <a:pt x="7614748" y="4406412"/>
                </a:cubicBezTo>
                <a:lnTo>
                  <a:pt x="7614748" y="5268035"/>
                </a:lnTo>
                <a:cubicBezTo>
                  <a:pt x="7614748" y="5387004"/>
                  <a:pt x="7711191" y="5483447"/>
                  <a:pt x="7830160" y="5483447"/>
                </a:cubicBezTo>
                <a:lnTo>
                  <a:pt x="8865524" y="5483447"/>
                </a:lnTo>
                <a:cubicBezTo>
                  <a:pt x="8984493" y="5483447"/>
                  <a:pt x="9080936" y="5387004"/>
                  <a:pt x="9080936" y="5268035"/>
                </a:cubicBezTo>
                <a:lnTo>
                  <a:pt x="9080936" y="4406412"/>
                </a:lnTo>
                <a:cubicBezTo>
                  <a:pt x="9080936" y="4287443"/>
                  <a:pt x="8984493" y="4191000"/>
                  <a:pt x="8865524" y="4191000"/>
                </a:cubicBezTo>
                <a:close/>
                <a:moveTo>
                  <a:pt x="1765679" y="4191000"/>
                </a:moveTo>
                <a:cubicBezTo>
                  <a:pt x="1646710" y="4191000"/>
                  <a:pt x="1550267" y="4287443"/>
                  <a:pt x="1550267" y="4406412"/>
                </a:cubicBezTo>
                <a:lnTo>
                  <a:pt x="1550267" y="5268035"/>
                </a:lnTo>
                <a:cubicBezTo>
                  <a:pt x="1550267" y="5387004"/>
                  <a:pt x="1646710" y="5483447"/>
                  <a:pt x="1765679" y="5483447"/>
                </a:cubicBezTo>
                <a:lnTo>
                  <a:pt x="2764262" y="5483447"/>
                </a:lnTo>
                <a:cubicBezTo>
                  <a:pt x="2883231" y="5483447"/>
                  <a:pt x="2979674" y="5387004"/>
                  <a:pt x="2979674" y="5268035"/>
                </a:cubicBezTo>
                <a:lnTo>
                  <a:pt x="2979674" y="4406412"/>
                </a:lnTo>
                <a:cubicBezTo>
                  <a:pt x="2979674" y="4287443"/>
                  <a:pt x="2883231" y="4191000"/>
                  <a:pt x="2764262" y="4191000"/>
                </a:cubicBezTo>
                <a:close/>
                <a:moveTo>
                  <a:pt x="278472" y="4191000"/>
                </a:moveTo>
                <a:cubicBezTo>
                  <a:pt x="159503" y="4191000"/>
                  <a:pt x="63060" y="4287443"/>
                  <a:pt x="63060" y="4406412"/>
                </a:cubicBezTo>
                <a:lnTo>
                  <a:pt x="63060" y="5268035"/>
                </a:lnTo>
                <a:cubicBezTo>
                  <a:pt x="63060" y="5387004"/>
                  <a:pt x="159503" y="5483447"/>
                  <a:pt x="278472" y="5483447"/>
                </a:cubicBezTo>
                <a:lnTo>
                  <a:pt x="1277055" y="5483447"/>
                </a:lnTo>
                <a:cubicBezTo>
                  <a:pt x="1396024" y="5483447"/>
                  <a:pt x="1492467" y="5387004"/>
                  <a:pt x="1492467" y="5268035"/>
                </a:cubicBezTo>
                <a:lnTo>
                  <a:pt x="1492467" y="4406412"/>
                </a:lnTo>
                <a:cubicBezTo>
                  <a:pt x="1492467" y="4287443"/>
                  <a:pt x="1396024" y="4191000"/>
                  <a:pt x="1277055" y="4191000"/>
                </a:cubicBezTo>
                <a:close/>
                <a:moveTo>
                  <a:pt x="6317709" y="2809217"/>
                </a:moveTo>
                <a:cubicBezTo>
                  <a:pt x="6202520" y="2809217"/>
                  <a:pt x="6109140" y="2902597"/>
                  <a:pt x="6109140" y="3017786"/>
                </a:cubicBezTo>
                <a:lnTo>
                  <a:pt x="6109140" y="3852034"/>
                </a:lnTo>
                <a:cubicBezTo>
                  <a:pt x="6109140" y="3967223"/>
                  <a:pt x="6202520" y="4060603"/>
                  <a:pt x="6317709" y="4060603"/>
                </a:cubicBezTo>
                <a:lnTo>
                  <a:pt x="7329978" y="4060603"/>
                </a:lnTo>
                <a:cubicBezTo>
                  <a:pt x="7445167" y="4060603"/>
                  <a:pt x="7538547" y="3967223"/>
                  <a:pt x="7538547" y="3852034"/>
                </a:cubicBezTo>
                <a:lnTo>
                  <a:pt x="7538547" y="3017786"/>
                </a:lnTo>
                <a:cubicBezTo>
                  <a:pt x="7538547" y="2902597"/>
                  <a:pt x="7445167" y="2809217"/>
                  <a:pt x="7329978" y="2809217"/>
                </a:cubicBezTo>
                <a:close/>
                <a:moveTo>
                  <a:pt x="4804220" y="2809217"/>
                </a:moveTo>
                <a:cubicBezTo>
                  <a:pt x="4689031" y="2809217"/>
                  <a:pt x="4595651" y="2902597"/>
                  <a:pt x="4595651" y="3017786"/>
                </a:cubicBezTo>
                <a:lnTo>
                  <a:pt x="4595651" y="3852034"/>
                </a:lnTo>
                <a:cubicBezTo>
                  <a:pt x="4595651" y="3967223"/>
                  <a:pt x="4689031" y="4060603"/>
                  <a:pt x="4804220" y="4060603"/>
                </a:cubicBezTo>
                <a:lnTo>
                  <a:pt x="5816489" y="4060603"/>
                </a:lnTo>
                <a:cubicBezTo>
                  <a:pt x="5931678" y="4060603"/>
                  <a:pt x="6025058" y="3967223"/>
                  <a:pt x="6025058" y="3852034"/>
                </a:cubicBezTo>
                <a:lnTo>
                  <a:pt x="6025058" y="3017786"/>
                </a:lnTo>
                <a:cubicBezTo>
                  <a:pt x="6025058" y="2902597"/>
                  <a:pt x="5931678" y="2809217"/>
                  <a:pt x="5816489" y="2809217"/>
                </a:cubicBezTo>
                <a:close/>
                <a:moveTo>
                  <a:pt x="3269704" y="2809217"/>
                </a:moveTo>
                <a:cubicBezTo>
                  <a:pt x="3154515" y="2809217"/>
                  <a:pt x="3061135" y="2902597"/>
                  <a:pt x="3061135" y="3017786"/>
                </a:cubicBezTo>
                <a:lnTo>
                  <a:pt x="3061135" y="3852034"/>
                </a:lnTo>
                <a:cubicBezTo>
                  <a:pt x="3061135" y="3967223"/>
                  <a:pt x="3154515" y="4060603"/>
                  <a:pt x="3269704" y="4060603"/>
                </a:cubicBezTo>
                <a:lnTo>
                  <a:pt x="4281973" y="4060603"/>
                </a:lnTo>
                <a:cubicBezTo>
                  <a:pt x="4397162" y="4060603"/>
                  <a:pt x="4490542" y="3967223"/>
                  <a:pt x="4490542" y="3852034"/>
                </a:cubicBezTo>
                <a:lnTo>
                  <a:pt x="4490542" y="3017786"/>
                </a:lnTo>
                <a:cubicBezTo>
                  <a:pt x="4490542" y="2902597"/>
                  <a:pt x="4397162" y="2809217"/>
                  <a:pt x="4281973" y="2809217"/>
                </a:cubicBezTo>
                <a:close/>
                <a:moveTo>
                  <a:pt x="7825948" y="2803307"/>
                </a:moveTo>
                <a:cubicBezTo>
                  <a:pt x="7710759" y="2803307"/>
                  <a:pt x="7617379" y="2896687"/>
                  <a:pt x="7617379" y="3011876"/>
                </a:cubicBezTo>
                <a:lnTo>
                  <a:pt x="7617379" y="3846124"/>
                </a:lnTo>
                <a:cubicBezTo>
                  <a:pt x="7617379" y="3961313"/>
                  <a:pt x="7710759" y="4054693"/>
                  <a:pt x="7825948" y="4054693"/>
                </a:cubicBezTo>
                <a:lnTo>
                  <a:pt x="8874998" y="4054693"/>
                </a:lnTo>
                <a:cubicBezTo>
                  <a:pt x="8990187" y="4054693"/>
                  <a:pt x="9083567" y="3961313"/>
                  <a:pt x="9083567" y="3846124"/>
                </a:cubicBezTo>
                <a:lnTo>
                  <a:pt x="9083567" y="3011876"/>
                </a:lnTo>
                <a:cubicBezTo>
                  <a:pt x="9083567" y="2896687"/>
                  <a:pt x="8990187" y="2803307"/>
                  <a:pt x="8874998" y="2803307"/>
                </a:cubicBezTo>
                <a:close/>
                <a:moveTo>
                  <a:pt x="1761467" y="2803307"/>
                </a:moveTo>
                <a:cubicBezTo>
                  <a:pt x="1646278" y="2803307"/>
                  <a:pt x="1552898" y="2896687"/>
                  <a:pt x="1552898" y="3011876"/>
                </a:cubicBezTo>
                <a:lnTo>
                  <a:pt x="1552898" y="3846124"/>
                </a:lnTo>
                <a:cubicBezTo>
                  <a:pt x="1552898" y="3961313"/>
                  <a:pt x="1646278" y="4054693"/>
                  <a:pt x="1761467" y="4054693"/>
                </a:cubicBezTo>
                <a:lnTo>
                  <a:pt x="2773736" y="4054693"/>
                </a:lnTo>
                <a:cubicBezTo>
                  <a:pt x="2888925" y="4054693"/>
                  <a:pt x="2982305" y="3961313"/>
                  <a:pt x="2982305" y="3846124"/>
                </a:cubicBezTo>
                <a:lnTo>
                  <a:pt x="2982305" y="3011876"/>
                </a:lnTo>
                <a:cubicBezTo>
                  <a:pt x="2982305" y="2896687"/>
                  <a:pt x="2888925" y="2803307"/>
                  <a:pt x="2773736" y="2803307"/>
                </a:cubicBezTo>
                <a:close/>
                <a:moveTo>
                  <a:pt x="274260" y="2803307"/>
                </a:moveTo>
                <a:cubicBezTo>
                  <a:pt x="159071" y="2803307"/>
                  <a:pt x="65691" y="2896687"/>
                  <a:pt x="65691" y="3011876"/>
                </a:cubicBezTo>
                <a:lnTo>
                  <a:pt x="65691" y="3846124"/>
                </a:lnTo>
                <a:cubicBezTo>
                  <a:pt x="65691" y="3961313"/>
                  <a:pt x="159071" y="4054693"/>
                  <a:pt x="274260" y="4054693"/>
                </a:cubicBezTo>
                <a:lnTo>
                  <a:pt x="1286529" y="4054693"/>
                </a:lnTo>
                <a:cubicBezTo>
                  <a:pt x="1401718" y="4054693"/>
                  <a:pt x="1495098" y="3961313"/>
                  <a:pt x="1495098" y="3846124"/>
                </a:cubicBezTo>
                <a:lnTo>
                  <a:pt x="1495098" y="3011876"/>
                </a:lnTo>
                <a:cubicBezTo>
                  <a:pt x="1495098" y="2896687"/>
                  <a:pt x="1401718" y="2803307"/>
                  <a:pt x="1286529" y="2803307"/>
                </a:cubicBezTo>
                <a:close/>
                <a:moveTo>
                  <a:pt x="6310698" y="1447800"/>
                </a:moveTo>
                <a:cubicBezTo>
                  <a:pt x="6197928" y="1447800"/>
                  <a:pt x="6106509" y="1539219"/>
                  <a:pt x="6106509" y="1651989"/>
                </a:cubicBezTo>
                <a:lnTo>
                  <a:pt x="6106509" y="2468721"/>
                </a:lnTo>
                <a:cubicBezTo>
                  <a:pt x="6106509" y="2581491"/>
                  <a:pt x="6197928" y="2672910"/>
                  <a:pt x="6310698" y="2672910"/>
                </a:cubicBezTo>
                <a:lnTo>
                  <a:pt x="7331727" y="2672910"/>
                </a:lnTo>
                <a:cubicBezTo>
                  <a:pt x="7444497" y="2672910"/>
                  <a:pt x="7535916" y="2581491"/>
                  <a:pt x="7535916" y="2468721"/>
                </a:cubicBezTo>
                <a:lnTo>
                  <a:pt x="7535916" y="1651989"/>
                </a:lnTo>
                <a:cubicBezTo>
                  <a:pt x="7535916" y="1539219"/>
                  <a:pt x="7444497" y="1447800"/>
                  <a:pt x="7331727" y="1447800"/>
                </a:cubicBezTo>
                <a:close/>
                <a:moveTo>
                  <a:pt x="4797209" y="1447800"/>
                </a:moveTo>
                <a:cubicBezTo>
                  <a:pt x="4684439" y="1447800"/>
                  <a:pt x="4593020" y="1539219"/>
                  <a:pt x="4593020" y="1651989"/>
                </a:cubicBezTo>
                <a:lnTo>
                  <a:pt x="4593020" y="2468721"/>
                </a:lnTo>
                <a:cubicBezTo>
                  <a:pt x="4593020" y="2581491"/>
                  <a:pt x="4684439" y="2672910"/>
                  <a:pt x="4797209" y="2672910"/>
                </a:cubicBezTo>
                <a:lnTo>
                  <a:pt x="5818238" y="2672910"/>
                </a:lnTo>
                <a:cubicBezTo>
                  <a:pt x="5931008" y="2672910"/>
                  <a:pt x="6022427" y="2581491"/>
                  <a:pt x="6022427" y="2468721"/>
                </a:cubicBezTo>
                <a:lnTo>
                  <a:pt x="6022427" y="1651989"/>
                </a:lnTo>
                <a:cubicBezTo>
                  <a:pt x="6022427" y="1539219"/>
                  <a:pt x="5931008" y="1447800"/>
                  <a:pt x="5818238" y="1447800"/>
                </a:cubicBezTo>
                <a:close/>
                <a:moveTo>
                  <a:pt x="3262693" y="1447800"/>
                </a:moveTo>
                <a:cubicBezTo>
                  <a:pt x="3149923" y="1447800"/>
                  <a:pt x="3058504" y="1539219"/>
                  <a:pt x="3058504" y="1651989"/>
                </a:cubicBezTo>
                <a:lnTo>
                  <a:pt x="3058504" y="2468721"/>
                </a:lnTo>
                <a:cubicBezTo>
                  <a:pt x="3058504" y="2581491"/>
                  <a:pt x="3149923" y="2672910"/>
                  <a:pt x="3262693" y="2672910"/>
                </a:cubicBezTo>
                <a:lnTo>
                  <a:pt x="4283722" y="2672910"/>
                </a:lnTo>
                <a:cubicBezTo>
                  <a:pt x="4396492" y="2672910"/>
                  <a:pt x="4487911" y="2581491"/>
                  <a:pt x="4487911" y="2468721"/>
                </a:cubicBezTo>
                <a:lnTo>
                  <a:pt x="4487911" y="1651989"/>
                </a:lnTo>
                <a:cubicBezTo>
                  <a:pt x="4487911" y="1539219"/>
                  <a:pt x="4396492" y="1447800"/>
                  <a:pt x="4283722" y="1447800"/>
                </a:cubicBezTo>
                <a:close/>
                <a:moveTo>
                  <a:pt x="7818937" y="1441890"/>
                </a:moveTo>
                <a:cubicBezTo>
                  <a:pt x="7706167" y="1441890"/>
                  <a:pt x="7614748" y="1533309"/>
                  <a:pt x="7614748" y="1646079"/>
                </a:cubicBezTo>
                <a:lnTo>
                  <a:pt x="7614748" y="2462811"/>
                </a:lnTo>
                <a:cubicBezTo>
                  <a:pt x="7614748" y="2575581"/>
                  <a:pt x="7706167" y="2667000"/>
                  <a:pt x="7818937" y="2667000"/>
                </a:cubicBezTo>
                <a:lnTo>
                  <a:pt x="8876747" y="2667000"/>
                </a:lnTo>
                <a:cubicBezTo>
                  <a:pt x="8989517" y="2667000"/>
                  <a:pt x="9080936" y="2575581"/>
                  <a:pt x="9080936" y="2462811"/>
                </a:cubicBezTo>
                <a:lnTo>
                  <a:pt x="9080936" y="1646079"/>
                </a:lnTo>
                <a:cubicBezTo>
                  <a:pt x="9080936" y="1533309"/>
                  <a:pt x="8989517" y="1441890"/>
                  <a:pt x="8876747" y="1441890"/>
                </a:cubicBezTo>
                <a:close/>
                <a:moveTo>
                  <a:pt x="1754456" y="1441890"/>
                </a:moveTo>
                <a:cubicBezTo>
                  <a:pt x="1641686" y="1441890"/>
                  <a:pt x="1550267" y="1533309"/>
                  <a:pt x="1550267" y="1646079"/>
                </a:cubicBezTo>
                <a:lnTo>
                  <a:pt x="1550267" y="2462811"/>
                </a:lnTo>
                <a:cubicBezTo>
                  <a:pt x="1550267" y="2575581"/>
                  <a:pt x="1641686" y="2667000"/>
                  <a:pt x="1754456" y="2667000"/>
                </a:cubicBezTo>
                <a:lnTo>
                  <a:pt x="2775485" y="2667000"/>
                </a:lnTo>
                <a:cubicBezTo>
                  <a:pt x="2888255" y="2667000"/>
                  <a:pt x="2979674" y="2575581"/>
                  <a:pt x="2979674" y="2462811"/>
                </a:cubicBezTo>
                <a:lnTo>
                  <a:pt x="2979674" y="1646079"/>
                </a:lnTo>
                <a:cubicBezTo>
                  <a:pt x="2979674" y="1533309"/>
                  <a:pt x="2888255" y="1441890"/>
                  <a:pt x="2775485" y="1441890"/>
                </a:cubicBezTo>
                <a:close/>
                <a:moveTo>
                  <a:pt x="267249" y="1441890"/>
                </a:moveTo>
                <a:cubicBezTo>
                  <a:pt x="154479" y="1441890"/>
                  <a:pt x="63060" y="1533309"/>
                  <a:pt x="63060" y="1646079"/>
                </a:cubicBezTo>
                <a:lnTo>
                  <a:pt x="63060" y="2462811"/>
                </a:lnTo>
                <a:cubicBezTo>
                  <a:pt x="63060" y="2575581"/>
                  <a:pt x="154479" y="2667000"/>
                  <a:pt x="267249" y="2667000"/>
                </a:cubicBezTo>
                <a:lnTo>
                  <a:pt x="1288278" y="2667000"/>
                </a:lnTo>
                <a:cubicBezTo>
                  <a:pt x="1401048" y="2667000"/>
                  <a:pt x="1492467" y="2575581"/>
                  <a:pt x="1492467" y="2462811"/>
                </a:cubicBezTo>
                <a:lnTo>
                  <a:pt x="1492467" y="1646079"/>
                </a:lnTo>
                <a:cubicBezTo>
                  <a:pt x="1492467" y="1533309"/>
                  <a:pt x="1401048" y="1441890"/>
                  <a:pt x="1288278" y="1441890"/>
                </a:cubicBezTo>
                <a:close/>
                <a:moveTo>
                  <a:pt x="6292635" y="58458"/>
                </a:moveTo>
                <a:cubicBezTo>
                  <a:pt x="6178231" y="58458"/>
                  <a:pt x="6085489" y="151200"/>
                  <a:pt x="6085489" y="265604"/>
                </a:cubicBezTo>
                <a:lnTo>
                  <a:pt x="6085489" y="1094164"/>
                </a:lnTo>
                <a:cubicBezTo>
                  <a:pt x="6085489" y="1208568"/>
                  <a:pt x="6178231" y="1301310"/>
                  <a:pt x="6292635" y="1301310"/>
                </a:cubicBezTo>
                <a:lnTo>
                  <a:pt x="7307750" y="1301310"/>
                </a:lnTo>
                <a:cubicBezTo>
                  <a:pt x="7422154" y="1301310"/>
                  <a:pt x="7514896" y="1208568"/>
                  <a:pt x="7514896" y="1094164"/>
                </a:cubicBezTo>
                <a:lnTo>
                  <a:pt x="7514896" y="265604"/>
                </a:lnTo>
                <a:cubicBezTo>
                  <a:pt x="7514896" y="151200"/>
                  <a:pt x="7422154" y="58458"/>
                  <a:pt x="7307750" y="58458"/>
                </a:cubicBezTo>
                <a:close/>
                <a:moveTo>
                  <a:pt x="4779146" y="58458"/>
                </a:moveTo>
                <a:cubicBezTo>
                  <a:pt x="4664742" y="58458"/>
                  <a:pt x="4572000" y="151200"/>
                  <a:pt x="4572000" y="265604"/>
                </a:cubicBezTo>
                <a:lnTo>
                  <a:pt x="4572000" y="1094164"/>
                </a:lnTo>
                <a:cubicBezTo>
                  <a:pt x="4572000" y="1208568"/>
                  <a:pt x="4664742" y="1301310"/>
                  <a:pt x="4779146" y="1301310"/>
                </a:cubicBezTo>
                <a:lnTo>
                  <a:pt x="5794261" y="1301310"/>
                </a:lnTo>
                <a:cubicBezTo>
                  <a:pt x="5908665" y="1301310"/>
                  <a:pt x="6001407" y="1208568"/>
                  <a:pt x="6001407" y="1094164"/>
                </a:cubicBezTo>
                <a:lnTo>
                  <a:pt x="6001407" y="265604"/>
                </a:lnTo>
                <a:cubicBezTo>
                  <a:pt x="6001407" y="151200"/>
                  <a:pt x="5908665" y="58458"/>
                  <a:pt x="5794261" y="58458"/>
                </a:cubicBezTo>
                <a:close/>
                <a:moveTo>
                  <a:pt x="3244630" y="58458"/>
                </a:moveTo>
                <a:cubicBezTo>
                  <a:pt x="3130226" y="58458"/>
                  <a:pt x="3037484" y="151200"/>
                  <a:pt x="3037484" y="265604"/>
                </a:cubicBezTo>
                <a:lnTo>
                  <a:pt x="3037484" y="1094164"/>
                </a:lnTo>
                <a:cubicBezTo>
                  <a:pt x="3037484" y="1208568"/>
                  <a:pt x="3130226" y="1301310"/>
                  <a:pt x="3244630" y="1301310"/>
                </a:cubicBezTo>
                <a:lnTo>
                  <a:pt x="4259745" y="1301310"/>
                </a:lnTo>
                <a:cubicBezTo>
                  <a:pt x="4374149" y="1301310"/>
                  <a:pt x="4466891" y="1208568"/>
                  <a:pt x="4466891" y="1094164"/>
                </a:cubicBezTo>
                <a:lnTo>
                  <a:pt x="4466891" y="265604"/>
                </a:lnTo>
                <a:cubicBezTo>
                  <a:pt x="4466891" y="151200"/>
                  <a:pt x="4374149" y="58458"/>
                  <a:pt x="4259745" y="58458"/>
                </a:cubicBezTo>
                <a:close/>
                <a:moveTo>
                  <a:pt x="7800874" y="52548"/>
                </a:moveTo>
                <a:cubicBezTo>
                  <a:pt x="7686470" y="52548"/>
                  <a:pt x="7593728" y="145290"/>
                  <a:pt x="7593728" y="259694"/>
                </a:cubicBezTo>
                <a:lnTo>
                  <a:pt x="7593728" y="1088254"/>
                </a:lnTo>
                <a:cubicBezTo>
                  <a:pt x="7593728" y="1202658"/>
                  <a:pt x="7686470" y="1295400"/>
                  <a:pt x="7800874" y="1295400"/>
                </a:cubicBezTo>
                <a:lnTo>
                  <a:pt x="8852770" y="1295400"/>
                </a:lnTo>
                <a:cubicBezTo>
                  <a:pt x="8967174" y="1295400"/>
                  <a:pt x="9059916" y="1202658"/>
                  <a:pt x="9059916" y="1088254"/>
                </a:cubicBezTo>
                <a:lnTo>
                  <a:pt x="9059916" y="259694"/>
                </a:lnTo>
                <a:cubicBezTo>
                  <a:pt x="9059916" y="145290"/>
                  <a:pt x="8967174" y="52548"/>
                  <a:pt x="8852770" y="52548"/>
                </a:cubicBezTo>
                <a:close/>
                <a:moveTo>
                  <a:pt x="1736393" y="52548"/>
                </a:moveTo>
                <a:cubicBezTo>
                  <a:pt x="1621989" y="52548"/>
                  <a:pt x="1529247" y="145290"/>
                  <a:pt x="1529247" y="259694"/>
                </a:cubicBezTo>
                <a:lnTo>
                  <a:pt x="1529247" y="1088254"/>
                </a:lnTo>
                <a:cubicBezTo>
                  <a:pt x="1529247" y="1202658"/>
                  <a:pt x="1621989" y="1295400"/>
                  <a:pt x="1736393" y="1295400"/>
                </a:cubicBezTo>
                <a:lnTo>
                  <a:pt x="2751508" y="1295400"/>
                </a:lnTo>
                <a:cubicBezTo>
                  <a:pt x="2865912" y="1295400"/>
                  <a:pt x="2958654" y="1202658"/>
                  <a:pt x="2958654" y="1088254"/>
                </a:cubicBezTo>
                <a:lnTo>
                  <a:pt x="2958654" y="259694"/>
                </a:lnTo>
                <a:cubicBezTo>
                  <a:pt x="2958654" y="145290"/>
                  <a:pt x="2865912" y="52548"/>
                  <a:pt x="2751508" y="52548"/>
                </a:cubicBezTo>
                <a:close/>
                <a:moveTo>
                  <a:pt x="249186" y="52548"/>
                </a:moveTo>
                <a:cubicBezTo>
                  <a:pt x="134782" y="52548"/>
                  <a:pt x="42040" y="145290"/>
                  <a:pt x="42040" y="259694"/>
                </a:cubicBezTo>
                <a:lnTo>
                  <a:pt x="42040" y="1088254"/>
                </a:lnTo>
                <a:cubicBezTo>
                  <a:pt x="42040" y="1202658"/>
                  <a:pt x="134782" y="1295400"/>
                  <a:pt x="249186" y="1295400"/>
                </a:cubicBezTo>
                <a:lnTo>
                  <a:pt x="1264301" y="1295400"/>
                </a:lnTo>
                <a:cubicBezTo>
                  <a:pt x="1378705" y="1295400"/>
                  <a:pt x="1471447" y="1202658"/>
                  <a:pt x="1471447" y="1088254"/>
                </a:cubicBezTo>
                <a:lnTo>
                  <a:pt x="1471447" y="259694"/>
                </a:lnTo>
                <a:cubicBezTo>
                  <a:pt x="1471447" y="145290"/>
                  <a:pt x="1378705" y="52548"/>
                  <a:pt x="1264301" y="52548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BE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529247" y="4191000"/>
            <a:ext cx="7551689" cy="1355672"/>
          </a:xfrm>
          <a:prstGeom prst="roundRect">
            <a:avLst/>
          </a:prstGeom>
          <a:solidFill>
            <a:srgbClr val="139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Arial Narrow" panose="020B0606020202030204" pitchFamily="34" charset="0"/>
              </a:rPr>
              <a:t>The role of selenium supplementation in cardiovascular disease prevention: an </a:t>
            </a:r>
            <a:r>
              <a:rPr lang="en-GB" sz="2800" b="1" i="1" dirty="0">
                <a:latin typeface="Arial Narrow" panose="020B0606020202030204" pitchFamily="34" charset="0"/>
              </a:rPr>
              <a:t>in vitro</a:t>
            </a:r>
            <a:r>
              <a:rPr lang="en-GB" sz="2800" b="1" dirty="0">
                <a:latin typeface="Arial Narrow" panose="020B0606020202030204" pitchFamily="34" charset="0"/>
              </a:rPr>
              <a:t> study to identify the molecular mechanism(s)</a:t>
            </a:r>
            <a:endParaRPr lang="en-GB" sz="2800" b="1" dirty="0">
              <a:latin typeface="Arial Narrow" panose="020B0606020202030204" pitchFamily="34" charset="0"/>
              <a:ea typeface="Yu Gothic"/>
              <a:cs typeface="Nirmala UI" panose="020B0502040204020203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3060" y="1441890"/>
            <a:ext cx="1429405" cy="1225110"/>
          </a:xfrm>
          <a:prstGeom prst="roundRect">
            <a:avLst/>
          </a:prstGeom>
          <a:solidFill>
            <a:srgbClr val="139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1529247" y="52548"/>
            <a:ext cx="1429407" cy="1248762"/>
          </a:xfrm>
          <a:prstGeom prst="roundRect">
            <a:avLst/>
          </a:prstGeom>
          <a:solidFill>
            <a:srgbClr val="139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3037239" y="58458"/>
            <a:ext cx="1439910" cy="1242852"/>
          </a:xfrm>
          <a:prstGeom prst="roundRect">
            <a:avLst/>
          </a:prstGeom>
          <a:solidFill>
            <a:srgbClr val="139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6085489" y="58458"/>
            <a:ext cx="1429407" cy="1242852"/>
          </a:xfrm>
          <a:prstGeom prst="roundRect">
            <a:avLst/>
          </a:prstGeom>
          <a:solidFill>
            <a:srgbClr val="139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7614748" y="1441890"/>
            <a:ext cx="1466188" cy="1225110"/>
          </a:xfrm>
          <a:prstGeom prst="roundRect">
            <a:avLst/>
          </a:prstGeom>
          <a:solidFill>
            <a:srgbClr val="139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3058504" y="1447800"/>
            <a:ext cx="1429407" cy="1225110"/>
          </a:xfrm>
          <a:prstGeom prst="roundRect">
            <a:avLst/>
          </a:prstGeom>
          <a:solidFill>
            <a:srgbClr val="139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42"/>
          <p:cNvSpPr/>
          <p:nvPr/>
        </p:nvSpPr>
        <p:spPr>
          <a:xfrm>
            <a:off x="4595651" y="2809217"/>
            <a:ext cx="1429407" cy="1251386"/>
          </a:xfrm>
          <a:prstGeom prst="roundRect">
            <a:avLst/>
          </a:prstGeom>
          <a:solidFill>
            <a:srgbClr val="139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3058504" y="5615813"/>
            <a:ext cx="1429407" cy="1165987"/>
          </a:xfrm>
          <a:prstGeom prst="roundRect">
            <a:avLst/>
          </a:prstGeom>
          <a:solidFill>
            <a:srgbClr val="139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/>
          <p:cNvSpPr/>
          <p:nvPr/>
        </p:nvSpPr>
        <p:spPr>
          <a:xfrm>
            <a:off x="7614748" y="5609903"/>
            <a:ext cx="1466188" cy="1165987"/>
          </a:xfrm>
          <a:prstGeom prst="roundRect">
            <a:avLst/>
          </a:prstGeom>
          <a:solidFill>
            <a:srgbClr val="15A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ounded Rectangle 46"/>
          <p:cNvSpPr/>
          <p:nvPr/>
        </p:nvSpPr>
        <p:spPr>
          <a:xfrm>
            <a:off x="6096000" y="5609903"/>
            <a:ext cx="2984935" cy="1171897"/>
          </a:xfrm>
          <a:prstGeom prst="roundRect">
            <a:avLst/>
          </a:prstGeom>
          <a:solidFill>
            <a:srgbClr val="139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Dean Leighton</a:t>
            </a:r>
          </a:p>
          <a:p>
            <a:pPr algn="ctr"/>
            <a:r>
              <a:rPr lang="en-GB" sz="1600" b="1" dirty="0" err="1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Ph.D</a:t>
            </a:r>
            <a:r>
              <a:rPr lang="en-GB" sz="16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 Student</a:t>
            </a:r>
          </a:p>
          <a:p>
            <a:pPr algn="ctr"/>
            <a:r>
              <a:rPr lang="en-GB" sz="16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Robert Gordon University</a:t>
            </a:r>
          </a:p>
          <a:p>
            <a:pPr algn="ctr"/>
            <a:r>
              <a:rPr lang="en-GB" sz="16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Nutrition Society, March 2015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3059" y="5609903"/>
            <a:ext cx="1429407" cy="1171897"/>
          </a:xfrm>
          <a:prstGeom prst="roundRect">
            <a:avLst/>
          </a:prstGeom>
          <a:solidFill>
            <a:srgbClr val="139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051009" y="5615813"/>
            <a:ext cx="2984935" cy="1171897"/>
            <a:chOff x="6248400" y="5762303"/>
            <a:chExt cx="2984935" cy="1171897"/>
          </a:xfrm>
        </p:grpSpPr>
        <p:sp>
          <p:nvSpPr>
            <p:cNvPr id="17" name="Rounded Rectangle 16"/>
            <p:cNvSpPr/>
            <p:nvPr/>
          </p:nvSpPr>
          <p:spPr>
            <a:xfrm>
              <a:off x="6248400" y="5762303"/>
              <a:ext cx="2984935" cy="11718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641" y="5980377"/>
              <a:ext cx="2962694" cy="73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2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40"/>
    </mc:Choice>
    <mc:Fallback xmlns="">
      <p:transition spd="slow" advTm="14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435648"/>
              </p:ext>
            </p:extLst>
          </p:nvPr>
        </p:nvGraphicFramePr>
        <p:xfrm>
          <a:off x="152400" y="1752600"/>
          <a:ext cx="4191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819484"/>
              </p:ext>
            </p:extLst>
          </p:nvPr>
        </p:nvGraphicFramePr>
        <p:xfrm>
          <a:off x="4495800" y="1676401"/>
          <a:ext cx="4359322" cy="404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48872" y="1430153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GPx-1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7900" y="1425578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GPx-4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952" y="5787640"/>
            <a:ext cx="38792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00" dirty="0"/>
              <a:t>Monocytes pre-supplemented with </a:t>
            </a:r>
            <a:r>
              <a:rPr lang="en-GB" sz="1300" b="1" dirty="0"/>
              <a:t>100nM Na</a:t>
            </a:r>
            <a:r>
              <a:rPr lang="en-GB" sz="1300" b="1" baseline="-25000" dirty="0"/>
              <a:t>2</a:t>
            </a:r>
            <a:r>
              <a:rPr lang="en-GB" sz="1300" b="1" dirty="0"/>
              <a:t>SeO</a:t>
            </a:r>
            <a:r>
              <a:rPr lang="en-GB" sz="1300" b="1" baseline="-25000" dirty="0"/>
              <a:t>3</a:t>
            </a:r>
            <a:r>
              <a:rPr lang="en-GB" sz="1300" b="1" dirty="0"/>
              <a:t> </a:t>
            </a:r>
            <a:r>
              <a:rPr lang="en-GB" sz="1300" dirty="0"/>
              <a:t>before PQ/SNAP treatment, </a:t>
            </a:r>
            <a:r>
              <a:rPr lang="en-GB" sz="1300" b="1" dirty="0"/>
              <a:t>significantly increased GPx-1 expression by 146% </a:t>
            </a:r>
            <a:r>
              <a:rPr lang="en-GB" sz="1300" dirty="0"/>
              <a:t>(p&lt;0.01) compared to PQ/SNAP treated cells.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3630" y="5787640"/>
            <a:ext cx="37399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00" dirty="0"/>
              <a:t>Monocytes pre-supplemented with </a:t>
            </a:r>
            <a:r>
              <a:rPr lang="en-GB" sz="1300" b="1" dirty="0"/>
              <a:t>100nM Na</a:t>
            </a:r>
            <a:r>
              <a:rPr lang="en-GB" sz="1300" b="1" baseline="-25000" dirty="0"/>
              <a:t>2</a:t>
            </a:r>
            <a:r>
              <a:rPr lang="en-GB" sz="1300" b="1" dirty="0"/>
              <a:t>SeO</a:t>
            </a:r>
            <a:r>
              <a:rPr lang="en-GB" sz="1300" b="1" baseline="-25000" dirty="0"/>
              <a:t>3</a:t>
            </a:r>
            <a:r>
              <a:rPr lang="en-GB" sz="1300" b="1" dirty="0"/>
              <a:t> </a:t>
            </a:r>
            <a:r>
              <a:rPr lang="en-GB" sz="1300" dirty="0"/>
              <a:t>before PQ/SNAP treatment, </a:t>
            </a:r>
            <a:r>
              <a:rPr lang="en-GB" sz="1300" b="1" dirty="0"/>
              <a:t>significantly increased GPx-4 expression by 77% </a:t>
            </a:r>
            <a:r>
              <a:rPr lang="en-GB" sz="1300" dirty="0"/>
              <a:t>(p&lt;0.05) compared to PQ/SNAP treated cells.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-152399" y="127379"/>
            <a:ext cx="7138273" cy="1015621"/>
          </a:xfrm>
          <a:prstGeom prst="roundRect">
            <a:avLst/>
          </a:prstGeom>
          <a:solidFill>
            <a:srgbClr val="139522"/>
          </a:solidFill>
          <a:ln>
            <a:solidFill>
              <a:srgbClr val="0BE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100nM selenite augments both GPx-1 and GPx-4 gene expression under stress conditions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95" y="127379"/>
            <a:ext cx="1882300" cy="109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035737" y="2468716"/>
            <a:ext cx="762000" cy="246221"/>
            <a:chOff x="2133600" y="1906281"/>
            <a:chExt cx="762000" cy="246221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2133600" y="2053021"/>
              <a:ext cx="0" cy="68317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133600" y="2056916"/>
              <a:ext cx="762000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58147" y="1906281"/>
              <a:ext cx="3129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FF0000"/>
                  </a:solidFill>
                </a:rPr>
                <a:t>**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894453" y="2056916"/>
              <a:ext cx="0" cy="644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572499" y="2975300"/>
            <a:ext cx="825836" cy="246221"/>
            <a:chOff x="2133600" y="1906281"/>
            <a:chExt cx="762000" cy="246221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2133600" y="2053021"/>
              <a:ext cx="0" cy="68317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133600" y="2056916"/>
              <a:ext cx="762000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403159" y="1906281"/>
              <a:ext cx="22288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FF0000"/>
                  </a:solidFill>
                </a:rPr>
                <a:t>*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2894453" y="2056916"/>
              <a:ext cx="0" cy="644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ight Brace 34"/>
          <p:cNvSpPr/>
          <p:nvPr/>
        </p:nvSpPr>
        <p:spPr>
          <a:xfrm rot="16200000">
            <a:off x="1686430" y="1605517"/>
            <a:ext cx="116374" cy="121524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6" name="Right Brace 35"/>
          <p:cNvSpPr/>
          <p:nvPr/>
        </p:nvSpPr>
        <p:spPr>
          <a:xfrm rot="16200000">
            <a:off x="3280651" y="1601072"/>
            <a:ext cx="116372" cy="122412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35630" y="1868901"/>
            <a:ext cx="143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Gill Sans MT Condensed" panose="020B0506020104020203" pitchFamily="34" charset="0"/>
              </a:rPr>
              <a:t>UNSTRESSED CELLS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73086" y="1868901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Gill Sans MT Condensed" panose="020B0506020104020203" pitchFamily="34" charset="0"/>
              </a:rPr>
              <a:t>STRESSED CELLS</a:t>
            </a:r>
          </a:p>
        </p:txBody>
      </p:sp>
      <p:sp>
        <p:nvSpPr>
          <p:cNvPr id="39" name="Right Brace 38"/>
          <p:cNvSpPr/>
          <p:nvPr/>
        </p:nvSpPr>
        <p:spPr>
          <a:xfrm rot="16200000">
            <a:off x="6073225" y="1611200"/>
            <a:ext cx="127737" cy="12152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0" name="Right Brace 39"/>
          <p:cNvSpPr/>
          <p:nvPr/>
        </p:nvSpPr>
        <p:spPr>
          <a:xfrm rot="16200000">
            <a:off x="7745564" y="1565225"/>
            <a:ext cx="131378" cy="12958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29475" y="1868900"/>
            <a:ext cx="143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Gill Sans MT Condensed" panose="020B0506020104020203" pitchFamily="34" charset="0"/>
              </a:rPr>
              <a:t>UNSTRESSED CELLS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90280" y="18689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Gill Sans MT Condensed" panose="020B0506020104020203" pitchFamily="34" charset="0"/>
              </a:rPr>
              <a:t>STRESSED CELLS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188776" y="2250201"/>
            <a:ext cx="762000" cy="246221"/>
            <a:chOff x="2133600" y="1906281"/>
            <a:chExt cx="762000" cy="246221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2133600" y="2053021"/>
              <a:ext cx="0" cy="68317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33600" y="2056916"/>
              <a:ext cx="762000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358147" y="1906281"/>
              <a:ext cx="3129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FF0000"/>
                  </a:solidFill>
                </a:rPr>
                <a:t>**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2894453" y="2056916"/>
              <a:ext cx="0" cy="644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426776" y="2250201"/>
            <a:ext cx="762000" cy="246221"/>
            <a:chOff x="2133600" y="1906281"/>
            <a:chExt cx="762000" cy="246221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2133600" y="2053021"/>
              <a:ext cx="0" cy="68317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133600" y="2056916"/>
              <a:ext cx="762000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358147" y="1906281"/>
              <a:ext cx="3129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FF0000"/>
                  </a:solidFill>
                </a:rPr>
                <a:t>**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2894453" y="2056916"/>
              <a:ext cx="0" cy="644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398335" y="2718294"/>
            <a:ext cx="825836" cy="246221"/>
            <a:chOff x="2133600" y="1906281"/>
            <a:chExt cx="762000" cy="246221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2133600" y="2053021"/>
              <a:ext cx="0" cy="68317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33600" y="2056916"/>
              <a:ext cx="762000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403159" y="1906281"/>
              <a:ext cx="22288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FF0000"/>
                  </a:solidFill>
                </a:rPr>
                <a:t>*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2894453" y="2056916"/>
              <a:ext cx="0" cy="644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8123414" y="1219200"/>
            <a:ext cx="8867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n=3; mean +SEM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174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24"/>
    </mc:Choice>
    <mc:Fallback xmlns="">
      <p:transition spd="slow" advTm="54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57200" y="5551036"/>
            <a:ext cx="8305800" cy="1103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457200" y="3733800"/>
            <a:ext cx="8305798" cy="1533550"/>
          </a:xfrm>
          <a:prstGeom prst="rect">
            <a:avLst/>
          </a:prstGeom>
          <a:solidFill>
            <a:srgbClr val="FF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-178227" y="127379"/>
            <a:ext cx="7162283" cy="1015621"/>
          </a:xfrm>
          <a:prstGeom prst="roundRect">
            <a:avLst/>
          </a:prstGeom>
          <a:solidFill>
            <a:srgbClr val="139522"/>
          </a:solidFill>
          <a:ln>
            <a:solidFill>
              <a:srgbClr val="0BE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Discussion</a:t>
            </a:r>
          </a:p>
        </p:txBody>
      </p:sp>
      <p:pic>
        <p:nvPicPr>
          <p:cNvPr id="2050" name="Picture 2" descr="C:\Users\Dean\Desktop\se supp p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735" y="2326918"/>
            <a:ext cx="1776950" cy="13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74961" y="3953883"/>
            <a:ext cx="1647687" cy="988597"/>
            <a:chOff x="1524000" y="3733800"/>
            <a:chExt cx="2539786" cy="1676400"/>
          </a:xfrm>
        </p:grpSpPr>
        <p:sp>
          <p:nvSpPr>
            <p:cNvPr id="4" name="Oval 3"/>
            <p:cNvSpPr/>
            <p:nvPr/>
          </p:nvSpPr>
          <p:spPr>
            <a:xfrm>
              <a:off x="1524000" y="3733800"/>
              <a:ext cx="2539786" cy="1676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732513" y="3904372"/>
              <a:ext cx="2108093" cy="13716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High ROS</a:t>
              </a:r>
            </a:p>
            <a:p>
              <a:pPr algn="ctr"/>
              <a:r>
                <a:rPr lang="en-GB" sz="1600" dirty="0"/>
                <a:t>Low </a:t>
              </a:r>
              <a:r>
                <a:rPr lang="en-GB" sz="1600" dirty="0" err="1"/>
                <a:t>GPx</a:t>
              </a:r>
              <a:endParaRPr lang="en-GB" sz="16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2792" y="3670154"/>
            <a:ext cx="2838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MONOCYTE (OXIDATIVE STRESS)</a:t>
            </a:r>
          </a:p>
        </p:txBody>
      </p:sp>
      <p:sp>
        <p:nvSpPr>
          <p:cNvPr id="17" name="Oval 16"/>
          <p:cNvSpPr/>
          <p:nvPr/>
        </p:nvSpPr>
        <p:spPr>
          <a:xfrm>
            <a:off x="5527015" y="3968724"/>
            <a:ext cx="1763610" cy="9737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738743" y="6296743"/>
            <a:ext cx="3691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↓ Foam cell formation/↓ Fatty plaque 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140285" y="3952977"/>
            <a:ext cx="383438" cy="244573"/>
            <a:chOff x="718743" y="1293496"/>
            <a:chExt cx="884558" cy="445888"/>
          </a:xfrm>
        </p:grpSpPr>
        <p:sp>
          <p:nvSpPr>
            <p:cNvPr id="26" name="7-Point Star 25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sp>
        <p:nvSpPr>
          <p:cNvPr id="40" name="Oval 39"/>
          <p:cNvSpPr/>
          <p:nvPr/>
        </p:nvSpPr>
        <p:spPr>
          <a:xfrm>
            <a:off x="5682806" y="4051089"/>
            <a:ext cx="1452028" cy="78063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GPx-1 ↑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</a:rPr>
              <a:t>GPx-4 ↑</a:t>
            </a:r>
            <a:r>
              <a:rPr lang="en-GB" sz="1600" dirty="0"/>
              <a:t> </a:t>
            </a:r>
          </a:p>
          <a:p>
            <a:pPr algn="ctr"/>
            <a:r>
              <a:rPr lang="en-GB" sz="1600" dirty="0"/>
              <a:t>ROS ↓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57200" y="5244437"/>
            <a:ext cx="2519650" cy="4733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47"/>
          <p:cNvSpPr/>
          <p:nvPr/>
        </p:nvSpPr>
        <p:spPr>
          <a:xfrm>
            <a:off x="2991704" y="5244437"/>
            <a:ext cx="3435911" cy="4733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02541" y="5311855"/>
            <a:ext cx="1774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ENDOTHELIAL CELL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427615" y="5244436"/>
            <a:ext cx="2335386" cy="4733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3722965" y="5311855"/>
            <a:ext cx="1774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ENDOTHELIAL CELL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08174" y="5311855"/>
            <a:ext cx="1774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ENDOTHELIAL CELL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56460" y="1651165"/>
            <a:ext cx="8125982" cy="1984942"/>
            <a:chOff x="96428" y="3217992"/>
            <a:chExt cx="8643018" cy="1994774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38432" y="3786614"/>
              <a:ext cx="2620001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571233" y="3488544"/>
              <a:ext cx="2565798" cy="83678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55"/>
            <p:cNvSpPr/>
            <p:nvPr/>
          </p:nvSpPr>
          <p:spPr>
            <a:xfrm>
              <a:off x="634499" y="3844613"/>
              <a:ext cx="2723828" cy="1346700"/>
            </a:xfrm>
            <a:prstGeom prst="triangle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/>
                <a:t>OXIDATIVE STRESS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 rot="20473993">
              <a:off x="381734" y="3791267"/>
              <a:ext cx="1793733" cy="32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>
                      <a:lumMod val="50000"/>
                    </a:schemeClr>
                  </a:solidFill>
                </a:rPr>
                <a:t>ANTIOXIDANTS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20565032">
              <a:off x="2612795" y="3220653"/>
              <a:ext cx="670827" cy="325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FF0000"/>
                  </a:solidFill>
                </a:rPr>
                <a:t>ROS</a:t>
              </a:r>
            </a:p>
          </p:txBody>
        </p:sp>
        <p:sp>
          <p:nvSpPr>
            <p:cNvPr id="59" name="Up Arrow 58"/>
            <p:cNvSpPr/>
            <p:nvPr/>
          </p:nvSpPr>
          <p:spPr>
            <a:xfrm>
              <a:off x="3033425" y="3532341"/>
              <a:ext cx="301235" cy="350692"/>
            </a:xfrm>
            <a:prstGeom prst="up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Down Arrow 59"/>
            <p:cNvSpPr/>
            <p:nvPr/>
          </p:nvSpPr>
          <p:spPr>
            <a:xfrm>
              <a:off x="529103" y="4398152"/>
              <a:ext cx="288032" cy="324036"/>
            </a:xfrm>
            <a:prstGeom prst="downArrow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6428" y="4710026"/>
              <a:ext cx="884007" cy="278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accent4">
                      <a:lumMod val="50000"/>
                    </a:schemeClr>
                  </a:solidFill>
                </a:rPr>
                <a:t>Low </a:t>
              </a:r>
              <a:r>
                <a:rPr lang="en-GB" sz="1200" b="1" dirty="0" err="1">
                  <a:solidFill>
                    <a:schemeClr val="accent4">
                      <a:lumMod val="50000"/>
                    </a:schemeClr>
                  </a:solidFill>
                </a:rPr>
                <a:t>GPx</a:t>
              </a:r>
              <a:endParaRPr lang="en-GB" sz="1200" b="1" baseline="30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3905895" y="3554181"/>
              <a:ext cx="1229275" cy="326154"/>
            </a:xfrm>
            <a:prstGeom prst="rightArrow">
              <a:avLst/>
            </a:prstGeom>
            <a:solidFill>
              <a:srgbClr val="139522"/>
            </a:solidFill>
            <a:ln>
              <a:solidFill>
                <a:srgbClr val="139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5925705" y="3366873"/>
              <a:ext cx="2512505" cy="81940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Isosceles Triangle 65"/>
            <p:cNvSpPr/>
            <p:nvPr/>
          </p:nvSpPr>
          <p:spPr>
            <a:xfrm>
              <a:off x="5925705" y="3813867"/>
              <a:ext cx="2715276" cy="1398899"/>
            </a:xfrm>
            <a:prstGeom prst="triangle">
              <a:avLst>
                <a:gd name="adj" fmla="val 50833"/>
              </a:avLst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/>
                <a:t>↓ OXIDATIVE STRESS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90550" y="3488544"/>
              <a:ext cx="1793733" cy="32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4">
                      <a:lumMod val="50000"/>
                    </a:schemeClr>
                  </a:solidFill>
                </a:rPr>
                <a:t>ANTIOXIDANTS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962228" y="3469971"/>
              <a:ext cx="670827" cy="325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FF0000"/>
                  </a:solidFill>
                </a:rPr>
                <a:t>ROS</a:t>
              </a:r>
            </a:p>
          </p:txBody>
        </p:sp>
        <p:sp>
          <p:nvSpPr>
            <p:cNvPr id="69" name="Up Arrow 68"/>
            <p:cNvSpPr/>
            <p:nvPr/>
          </p:nvSpPr>
          <p:spPr>
            <a:xfrm rot="10800000">
              <a:off x="8438211" y="3421347"/>
              <a:ext cx="301235" cy="350692"/>
            </a:xfrm>
            <a:prstGeom prst="up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05070" y="4285987"/>
              <a:ext cx="1267531" cy="463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accent4">
                      <a:lumMod val="50000"/>
                    </a:schemeClr>
                  </a:solidFill>
                </a:rPr>
                <a:t>Increase GPx-1 + GPx-4</a:t>
              </a:r>
              <a:endParaRPr lang="en-GB" sz="1200" b="1" baseline="30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34660" y="3217992"/>
              <a:ext cx="2318677" cy="309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1400" b="1" dirty="0">
                  <a:solidFill>
                    <a:srgbClr val="139522"/>
                  </a:solidFill>
                  <a:ea typeface="Microsoft Yi Baiti" panose="03000500000000000000" pitchFamily="66" charset="0"/>
                </a:rPr>
                <a:t>Selenium supplementation</a:t>
              </a:r>
              <a:endParaRPr lang="en-GB" sz="1400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5763464" y="3782825"/>
              <a:ext cx="2825364" cy="0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6432812" y="4939130"/>
            <a:ext cx="0" cy="1357613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Arrow 73"/>
          <p:cNvSpPr/>
          <p:nvPr/>
        </p:nvSpPr>
        <p:spPr>
          <a:xfrm>
            <a:off x="3913041" y="4266525"/>
            <a:ext cx="1394115" cy="308565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13040" y="3935581"/>
            <a:ext cx="139411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3">
                    <a:lumMod val="50000"/>
                  </a:schemeClr>
                </a:solidFill>
              </a:rPr>
              <a:t>100nM Selenite</a:t>
            </a:r>
          </a:p>
        </p:txBody>
      </p:sp>
      <p:sp>
        <p:nvSpPr>
          <p:cNvPr id="98" name="Oval 97"/>
          <p:cNvSpPr/>
          <p:nvPr/>
        </p:nvSpPr>
        <p:spPr>
          <a:xfrm>
            <a:off x="1975554" y="428721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1899354" y="4372864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2386847" y="416876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2499429" y="411950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2238594" y="417799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2443224" y="443961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2348747" y="472958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2849825" y="4448181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2647541" y="4746425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2051754" y="4525264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/>
          <p:cNvSpPr/>
          <p:nvPr/>
        </p:nvSpPr>
        <p:spPr>
          <a:xfrm>
            <a:off x="2204154" y="4677664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/>
          <p:cNvSpPr/>
          <p:nvPr/>
        </p:nvSpPr>
        <p:spPr>
          <a:xfrm>
            <a:off x="2915504" y="424335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/>
          <p:cNvSpPr/>
          <p:nvPr/>
        </p:nvSpPr>
        <p:spPr>
          <a:xfrm>
            <a:off x="2475859" y="4727753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2938749" y="434938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3006149" y="450515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/>
          <p:cNvSpPr/>
          <p:nvPr/>
        </p:nvSpPr>
        <p:spPr>
          <a:xfrm>
            <a:off x="2929949" y="4631009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Oval 126"/>
          <p:cNvSpPr/>
          <p:nvPr/>
        </p:nvSpPr>
        <p:spPr>
          <a:xfrm>
            <a:off x="2127954" y="443961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Oval 127"/>
          <p:cNvSpPr/>
          <p:nvPr/>
        </p:nvSpPr>
        <p:spPr>
          <a:xfrm>
            <a:off x="2641857" y="4439627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/>
          <p:cNvSpPr/>
          <p:nvPr/>
        </p:nvSpPr>
        <p:spPr>
          <a:xfrm>
            <a:off x="2684339" y="414183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/>
          <p:cNvSpPr/>
          <p:nvPr/>
        </p:nvSpPr>
        <p:spPr>
          <a:xfrm>
            <a:off x="6886442" y="448126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/>
          <p:cNvSpPr/>
          <p:nvPr/>
        </p:nvSpPr>
        <p:spPr>
          <a:xfrm>
            <a:off x="6857458" y="426540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/>
          <p:cNvSpPr/>
          <p:nvPr/>
        </p:nvSpPr>
        <p:spPr>
          <a:xfrm>
            <a:off x="5905499" y="428721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/>
          <p:cNvSpPr/>
          <p:nvPr/>
        </p:nvSpPr>
        <p:spPr>
          <a:xfrm>
            <a:off x="5791060" y="4480153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5981699" y="4589824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9" name="Group 218"/>
          <p:cNvGrpSpPr/>
          <p:nvPr/>
        </p:nvGrpSpPr>
        <p:grpSpPr>
          <a:xfrm>
            <a:off x="5339070" y="4699957"/>
            <a:ext cx="383438" cy="244573"/>
            <a:chOff x="718743" y="1293496"/>
            <a:chExt cx="884558" cy="445888"/>
          </a:xfrm>
        </p:grpSpPr>
        <p:sp>
          <p:nvSpPr>
            <p:cNvPr id="220" name="7-Point Star 219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7020243" y="3895655"/>
            <a:ext cx="383438" cy="244573"/>
            <a:chOff x="718743" y="1293496"/>
            <a:chExt cx="884558" cy="445888"/>
          </a:xfrm>
        </p:grpSpPr>
        <p:sp>
          <p:nvSpPr>
            <p:cNvPr id="223" name="7-Point Star 222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3289949" y="4313273"/>
            <a:ext cx="383438" cy="244573"/>
            <a:chOff x="718743" y="1293496"/>
            <a:chExt cx="884558" cy="445888"/>
          </a:xfrm>
        </p:grpSpPr>
        <p:sp>
          <p:nvSpPr>
            <p:cNvPr id="226" name="7-Point Star 225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3094661" y="4728263"/>
            <a:ext cx="383438" cy="244573"/>
            <a:chOff x="718743" y="1293496"/>
            <a:chExt cx="884558" cy="445888"/>
          </a:xfrm>
        </p:grpSpPr>
        <p:sp>
          <p:nvSpPr>
            <p:cNvPr id="229" name="7-Point Star 228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418924" y="3960901"/>
            <a:ext cx="383438" cy="244573"/>
            <a:chOff x="718743" y="1293496"/>
            <a:chExt cx="884558" cy="445888"/>
          </a:xfrm>
        </p:grpSpPr>
        <p:sp>
          <p:nvSpPr>
            <p:cNvPr id="232" name="7-Point Star 231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1254539" y="4298322"/>
            <a:ext cx="383438" cy="244573"/>
            <a:chOff x="718743" y="1293496"/>
            <a:chExt cx="884558" cy="445888"/>
          </a:xfrm>
        </p:grpSpPr>
        <p:sp>
          <p:nvSpPr>
            <p:cNvPr id="235" name="7-Point Star 234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1418924" y="4713502"/>
            <a:ext cx="383438" cy="244573"/>
            <a:chOff x="718743" y="1293496"/>
            <a:chExt cx="884558" cy="445888"/>
          </a:xfrm>
        </p:grpSpPr>
        <p:sp>
          <p:nvSpPr>
            <p:cNvPr id="238" name="7-Point Star 237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sp>
        <p:nvSpPr>
          <p:cNvPr id="240" name="Down Arrow 239"/>
          <p:cNvSpPr/>
          <p:nvPr/>
        </p:nvSpPr>
        <p:spPr>
          <a:xfrm rot="10800000">
            <a:off x="5580948" y="2283695"/>
            <a:ext cx="288033" cy="324036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99" y="1279615"/>
            <a:ext cx="556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Potential beneficial effects of 100nM selenium supplementation:</a:t>
            </a:r>
          </a:p>
        </p:txBody>
      </p:sp>
      <p:sp>
        <p:nvSpPr>
          <p:cNvPr id="12" name="Cross 11"/>
          <p:cNvSpPr/>
          <p:nvPr/>
        </p:nvSpPr>
        <p:spPr>
          <a:xfrm rot="19003818">
            <a:off x="6280412" y="4943935"/>
            <a:ext cx="304800" cy="307326"/>
          </a:xfrm>
          <a:prstGeom prst="plus">
            <a:avLst>
              <a:gd name="adj" fmla="val 4047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1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02"/>
    </mc:Choice>
    <mc:Fallback xmlns="">
      <p:transition spd="slow" advTm="45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lient\D$\Obese measuring wa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589"/>
            <a:ext cx="2121413" cy="1295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6090" y="225188"/>
            <a:ext cx="43434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7030A0"/>
                </a:solidFill>
              </a:rPr>
              <a:t>Future Directions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178227" y="127379"/>
            <a:ext cx="7188627" cy="1015621"/>
          </a:xfrm>
          <a:prstGeom prst="roundRect">
            <a:avLst/>
          </a:prstGeom>
          <a:solidFill>
            <a:srgbClr val="139522"/>
          </a:solidFill>
          <a:ln>
            <a:solidFill>
              <a:srgbClr val="0BE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Future Directions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0" y="1295399"/>
            <a:ext cx="2051715" cy="163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457200" y="2971800"/>
            <a:ext cx="8305798" cy="2295550"/>
          </a:xfrm>
          <a:prstGeom prst="rect">
            <a:avLst/>
          </a:prstGeom>
          <a:solidFill>
            <a:srgbClr val="FF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9" name="Group 58"/>
          <p:cNvGrpSpPr/>
          <p:nvPr/>
        </p:nvGrpSpPr>
        <p:grpSpPr>
          <a:xfrm>
            <a:off x="1008693" y="3480431"/>
            <a:ext cx="1647687" cy="988597"/>
            <a:chOff x="1524000" y="3733800"/>
            <a:chExt cx="2539786" cy="1676400"/>
          </a:xfrm>
        </p:grpSpPr>
        <p:sp>
          <p:nvSpPr>
            <p:cNvPr id="60" name="Oval 59"/>
            <p:cNvSpPr/>
            <p:nvPr/>
          </p:nvSpPr>
          <p:spPr>
            <a:xfrm>
              <a:off x="1524000" y="3733800"/>
              <a:ext cx="2539786" cy="1676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1732513" y="3904372"/>
              <a:ext cx="2108093" cy="13716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High ROS</a:t>
              </a:r>
            </a:p>
            <a:p>
              <a:pPr algn="ctr"/>
              <a:r>
                <a:rPr lang="en-GB" sz="1600" dirty="0"/>
                <a:t>Low </a:t>
              </a:r>
              <a:r>
                <a:rPr lang="en-GB" sz="1600" dirty="0" err="1"/>
                <a:t>GPx</a:t>
              </a:r>
              <a:endParaRPr lang="en-GB" sz="16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194290" y="3188973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/>
              <a:t>MONOCYTE</a:t>
            </a:r>
          </a:p>
        </p:txBody>
      </p:sp>
      <p:sp>
        <p:nvSpPr>
          <p:cNvPr id="63" name="Oval 62"/>
          <p:cNvSpPr/>
          <p:nvPr/>
        </p:nvSpPr>
        <p:spPr>
          <a:xfrm>
            <a:off x="3522228" y="3499786"/>
            <a:ext cx="1763610" cy="9737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/>
          <p:cNvSpPr/>
          <p:nvPr/>
        </p:nvSpPr>
        <p:spPr>
          <a:xfrm>
            <a:off x="3678018" y="3584412"/>
            <a:ext cx="1452028" cy="78063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GPx-1 ↑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</a:rPr>
              <a:t>GPx-4 ↑</a:t>
            </a:r>
            <a:r>
              <a:rPr lang="en-GB" sz="1600" dirty="0"/>
              <a:t> </a:t>
            </a:r>
          </a:p>
          <a:p>
            <a:pPr algn="ctr"/>
            <a:r>
              <a:rPr lang="en-GB" sz="1600" dirty="0"/>
              <a:t>ROS ↓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57200" y="5151345"/>
            <a:ext cx="2758815" cy="10970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ounded Rectangle 65"/>
          <p:cNvSpPr/>
          <p:nvPr/>
        </p:nvSpPr>
        <p:spPr>
          <a:xfrm>
            <a:off x="3216014" y="5151345"/>
            <a:ext cx="2727585" cy="10970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949473" y="5530596"/>
            <a:ext cx="1774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/>
              <a:t>ENDOTHELIAL CELL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943597" y="5151344"/>
            <a:ext cx="2819401" cy="10970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3692672" y="5513637"/>
            <a:ext cx="1774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/>
              <a:t>ENDOTHELIAL CELL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66163" y="5534026"/>
            <a:ext cx="1774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/>
              <a:t>ENDOTHELIAL CELL</a:t>
            </a:r>
          </a:p>
        </p:txBody>
      </p:sp>
      <p:sp>
        <p:nvSpPr>
          <p:cNvPr id="71" name="Oval 70"/>
          <p:cNvSpPr/>
          <p:nvPr/>
        </p:nvSpPr>
        <p:spPr>
          <a:xfrm>
            <a:off x="1233086" y="389941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1833161" y="364605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1572326" y="370454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2193493" y="4183365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2249236" y="376990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2018071" y="366838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2" name="Group 91"/>
          <p:cNvGrpSpPr/>
          <p:nvPr/>
        </p:nvGrpSpPr>
        <p:grpSpPr>
          <a:xfrm>
            <a:off x="2623681" y="3839821"/>
            <a:ext cx="383438" cy="244573"/>
            <a:chOff x="718743" y="1293496"/>
            <a:chExt cx="884558" cy="445888"/>
          </a:xfrm>
        </p:grpSpPr>
        <p:sp>
          <p:nvSpPr>
            <p:cNvPr id="93" name="7-Point Star 92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17834" y="3815653"/>
            <a:ext cx="383438" cy="244573"/>
            <a:chOff x="718743" y="1293496"/>
            <a:chExt cx="884558" cy="445888"/>
          </a:xfrm>
        </p:grpSpPr>
        <p:sp>
          <p:nvSpPr>
            <p:cNvPr id="96" name="7-Point Star 95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780392" y="4478278"/>
            <a:ext cx="210922" cy="358136"/>
            <a:chOff x="-920500" y="3118124"/>
            <a:chExt cx="196062" cy="680540"/>
          </a:xfrm>
        </p:grpSpPr>
        <p:sp>
          <p:nvSpPr>
            <p:cNvPr id="99" name="Flowchart: Terminator 98"/>
            <p:cNvSpPr/>
            <p:nvPr/>
          </p:nvSpPr>
          <p:spPr>
            <a:xfrm rot="5400000">
              <a:off x="-1211754" y="3409378"/>
              <a:ext cx="680540" cy="98032"/>
            </a:xfrm>
            <a:prstGeom prst="flowChartTerminator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lowchart: Terminator 99"/>
            <p:cNvSpPr/>
            <p:nvPr/>
          </p:nvSpPr>
          <p:spPr>
            <a:xfrm rot="5400000">
              <a:off x="-978855" y="3274510"/>
              <a:ext cx="410804" cy="98031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000773" y="4446295"/>
            <a:ext cx="210921" cy="376570"/>
            <a:chOff x="-920500" y="3083096"/>
            <a:chExt cx="196061" cy="715568"/>
          </a:xfrm>
        </p:grpSpPr>
        <p:sp>
          <p:nvSpPr>
            <p:cNvPr id="102" name="Flowchart: Terminator 101"/>
            <p:cNvSpPr/>
            <p:nvPr/>
          </p:nvSpPr>
          <p:spPr>
            <a:xfrm rot="5400000">
              <a:off x="-1211754" y="3409378"/>
              <a:ext cx="680540" cy="98032"/>
            </a:xfrm>
            <a:prstGeom prst="flowChartTerminator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lowchart: Terminator 102"/>
            <p:cNvSpPr/>
            <p:nvPr/>
          </p:nvSpPr>
          <p:spPr>
            <a:xfrm rot="5400000">
              <a:off x="-996371" y="3256997"/>
              <a:ext cx="445833" cy="98031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159494" y="4328126"/>
            <a:ext cx="220343" cy="419882"/>
            <a:chOff x="-920500" y="3000791"/>
            <a:chExt cx="204819" cy="797871"/>
          </a:xfrm>
        </p:grpSpPr>
        <p:sp>
          <p:nvSpPr>
            <p:cNvPr id="105" name="Flowchart: Terminator 104"/>
            <p:cNvSpPr/>
            <p:nvPr/>
          </p:nvSpPr>
          <p:spPr>
            <a:xfrm rot="5400000">
              <a:off x="-1263261" y="3343552"/>
              <a:ext cx="797871" cy="112350"/>
            </a:xfrm>
            <a:prstGeom prst="flowChartTerminator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lowchart: Terminator 105"/>
            <p:cNvSpPr/>
            <p:nvPr/>
          </p:nvSpPr>
          <p:spPr>
            <a:xfrm rot="5400000">
              <a:off x="-1004503" y="3240106"/>
              <a:ext cx="470855" cy="106788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574809" y="4469029"/>
            <a:ext cx="210922" cy="447402"/>
            <a:chOff x="-920500" y="3111188"/>
            <a:chExt cx="196062" cy="687476"/>
          </a:xfrm>
        </p:grpSpPr>
        <p:sp>
          <p:nvSpPr>
            <p:cNvPr id="108" name="Flowchart: Terminator 107"/>
            <p:cNvSpPr/>
            <p:nvPr/>
          </p:nvSpPr>
          <p:spPr>
            <a:xfrm rot="5400000">
              <a:off x="-1215222" y="3405910"/>
              <a:ext cx="687476" cy="98032"/>
            </a:xfrm>
            <a:prstGeom prst="flowChartTerminator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lowchart: Terminator 108"/>
            <p:cNvSpPr/>
            <p:nvPr/>
          </p:nvSpPr>
          <p:spPr>
            <a:xfrm rot="5400000">
              <a:off x="-978855" y="3274510"/>
              <a:ext cx="410804" cy="98031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214161" y="4358270"/>
            <a:ext cx="210922" cy="464593"/>
            <a:chOff x="-920500" y="3025888"/>
            <a:chExt cx="196062" cy="772776"/>
          </a:xfrm>
        </p:grpSpPr>
        <p:sp>
          <p:nvSpPr>
            <p:cNvPr id="111" name="Flowchart: Terminator 110"/>
            <p:cNvSpPr/>
            <p:nvPr/>
          </p:nvSpPr>
          <p:spPr>
            <a:xfrm rot="5400000">
              <a:off x="-1211754" y="3409378"/>
              <a:ext cx="680540" cy="98032"/>
            </a:xfrm>
            <a:prstGeom prst="flowChartTerminator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lowchart: Terminator 111"/>
            <p:cNvSpPr/>
            <p:nvPr/>
          </p:nvSpPr>
          <p:spPr>
            <a:xfrm rot="5400000">
              <a:off x="-1024973" y="3228392"/>
              <a:ext cx="503040" cy="98031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363888" y="4413722"/>
            <a:ext cx="210921" cy="446540"/>
            <a:chOff x="-920499" y="3043669"/>
            <a:chExt cx="196061" cy="754995"/>
          </a:xfrm>
        </p:grpSpPr>
        <p:sp>
          <p:nvSpPr>
            <p:cNvPr id="114" name="Flowchart: Terminator 113"/>
            <p:cNvSpPr/>
            <p:nvPr/>
          </p:nvSpPr>
          <p:spPr>
            <a:xfrm rot="5400000">
              <a:off x="-1248982" y="3372152"/>
              <a:ext cx="754995" cy="98030"/>
            </a:xfrm>
            <a:prstGeom prst="flowChartTerminator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lowchart: Terminator 114"/>
            <p:cNvSpPr/>
            <p:nvPr/>
          </p:nvSpPr>
          <p:spPr>
            <a:xfrm rot="5400000">
              <a:off x="-978855" y="3274510"/>
              <a:ext cx="410804" cy="98031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245207" y="4748010"/>
            <a:ext cx="199215" cy="415640"/>
            <a:chOff x="-1524000" y="1888991"/>
            <a:chExt cx="228600" cy="1006609"/>
          </a:xfrm>
        </p:grpSpPr>
        <p:sp>
          <p:nvSpPr>
            <p:cNvPr id="117" name="Oval 116"/>
            <p:cNvSpPr/>
            <p:nvPr/>
          </p:nvSpPr>
          <p:spPr>
            <a:xfrm>
              <a:off x="-1524000" y="1987655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/>
            <p:cNvSpPr/>
            <p:nvPr/>
          </p:nvSpPr>
          <p:spPr>
            <a:xfrm>
              <a:off x="-1524000" y="2255246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>
              <a:off x="-1524000" y="2521348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lowchart: Terminator 119"/>
            <p:cNvSpPr/>
            <p:nvPr/>
          </p:nvSpPr>
          <p:spPr>
            <a:xfrm rot="5400000">
              <a:off x="-1913006" y="2329149"/>
              <a:ext cx="1006609" cy="126293"/>
            </a:xfrm>
            <a:prstGeom prst="flowChartTerminator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444169" y="4748011"/>
            <a:ext cx="185141" cy="407684"/>
            <a:chOff x="-1524000" y="1888991"/>
            <a:chExt cx="228600" cy="1006609"/>
          </a:xfrm>
        </p:grpSpPr>
        <p:sp>
          <p:nvSpPr>
            <p:cNvPr id="122" name="Oval 121"/>
            <p:cNvSpPr/>
            <p:nvPr/>
          </p:nvSpPr>
          <p:spPr>
            <a:xfrm>
              <a:off x="-1524000" y="1987655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/>
            <p:cNvSpPr/>
            <p:nvPr/>
          </p:nvSpPr>
          <p:spPr>
            <a:xfrm>
              <a:off x="-1524000" y="2255246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/>
            <p:cNvSpPr/>
            <p:nvPr/>
          </p:nvSpPr>
          <p:spPr>
            <a:xfrm>
              <a:off x="-1524000" y="2521348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Flowchart: Terminator 124"/>
            <p:cNvSpPr/>
            <p:nvPr/>
          </p:nvSpPr>
          <p:spPr>
            <a:xfrm rot="5400000">
              <a:off x="-1913006" y="2329149"/>
              <a:ext cx="1006609" cy="126293"/>
            </a:xfrm>
            <a:prstGeom prst="flowChartTerminator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673954" y="4748012"/>
            <a:ext cx="162653" cy="413946"/>
            <a:chOff x="-1524000" y="1888991"/>
            <a:chExt cx="228600" cy="1006609"/>
          </a:xfrm>
        </p:grpSpPr>
        <p:sp>
          <p:nvSpPr>
            <p:cNvPr id="127" name="Oval 126"/>
            <p:cNvSpPr/>
            <p:nvPr/>
          </p:nvSpPr>
          <p:spPr>
            <a:xfrm>
              <a:off x="-1524000" y="1987655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/>
            <p:cNvSpPr/>
            <p:nvPr/>
          </p:nvSpPr>
          <p:spPr>
            <a:xfrm>
              <a:off x="-1524000" y="2255246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>
              <a:off x="-1524000" y="2521348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lowchart: Terminator 129"/>
            <p:cNvSpPr/>
            <p:nvPr/>
          </p:nvSpPr>
          <p:spPr>
            <a:xfrm rot="5400000">
              <a:off x="-1913006" y="2329149"/>
              <a:ext cx="1006609" cy="126293"/>
            </a:xfrm>
            <a:prstGeom prst="flowChartTerminator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885854" y="4740890"/>
            <a:ext cx="167650" cy="422452"/>
            <a:chOff x="-1524000" y="1888991"/>
            <a:chExt cx="228600" cy="1006609"/>
          </a:xfrm>
        </p:grpSpPr>
        <p:sp>
          <p:nvSpPr>
            <p:cNvPr id="132" name="Oval 131"/>
            <p:cNvSpPr/>
            <p:nvPr/>
          </p:nvSpPr>
          <p:spPr>
            <a:xfrm>
              <a:off x="-1524000" y="1987655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/>
            <p:cNvSpPr/>
            <p:nvPr/>
          </p:nvSpPr>
          <p:spPr>
            <a:xfrm>
              <a:off x="-1524000" y="2255246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/>
            <p:cNvSpPr/>
            <p:nvPr/>
          </p:nvSpPr>
          <p:spPr>
            <a:xfrm>
              <a:off x="-1524000" y="2521348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Flowchart: Terminator 134"/>
            <p:cNvSpPr/>
            <p:nvPr/>
          </p:nvSpPr>
          <p:spPr>
            <a:xfrm rot="5400000">
              <a:off x="-1913006" y="2329149"/>
              <a:ext cx="1006609" cy="126293"/>
            </a:xfrm>
            <a:prstGeom prst="flowChartTerminator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106235" y="4748012"/>
            <a:ext cx="163458" cy="415637"/>
            <a:chOff x="-1524000" y="1888991"/>
            <a:chExt cx="228600" cy="1006609"/>
          </a:xfrm>
        </p:grpSpPr>
        <p:sp>
          <p:nvSpPr>
            <p:cNvPr id="137" name="Oval 136"/>
            <p:cNvSpPr/>
            <p:nvPr/>
          </p:nvSpPr>
          <p:spPr>
            <a:xfrm>
              <a:off x="-1524000" y="1987655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/>
            <p:cNvSpPr/>
            <p:nvPr/>
          </p:nvSpPr>
          <p:spPr>
            <a:xfrm>
              <a:off x="-1524000" y="2255246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/>
            <p:cNvSpPr/>
            <p:nvPr/>
          </p:nvSpPr>
          <p:spPr>
            <a:xfrm>
              <a:off x="-1524000" y="2521348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Flowchart: Terminator 139"/>
            <p:cNvSpPr/>
            <p:nvPr/>
          </p:nvSpPr>
          <p:spPr>
            <a:xfrm rot="5400000">
              <a:off x="-1913006" y="2329149"/>
              <a:ext cx="1006609" cy="126293"/>
            </a:xfrm>
            <a:prstGeom prst="flowChartTerminator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317128" y="4748012"/>
            <a:ext cx="191994" cy="414729"/>
            <a:chOff x="-1524000" y="1888991"/>
            <a:chExt cx="228600" cy="1006609"/>
          </a:xfrm>
        </p:grpSpPr>
        <p:sp>
          <p:nvSpPr>
            <p:cNvPr id="142" name="Oval 141"/>
            <p:cNvSpPr/>
            <p:nvPr/>
          </p:nvSpPr>
          <p:spPr>
            <a:xfrm>
              <a:off x="-1524000" y="1987655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/>
            <p:cNvSpPr/>
            <p:nvPr/>
          </p:nvSpPr>
          <p:spPr>
            <a:xfrm>
              <a:off x="-1524000" y="2255246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/>
            <p:cNvSpPr/>
            <p:nvPr/>
          </p:nvSpPr>
          <p:spPr>
            <a:xfrm>
              <a:off x="-1524000" y="2521348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lowchart: Terminator 144"/>
            <p:cNvSpPr/>
            <p:nvPr/>
          </p:nvSpPr>
          <p:spPr>
            <a:xfrm rot="5400000">
              <a:off x="-1913006" y="2329149"/>
              <a:ext cx="1006609" cy="126293"/>
            </a:xfrm>
            <a:prstGeom prst="flowChartTerminator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3" name="Oval 152"/>
          <p:cNvSpPr/>
          <p:nvPr/>
        </p:nvSpPr>
        <p:spPr>
          <a:xfrm>
            <a:off x="1385486" y="405181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/>
          <p:cNvSpPr/>
          <p:nvPr/>
        </p:nvSpPr>
        <p:spPr>
          <a:xfrm>
            <a:off x="1368222" y="378025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/>
          <p:cNvSpPr/>
          <p:nvPr/>
        </p:nvSpPr>
        <p:spPr>
          <a:xfrm>
            <a:off x="1743050" y="3752774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/>
          <p:cNvSpPr/>
          <p:nvPr/>
        </p:nvSpPr>
        <p:spPr>
          <a:xfrm>
            <a:off x="1742292" y="427316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2401636" y="392230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/>
          <p:cNvSpPr/>
          <p:nvPr/>
        </p:nvSpPr>
        <p:spPr>
          <a:xfrm>
            <a:off x="1332317" y="417673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/>
          <p:cNvSpPr/>
          <p:nvPr/>
        </p:nvSpPr>
        <p:spPr>
          <a:xfrm>
            <a:off x="1537886" y="420421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/>
          <p:cNvSpPr/>
          <p:nvPr/>
        </p:nvSpPr>
        <p:spPr>
          <a:xfrm>
            <a:off x="2137961" y="395085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/>
          <p:cNvSpPr/>
          <p:nvPr/>
        </p:nvSpPr>
        <p:spPr>
          <a:xfrm>
            <a:off x="1944258" y="397318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/>
          <p:cNvSpPr/>
          <p:nvPr/>
        </p:nvSpPr>
        <p:spPr>
          <a:xfrm>
            <a:off x="896519" y="525903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632897" y="543073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/>
          <p:cNvSpPr/>
          <p:nvPr/>
        </p:nvSpPr>
        <p:spPr>
          <a:xfrm>
            <a:off x="2322871" y="397318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/>
          <p:cNvSpPr/>
          <p:nvPr/>
        </p:nvSpPr>
        <p:spPr>
          <a:xfrm>
            <a:off x="1684503" y="4001555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/>
          <p:cNvSpPr/>
          <p:nvPr/>
        </p:nvSpPr>
        <p:spPr>
          <a:xfrm>
            <a:off x="2290361" y="410325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/>
          <p:cNvSpPr/>
          <p:nvPr/>
        </p:nvSpPr>
        <p:spPr>
          <a:xfrm>
            <a:off x="2019719" y="4234977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/>
          <p:cNvSpPr/>
          <p:nvPr/>
        </p:nvSpPr>
        <p:spPr>
          <a:xfrm>
            <a:off x="2902366" y="526735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/>
          <p:cNvSpPr/>
          <p:nvPr/>
        </p:nvSpPr>
        <p:spPr>
          <a:xfrm>
            <a:off x="896519" y="5431574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/>
          <p:cNvSpPr/>
          <p:nvPr/>
        </p:nvSpPr>
        <p:spPr>
          <a:xfrm>
            <a:off x="638675" y="525953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/>
          <p:cNvSpPr/>
          <p:nvPr/>
        </p:nvSpPr>
        <p:spPr>
          <a:xfrm>
            <a:off x="1172110" y="543892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/>
          <p:cNvSpPr/>
          <p:nvPr/>
        </p:nvSpPr>
        <p:spPr>
          <a:xfrm>
            <a:off x="2019512" y="525713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/>
          <p:cNvSpPr/>
          <p:nvPr/>
        </p:nvSpPr>
        <p:spPr>
          <a:xfrm>
            <a:off x="1724010" y="525903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/>
          <p:cNvSpPr/>
          <p:nvPr/>
        </p:nvSpPr>
        <p:spPr>
          <a:xfrm>
            <a:off x="2603289" y="525953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/>
          <p:cNvSpPr/>
          <p:nvPr/>
        </p:nvSpPr>
        <p:spPr>
          <a:xfrm>
            <a:off x="2329909" y="525953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6472" y="2961901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SELENIUM DEFICIENT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366437" y="2961661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50000"/>
                  </a:schemeClr>
                </a:solidFill>
              </a:rPr>
              <a:t>SELENIUM SUPPLEMENTED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295457" y="1752547"/>
            <a:ext cx="868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17B92A"/>
                </a:solidFill>
              </a:rPr>
              <a:t>100nM</a:t>
            </a:r>
            <a:br>
              <a:rPr lang="en-GB" sz="1600" b="1" dirty="0">
                <a:solidFill>
                  <a:srgbClr val="18C22C"/>
                </a:solidFill>
              </a:rPr>
            </a:br>
            <a:r>
              <a:rPr lang="en-GB" sz="1600" b="1" dirty="0">
                <a:solidFill>
                  <a:srgbClr val="18C22C"/>
                </a:solidFill>
              </a:rPr>
              <a:t>Selenite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6014" y="1213938"/>
            <a:ext cx="5609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Ability selenium supplementation: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Modify ROS/GPx-1 + GPx-4 in endothelial cells under 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Modify CAM expression in both monocyte and endothelial cells under OS. 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524156" y="3717762"/>
            <a:ext cx="373332" cy="137622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897487" y="3858642"/>
            <a:ext cx="2826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Synergistic effects of selenium supplementation on monocytes and endothelial cells?</a:t>
            </a:r>
          </a:p>
        </p:txBody>
      </p:sp>
      <p:sp>
        <p:nvSpPr>
          <p:cNvPr id="181" name="Moon 180"/>
          <p:cNvSpPr/>
          <p:nvPr/>
        </p:nvSpPr>
        <p:spPr>
          <a:xfrm rot="10800000" flipV="1">
            <a:off x="5134038" y="3835577"/>
            <a:ext cx="144687" cy="283385"/>
          </a:xfrm>
          <a:prstGeom prst="moon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2" name="Straight Connector 181"/>
          <p:cNvCxnSpPr/>
          <p:nvPr/>
        </p:nvCxnSpPr>
        <p:spPr>
          <a:xfrm flipV="1">
            <a:off x="5199415" y="3521231"/>
            <a:ext cx="438163" cy="3253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5259191" y="3393778"/>
            <a:ext cx="1857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NADPH Oxidase</a:t>
            </a:r>
          </a:p>
        </p:txBody>
      </p:sp>
      <p:sp>
        <p:nvSpPr>
          <p:cNvPr id="184" name="Moon 183"/>
          <p:cNvSpPr/>
          <p:nvPr/>
        </p:nvSpPr>
        <p:spPr>
          <a:xfrm rot="10800000" flipV="1">
            <a:off x="2509123" y="3819865"/>
            <a:ext cx="144687" cy="283385"/>
          </a:xfrm>
          <a:prstGeom prst="moon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1172110" y="525903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638675" y="566700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2909237" y="5418357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638675" y="609600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1451051" y="525903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896519" y="586481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/>
          <p:cNvSpPr/>
          <p:nvPr/>
        </p:nvSpPr>
        <p:spPr>
          <a:xfrm>
            <a:off x="2327375" y="5416584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/>
          <p:cNvSpPr/>
          <p:nvPr/>
        </p:nvSpPr>
        <p:spPr>
          <a:xfrm>
            <a:off x="2015989" y="5416584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/>
          <p:cNvSpPr/>
          <p:nvPr/>
        </p:nvSpPr>
        <p:spPr>
          <a:xfrm>
            <a:off x="2926636" y="563951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/>
          <p:cNvSpPr/>
          <p:nvPr/>
        </p:nvSpPr>
        <p:spPr>
          <a:xfrm>
            <a:off x="2606876" y="543073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/>
          <p:cNvSpPr/>
          <p:nvPr/>
        </p:nvSpPr>
        <p:spPr>
          <a:xfrm>
            <a:off x="1451051" y="543273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val 187"/>
          <p:cNvSpPr/>
          <p:nvPr/>
        </p:nvSpPr>
        <p:spPr>
          <a:xfrm>
            <a:off x="638675" y="586481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val 188"/>
          <p:cNvSpPr/>
          <p:nvPr/>
        </p:nvSpPr>
        <p:spPr>
          <a:xfrm>
            <a:off x="2020331" y="584166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Oval 189"/>
          <p:cNvSpPr/>
          <p:nvPr/>
        </p:nvSpPr>
        <p:spPr>
          <a:xfrm>
            <a:off x="1431247" y="609600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Oval 190"/>
          <p:cNvSpPr/>
          <p:nvPr/>
        </p:nvSpPr>
        <p:spPr>
          <a:xfrm>
            <a:off x="1717179" y="543051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Oval 191"/>
          <p:cNvSpPr/>
          <p:nvPr/>
        </p:nvSpPr>
        <p:spPr>
          <a:xfrm>
            <a:off x="2032197" y="6096227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/>
          <p:cNvSpPr/>
          <p:nvPr/>
        </p:nvSpPr>
        <p:spPr>
          <a:xfrm>
            <a:off x="1435099" y="585893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/>
          <p:cNvSpPr/>
          <p:nvPr/>
        </p:nvSpPr>
        <p:spPr>
          <a:xfrm>
            <a:off x="1167778" y="586481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/>
          <p:cNvSpPr/>
          <p:nvPr/>
        </p:nvSpPr>
        <p:spPr>
          <a:xfrm>
            <a:off x="2347886" y="583145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/>
          <p:cNvSpPr/>
          <p:nvPr/>
        </p:nvSpPr>
        <p:spPr>
          <a:xfrm>
            <a:off x="2708493" y="565543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/>
          <p:cNvSpPr/>
          <p:nvPr/>
        </p:nvSpPr>
        <p:spPr>
          <a:xfrm>
            <a:off x="895570" y="566700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/>
          <p:cNvSpPr/>
          <p:nvPr/>
        </p:nvSpPr>
        <p:spPr>
          <a:xfrm>
            <a:off x="901089" y="608765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Oval 198"/>
          <p:cNvSpPr/>
          <p:nvPr/>
        </p:nvSpPr>
        <p:spPr>
          <a:xfrm>
            <a:off x="2940466" y="609600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Oval 199"/>
          <p:cNvSpPr/>
          <p:nvPr/>
        </p:nvSpPr>
        <p:spPr>
          <a:xfrm>
            <a:off x="1156190" y="609600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Oval 200"/>
          <p:cNvSpPr/>
          <p:nvPr/>
        </p:nvSpPr>
        <p:spPr>
          <a:xfrm>
            <a:off x="2336923" y="609600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Oval 201"/>
          <p:cNvSpPr/>
          <p:nvPr/>
        </p:nvSpPr>
        <p:spPr>
          <a:xfrm>
            <a:off x="1724010" y="609600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/>
          <p:cNvSpPr/>
          <p:nvPr/>
        </p:nvSpPr>
        <p:spPr>
          <a:xfrm>
            <a:off x="2637613" y="5834961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Oval 203"/>
          <p:cNvSpPr/>
          <p:nvPr/>
        </p:nvSpPr>
        <p:spPr>
          <a:xfrm>
            <a:off x="2632331" y="6092063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/>
          <p:cNvSpPr/>
          <p:nvPr/>
        </p:nvSpPr>
        <p:spPr>
          <a:xfrm>
            <a:off x="1731685" y="584921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/>
          <p:cNvSpPr/>
          <p:nvPr/>
        </p:nvSpPr>
        <p:spPr>
          <a:xfrm>
            <a:off x="2927038" y="5834961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TextBox 206"/>
          <p:cNvSpPr txBox="1"/>
          <p:nvPr/>
        </p:nvSpPr>
        <p:spPr>
          <a:xfrm>
            <a:off x="3817173" y="3193724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/>
              <a:t>MONOCYTE</a:t>
            </a:r>
          </a:p>
        </p:txBody>
      </p:sp>
      <p:grpSp>
        <p:nvGrpSpPr>
          <p:cNvPr id="208" name="Group 207"/>
          <p:cNvGrpSpPr/>
          <p:nvPr/>
        </p:nvGrpSpPr>
        <p:grpSpPr>
          <a:xfrm>
            <a:off x="4438749" y="4459844"/>
            <a:ext cx="210921" cy="376570"/>
            <a:chOff x="-920500" y="3083096"/>
            <a:chExt cx="196061" cy="715568"/>
          </a:xfrm>
        </p:grpSpPr>
        <p:sp>
          <p:nvSpPr>
            <p:cNvPr id="209" name="Flowchart: Terminator 208"/>
            <p:cNvSpPr/>
            <p:nvPr/>
          </p:nvSpPr>
          <p:spPr>
            <a:xfrm rot="5400000">
              <a:off x="-1211754" y="3409378"/>
              <a:ext cx="680540" cy="98032"/>
            </a:xfrm>
            <a:prstGeom prst="flowChartTerminator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Flowchart: Terminator 209"/>
            <p:cNvSpPr/>
            <p:nvPr/>
          </p:nvSpPr>
          <p:spPr>
            <a:xfrm rot="5400000">
              <a:off x="-996371" y="3256997"/>
              <a:ext cx="445833" cy="98031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4193110" y="4461338"/>
            <a:ext cx="210922" cy="447402"/>
            <a:chOff x="-920500" y="3111188"/>
            <a:chExt cx="196062" cy="687476"/>
          </a:xfrm>
        </p:grpSpPr>
        <p:sp>
          <p:nvSpPr>
            <p:cNvPr id="212" name="Flowchart: Terminator 211"/>
            <p:cNvSpPr/>
            <p:nvPr/>
          </p:nvSpPr>
          <p:spPr>
            <a:xfrm rot="5400000">
              <a:off x="-1215222" y="3405910"/>
              <a:ext cx="687476" cy="98032"/>
            </a:xfrm>
            <a:prstGeom prst="flowChartTerminator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Flowchart: Terminator 212"/>
            <p:cNvSpPr/>
            <p:nvPr/>
          </p:nvSpPr>
          <p:spPr>
            <a:xfrm rot="5400000">
              <a:off x="-978855" y="3274510"/>
              <a:ext cx="410804" cy="98031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4245842" y="4733199"/>
            <a:ext cx="245638" cy="430452"/>
            <a:chOff x="-1524000" y="1888991"/>
            <a:chExt cx="228600" cy="1006609"/>
          </a:xfrm>
        </p:grpSpPr>
        <p:sp>
          <p:nvSpPr>
            <p:cNvPr id="215" name="Oval 214"/>
            <p:cNvSpPr/>
            <p:nvPr/>
          </p:nvSpPr>
          <p:spPr>
            <a:xfrm>
              <a:off x="-1524000" y="1987655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/>
            <p:cNvSpPr/>
            <p:nvPr/>
          </p:nvSpPr>
          <p:spPr>
            <a:xfrm>
              <a:off x="-1524000" y="2255246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Oval 216"/>
            <p:cNvSpPr/>
            <p:nvPr/>
          </p:nvSpPr>
          <p:spPr>
            <a:xfrm>
              <a:off x="-1524000" y="2521348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Flowchart: Terminator 217"/>
            <p:cNvSpPr/>
            <p:nvPr/>
          </p:nvSpPr>
          <p:spPr>
            <a:xfrm rot="5400000">
              <a:off x="-1913006" y="2329149"/>
              <a:ext cx="1006609" cy="126293"/>
            </a:xfrm>
            <a:prstGeom prst="flowChartTerminator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4533340" y="4733198"/>
            <a:ext cx="194450" cy="448539"/>
            <a:chOff x="-1524000" y="1888991"/>
            <a:chExt cx="228600" cy="1006609"/>
          </a:xfrm>
        </p:grpSpPr>
        <p:sp>
          <p:nvSpPr>
            <p:cNvPr id="220" name="Oval 219"/>
            <p:cNvSpPr/>
            <p:nvPr/>
          </p:nvSpPr>
          <p:spPr>
            <a:xfrm>
              <a:off x="-1524000" y="1987655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Oval 220"/>
            <p:cNvSpPr/>
            <p:nvPr/>
          </p:nvSpPr>
          <p:spPr>
            <a:xfrm>
              <a:off x="-1524000" y="2255246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Oval 221"/>
            <p:cNvSpPr/>
            <p:nvPr/>
          </p:nvSpPr>
          <p:spPr>
            <a:xfrm>
              <a:off x="-1524000" y="2521348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Flowchart: Terminator 222"/>
            <p:cNvSpPr/>
            <p:nvPr/>
          </p:nvSpPr>
          <p:spPr>
            <a:xfrm rot="5400000">
              <a:off x="-1913006" y="2329149"/>
              <a:ext cx="1006609" cy="126293"/>
            </a:xfrm>
            <a:prstGeom prst="flowChartTerminator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8" name="Shape 177"/>
          <p:cNvSpPr/>
          <p:nvPr/>
        </p:nvSpPr>
        <p:spPr>
          <a:xfrm rot="3802283">
            <a:off x="1521289" y="2376865"/>
            <a:ext cx="2038610" cy="593435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18C22C"/>
          </a:solidFill>
          <a:ln w="952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4" name="Group 223"/>
          <p:cNvGrpSpPr/>
          <p:nvPr/>
        </p:nvGrpSpPr>
        <p:grpSpPr>
          <a:xfrm>
            <a:off x="2563899" y="4130732"/>
            <a:ext cx="383438" cy="244573"/>
            <a:chOff x="718743" y="1293496"/>
            <a:chExt cx="884558" cy="445888"/>
          </a:xfrm>
        </p:grpSpPr>
        <p:sp>
          <p:nvSpPr>
            <p:cNvPr id="225" name="7-Point Star 224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2513398" y="3487449"/>
            <a:ext cx="383438" cy="244573"/>
            <a:chOff x="718743" y="1293496"/>
            <a:chExt cx="884558" cy="445888"/>
          </a:xfrm>
        </p:grpSpPr>
        <p:sp>
          <p:nvSpPr>
            <p:cNvPr id="228" name="7-Point Star 227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709097" y="3494319"/>
            <a:ext cx="383438" cy="244573"/>
            <a:chOff x="718743" y="1293496"/>
            <a:chExt cx="884558" cy="445888"/>
          </a:xfrm>
        </p:grpSpPr>
        <p:sp>
          <p:nvSpPr>
            <p:cNvPr id="231" name="7-Point Star 230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757754" y="4129796"/>
            <a:ext cx="383438" cy="244573"/>
            <a:chOff x="718743" y="1293496"/>
            <a:chExt cx="884558" cy="445888"/>
          </a:xfrm>
        </p:grpSpPr>
        <p:sp>
          <p:nvSpPr>
            <p:cNvPr id="234" name="7-Point Star 233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sp>
        <p:nvSpPr>
          <p:cNvPr id="236" name="Oval 235"/>
          <p:cNvSpPr/>
          <p:nvPr/>
        </p:nvSpPr>
        <p:spPr>
          <a:xfrm>
            <a:off x="3680303" y="5233931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Oval 236"/>
          <p:cNvSpPr/>
          <p:nvPr/>
        </p:nvSpPr>
        <p:spPr>
          <a:xfrm>
            <a:off x="3416681" y="5405623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Oval 237"/>
          <p:cNvSpPr/>
          <p:nvPr/>
        </p:nvSpPr>
        <p:spPr>
          <a:xfrm>
            <a:off x="4234835" y="5233931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Oval 238"/>
          <p:cNvSpPr/>
          <p:nvPr/>
        </p:nvSpPr>
        <p:spPr>
          <a:xfrm>
            <a:off x="4799773" y="5391477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Oval 239"/>
          <p:cNvSpPr/>
          <p:nvPr/>
        </p:nvSpPr>
        <p:spPr>
          <a:xfrm>
            <a:off x="5390660" y="5405623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Oval 240"/>
          <p:cNvSpPr/>
          <p:nvPr/>
        </p:nvSpPr>
        <p:spPr>
          <a:xfrm>
            <a:off x="3422459" y="5839711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Oval 241"/>
          <p:cNvSpPr/>
          <p:nvPr/>
        </p:nvSpPr>
        <p:spPr>
          <a:xfrm>
            <a:off x="4815981" y="607112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Oval 242"/>
          <p:cNvSpPr/>
          <p:nvPr/>
        </p:nvSpPr>
        <p:spPr>
          <a:xfrm>
            <a:off x="4218883" y="5833831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Oval 243"/>
          <p:cNvSpPr/>
          <p:nvPr/>
        </p:nvSpPr>
        <p:spPr>
          <a:xfrm>
            <a:off x="3684873" y="6062543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Oval 244"/>
          <p:cNvSpPr/>
          <p:nvPr/>
        </p:nvSpPr>
        <p:spPr>
          <a:xfrm>
            <a:off x="5710822" y="5809854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Oval 245"/>
          <p:cNvSpPr/>
          <p:nvPr/>
        </p:nvSpPr>
        <p:spPr>
          <a:xfrm>
            <a:off x="3921873" y="412707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Oval 246"/>
          <p:cNvSpPr/>
          <p:nvPr/>
        </p:nvSpPr>
        <p:spPr>
          <a:xfrm>
            <a:off x="3921873" y="380773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Oval 247"/>
          <p:cNvSpPr/>
          <p:nvPr/>
        </p:nvSpPr>
        <p:spPr>
          <a:xfrm>
            <a:off x="4575420" y="382608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Oval 248"/>
          <p:cNvSpPr/>
          <p:nvPr/>
        </p:nvSpPr>
        <p:spPr>
          <a:xfrm>
            <a:off x="4727790" y="4202665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/>
          <p:cNvSpPr/>
          <p:nvPr/>
        </p:nvSpPr>
        <p:spPr>
          <a:xfrm>
            <a:off x="4916506" y="3953617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1" name="Group 250"/>
          <p:cNvGrpSpPr/>
          <p:nvPr/>
        </p:nvGrpSpPr>
        <p:grpSpPr>
          <a:xfrm>
            <a:off x="5150345" y="4188517"/>
            <a:ext cx="383438" cy="244573"/>
            <a:chOff x="718743" y="1293496"/>
            <a:chExt cx="884558" cy="445888"/>
          </a:xfrm>
        </p:grpSpPr>
        <p:sp>
          <p:nvSpPr>
            <p:cNvPr id="252" name="7-Point Star 251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3281330" y="3505325"/>
            <a:ext cx="383438" cy="244573"/>
            <a:chOff x="718743" y="1293496"/>
            <a:chExt cx="884558" cy="445888"/>
          </a:xfrm>
        </p:grpSpPr>
        <p:sp>
          <p:nvSpPr>
            <p:cNvPr id="255" name="7-Point Star 254"/>
            <p:cNvSpPr/>
            <p:nvPr/>
          </p:nvSpPr>
          <p:spPr>
            <a:xfrm>
              <a:off x="872506" y="1293496"/>
              <a:ext cx="577033" cy="445888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718743" y="1318548"/>
              <a:ext cx="884558" cy="42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ROS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16016" y="2294711"/>
            <a:ext cx="577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First study to investigate effect selenium supplementation on both ROS/antioxidant enzymes AND CAM expression.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63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75" y="5593850"/>
            <a:ext cx="1151551" cy="161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rgu.ac.uk/images/dmImage/SourceImage/Katherine%20Burg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" y="4173416"/>
            <a:ext cx="1429407" cy="20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04"/>
            <a:ext cx="1534788" cy="236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85" y="2717656"/>
            <a:ext cx="1372135" cy="192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6300844" y="5615813"/>
                </a:moveTo>
                <a:cubicBezTo>
                  <a:pt x="6193516" y="5615813"/>
                  <a:pt x="6106509" y="5702820"/>
                  <a:pt x="6106509" y="5810148"/>
                </a:cubicBezTo>
                <a:lnTo>
                  <a:pt x="6106509" y="6587465"/>
                </a:lnTo>
                <a:cubicBezTo>
                  <a:pt x="6106509" y="6694793"/>
                  <a:pt x="6193516" y="6781800"/>
                  <a:pt x="6300844" y="6781800"/>
                </a:cubicBezTo>
                <a:lnTo>
                  <a:pt x="7341581" y="6781800"/>
                </a:lnTo>
                <a:cubicBezTo>
                  <a:pt x="7448909" y="6781800"/>
                  <a:pt x="7535916" y="6694793"/>
                  <a:pt x="7535916" y="6587465"/>
                </a:cubicBezTo>
                <a:lnTo>
                  <a:pt x="7535916" y="5810148"/>
                </a:lnTo>
                <a:cubicBezTo>
                  <a:pt x="7535916" y="5702820"/>
                  <a:pt x="7448909" y="5615813"/>
                  <a:pt x="7341581" y="5615813"/>
                </a:cubicBezTo>
                <a:close/>
                <a:moveTo>
                  <a:pt x="4787355" y="5615813"/>
                </a:moveTo>
                <a:cubicBezTo>
                  <a:pt x="4680027" y="5615813"/>
                  <a:pt x="4593020" y="5702820"/>
                  <a:pt x="4593020" y="5810148"/>
                </a:cubicBezTo>
                <a:lnTo>
                  <a:pt x="4593020" y="6587465"/>
                </a:lnTo>
                <a:cubicBezTo>
                  <a:pt x="4593020" y="6694793"/>
                  <a:pt x="4680027" y="6781800"/>
                  <a:pt x="4787355" y="6781800"/>
                </a:cubicBezTo>
                <a:lnTo>
                  <a:pt x="5828092" y="6781800"/>
                </a:lnTo>
                <a:cubicBezTo>
                  <a:pt x="5935420" y="6781800"/>
                  <a:pt x="6022427" y="6694793"/>
                  <a:pt x="6022427" y="6587465"/>
                </a:cubicBezTo>
                <a:lnTo>
                  <a:pt x="6022427" y="5810148"/>
                </a:lnTo>
                <a:cubicBezTo>
                  <a:pt x="6022427" y="5702820"/>
                  <a:pt x="5935420" y="5615813"/>
                  <a:pt x="5828092" y="5615813"/>
                </a:cubicBezTo>
                <a:close/>
                <a:moveTo>
                  <a:pt x="3252839" y="5615813"/>
                </a:moveTo>
                <a:cubicBezTo>
                  <a:pt x="3145511" y="5615813"/>
                  <a:pt x="3058504" y="5702820"/>
                  <a:pt x="3058504" y="5810148"/>
                </a:cubicBezTo>
                <a:lnTo>
                  <a:pt x="3058504" y="6587465"/>
                </a:lnTo>
                <a:cubicBezTo>
                  <a:pt x="3058504" y="6694793"/>
                  <a:pt x="3145511" y="6781800"/>
                  <a:pt x="3252839" y="6781800"/>
                </a:cubicBezTo>
                <a:lnTo>
                  <a:pt x="4293576" y="6781800"/>
                </a:lnTo>
                <a:cubicBezTo>
                  <a:pt x="4400904" y="6781800"/>
                  <a:pt x="4487911" y="6694793"/>
                  <a:pt x="4487911" y="6587465"/>
                </a:cubicBezTo>
                <a:lnTo>
                  <a:pt x="4487911" y="5810148"/>
                </a:lnTo>
                <a:cubicBezTo>
                  <a:pt x="4487911" y="5702820"/>
                  <a:pt x="4400904" y="5615813"/>
                  <a:pt x="4293576" y="5615813"/>
                </a:cubicBezTo>
                <a:close/>
                <a:moveTo>
                  <a:pt x="7809083" y="5609903"/>
                </a:moveTo>
                <a:cubicBezTo>
                  <a:pt x="7701755" y="5609903"/>
                  <a:pt x="7614748" y="5696910"/>
                  <a:pt x="7614748" y="5804238"/>
                </a:cubicBezTo>
                <a:lnTo>
                  <a:pt x="7614748" y="6581555"/>
                </a:lnTo>
                <a:cubicBezTo>
                  <a:pt x="7614748" y="6688883"/>
                  <a:pt x="7701755" y="6775890"/>
                  <a:pt x="7809083" y="6775890"/>
                </a:cubicBezTo>
                <a:lnTo>
                  <a:pt x="8886601" y="6775890"/>
                </a:lnTo>
                <a:cubicBezTo>
                  <a:pt x="8993929" y="6775890"/>
                  <a:pt x="9080936" y="6688883"/>
                  <a:pt x="9080936" y="6581555"/>
                </a:cubicBezTo>
                <a:lnTo>
                  <a:pt x="9080936" y="5804238"/>
                </a:lnTo>
                <a:cubicBezTo>
                  <a:pt x="9080936" y="5696910"/>
                  <a:pt x="8993929" y="5609903"/>
                  <a:pt x="8886601" y="5609903"/>
                </a:cubicBezTo>
                <a:close/>
                <a:moveTo>
                  <a:pt x="1744602" y="5609903"/>
                </a:moveTo>
                <a:cubicBezTo>
                  <a:pt x="1637274" y="5609903"/>
                  <a:pt x="1550267" y="5696910"/>
                  <a:pt x="1550267" y="5804238"/>
                </a:cubicBezTo>
                <a:lnTo>
                  <a:pt x="1550267" y="6581555"/>
                </a:lnTo>
                <a:cubicBezTo>
                  <a:pt x="1550267" y="6688883"/>
                  <a:pt x="1637274" y="6775890"/>
                  <a:pt x="1744602" y="6775890"/>
                </a:cubicBezTo>
                <a:lnTo>
                  <a:pt x="2785339" y="6775890"/>
                </a:lnTo>
                <a:cubicBezTo>
                  <a:pt x="2892667" y="6775890"/>
                  <a:pt x="2979674" y="6688883"/>
                  <a:pt x="2979674" y="6581555"/>
                </a:cubicBezTo>
                <a:lnTo>
                  <a:pt x="2979674" y="5804238"/>
                </a:lnTo>
                <a:cubicBezTo>
                  <a:pt x="2979674" y="5696910"/>
                  <a:pt x="2892667" y="5609903"/>
                  <a:pt x="2785339" y="5609903"/>
                </a:cubicBezTo>
                <a:close/>
                <a:moveTo>
                  <a:pt x="257395" y="5609903"/>
                </a:moveTo>
                <a:cubicBezTo>
                  <a:pt x="150067" y="5609903"/>
                  <a:pt x="63060" y="5696910"/>
                  <a:pt x="63060" y="5804238"/>
                </a:cubicBezTo>
                <a:lnTo>
                  <a:pt x="63060" y="6581555"/>
                </a:lnTo>
                <a:cubicBezTo>
                  <a:pt x="63060" y="6688883"/>
                  <a:pt x="150067" y="6775890"/>
                  <a:pt x="257395" y="6775890"/>
                </a:cubicBezTo>
                <a:lnTo>
                  <a:pt x="1298132" y="6775890"/>
                </a:lnTo>
                <a:cubicBezTo>
                  <a:pt x="1405460" y="6775890"/>
                  <a:pt x="1492467" y="6688883"/>
                  <a:pt x="1492467" y="6581555"/>
                </a:cubicBezTo>
                <a:lnTo>
                  <a:pt x="1492467" y="5804238"/>
                </a:lnTo>
                <a:cubicBezTo>
                  <a:pt x="1492467" y="5696910"/>
                  <a:pt x="1405460" y="5609903"/>
                  <a:pt x="1298132" y="5609903"/>
                </a:cubicBezTo>
                <a:close/>
                <a:moveTo>
                  <a:pt x="6321921" y="4196910"/>
                </a:moveTo>
                <a:cubicBezTo>
                  <a:pt x="6202952" y="4196910"/>
                  <a:pt x="6106509" y="4293353"/>
                  <a:pt x="6106509" y="4412322"/>
                </a:cubicBezTo>
                <a:lnTo>
                  <a:pt x="6106509" y="5273945"/>
                </a:lnTo>
                <a:cubicBezTo>
                  <a:pt x="6106509" y="5392914"/>
                  <a:pt x="6202952" y="5489357"/>
                  <a:pt x="6321921" y="5489357"/>
                </a:cubicBezTo>
                <a:lnTo>
                  <a:pt x="7320504" y="5489357"/>
                </a:lnTo>
                <a:cubicBezTo>
                  <a:pt x="7439473" y="5489357"/>
                  <a:pt x="7535916" y="5392914"/>
                  <a:pt x="7535916" y="5273945"/>
                </a:cubicBezTo>
                <a:lnTo>
                  <a:pt x="7535916" y="4412322"/>
                </a:lnTo>
                <a:cubicBezTo>
                  <a:pt x="7535916" y="4293353"/>
                  <a:pt x="7439473" y="4196910"/>
                  <a:pt x="7320504" y="4196910"/>
                </a:cubicBezTo>
                <a:close/>
                <a:moveTo>
                  <a:pt x="4808432" y="4196910"/>
                </a:moveTo>
                <a:cubicBezTo>
                  <a:pt x="4689463" y="4196910"/>
                  <a:pt x="4593020" y="4293353"/>
                  <a:pt x="4593020" y="4412322"/>
                </a:cubicBezTo>
                <a:lnTo>
                  <a:pt x="4593020" y="5273945"/>
                </a:lnTo>
                <a:cubicBezTo>
                  <a:pt x="4593020" y="5392914"/>
                  <a:pt x="4689463" y="5489357"/>
                  <a:pt x="4808432" y="5489357"/>
                </a:cubicBezTo>
                <a:lnTo>
                  <a:pt x="5807015" y="5489357"/>
                </a:lnTo>
                <a:cubicBezTo>
                  <a:pt x="5925984" y="5489357"/>
                  <a:pt x="6022427" y="5392914"/>
                  <a:pt x="6022427" y="5273945"/>
                </a:cubicBezTo>
                <a:lnTo>
                  <a:pt x="6022427" y="4412322"/>
                </a:lnTo>
                <a:cubicBezTo>
                  <a:pt x="6022427" y="4293353"/>
                  <a:pt x="5925984" y="4196910"/>
                  <a:pt x="5807015" y="4196910"/>
                </a:cubicBezTo>
                <a:close/>
                <a:moveTo>
                  <a:pt x="3273916" y="4196910"/>
                </a:moveTo>
                <a:cubicBezTo>
                  <a:pt x="3154947" y="4196910"/>
                  <a:pt x="3058504" y="4293353"/>
                  <a:pt x="3058504" y="4412322"/>
                </a:cubicBezTo>
                <a:lnTo>
                  <a:pt x="3058504" y="5273945"/>
                </a:lnTo>
                <a:cubicBezTo>
                  <a:pt x="3058504" y="5392914"/>
                  <a:pt x="3154947" y="5489357"/>
                  <a:pt x="3273916" y="5489357"/>
                </a:cubicBezTo>
                <a:lnTo>
                  <a:pt x="4272499" y="5489357"/>
                </a:lnTo>
                <a:cubicBezTo>
                  <a:pt x="4391468" y="5489357"/>
                  <a:pt x="4487911" y="5392914"/>
                  <a:pt x="4487911" y="5273945"/>
                </a:cubicBezTo>
                <a:lnTo>
                  <a:pt x="4487911" y="4412322"/>
                </a:lnTo>
                <a:cubicBezTo>
                  <a:pt x="4487911" y="4293353"/>
                  <a:pt x="4391468" y="4196910"/>
                  <a:pt x="4272499" y="4196910"/>
                </a:cubicBezTo>
                <a:close/>
                <a:moveTo>
                  <a:pt x="7830160" y="4191000"/>
                </a:moveTo>
                <a:cubicBezTo>
                  <a:pt x="7711191" y="4191000"/>
                  <a:pt x="7614748" y="4287443"/>
                  <a:pt x="7614748" y="4406412"/>
                </a:cubicBezTo>
                <a:lnTo>
                  <a:pt x="7614748" y="5268035"/>
                </a:lnTo>
                <a:cubicBezTo>
                  <a:pt x="7614748" y="5387004"/>
                  <a:pt x="7711191" y="5483447"/>
                  <a:pt x="7830160" y="5483447"/>
                </a:cubicBezTo>
                <a:lnTo>
                  <a:pt x="8865524" y="5483447"/>
                </a:lnTo>
                <a:cubicBezTo>
                  <a:pt x="8984493" y="5483447"/>
                  <a:pt x="9080936" y="5387004"/>
                  <a:pt x="9080936" y="5268035"/>
                </a:cubicBezTo>
                <a:lnTo>
                  <a:pt x="9080936" y="4406412"/>
                </a:lnTo>
                <a:cubicBezTo>
                  <a:pt x="9080936" y="4287443"/>
                  <a:pt x="8984493" y="4191000"/>
                  <a:pt x="8865524" y="4191000"/>
                </a:cubicBezTo>
                <a:close/>
                <a:moveTo>
                  <a:pt x="1765679" y="4191000"/>
                </a:moveTo>
                <a:cubicBezTo>
                  <a:pt x="1646710" y="4191000"/>
                  <a:pt x="1550267" y="4287443"/>
                  <a:pt x="1550267" y="4406412"/>
                </a:cubicBezTo>
                <a:lnTo>
                  <a:pt x="1550267" y="5268035"/>
                </a:lnTo>
                <a:cubicBezTo>
                  <a:pt x="1550267" y="5387004"/>
                  <a:pt x="1646710" y="5483447"/>
                  <a:pt x="1765679" y="5483447"/>
                </a:cubicBezTo>
                <a:lnTo>
                  <a:pt x="2764262" y="5483447"/>
                </a:lnTo>
                <a:cubicBezTo>
                  <a:pt x="2883231" y="5483447"/>
                  <a:pt x="2979674" y="5387004"/>
                  <a:pt x="2979674" y="5268035"/>
                </a:cubicBezTo>
                <a:lnTo>
                  <a:pt x="2979674" y="4406412"/>
                </a:lnTo>
                <a:cubicBezTo>
                  <a:pt x="2979674" y="4287443"/>
                  <a:pt x="2883231" y="4191000"/>
                  <a:pt x="2764262" y="4191000"/>
                </a:cubicBezTo>
                <a:close/>
                <a:moveTo>
                  <a:pt x="278472" y="4191000"/>
                </a:moveTo>
                <a:cubicBezTo>
                  <a:pt x="159503" y="4191000"/>
                  <a:pt x="63060" y="4287443"/>
                  <a:pt x="63060" y="4406412"/>
                </a:cubicBezTo>
                <a:lnTo>
                  <a:pt x="63060" y="5268035"/>
                </a:lnTo>
                <a:cubicBezTo>
                  <a:pt x="63060" y="5387004"/>
                  <a:pt x="159503" y="5483447"/>
                  <a:pt x="278472" y="5483447"/>
                </a:cubicBezTo>
                <a:lnTo>
                  <a:pt x="1277055" y="5483447"/>
                </a:lnTo>
                <a:cubicBezTo>
                  <a:pt x="1396024" y="5483447"/>
                  <a:pt x="1492467" y="5387004"/>
                  <a:pt x="1492467" y="5268035"/>
                </a:cubicBezTo>
                <a:lnTo>
                  <a:pt x="1492467" y="4406412"/>
                </a:lnTo>
                <a:cubicBezTo>
                  <a:pt x="1492467" y="4287443"/>
                  <a:pt x="1396024" y="4191000"/>
                  <a:pt x="1277055" y="4191000"/>
                </a:cubicBezTo>
                <a:close/>
                <a:moveTo>
                  <a:pt x="6317709" y="2809217"/>
                </a:moveTo>
                <a:cubicBezTo>
                  <a:pt x="6202520" y="2809217"/>
                  <a:pt x="6109140" y="2902597"/>
                  <a:pt x="6109140" y="3017786"/>
                </a:cubicBezTo>
                <a:lnTo>
                  <a:pt x="6109140" y="3852034"/>
                </a:lnTo>
                <a:cubicBezTo>
                  <a:pt x="6109140" y="3967223"/>
                  <a:pt x="6202520" y="4060603"/>
                  <a:pt x="6317709" y="4060603"/>
                </a:cubicBezTo>
                <a:lnTo>
                  <a:pt x="7329978" y="4060603"/>
                </a:lnTo>
                <a:cubicBezTo>
                  <a:pt x="7445167" y="4060603"/>
                  <a:pt x="7538547" y="3967223"/>
                  <a:pt x="7538547" y="3852034"/>
                </a:cubicBezTo>
                <a:lnTo>
                  <a:pt x="7538547" y="3017786"/>
                </a:lnTo>
                <a:cubicBezTo>
                  <a:pt x="7538547" y="2902597"/>
                  <a:pt x="7445167" y="2809217"/>
                  <a:pt x="7329978" y="2809217"/>
                </a:cubicBezTo>
                <a:close/>
                <a:moveTo>
                  <a:pt x="4804220" y="2809217"/>
                </a:moveTo>
                <a:cubicBezTo>
                  <a:pt x="4689031" y="2809217"/>
                  <a:pt x="4595651" y="2902597"/>
                  <a:pt x="4595651" y="3017786"/>
                </a:cubicBezTo>
                <a:lnTo>
                  <a:pt x="4595651" y="3852034"/>
                </a:lnTo>
                <a:cubicBezTo>
                  <a:pt x="4595651" y="3967223"/>
                  <a:pt x="4689031" y="4060603"/>
                  <a:pt x="4804220" y="4060603"/>
                </a:cubicBezTo>
                <a:lnTo>
                  <a:pt x="5816489" y="4060603"/>
                </a:lnTo>
                <a:cubicBezTo>
                  <a:pt x="5931678" y="4060603"/>
                  <a:pt x="6025058" y="3967223"/>
                  <a:pt x="6025058" y="3852034"/>
                </a:cubicBezTo>
                <a:lnTo>
                  <a:pt x="6025058" y="3017786"/>
                </a:lnTo>
                <a:cubicBezTo>
                  <a:pt x="6025058" y="2902597"/>
                  <a:pt x="5931678" y="2809217"/>
                  <a:pt x="5816489" y="2809217"/>
                </a:cubicBezTo>
                <a:close/>
                <a:moveTo>
                  <a:pt x="3269704" y="2809217"/>
                </a:moveTo>
                <a:cubicBezTo>
                  <a:pt x="3154515" y="2809217"/>
                  <a:pt x="3061135" y="2902597"/>
                  <a:pt x="3061135" y="3017786"/>
                </a:cubicBezTo>
                <a:lnTo>
                  <a:pt x="3061135" y="3852034"/>
                </a:lnTo>
                <a:cubicBezTo>
                  <a:pt x="3061135" y="3967223"/>
                  <a:pt x="3154515" y="4060603"/>
                  <a:pt x="3269704" y="4060603"/>
                </a:cubicBezTo>
                <a:lnTo>
                  <a:pt x="4281973" y="4060603"/>
                </a:lnTo>
                <a:cubicBezTo>
                  <a:pt x="4397162" y="4060603"/>
                  <a:pt x="4490542" y="3967223"/>
                  <a:pt x="4490542" y="3852034"/>
                </a:cubicBezTo>
                <a:lnTo>
                  <a:pt x="4490542" y="3017786"/>
                </a:lnTo>
                <a:cubicBezTo>
                  <a:pt x="4490542" y="2902597"/>
                  <a:pt x="4397162" y="2809217"/>
                  <a:pt x="4281973" y="2809217"/>
                </a:cubicBezTo>
                <a:close/>
                <a:moveTo>
                  <a:pt x="7825948" y="2803307"/>
                </a:moveTo>
                <a:cubicBezTo>
                  <a:pt x="7710759" y="2803307"/>
                  <a:pt x="7617379" y="2896687"/>
                  <a:pt x="7617379" y="3011876"/>
                </a:cubicBezTo>
                <a:lnTo>
                  <a:pt x="7617379" y="3846124"/>
                </a:lnTo>
                <a:cubicBezTo>
                  <a:pt x="7617379" y="3961313"/>
                  <a:pt x="7710759" y="4054693"/>
                  <a:pt x="7825948" y="4054693"/>
                </a:cubicBezTo>
                <a:lnTo>
                  <a:pt x="8874998" y="4054693"/>
                </a:lnTo>
                <a:cubicBezTo>
                  <a:pt x="8990187" y="4054693"/>
                  <a:pt x="9083567" y="3961313"/>
                  <a:pt x="9083567" y="3846124"/>
                </a:cubicBezTo>
                <a:lnTo>
                  <a:pt x="9083567" y="3011876"/>
                </a:lnTo>
                <a:cubicBezTo>
                  <a:pt x="9083567" y="2896687"/>
                  <a:pt x="8990187" y="2803307"/>
                  <a:pt x="8874998" y="2803307"/>
                </a:cubicBezTo>
                <a:close/>
                <a:moveTo>
                  <a:pt x="1761467" y="2803307"/>
                </a:moveTo>
                <a:cubicBezTo>
                  <a:pt x="1646278" y="2803307"/>
                  <a:pt x="1552898" y="2896687"/>
                  <a:pt x="1552898" y="3011876"/>
                </a:cubicBezTo>
                <a:lnTo>
                  <a:pt x="1552898" y="3846124"/>
                </a:lnTo>
                <a:cubicBezTo>
                  <a:pt x="1552898" y="3961313"/>
                  <a:pt x="1646278" y="4054693"/>
                  <a:pt x="1761467" y="4054693"/>
                </a:cubicBezTo>
                <a:lnTo>
                  <a:pt x="2773736" y="4054693"/>
                </a:lnTo>
                <a:cubicBezTo>
                  <a:pt x="2888925" y="4054693"/>
                  <a:pt x="2982305" y="3961313"/>
                  <a:pt x="2982305" y="3846124"/>
                </a:cubicBezTo>
                <a:lnTo>
                  <a:pt x="2982305" y="3011876"/>
                </a:lnTo>
                <a:cubicBezTo>
                  <a:pt x="2982305" y="2896687"/>
                  <a:pt x="2888925" y="2803307"/>
                  <a:pt x="2773736" y="2803307"/>
                </a:cubicBezTo>
                <a:close/>
                <a:moveTo>
                  <a:pt x="274260" y="2803307"/>
                </a:moveTo>
                <a:cubicBezTo>
                  <a:pt x="159071" y="2803307"/>
                  <a:pt x="65691" y="2896687"/>
                  <a:pt x="65691" y="3011876"/>
                </a:cubicBezTo>
                <a:lnTo>
                  <a:pt x="65691" y="3846124"/>
                </a:lnTo>
                <a:cubicBezTo>
                  <a:pt x="65691" y="3961313"/>
                  <a:pt x="159071" y="4054693"/>
                  <a:pt x="274260" y="4054693"/>
                </a:cubicBezTo>
                <a:lnTo>
                  <a:pt x="1286529" y="4054693"/>
                </a:lnTo>
                <a:cubicBezTo>
                  <a:pt x="1401718" y="4054693"/>
                  <a:pt x="1495098" y="3961313"/>
                  <a:pt x="1495098" y="3846124"/>
                </a:cubicBezTo>
                <a:lnTo>
                  <a:pt x="1495098" y="3011876"/>
                </a:lnTo>
                <a:cubicBezTo>
                  <a:pt x="1495098" y="2896687"/>
                  <a:pt x="1401718" y="2803307"/>
                  <a:pt x="1286529" y="2803307"/>
                </a:cubicBezTo>
                <a:close/>
                <a:moveTo>
                  <a:pt x="6310698" y="1447800"/>
                </a:moveTo>
                <a:cubicBezTo>
                  <a:pt x="6197928" y="1447800"/>
                  <a:pt x="6106509" y="1539219"/>
                  <a:pt x="6106509" y="1651989"/>
                </a:cubicBezTo>
                <a:lnTo>
                  <a:pt x="6106509" y="2468721"/>
                </a:lnTo>
                <a:cubicBezTo>
                  <a:pt x="6106509" y="2581491"/>
                  <a:pt x="6197928" y="2672910"/>
                  <a:pt x="6310698" y="2672910"/>
                </a:cubicBezTo>
                <a:lnTo>
                  <a:pt x="7331727" y="2672910"/>
                </a:lnTo>
                <a:cubicBezTo>
                  <a:pt x="7444497" y="2672910"/>
                  <a:pt x="7535916" y="2581491"/>
                  <a:pt x="7535916" y="2468721"/>
                </a:cubicBezTo>
                <a:lnTo>
                  <a:pt x="7535916" y="1651989"/>
                </a:lnTo>
                <a:cubicBezTo>
                  <a:pt x="7535916" y="1539219"/>
                  <a:pt x="7444497" y="1447800"/>
                  <a:pt x="7331727" y="1447800"/>
                </a:cubicBezTo>
                <a:close/>
                <a:moveTo>
                  <a:pt x="4797209" y="1447800"/>
                </a:moveTo>
                <a:cubicBezTo>
                  <a:pt x="4684439" y="1447800"/>
                  <a:pt x="4593020" y="1539219"/>
                  <a:pt x="4593020" y="1651989"/>
                </a:cubicBezTo>
                <a:lnTo>
                  <a:pt x="4593020" y="2468721"/>
                </a:lnTo>
                <a:cubicBezTo>
                  <a:pt x="4593020" y="2581491"/>
                  <a:pt x="4684439" y="2672910"/>
                  <a:pt x="4797209" y="2672910"/>
                </a:cubicBezTo>
                <a:lnTo>
                  <a:pt x="5818238" y="2672910"/>
                </a:lnTo>
                <a:cubicBezTo>
                  <a:pt x="5931008" y="2672910"/>
                  <a:pt x="6022427" y="2581491"/>
                  <a:pt x="6022427" y="2468721"/>
                </a:cubicBezTo>
                <a:lnTo>
                  <a:pt x="6022427" y="1651989"/>
                </a:lnTo>
                <a:cubicBezTo>
                  <a:pt x="6022427" y="1539219"/>
                  <a:pt x="5931008" y="1447800"/>
                  <a:pt x="5818238" y="1447800"/>
                </a:cubicBezTo>
                <a:close/>
                <a:moveTo>
                  <a:pt x="3262693" y="1447800"/>
                </a:moveTo>
                <a:cubicBezTo>
                  <a:pt x="3149923" y="1447800"/>
                  <a:pt x="3058504" y="1539219"/>
                  <a:pt x="3058504" y="1651989"/>
                </a:cubicBezTo>
                <a:lnTo>
                  <a:pt x="3058504" y="2468721"/>
                </a:lnTo>
                <a:cubicBezTo>
                  <a:pt x="3058504" y="2581491"/>
                  <a:pt x="3149923" y="2672910"/>
                  <a:pt x="3262693" y="2672910"/>
                </a:cubicBezTo>
                <a:lnTo>
                  <a:pt x="4283722" y="2672910"/>
                </a:lnTo>
                <a:cubicBezTo>
                  <a:pt x="4396492" y="2672910"/>
                  <a:pt x="4487911" y="2581491"/>
                  <a:pt x="4487911" y="2468721"/>
                </a:cubicBezTo>
                <a:lnTo>
                  <a:pt x="4487911" y="1651989"/>
                </a:lnTo>
                <a:cubicBezTo>
                  <a:pt x="4487911" y="1539219"/>
                  <a:pt x="4396492" y="1447800"/>
                  <a:pt x="4283722" y="1447800"/>
                </a:cubicBezTo>
                <a:close/>
                <a:moveTo>
                  <a:pt x="7818937" y="1441890"/>
                </a:moveTo>
                <a:cubicBezTo>
                  <a:pt x="7706167" y="1441890"/>
                  <a:pt x="7614748" y="1533309"/>
                  <a:pt x="7614748" y="1646079"/>
                </a:cubicBezTo>
                <a:lnTo>
                  <a:pt x="7614748" y="2462811"/>
                </a:lnTo>
                <a:cubicBezTo>
                  <a:pt x="7614748" y="2575581"/>
                  <a:pt x="7706167" y="2667000"/>
                  <a:pt x="7818937" y="2667000"/>
                </a:cubicBezTo>
                <a:lnTo>
                  <a:pt x="8876747" y="2667000"/>
                </a:lnTo>
                <a:cubicBezTo>
                  <a:pt x="8989517" y="2667000"/>
                  <a:pt x="9080936" y="2575581"/>
                  <a:pt x="9080936" y="2462811"/>
                </a:cubicBezTo>
                <a:lnTo>
                  <a:pt x="9080936" y="1646079"/>
                </a:lnTo>
                <a:cubicBezTo>
                  <a:pt x="9080936" y="1533309"/>
                  <a:pt x="8989517" y="1441890"/>
                  <a:pt x="8876747" y="1441890"/>
                </a:cubicBezTo>
                <a:close/>
                <a:moveTo>
                  <a:pt x="1754456" y="1441890"/>
                </a:moveTo>
                <a:cubicBezTo>
                  <a:pt x="1641686" y="1441890"/>
                  <a:pt x="1550267" y="1533309"/>
                  <a:pt x="1550267" y="1646079"/>
                </a:cubicBezTo>
                <a:lnTo>
                  <a:pt x="1550267" y="2462811"/>
                </a:lnTo>
                <a:cubicBezTo>
                  <a:pt x="1550267" y="2575581"/>
                  <a:pt x="1641686" y="2667000"/>
                  <a:pt x="1754456" y="2667000"/>
                </a:cubicBezTo>
                <a:lnTo>
                  <a:pt x="2775485" y="2667000"/>
                </a:lnTo>
                <a:cubicBezTo>
                  <a:pt x="2888255" y="2667000"/>
                  <a:pt x="2979674" y="2575581"/>
                  <a:pt x="2979674" y="2462811"/>
                </a:cubicBezTo>
                <a:lnTo>
                  <a:pt x="2979674" y="1646079"/>
                </a:lnTo>
                <a:cubicBezTo>
                  <a:pt x="2979674" y="1533309"/>
                  <a:pt x="2888255" y="1441890"/>
                  <a:pt x="2775485" y="1441890"/>
                </a:cubicBezTo>
                <a:close/>
                <a:moveTo>
                  <a:pt x="267249" y="1441890"/>
                </a:moveTo>
                <a:cubicBezTo>
                  <a:pt x="154479" y="1441890"/>
                  <a:pt x="63060" y="1533309"/>
                  <a:pt x="63060" y="1646079"/>
                </a:cubicBezTo>
                <a:lnTo>
                  <a:pt x="63060" y="2462811"/>
                </a:lnTo>
                <a:cubicBezTo>
                  <a:pt x="63060" y="2575581"/>
                  <a:pt x="154479" y="2667000"/>
                  <a:pt x="267249" y="2667000"/>
                </a:cubicBezTo>
                <a:lnTo>
                  <a:pt x="1288278" y="2667000"/>
                </a:lnTo>
                <a:cubicBezTo>
                  <a:pt x="1401048" y="2667000"/>
                  <a:pt x="1492467" y="2575581"/>
                  <a:pt x="1492467" y="2462811"/>
                </a:cubicBezTo>
                <a:lnTo>
                  <a:pt x="1492467" y="1646079"/>
                </a:lnTo>
                <a:cubicBezTo>
                  <a:pt x="1492467" y="1533309"/>
                  <a:pt x="1401048" y="1441890"/>
                  <a:pt x="1288278" y="1441890"/>
                </a:cubicBezTo>
                <a:close/>
                <a:moveTo>
                  <a:pt x="6292635" y="58458"/>
                </a:moveTo>
                <a:cubicBezTo>
                  <a:pt x="6178231" y="58458"/>
                  <a:pt x="6085489" y="151200"/>
                  <a:pt x="6085489" y="265604"/>
                </a:cubicBezTo>
                <a:lnTo>
                  <a:pt x="6085489" y="1094164"/>
                </a:lnTo>
                <a:cubicBezTo>
                  <a:pt x="6085489" y="1208568"/>
                  <a:pt x="6178231" y="1301310"/>
                  <a:pt x="6292635" y="1301310"/>
                </a:cubicBezTo>
                <a:lnTo>
                  <a:pt x="7307750" y="1301310"/>
                </a:lnTo>
                <a:cubicBezTo>
                  <a:pt x="7422154" y="1301310"/>
                  <a:pt x="7514896" y="1208568"/>
                  <a:pt x="7514896" y="1094164"/>
                </a:cubicBezTo>
                <a:lnTo>
                  <a:pt x="7514896" y="265604"/>
                </a:lnTo>
                <a:cubicBezTo>
                  <a:pt x="7514896" y="151200"/>
                  <a:pt x="7422154" y="58458"/>
                  <a:pt x="7307750" y="58458"/>
                </a:cubicBezTo>
                <a:close/>
                <a:moveTo>
                  <a:pt x="4779146" y="58458"/>
                </a:moveTo>
                <a:cubicBezTo>
                  <a:pt x="4664742" y="58458"/>
                  <a:pt x="4572000" y="151200"/>
                  <a:pt x="4572000" y="265604"/>
                </a:cubicBezTo>
                <a:lnTo>
                  <a:pt x="4572000" y="1094164"/>
                </a:lnTo>
                <a:cubicBezTo>
                  <a:pt x="4572000" y="1208568"/>
                  <a:pt x="4664742" y="1301310"/>
                  <a:pt x="4779146" y="1301310"/>
                </a:cubicBezTo>
                <a:lnTo>
                  <a:pt x="5794261" y="1301310"/>
                </a:lnTo>
                <a:cubicBezTo>
                  <a:pt x="5908665" y="1301310"/>
                  <a:pt x="6001407" y="1208568"/>
                  <a:pt x="6001407" y="1094164"/>
                </a:cubicBezTo>
                <a:lnTo>
                  <a:pt x="6001407" y="265604"/>
                </a:lnTo>
                <a:cubicBezTo>
                  <a:pt x="6001407" y="151200"/>
                  <a:pt x="5908665" y="58458"/>
                  <a:pt x="5794261" y="58458"/>
                </a:cubicBezTo>
                <a:close/>
                <a:moveTo>
                  <a:pt x="3244630" y="58458"/>
                </a:moveTo>
                <a:cubicBezTo>
                  <a:pt x="3130226" y="58458"/>
                  <a:pt x="3037484" y="151200"/>
                  <a:pt x="3037484" y="265604"/>
                </a:cubicBezTo>
                <a:lnTo>
                  <a:pt x="3037484" y="1094164"/>
                </a:lnTo>
                <a:cubicBezTo>
                  <a:pt x="3037484" y="1208568"/>
                  <a:pt x="3130226" y="1301310"/>
                  <a:pt x="3244630" y="1301310"/>
                </a:cubicBezTo>
                <a:lnTo>
                  <a:pt x="4259745" y="1301310"/>
                </a:lnTo>
                <a:cubicBezTo>
                  <a:pt x="4374149" y="1301310"/>
                  <a:pt x="4466891" y="1208568"/>
                  <a:pt x="4466891" y="1094164"/>
                </a:cubicBezTo>
                <a:lnTo>
                  <a:pt x="4466891" y="265604"/>
                </a:lnTo>
                <a:cubicBezTo>
                  <a:pt x="4466891" y="151200"/>
                  <a:pt x="4374149" y="58458"/>
                  <a:pt x="4259745" y="58458"/>
                </a:cubicBezTo>
                <a:close/>
                <a:moveTo>
                  <a:pt x="7800874" y="52548"/>
                </a:moveTo>
                <a:cubicBezTo>
                  <a:pt x="7686470" y="52548"/>
                  <a:pt x="7593728" y="145290"/>
                  <a:pt x="7593728" y="259694"/>
                </a:cubicBezTo>
                <a:lnTo>
                  <a:pt x="7593728" y="1088254"/>
                </a:lnTo>
                <a:cubicBezTo>
                  <a:pt x="7593728" y="1202658"/>
                  <a:pt x="7686470" y="1295400"/>
                  <a:pt x="7800874" y="1295400"/>
                </a:cubicBezTo>
                <a:lnTo>
                  <a:pt x="8852770" y="1295400"/>
                </a:lnTo>
                <a:cubicBezTo>
                  <a:pt x="8967174" y="1295400"/>
                  <a:pt x="9059916" y="1202658"/>
                  <a:pt x="9059916" y="1088254"/>
                </a:cubicBezTo>
                <a:lnTo>
                  <a:pt x="9059916" y="259694"/>
                </a:lnTo>
                <a:cubicBezTo>
                  <a:pt x="9059916" y="145290"/>
                  <a:pt x="8967174" y="52548"/>
                  <a:pt x="8852770" y="52548"/>
                </a:cubicBezTo>
                <a:close/>
                <a:moveTo>
                  <a:pt x="1736393" y="52548"/>
                </a:moveTo>
                <a:cubicBezTo>
                  <a:pt x="1621989" y="52548"/>
                  <a:pt x="1529247" y="145290"/>
                  <a:pt x="1529247" y="259694"/>
                </a:cubicBezTo>
                <a:lnTo>
                  <a:pt x="1529247" y="1088254"/>
                </a:lnTo>
                <a:cubicBezTo>
                  <a:pt x="1529247" y="1202658"/>
                  <a:pt x="1621989" y="1295400"/>
                  <a:pt x="1736393" y="1295400"/>
                </a:cubicBezTo>
                <a:lnTo>
                  <a:pt x="2751508" y="1295400"/>
                </a:lnTo>
                <a:cubicBezTo>
                  <a:pt x="2865912" y="1295400"/>
                  <a:pt x="2958654" y="1202658"/>
                  <a:pt x="2958654" y="1088254"/>
                </a:cubicBezTo>
                <a:lnTo>
                  <a:pt x="2958654" y="259694"/>
                </a:lnTo>
                <a:cubicBezTo>
                  <a:pt x="2958654" y="145290"/>
                  <a:pt x="2865912" y="52548"/>
                  <a:pt x="2751508" y="52548"/>
                </a:cubicBezTo>
                <a:close/>
                <a:moveTo>
                  <a:pt x="249186" y="52548"/>
                </a:moveTo>
                <a:cubicBezTo>
                  <a:pt x="134782" y="52548"/>
                  <a:pt x="42040" y="145290"/>
                  <a:pt x="42040" y="259694"/>
                </a:cubicBezTo>
                <a:lnTo>
                  <a:pt x="42040" y="1088254"/>
                </a:lnTo>
                <a:cubicBezTo>
                  <a:pt x="42040" y="1202658"/>
                  <a:pt x="134782" y="1295400"/>
                  <a:pt x="249186" y="1295400"/>
                </a:cubicBezTo>
                <a:lnTo>
                  <a:pt x="1264301" y="1295400"/>
                </a:lnTo>
                <a:cubicBezTo>
                  <a:pt x="1378705" y="1295400"/>
                  <a:pt x="1471447" y="1202658"/>
                  <a:pt x="1471447" y="1088254"/>
                </a:cubicBezTo>
                <a:lnTo>
                  <a:pt x="1471447" y="259694"/>
                </a:lnTo>
                <a:cubicBezTo>
                  <a:pt x="1471447" y="145290"/>
                  <a:pt x="1378705" y="52548"/>
                  <a:pt x="1264301" y="52548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BE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5964" y="70381"/>
            <a:ext cx="9034971" cy="1225019"/>
          </a:xfrm>
          <a:prstGeom prst="roundRect">
            <a:avLst/>
          </a:prstGeom>
          <a:solidFill>
            <a:srgbClr val="139522"/>
          </a:solidFill>
          <a:ln>
            <a:solidFill>
              <a:srgbClr val="15A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Acknowledgements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14748" y="1441890"/>
            <a:ext cx="1466188" cy="12251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4595650" y="1447800"/>
            <a:ext cx="1429407" cy="12251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42"/>
          <p:cNvSpPr/>
          <p:nvPr/>
        </p:nvSpPr>
        <p:spPr>
          <a:xfrm>
            <a:off x="6110984" y="2809217"/>
            <a:ext cx="2967886" cy="1251386"/>
          </a:xfrm>
          <a:prstGeom prst="roundRect">
            <a:avLst/>
          </a:prstGeom>
          <a:solidFill>
            <a:srgbClr val="139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58018" y="2803307"/>
            <a:ext cx="1429407" cy="12513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1550027" y="1434662"/>
            <a:ext cx="2959219" cy="1251386"/>
          </a:xfrm>
          <a:prstGeom prst="roundRect">
            <a:avLst/>
          </a:prstGeom>
          <a:solidFill>
            <a:srgbClr val="139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6100252" y="5609902"/>
            <a:ext cx="2980684" cy="1165987"/>
          </a:xfrm>
          <a:prstGeom prst="roundRect">
            <a:avLst/>
          </a:prstGeom>
          <a:solidFill>
            <a:srgbClr val="139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1534788" y="4190999"/>
            <a:ext cx="2959219" cy="1301765"/>
          </a:xfrm>
          <a:prstGeom prst="roundRect">
            <a:avLst/>
          </a:prstGeom>
          <a:solidFill>
            <a:srgbClr val="139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4595648" y="4190999"/>
            <a:ext cx="1429407" cy="13017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95059" y="1860300"/>
            <a:ext cx="2484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Dr Giovanna Bermano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29621" y="3221717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Dr Marie Goua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54018" y="4638645"/>
            <a:ext cx="2366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Dr Katherine Burgess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47066" y="5999826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Dr Eimear Dolan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00252" y="1435466"/>
            <a:ext cx="1443548" cy="12505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1550027" y="2803307"/>
            <a:ext cx="1440497" cy="1251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3064600" y="2809217"/>
            <a:ext cx="1429407" cy="12513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107872" y="4197365"/>
            <a:ext cx="1443548" cy="1295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612683" y="4191000"/>
            <a:ext cx="1466187" cy="1295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43"/>
          <p:cNvSpPr/>
          <p:nvPr/>
        </p:nvSpPr>
        <p:spPr>
          <a:xfrm>
            <a:off x="1561117" y="5616887"/>
            <a:ext cx="1429407" cy="11659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15A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3064600" y="5623873"/>
            <a:ext cx="1429407" cy="11659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15A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" y="5609902"/>
            <a:ext cx="4435988" cy="1179957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824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258974" y="5981734"/>
            <a:ext cx="1115753" cy="585674"/>
          </a:xfrm>
          <a:prstGeom prst="ellipse">
            <a:avLst/>
          </a:prstGeom>
          <a:solidFill>
            <a:srgbClr val="FFFF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09600" y="1524000"/>
            <a:ext cx="36576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ea typeface="Yu Gothic"/>
              </a:rPr>
              <a:t>Exercise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Where Are We At?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798" y="1524000"/>
            <a:ext cx="3657601" cy="533400"/>
          </a:xfrm>
          <a:prstGeom prst="rect">
            <a:avLst/>
          </a:prstGeom>
          <a:solidFill>
            <a:srgbClr val="13952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Nutrition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-110359" y="104632"/>
            <a:ext cx="7155809" cy="962167"/>
          </a:xfrm>
          <a:prstGeom prst="roundRect">
            <a:avLst/>
          </a:prstGeom>
          <a:solidFill>
            <a:srgbClr val="139522"/>
          </a:solidFill>
          <a:ln>
            <a:solidFill>
              <a:srgbClr val="0BE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Arial Narrow" panose="020B0606020202030204" pitchFamily="34" charset="0"/>
                <a:ea typeface="Yu Gothic"/>
                <a:cs typeface="Nirmala UI" panose="020B0502040204020203" pitchFamily="34" charset="0"/>
              </a:rPr>
              <a:t>A role for selenium supplementation to prevent cardiovascular disease in obese individuals </a:t>
            </a:r>
            <a:r>
              <a:rPr lang="en-GB" sz="22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: Exercise and Nutrition-based Interventions</a:t>
            </a:r>
          </a:p>
        </p:txBody>
      </p:sp>
      <p:sp>
        <p:nvSpPr>
          <p:cNvPr id="2" name="Down Arrow 1"/>
          <p:cNvSpPr/>
          <p:nvPr/>
        </p:nvSpPr>
        <p:spPr>
          <a:xfrm>
            <a:off x="2247900" y="4678630"/>
            <a:ext cx="457200" cy="50297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6588251" y="4678630"/>
            <a:ext cx="457200" cy="525716"/>
          </a:xfrm>
          <a:prstGeom prst="downArrow">
            <a:avLst/>
          </a:prstGeom>
          <a:solidFill>
            <a:srgbClr val="18C22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3400" y="5452581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High Intensity Interval Training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3104" y="5204346"/>
            <a:ext cx="35874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Selenium Supplementation</a:t>
            </a:r>
          </a:p>
          <a:p>
            <a:endParaRPr lang="en-GB" sz="800" dirty="0"/>
          </a:p>
          <a:p>
            <a:pPr algn="ctr"/>
            <a:r>
              <a:rPr lang="en-GB" sz="2000" i="1" dirty="0"/>
              <a:t>In-vivo</a:t>
            </a:r>
          </a:p>
          <a:p>
            <a:pPr algn="ctr"/>
            <a:endParaRPr lang="en-GB" sz="800" dirty="0"/>
          </a:p>
          <a:p>
            <a:pPr algn="ctr"/>
            <a:r>
              <a:rPr lang="en-GB" sz="2000" i="1" dirty="0">
                <a:solidFill>
                  <a:srgbClr val="FF0000"/>
                </a:solidFill>
              </a:rPr>
              <a:t>In-vitro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886200" cy="2621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Dean\Desktop\DIET PI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1"/>
            <a:ext cx="3810000" cy="2621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1539140"/>
      </p:ext>
    </p:extLst>
  </p:cSld>
  <p:clrMapOvr>
    <a:masterClrMapping/>
  </p:clrMapOvr>
  <p:transition spd="slow" advTm="16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6019683" y="3622952"/>
            <a:ext cx="904564" cy="46948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6690711" y="3639720"/>
            <a:ext cx="904564" cy="46948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040613" y="3556702"/>
            <a:ext cx="504056" cy="250139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627046" y="3584752"/>
            <a:ext cx="504056" cy="250139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375018" y="3759137"/>
            <a:ext cx="504056" cy="250139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555049" y="3964701"/>
            <a:ext cx="504056" cy="250139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788585" y="3759137"/>
            <a:ext cx="504056" cy="250139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856301" y="4003195"/>
            <a:ext cx="504056" cy="250139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2383130" y="3607236"/>
            <a:ext cx="504056" cy="250139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2131102" y="3815262"/>
            <a:ext cx="504056" cy="250139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2354078" y="4003195"/>
            <a:ext cx="504056" cy="250139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2544215" y="3812800"/>
            <a:ext cx="504056" cy="250139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>
            <a:off x="794447" y="4976285"/>
            <a:ext cx="280831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>
            <a:off x="794447" y="4987931"/>
            <a:ext cx="2864229" cy="1368152"/>
          </a:xfrm>
          <a:prstGeom prst="triangl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REDOX HOMEOSTASIS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935" y="4561524"/>
            <a:ext cx="1805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4">
                    <a:lumMod val="50000"/>
                  </a:schemeClr>
                </a:solidFill>
              </a:rPr>
              <a:t>ANTIOXIDANTS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2779" y="4578795"/>
            <a:ext cx="621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ROS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2505" y="3622952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Normal weight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33912" y="3320263"/>
            <a:ext cx="0" cy="306086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4181884" y="3759137"/>
            <a:ext cx="504056" cy="205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ounded Rectangle 51"/>
          <p:cNvSpPr/>
          <p:nvPr/>
        </p:nvSpPr>
        <p:spPr>
          <a:xfrm>
            <a:off x="-178228" y="127379"/>
            <a:ext cx="7192539" cy="939421"/>
          </a:xfrm>
          <a:prstGeom prst="roundRect">
            <a:avLst/>
          </a:prstGeom>
          <a:solidFill>
            <a:srgbClr val="139522"/>
          </a:solidFill>
          <a:ln>
            <a:solidFill>
              <a:srgbClr val="0BE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Obesity is characterised by systemic oxidative stress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695465" y="3320263"/>
            <a:ext cx="4164405" cy="3060864"/>
            <a:chOff x="4761545" y="2534397"/>
            <a:chExt cx="4164405" cy="3060864"/>
          </a:xfrm>
        </p:grpSpPr>
        <p:sp>
          <p:nvSpPr>
            <p:cNvPr id="43" name="Oval 42"/>
            <p:cNvSpPr/>
            <p:nvPr/>
          </p:nvSpPr>
          <p:spPr>
            <a:xfrm>
              <a:off x="5821818" y="2563912"/>
              <a:ext cx="904564" cy="469485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6499453" y="2534397"/>
              <a:ext cx="904564" cy="469485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5468331" y="2790495"/>
              <a:ext cx="904564" cy="469485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5756363" y="3097016"/>
              <a:ext cx="904564" cy="469485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6312180" y="3215603"/>
              <a:ext cx="904564" cy="469485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6990327" y="2584931"/>
              <a:ext cx="904564" cy="469485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6886062" y="3155828"/>
              <a:ext cx="904564" cy="469485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7209073" y="2877010"/>
              <a:ext cx="904564" cy="469485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256627" y="4165321"/>
              <a:ext cx="2937443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213099" y="3735641"/>
              <a:ext cx="2980971" cy="97218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>
              <a:off x="5276365" y="4227109"/>
              <a:ext cx="2917705" cy="1368152"/>
            </a:xfrm>
            <a:prstGeom prst="triangle">
              <a:avLst/>
            </a:prstGeom>
            <a:solidFill>
              <a:srgbClr val="FF0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OXIDATIVE STRESS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0473993">
              <a:off x="4998002" y="4070831"/>
              <a:ext cx="17937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accent4">
                      <a:lumMod val="50000"/>
                    </a:schemeClr>
                  </a:solidFill>
                </a:rPr>
                <a:t>ANTIOXIDANTS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565032">
              <a:off x="7582141" y="3406473"/>
              <a:ext cx="621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</a:rPr>
                <a:t>ROS</a:t>
              </a:r>
            </a:p>
          </p:txBody>
        </p:sp>
        <p:sp>
          <p:nvSpPr>
            <p:cNvPr id="13" name="Up Arrow 12"/>
            <p:cNvSpPr/>
            <p:nvPr/>
          </p:nvSpPr>
          <p:spPr>
            <a:xfrm>
              <a:off x="8012167" y="3832862"/>
              <a:ext cx="301235" cy="350692"/>
            </a:xfrm>
            <a:prstGeom prst="up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5180298" y="5121188"/>
              <a:ext cx="288033" cy="324036"/>
            </a:xfrm>
            <a:prstGeom prst="downArrow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26027" y="2785960"/>
              <a:ext cx="1124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Obese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393158" y="4270886"/>
              <a:ext cx="15327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High O</a:t>
              </a:r>
              <a:r>
                <a:rPr lang="en-GB" sz="1400" baseline="-25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r>
                <a:rPr lang="en-GB" sz="1400" baseline="30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</a:t>
              </a:r>
              <a:r>
                <a:rPr lang="en-GB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/H</a:t>
              </a:r>
              <a:r>
                <a:rPr lang="en-GB" sz="1400" baseline="-25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r>
                <a:rPr lang="en-GB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O</a:t>
              </a:r>
              <a:r>
                <a:rPr lang="en-GB" sz="1400" baseline="-25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r>
                <a:rPr lang="en-GB" sz="1400" dirty="0">
                  <a:solidFill>
                    <a:srgbClr val="FF0000"/>
                  </a:solidFill>
                  <a:latin typeface="Calibri" panose="020F0502020204030204" pitchFamily="34" charset="0"/>
                </a:rPr>
                <a:t>/OH</a:t>
              </a:r>
              <a:r>
                <a:rPr lang="en-GB" sz="1400" baseline="30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-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61545" y="4748843"/>
              <a:ext cx="1187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Low </a:t>
              </a:r>
              <a:r>
                <a:rPr lang="en-GB" sz="1400" dirty="0" err="1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GPx</a:t>
              </a:r>
              <a:r>
                <a:rPr lang="en-GB" sz="14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/SOD</a:t>
              </a:r>
              <a:endParaRPr lang="en-GB" sz="1400" baseline="30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646267" y="2692071"/>
            <a:ext cx="215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2050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415451" y="1275892"/>
            <a:ext cx="4604232" cy="1789951"/>
            <a:chOff x="66420" y="2202920"/>
            <a:chExt cx="7185498" cy="2611072"/>
          </a:xfrm>
        </p:grpSpPr>
        <p:sp>
          <p:nvSpPr>
            <p:cNvPr id="56" name="Oval 55"/>
            <p:cNvSpPr/>
            <p:nvPr/>
          </p:nvSpPr>
          <p:spPr>
            <a:xfrm rot="19562587">
              <a:off x="66420" y="2871259"/>
              <a:ext cx="648071" cy="129179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0905" y="4275232"/>
              <a:ext cx="1018690" cy="538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1980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76860" y="4275233"/>
              <a:ext cx="1018690" cy="538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1995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086093" y="4275233"/>
              <a:ext cx="1018690" cy="538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2013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6740" y="280627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17%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95921" y="2684618"/>
              <a:ext cx="773524" cy="673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23</a:t>
              </a:r>
            </a:p>
          </p:txBody>
        </p:sp>
        <p:sp>
          <p:nvSpPr>
            <p:cNvPr id="62" name="Right Arrow 61"/>
            <p:cNvSpPr/>
            <p:nvPr/>
          </p:nvSpPr>
          <p:spPr>
            <a:xfrm>
              <a:off x="1977596" y="2984562"/>
              <a:ext cx="434163" cy="13865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 rot="1321054">
              <a:off x="5287805" y="3286622"/>
              <a:ext cx="232315" cy="937857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 rot="20360755">
              <a:off x="5680903" y="3278265"/>
              <a:ext cx="183139" cy="953915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 rot="1321054">
              <a:off x="3078421" y="3194716"/>
              <a:ext cx="211290" cy="1037331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 rot="20360755">
              <a:off x="3432940" y="3280052"/>
              <a:ext cx="192622" cy="950343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 rot="1321054">
              <a:off x="641744" y="3328293"/>
              <a:ext cx="218472" cy="936327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 rot="20360755">
              <a:off x="1019637" y="3334589"/>
              <a:ext cx="243816" cy="930347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4235060" y="2996822"/>
              <a:ext cx="434163" cy="13865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 rot="13055203">
              <a:off x="1275786" y="2926738"/>
              <a:ext cx="648071" cy="111595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 rot="19523415">
              <a:off x="2417272" y="2876639"/>
              <a:ext cx="648071" cy="114545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 rot="13561496">
              <a:off x="3638919" y="2965243"/>
              <a:ext cx="648072" cy="119137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 rot="19516770">
              <a:off x="4675450" y="2886734"/>
              <a:ext cx="648072" cy="11270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 rot="13479643">
              <a:off x="5885013" y="2942928"/>
              <a:ext cx="648072" cy="119403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323580" y="2684806"/>
              <a:ext cx="1293340" cy="77255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7%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2667614" y="2684618"/>
              <a:ext cx="1302890" cy="77255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17%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4942831" y="2684618"/>
              <a:ext cx="1305213" cy="77255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26%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710663" y="2212291"/>
              <a:ext cx="519171" cy="48155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3087563" y="2202920"/>
              <a:ext cx="519172" cy="48155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5335852" y="2202920"/>
              <a:ext cx="519172" cy="48155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ight Arrow 80"/>
            <p:cNvSpPr/>
            <p:nvPr/>
          </p:nvSpPr>
          <p:spPr>
            <a:xfrm>
              <a:off x="6633942" y="2906482"/>
              <a:ext cx="617976" cy="329204"/>
            </a:xfrm>
            <a:prstGeom prst="rightArrow">
              <a:avLst/>
            </a:prstGeom>
            <a:ln/>
            <a:effectLst>
              <a:glow rad="254000">
                <a:schemeClr val="accent6">
                  <a:satMod val="175000"/>
                  <a:alpha val="8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133124" y="1275489"/>
            <a:ext cx="1230796" cy="1400414"/>
            <a:chOff x="7202666" y="2202920"/>
            <a:chExt cx="1920816" cy="2042839"/>
          </a:xfrm>
        </p:grpSpPr>
        <p:sp>
          <p:nvSpPr>
            <p:cNvPr id="83" name="Oval 82"/>
            <p:cNvSpPr/>
            <p:nvPr/>
          </p:nvSpPr>
          <p:spPr>
            <a:xfrm rot="19596027">
              <a:off x="7202666" y="2863814"/>
              <a:ext cx="648072" cy="105066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 rot="1321054">
              <a:off x="7848107" y="3303988"/>
              <a:ext cx="204656" cy="925214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 rot="20360755">
              <a:off x="8217566" y="3301508"/>
              <a:ext cx="188192" cy="944251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 rot="13049557">
              <a:off x="8475410" y="2903768"/>
              <a:ext cx="648072" cy="116506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7883796" y="2202920"/>
              <a:ext cx="519172" cy="48155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7452319" y="2679868"/>
              <a:ext cx="1382125" cy="772558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b="1" dirty="0">
                  <a:solidFill>
                    <a:schemeClr val="tx1"/>
                  </a:solidFill>
                </a:rPr>
                <a:t>55%?</a:t>
              </a:r>
            </a:p>
          </p:txBody>
        </p:sp>
      </p:grp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704593"/>
      </p:ext>
    </p:extLst>
  </p:cSld>
  <p:clrMapOvr>
    <a:masterClrMapping/>
  </p:clrMapOvr>
  <p:transition spd="slow" advTm="527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6" grpId="0" animBg="1"/>
      <p:bldP spid="4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" grpId="0" animBg="1"/>
      <p:bldP spid="5" grpId="0"/>
      <p:bldP spid="6" grpId="0"/>
      <p:bldP spid="15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1544" y="3816195"/>
            <a:ext cx="7768257" cy="23086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6429043" y="5229267"/>
            <a:ext cx="1918318" cy="628116"/>
          </a:xfrm>
          <a:prstGeom prst="ellipse">
            <a:avLst/>
          </a:prstGeom>
          <a:solidFill>
            <a:srgbClr val="FFFF00">
              <a:alpha val="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691544" y="3132139"/>
            <a:ext cx="1664051" cy="6469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355595" y="3132139"/>
            <a:ext cx="2870025" cy="6469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5233399" y="3132139"/>
            <a:ext cx="3243818" cy="6469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91544" y="6132183"/>
            <a:ext cx="7768258" cy="3878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92313" y="1472175"/>
            <a:ext cx="7767488" cy="1659964"/>
          </a:xfrm>
          <a:prstGeom prst="rect">
            <a:avLst/>
          </a:prstGeom>
          <a:solidFill>
            <a:srgbClr val="FF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09497" y="1472175"/>
            <a:ext cx="7365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/>
              <a:t>LUMEN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313" y="3789470"/>
            <a:ext cx="75373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/>
              <a:t>INTIMA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313" y="6172200"/>
            <a:ext cx="235282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/>
              <a:t>VASCULAR SMOOTH MUSCLE</a:t>
            </a:r>
          </a:p>
        </p:txBody>
      </p:sp>
      <p:sp>
        <p:nvSpPr>
          <p:cNvPr id="24" name="Oval 23"/>
          <p:cNvSpPr/>
          <p:nvPr/>
        </p:nvSpPr>
        <p:spPr>
          <a:xfrm>
            <a:off x="1357484" y="2034956"/>
            <a:ext cx="360040" cy="37568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333762" y="2077769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LDL</a:t>
            </a:r>
          </a:p>
        </p:txBody>
      </p:sp>
      <p:sp>
        <p:nvSpPr>
          <p:cNvPr id="26" name="Oval 25"/>
          <p:cNvSpPr/>
          <p:nvPr/>
        </p:nvSpPr>
        <p:spPr>
          <a:xfrm>
            <a:off x="2176995" y="2033552"/>
            <a:ext cx="383829" cy="369333"/>
          </a:xfrm>
          <a:prstGeom prst="ellipse">
            <a:avLst/>
          </a:prstGeom>
          <a:solidFill>
            <a:srgbClr val="04E24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085023" y="2064114"/>
            <a:ext cx="62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oxLDL</a:t>
            </a:r>
            <a:endParaRPr lang="en-GB" sz="1200" dirty="0"/>
          </a:p>
        </p:txBody>
      </p:sp>
      <p:sp>
        <p:nvSpPr>
          <p:cNvPr id="28" name="Oval 27"/>
          <p:cNvSpPr/>
          <p:nvPr/>
        </p:nvSpPr>
        <p:spPr>
          <a:xfrm>
            <a:off x="4418158" y="1741360"/>
            <a:ext cx="807543" cy="6618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541761" y="1441397"/>
            <a:ext cx="142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MONOCYTES</a:t>
            </a:r>
          </a:p>
        </p:txBody>
      </p:sp>
      <p:sp>
        <p:nvSpPr>
          <p:cNvPr id="30" name="Explosion 2 29"/>
          <p:cNvSpPr/>
          <p:nvPr/>
        </p:nvSpPr>
        <p:spPr>
          <a:xfrm>
            <a:off x="4519675" y="5087699"/>
            <a:ext cx="1530629" cy="992851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368038" y="2458882"/>
            <a:ext cx="0" cy="26288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30743" y="2159286"/>
            <a:ext cx="0" cy="19870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950539" y="5545275"/>
            <a:ext cx="42479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429043" y="5373921"/>
            <a:ext cx="1982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>
                <a:solidFill>
                  <a:srgbClr val="FF0000"/>
                </a:solidFill>
              </a:rPr>
              <a:t>PLAQUE FORMATION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-178227" y="127380"/>
            <a:ext cx="7188627" cy="897722"/>
          </a:xfrm>
          <a:prstGeom prst="roundRect">
            <a:avLst/>
          </a:prstGeom>
          <a:solidFill>
            <a:srgbClr val="139522"/>
          </a:solidFill>
          <a:ln>
            <a:solidFill>
              <a:srgbClr val="0BE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Atherosclerosis is driven by systemic oxidative stress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43245" y="205607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+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788047" y="2215059"/>
            <a:ext cx="35089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13714" y="4052033"/>
            <a:ext cx="2110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MONOCYTE DIFFERENTIATION TO MACROPHAGE</a:t>
            </a:r>
          </a:p>
        </p:txBody>
      </p:sp>
      <p:sp>
        <p:nvSpPr>
          <p:cNvPr id="102" name="Oval 101"/>
          <p:cNvSpPr/>
          <p:nvPr/>
        </p:nvSpPr>
        <p:spPr>
          <a:xfrm>
            <a:off x="4551962" y="1806654"/>
            <a:ext cx="557566" cy="38493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Explosion 2 104"/>
          <p:cNvSpPr/>
          <p:nvPr/>
        </p:nvSpPr>
        <p:spPr>
          <a:xfrm>
            <a:off x="4472776" y="4052033"/>
            <a:ext cx="781360" cy="773099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5591474" y="2687308"/>
            <a:ext cx="133420" cy="432784"/>
            <a:chOff x="-1524000" y="1888991"/>
            <a:chExt cx="228600" cy="1006609"/>
          </a:xfrm>
        </p:grpSpPr>
        <p:sp>
          <p:nvSpPr>
            <p:cNvPr id="14" name="Oval 13"/>
            <p:cNvSpPr/>
            <p:nvPr/>
          </p:nvSpPr>
          <p:spPr>
            <a:xfrm>
              <a:off x="-1524000" y="1987655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/>
            <p:cNvSpPr/>
            <p:nvPr/>
          </p:nvSpPr>
          <p:spPr>
            <a:xfrm>
              <a:off x="-1524000" y="2255246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/>
            <p:cNvSpPr/>
            <p:nvPr/>
          </p:nvSpPr>
          <p:spPr>
            <a:xfrm>
              <a:off x="-1524000" y="2521348"/>
              <a:ext cx="228600" cy="22740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lowchart: Terminator 116"/>
            <p:cNvSpPr/>
            <p:nvPr/>
          </p:nvSpPr>
          <p:spPr>
            <a:xfrm rot="5400000">
              <a:off x="-1913006" y="2329149"/>
              <a:ext cx="1006609" cy="126293"/>
            </a:xfrm>
            <a:prstGeom prst="flowChartTerminator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786694" y="2706350"/>
            <a:ext cx="174388" cy="420295"/>
            <a:chOff x="-1524000" y="1888991"/>
            <a:chExt cx="228600" cy="1006609"/>
          </a:xfrm>
          <a:solidFill>
            <a:schemeClr val="accent4">
              <a:lumMod val="75000"/>
            </a:schemeClr>
          </a:solidFill>
        </p:grpSpPr>
        <p:sp>
          <p:nvSpPr>
            <p:cNvPr id="119" name="Oval 118"/>
            <p:cNvSpPr/>
            <p:nvPr/>
          </p:nvSpPr>
          <p:spPr>
            <a:xfrm>
              <a:off x="-1524000" y="1987655"/>
              <a:ext cx="228600" cy="227404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/>
            <p:cNvSpPr/>
            <p:nvPr/>
          </p:nvSpPr>
          <p:spPr>
            <a:xfrm>
              <a:off x="-1524000" y="2255246"/>
              <a:ext cx="228600" cy="227404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/>
            <p:cNvSpPr/>
            <p:nvPr/>
          </p:nvSpPr>
          <p:spPr>
            <a:xfrm>
              <a:off x="-1524000" y="2521348"/>
              <a:ext cx="228600" cy="227404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Flowchart: Terminator 121"/>
            <p:cNvSpPr/>
            <p:nvPr/>
          </p:nvSpPr>
          <p:spPr>
            <a:xfrm rot="5400000">
              <a:off x="-1913006" y="2329149"/>
              <a:ext cx="1006609" cy="126293"/>
            </a:xfrm>
            <a:prstGeom prst="flowChartTerminator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45833" y="2393809"/>
            <a:ext cx="118875" cy="499853"/>
            <a:chOff x="-920500" y="3118124"/>
            <a:chExt cx="196062" cy="680540"/>
          </a:xfrm>
        </p:grpSpPr>
        <p:sp>
          <p:nvSpPr>
            <p:cNvPr id="123" name="Flowchart: Terminator 122"/>
            <p:cNvSpPr/>
            <p:nvPr/>
          </p:nvSpPr>
          <p:spPr>
            <a:xfrm rot="5400000">
              <a:off x="-1211754" y="3409378"/>
              <a:ext cx="680540" cy="98032"/>
            </a:xfrm>
            <a:prstGeom prst="flowChartTerminator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lowchart: Terminator 123"/>
            <p:cNvSpPr/>
            <p:nvPr/>
          </p:nvSpPr>
          <p:spPr>
            <a:xfrm rot="5400000">
              <a:off x="-978855" y="3274510"/>
              <a:ext cx="410804" cy="98031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744709" y="2393809"/>
            <a:ext cx="147048" cy="483445"/>
            <a:chOff x="-920500" y="3118124"/>
            <a:chExt cx="196062" cy="680540"/>
          </a:xfrm>
        </p:grpSpPr>
        <p:sp>
          <p:nvSpPr>
            <p:cNvPr id="129" name="Flowchart: Terminator 128"/>
            <p:cNvSpPr/>
            <p:nvPr/>
          </p:nvSpPr>
          <p:spPr>
            <a:xfrm rot="5400000">
              <a:off x="-1211754" y="3409378"/>
              <a:ext cx="680540" cy="98032"/>
            </a:xfrm>
            <a:prstGeom prst="flowChartTerminator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lowchart: Terminator 129"/>
            <p:cNvSpPr/>
            <p:nvPr/>
          </p:nvSpPr>
          <p:spPr>
            <a:xfrm rot="5400000">
              <a:off x="-978855" y="3274510"/>
              <a:ext cx="410804" cy="98031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6" name="Oval 135"/>
          <p:cNvSpPr/>
          <p:nvPr/>
        </p:nvSpPr>
        <p:spPr>
          <a:xfrm>
            <a:off x="5225701" y="1741360"/>
            <a:ext cx="807543" cy="6618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5359505" y="1806654"/>
            <a:ext cx="557566" cy="38493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4599414" y="2751457"/>
            <a:ext cx="661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VCAM1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336268" y="2759700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ICAM1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311579" y="2465304"/>
            <a:ext cx="897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B1-Integrin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303306" y="2465303"/>
            <a:ext cx="897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B2-Integrin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802635" y="2033603"/>
            <a:ext cx="404278" cy="351244"/>
            <a:chOff x="792264" y="1293496"/>
            <a:chExt cx="808556" cy="538012"/>
          </a:xfrm>
        </p:grpSpPr>
        <p:sp>
          <p:nvSpPr>
            <p:cNvPr id="139" name="7-Point Star 138"/>
            <p:cNvSpPr/>
            <p:nvPr/>
          </p:nvSpPr>
          <p:spPr>
            <a:xfrm>
              <a:off x="872506" y="1293496"/>
              <a:ext cx="648072" cy="538012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92264" y="1373929"/>
              <a:ext cx="808556" cy="37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ROS</a:t>
              </a:r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>
            <a:off x="2840032" y="5585551"/>
            <a:ext cx="164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2120375" y="5238098"/>
            <a:ext cx="279153" cy="274022"/>
          </a:xfrm>
          <a:prstGeom prst="ellipse">
            <a:avLst/>
          </a:prstGeom>
          <a:solidFill>
            <a:srgbClr val="04E24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2435117" y="5238098"/>
            <a:ext cx="279153" cy="274022"/>
          </a:xfrm>
          <a:prstGeom prst="ellipse">
            <a:avLst/>
          </a:prstGeom>
          <a:solidFill>
            <a:srgbClr val="04E24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/>
          <p:cNvSpPr/>
          <p:nvPr/>
        </p:nvSpPr>
        <p:spPr>
          <a:xfrm>
            <a:off x="2119177" y="5543198"/>
            <a:ext cx="279153" cy="274022"/>
          </a:xfrm>
          <a:prstGeom prst="ellipse">
            <a:avLst/>
          </a:prstGeom>
          <a:solidFill>
            <a:srgbClr val="04E24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2435116" y="5543198"/>
            <a:ext cx="279153" cy="274022"/>
          </a:xfrm>
          <a:prstGeom prst="ellipse">
            <a:avLst/>
          </a:prstGeom>
          <a:solidFill>
            <a:srgbClr val="04E24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4922058" y="5637952"/>
            <a:ext cx="279153" cy="274022"/>
          </a:xfrm>
          <a:prstGeom prst="ellipse">
            <a:avLst/>
          </a:prstGeom>
          <a:solidFill>
            <a:srgbClr val="04E24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5017992" y="5363930"/>
            <a:ext cx="279153" cy="274022"/>
          </a:xfrm>
          <a:prstGeom prst="ellipse">
            <a:avLst/>
          </a:prstGeom>
          <a:solidFill>
            <a:srgbClr val="04E24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5289933" y="5363930"/>
            <a:ext cx="279153" cy="274022"/>
          </a:xfrm>
          <a:prstGeom prst="ellipse">
            <a:avLst/>
          </a:prstGeom>
          <a:solidFill>
            <a:srgbClr val="04E24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5233399" y="4702853"/>
            <a:ext cx="0" cy="3791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xplosion 2 152"/>
          <p:cNvSpPr/>
          <p:nvPr/>
        </p:nvSpPr>
        <p:spPr>
          <a:xfrm>
            <a:off x="5225701" y="4052033"/>
            <a:ext cx="907084" cy="773098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4316030" y="1497406"/>
            <a:ext cx="1937921" cy="339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7-Point Star 155"/>
          <p:cNvSpPr/>
          <p:nvPr/>
        </p:nvSpPr>
        <p:spPr>
          <a:xfrm>
            <a:off x="4488064" y="2091071"/>
            <a:ext cx="87608" cy="11154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7-Point Star 157"/>
          <p:cNvSpPr/>
          <p:nvPr/>
        </p:nvSpPr>
        <p:spPr>
          <a:xfrm>
            <a:off x="4569095" y="2196707"/>
            <a:ext cx="87608" cy="11154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7-Point Star 158"/>
          <p:cNvSpPr/>
          <p:nvPr/>
        </p:nvSpPr>
        <p:spPr>
          <a:xfrm>
            <a:off x="4847954" y="2252309"/>
            <a:ext cx="87608" cy="11154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7-Point Star 159"/>
          <p:cNvSpPr/>
          <p:nvPr/>
        </p:nvSpPr>
        <p:spPr>
          <a:xfrm>
            <a:off x="4987210" y="2196537"/>
            <a:ext cx="87608" cy="11154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7-Point Star 160"/>
          <p:cNvSpPr/>
          <p:nvPr/>
        </p:nvSpPr>
        <p:spPr>
          <a:xfrm>
            <a:off x="4700905" y="2242034"/>
            <a:ext cx="87608" cy="11154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7-Point Star 161"/>
          <p:cNvSpPr/>
          <p:nvPr/>
        </p:nvSpPr>
        <p:spPr>
          <a:xfrm>
            <a:off x="5471832" y="2239611"/>
            <a:ext cx="87608" cy="11154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7-Point Star 162"/>
          <p:cNvSpPr/>
          <p:nvPr/>
        </p:nvSpPr>
        <p:spPr>
          <a:xfrm>
            <a:off x="5084454" y="2141517"/>
            <a:ext cx="87608" cy="11154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7-Point Star 163"/>
          <p:cNvSpPr/>
          <p:nvPr/>
        </p:nvSpPr>
        <p:spPr>
          <a:xfrm>
            <a:off x="5292464" y="2082015"/>
            <a:ext cx="87608" cy="11154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7-Point Star 171"/>
          <p:cNvSpPr/>
          <p:nvPr/>
        </p:nvSpPr>
        <p:spPr>
          <a:xfrm>
            <a:off x="5888557" y="2159286"/>
            <a:ext cx="87608" cy="11154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7-Point Star 172"/>
          <p:cNvSpPr/>
          <p:nvPr/>
        </p:nvSpPr>
        <p:spPr>
          <a:xfrm>
            <a:off x="5774117" y="2196538"/>
            <a:ext cx="87608" cy="11154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7-Point Star 173"/>
          <p:cNvSpPr/>
          <p:nvPr/>
        </p:nvSpPr>
        <p:spPr>
          <a:xfrm>
            <a:off x="5637286" y="2252309"/>
            <a:ext cx="87608" cy="11154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7-Point Star 174"/>
          <p:cNvSpPr/>
          <p:nvPr/>
        </p:nvSpPr>
        <p:spPr>
          <a:xfrm>
            <a:off x="5365653" y="2196538"/>
            <a:ext cx="87608" cy="11154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7-Point Star 175"/>
          <p:cNvSpPr/>
          <p:nvPr/>
        </p:nvSpPr>
        <p:spPr>
          <a:xfrm>
            <a:off x="4444260" y="1984822"/>
            <a:ext cx="87608" cy="11154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7-Point Star 176"/>
          <p:cNvSpPr/>
          <p:nvPr/>
        </p:nvSpPr>
        <p:spPr>
          <a:xfrm>
            <a:off x="5254136" y="1970472"/>
            <a:ext cx="87608" cy="111543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8" name="Group 177"/>
          <p:cNvGrpSpPr/>
          <p:nvPr/>
        </p:nvGrpSpPr>
        <p:grpSpPr>
          <a:xfrm>
            <a:off x="3681506" y="2027074"/>
            <a:ext cx="404278" cy="351244"/>
            <a:chOff x="792264" y="1293496"/>
            <a:chExt cx="808556" cy="538012"/>
          </a:xfrm>
        </p:grpSpPr>
        <p:sp>
          <p:nvSpPr>
            <p:cNvPr id="179" name="7-Point Star 178"/>
            <p:cNvSpPr/>
            <p:nvPr/>
          </p:nvSpPr>
          <p:spPr>
            <a:xfrm>
              <a:off x="872506" y="1293496"/>
              <a:ext cx="648072" cy="538012"/>
            </a:xfrm>
            <a:prstGeom prst="star7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792264" y="1373929"/>
              <a:ext cx="808556" cy="37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/>
                <a:t>ROS</a:t>
              </a:r>
            </a:p>
          </p:txBody>
        </p:sp>
      </p:grpSp>
      <p:sp>
        <p:nvSpPr>
          <p:cNvPr id="181" name="Oval 180"/>
          <p:cNvSpPr/>
          <p:nvPr/>
        </p:nvSpPr>
        <p:spPr>
          <a:xfrm>
            <a:off x="3146408" y="2021384"/>
            <a:ext cx="360040" cy="37568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TextBox 181"/>
          <p:cNvSpPr txBox="1"/>
          <p:nvPr/>
        </p:nvSpPr>
        <p:spPr>
          <a:xfrm>
            <a:off x="3122686" y="2064197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LDL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457434" y="204880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+</a:t>
            </a:r>
          </a:p>
        </p:txBody>
      </p:sp>
      <p:cxnSp>
        <p:nvCxnSpPr>
          <p:cNvPr id="184" name="Straight Arrow Connector 183"/>
          <p:cNvCxnSpPr/>
          <p:nvPr/>
        </p:nvCxnSpPr>
        <p:spPr>
          <a:xfrm flipH="1" flipV="1">
            <a:off x="2687395" y="2215058"/>
            <a:ext cx="386346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6219441" y="2349116"/>
            <a:ext cx="212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MONOCYTE ROLLING + TRANSMIGRATION</a:t>
            </a:r>
          </a:p>
        </p:txBody>
      </p:sp>
      <p:sp>
        <p:nvSpPr>
          <p:cNvPr id="56" name="Moon 55"/>
          <p:cNvSpPr/>
          <p:nvPr/>
        </p:nvSpPr>
        <p:spPr>
          <a:xfrm rot="10800000" flipV="1">
            <a:off x="5888556" y="1868751"/>
            <a:ext cx="144687" cy="283385"/>
          </a:xfrm>
          <a:prstGeom prst="moon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Moon 186"/>
          <p:cNvSpPr/>
          <p:nvPr/>
        </p:nvSpPr>
        <p:spPr>
          <a:xfrm rot="10800000" flipV="1">
            <a:off x="5071108" y="1853851"/>
            <a:ext cx="146802" cy="298285"/>
          </a:xfrm>
          <a:prstGeom prst="moon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6030999" y="1732559"/>
            <a:ext cx="438163" cy="3253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6119512" y="1594059"/>
            <a:ext cx="1857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NADPH Oxidase</a:t>
            </a:r>
          </a:p>
        </p:txBody>
      </p:sp>
      <p:cxnSp>
        <p:nvCxnSpPr>
          <p:cNvPr id="189" name="Straight Arrow Connector 188"/>
          <p:cNvCxnSpPr/>
          <p:nvPr/>
        </p:nvCxnSpPr>
        <p:spPr>
          <a:xfrm flipH="1" flipV="1">
            <a:off x="4118406" y="2191592"/>
            <a:ext cx="386346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H="1">
            <a:off x="4099568" y="4600120"/>
            <a:ext cx="371630" cy="2922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2595800" y="4801802"/>
            <a:ext cx="1857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rgbClr val="FF0000"/>
                </a:solidFill>
              </a:rPr>
              <a:t>INFLAMMATION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586386" y="1103698"/>
            <a:ext cx="175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OBESE ARTERY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86386" y="2378318"/>
            <a:ext cx="870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/>
              <a:t>EXCESSIVE ROS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891052" y="2395283"/>
            <a:ext cx="870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/>
              <a:t>ELEVATED LDL-C</a:t>
            </a:r>
          </a:p>
        </p:txBody>
      </p:sp>
      <p:sp>
        <p:nvSpPr>
          <p:cNvPr id="108" name="Oval 107"/>
          <p:cNvSpPr/>
          <p:nvPr/>
        </p:nvSpPr>
        <p:spPr>
          <a:xfrm>
            <a:off x="5196691" y="5637952"/>
            <a:ext cx="279153" cy="274022"/>
          </a:xfrm>
          <a:prstGeom prst="ellipse">
            <a:avLst/>
          </a:prstGeom>
          <a:solidFill>
            <a:srgbClr val="04E24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4569096" y="5431662"/>
            <a:ext cx="1292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FOAM CELL</a:t>
            </a:r>
          </a:p>
        </p:txBody>
      </p:sp>
      <p:sp>
        <p:nvSpPr>
          <p:cNvPr id="110" name="Oval 109"/>
          <p:cNvSpPr/>
          <p:nvPr/>
        </p:nvSpPr>
        <p:spPr>
          <a:xfrm>
            <a:off x="2740048" y="3215987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2476426" y="3387679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4745895" y="3224299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/>
          <p:cNvSpPr/>
          <p:nvPr/>
        </p:nvSpPr>
        <p:spPr>
          <a:xfrm>
            <a:off x="2740048" y="3388523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Oval 126"/>
          <p:cNvSpPr/>
          <p:nvPr/>
        </p:nvSpPr>
        <p:spPr>
          <a:xfrm>
            <a:off x="2482204" y="3216485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/>
          <p:cNvSpPr/>
          <p:nvPr/>
        </p:nvSpPr>
        <p:spPr>
          <a:xfrm>
            <a:off x="3015639" y="3395869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/>
          <p:cNvSpPr/>
          <p:nvPr/>
        </p:nvSpPr>
        <p:spPr>
          <a:xfrm>
            <a:off x="3863041" y="3214087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/>
          <p:cNvSpPr/>
          <p:nvPr/>
        </p:nvSpPr>
        <p:spPr>
          <a:xfrm>
            <a:off x="3567539" y="3215987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4446818" y="3216485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/>
          <p:cNvSpPr/>
          <p:nvPr/>
        </p:nvSpPr>
        <p:spPr>
          <a:xfrm>
            <a:off x="4173438" y="3216485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/>
          <p:cNvSpPr/>
          <p:nvPr/>
        </p:nvSpPr>
        <p:spPr>
          <a:xfrm>
            <a:off x="3015639" y="3215987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/>
          <p:cNvSpPr/>
          <p:nvPr/>
        </p:nvSpPr>
        <p:spPr>
          <a:xfrm>
            <a:off x="4752766" y="337530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Oval 142"/>
          <p:cNvSpPr/>
          <p:nvPr/>
        </p:nvSpPr>
        <p:spPr>
          <a:xfrm>
            <a:off x="3294580" y="3215987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/>
          <p:cNvSpPr/>
          <p:nvPr/>
        </p:nvSpPr>
        <p:spPr>
          <a:xfrm>
            <a:off x="4170904" y="3373533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3859518" y="3373533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/>
          <p:cNvSpPr/>
          <p:nvPr/>
        </p:nvSpPr>
        <p:spPr>
          <a:xfrm>
            <a:off x="4450405" y="3387679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3294580" y="3389681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/>
          <p:cNvSpPr/>
          <p:nvPr/>
        </p:nvSpPr>
        <p:spPr>
          <a:xfrm>
            <a:off x="3560708" y="3387461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/>
          <p:cNvSpPr/>
          <p:nvPr/>
        </p:nvSpPr>
        <p:spPr>
          <a:xfrm>
            <a:off x="5008254" y="322017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/>
          <p:cNvSpPr/>
          <p:nvPr/>
        </p:nvSpPr>
        <p:spPr>
          <a:xfrm>
            <a:off x="5015125" y="3371179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/>
          <p:cNvSpPr/>
          <p:nvPr/>
        </p:nvSpPr>
        <p:spPr>
          <a:xfrm>
            <a:off x="2482204" y="356595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/>
          <p:cNvSpPr/>
          <p:nvPr/>
        </p:nvSpPr>
        <p:spPr>
          <a:xfrm>
            <a:off x="2745826" y="356679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/>
          <p:cNvSpPr/>
          <p:nvPr/>
        </p:nvSpPr>
        <p:spPr>
          <a:xfrm>
            <a:off x="3021417" y="357414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/>
          <p:cNvSpPr/>
          <p:nvPr/>
        </p:nvSpPr>
        <p:spPr>
          <a:xfrm>
            <a:off x="4758544" y="3553579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/>
          <p:cNvSpPr/>
          <p:nvPr/>
        </p:nvSpPr>
        <p:spPr>
          <a:xfrm>
            <a:off x="4176682" y="355180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/>
          <p:cNvSpPr/>
          <p:nvPr/>
        </p:nvSpPr>
        <p:spPr>
          <a:xfrm>
            <a:off x="3865296" y="355180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/>
          <p:cNvSpPr/>
          <p:nvPr/>
        </p:nvSpPr>
        <p:spPr>
          <a:xfrm>
            <a:off x="4456183" y="356595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/>
          <p:cNvSpPr/>
          <p:nvPr/>
        </p:nvSpPr>
        <p:spPr>
          <a:xfrm>
            <a:off x="3300358" y="3567954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/>
          <p:cNvSpPr/>
          <p:nvPr/>
        </p:nvSpPr>
        <p:spPr>
          <a:xfrm>
            <a:off x="3566486" y="3565734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/>
          <p:cNvSpPr/>
          <p:nvPr/>
        </p:nvSpPr>
        <p:spPr>
          <a:xfrm>
            <a:off x="5020903" y="354945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Oval 197"/>
          <p:cNvSpPr/>
          <p:nvPr/>
        </p:nvSpPr>
        <p:spPr>
          <a:xfrm>
            <a:off x="5778581" y="326486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Oval 198"/>
          <p:cNvSpPr/>
          <p:nvPr/>
        </p:nvSpPr>
        <p:spPr>
          <a:xfrm>
            <a:off x="5514959" y="343655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Oval 199"/>
          <p:cNvSpPr/>
          <p:nvPr/>
        </p:nvSpPr>
        <p:spPr>
          <a:xfrm>
            <a:off x="7784428" y="327317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Oval 200"/>
          <p:cNvSpPr/>
          <p:nvPr/>
        </p:nvSpPr>
        <p:spPr>
          <a:xfrm>
            <a:off x="5778581" y="343740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Oval 201"/>
          <p:cNvSpPr/>
          <p:nvPr/>
        </p:nvSpPr>
        <p:spPr>
          <a:xfrm>
            <a:off x="5520737" y="3265364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/>
          <p:cNvSpPr/>
          <p:nvPr/>
        </p:nvSpPr>
        <p:spPr>
          <a:xfrm>
            <a:off x="6054172" y="344474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Oval 203"/>
          <p:cNvSpPr/>
          <p:nvPr/>
        </p:nvSpPr>
        <p:spPr>
          <a:xfrm>
            <a:off x="6901574" y="326296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/>
          <p:cNvSpPr/>
          <p:nvPr/>
        </p:nvSpPr>
        <p:spPr>
          <a:xfrm>
            <a:off x="6606072" y="326486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/>
          <p:cNvSpPr/>
          <p:nvPr/>
        </p:nvSpPr>
        <p:spPr>
          <a:xfrm>
            <a:off x="7485351" y="3265364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Oval 206"/>
          <p:cNvSpPr/>
          <p:nvPr/>
        </p:nvSpPr>
        <p:spPr>
          <a:xfrm>
            <a:off x="7211971" y="3265364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Oval 207"/>
          <p:cNvSpPr/>
          <p:nvPr/>
        </p:nvSpPr>
        <p:spPr>
          <a:xfrm>
            <a:off x="6054172" y="326486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Oval 208"/>
          <p:cNvSpPr/>
          <p:nvPr/>
        </p:nvSpPr>
        <p:spPr>
          <a:xfrm>
            <a:off x="7791299" y="3424185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/>
          <p:cNvSpPr/>
          <p:nvPr/>
        </p:nvSpPr>
        <p:spPr>
          <a:xfrm>
            <a:off x="6333113" y="3264866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Oval 210"/>
          <p:cNvSpPr/>
          <p:nvPr/>
        </p:nvSpPr>
        <p:spPr>
          <a:xfrm>
            <a:off x="7209437" y="342241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Oval 211"/>
          <p:cNvSpPr/>
          <p:nvPr/>
        </p:nvSpPr>
        <p:spPr>
          <a:xfrm>
            <a:off x="6898051" y="3422412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Oval 212"/>
          <p:cNvSpPr/>
          <p:nvPr/>
        </p:nvSpPr>
        <p:spPr>
          <a:xfrm>
            <a:off x="7488938" y="343655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Oval 213"/>
          <p:cNvSpPr/>
          <p:nvPr/>
        </p:nvSpPr>
        <p:spPr>
          <a:xfrm>
            <a:off x="6333113" y="343856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Oval 214"/>
          <p:cNvSpPr/>
          <p:nvPr/>
        </p:nvSpPr>
        <p:spPr>
          <a:xfrm>
            <a:off x="6599241" y="3436340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val 215"/>
          <p:cNvSpPr/>
          <p:nvPr/>
        </p:nvSpPr>
        <p:spPr>
          <a:xfrm>
            <a:off x="8046787" y="3269051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val 216"/>
          <p:cNvSpPr/>
          <p:nvPr/>
        </p:nvSpPr>
        <p:spPr>
          <a:xfrm>
            <a:off x="8053658" y="342005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Oval 217"/>
          <p:cNvSpPr/>
          <p:nvPr/>
        </p:nvSpPr>
        <p:spPr>
          <a:xfrm>
            <a:off x="5520737" y="3614831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Oval 218"/>
          <p:cNvSpPr/>
          <p:nvPr/>
        </p:nvSpPr>
        <p:spPr>
          <a:xfrm>
            <a:off x="5784359" y="3615675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/>
          <p:cNvSpPr/>
          <p:nvPr/>
        </p:nvSpPr>
        <p:spPr>
          <a:xfrm>
            <a:off x="6059950" y="3623021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/>
          <p:cNvSpPr/>
          <p:nvPr/>
        </p:nvSpPr>
        <p:spPr>
          <a:xfrm>
            <a:off x="7797077" y="3602458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/>
          <p:cNvSpPr/>
          <p:nvPr/>
        </p:nvSpPr>
        <p:spPr>
          <a:xfrm>
            <a:off x="7215215" y="3600685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/>
          <p:cNvSpPr/>
          <p:nvPr/>
        </p:nvSpPr>
        <p:spPr>
          <a:xfrm>
            <a:off x="6903829" y="3600685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Oval 223"/>
          <p:cNvSpPr/>
          <p:nvPr/>
        </p:nvSpPr>
        <p:spPr>
          <a:xfrm>
            <a:off x="7494716" y="3614831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Oval 224"/>
          <p:cNvSpPr/>
          <p:nvPr/>
        </p:nvSpPr>
        <p:spPr>
          <a:xfrm>
            <a:off x="6338891" y="3616833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/>
          <p:cNvSpPr/>
          <p:nvPr/>
        </p:nvSpPr>
        <p:spPr>
          <a:xfrm>
            <a:off x="6605019" y="3614613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/>
          <p:cNvSpPr/>
          <p:nvPr/>
        </p:nvSpPr>
        <p:spPr>
          <a:xfrm>
            <a:off x="8059436" y="3598331"/>
            <a:ext cx="76200" cy="549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802904" y="3270951"/>
            <a:ext cx="210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ENDOTHELIAL CELLS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905972"/>
      </p:ext>
    </p:extLst>
  </p:cSld>
  <p:clrMapOvr>
    <a:masterClrMapping/>
  </p:clrMapOvr>
  <p:transition spd="slow" advTm="80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4117" y="3009926"/>
            <a:ext cx="302892" cy="3460999"/>
          </a:xfrm>
          <a:prstGeom prst="rect">
            <a:avLst/>
          </a:prstGeom>
          <a:solidFill>
            <a:srgbClr val="15A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72172" y="3019827"/>
            <a:ext cx="2498980" cy="34651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076241" y="2846581"/>
            <a:ext cx="0" cy="6896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35379" y="6479911"/>
            <a:ext cx="104970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24941" y="2973636"/>
            <a:ext cx="958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Gill Sans MT" panose="020B0502020104020203" pitchFamily="34" charset="0"/>
              </a:rPr>
              <a:t>Increase CVD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89711" y="2969325"/>
            <a:ext cx="95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Gill Sans MT" panose="020B0502020104020203" pitchFamily="34" charset="0"/>
              </a:rPr>
              <a:t>Increase CVD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-167663" y="150562"/>
            <a:ext cx="7178063" cy="914401"/>
          </a:xfrm>
          <a:prstGeom prst="roundRect">
            <a:avLst/>
          </a:prstGeom>
          <a:solidFill>
            <a:srgbClr val="139522"/>
          </a:solidFill>
          <a:ln>
            <a:solidFill>
              <a:srgbClr val="0BE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An optimum selenium status for cardiovascular health?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1" y="1173168"/>
            <a:ext cx="84581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Essential micronutrient incorporated as </a:t>
            </a:r>
            <a:r>
              <a:rPr lang="en-GB" sz="1600" dirty="0" err="1"/>
              <a:t>selenocysteine</a:t>
            </a:r>
            <a:r>
              <a:rPr lang="en-GB" sz="1600" dirty="0"/>
              <a:t> into </a:t>
            </a:r>
            <a:r>
              <a:rPr lang="en-GB" sz="1600" dirty="0" err="1"/>
              <a:t>selenoproteins</a:t>
            </a:r>
            <a:endParaRPr lang="en-GB" sz="1600" dirty="0"/>
          </a:p>
          <a:p>
            <a:endParaRPr lang="en-GB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Important </a:t>
            </a:r>
            <a:r>
              <a:rPr lang="en-GB" sz="1600" dirty="0" err="1"/>
              <a:t>selenoproteins</a:t>
            </a:r>
            <a:r>
              <a:rPr lang="en-GB" sz="1600" dirty="0"/>
              <a:t> (glutathione peroxidase – </a:t>
            </a:r>
            <a:r>
              <a:rPr lang="en-GB" sz="1600" dirty="0" err="1"/>
              <a:t>GPx</a:t>
            </a:r>
            <a:r>
              <a:rPr lang="en-GB" sz="1600" dirty="0"/>
              <a:t>) have antioxidant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Reference nutrient intake = 55-70ug/day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GPx-1/GPx-4 are ubiquitously expressed and their enzymatic activity is dependent on selenium status.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90800" y="3009926"/>
            <a:ext cx="5989924" cy="3779238"/>
            <a:chOff x="765583" y="811929"/>
            <a:chExt cx="4834817" cy="3513138"/>
          </a:xfrm>
        </p:grpSpPr>
        <p:sp>
          <p:nvSpPr>
            <p:cNvPr id="5" name="Freeform 4"/>
            <p:cNvSpPr/>
            <p:nvPr/>
          </p:nvSpPr>
          <p:spPr>
            <a:xfrm flipV="1">
              <a:off x="1157411" y="984133"/>
              <a:ext cx="4369138" cy="2299140"/>
            </a:xfrm>
            <a:custGeom>
              <a:avLst/>
              <a:gdLst>
                <a:gd name="connsiteX0" fmla="*/ 0 w 6902245"/>
                <a:gd name="connsiteY0" fmla="*/ 2079802 h 2079802"/>
                <a:gd name="connsiteX1" fmla="*/ 3524864 w 6902245"/>
                <a:gd name="connsiteY1" fmla="*/ 279 h 2079802"/>
                <a:gd name="connsiteX2" fmla="*/ 6902245 w 6902245"/>
                <a:gd name="connsiteY2" fmla="*/ 1917570 h 2079802"/>
                <a:gd name="connsiteX3" fmla="*/ 6902245 w 6902245"/>
                <a:gd name="connsiteY3" fmla="*/ 1917570 h 207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2245" h="2079802">
                  <a:moveTo>
                    <a:pt x="0" y="2079802"/>
                  </a:moveTo>
                  <a:cubicBezTo>
                    <a:pt x="1187245" y="1053560"/>
                    <a:pt x="2374490" y="27318"/>
                    <a:pt x="3524864" y="279"/>
                  </a:cubicBezTo>
                  <a:cubicBezTo>
                    <a:pt x="4675238" y="-26760"/>
                    <a:pt x="6902245" y="1917570"/>
                    <a:pt x="6902245" y="1917570"/>
                  </a:cubicBezTo>
                  <a:lnTo>
                    <a:pt x="6902245" y="1917570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57411" y="1120541"/>
              <a:ext cx="0" cy="2917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61857" y="4037589"/>
              <a:ext cx="41193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445580" y="811929"/>
              <a:ext cx="0" cy="3225659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62652" y="821133"/>
              <a:ext cx="0" cy="3212997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734817" y="4029236"/>
              <a:ext cx="1420991" cy="295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Selenium Status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50272" y="1538766"/>
              <a:ext cx="2209800" cy="468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haparral Pro Light" pitchFamily="18" charset="0"/>
                </a:rPr>
                <a:t>‘Optimum’ selenium concentration/</a:t>
              </a:r>
              <a:r>
                <a:rPr lang="en-GB" sz="1600" dirty="0" err="1">
                  <a:latin typeface="Chaparral Pro Light" pitchFamily="18" charset="0"/>
                </a:rPr>
                <a:t>GPx</a:t>
              </a:r>
              <a:r>
                <a:rPr lang="en-GB" sz="1600" dirty="0">
                  <a:latin typeface="Chaparral Pro Light" pitchFamily="18" charset="0"/>
                </a:rPr>
                <a:t> activity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08029" y="2362471"/>
              <a:ext cx="1092371" cy="474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Chaparral Pro Light" pitchFamily="18" charset="0"/>
                </a:rPr>
                <a:t>High selenium concentration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91242" y="2362471"/>
              <a:ext cx="1001926" cy="474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Chaparral Pro Light" pitchFamily="18" charset="0"/>
                </a:rPr>
                <a:t>Low selenium concentration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506071" y="2272039"/>
              <a:ext cx="824579" cy="305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CVD Risk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5358" y="2874482"/>
            <a:ext cx="2365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Lack of knowledge on monocyte and endothelial cell oxidative stress response to selenium supplementation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72172" y="5675097"/>
            <a:ext cx="247230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66599" y="5678958"/>
            <a:ext cx="242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Gill Sans MT" panose="020B0502020104020203" pitchFamily="34" charset="0"/>
              </a:rPr>
              <a:t>LOWER CVD RISK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5343" y="2566705"/>
            <a:ext cx="291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15A726"/>
                </a:solidFill>
              </a:rPr>
              <a:t>Sub-optimal selenium intake in UK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234609" y="2816925"/>
            <a:ext cx="152400" cy="304800"/>
          </a:xfrm>
          <a:prstGeom prst="line">
            <a:avLst/>
          </a:prstGeom>
          <a:ln w="19050">
            <a:solidFill>
              <a:srgbClr val="15A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3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19"/>
    </mc:Choice>
    <mc:Fallback xmlns="">
      <p:transition spd="slow" advTm="101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10" grpId="0" animBg="1"/>
      <p:bldP spid="22" grpId="0"/>
      <p:bldP spid="25" grpId="0"/>
      <p:bldP spid="2" grpId="0"/>
      <p:bldP spid="2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9999" y="299606"/>
            <a:ext cx="1524001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7030A0"/>
                </a:solidFill>
              </a:rPr>
              <a:t>Aims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1905506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Gill Sans MT" panose="020B0502020104020203" pitchFamily="34" charset="0"/>
              </a:rPr>
              <a:t>To investigate the effect of selenium supplementation to modulate oxidative stress in U937 monocytes (</a:t>
            </a:r>
            <a:r>
              <a:rPr lang="en-GB" sz="2400" i="1" dirty="0">
                <a:latin typeface="Gill Sans MT" panose="020B0502020104020203" pitchFamily="34" charset="0"/>
              </a:rPr>
              <a:t>in-vitro)</a:t>
            </a:r>
            <a:r>
              <a:rPr lang="en-GB" sz="2400" dirty="0">
                <a:latin typeface="Gill Sans MT" panose="020B0502020104020203" pitchFamily="34" charset="0"/>
              </a:rPr>
              <a:t> in relation to</a:t>
            </a:r>
            <a:r>
              <a:rPr lang="en-GB" sz="2400" i="1" dirty="0">
                <a:latin typeface="Gill Sans MT" panose="020B0502020104020203" pitchFamily="34" charset="0"/>
              </a:rPr>
              <a:t>:</a:t>
            </a:r>
          </a:p>
          <a:p>
            <a:pPr algn="just"/>
            <a:endParaRPr lang="en-GB" sz="2400" i="1" dirty="0">
              <a:latin typeface="Gill Sans MT" panose="020B0502020104020203" pitchFamily="34" charset="0"/>
            </a:endParaRPr>
          </a:p>
          <a:p>
            <a:pPr marL="457200" indent="-457200" algn="just">
              <a:buAutoNum type="arabicPeriod"/>
            </a:pPr>
            <a:r>
              <a:rPr lang="en-GB" sz="2400" b="1" dirty="0">
                <a:solidFill>
                  <a:srgbClr val="139522"/>
                </a:solidFill>
                <a:latin typeface="Gill Sans MT" panose="020B0502020104020203" pitchFamily="34" charset="0"/>
              </a:rPr>
              <a:t>Cell viability</a:t>
            </a:r>
            <a:r>
              <a:rPr lang="en-GB" sz="2400" b="1" dirty="0">
                <a:latin typeface="Gill Sans MT" panose="020B0502020104020203" pitchFamily="34" charset="0"/>
              </a:rPr>
              <a:t> (MTS assay) </a:t>
            </a:r>
          </a:p>
          <a:p>
            <a:pPr marL="457200" indent="-457200" algn="just">
              <a:buAutoNum type="arabicPeriod"/>
            </a:pPr>
            <a:endParaRPr lang="en-GB" sz="2400" b="1" dirty="0">
              <a:latin typeface="Gill Sans MT" panose="020B0502020104020203" pitchFamily="34" charset="0"/>
            </a:endParaRPr>
          </a:p>
          <a:p>
            <a:pPr marL="457200" indent="-457200" algn="just">
              <a:buAutoNum type="arabicPeriod"/>
            </a:pPr>
            <a:r>
              <a:rPr lang="en-GB" sz="2400" b="1" dirty="0">
                <a:solidFill>
                  <a:srgbClr val="FF0000"/>
                </a:solidFill>
                <a:latin typeface="Gill Sans MT" panose="020B0502020104020203" pitchFamily="34" charset="0"/>
              </a:rPr>
              <a:t>ROS levels </a:t>
            </a:r>
            <a:r>
              <a:rPr lang="en-GB" sz="2400" b="1" dirty="0">
                <a:latin typeface="Gill Sans MT" panose="020B0502020104020203" pitchFamily="34" charset="0"/>
              </a:rPr>
              <a:t>(CM-H</a:t>
            </a:r>
            <a:r>
              <a:rPr lang="en-GB" sz="2400" b="1" baseline="-25000" dirty="0">
                <a:latin typeface="Gill Sans MT" panose="020B0502020104020203" pitchFamily="34" charset="0"/>
              </a:rPr>
              <a:t>2</a:t>
            </a:r>
            <a:r>
              <a:rPr lang="en-GB" sz="2400" b="1" dirty="0">
                <a:latin typeface="Gill Sans MT" panose="020B0502020104020203" pitchFamily="34" charset="0"/>
              </a:rPr>
              <a:t>DC-FDA flow cytometry)</a:t>
            </a:r>
          </a:p>
          <a:p>
            <a:pPr marL="457200" indent="-457200" algn="just">
              <a:buAutoNum type="arabicPeriod"/>
            </a:pPr>
            <a:endParaRPr lang="en-GB" sz="2400" b="1" dirty="0">
              <a:latin typeface="Gill Sans MT" panose="020B0502020104020203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</a:rPr>
              <a:t>GPx-1/GPx-4 antioxidant enzyme gene expression</a:t>
            </a:r>
            <a:r>
              <a:rPr lang="en-GB" sz="2400" b="1" dirty="0">
                <a:latin typeface="Gill Sans MT" panose="020B0502020104020203" pitchFamily="34" charset="0"/>
              </a:rPr>
              <a:t> (RT-PCR)</a:t>
            </a:r>
            <a:endParaRPr lang="en-GB" b="1" dirty="0">
              <a:latin typeface="Gill Sans MT" panose="020B0502020104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78228" y="127379"/>
            <a:ext cx="7188628" cy="939421"/>
          </a:xfrm>
          <a:prstGeom prst="roundRect">
            <a:avLst/>
          </a:prstGeom>
          <a:solidFill>
            <a:srgbClr val="139522"/>
          </a:solidFill>
          <a:ln>
            <a:solidFill>
              <a:srgbClr val="0BE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Aims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6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5"/>
    </mc:Choice>
    <mc:Fallback xmlns="">
      <p:transition spd="slow" advTm="24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94619" y="-5667"/>
            <a:ext cx="25908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7030A0"/>
                </a:solidFill>
              </a:rPr>
              <a:t>Methods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-178228" y="127379"/>
            <a:ext cx="7188628" cy="939421"/>
          </a:xfrm>
          <a:prstGeom prst="roundRect">
            <a:avLst/>
          </a:prstGeom>
          <a:solidFill>
            <a:srgbClr val="139522"/>
          </a:solidFill>
          <a:ln>
            <a:solidFill>
              <a:srgbClr val="0BE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Protocol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5183" y="3619882"/>
            <a:ext cx="1373593" cy="332442"/>
            <a:chOff x="2746282" y="993733"/>
            <a:chExt cx="2207900" cy="583371"/>
          </a:xfrm>
        </p:grpSpPr>
        <p:sp>
          <p:nvSpPr>
            <p:cNvPr id="9" name="Oval 8"/>
            <p:cNvSpPr/>
            <p:nvPr/>
          </p:nvSpPr>
          <p:spPr>
            <a:xfrm>
              <a:off x="2746282" y="1028263"/>
              <a:ext cx="2206850" cy="548841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952081" y="993733"/>
              <a:ext cx="2101" cy="3354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48891" y="1005964"/>
              <a:ext cx="0" cy="3109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755675" y="1212397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899289" y="1124530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083038" y="1080790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275768" y="1049370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476999" y="1031825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665065" y="1023170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862142" y="1028263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4045466" y="1037153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241455" y="1058538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403034" y="1081655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697328" y="1212397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564549" y="1128940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872734" y="1292838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073716" y="1333128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3252747" y="1370129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418507" y="1383124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589561" y="1383124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759878" y="1391231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933621" y="1391231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099771" y="1370129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283425" y="1356321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448954" y="1318374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4601354" y="1266035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943814" y="1208835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3136287" y="1209489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3306586" y="1207665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481273" y="1208319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660331" y="1208835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3826212" y="1209516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4009823" y="1206068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4193403" y="1206495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4389283" y="1207176"/>
              <a:ext cx="252444" cy="18057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204877" y="3596221"/>
            <a:ext cx="1427282" cy="412298"/>
            <a:chOff x="0" y="0"/>
            <a:chExt cx="1781175" cy="398780"/>
          </a:xfrm>
        </p:grpSpPr>
        <p:grpSp>
          <p:nvGrpSpPr>
            <p:cNvPr id="89" name="Group 88"/>
            <p:cNvGrpSpPr/>
            <p:nvPr/>
          </p:nvGrpSpPr>
          <p:grpSpPr>
            <a:xfrm>
              <a:off x="0" y="0"/>
              <a:ext cx="1781175" cy="398780"/>
              <a:chOff x="0" y="0"/>
              <a:chExt cx="1781175" cy="398780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0" y="0"/>
                <a:ext cx="1781175" cy="398780"/>
                <a:chOff x="2746282" y="993733"/>
                <a:chExt cx="2207900" cy="583371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2746282" y="1028263"/>
                  <a:ext cx="2206850" cy="548841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4952081" y="993733"/>
                  <a:ext cx="2101" cy="3354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748891" y="1005964"/>
                  <a:ext cx="0" cy="31095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Oval 108"/>
                <p:cNvSpPr/>
                <p:nvPr/>
              </p:nvSpPr>
              <p:spPr>
                <a:xfrm>
                  <a:off x="2899289" y="1124530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3083038" y="1080790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3275768" y="1049370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3476999" y="1031825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3665065" y="1023170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862142" y="1028263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4045466" y="1037153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241455" y="1058538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4403034" y="1081655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697328" y="1212397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4564549" y="1128940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2872734" y="1292838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3073716" y="1333128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3252747" y="1370129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3418507" y="1383124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3589561" y="1383124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3759878" y="1391231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3933621" y="1391231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4099771" y="1370129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4283425" y="1356321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4448954" y="1318374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4601354" y="1266035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2943814" y="1208835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3136287" y="1209489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3306586" y="1207665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3481273" y="1208319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3660331" y="1208835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3826212" y="1209516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4009823" y="1206068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4193403" y="1206495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4389283" y="1207176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2755675" y="1212397"/>
                  <a:ext cx="252444" cy="180572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417643" tIns="208822" rIns="417643" bIns="20882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99" name="Rounded Rectangle 98"/>
              <p:cNvSpPr/>
              <p:nvPr/>
            </p:nvSpPr>
            <p:spPr>
              <a:xfrm>
                <a:off x="11289" y="158044"/>
                <a:ext cx="109220" cy="8128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17643" tIns="208822" rIns="417643" bIns="208822" rtlCol="0" anchor="ctr"/>
              <a:lstStyle/>
              <a:p>
                <a:endParaRPr lang="en-GB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812800" y="158044"/>
                <a:ext cx="109220" cy="8128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17643" tIns="208822" rIns="417643" bIns="208822" rtlCol="0" anchor="ctr"/>
              <a:lstStyle/>
              <a:p>
                <a:endParaRPr lang="en-GB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1648178" y="169333"/>
                <a:ext cx="109220" cy="8128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17643" tIns="208822" rIns="417643" bIns="208822" rtlCol="0" anchor="ctr"/>
              <a:lstStyle/>
              <a:p>
                <a:endParaRPr lang="en-GB"/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812800" y="11289"/>
                <a:ext cx="109220" cy="8128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17643" tIns="208822" rIns="417643" bIns="208822" rtlCol="0" anchor="ctr"/>
              <a:lstStyle/>
              <a:p>
                <a:endParaRPr lang="en-GB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801512" y="316089"/>
                <a:ext cx="109220" cy="8128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17643" tIns="208822" rIns="417643" bIns="208822" rtlCol="0" anchor="ctr"/>
              <a:lstStyle/>
              <a:p>
                <a:endParaRPr lang="en-GB"/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395112" y="169333"/>
                <a:ext cx="109220" cy="8128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17643" tIns="208822" rIns="417643" bIns="208822" rtlCol="0" anchor="ctr"/>
              <a:lstStyle/>
              <a:p>
                <a:endParaRPr lang="en-GB"/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1207912" y="158044"/>
                <a:ext cx="109220" cy="81280"/>
              </a:xfrm>
              <a:prstGeom prst="roundRect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17643" tIns="208822" rIns="417643" bIns="208822" rtlCol="0" anchor="ctr"/>
              <a:lstStyle/>
              <a:p>
                <a:endParaRPr lang="en-GB"/>
              </a:p>
            </p:txBody>
          </p:sp>
        </p:grpSp>
        <p:sp>
          <p:nvSpPr>
            <p:cNvPr id="90" name="7-Point Star 89"/>
            <p:cNvSpPr/>
            <p:nvPr/>
          </p:nvSpPr>
          <p:spPr>
            <a:xfrm>
              <a:off x="214184" y="156519"/>
              <a:ext cx="112395" cy="78740"/>
            </a:xfrm>
            <a:prstGeom prst="star7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1" name="7-Point Star 90"/>
            <p:cNvSpPr/>
            <p:nvPr/>
          </p:nvSpPr>
          <p:spPr>
            <a:xfrm>
              <a:off x="593124" y="156519"/>
              <a:ext cx="112395" cy="78740"/>
            </a:xfrm>
            <a:prstGeom prst="star7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2" name="7-Point Star 91"/>
            <p:cNvSpPr/>
            <p:nvPr/>
          </p:nvSpPr>
          <p:spPr>
            <a:xfrm>
              <a:off x="1005016" y="148282"/>
              <a:ext cx="112395" cy="78740"/>
            </a:xfrm>
            <a:prstGeom prst="star7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3" name="7-Point Star 92"/>
            <p:cNvSpPr/>
            <p:nvPr/>
          </p:nvSpPr>
          <p:spPr>
            <a:xfrm>
              <a:off x="1433384" y="156519"/>
              <a:ext cx="112395" cy="78740"/>
            </a:xfrm>
            <a:prstGeom prst="star7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4" name="7-Point Star 93"/>
            <p:cNvSpPr/>
            <p:nvPr/>
          </p:nvSpPr>
          <p:spPr>
            <a:xfrm>
              <a:off x="395416" y="288325"/>
              <a:ext cx="112395" cy="78740"/>
            </a:xfrm>
            <a:prstGeom prst="star7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5" name="7-Point Star 94"/>
            <p:cNvSpPr/>
            <p:nvPr/>
          </p:nvSpPr>
          <p:spPr>
            <a:xfrm>
              <a:off x="387178" y="57665"/>
              <a:ext cx="112395" cy="78740"/>
            </a:xfrm>
            <a:prstGeom prst="star7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6" name="7-Point Star 95"/>
            <p:cNvSpPr/>
            <p:nvPr/>
          </p:nvSpPr>
          <p:spPr>
            <a:xfrm>
              <a:off x="1202724" y="41190"/>
              <a:ext cx="112395" cy="78740"/>
            </a:xfrm>
            <a:prstGeom prst="star7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7" name="7-Point Star 96"/>
            <p:cNvSpPr/>
            <p:nvPr/>
          </p:nvSpPr>
          <p:spPr>
            <a:xfrm>
              <a:off x="1186248" y="288325"/>
              <a:ext cx="112395" cy="78740"/>
            </a:xfrm>
            <a:prstGeom prst="star7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417643" tIns="208822" rIns="417643" bIns="20882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" name="Up Arrow 1"/>
          <p:cNvSpPr/>
          <p:nvPr/>
        </p:nvSpPr>
        <p:spPr>
          <a:xfrm rot="3126967">
            <a:off x="6260317" y="1919892"/>
            <a:ext cx="283440" cy="531309"/>
          </a:xfrm>
          <a:prstGeom prst="upArrow">
            <a:avLst/>
          </a:prstGeom>
          <a:solidFill>
            <a:srgbClr val="13952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Up Arrow 140"/>
          <p:cNvSpPr/>
          <p:nvPr/>
        </p:nvSpPr>
        <p:spPr>
          <a:xfrm rot="5400000">
            <a:off x="6290875" y="3555535"/>
            <a:ext cx="304885" cy="465549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Up Arrow 141"/>
          <p:cNvSpPr/>
          <p:nvPr/>
        </p:nvSpPr>
        <p:spPr>
          <a:xfrm rot="7258309">
            <a:off x="6307345" y="5058823"/>
            <a:ext cx="320058" cy="570044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TextBox 1228"/>
          <p:cNvSpPr txBox="1"/>
          <p:nvPr/>
        </p:nvSpPr>
        <p:spPr>
          <a:xfrm>
            <a:off x="239691" y="2656860"/>
            <a:ext cx="1423924" cy="783255"/>
          </a:xfrm>
          <a:prstGeom prst="rect">
            <a:avLst/>
          </a:prstGeom>
          <a:noFill/>
        </p:spPr>
        <p:txBody>
          <a:bodyPr wrap="square" lIns="216000" tIns="144000" rIns="216000" bIns="144000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1. U937 cell seeding</a:t>
            </a:r>
            <a:endParaRPr lang="en-GB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4" name="TextBox 1231"/>
          <p:cNvSpPr txBox="1"/>
          <p:nvPr/>
        </p:nvSpPr>
        <p:spPr>
          <a:xfrm>
            <a:off x="1864443" y="2533749"/>
            <a:ext cx="2114562" cy="1029476"/>
          </a:xfrm>
          <a:prstGeom prst="rect">
            <a:avLst/>
          </a:prstGeom>
          <a:noFill/>
        </p:spPr>
        <p:txBody>
          <a:bodyPr wrap="square" lIns="216000" tIns="144000" rIns="216000" bIns="144000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2. </a:t>
            </a:r>
            <a:r>
              <a:rPr lang="en-GB" sz="16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Sodium Selenite</a:t>
            </a:r>
            <a:r>
              <a:rPr lang="en-GB" sz="16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Supplementation </a:t>
            </a:r>
            <a:br>
              <a:rPr lang="en-GB" sz="16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en-GB" sz="16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(100nM or 200nM)</a:t>
            </a:r>
            <a:endParaRPr lang="en-GB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5" name="TextBox 1235"/>
          <p:cNvSpPr txBox="1"/>
          <p:nvPr/>
        </p:nvSpPr>
        <p:spPr>
          <a:xfrm>
            <a:off x="3881067" y="2626082"/>
            <a:ext cx="2121274" cy="783255"/>
          </a:xfrm>
          <a:prstGeom prst="rect">
            <a:avLst/>
          </a:prstGeom>
          <a:noFill/>
        </p:spPr>
        <p:txBody>
          <a:bodyPr wrap="square" lIns="216000" tIns="144000" rIns="216000" bIns="144000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3. PQ (1mM)/SNAP (0.7mM) treatment</a:t>
            </a:r>
            <a:endParaRPr lang="en-GB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6" name="TextBox 1235"/>
          <p:cNvSpPr txBox="1"/>
          <p:nvPr/>
        </p:nvSpPr>
        <p:spPr>
          <a:xfrm>
            <a:off x="6354971" y="899198"/>
            <a:ext cx="1794565" cy="637166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="1" kern="1200" dirty="0">
                <a:solidFill>
                  <a:srgbClr val="139522"/>
                </a:solidFill>
                <a:effectLst/>
                <a:latin typeface="Calibri"/>
                <a:ea typeface="Times New Roman"/>
                <a:cs typeface="Times New Roman"/>
              </a:rPr>
              <a:t>MTS Assay</a:t>
            </a:r>
            <a:endParaRPr lang="en-GB" sz="1400" dirty="0">
              <a:solidFill>
                <a:srgbClr val="139522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https://encrypted-tbn0.gstatic.com/images?q=tbn:ANd9GcSyhAnWX4mnL12--xm56-u8gjTpujbfHSuSgz0rJkXlGNA0KukJ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48" y="1324589"/>
            <a:ext cx="2054352" cy="13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48" y="3175039"/>
            <a:ext cx="2054351" cy="132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TextBox 1235"/>
          <p:cNvSpPr txBox="1"/>
          <p:nvPr/>
        </p:nvSpPr>
        <p:spPr>
          <a:xfrm>
            <a:off x="6354971" y="2699127"/>
            <a:ext cx="3127309" cy="637166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="1" kern="12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CM-H</a:t>
            </a:r>
            <a:r>
              <a:rPr lang="en-GB" sz="1400" b="1" kern="1200" baseline="-250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2</a:t>
            </a:r>
            <a:r>
              <a:rPr lang="en-GB" sz="1400" b="1" kern="12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DC-FDA Flow </a:t>
            </a:r>
            <a:r>
              <a:rPr lang="en-GB" sz="14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C</a:t>
            </a:r>
            <a:r>
              <a:rPr lang="en-GB" sz="1400" b="1" kern="12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ytometry</a:t>
            </a:r>
            <a:endParaRPr lang="en-GB" sz="1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50" name="TextBox 1235"/>
          <p:cNvSpPr txBox="1"/>
          <p:nvPr/>
        </p:nvSpPr>
        <p:spPr>
          <a:xfrm>
            <a:off x="6443318" y="4495800"/>
            <a:ext cx="2853081" cy="852610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="1" kern="1200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Reverse Transcription PCR (GPx-1/GPx-4)</a:t>
            </a:r>
            <a:endParaRPr lang="en-GB" sz="1400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81" y="5181600"/>
            <a:ext cx="19452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Up Arrow 150"/>
          <p:cNvSpPr/>
          <p:nvPr/>
        </p:nvSpPr>
        <p:spPr>
          <a:xfrm rot="5400000">
            <a:off x="1847121" y="3572315"/>
            <a:ext cx="152444" cy="33682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Up Arrow 151"/>
          <p:cNvSpPr/>
          <p:nvPr/>
        </p:nvSpPr>
        <p:spPr>
          <a:xfrm rot="5400000">
            <a:off x="3807749" y="3553659"/>
            <a:ext cx="152444" cy="33682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TextBox 1228"/>
          <p:cNvSpPr txBox="1"/>
          <p:nvPr/>
        </p:nvSpPr>
        <p:spPr>
          <a:xfrm>
            <a:off x="1976399" y="4015075"/>
            <a:ext cx="1890650" cy="537034"/>
          </a:xfrm>
          <a:prstGeom prst="rect">
            <a:avLst/>
          </a:prstGeom>
          <a:noFill/>
        </p:spPr>
        <p:txBody>
          <a:bodyPr wrap="square" lIns="216000" tIns="144000" rIns="216000" bIns="144000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i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48 hours at 37°C</a:t>
            </a:r>
            <a:endParaRPr lang="en-GB" sz="1600" i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55" name="TextBox 1228"/>
          <p:cNvSpPr txBox="1"/>
          <p:nvPr/>
        </p:nvSpPr>
        <p:spPr>
          <a:xfrm>
            <a:off x="4007086" y="4015075"/>
            <a:ext cx="1873240" cy="537034"/>
          </a:xfrm>
          <a:prstGeom prst="rect">
            <a:avLst/>
          </a:prstGeom>
          <a:noFill/>
        </p:spPr>
        <p:txBody>
          <a:bodyPr wrap="square" lIns="216000" tIns="144000" rIns="216000" bIns="144000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i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16 hours at 37°C</a:t>
            </a:r>
            <a:endParaRPr lang="en-GB" sz="1600" i="1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2235254" y="3603732"/>
            <a:ext cx="1373593" cy="393059"/>
            <a:chOff x="0" y="0"/>
            <a:chExt cx="1781175" cy="398780"/>
          </a:xfrm>
        </p:grpSpPr>
        <p:grpSp>
          <p:nvGrpSpPr>
            <p:cNvPr id="157" name="Group 156"/>
            <p:cNvGrpSpPr/>
            <p:nvPr/>
          </p:nvGrpSpPr>
          <p:grpSpPr>
            <a:xfrm>
              <a:off x="0" y="0"/>
              <a:ext cx="1781175" cy="398780"/>
              <a:chOff x="2746282" y="993733"/>
              <a:chExt cx="2207900" cy="583371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2746282" y="1028263"/>
                <a:ext cx="2206850" cy="548841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>
                <a:off x="4952081" y="993733"/>
                <a:ext cx="2101" cy="3354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2748891" y="1005964"/>
                <a:ext cx="0" cy="310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167"/>
              <p:cNvSpPr/>
              <p:nvPr/>
            </p:nvSpPr>
            <p:spPr>
              <a:xfrm>
                <a:off x="2899289" y="1124530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083038" y="1080790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275768" y="1049370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dirty="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476999" y="1031825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665065" y="1023170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3862142" y="1028263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4045466" y="1037153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4241455" y="1058538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4403034" y="1081655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4697328" y="1212397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4564549" y="1128940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872734" y="1292838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073716" y="1333128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252747" y="1370129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418507" y="1383124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589561" y="1383124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759878" y="1391231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933621" y="1391231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4099771" y="1370129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4283425" y="1356321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4448954" y="1318374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4601354" y="1266035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943814" y="1208835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3136287" y="1209489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306586" y="1207665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481273" y="1208319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660331" y="1208835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3826212" y="1209516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4009823" y="1206068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4193403" y="1206495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389283" y="1207176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2755675" y="1212397"/>
                <a:ext cx="252444" cy="180572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17643" tIns="208822" rIns="417643" bIns="2088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  <p:sp>
          <p:nvSpPr>
            <p:cNvPr id="158" name="Rounded Rectangle 157"/>
            <p:cNvSpPr/>
            <p:nvPr/>
          </p:nvSpPr>
          <p:spPr>
            <a:xfrm>
              <a:off x="11289" y="158044"/>
              <a:ext cx="109220" cy="8128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643" tIns="208822" rIns="417643" bIns="208822" rtlCol="0" anchor="ctr"/>
            <a:lstStyle/>
            <a:p>
              <a:endParaRPr lang="en-GB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812800" y="158044"/>
              <a:ext cx="109220" cy="8128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643" tIns="208822" rIns="417643" bIns="208822" rtlCol="0" anchor="ctr"/>
            <a:lstStyle/>
            <a:p>
              <a:endParaRPr lang="en-GB"/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1648178" y="169333"/>
              <a:ext cx="109220" cy="8128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643" tIns="208822" rIns="417643" bIns="208822" rtlCol="0" anchor="ctr"/>
            <a:lstStyle/>
            <a:p>
              <a:endParaRPr lang="en-GB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812800" y="11289"/>
              <a:ext cx="109220" cy="8128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643" tIns="208822" rIns="417643" bIns="208822" rtlCol="0" anchor="ctr"/>
            <a:lstStyle/>
            <a:p>
              <a:endParaRPr lang="en-GB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801512" y="316089"/>
              <a:ext cx="109220" cy="8128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643" tIns="208822" rIns="417643" bIns="208822" rtlCol="0" anchor="ctr"/>
            <a:lstStyle/>
            <a:p>
              <a:endParaRPr lang="en-GB"/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95112" y="169333"/>
              <a:ext cx="109220" cy="8128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643" tIns="208822" rIns="417643" bIns="208822" rtlCol="0" anchor="ctr"/>
            <a:lstStyle/>
            <a:p>
              <a:endParaRPr lang="en-GB"/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1207912" y="158044"/>
              <a:ext cx="109220" cy="81280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643" tIns="208822" rIns="417643" bIns="208822" rtlCol="0" anchor="ctr"/>
            <a:lstStyle/>
            <a:p>
              <a:endParaRPr lang="en-GB"/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73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34"/>
    </mc:Choice>
    <mc:Fallback xmlns="">
      <p:transition spd="slow" advTm="30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141" grpId="0" animBg="1"/>
      <p:bldP spid="142" grpId="0" animBg="1"/>
      <p:bldP spid="146" grpId="0"/>
      <p:bldP spid="149" grpId="0"/>
      <p:bldP spid="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837432"/>
              </p:ext>
            </p:extLst>
          </p:nvPr>
        </p:nvGraphicFramePr>
        <p:xfrm>
          <a:off x="533400" y="1279486"/>
          <a:ext cx="7924800" cy="375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460854" y="3226925"/>
            <a:ext cx="1143000" cy="276999"/>
            <a:chOff x="5501638" y="2830048"/>
            <a:chExt cx="1143000" cy="276999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501638" y="3035501"/>
              <a:ext cx="0" cy="715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501638" y="3034983"/>
              <a:ext cx="1143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639979" y="3031834"/>
              <a:ext cx="0" cy="715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865389" y="2830048"/>
              <a:ext cx="3770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FF0000"/>
                  </a:solidFill>
                </a:rPr>
                <a:t>***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99195" y="2843888"/>
            <a:ext cx="1100318" cy="276999"/>
            <a:chOff x="6576699" y="2219957"/>
            <a:chExt cx="1100318" cy="276999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576699" y="2404897"/>
              <a:ext cx="0" cy="920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576699" y="2404897"/>
              <a:ext cx="109700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677017" y="2404897"/>
              <a:ext cx="0" cy="874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966800" y="2219957"/>
              <a:ext cx="3770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FF0000"/>
                  </a:solidFill>
                </a:rPr>
                <a:t>***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2399" y="5105400"/>
            <a:ext cx="83706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Selenium supplementation (100nM/200nM Na</a:t>
            </a:r>
            <a:r>
              <a:rPr lang="en-GB" sz="1400" baseline="-25000" dirty="0"/>
              <a:t>2</a:t>
            </a:r>
            <a:r>
              <a:rPr lang="en-GB" sz="1400" dirty="0"/>
              <a:t>SeO</a:t>
            </a:r>
            <a:r>
              <a:rPr lang="en-GB" sz="1400" baseline="-25000" dirty="0"/>
              <a:t>3</a:t>
            </a:r>
            <a:r>
              <a:rPr lang="en-GB" sz="1400" dirty="0"/>
              <a:t>)</a:t>
            </a:r>
            <a:r>
              <a:rPr lang="en-GB" sz="1400" b="1" dirty="0"/>
              <a:t> </a:t>
            </a:r>
            <a:r>
              <a:rPr lang="en-GB" sz="1400" dirty="0"/>
              <a:t>of unstressed cells did not significantly change cell viability compared to control cells (no PQ/SNAP).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Monocytes pre-supplemented with </a:t>
            </a:r>
            <a:r>
              <a:rPr lang="en-GB" sz="1400" b="1" dirty="0"/>
              <a:t>100nM Na</a:t>
            </a:r>
            <a:r>
              <a:rPr lang="en-GB" sz="1400" b="1" baseline="-25000" dirty="0"/>
              <a:t>2</a:t>
            </a:r>
            <a:r>
              <a:rPr lang="en-GB" sz="1400" b="1" dirty="0"/>
              <a:t>SeO</a:t>
            </a:r>
            <a:r>
              <a:rPr lang="en-GB" sz="1400" b="1" baseline="-25000" dirty="0"/>
              <a:t>3 </a:t>
            </a:r>
            <a:r>
              <a:rPr lang="en-GB" sz="1400" dirty="0"/>
              <a:t>before PQ/SNAP treatment, </a:t>
            </a:r>
            <a:r>
              <a:rPr lang="en-GB" sz="1400" b="1" dirty="0"/>
              <a:t>significantly</a:t>
            </a:r>
            <a:r>
              <a:rPr lang="en-GB" sz="1400" dirty="0"/>
              <a:t> </a:t>
            </a:r>
            <a:r>
              <a:rPr lang="en-GB" sz="1400" b="1" dirty="0"/>
              <a:t>increased cell viability by 33% </a:t>
            </a:r>
            <a:r>
              <a:rPr lang="en-GB" sz="1400" dirty="0"/>
              <a:t>(p&lt;0.001) compared to PQ/SNAP treated cells.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Monocytes pre-supplemented with </a:t>
            </a:r>
            <a:r>
              <a:rPr lang="en-GB" sz="1400" b="1" dirty="0"/>
              <a:t>200nM Na</a:t>
            </a:r>
            <a:r>
              <a:rPr lang="en-GB" sz="1400" b="1" baseline="-25000" dirty="0"/>
              <a:t>2</a:t>
            </a:r>
            <a:r>
              <a:rPr lang="en-GB" sz="1400" b="1" dirty="0"/>
              <a:t>SeO</a:t>
            </a:r>
            <a:r>
              <a:rPr lang="en-GB" sz="1400" b="1" baseline="-25000" dirty="0"/>
              <a:t>3</a:t>
            </a:r>
            <a:r>
              <a:rPr lang="en-GB" sz="1400" b="1" dirty="0"/>
              <a:t> </a:t>
            </a:r>
            <a:r>
              <a:rPr lang="en-GB" sz="1400" dirty="0"/>
              <a:t>before PQ/SNAP treatment, did </a:t>
            </a:r>
            <a:r>
              <a:rPr lang="en-GB" sz="1400" b="1" dirty="0"/>
              <a:t>not significantly improve cell viability </a:t>
            </a:r>
            <a:r>
              <a:rPr lang="en-GB" sz="1400" dirty="0"/>
              <a:t>compared to PQ/SNAP treated cells.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-178228" y="127379"/>
            <a:ext cx="7188628" cy="1015621"/>
          </a:xfrm>
          <a:prstGeom prst="roundRect">
            <a:avLst/>
          </a:prstGeom>
          <a:solidFill>
            <a:srgbClr val="139522"/>
          </a:solidFill>
          <a:ln>
            <a:solidFill>
              <a:srgbClr val="0BE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100nM selenite ensures greater cellular protection than 200nM selenite under stress conditions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07" y="127379"/>
            <a:ext cx="1862179" cy="109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 rot="16200000">
            <a:off x="3134582" y="555312"/>
            <a:ext cx="190500" cy="26957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" name="Right Brace 16"/>
          <p:cNvSpPr/>
          <p:nvPr/>
        </p:nvSpPr>
        <p:spPr>
          <a:xfrm rot="16200000">
            <a:off x="6502294" y="499791"/>
            <a:ext cx="190500" cy="28067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2596" y="1445267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Gill Sans MT Condensed" panose="020B0506020104020203" pitchFamily="34" charset="0"/>
              </a:rPr>
              <a:t>UNSTRESSED CELLS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16107" y="1445267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Gill Sans MT Condensed" panose="020B0506020104020203" pitchFamily="34" charset="0"/>
              </a:rPr>
              <a:t>STRESSED CELLS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7496" y="1219200"/>
            <a:ext cx="9380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n=10; mean +SEM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115232" y="1875321"/>
            <a:ext cx="3327254" cy="284499"/>
            <a:chOff x="5501638" y="2822548"/>
            <a:chExt cx="1143000" cy="284499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5501638" y="3035501"/>
              <a:ext cx="0" cy="715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01638" y="3034983"/>
              <a:ext cx="1143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644184" y="3035500"/>
              <a:ext cx="0" cy="715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025172" y="2822548"/>
              <a:ext cx="3770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FF0000"/>
                  </a:solidFill>
                </a:rPr>
                <a:t>***</a:t>
              </a:r>
            </a:p>
          </p:txBody>
        </p:sp>
      </p:grp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37"/>
    </mc:Choice>
    <mc:Fallback xmlns="">
      <p:transition spd="slow" advTm="58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9600" y="1524000"/>
            <a:ext cx="7924800" cy="3886200"/>
            <a:chOff x="609600" y="1718925"/>
            <a:chExt cx="7924800" cy="3691275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11891696"/>
                </p:ext>
              </p:extLst>
            </p:nvPr>
          </p:nvGraphicFramePr>
          <p:xfrm>
            <a:off x="609600" y="1718925"/>
            <a:ext cx="7924800" cy="3691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3" name="Straight Connector 2"/>
            <p:cNvCxnSpPr/>
            <p:nvPr/>
          </p:nvCxnSpPr>
          <p:spPr>
            <a:xfrm flipV="1">
              <a:off x="3210325" y="2615104"/>
              <a:ext cx="0" cy="117449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210325" y="2615104"/>
              <a:ext cx="3411130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708141" y="2447692"/>
              <a:ext cx="3770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FF0000"/>
                  </a:solidFill>
                </a:rPr>
                <a:t>***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6621454" y="2615104"/>
              <a:ext cx="0" cy="117449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79031" y="5486400"/>
            <a:ext cx="8370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Selenium supplementation (100nM Na</a:t>
            </a:r>
            <a:r>
              <a:rPr lang="en-GB" sz="1400" baseline="-25000" dirty="0"/>
              <a:t>2</a:t>
            </a:r>
            <a:r>
              <a:rPr lang="en-GB" sz="1400" dirty="0"/>
              <a:t>SeO</a:t>
            </a:r>
            <a:r>
              <a:rPr lang="en-GB" sz="1400" baseline="-25000" dirty="0"/>
              <a:t>3</a:t>
            </a:r>
            <a:r>
              <a:rPr lang="en-GB" sz="1400" dirty="0"/>
              <a:t>)</a:t>
            </a:r>
            <a:r>
              <a:rPr lang="en-GB" sz="1400" b="1" dirty="0"/>
              <a:t> </a:t>
            </a:r>
            <a:r>
              <a:rPr lang="en-GB" sz="1400" dirty="0"/>
              <a:t>of unstressed cells did not significantly change ROS levels compared to control cells (no PQ/SNAP).</a:t>
            </a:r>
          </a:p>
          <a:p>
            <a:pPr algn="just"/>
            <a:endParaRPr lang="en-GB" sz="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Monocytes pre-supplemented with </a:t>
            </a:r>
            <a:r>
              <a:rPr lang="en-GB" sz="1400" b="1" dirty="0"/>
              <a:t>100nM Na</a:t>
            </a:r>
            <a:r>
              <a:rPr lang="en-GB" sz="1400" b="1" baseline="-25000" dirty="0"/>
              <a:t>2</a:t>
            </a:r>
            <a:r>
              <a:rPr lang="en-GB" sz="1400" b="1" dirty="0"/>
              <a:t>SeO</a:t>
            </a:r>
            <a:r>
              <a:rPr lang="en-GB" sz="1400" b="1" baseline="-25000" dirty="0"/>
              <a:t>3</a:t>
            </a:r>
            <a:r>
              <a:rPr lang="en-GB" sz="1400" b="1" dirty="0"/>
              <a:t> </a:t>
            </a:r>
            <a:r>
              <a:rPr lang="en-GB" sz="1400" dirty="0"/>
              <a:t>before PQ/SNAP treatment, </a:t>
            </a:r>
            <a:r>
              <a:rPr lang="en-GB" sz="1400" b="1" dirty="0"/>
              <a:t>significantly reduced ROS levels by 32% </a:t>
            </a:r>
            <a:r>
              <a:rPr lang="en-GB" sz="1400" dirty="0"/>
              <a:t>(p&lt;0.001) compared to PQ/SNAP treated cells.</a:t>
            </a:r>
            <a:r>
              <a:rPr lang="en-GB" sz="1600" dirty="0"/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-76200" y="127378"/>
            <a:ext cx="7086600" cy="1015621"/>
          </a:xfrm>
          <a:prstGeom prst="roundRect">
            <a:avLst/>
          </a:prstGeom>
          <a:solidFill>
            <a:srgbClr val="139522"/>
          </a:solidFill>
          <a:ln>
            <a:solidFill>
              <a:srgbClr val="0BE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 Narrow" panose="020B0606020202030204" pitchFamily="34" charset="0"/>
                <a:ea typeface="Yu Gothic" panose="020B0400000000000000" pitchFamily="34" charset="-128"/>
                <a:cs typeface="Nirmala UI" panose="020B0502040204020203" pitchFamily="34" charset="0"/>
              </a:rPr>
              <a:t>100nM selenite attenuates reactive oxidative species levels under stress conditions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7379"/>
            <a:ext cx="1868487" cy="128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Brace 13"/>
          <p:cNvSpPr/>
          <p:nvPr/>
        </p:nvSpPr>
        <p:spPr>
          <a:xfrm rot="16200000">
            <a:off x="4820640" y="-198412"/>
            <a:ext cx="190501" cy="47244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8670" y="1668425"/>
            <a:ext cx="1415845" cy="400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 Condensed" panose="020B0506020104020203" pitchFamily="34" charset="0"/>
              </a:rPr>
              <a:t>STRESSED CELLS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7043" y="1302431"/>
            <a:ext cx="8867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n=3; mean +SEM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000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7"/>
    </mc:Choice>
    <mc:Fallback xmlns="">
      <p:transition spd="slow" advTm="30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IMING" val="|1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IMING" val="|1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4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IMING" val="|36.5|20.5|2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IMING" val="|17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13786</TotalTime>
  <Words>952</Words>
  <Application>Microsoft Office PowerPoint</Application>
  <PresentationFormat>On-screen Show (4:3)</PresentationFormat>
  <Paragraphs>315</Paragraphs>
  <Slides>13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Chaparral Pro Light</vt:lpstr>
      <vt:lpstr>Gill Sans MT</vt:lpstr>
      <vt:lpstr>Gill Sans MT Condensed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Effect Se supp on , and mechanistic pathways</dc:title>
  <dc:creator>DEAN LEIGHTON (1313804)</dc:creator>
  <cp:lastModifiedBy>Leah Morrison (lib)</cp:lastModifiedBy>
  <cp:revision>539</cp:revision>
  <dcterms:created xsi:type="dcterms:W3CDTF">2006-08-16T00:00:00Z</dcterms:created>
  <dcterms:modified xsi:type="dcterms:W3CDTF">2022-09-12T08:56:00Z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1EC2057A-6D1F-447D-9534-5FED5325C895</vt:lpwstr>
  </property>
  <property fmtid="{D5CDD505-2E9C-101B-9397-08002B2CF9AE}" pid="3" name="ArticulatePath">
    <vt:lpwstr>Nutrition Society Presentation</vt:lpwstr>
  </property>
</Properties>
</file>