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80" r:id="rId4"/>
    <p:sldMasterId id="2147484109" r:id="rId5"/>
    <p:sldMasterId id="2147484092" r:id="rId6"/>
  </p:sldMasterIdLst>
  <p:notesMasterIdLst>
    <p:notesMasterId r:id="rId22"/>
  </p:notesMasterIdLst>
  <p:handoutMasterIdLst>
    <p:handoutMasterId r:id="rId23"/>
  </p:handoutMasterIdLst>
  <p:sldIdLst>
    <p:sldId id="256" r:id="rId7"/>
    <p:sldId id="257" r:id="rId8"/>
    <p:sldId id="258" r:id="rId9"/>
    <p:sldId id="259" r:id="rId10"/>
    <p:sldId id="260" r:id="rId11"/>
    <p:sldId id="261" r:id="rId12"/>
    <p:sldId id="268" r:id="rId13"/>
    <p:sldId id="262" r:id="rId14"/>
    <p:sldId id="269" r:id="rId15"/>
    <p:sldId id="270" r:id="rId16"/>
    <p:sldId id="272" r:id="rId17"/>
    <p:sldId id="265" r:id="rId18"/>
    <p:sldId id="273" r:id="rId19"/>
    <p:sldId id="266" r:id="rId20"/>
    <p:sldId id="267"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53"/>
    <a:srgbClr val="F9C523"/>
    <a:srgbClr val="F2C570"/>
    <a:srgbClr val="00B8E1"/>
    <a:srgbClr val="9D739E"/>
    <a:srgbClr val="F0E9EE"/>
    <a:srgbClr val="DEE2EA"/>
    <a:srgbClr val="E8DEE6"/>
    <a:srgbClr val="CAC2C8"/>
    <a:srgbClr val="00A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84"/>
    <p:restoredTop sz="78097"/>
  </p:normalViewPr>
  <p:slideViewPr>
    <p:cSldViewPr snapToGrid="0" snapToObjects="1">
      <p:cViewPr varScale="1">
        <p:scale>
          <a:sx n="36" d="100"/>
          <a:sy n="36" d="100"/>
        </p:scale>
        <p:origin x="1152"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8" d="100"/>
          <a:sy n="148" d="100"/>
        </p:scale>
        <p:origin x="443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9D739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FBB-47C8-8F05-9A0136607077}"/>
            </c:ext>
          </c:extLst>
        </c:ser>
        <c:ser>
          <c:idx val="1"/>
          <c:order val="1"/>
          <c:tx>
            <c:strRef>
              <c:f>Sheet1!$C$1</c:f>
              <c:strCache>
                <c:ptCount val="1"/>
                <c:pt idx="0">
                  <c:v>Series 2</c:v>
                </c:pt>
              </c:strCache>
            </c:strRef>
          </c:tx>
          <c:spPr>
            <a:solidFill>
              <a:srgbClr val="00B8E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FBB-47C8-8F05-9A0136607077}"/>
            </c:ext>
          </c:extLst>
        </c:ser>
        <c:ser>
          <c:idx val="2"/>
          <c:order val="2"/>
          <c:tx>
            <c:strRef>
              <c:f>Sheet1!$D$1</c:f>
              <c:strCache>
                <c:ptCount val="1"/>
                <c:pt idx="0">
                  <c:v>Series 3</c:v>
                </c:pt>
              </c:strCache>
            </c:strRef>
          </c:tx>
          <c:spPr>
            <a:solidFill>
              <a:srgbClr val="F9C85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FBB-47C8-8F05-9A0136607077}"/>
            </c:ext>
          </c:extLst>
        </c:ser>
        <c:dLbls>
          <c:showLegendKey val="0"/>
          <c:showVal val="0"/>
          <c:showCatName val="0"/>
          <c:showSerName val="0"/>
          <c:showPercent val="0"/>
          <c:showBubbleSize val="0"/>
        </c:dLbls>
        <c:gapWidth val="219"/>
        <c:overlap val="-27"/>
        <c:axId val="-2042759216"/>
        <c:axId val="-2042956128"/>
      </c:barChart>
      <c:catAx>
        <c:axId val="-204275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956128"/>
        <c:crosses val="autoZero"/>
        <c:auto val="1"/>
        <c:lblAlgn val="ctr"/>
        <c:lblOffset val="100"/>
        <c:noMultiLvlLbl val="0"/>
      </c:catAx>
      <c:valAx>
        <c:axId val="-204295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75921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FE14B-3ACE-C14B-976F-D4DD09CFBFB4}" type="datetimeFigureOut">
              <a:rPr lang="en-US" smtClean="0"/>
              <a:t>5/16/2024</a:t>
            </a:fld>
            <a:endParaRPr lang="en-US"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479B3-42F7-3944-841C-181ACE96E93A}" type="slidenum">
              <a:rPr lang="en-US" smtClean="0"/>
              <a:t>‹#›</a:t>
            </a:fld>
            <a:endParaRPr lang="en-US" dirty="0"/>
          </a:p>
        </p:txBody>
      </p:sp>
    </p:spTree>
    <p:extLst>
      <p:ext uri="{BB962C8B-B14F-4D97-AF65-F5344CB8AC3E}">
        <p14:creationId xmlns:p14="http://schemas.microsoft.com/office/powerpoint/2010/main" val="94738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FFB5D-C1F5-2842-8CAF-C81518F68F7E}" type="datetimeFigureOut">
              <a:rPr lang="en-US" smtClean="0"/>
              <a:t>5/16/2024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F6536-074C-7C47-ADA5-29478494173A}" type="slidenum">
              <a:rPr lang="en-US" smtClean="0"/>
              <a:t>‹#›</a:t>
            </a:fld>
            <a:endParaRPr lang="en-US" dirty="0"/>
          </a:p>
        </p:txBody>
      </p:sp>
    </p:spTree>
    <p:extLst>
      <p:ext uri="{BB962C8B-B14F-4D97-AF65-F5344CB8AC3E}">
        <p14:creationId xmlns:p14="http://schemas.microsoft.com/office/powerpoint/2010/main" val="204175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4</a:t>
            </a:fld>
            <a:endParaRPr lang="en-US" dirty="0"/>
          </a:p>
        </p:txBody>
      </p:sp>
    </p:spTree>
    <p:extLst>
      <p:ext uri="{BB962C8B-B14F-4D97-AF65-F5344CB8AC3E}">
        <p14:creationId xmlns:p14="http://schemas.microsoft.com/office/powerpoint/2010/main" val="22260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7</a:t>
            </a:fld>
            <a:endParaRPr lang="en-US" dirty="0"/>
          </a:p>
        </p:txBody>
      </p:sp>
    </p:spTree>
    <p:extLst>
      <p:ext uri="{BB962C8B-B14F-4D97-AF65-F5344CB8AC3E}">
        <p14:creationId xmlns:p14="http://schemas.microsoft.com/office/powerpoint/2010/main" val="169749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10</a:t>
            </a:fld>
            <a:endParaRPr lang="en-US" dirty="0"/>
          </a:p>
        </p:txBody>
      </p:sp>
    </p:spTree>
    <p:extLst>
      <p:ext uri="{BB962C8B-B14F-4D97-AF65-F5344CB8AC3E}">
        <p14:creationId xmlns:p14="http://schemas.microsoft.com/office/powerpoint/2010/main" val="209246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11</a:t>
            </a:fld>
            <a:endParaRPr lang="en-US" dirty="0"/>
          </a:p>
        </p:txBody>
      </p:sp>
    </p:spTree>
    <p:extLst>
      <p:ext uri="{BB962C8B-B14F-4D97-AF65-F5344CB8AC3E}">
        <p14:creationId xmlns:p14="http://schemas.microsoft.com/office/powerpoint/2010/main" val="298594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12</a:t>
            </a:fld>
            <a:endParaRPr lang="en-US" dirty="0"/>
          </a:p>
        </p:txBody>
      </p:sp>
    </p:spTree>
    <p:extLst>
      <p:ext uri="{BB962C8B-B14F-4D97-AF65-F5344CB8AC3E}">
        <p14:creationId xmlns:p14="http://schemas.microsoft.com/office/powerpoint/2010/main" val="123196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13</a:t>
            </a:fld>
            <a:endParaRPr lang="en-US" dirty="0"/>
          </a:p>
        </p:txBody>
      </p:sp>
    </p:spTree>
    <p:extLst>
      <p:ext uri="{BB962C8B-B14F-4D97-AF65-F5344CB8AC3E}">
        <p14:creationId xmlns:p14="http://schemas.microsoft.com/office/powerpoint/2010/main" val="356974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F6536-074C-7C47-ADA5-29478494173A}" type="slidenum">
              <a:rPr lang="en-US" smtClean="0"/>
              <a:t>15</a:t>
            </a:fld>
            <a:endParaRPr lang="en-US" dirty="0"/>
          </a:p>
        </p:txBody>
      </p:sp>
    </p:spTree>
    <p:extLst>
      <p:ext uri="{BB962C8B-B14F-4D97-AF65-F5344CB8AC3E}">
        <p14:creationId xmlns:p14="http://schemas.microsoft.com/office/powerpoint/2010/main" val="345475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895" y="1866495"/>
            <a:ext cx="9144000" cy="1042336"/>
          </a:xfrm>
          <a:prstGeom prst="rect">
            <a:avLst/>
          </a:prstGeom>
        </p:spPr>
        <p:txBody>
          <a:bodyPr anchor="t">
            <a:normAutofit/>
          </a:bodyPr>
          <a:lstStyle>
            <a:lvl1pPr algn="l">
              <a:defRPr sz="5500" b="1">
                <a:solidFill>
                  <a:schemeClr val="accent1"/>
                </a:solidFill>
                <a:latin typeface="+mn-lt"/>
              </a:defRPr>
            </a:lvl1pPr>
          </a:lstStyle>
          <a:p>
            <a:r>
              <a:rPr lang="en-GB"/>
              <a:t>Click to edit Master title style</a:t>
            </a:r>
            <a:endParaRPr lang="en-US" dirty="0"/>
          </a:p>
        </p:txBody>
      </p:sp>
      <p:sp>
        <p:nvSpPr>
          <p:cNvPr id="3" name="Subtitle 2"/>
          <p:cNvSpPr>
            <a:spLocks noGrp="1"/>
          </p:cNvSpPr>
          <p:nvPr>
            <p:ph type="subTitle" idx="1"/>
          </p:nvPr>
        </p:nvSpPr>
        <p:spPr>
          <a:xfrm>
            <a:off x="609595" y="3085042"/>
            <a:ext cx="9144000" cy="157162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0"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1"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69868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891086" y="1096432"/>
            <a:ext cx="6172200" cy="4620683"/>
          </a:xfrm>
          <a:prstGeom prst="rect">
            <a:avLst/>
          </a:prstGeo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8" name="Title 1"/>
          <p:cNvSpPr>
            <a:spLocks noGrp="1"/>
          </p:cNvSpPr>
          <p:nvPr>
            <p:ph type="title"/>
          </p:nvPr>
        </p:nvSpPr>
        <p:spPr>
          <a:xfrm>
            <a:off x="546098" y="1096432"/>
            <a:ext cx="3933825" cy="1054100"/>
          </a:xfrm>
          <a:prstGeom prst="rect">
            <a:avLst/>
          </a:prstGeom>
        </p:spPr>
        <p:txBody>
          <a:bodyPr anchor="t"/>
          <a:lstStyle>
            <a:lvl1pPr>
              <a:defRPr sz="3200" b="1">
                <a:solidFill>
                  <a:srgbClr val="69216A"/>
                </a:solidFill>
                <a:latin typeface="+mn-lt"/>
              </a:defRPr>
            </a:lvl1pPr>
          </a:lstStyle>
          <a:p>
            <a:r>
              <a:rPr lang="en-GB"/>
              <a:t>Click to edit Master title style</a:t>
            </a:r>
            <a:endParaRPr lang="en-US" dirty="0"/>
          </a:p>
        </p:txBody>
      </p:sp>
      <p:sp>
        <p:nvSpPr>
          <p:cNvPr id="9" name="Text Placeholder 3"/>
          <p:cNvSpPr>
            <a:spLocks noGrp="1"/>
          </p:cNvSpPr>
          <p:nvPr>
            <p:ph type="body" sz="half" idx="2"/>
          </p:nvPr>
        </p:nvSpPr>
        <p:spPr>
          <a:xfrm>
            <a:off x="547686" y="2167466"/>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6"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7"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8"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25629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5700" cy="6871786"/>
          </a:xfrm>
          <a:prstGeom prst="rect">
            <a:avLst/>
          </a:prstGeom>
        </p:spPr>
      </p:pic>
      <p:sp>
        <p:nvSpPr>
          <p:cNvPr id="15" name="Rectangle 14"/>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
        <p:nvSpPr>
          <p:cNvPr id="11" name="Rectangle 10"/>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19" name="Freeform 18"/>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Tree>
    <p:extLst>
      <p:ext uri="{BB962C8B-B14F-4D97-AF65-F5344CB8AC3E}">
        <p14:creationId xmlns:p14="http://schemas.microsoft.com/office/powerpoint/2010/main" val="123393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9D739E"/>
          </a:solidFill>
          <a:ln>
            <a:noFill/>
          </a:ln>
        </p:spPr>
      </p:pic>
      <p:sp>
        <p:nvSpPr>
          <p:cNvPr id="4" name="Rectangle 3"/>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
        <p:nvSpPr>
          <p:cNvPr id="6" name="Rectangle 5"/>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8" name="Freeform 7"/>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Tree>
    <p:extLst>
      <p:ext uri="{BB962C8B-B14F-4D97-AF65-F5344CB8AC3E}">
        <p14:creationId xmlns:p14="http://schemas.microsoft.com/office/powerpoint/2010/main" val="139063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7621"/>
            <a:ext cx="12192000" cy="6858000"/>
          </a:xfrm>
          <a:prstGeom prst="rect">
            <a:avLst/>
          </a:prstGeom>
        </p:spPr>
      </p:pic>
      <p:sp>
        <p:nvSpPr>
          <p:cNvPr id="4" name="Rectangle 3"/>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
        <p:nvSpPr>
          <p:cNvPr id="6" name="Rectangle 5"/>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8" name="Freeform 7"/>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Tree>
    <p:extLst>
      <p:ext uri="{BB962C8B-B14F-4D97-AF65-F5344CB8AC3E}">
        <p14:creationId xmlns:p14="http://schemas.microsoft.com/office/powerpoint/2010/main" val="762585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9300" cy="6850856"/>
          </a:xfrm>
          <a:prstGeom prst="rect">
            <a:avLst/>
          </a:prstGeom>
        </p:spPr>
      </p:pic>
    </p:spTree>
    <p:extLst>
      <p:ext uri="{BB962C8B-B14F-4D97-AF65-F5344CB8AC3E}">
        <p14:creationId xmlns:p14="http://schemas.microsoft.com/office/powerpoint/2010/main" val="78884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9195" y="390846"/>
            <a:ext cx="1111170" cy="5811838"/>
          </a:xfrm>
          <a:prstGeom prst="rect">
            <a:avLst/>
          </a:prstGeom>
        </p:spPr>
        <p:txBody>
          <a:bodyPr vert="eaVert"/>
          <a:lstStyle>
            <a:lvl1pPr>
              <a:defRPr sz="3400" b="1">
                <a:solidFill>
                  <a:srgbClr val="69216A"/>
                </a:solidFill>
              </a:defRPr>
            </a:lvl1pPr>
          </a:lstStyle>
          <a:p>
            <a:r>
              <a:rPr lang="en-US" dirty="0"/>
              <a:t>Click to edit Master title style</a:t>
            </a:r>
          </a:p>
        </p:txBody>
      </p:sp>
      <p:sp>
        <p:nvSpPr>
          <p:cNvPr id="3" name="Vertical Text Placeholder 2"/>
          <p:cNvSpPr>
            <a:spLocks noGrp="1"/>
          </p:cNvSpPr>
          <p:nvPr>
            <p:ph type="body" orient="vert" idx="1"/>
          </p:nvPr>
        </p:nvSpPr>
        <p:spPr>
          <a:xfrm>
            <a:off x="1053189" y="403546"/>
            <a:ext cx="9324372" cy="5811838"/>
          </a:xfrm>
          <a:prstGeom prst="rect">
            <a:avLst/>
          </a:prstGeom>
        </p:spPr>
        <p:txBody>
          <a:bodyPr vert="eaVert"/>
          <a:lstStyle>
            <a:lvl2pPr>
              <a:defRPr>
                <a:solidFill>
                  <a:srgbClr val="69216A"/>
                </a:solidFill>
              </a:defRPr>
            </a:lvl2pPr>
            <a:lvl4pPr>
              <a:defRPr>
                <a:solidFill>
                  <a:srgbClr val="69216A"/>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rot="5400000">
            <a:off x="8465" y="563036"/>
            <a:ext cx="1253069" cy="347134"/>
          </a:xfrm>
          <a:prstGeom prst="rect">
            <a:avLst/>
          </a:prstGeom>
        </p:spPr>
        <p:txBody>
          <a:bodyPr anchor="ctr"/>
          <a:lstStyle>
            <a:lvl1pPr>
              <a:defRPr sz="1000">
                <a:solidFill>
                  <a:srgbClr val="69216A"/>
                </a:solidFill>
              </a:defRPr>
            </a:lvl1pPr>
          </a:lstStyle>
          <a:p>
            <a:fld id="{7F3777FD-75A6-B146-A4D0-80CAC805A384}" type="datetime4">
              <a:rPr lang="en-GB" smtClean="0"/>
              <a:pPr/>
              <a:t>16 May 2024</a:t>
            </a:fld>
            <a:endParaRPr lang="en-US" dirty="0"/>
          </a:p>
        </p:txBody>
      </p:sp>
      <p:sp>
        <p:nvSpPr>
          <p:cNvPr id="5" name="Footer Placeholder 4"/>
          <p:cNvSpPr>
            <a:spLocks noGrp="1"/>
          </p:cNvSpPr>
          <p:nvPr>
            <p:ph type="ftr" sz="quarter" idx="11"/>
          </p:nvPr>
        </p:nvSpPr>
        <p:spPr>
          <a:xfrm rot="5400000">
            <a:off x="-2475593" y="3053073"/>
            <a:ext cx="5380697" cy="358285"/>
          </a:xfrm>
          <a:prstGeom prst="rect">
            <a:avLst/>
          </a:prstGeom>
        </p:spPr>
        <p:txBody>
          <a:bodyPr anchor="ctr"/>
          <a:lstStyle>
            <a:lvl1pPr algn="l">
              <a:defRPr sz="1000">
                <a:solidFill>
                  <a:schemeClr val="bg1"/>
                </a:solidFill>
              </a:defRPr>
            </a:lvl1pPr>
          </a:lstStyle>
          <a:p>
            <a:endParaRPr lang="en-US" dirty="0"/>
          </a:p>
        </p:txBody>
      </p:sp>
      <p:sp>
        <p:nvSpPr>
          <p:cNvPr id="6" name="Slide Number Placeholder 5"/>
          <p:cNvSpPr>
            <a:spLocks noGrp="1"/>
          </p:cNvSpPr>
          <p:nvPr>
            <p:ph type="sldNum" sz="quarter" idx="12"/>
          </p:nvPr>
        </p:nvSpPr>
        <p:spPr>
          <a:xfrm rot="5400000">
            <a:off x="-1142" y="146825"/>
            <a:ext cx="431799" cy="358286"/>
          </a:xfrm>
          <a:prstGeom prst="rect">
            <a:avLst/>
          </a:prstGeom>
        </p:spPr>
        <p:txBody>
          <a:bodyPr anchor="ctr"/>
          <a:lstStyle>
            <a:lvl1pPr>
              <a:defRPr sz="1200">
                <a:solidFill>
                  <a:schemeClr val="bg1"/>
                </a:solidFill>
              </a:defRPr>
            </a:lvl1pPr>
          </a:lstStyle>
          <a:p>
            <a:fld id="{7ED9267D-069E-5F46-80B9-B3F4B7546357}" type="slidenum">
              <a:rPr lang="en-US" smtClean="0"/>
              <a:pPr/>
              <a:t>‹#›</a:t>
            </a:fld>
            <a:endParaRPr lang="en-US" dirty="0"/>
          </a:p>
        </p:txBody>
      </p:sp>
    </p:spTree>
    <p:extLst>
      <p:ext uri="{BB962C8B-B14F-4D97-AF65-F5344CB8AC3E}">
        <p14:creationId xmlns:p14="http://schemas.microsoft.com/office/powerpoint/2010/main" val="58990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GB"/>
              <a:t>Click to edit Master title style</a:t>
            </a:r>
            <a:endParaRPr lang="en-US" dirty="0"/>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57357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5843" y="1026199"/>
            <a:ext cx="10515600" cy="757129"/>
          </a:xfrm>
          <a:prstGeom prst="rect">
            <a:avLst/>
          </a:prstGeom>
        </p:spPr>
        <p:txBody>
          <a:bodyPr anchor="t"/>
          <a:lstStyle>
            <a:lvl1pPr>
              <a:defRPr b="1">
                <a:solidFill>
                  <a:srgbClr val="69216A"/>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595843" y="1757928"/>
            <a:ext cx="10515600" cy="4057777"/>
          </a:xfrm>
          <a:prstGeom prst="rect">
            <a:avLst/>
          </a:prstGeom>
        </p:spPr>
        <p:txBody>
          <a:bodyPr/>
          <a:lstStyle>
            <a:lvl2pPr>
              <a:defRPr>
                <a:solidFill>
                  <a:srgbClr val="69216A"/>
                </a:solidFill>
              </a:defRPr>
            </a:lvl2pPr>
            <a:lvl4pPr>
              <a:defRPr>
                <a:solidFill>
                  <a:srgbClr val="69216A"/>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8" name="Footer Placeholder 4"/>
          <p:cNvSpPr>
            <a:spLocks noGrp="1"/>
          </p:cNvSpPr>
          <p:nvPr>
            <p:ph type="ftr" sz="quarter" idx="11"/>
          </p:nvPr>
        </p:nvSpPr>
        <p:spPr>
          <a:xfrm>
            <a:off x="1736202" y="6453450"/>
            <a:ext cx="7179198" cy="365125"/>
          </a:xfrm>
          <a:prstGeom prst="rect">
            <a:avLst/>
          </a:prstGeom>
        </p:spPr>
        <p:txBody>
          <a:bodyPr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12"/>
          </p:nvPr>
        </p:nvSpPr>
        <p:spPr>
          <a:xfrm>
            <a:off x="10553700" y="6453449"/>
            <a:ext cx="1346200"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15791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3364" y="1027646"/>
            <a:ext cx="10515600" cy="939125"/>
          </a:xfrm>
          <a:prstGeom prst="rect">
            <a:avLst/>
          </a:prstGeom>
        </p:spPr>
        <p:txBody>
          <a:bodyPr anchor="t"/>
          <a:lstStyle>
            <a:lvl1pPr>
              <a:defRPr b="1">
                <a:solidFill>
                  <a:srgbClr val="69216A"/>
                </a:solidFill>
                <a:latin typeface="+mn-lt"/>
              </a:defRPr>
            </a:lvl1pPr>
          </a:lstStyle>
          <a:p>
            <a:r>
              <a:rPr lang="en-GB"/>
              <a:t>Click to edit Master title style</a:t>
            </a:r>
            <a:endParaRPr lang="en-US" dirty="0"/>
          </a:p>
        </p:txBody>
      </p:sp>
      <p:sp>
        <p:nvSpPr>
          <p:cNvPr id="3" name="Content Placeholder 2"/>
          <p:cNvSpPr>
            <a:spLocks noGrp="1"/>
          </p:cNvSpPr>
          <p:nvPr>
            <p:ph sz="half" idx="1"/>
          </p:nvPr>
        </p:nvSpPr>
        <p:spPr>
          <a:xfrm>
            <a:off x="593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27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209379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324" y="1870148"/>
            <a:ext cx="5157787"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91324" y="2468592"/>
            <a:ext cx="5157787"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69001" y="1870148"/>
            <a:ext cx="5183188"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960534" y="2477059"/>
            <a:ext cx="5183188"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1"/>
          <p:cNvSpPr>
            <a:spLocks noGrp="1"/>
          </p:cNvSpPr>
          <p:nvPr>
            <p:ph type="title"/>
          </p:nvPr>
        </p:nvSpPr>
        <p:spPr>
          <a:xfrm>
            <a:off x="591323" y="1028230"/>
            <a:ext cx="10509173" cy="939125"/>
          </a:xfrm>
          <a:prstGeom prst="rect">
            <a:avLst/>
          </a:prstGeom>
        </p:spPr>
        <p:txBody>
          <a:bodyPr anchor="t"/>
          <a:lstStyle>
            <a:lvl1pPr>
              <a:defRPr b="1">
                <a:solidFill>
                  <a:srgbClr val="69216A"/>
                </a:solidFill>
                <a:latin typeface="+mn-lt"/>
              </a:defRPr>
            </a:lvl1pPr>
          </a:lstStyle>
          <a:p>
            <a:r>
              <a:rPr lang="en-GB"/>
              <a:t>Click to edit Master title style</a:t>
            </a:r>
            <a:endParaRPr lang="en-US" dirty="0"/>
          </a:p>
        </p:txBody>
      </p:sp>
      <p:sp>
        <p:nvSpPr>
          <p:cNvPr id="1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8"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9"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73181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93363" y="1028700"/>
            <a:ext cx="10515600" cy="1257300"/>
          </a:xfrm>
          <a:prstGeom prst="rect">
            <a:avLst/>
          </a:prstGeom>
        </p:spPr>
        <p:txBody>
          <a:bodyPr anchor="t"/>
          <a:lstStyle>
            <a:lvl1pPr>
              <a:defRPr b="1">
                <a:solidFill>
                  <a:srgbClr val="69216A"/>
                </a:solidFill>
                <a:latin typeface="+mn-lt"/>
              </a:defRPr>
            </a:lvl1pPr>
          </a:lstStyle>
          <a:p>
            <a:r>
              <a:rPr lang="en-GB"/>
              <a:t>Click to edit Master title style</a:t>
            </a:r>
            <a:endParaRPr lang="en-US" dirty="0"/>
          </a:p>
        </p:txBody>
      </p:sp>
      <p:sp>
        <p:nvSpPr>
          <p:cNvPr id="13"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4"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5"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69734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graphicFrame>
        <p:nvGraphicFramePr>
          <p:cNvPr id="5" name="Chart 4"/>
          <p:cNvGraphicFramePr/>
          <p:nvPr userDrawn="1">
            <p:extLst>
              <p:ext uri="{D42A27DB-BD31-4B8C-83A1-F6EECF244321}">
                <p14:modId xmlns:p14="http://schemas.microsoft.com/office/powerpoint/2010/main" val="2047482558"/>
              </p:ext>
            </p:extLst>
          </p:nvPr>
        </p:nvGraphicFramePr>
        <p:xfrm>
          <a:off x="656863" y="901699"/>
          <a:ext cx="10515600" cy="5029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9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4200" y="1028700"/>
            <a:ext cx="10871200" cy="706470"/>
          </a:xfrm>
          <a:prstGeom prst="rect">
            <a:avLst/>
          </a:prstGeom>
        </p:spPr>
        <p:txBody>
          <a:bodyPr/>
          <a:lstStyle>
            <a:lvl1pPr>
              <a:defRPr b="0">
                <a:solidFill>
                  <a:srgbClr val="69216A"/>
                </a:solidFill>
                <a:latin typeface="+mn-lt"/>
              </a:defRPr>
            </a:lvl1pPr>
          </a:lstStyle>
          <a:p>
            <a:r>
              <a:rPr lang="en-GB"/>
              <a:t>Click to edit Master title style</a:t>
            </a:r>
            <a:endParaRPr lang="en-US" dirty="0"/>
          </a:p>
        </p:txBody>
      </p:sp>
      <p:graphicFrame>
        <p:nvGraphicFramePr>
          <p:cNvPr id="3" name="Table 2"/>
          <p:cNvGraphicFramePr>
            <a:graphicFrameLocks noGrp="1"/>
          </p:cNvGraphicFramePr>
          <p:nvPr userDrawn="1">
            <p:extLst>
              <p:ext uri="{D42A27DB-BD31-4B8C-83A1-F6EECF244321}">
                <p14:modId xmlns:p14="http://schemas.microsoft.com/office/powerpoint/2010/main" val="1951304287"/>
              </p:ext>
            </p:extLst>
          </p:nvPr>
        </p:nvGraphicFramePr>
        <p:xfrm>
          <a:off x="584200" y="1755840"/>
          <a:ext cx="10871200" cy="3971864"/>
        </p:xfrm>
        <a:graphic>
          <a:graphicData uri="http://schemas.openxmlformats.org/drawingml/2006/table">
            <a:tbl>
              <a:tblPr firstRow="1" bandRow="1">
                <a:tableStyleId>{5C22544A-7EE6-4342-B048-85BDC9FD1C3A}</a:tableStyleId>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58900">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gridCol w="1358900">
                  <a:extLst>
                    <a:ext uri="{9D8B030D-6E8A-4147-A177-3AD203B41FA5}">
                      <a16:colId xmlns:a16="http://schemas.microsoft.com/office/drawing/2014/main" val="20006"/>
                    </a:ext>
                  </a:extLst>
                </a:gridCol>
                <a:gridCol w="1358900">
                  <a:extLst>
                    <a:ext uri="{9D8B030D-6E8A-4147-A177-3AD203B41FA5}">
                      <a16:colId xmlns:a16="http://schemas.microsoft.com/office/drawing/2014/main" val="20007"/>
                    </a:ext>
                  </a:extLst>
                </a:gridCol>
              </a:tblGrid>
              <a:tr h="450128">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extLst>
                  <a:ext uri="{0D108BD9-81ED-4DB2-BD59-A6C34878D82A}">
                    <a16:rowId xmlns:a16="http://schemas.microsoft.com/office/drawing/2014/main" val="10000"/>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1"/>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2"/>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3"/>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4"/>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5"/>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6"/>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7"/>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8"/>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9"/>
                  </a:ext>
                </a:extLst>
              </a:tr>
            </a:tbl>
          </a:graphicData>
        </a:graphic>
      </p:graphicFrame>
      <p:sp>
        <p:nvSpPr>
          <p:cNvPr id="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847647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100" y="1096431"/>
            <a:ext cx="4051300" cy="1054100"/>
          </a:xfrm>
          <a:prstGeom prst="rect">
            <a:avLst/>
          </a:prstGeom>
        </p:spPr>
        <p:txBody>
          <a:bodyPr anchor="t"/>
          <a:lstStyle>
            <a:lvl1pPr>
              <a:defRPr sz="3200" b="1">
                <a:solidFill>
                  <a:srgbClr val="69216A"/>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4891087" y="1096431"/>
            <a:ext cx="6356519" cy="4629150"/>
          </a:xfrm>
          <a:prstGeom prst="rect">
            <a:avLst/>
          </a:prstGeom>
        </p:spPr>
        <p:txBody>
          <a:bodyPr/>
          <a:lstStyle>
            <a:lvl1pPr>
              <a:defRPr sz="3200">
                <a:solidFill>
                  <a:srgbClr val="69216A"/>
                </a:solidFill>
              </a:defRPr>
            </a:lvl1pPr>
            <a:lvl2pPr>
              <a:defRPr sz="2800"/>
            </a:lvl2pPr>
            <a:lvl3pPr>
              <a:defRPr sz="2400">
                <a:solidFill>
                  <a:srgbClr val="69216A"/>
                </a:solidFill>
              </a:defRPr>
            </a:lvl3pPr>
            <a:lvl4pPr>
              <a:defRPr sz="2000"/>
            </a:lvl4pPr>
            <a:lvl5pPr>
              <a:defRPr sz="2000">
                <a:solidFill>
                  <a:srgbClr val="69216A"/>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47688" y="2167465"/>
            <a:ext cx="404966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16 May 2024</a:t>
            </a:fld>
            <a:endParaRPr lang="en-US" dirty="0"/>
          </a:p>
        </p:txBody>
      </p:sp>
      <p:sp>
        <p:nvSpPr>
          <p:cNvPr id="13"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52933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2"/>
    </p:custDataLst>
    <p:extLst>
      <p:ext uri="{BB962C8B-B14F-4D97-AF65-F5344CB8AC3E}">
        <p14:creationId xmlns:p14="http://schemas.microsoft.com/office/powerpoint/2010/main" val="13645026"/>
      </p:ext>
    </p:extLst>
  </p:cSld>
  <p:clrMap bg1="lt1" tx1="dk1" bg2="lt2" tx2="dk2" accent1="accent1" accent2="accent2" accent3="accent3" accent4="accent4" accent5="accent5" accent6="accent6" hlink="hlink" folHlink="folHlink"/>
  <p:sldLayoutIdLst>
    <p:sldLayoutId id="2147484081" r:id="rId1"/>
    <p:sldLayoutId id="2147484083" r:id="rId2"/>
    <p:sldLayoutId id="2147484082" r:id="rId3"/>
    <p:sldLayoutId id="2147484084" r:id="rId4"/>
    <p:sldLayoutId id="2147484085" r:id="rId5"/>
    <p:sldLayoutId id="2147484086" r:id="rId6"/>
    <p:sldLayoutId id="2147484087" r:id="rId7"/>
    <p:sldLayoutId id="2147484108" r:id="rId8"/>
    <p:sldLayoutId id="2147484088" r:id="rId9"/>
    <p:sldLayoutId id="2147484089"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27505"/>
      </p:ext>
    </p:extLst>
  </p:cSld>
  <p:clrMap bg1="lt1" tx1="dk1" bg2="lt2" tx2="dk2" accent1="accent1" accent2="accent2" accent3="accent3" accent4="accent4" accent5="accent5" accent6="accent6" hlink="hlink" folHlink="folHlink"/>
  <p:sldLayoutIdLst>
    <p:sldLayoutId id="2147484110" r:id="rId1"/>
    <p:sldLayoutId id="2147484112" r:id="rId2"/>
    <p:sldLayoutId id="2147484113" r:id="rId3"/>
    <p:sldLayoutId id="21474841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217400" cy="6872287"/>
          </a:xfrm>
          <a:prstGeom prst="rect">
            <a:avLst/>
          </a:prstGeom>
        </p:spPr>
      </p:pic>
    </p:spTree>
    <p:extLst>
      <p:ext uri="{BB962C8B-B14F-4D97-AF65-F5344CB8AC3E}">
        <p14:creationId xmlns:p14="http://schemas.microsoft.com/office/powerpoint/2010/main" val="584570216"/>
      </p:ext>
    </p:extLst>
  </p:cSld>
  <p:clrMap bg1="lt1" tx1="dk1" bg2="lt2" tx2="dk2" accent1="accent1" accent2="accent2" accent3="accent3" accent4="accent4" accent5="accent5" accent6="accent6" hlink="hlink" folHlink="folHlink"/>
  <p:sldLayoutIdLst>
    <p:sldLayoutId id="214748410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B155-ABEE-4866-95A6-B0662E7653EB}"/>
              </a:ext>
            </a:extLst>
          </p:cNvPr>
          <p:cNvSpPr>
            <a:spLocks noGrp="1"/>
          </p:cNvSpPr>
          <p:nvPr>
            <p:ph type="ctrTitle"/>
          </p:nvPr>
        </p:nvSpPr>
        <p:spPr>
          <a:xfrm>
            <a:off x="596895" y="1866495"/>
            <a:ext cx="9673540" cy="2201922"/>
          </a:xfrm>
        </p:spPr>
        <p:txBody>
          <a:bodyPr>
            <a:normAutofit fontScale="90000"/>
          </a:bodyPr>
          <a:lstStyle/>
          <a:p>
            <a:r>
              <a:rPr lang="en-GB" dirty="0"/>
              <a:t>Shifting Stories: provenance and production in Scotland’s fashion and textile SMEs</a:t>
            </a:r>
            <a:br>
              <a:rPr lang="en-GB" dirty="0"/>
            </a:br>
            <a:endParaRPr lang="en-GB" dirty="0"/>
          </a:p>
        </p:txBody>
      </p:sp>
      <p:sp>
        <p:nvSpPr>
          <p:cNvPr id="3" name="Subtitle 2">
            <a:extLst>
              <a:ext uri="{FF2B5EF4-FFF2-40B4-BE49-F238E27FC236}">
                <a16:creationId xmlns:a16="http://schemas.microsoft.com/office/drawing/2014/main" id="{487F42EC-4FA3-4309-B836-2FFF11A4A7FC}"/>
              </a:ext>
            </a:extLst>
          </p:cNvPr>
          <p:cNvSpPr>
            <a:spLocks noGrp="1"/>
          </p:cNvSpPr>
          <p:nvPr>
            <p:ph type="subTitle" idx="1"/>
          </p:nvPr>
        </p:nvSpPr>
        <p:spPr>
          <a:xfrm>
            <a:off x="596895" y="4450016"/>
            <a:ext cx="9144000" cy="1571625"/>
          </a:xfrm>
        </p:spPr>
        <p:txBody>
          <a:bodyPr/>
          <a:lstStyle/>
          <a:p>
            <a:r>
              <a:rPr lang="en-GB" dirty="0"/>
              <a:t>Dr Karen Cross</a:t>
            </a:r>
          </a:p>
        </p:txBody>
      </p:sp>
    </p:spTree>
    <p:extLst>
      <p:ext uri="{BB962C8B-B14F-4D97-AF65-F5344CB8AC3E}">
        <p14:creationId xmlns:p14="http://schemas.microsoft.com/office/powerpoint/2010/main" val="2144405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5C4843-D471-7F44-A8CE-4D92CDCF0A6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174931" y="496112"/>
            <a:ext cx="10907044" cy="776591"/>
          </a:xfrm>
        </p:spPr>
        <p:txBody>
          <a:bodyPr/>
          <a:lstStyle/>
          <a:p>
            <a:r>
              <a:rPr lang="en-US" dirty="0"/>
              <a:t>Innovation… connection…</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174931" y="1431237"/>
            <a:ext cx="2717200" cy="4860705"/>
          </a:xfrm>
        </p:spPr>
        <p:txBody>
          <a:bodyPr/>
          <a:lstStyle/>
          <a:p>
            <a:pPr marL="0" indent="0">
              <a:buNone/>
            </a:pPr>
            <a:r>
              <a:rPr lang="en-GB" sz="2400" dirty="0"/>
              <a:t>For the participants, an unintended benefit of the pandemic has been to accelerate digital skills acquisition and close a recognised digital skills gap (Scottish Government 2021). They identified digital upskilling as an important form of innovation. </a:t>
            </a:r>
            <a:endParaRPr lang="en-US" sz="2400" dirty="0"/>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10</a:t>
            </a:fld>
            <a:endParaRPr lang="en-US" dirty="0"/>
          </a:p>
        </p:txBody>
      </p:sp>
      <p:sp>
        <p:nvSpPr>
          <p:cNvPr id="7" name="Content Placeholder 2">
            <a:extLst>
              <a:ext uri="{FF2B5EF4-FFF2-40B4-BE49-F238E27FC236}">
                <a16:creationId xmlns:a16="http://schemas.microsoft.com/office/drawing/2014/main" id="{3C78C13B-0007-C942-B74F-06B00D3A82B1}"/>
              </a:ext>
            </a:extLst>
          </p:cNvPr>
          <p:cNvSpPr txBox="1">
            <a:spLocks/>
          </p:cNvSpPr>
          <p:nvPr/>
        </p:nvSpPr>
        <p:spPr>
          <a:xfrm>
            <a:off x="3242810" y="1447332"/>
            <a:ext cx="4261079" cy="486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9216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9216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Participants noted the increased ease of connection with other places and people, through participation in webinars and international trade events, which they normally could not afford to attend in terms of time and cost. This aligns with Strauss and Fuad-Luke’s </a:t>
            </a:r>
            <a:r>
              <a:rPr lang="en-GB" sz="2400" i="1" dirty="0"/>
              <a:t>engage </a:t>
            </a:r>
            <a:r>
              <a:rPr lang="en-GB" sz="2400" dirty="0"/>
              <a:t>slow design principle, which describes slow design as ‘collaborative, relying on sharing, cooperation and transparency of information’ (2008: 6). </a:t>
            </a:r>
            <a:endParaRPr lang="en-US" sz="2400" dirty="0"/>
          </a:p>
        </p:txBody>
      </p:sp>
      <p:sp>
        <p:nvSpPr>
          <p:cNvPr id="11" name="Oval 10">
            <a:extLst>
              <a:ext uri="{FF2B5EF4-FFF2-40B4-BE49-F238E27FC236}">
                <a16:creationId xmlns:a16="http://schemas.microsoft.com/office/drawing/2014/main" id="{CEA01D0B-43E3-5D44-BCD3-9D4B2EEBB936}"/>
              </a:ext>
            </a:extLst>
          </p:cNvPr>
          <p:cNvSpPr/>
          <p:nvPr/>
        </p:nvSpPr>
        <p:spPr>
          <a:xfrm>
            <a:off x="7409898" y="2177143"/>
            <a:ext cx="3744685" cy="29588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D617C35-37AF-974A-880A-1757040AFE98}"/>
              </a:ext>
            </a:extLst>
          </p:cNvPr>
          <p:cNvSpPr txBox="1"/>
          <p:nvPr/>
        </p:nvSpPr>
        <p:spPr>
          <a:xfrm>
            <a:off x="7676835" y="2753593"/>
            <a:ext cx="3210813" cy="2215991"/>
          </a:xfrm>
          <a:prstGeom prst="rect">
            <a:avLst/>
          </a:prstGeom>
          <a:noFill/>
        </p:spPr>
        <p:txBody>
          <a:bodyPr wrap="square" rtlCol="0">
            <a:spAutoFit/>
          </a:bodyPr>
          <a:lstStyle/>
          <a:p>
            <a:pPr algn="ctr"/>
            <a:r>
              <a:rPr lang="en-GB" sz="2400" i="1" dirty="0">
                <a:solidFill>
                  <a:schemeClr val="bg1"/>
                </a:solidFill>
              </a:rPr>
              <a:t>‘Across the sector there are amazing stories of innovation, we need to make sure we connect them.’ </a:t>
            </a:r>
            <a:endParaRPr lang="en-GB" sz="2400" dirty="0">
              <a:solidFill>
                <a:schemeClr val="bg1"/>
              </a:solidFill>
            </a:endParaRPr>
          </a:p>
          <a:p>
            <a:pPr algn="ctr"/>
            <a:endParaRPr lang="en-US" dirty="0"/>
          </a:p>
        </p:txBody>
      </p:sp>
      <p:cxnSp>
        <p:nvCxnSpPr>
          <p:cNvPr id="13" name="Straight Connector 12">
            <a:extLst>
              <a:ext uri="{FF2B5EF4-FFF2-40B4-BE49-F238E27FC236}">
                <a16:creationId xmlns:a16="http://schemas.microsoft.com/office/drawing/2014/main" id="{B2ED0399-8283-0E4E-82C0-4BD7A7E6CC32}"/>
              </a:ext>
            </a:extLst>
          </p:cNvPr>
          <p:cNvCxnSpPr>
            <a:stCxn id="11" idx="0"/>
          </p:cNvCxnSpPr>
          <p:nvPr/>
        </p:nvCxnSpPr>
        <p:spPr>
          <a:xfrm flipV="1">
            <a:off x="9282241" y="1272703"/>
            <a:ext cx="258344" cy="904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A9DC0A3-74E0-EF45-9A74-3369EA16FB9E}"/>
              </a:ext>
            </a:extLst>
          </p:cNvPr>
          <p:cNvCxnSpPr>
            <a:cxnSpLocks/>
          </p:cNvCxnSpPr>
          <p:nvPr/>
        </p:nvCxnSpPr>
        <p:spPr>
          <a:xfrm flipV="1">
            <a:off x="9282241" y="1596571"/>
            <a:ext cx="1605407" cy="5805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0AEC6B-A5A7-4047-96D8-1DA415B4D2D9}"/>
              </a:ext>
            </a:extLst>
          </p:cNvPr>
          <p:cNvCxnSpPr/>
          <p:nvPr/>
        </p:nvCxnSpPr>
        <p:spPr>
          <a:xfrm flipH="1" flipV="1">
            <a:off x="5628453" y="39426"/>
            <a:ext cx="3653787" cy="21377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A0B4D8-FA20-234E-A9FB-47597BD6DA9A}"/>
              </a:ext>
            </a:extLst>
          </p:cNvPr>
          <p:cNvCxnSpPr/>
          <p:nvPr/>
        </p:nvCxnSpPr>
        <p:spPr>
          <a:xfrm flipH="1" flipV="1">
            <a:off x="9522957" y="1272703"/>
            <a:ext cx="1680030" cy="9044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0CC7DF-75C1-F54A-B66D-7C8CA0DDDB29}"/>
              </a:ext>
            </a:extLst>
          </p:cNvPr>
          <p:cNvCxnSpPr>
            <a:stCxn id="11" idx="4"/>
          </p:cNvCxnSpPr>
          <p:nvPr/>
        </p:nvCxnSpPr>
        <p:spPr>
          <a:xfrm flipH="1">
            <a:off x="9015306" y="5135999"/>
            <a:ext cx="266935" cy="41003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4C1F0D-9088-9F4B-ADA6-F7F551BF546B}"/>
              </a:ext>
            </a:extLst>
          </p:cNvPr>
          <p:cNvCxnSpPr>
            <a:cxnSpLocks/>
          </p:cNvCxnSpPr>
          <p:nvPr/>
        </p:nvCxnSpPr>
        <p:spPr>
          <a:xfrm>
            <a:off x="9282240" y="5135999"/>
            <a:ext cx="1271460" cy="5162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0CCC48-78AE-CD4E-B38E-47D258536737}"/>
              </a:ext>
            </a:extLst>
          </p:cNvPr>
          <p:cNvCxnSpPr/>
          <p:nvPr/>
        </p:nvCxnSpPr>
        <p:spPr>
          <a:xfrm flipH="1">
            <a:off x="3012110" y="6168571"/>
            <a:ext cx="5449719" cy="6894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3406C2B-0756-4D4B-A3B6-B3958618912A}"/>
              </a:ext>
            </a:extLst>
          </p:cNvPr>
          <p:cNvCxnSpPr/>
          <p:nvPr/>
        </p:nvCxnSpPr>
        <p:spPr>
          <a:xfrm>
            <a:off x="11538857" y="3120571"/>
            <a:ext cx="0" cy="12482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887EA7-7E3E-B143-9FEF-DBADB13431D6}"/>
              </a:ext>
            </a:extLst>
          </p:cNvPr>
          <p:cNvCxnSpPr/>
          <p:nvPr/>
        </p:nvCxnSpPr>
        <p:spPr>
          <a:xfrm flipV="1">
            <a:off x="10553700" y="5394142"/>
            <a:ext cx="883557" cy="2581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5312D6-697B-C14E-AD1A-50E535D2A957}"/>
              </a:ext>
            </a:extLst>
          </p:cNvPr>
          <p:cNvCxnSpPr/>
          <p:nvPr/>
        </p:nvCxnSpPr>
        <p:spPr>
          <a:xfrm flipV="1">
            <a:off x="9659612" y="3120571"/>
            <a:ext cx="1879245" cy="3048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817787-53FE-0847-B4F6-DEBED8549DAF}"/>
              </a:ext>
            </a:extLst>
          </p:cNvPr>
          <p:cNvCxnSpPr>
            <a:cxnSpLocks/>
          </p:cNvCxnSpPr>
          <p:nvPr/>
        </p:nvCxnSpPr>
        <p:spPr>
          <a:xfrm>
            <a:off x="10084944" y="604938"/>
            <a:ext cx="997031" cy="270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5525E0-3D8B-5B42-8F93-667311CDA078}"/>
              </a:ext>
            </a:extLst>
          </p:cNvPr>
          <p:cNvCxnSpPr/>
          <p:nvPr/>
        </p:nvCxnSpPr>
        <p:spPr>
          <a:xfrm flipH="1" flipV="1">
            <a:off x="0" y="0"/>
            <a:ext cx="9015306" cy="8844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3E7821-187E-D947-B35C-B3BCC2CA559B}"/>
              </a:ext>
            </a:extLst>
          </p:cNvPr>
          <p:cNvCxnSpPr/>
          <p:nvPr/>
        </p:nvCxnSpPr>
        <p:spPr>
          <a:xfrm>
            <a:off x="11437257" y="5394142"/>
            <a:ext cx="754743" cy="11191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DF41265-6690-6D41-8EEB-FFF82D486FF4}"/>
              </a:ext>
            </a:extLst>
          </p:cNvPr>
          <p:cNvCxnSpPr/>
          <p:nvPr/>
        </p:nvCxnSpPr>
        <p:spPr>
          <a:xfrm flipV="1">
            <a:off x="11202987" y="604938"/>
            <a:ext cx="989013" cy="1572205"/>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4D36A7-6F26-8C4A-A1D2-1989F847C704}"/>
              </a:ext>
            </a:extLst>
          </p:cNvPr>
          <p:cNvPicPr>
            <a:picLocks noChangeAspect="1"/>
          </p:cNvPicPr>
          <p:nvPr/>
        </p:nvPicPr>
        <p:blipFill>
          <a:blip r:embed="rId3"/>
          <a:stretch>
            <a:fillRect/>
          </a:stretch>
        </p:blipFill>
        <p:spPr>
          <a:xfrm>
            <a:off x="2651415" y="0"/>
            <a:ext cx="9704934" cy="6858000"/>
          </a:xfrm>
          <a:prstGeom prst="rect">
            <a:avLst/>
          </a:prstGeom>
        </p:spPr>
      </p:pic>
    </p:spTree>
    <p:extLst>
      <p:ext uri="{BB962C8B-B14F-4D97-AF65-F5344CB8AC3E}">
        <p14:creationId xmlns:p14="http://schemas.microsoft.com/office/powerpoint/2010/main" val="418429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5C4843-D471-7F44-A8CE-4D92CDCF0A6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174931" y="496112"/>
            <a:ext cx="10907044" cy="776591"/>
          </a:xfrm>
        </p:spPr>
        <p:txBody>
          <a:bodyPr/>
          <a:lstStyle/>
          <a:p>
            <a:r>
              <a:rPr lang="en-US" dirty="0"/>
              <a:t>…and communication</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11</a:t>
            </a:fld>
            <a:endParaRPr lang="en-US" dirty="0"/>
          </a:p>
        </p:txBody>
      </p:sp>
      <p:sp>
        <p:nvSpPr>
          <p:cNvPr id="11" name="Oval 10">
            <a:extLst>
              <a:ext uri="{FF2B5EF4-FFF2-40B4-BE49-F238E27FC236}">
                <a16:creationId xmlns:a16="http://schemas.microsoft.com/office/drawing/2014/main" id="{CEA01D0B-43E3-5D44-BCD3-9D4B2EEBB936}"/>
              </a:ext>
            </a:extLst>
          </p:cNvPr>
          <p:cNvSpPr/>
          <p:nvPr/>
        </p:nvSpPr>
        <p:spPr>
          <a:xfrm>
            <a:off x="7409898" y="2177143"/>
            <a:ext cx="3744685" cy="29588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D617C35-37AF-974A-880A-1757040AFE98}"/>
              </a:ext>
            </a:extLst>
          </p:cNvPr>
          <p:cNvSpPr txBox="1"/>
          <p:nvPr/>
        </p:nvSpPr>
        <p:spPr>
          <a:xfrm>
            <a:off x="7676835" y="2753593"/>
            <a:ext cx="3210813" cy="2585323"/>
          </a:xfrm>
          <a:prstGeom prst="rect">
            <a:avLst/>
          </a:prstGeom>
          <a:noFill/>
        </p:spPr>
        <p:txBody>
          <a:bodyPr wrap="square" rtlCol="0">
            <a:spAutoFit/>
          </a:bodyPr>
          <a:lstStyle/>
          <a:p>
            <a:pPr algn="ctr"/>
            <a:r>
              <a:rPr lang="en-GB" sz="2400" i="1" dirty="0">
                <a:solidFill>
                  <a:schemeClr val="bg1"/>
                </a:solidFill>
              </a:rPr>
              <a:t>‘We have seen how everything is connected in new ways; we need to find new ways to tell these stories.’ </a:t>
            </a:r>
          </a:p>
          <a:p>
            <a:pPr algn="ctr"/>
            <a:endParaRPr lang="en-GB" sz="2400" dirty="0">
              <a:solidFill>
                <a:schemeClr val="bg1"/>
              </a:solidFill>
            </a:endParaRPr>
          </a:p>
          <a:p>
            <a:pPr algn="ctr"/>
            <a:endParaRPr lang="en-US" dirty="0"/>
          </a:p>
        </p:txBody>
      </p:sp>
      <p:cxnSp>
        <p:nvCxnSpPr>
          <p:cNvPr id="13" name="Straight Connector 12">
            <a:extLst>
              <a:ext uri="{FF2B5EF4-FFF2-40B4-BE49-F238E27FC236}">
                <a16:creationId xmlns:a16="http://schemas.microsoft.com/office/drawing/2014/main" id="{B2ED0399-8283-0E4E-82C0-4BD7A7E6CC32}"/>
              </a:ext>
            </a:extLst>
          </p:cNvPr>
          <p:cNvCxnSpPr>
            <a:stCxn id="11" idx="0"/>
          </p:cNvCxnSpPr>
          <p:nvPr/>
        </p:nvCxnSpPr>
        <p:spPr>
          <a:xfrm flipV="1">
            <a:off x="9282241" y="1272703"/>
            <a:ext cx="258344" cy="904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A9DC0A3-74E0-EF45-9A74-3369EA16FB9E}"/>
              </a:ext>
            </a:extLst>
          </p:cNvPr>
          <p:cNvCxnSpPr>
            <a:cxnSpLocks/>
          </p:cNvCxnSpPr>
          <p:nvPr/>
        </p:nvCxnSpPr>
        <p:spPr>
          <a:xfrm flipV="1">
            <a:off x="9282241" y="1596571"/>
            <a:ext cx="1605407" cy="5805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0AEC6B-A5A7-4047-96D8-1DA415B4D2D9}"/>
              </a:ext>
            </a:extLst>
          </p:cNvPr>
          <p:cNvCxnSpPr/>
          <p:nvPr/>
        </p:nvCxnSpPr>
        <p:spPr>
          <a:xfrm flipH="1" flipV="1">
            <a:off x="5628453" y="39426"/>
            <a:ext cx="3653787" cy="21377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A0B4D8-FA20-234E-A9FB-47597BD6DA9A}"/>
              </a:ext>
            </a:extLst>
          </p:cNvPr>
          <p:cNvCxnSpPr/>
          <p:nvPr/>
        </p:nvCxnSpPr>
        <p:spPr>
          <a:xfrm flipH="1" flipV="1">
            <a:off x="9522957" y="1272703"/>
            <a:ext cx="1680030" cy="9044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0CC7DF-75C1-F54A-B66D-7C8CA0DDDB29}"/>
              </a:ext>
            </a:extLst>
          </p:cNvPr>
          <p:cNvCxnSpPr>
            <a:stCxn id="11" idx="4"/>
          </p:cNvCxnSpPr>
          <p:nvPr/>
        </p:nvCxnSpPr>
        <p:spPr>
          <a:xfrm flipH="1">
            <a:off x="9015306" y="5135999"/>
            <a:ext cx="266935" cy="41003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4C1F0D-9088-9F4B-ADA6-F7F551BF546B}"/>
              </a:ext>
            </a:extLst>
          </p:cNvPr>
          <p:cNvCxnSpPr>
            <a:cxnSpLocks/>
          </p:cNvCxnSpPr>
          <p:nvPr/>
        </p:nvCxnSpPr>
        <p:spPr>
          <a:xfrm>
            <a:off x="9282240" y="5135999"/>
            <a:ext cx="1271460" cy="5162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0CCC48-78AE-CD4E-B38E-47D258536737}"/>
              </a:ext>
            </a:extLst>
          </p:cNvPr>
          <p:cNvCxnSpPr/>
          <p:nvPr/>
        </p:nvCxnSpPr>
        <p:spPr>
          <a:xfrm flipH="1">
            <a:off x="3012110" y="6168571"/>
            <a:ext cx="5449719" cy="6894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3406C2B-0756-4D4B-A3B6-B3958618912A}"/>
              </a:ext>
            </a:extLst>
          </p:cNvPr>
          <p:cNvCxnSpPr/>
          <p:nvPr/>
        </p:nvCxnSpPr>
        <p:spPr>
          <a:xfrm>
            <a:off x="11538857" y="3120571"/>
            <a:ext cx="0" cy="12482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887EA7-7E3E-B143-9FEF-DBADB13431D6}"/>
              </a:ext>
            </a:extLst>
          </p:cNvPr>
          <p:cNvCxnSpPr/>
          <p:nvPr/>
        </p:nvCxnSpPr>
        <p:spPr>
          <a:xfrm flipV="1">
            <a:off x="10553700" y="5394142"/>
            <a:ext cx="883557" cy="2581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5312D6-697B-C14E-AD1A-50E535D2A957}"/>
              </a:ext>
            </a:extLst>
          </p:cNvPr>
          <p:cNvCxnSpPr/>
          <p:nvPr/>
        </p:nvCxnSpPr>
        <p:spPr>
          <a:xfrm flipV="1">
            <a:off x="9659612" y="3120571"/>
            <a:ext cx="1879245" cy="3048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817787-53FE-0847-B4F6-DEBED8549DAF}"/>
              </a:ext>
            </a:extLst>
          </p:cNvPr>
          <p:cNvCxnSpPr>
            <a:cxnSpLocks/>
          </p:cNvCxnSpPr>
          <p:nvPr/>
        </p:nvCxnSpPr>
        <p:spPr>
          <a:xfrm>
            <a:off x="10084944" y="604938"/>
            <a:ext cx="997031" cy="270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5525E0-3D8B-5B42-8F93-667311CDA078}"/>
              </a:ext>
            </a:extLst>
          </p:cNvPr>
          <p:cNvCxnSpPr/>
          <p:nvPr/>
        </p:nvCxnSpPr>
        <p:spPr>
          <a:xfrm flipH="1" flipV="1">
            <a:off x="0" y="0"/>
            <a:ext cx="9015306" cy="8844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3E7821-187E-D947-B35C-B3BCC2CA559B}"/>
              </a:ext>
            </a:extLst>
          </p:cNvPr>
          <p:cNvCxnSpPr/>
          <p:nvPr/>
        </p:nvCxnSpPr>
        <p:spPr>
          <a:xfrm>
            <a:off x="11437257" y="5394142"/>
            <a:ext cx="754743" cy="11191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DF41265-6690-6D41-8EEB-FFF82D486FF4}"/>
              </a:ext>
            </a:extLst>
          </p:cNvPr>
          <p:cNvCxnSpPr/>
          <p:nvPr/>
        </p:nvCxnSpPr>
        <p:spPr>
          <a:xfrm flipV="1">
            <a:off x="11202987" y="604938"/>
            <a:ext cx="989013" cy="15722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F101CE50-510B-C642-AE6B-B01F6CE4DE61}"/>
              </a:ext>
            </a:extLst>
          </p:cNvPr>
          <p:cNvSpPr>
            <a:spLocks noGrp="1"/>
          </p:cNvSpPr>
          <p:nvPr>
            <p:ph idx="1"/>
          </p:nvPr>
        </p:nvSpPr>
        <p:spPr>
          <a:xfrm>
            <a:off x="595843" y="1338467"/>
            <a:ext cx="6619728" cy="5075555"/>
          </a:xfrm>
        </p:spPr>
        <p:txBody>
          <a:bodyPr/>
          <a:lstStyle/>
          <a:p>
            <a:pPr marL="0" indent="0">
              <a:buNone/>
            </a:pPr>
            <a:r>
              <a:rPr lang="en-GB" dirty="0"/>
              <a:t>The opportunity to share their stories was deemed important, not just in terms of supporting each other but also in the construction of stories about themselves as creative practitioners. </a:t>
            </a:r>
          </a:p>
          <a:p>
            <a:pPr marL="0" indent="0">
              <a:buNone/>
            </a:pPr>
            <a:endParaRPr lang="en-GB" dirty="0"/>
          </a:p>
          <a:p>
            <a:pPr marL="0" indent="0">
              <a:buNone/>
            </a:pPr>
            <a:r>
              <a:rPr lang="en-GB" dirty="0"/>
              <a:t>There was recognition that consumers were interested in the stories of their products, practices, and brands, and that they should probably pay more attention to how they tell those stories. </a:t>
            </a:r>
          </a:p>
          <a:p>
            <a:pPr marL="0" indent="0">
              <a:buNone/>
            </a:pPr>
            <a:endParaRPr lang="en-GB" dirty="0"/>
          </a:p>
          <a:p>
            <a:pPr marL="0" indent="0">
              <a:buNone/>
            </a:pPr>
            <a:endParaRPr lang="en-US" dirty="0"/>
          </a:p>
        </p:txBody>
      </p:sp>
      <p:pic>
        <p:nvPicPr>
          <p:cNvPr id="10" name="Picture 9">
            <a:extLst>
              <a:ext uri="{FF2B5EF4-FFF2-40B4-BE49-F238E27FC236}">
                <a16:creationId xmlns:a16="http://schemas.microsoft.com/office/drawing/2014/main" id="{AA4D36A7-6F26-8C4A-A1D2-1989F847C704}"/>
              </a:ext>
            </a:extLst>
          </p:cNvPr>
          <p:cNvPicPr>
            <a:picLocks noChangeAspect="1"/>
          </p:cNvPicPr>
          <p:nvPr/>
        </p:nvPicPr>
        <p:blipFill>
          <a:blip r:embed="rId3"/>
          <a:stretch>
            <a:fillRect/>
          </a:stretch>
        </p:blipFill>
        <p:spPr>
          <a:xfrm>
            <a:off x="2651415" y="0"/>
            <a:ext cx="9704934" cy="6858000"/>
          </a:xfrm>
          <a:prstGeom prst="rect">
            <a:avLst/>
          </a:prstGeom>
        </p:spPr>
      </p:pic>
    </p:spTree>
    <p:extLst>
      <p:ext uri="{BB962C8B-B14F-4D97-AF65-F5344CB8AC3E}">
        <p14:creationId xmlns:p14="http://schemas.microsoft.com/office/powerpoint/2010/main" val="4652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15C288-5253-E540-A709-81488B90ED6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174171" y="224628"/>
            <a:ext cx="10937272" cy="1400971"/>
          </a:xfrm>
        </p:spPr>
        <p:txBody>
          <a:bodyPr/>
          <a:lstStyle/>
          <a:p>
            <a:r>
              <a:rPr lang="en-US" dirty="0"/>
              <a:t>Conclusion: communicating </a:t>
            </a:r>
            <a:br>
              <a:rPr lang="en-US" dirty="0"/>
            </a:br>
            <a:r>
              <a:rPr lang="en-US" dirty="0"/>
              <a:t>with consumers</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174171" y="1712686"/>
            <a:ext cx="4847772" cy="4905828"/>
          </a:xfrm>
        </p:spPr>
        <p:txBody>
          <a:bodyPr/>
          <a:lstStyle/>
          <a:p>
            <a:r>
              <a:rPr lang="en-US" dirty="0"/>
              <a:t>Digital storytelling negates distance, bringing the consumer closer wherever they are in the world</a:t>
            </a:r>
          </a:p>
          <a:p>
            <a:r>
              <a:rPr lang="en-US" dirty="0"/>
              <a:t>Storytelling experiences that provide collaborative or shared opportunities can build a sense of community</a:t>
            </a:r>
          </a:p>
          <a:p>
            <a:r>
              <a:rPr lang="en-US" dirty="0"/>
              <a:t>The combination of education and engagement can engender a citizen ethos</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12</a:t>
            </a:fld>
            <a:endParaRPr lang="en-US" dirty="0"/>
          </a:p>
        </p:txBody>
      </p:sp>
      <p:pic>
        <p:nvPicPr>
          <p:cNvPr id="11" name="Picture 10">
            <a:extLst>
              <a:ext uri="{FF2B5EF4-FFF2-40B4-BE49-F238E27FC236}">
                <a16:creationId xmlns:a16="http://schemas.microsoft.com/office/drawing/2014/main" id="{C37D89DA-4B9D-9040-86B7-091BFC6431BA}"/>
              </a:ext>
            </a:extLst>
          </p:cNvPr>
          <p:cNvPicPr>
            <a:picLocks noChangeAspect="1"/>
          </p:cNvPicPr>
          <p:nvPr/>
        </p:nvPicPr>
        <p:blipFill rotWithShape="1">
          <a:blip r:embed="rId3"/>
          <a:srcRect l="18144" t="7295" r="18144" b="10900"/>
          <a:stretch/>
        </p:blipFill>
        <p:spPr>
          <a:xfrm>
            <a:off x="4702627" y="-37040"/>
            <a:ext cx="7609872" cy="6904683"/>
          </a:xfrm>
          <a:prstGeom prst="rect">
            <a:avLst/>
          </a:prstGeom>
        </p:spPr>
      </p:pic>
    </p:spTree>
    <p:extLst>
      <p:ext uri="{BB962C8B-B14F-4D97-AF65-F5344CB8AC3E}">
        <p14:creationId xmlns:p14="http://schemas.microsoft.com/office/powerpoint/2010/main" val="111695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15C288-5253-E540-A709-81488B90ED6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174171" y="224628"/>
            <a:ext cx="10937272" cy="1400971"/>
          </a:xfrm>
        </p:spPr>
        <p:txBody>
          <a:bodyPr/>
          <a:lstStyle/>
          <a:p>
            <a:r>
              <a:rPr lang="en-US" dirty="0"/>
              <a:t>Conclusion: sharing among </a:t>
            </a:r>
            <a:br>
              <a:rPr lang="en-US" dirty="0"/>
            </a:br>
            <a:r>
              <a:rPr lang="en-US" dirty="0"/>
              <a:t>SMEs</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174171" y="1712686"/>
            <a:ext cx="4847772" cy="4905828"/>
          </a:xfrm>
        </p:spPr>
        <p:txBody>
          <a:bodyPr/>
          <a:lstStyle/>
          <a:p>
            <a:r>
              <a:rPr lang="en-US" dirty="0"/>
              <a:t>Digital storytelling negates distance, creating community regardless of rurality</a:t>
            </a:r>
          </a:p>
          <a:p>
            <a:r>
              <a:rPr lang="en-US" dirty="0"/>
              <a:t>Storytelling experiences that provide collaborative or shared opportunities could accelerate sustainable innovation</a:t>
            </a:r>
          </a:p>
          <a:p>
            <a:r>
              <a:rPr lang="en-US" dirty="0"/>
              <a:t>A sense of community, collaboration and collective experience creates resilience </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13</a:t>
            </a:fld>
            <a:endParaRPr lang="en-US" dirty="0"/>
          </a:p>
        </p:txBody>
      </p:sp>
      <p:pic>
        <p:nvPicPr>
          <p:cNvPr id="11" name="Picture 10">
            <a:extLst>
              <a:ext uri="{FF2B5EF4-FFF2-40B4-BE49-F238E27FC236}">
                <a16:creationId xmlns:a16="http://schemas.microsoft.com/office/drawing/2014/main" id="{C37D89DA-4B9D-9040-86B7-091BFC6431BA}"/>
              </a:ext>
            </a:extLst>
          </p:cNvPr>
          <p:cNvPicPr>
            <a:picLocks noChangeAspect="1"/>
          </p:cNvPicPr>
          <p:nvPr/>
        </p:nvPicPr>
        <p:blipFill rotWithShape="1">
          <a:blip r:embed="rId3"/>
          <a:srcRect l="18144" t="7295" r="18144" b="10900"/>
          <a:stretch/>
        </p:blipFill>
        <p:spPr>
          <a:xfrm>
            <a:off x="4702627" y="-37040"/>
            <a:ext cx="7609872" cy="6904683"/>
          </a:xfrm>
          <a:prstGeom prst="rect">
            <a:avLst/>
          </a:prstGeom>
        </p:spPr>
      </p:pic>
    </p:spTree>
    <p:extLst>
      <p:ext uri="{BB962C8B-B14F-4D97-AF65-F5344CB8AC3E}">
        <p14:creationId xmlns:p14="http://schemas.microsoft.com/office/powerpoint/2010/main" val="106784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595843" y="1774024"/>
            <a:ext cx="10515600" cy="1941633"/>
          </a:xfrm>
        </p:spPr>
        <p:txBody>
          <a:bodyPr/>
          <a:lstStyle/>
          <a:p>
            <a:r>
              <a:rPr lang="en-GB" dirty="0"/>
              <a:t>This research, as part of the Augmented Fashion project, is a work in progress. </a:t>
            </a:r>
          </a:p>
          <a:p>
            <a:r>
              <a:rPr lang="en-US" dirty="0"/>
              <a:t>The next steps will involve creating fashion/textiles immersive story experiences with a sustainability message, to:</a:t>
            </a:r>
          </a:p>
          <a:p>
            <a:pPr marL="0" indent="0">
              <a:buNone/>
            </a:pPr>
            <a:r>
              <a:rPr lang="en-US" dirty="0"/>
              <a:t> </a:t>
            </a:r>
          </a:p>
          <a:p>
            <a:pPr marL="457200" lvl="1" indent="0">
              <a:buNone/>
            </a:pPr>
            <a:endParaRPr lang="en-US" dirty="0"/>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14</a:t>
            </a:fld>
            <a:endParaRPr lang="en-US" dirty="0"/>
          </a:p>
        </p:txBody>
      </p:sp>
      <p:pic>
        <p:nvPicPr>
          <p:cNvPr id="7" name="Picture 6">
            <a:extLst>
              <a:ext uri="{FF2B5EF4-FFF2-40B4-BE49-F238E27FC236}">
                <a16:creationId xmlns:a16="http://schemas.microsoft.com/office/drawing/2014/main" id="{DFD62B63-F397-3E43-A5D0-3D01D3E8F9FF}"/>
              </a:ext>
            </a:extLst>
          </p:cNvPr>
          <p:cNvPicPr>
            <a:picLocks noChangeAspect="1"/>
          </p:cNvPicPr>
          <p:nvPr/>
        </p:nvPicPr>
        <p:blipFill rotWithShape="1">
          <a:blip r:embed="rId2"/>
          <a:srcRect l="10852" t="34921" b="23174"/>
          <a:stretch/>
        </p:blipFill>
        <p:spPr>
          <a:xfrm>
            <a:off x="0" y="3207657"/>
            <a:ext cx="11404572" cy="3788228"/>
          </a:xfrm>
          <a:prstGeom prst="rect">
            <a:avLst/>
          </a:prstGeom>
        </p:spPr>
      </p:pic>
    </p:spTree>
    <p:extLst>
      <p:ext uri="{BB962C8B-B14F-4D97-AF65-F5344CB8AC3E}">
        <p14:creationId xmlns:p14="http://schemas.microsoft.com/office/powerpoint/2010/main" val="896518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p:txBody>
          <a:bodyPr/>
          <a:lstStyle/>
          <a:p>
            <a:r>
              <a:rPr lang="en-US" dirty="0"/>
              <a:t>Thank you for listening!</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p:txBody>
          <a:bodyPr/>
          <a:lstStyle/>
          <a:p>
            <a:r>
              <a:rPr lang="en-US" dirty="0"/>
              <a:t>If you are interested in finding out more about</a:t>
            </a:r>
          </a:p>
          <a:p>
            <a:endParaRPr lang="en-US" dirty="0"/>
          </a:p>
          <a:p>
            <a:endParaRPr lang="en-US" dirty="0"/>
          </a:p>
          <a:p>
            <a:endParaRPr lang="en-US" dirty="0"/>
          </a:p>
          <a:p>
            <a:endParaRPr lang="en-US" dirty="0"/>
          </a:p>
          <a:p>
            <a:pPr marL="0" indent="0">
              <a:buNone/>
            </a:pPr>
            <a:r>
              <a:rPr lang="en-US" dirty="0"/>
              <a:t>please contact: </a:t>
            </a:r>
          </a:p>
          <a:p>
            <a:pPr marL="0" indent="0" algn="ctr">
              <a:buNone/>
            </a:pPr>
            <a:r>
              <a:rPr lang="en-US" dirty="0"/>
              <a:t>Dr Karen Cross: k.a.cross@rgu.ac.uk</a:t>
            </a:r>
          </a:p>
          <a:p>
            <a:pPr marL="0" indent="0" algn="ctr">
              <a:buNone/>
            </a:pPr>
            <a:r>
              <a:rPr lang="en-US" dirty="0"/>
              <a:t>Dr Yang Jiang (PI): yang.jiang2@rgu.ac.uk</a:t>
            </a:r>
          </a:p>
          <a:p>
            <a:pPr marL="0" indent="0" algn="ctr">
              <a:buNone/>
            </a:pPr>
            <a:r>
              <a:rPr lang="en-US" dirty="0"/>
              <a:t>Josie Steed: j.steed@rgu.ac.uk</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15</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893798CB-06D7-334F-A1CB-3870A1284CAA}"/>
              </a:ext>
            </a:extLst>
          </p:cNvPr>
          <p:cNvPicPr>
            <a:picLocks noChangeAspect="1"/>
          </p:cNvPicPr>
          <p:nvPr/>
        </p:nvPicPr>
        <p:blipFill>
          <a:blip r:embed="rId3"/>
          <a:stretch>
            <a:fillRect/>
          </a:stretch>
        </p:blipFill>
        <p:spPr>
          <a:xfrm>
            <a:off x="1925715" y="1916364"/>
            <a:ext cx="7740795" cy="2762478"/>
          </a:xfrm>
          <a:prstGeom prst="rect">
            <a:avLst/>
          </a:prstGeom>
        </p:spPr>
      </p:pic>
    </p:spTree>
    <p:extLst>
      <p:ext uri="{BB962C8B-B14F-4D97-AF65-F5344CB8AC3E}">
        <p14:creationId xmlns:p14="http://schemas.microsoft.com/office/powerpoint/2010/main" val="324935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A0ECFE-CFAD-5349-AE1F-3BAD2D50B5FC}"/>
              </a:ext>
            </a:extLst>
          </p:cNvPr>
          <p:cNvSpPr/>
          <p:nvPr/>
        </p:nvSpPr>
        <p:spPr>
          <a:xfrm>
            <a:off x="0" y="0"/>
            <a:ext cx="12192000" cy="584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Logo, company name&#10;&#10;Description automatically generated">
            <a:extLst>
              <a:ext uri="{FF2B5EF4-FFF2-40B4-BE49-F238E27FC236}">
                <a16:creationId xmlns:a16="http://schemas.microsoft.com/office/drawing/2014/main" id="{A0BABE4A-001A-B346-8AB7-C9CEE88A58F2}"/>
              </a:ext>
            </a:extLst>
          </p:cNvPr>
          <p:cNvPicPr>
            <a:picLocks noGrp="1" noChangeAspect="1"/>
          </p:cNvPicPr>
          <p:nvPr>
            <p:ph idx="1"/>
          </p:nvPr>
        </p:nvPicPr>
        <p:blipFill>
          <a:blip r:embed="rId2"/>
          <a:stretch>
            <a:fillRect/>
          </a:stretch>
        </p:blipFill>
        <p:spPr>
          <a:xfrm>
            <a:off x="-377687" y="1085044"/>
            <a:ext cx="6117939" cy="3672492"/>
          </a:xfrm>
        </p:spPr>
      </p:pic>
      <p:sp>
        <p:nvSpPr>
          <p:cNvPr id="5" name="Footer Placeholder 4">
            <a:extLst>
              <a:ext uri="{FF2B5EF4-FFF2-40B4-BE49-F238E27FC236}">
                <a16:creationId xmlns:a16="http://schemas.microsoft.com/office/drawing/2014/main" id="{994A7900-3E10-E349-B8EE-DEF18594BEB4}"/>
              </a:ext>
            </a:extLst>
          </p:cNvPr>
          <p:cNvSpPr>
            <a:spLocks noGrp="1"/>
          </p:cNvSpPr>
          <p:nvPr>
            <p:ph type="ftr" sz="quarter" idx="11"/>
          </p:nvPr>
        </p:nvSpPr>
        <p:spPr>
          <a:xfrm>
            <a:off x="318051" y="5035561"/>
            <a:ext cx="4996071" cy="807019"/>
          </a:xfrm>
        </p:spPr>
        <p:txBody>
          <a:bodyPr/>
          <a:lstStyle/>
          <a:p>
            <a:r>
              <a:rPr lang="en-US" sz="2800" dirty="0">
                <a:solidFill>
                  <a:srgbClr val="002060"/>
                </a:solidFill>
              </a:rPr>
              <a:t>www.augmentedfashion.co.uk</a:t>
            </a:r>
          </a:p>
          <a:p>
            <a:endParaRPr lang="en-US" sz="1800" dirty="0">
              <a:solidFill>
                <a:srgbClr val="002060"/>
              </a:solidFill>
            </a:endParaRP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2</a:t>
            </a:fld>
            <a:endParaRPr lang="en-US" dirty="0"/>
          </a:p>
        </p:txBody>
      </p:sp>
      <p:pic>
        <p:nvPicPr>
          <p:cNvPr id="15" name="Picture 14">
            <a:extLst>
              <a:ext uri="{FF2B5EF4-FFF2-40B4-BE49-F238E27FC236}">
                <a16:creationId xmlns:a16="http://schemas.microsoft.com/office/drawing/2014/main" id="{E899BA1A-BE63-5842-AE2C-83840CAF1276}"/>
              </a:ext>
            </a:extLst>
          </p:cNvPr>
          <p:cNvPicPr>
            <a:picLocks noChangeAspect="1"/>
          </p:cNvPicPr>
          <p:nvPr/>
        </p:nvPicPr>
        <p:blipFill rotWithShape="1">
          <a:blip r:embed="rId3"/>
          <a:srcRect l="13808" r="29062" b="24233"/>
          <a:stretch/>
        </p:blipFill>
        <p:spPr>
          <a:xfrm>
            <a:off x="4934856" y="-299109"/>
            <a:ext cx="7398583" cy="6933750"/>
          </a:xfrm>
          <a:prstGeom prst="rect">
            <a:avLst/>
          </a:prstGeom>
        </p:spPr>
      </p:pic>
    </p:spTree>
    <p:extLst>
      <p:ext uri="{BB962C8B-B14F-4D97-AF65-F5344CB8AC3E}">
        <p14:creationId xmlns:p14="http://schemas.microsoft.com/office/powerpoint/2010/main" val="23075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90863E-D341-7141-9C6C-A257FF9757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595843" y="535872"/>
            <a:ext cx="4015914" cy="1398949"/>
          </a:xfrm>
        </p:spPr>
        <p:txBody>
          <a:bodyPr/>
          <a:lstStyle/>
          <a:p>
            <a:r>
              <a:rPr lang="en-US" dirty="0">
                <a:solidFill>
                  <a:schemeClr val="accent2">
                    <a:lumMod val="75000"/>
                  </a:schemeClr>
                </a:solidFill>
              </a:rPr>
              <a:t>Scottish fashion and textiles</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3</a:t>
            </a:fld>
            <a:endParaRPr lang="en-US" dirty="0"/>
          </a:p>
        </p:txBody>
      </p:sp>
      <p:sp>
        <p:nvSpPr>
          <p:cNvPr id="10" name="TextBox 9">
            <a:extLst>
              <a:ext uri="{FF2B5EF4-FFF2-40B4-BE49-F238E27FC236}">
                <a16:creationId xmlns:a16="http://schemas.microsoft.com/office/drawing/2014/main" id="{F4C77B4F-B152-034D-9FEA-6E4AE2748892}"/>
              </a:ext>
            </a:extLst>
          </p:cNvPr>
          <p:cNvSpPr txBox="1"/>
          <p:nvPr/>
        </p:nvSpPr>
        <p:spPr>
          <a:xfrm>
            <a:off x="596348" y="1961324"/>
            <a:ext cx="4532243" cy="4524315"/>
          </a:xfrm>
          <a:prstGeom prst="rect">
            <a:avLst/>
          </a:prstGeom>
          <a:noFill/>
        </p:spPr>
        <p:txBody>
          <a:bodyPr wrap="square" rtlCol="0">
            <a:spAutoFit/>
          </a:bodyPr>
          <a:lstStyle/>
          <a:p>
            <a:r>
              <a:rPr lang="en-GB" sz="2400" dirty="0"/>
              <a:t>Scottish textile jobs support the prosperity of many rural communities (Textiles Scotland 2016), for example the Harris Tweed hand-weavers in the Outer Hebrides. Scotland’s traditional tweeds and tartans, cashmere and woollens continue to survive today, largely through Small to Medium Enterprises (SMEs) producing luxury products with a focus on value rather than volume. </a:t>
            </a:r>
            <a:endParaRPr lang="en-US" sz="2400" dirty="0"/>
          </a:p>
        </p:txBody>
      </p:sp>
      <p:pic>
        <p:nvPicPr>
          <p:cNvPr id="14" name="Picture 13">
            <a:extLst>
              <a:ext uri="{FF2B5EF4-FFF2-40B4-BE49-F238E27FC236}">
                <a16:creationId xmlns:a16="http://schemas.microsoft.com/office/drawing/2014/main" id="{C6C73FBC-BC9C-C046-8311-67F8F8412010}"/>
              </a:ext>
            </a:extLst>
          </p:cNvPr>
          <p:cNvPicPr>
            <a:picLocks noChangeAspect="1"/>
          </p:cNvPicPr>
          <p:nvPr/>
        </p:nvPicPr>
        <p:blipFill rotWithShape="1">
          <a:blip r:embed="rId2"/>
          <a:srcRect l="13060" t="2751" r="28913" b="24868"/>
          <a:stretch/>
        </p:blipFill>
        <p:spPr>
          <a:xfrm>
            <a:off x="4775201" y="109917"/>
            <a:ext cx="7416800" cy="6537488"/>
          </a:xfrm>
          <a:prstGeom prst="rect">
            <a:avLst/>
          </a:prstGeom>
        </p:spPr>
      </p:pic>
    </p:spTree>
    <p:extLst>
      <p:ext uri="{BB962C8B-B14F-4D97-AF65-F5344CB8AC3E}">
        <p14:creationId xmlns:p14="http://schemas.microsoft.com/office/powerpoint/2010/main" val="3234946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444749-2481-7441-A406-2EFABE3CBB3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595843" y="410817"/>
            <a:ext cx="10907044" cy="1899894"/>
          </a:xfrm>
        </p:spPr>
        <p:txBody>
          <a:bodyPr/>
          <a:lstStyle/>
          <a:p>
            <a:r>
              <a:rPr lang="en-US" dirty="0">
                <a:solidFill>
                  <a:schemeClr val="accent2">
                    <a:lumMod val="75000"/>
                  </a:schemeClr>
                </a:solidFill>
              </a:rPr>
              <a:t>Workshop: </a:t>
            </a:r>
            <a:br>
              <a:rPr lang="en-US" dirty="0">
                <a:solidFill>
                  <a:schemeClr val="accent2">
                    <a:lumMod val="75000"/>
                  </a:schemeClr>
                </a:solidFill>
              </a:rPr>
            </a:br>
            <a:r>
              <a:rPr lang="en-US" dirty="0">
                <a:solidFill>
                  <a:schemeClr val="accent2">
                    <a:lumMod val="75000"/>
                  </a:schemeClr>
                </a:solidFill>
              </a:rPr>
              <a:t>Redesigning </a:t>
            </a:r>
            <a:br>
              <a:rPr lang="en-US" dirty="0">
                <a:solidFill>
                  <a:schemeClr val="accent2">
                    <a:lumMod val="75000"/>
                  </a:schemeClr>
                </a:solidFill>
              </a:rPr>
            </a:br>
            <a:r>
              <a:rPr lang="en-US" dirty="0">
                <a:solidFill>
                  <a:schemeClr val="accent2">
                    <a:lumMod val="75000"/>
                  </a:schemeClr>
                </a:solidFill>
              </a:rPr>
              <a:t>for Creative Recovery</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4</a:t>
            </a:fld>
            <a:endParaRPr lang="en-US" dirty="0"/>
          </a:p>
        </p:txBody>
      </p:sp>
      <p:sp>
        <p:nvSpPr>
          <p:cNvPr id="7" name="TextBox 6">
            <a:extLst>
              <a:ext uri="{FF2B5EF4-FFF2-40B4-BE49-F238E27FC236}">
                <a16:creationId xmlns:a16="http://schemas.microsoft.com/office/drawing/2014/main" id="{AD25C9E1-99BB-7745-A1BD-1C0FCD0EC566}"/>
              </a:ext>
            </a:extLst>
          </p:cNvPr>
          <p:cNvSpPr txBox="1"/>
          <p:nvPr/>
        </p:nvSpPr>
        <p:spPr>
          <a:xfrm>
            <a:off x="595843" y="2425148"/>
            <a:ext cx="2796714" cy="4154984"/>
          </a:xfrm>
          <a:prstGeom prst="rect">
            <a:avLst/>
          </a:prstGeom>
          <a:noFill/>
        </p:spPr>
        <p:txBody>
          <a:bodyPr wrap="square" rtlCol="0">
            <a:spAutoFit/>
          </a:bodyPr>
          <a:lstStyle/>
          <a:p>
            <a:r>
              <a:rPr lang="en-US" sz="2400" dirty="0"/>
              <a:t>Participants: </a:t>
            </a:r>
          </a:p>
          <a:p>
            <a:r>
              <a:rPr lang="en-US" sz="2400" dirty="0"/>
              <a:t>20 Scottish SMEs (closed session)</a:t>
            </a:r>
          </a:p>
          <a:p>
            <a:endParaRPr lang="en-US" sz="2400" dirty="0"/>
          </a:p>
          <a:p>
            <a:r>
              <a:rPr lang="en-US" sz="2400" dirty="0"/>
              <a:t>Facilitated by:</a:t>
            </a:r>
          </a:p>
          <a:p>
            <a:r>
              <a:rPr lang="en-US" sz="2400" dirty="0"/>
              <a:t>Tom Inns, Cofink</a:t>
            </a:r>
          </a:p>
          <a:p>
            <a:endParaRPr lang="en-US" sz="2400" dirty="0"/>
          </a:p>
          <a:p>
            <a:r>
              <a:rPr lang="en-US" sz="2400" dirty="0"/>
              <a:t>Designed to:</a:t>
            </a:r>
          </a:p>
          <a:p>
            <a:r>
              <a:rPr lang="en-US" sz="2400" dirty="0"/>
              <a:t>Support SMEs impacted by Covid-19</a:t>
            </a:r>
          </a:p>
        </p:txBody>
      </p:sp>
      <p:pic>
        <p:nvPicPr>
          <p:cNvPr id="9" name="Picture 8">
            <a:extLst>
              <a:ext uri="{FF2B5EF4-FFF2-40B4-BE49-F238E27FC236}">
                <a16:creationId xmlns:a16="http://schemas.microsoft.com/office/drawing/2014/main" id="{0A127ED1-ADFE-8E48-AD9F-CCBE4F6A295A}"/>
              </a:ext>
            </a:extLst>
          </p:cNvPr>
          <p:cNvPicPr>
            <a:picLocks noChangeAspect="1"/>
          </p:cNvPicPr>
          <p:nvPr/>
        </p:nvPicPr>
        <p:blipFill rotWithShape="1">
          <a:blip r:embed="rId3"/>
          <a:srcRect t="14015" b="48404"/>
          <a:stretch/>
        </p:blipFill>
        <p:spPr>
          <a:xfrm>
            <a:off x="2941979" y="1696279"/>
            <a:ext cx="9706004" cy="5161722"/>
          </a:xfrm>
          <a:prstGeom prst="rect">
            <a:avLst/>
          </a:prstGeom>
        </p:spPr>
      </p:pic>
    </p:spTree>
    <p:extLst>
      <p:ext uri="{BB962C8B-B14F-4D97-AF65-F5344CB8AC3E}">
        <p14:creationId xmlns:p14="http://schemas.microsoft.com/office/powerpoint/2010/main" val="138883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C1CC5E-F70D-8641-9E65-EE4992F0CCF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569339" y="509361"/>
            <a:ext cx="10907044" cy="1213422"/>
          </a:xfrm>
        </p:spPr>
        <p:txBody>
          <a:bodyPr/>
          <a:lstStyle/>
          <a:p>
            <a:r>
              <a:rPr lang="en-US" dirty="0">
                <a:solidFill>
                  <a:schemeClr val="accent2">
                    <a:lumMod val="75000"/>
                  </a:schemeClr>
                </a:solidFill>
              </a:rPr>
              <a:t>Workshop: Sustainable Fashion and Textiles in Scotland</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5</a:t>
            </a:fld>
            <a:endParaRPr lang="en-US" dirty="0"/>
          </a:p>
        </p:txBody>
      </p:sp>
      <p:pic>
        <p:nvPicPr>
          <p:cNvPr id="10" name="Picture 9">
            <a:extLst>
              <a:ext uri="{FF2B5EF4-FFF2-40B4-BE49-F238E27FC236}">
                <a16:creationId xmlns:a16="http://schemas.microsoft.com/office/drawing/2014/main" id="{0200E61C-1684-FC49-BD58-15007DA0C869}"/>
              </a:ext>
            </a:extLst>
          </p:cNvPr>
          <p:cNvPicPr>
            <a:picLocks noChangeAspect="1"/>
          </p:cNvPicPr>
          <p:nvPr/>
        </p:nvPicPr>
        <p:blipFill rotWithShape="1">
          <a:blip r:embed="rId2"/>
          <a:srcRect t="6376" r="5966" b="23671"/>
          <a:stretch/>
        </p:blipFill>
        <p:spPr>
          <a:xfrm>
            <a:off x="1956087" y="1218836"/>
            <a:ext cx="10235913" cy="5380742"/>
          </a:xfrm>
          <a:prstGeom prst="rect">
            <a:avLst/>
          </a:prstGeom>
        </p:spPr>
      </p:pic>
      <p:sp>
        <p:nvSpPr>
          <p:cNvPr id="11" name="TextBox 10">
            <a:extLst>
              <a:ext uri="{FF2B5EF4-FFF2-40B4-BE49-F238E27FC236}">
                <a16:creationId xmlns:a16="http://schemas.microsoft.com/office/drawing/2014/main" id="{6EDC5986-56B3-A242-9458-D0A13FA5B641}"/>
              </a:ext>
            </a:extLst>
          </p:cNvPr>
          <p:cNvSpPr txBox="1"/>
          <p:nvPr/>
        </p:nvSpPr>
        <p:spPr>
          <a:xfrm>
            <a:off x="569340" y="1908310"/>
            <a:ext cx="2306382" cy="4893647"/>
          </a:xfrm>
          <a:prstGeom prst="rect">
            <a:avLst/>
          </a:prstGeom>
          <a:noFill/>
        </p:spPr>
        <p:txBody>
          <a:bodyPr wrap="square" rtlCol="0">
            <a:spAutoFit/>
          </a:bodyPr>
          <a:lstStyle/>
          <a:p>
            <a:r>
              <a:rPr lang="en-US" sz="2400" dirty="0"/>
              <a:t>4 presenters: </a:t>
            </a:r>
          </a:p>
          <a:p>
            <a:r>
              <a:rPr lang="en-US" sz="2400" dirty="0"/>
              <a:t>3 Scottish fashion &amp; textile brands and a circular economy consultant + 55 participants </a:t>
            </a:r>
          </a:p>
          <a:p>
            <a:endParaRPr lang="en-US" sz="2400" dirty="0"/>
          </a:p>
          <a:p>
            <a:r>
              <a:rPr lang="en-US" sz="2400" dirty="0"/>
              <a:t>Session open to the public, facilitating knowledge exchange</a:t>
            </a:r>
          </a:p>
        </p:txBody>
      </p:sp>
    </p:spTree>
    <p:extLst>
      <p:ext uri="{BB962C8B-B14F-4D97-AF65-F5344CB8AC3E}">
        <p14:creationId xmlns:p14="http://schemas.microsoft.com/office/powerpoint/2010/main" val="80969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84AB4B-2976-5243-924B-24C5056C9A0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436819" y="327552"/>
            <a:ext cx="10907044" cy="757129"/>
          </a:xfrm>
        </p:spPr>
        <p:txBody>
          <a:bodyPr/>
          <a:lstStyle/>
          <a:p>
            <a:r>
              <a:rPr lang="en-US" dirty="0">
                <a:solidFill>
                  <a:schemeClr val="accent5"/>
                </a:solidFill>
              </a:rPr>
              <a:t>Consumption…</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436819" y="1084681"/>
            <a:ext cx="2571424" cy="4572000"/>
          </a:xfrm>
        </p:spPr>
        <p:txBody>
          <a:bodyPr/>
          <a:lstStyle/>
          <a:p>
            <a:pPr marL="0" indent="0">
              <a:buNone/>
            </a:pPr>
            <a:r>
              <a:rPr lang="en-GB" sz="2400" dirty="0"/>
              <a:t>Consumption shifts due to lockdown lifestyle changes saw increased interest in colourful, comfortable and cosy products, crafted in local communities; products that epitomise Scottish fashion and textiles. </a:t>
            </a:r>
            <a:endParaRPr lang="en-US" sz="2400" dirty="0"/>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6</a:t>
            </a:fld>
            <a:endParaRPr lang="en-US" dirty="0"/>
          </a:p>
        </p:txBody>
      </p:sp>
      <p:pic>
        <p:nvPicPr>
          <p:cNvPr id="10" name="Picture 9">
            <a:extLst>
              <a:ext uri="{FF2B5EF4-FFF2-40B4-BE49-F238E27FC236}">
                <a16:creationId xmlns:a16="http://schemas.microsoft.com/office/drawing/2014/main" id="{66516070-83C9-EC45-BC6A-33F133CCAEF2}"/>
              </a:ext>
            </a:extLst>
          </p:cNvPr>
          <p:cNvPicPr>
            <a:picLocks noChangeAspect="1"/>
          </p:cNvPicPr>
          <p:nvPr/>
        </p:nvPicPr>
        <p:blipFill rotWithShape="1">
          <a:blip r:embed="rId2"/>
          <a:srcRect l="6532" t="32657" r="7532" b="21739"/>
          <a:stretch/>
        </p:blipFill>
        <p:spPr>
          <a:xfrm>
            <a:off x="2637182" y="1558787"/>
            <a:ext cx="9554817" cy="3583056"/>
          </a:xfrm>
          <a:prstGeom prst="rect">
            <a:avLst/>
          </a:prstGeom>
        </p:spPr>
      </p:pic>
    </p:spTree>
    <p:extLst>
      <p:ext uri="{BB962C8B-B14F-4D97-AF65-F5344CB8AC3E}">
        <p14:creationId xmlns:p14="http://schemas.microsoft.com/office/powerpoint/2010/main" val="260698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84AB4B-2976-5243-924B-24C5056C9A0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317550" y="195032"/>
            <a:ext cx="11158834" cy="757129"/>
          </a:xfrm>
        </p:spPr>
        <p:txBody>
          <a:bodyPr/>
          <a:lstStyle/>
          <a:p>
            <a:r>
              <a:rPr lang="en-US" dirty="0">
                <a:solidFill>
                  <a:schemeClr val="accent5"/>
                </a:solidFill>
              </a:rPr>
              <a:t>…consumer awareness and citizen ethos</a:t>
            </a:r>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7</a:t>
            </a:fld>
            <a:endParaRPr lang="en-US" dirty="0"/>
          </a:p>
        </p:txBody>
      </p:sp>
      <p:pic>
        <p:nvPicPr>
          <p:cNvPr id="5" name="Picture 4">
            <a:extLst>
              <a:ext uri="{FF2B5EF4-FFF2-40B4-BE49-F238E27FC236}">
                <a16:creationId xmlns:a16="http://schemas.microsoft.com/office/drawing/2014/main" id="{3BC17D90-F202-164F-8FCB-ABDE6D821E47}"/>
              </a:ext>
            </a:extLst>
          </p:cNvPr>
          <p:cNvPicPr>
            <a:picLocks noChangeAspect="1"/>
          </p:cNvPicPr>
          <p:nvPr/>
        </p:nvPicPr>
        <p:blipFill>
          <a:blip r:embed="rId3"/>
          <a:stretch>
            <a:fillRect/>
          </a:stretch>
        </p:blipFill>
        <p:spPr>
          <a:xfrm>
            <a:off x="2487066" y="0"/>
            <a:ext cx="9704934" cy="6858000"/>
          </a:xfrm>
          <a:prstGeom prst="rect">
            <a:avLst/>
          </a:prstGeom>
        </p:spPr>
      </p:pic>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335221" y="846143"/>
            <a:ext cx="2862972" cy="5733893"/>
          </a:xfrm>
        </p:spPr>
        <p:txBody>
          <a:bodyPr/>
          <a:lstStyle/>
          <a:p>
            <a:pPr marL="0" indent="0">
              <a:buNone/>
            </a:pPr>
            <a:r>
              <a:rPr lang="en-GB" sz="2400" dirty="0"/>
              <a:t>Participants noted increased consumer awareness of environmental issues and more interest in better-made clothing with greater longevity. It could be that Covid-19 has engendered a more compassionate purchaser, in line with Geiger and Keller’s (2017) study that links compassion to sustainable purchase behaviours. </a:t>
            </a:r>
            <a:endParaRPr lang="en-US" sz="2400" dirty="0"/>
          </a:p>
        </p:txBody>
      </p:sp>
    </p:spTree>
    <p:extLst>
      <p:ext uri="{BB962C8B-B14F-4D97-AF65-F5344CB8AC3E}">
        <p14:creationId xmlns:p14="http://schemas.microsoft.com/office/powerpoint/2010/main" val="3342825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B1E801-7451-F544-9E90-136118C8EF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595843" y="395811"/>
            <a:ext cx="10907044" cy="757129"/>
          </a:xfrm>
        </p:spPr>
        <p:txBody>
          <a:bodyPr/>
          <a:lstStyle/>
          <a:p>
            <a:r>
              <a:rPr lang="en-US" dirty="0">
                <a:solidFill>
                  <a:schemeClr val="accent2">
                    <a:lumMod val="75000"/>
                  </a:schemeClr>
                </a:solidFill>
              </a:rPr>
              <a:t>Production, provenance…</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595843" y="1152940"/>
            <a:ext cx="10515600" cy="980661"/>
          </a:xfrm>
        </p:spPr>
        <p:txBody>
          <a:bodyPr/>
          <a:lstStyle/>
          <a:p>
            <a:pPr marL="0" indent="0" algn="ctr">
              <a:buNone/>
            </a:pPr>
            <a:r>
              <a:rPr lang="en-GB" dirty="0"/>
              <a:t>‘</a:t>
            </a:r>
            <a:r>
              <a:rPr lang="en-GB" i="1" dirty="0"/>
              <a:t>Its cheaper to go elsewhere but that’s not the point. We’re committed to authenticity, integrity and provenance around our product</a:t>
            </a:r>
            <a:r>
              <a:rPr lang="en-GB" dirty="0"/>
              <a:t>.’ </a:t>
            </a:r>
            <a:endParaRPr lang="en-US" dirty="0"/>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8</a:t>
            </a:fld>
            <a:endParaRPr lang="en-US" dirty="0"/>
          </a:p>
        </p:txBody>
      </p:sp>
      <p:pic>
        <p:nvPicPr>
          <p:cNvPr id="9" name="Picture 8">
            <a:extLst>
              <a:ext uri="{FF2B5EF4-FFF2-40B4-BE49-F238E27FC236}">
                <a16:creationId xmlns:a16="http://schemas.microsoft.com/office/drawing/2014/main" id="{A61FD7F1-AF04-3C49-BA94-858087298B8C}"/>
              </a:ext>
            </a:extLst>
          </p:cNvPr>
          <p:cNvPicPr>
            <a:picLocks noChangeAspect="1"/>
          </p:cNvPicPr>
          <p:nvPr/>
        </p:nvPicPr>
        <p:blipFill rotWithShape="1">
          <a:blip r:embed="rId2"/>
          <a:srcRect t="6737" b="22706"/>
          <a:stretch/>
        </p:blipFill>
        <p:spPr>
          <a:xfrm>
            <a:off x="2014330" y="1889247"/>
            <a:ext cx="10023613" cy="4997691"/>
          </a:xfrm>
          <a:prstGeom prst="rect">
            <a:avLst/>
          </a:prstGeom>
        </p:spPr>
      </p:pic>
      <p:sp>
        <p:nvSpPr>
          <p:cNvPr id="10" name="TextBox 9">
            <a:extLst>
              <a:ext uri="{FF2B5EF4-FFF2-40B4-BE49-F238E27FC236}">
                <a16:creationId xmlns:a16="http://schemas.microsoft.com/office/drawing/2014/main" id="{E901BDCA-4C78-6C4F-BCAB-C008FDD7B84A}"/>
              </a:ext>
            </a:extLst>
          </p:cNvPr>
          <p:cNvSpPr txBox="1"/>
          <p:nvPr/>
        </p:nvSpPr>
        <p:spPr>
          <a:xfrm>
            <a:off x="595843" y="2133601"/>
            <a:ext cx="2887586" cy="4524315"/>
          </a:xfrm>
          <a:prstGeom prst="rect">
            <a:avLst/>
          </a:prstGeom>
          <a:noFill/>
        </p:spPr>
        <p:txBody>
          <a:bodyPr wrap="square" rtlCol="0">
            <a:spAutoFit/>
          </a:bodyPr>
          <a:lstStyle/>
          <a:p>
            <a:r>
              <a:rPr lang="en-GB" sz="2400" dirty="0"/>
              <a:t>The SME participants noted increased interest in provenance from some consumers, with details of material, origin and authenticity being sought, aligning with Strauss and Fuad-Luke’s (2008) </a:t>
            </a:r>
            <a:r>
              <a:rPr lang="en-GB" sz="2400" i="1" dirty="0"/>
              <a:t>reveal </a:t>
            </a:r>
            <a:r>
              <a:rPr lang="en-GB" sz="2400" dirty="0"/>
              <a:t>slow design principle. </a:t>
            </a:r>
          </a:p>
        </p:txBody>
      </p:sp>
    </p:spTree>
    <p:extLst>
      <p:ext uri="{BB962C8B-B14F-4D97-AF65-F5344CB8AC3E}">
        <p14:creationId xmlns:p14="http://schemas.microsoft.com/office/powerpoint/2010/main" val="424491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B1E801-7451-F544-9E90-136118C8EF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FDB26D-D295-6A4C-B3ED-D0D57BF2B2EF}"/>
              </a:ext>
            </a:extLst>
          </p:cNvPr>
          <p:cNvSpPr>
            <a:spLocks noGrp="1"/>
          </p:cNvSpPr>
          <p:nvPr>
            <p:ph type="title"/>
          </p:nvPr>
        </p:nvSpPr>
        <p:spPr>
          <a:xfrm>
            <a:off x="595843" y="462071"/>
            <a:ext cx="10907044" cy="757129"/>
          </a:xfrm>
        </p:spPr>
        <p:txBody>
          <a:bodyPr/>
          <a:lstStyle/>
          <a:p>
            <a:r>
              <a:rPr lang="en-US" dirty="0">
                <a:solidFill>
                  <a:schemeClr val="accent2">
                    <a:lumMod val="75000"/>
                  </a:schemeClr>
                </a:solidFill>
              </a:rPr>
              <a:t>…and change</a:t>
            </a:r>
          </a:p>
        </p:txBody>
      </p:sp>
      <p:sp>
        <p:nvSpPr>
          <p:cNvPr id="3" name="Content Placeholder 2">
            <a:extLst>
              <a:ext uri="{FF2B5EF4-FFF2-40B4-BE49-F238E27FC236}">
                <a16:creationId xmlns:a16="http://schemas.microsoft.com/office/drawing/2014/main" id="{C67F3B10-5B08-4147-814B-BC61BD9DC2C7}"/>
              </a:ext>
            </a:extLst>
          </p:cNvPr>
          <p:cNvSpPr>
            <a:spLocks noGrp="1"/>
          </p:cNvSpPr>
          <p:nvPr>
            <p:ph idx="1"/>
          </p:nvPr>
        </p:nvSpPr>
        <p:spPr>
          <a:xfrm>
            <a:off x="595843" y="1219200"/>
            <a:ext cx="10515600" cy="1775791"/>
          </a:xfrm>
        </p:spPr>
        <p:txBody>
          <a:bodyPr/>
          <a:lstStyle/>
          <a:p>
            <a:pPr marL="0" indent="0" algn="ctr">
              <a:buNone/>
            </a:pPr>
            <a:r>
              <a:rPr lang="en-GB" dirty="0"/>
              <a:t>‘</a:t>
            </a:r>
            <a:r>
              <a:rPr lang="en-GB" i="1" dirty="0"/>
              <a:t>‘I am looking at making different things, working with different materials, offering different products with different price points, marketed in new ways... all this change means my story as a creative practitioner has had to shift.’ </a:t>
            </a:r>
          </a:p>
          <a:p>
            <a:pPr marL="0" indent="0" algn="ctr">
              <a:buNone/>
            </a:pPr>
            <a:endParaRPr lang="en-GB" i="1" dirty="0"/>
          </a:p>
          <a:p>
            <a:pPr marL="0" indent="0" algn="ctr">
              <a:buNone/>
            </a:pPr>
            <a:r>
              <a:rPr lang="en-GB" i="1" dirty="0"/>
              <a:t>‘…your ability and willingness to change and adapt and to really embrace fear and not let that hold you back from what you’re really passionate and committed to do.’</a:t>
            </a:r>
          </a:p>
          <a:p>
            <a:pPr marL="0" indent="0" algn="ctr">
              <a:buNone/>
            </a:pPr>
            <a:r>
              <a:rPr lang="en-GB" dirty="0"/>
              <a:t> </a:t>
            </a:r>
          </a:p>
          <a:p>
            <a:pPr marL="0" indent="0" algn="ctr">
              <a:buNone/>
            </a:pPr>
            <a:r>
              <a:rPr lang="en-GB" i="1" dirty="0"/>
              <a:t>‘It’s been really exciting for us to bring that [Zero Waste Design] to a finished product.’</a:t>
            </a:r>
          </a:p>
          <a:p>
            <a:pPr marL="0" indent="0" algn="ctr">
              <a:buNone/>
            </a:pPr>
            <a:endParaRPr lang="en-US" dirty="0"/>
          </a:p>
        </p:txBody>
      </p:sp>
      <p:sp>
        <p:nvSpPr>
          <p:cNvPr id="6" name="Slide Number Placeholder 5">
            <a:extLst>
              <a:ext uri="{FF2B5EF4-FFF2-40B4-BE49-F238E27FC236}">
                <a16:creationId xmlns:a16="http://schemas.microsoft.com/office/drawing/2014/main" id="{659B6045-3A8A-534E-91FA-6475254E8537}"/>
              </a:ext>
            </a:extLst>
          </p:cNvPr>
          <p:cNvSpPr>
            <a:spLocks noGrp="1"/>
          </p:cNvSpPr>
          <p:nvPr>
            <p:ph type="sldNum" sz="quarter" idx="12"/>
          </p:nvPr>
        </p:nvSpPr>
        <p:spPr/>
        <p:txBody>
          <a:bodyPr/>
          <a:lstStyle/>
          <a:p>
            <a:fld id="{437794D7-DC86-9A4E-9C9F-0B324FE8876A}" type="slidenum">
              <a:rPr lang="en-US" smtClean="0"/>
              <a:pPr/>
              <a:t>9</a:t>
            </a:fld>
            <a:endParaRPr lang="en-US" dirty="0"/>
          </a:p>
        </p:txBody>
      </p:sp>
    </p:spTree>
    <p:extLst>
      <p:ext uri="{BB962C8B-B14F-4D97-AF65-F5344CB8AC3E}">
        <p14:creationId xmlns:p14="http://schemas.microsoft.com/office/powerpoint/2010/main" val="1729353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tWP9bUW"/>
  <p:tag name="ARTICULATE_PROJECT_OPEN" val="0"/>
  <p:tag name="ARTICULATE_SLIDE_COUNT" val="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GU 1">
      <a:dk1>
        <a:srgbClr val="000000"/>
      </a:dk1>
      <a:lt1>
        <a:srgbClr val="FFFFFF"/>
      </a:lt1>
      <a:dk2>
        <a:srgbClr val="44546A"/>
      </a:dk2>
      <a:lt2>
        <a:srgbClr val="E7E6E6"/>
      </a:lt2>
      <a:accent1>
        <a:srgbClr val="69216A"/>
      </a:accent1>
      <a:accent2>
        <a:srgbClr val="00A3DA"/>
      </a:accent2>
      <a:accent3>
        <a:srgbClr val="F2B229"/>
      </a:accent3>
      <a:accent4>
        <a:srgbClr val="E88A2C"/>
      </a:accent4>
      <a:accent5>
        <a:srgbClr val="D91F53"/>
      </a:accent5>
      <a:accent6>
        <a:srgbClr val="80AE3D"/>
      </a:accent6>
      <a:hlink>
        <a:srgbClr val="C51473"/>
      </a:hlink>
      <a:folHlink>
        <a:srgbClr val="006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Template.pptx" id="{792BF715-3378-4770-886C-9E8E8657A3DC}" vid="{25337485-6636-4DE2-8845-23B49BB46782}"/>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Template.pptx" id="{792BF715-3378-4770-886C-9E8E8657A3DC}" vid="{112216D4-54E2-4F1C-8D93-EF87A370C1FB}"/>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Template.pptx" id="{792BF715-3378-4770-886C-9E8E8657A3DC}" vid="{2E2277AF-E9C7-4B47-9B35-7382B1D960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68AD7851D87042ADABC2FC5F8D349B" ma:contentTypeVersion="2" ma:contentTypeDescription="Create a new document." ma:contentTypeScope="" ma:versionID="344cb0859fa353a25fe729dad509c1a9">
  <xsd:schema xmlns:xsd="http://www.w3.org/2001/XMLSchema" xmlns:xs="http://www.w3.org/2001/XMLSchema" xmlns:p="http://schemas.microsoft.com/office/2006/metadata/properties" xmlns:ns2="4fda59b2-845c-4c8e-9a06-59a686a5ff47" targetNamespace="http://schemas.microsoft.com/office/2006/metadata/properties" ma:root="true" ma:fieldsID="2f5ca9445bb02b669d420c321cae36b1" ns2:_="">
    <xsd:import namespace="4fda59b2-845c-4c8e-9a06-59a686a5ff4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da59b2-845c-4c8e-9a06-59a686a5ff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D19A59-339C-4D6E-8989-F9F7F0F95B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da59b2-845c-4c8e-9a06-59a686a5ff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DD7A9A-77A0-4F6E-B1CC-9139D2DE8439}">
  <ds:schemaRefs>
    <ds:schemaRef ds:uri="http://schemas.microsoft.com/sharepoint/v3/contenttype/forms"/>
  </ds:schemaRefs>
</ds:datastoreItem>
</file>

<file path=customXml/itemProps3.xml><?xml version="1.0" encoding="utf-8"?>
<ds:datastoreItem xmlns:ds="http://schemas.openxmlformats.org/officeDocument/2006/customXml" ds:itemID="{829216D8-B908-4E6A-BA31-201CFAFE04E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5458</TotalTime>
  <Words>832</Words>
  <Application>Microsoft Office PowerPoint</Application>
  <PresentationFormat>Widescreen</PresentationFormat>
  <Paragraphs>84</Paragraphs>
  <Slides>15</Slides>
  <Notes>7</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15</vt:i4>
      </vt:variant>
    </vt:vector>
  </HeadingPairs>
  <TitlesOfParts>
    <vt:vector size="20" baseType="lpstr">
      <vt:lpstr>Arial</vt:lpstr>
      <vt:lpstr>Calibri</vt:lpstr>
      <vt:lpstr>Office Theme</vt:lpstr>
      <vt:lpstr>1_Custom Design</vt:lpstr>
      <vt:lpstr>Custom Design</vt:lpstr>
      <vt:lpstr>Shifting Stories: provenance and production in Scotland’s fashion and textile SMEs </vt:lpstr>
      <vt:lpstr>PowerPoint Presentation</vt:lpstr>
      <vt:lpstr>Scottish fashion and textiles</vt:lpstr>
      <vt:lpstr>Workshop:  Redesigning  for Creative Recovery</vt:lpstr>
      <vt:lpstr>Workshop: Sustainable Fashion and Textiles in Scotland</vt:lpstr>
      <vt:lpstr>Consumption…</vt:lpstr>
      <vt:lpstr>…consumer awareness and citizen ethos</vt:lpstr>
      <vt:lpstr>Production, provenance…</vt:lpstr>
      <vt:lpstr>…and change</vt:lpstr>
      <vt:lpstr>Innovation… connection…</vt:lpstr>
      <vt:lpstr>…and communication</vt:lpstr>
      <vt:lpstr>Conclusion: communicating  with consumers</vt:lpstr>
      <vt:lpstr>Conclusion: sharing among  SMEs</vt:lpstr>
      <vt:lpstr>Next steps</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Stories: provenance and production in Scotland’s fashion and textile SMEs</dc:title>
  <dc:creator>Karen Cross (ccb)</dc:creator>
  <cp:lastModifiedBy>Leah Morrison (lib)</cp:lastModifiedBy>
  <cp:revision>24</cp:revision>
  <dcterms:created xsi:type="dcterms:W3CDTF">2021-09-26T19:31:36Z</dcterms:created>
  <dcterms:modified xsi:type="dcterms:W3CDTF">2024-05-16T12:05:01Z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0x010100A668AD7851D87042ADABC2FC5F8D349B</vt:lpwstr>
  </property>
</Properties>
</file>