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27.xml" ContentType="application/vnd.openxmlformats-officedocument.presentationml.tags+xml"/>
  <Override PartName="/ppt/tags/tag28.xml" ContentType="application/vnd.openxmlformats-officedocument.presentationml.tags+xml"/>
  <Override PartName="/ppt/notesSlides/notesSlide14.xml" ContentType="application/vnd.openxmlformats-officedocument.presentationml.notesSlide+xml"/>
  <Override PartName="/ppt/tags/tag29.xml" ContentType="application/vnd.openxmlformats-officedocument.presentationml.tags+xml"/>
  <Override PartName="/ppt/notesSlides/notesSlide15.xml" ContentType="application/vnd.openxmlformats-officedocument.presentationml.notesSlide+xml"/>
  <Override PartName="/ppt/tags/tag30.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80" r:id="rId1"/>
    <p:sldMasterId id="2147484109" r:id="rId2"/>
    <p:sldMasterId id="2147484092" r:id="rId3"/>
  </p:sldMasterIdLst>
  <p:notesMasterIdLst>
    <p:notesMasterId r:id="rId20"/>
  </p:notesMasterIdLst>
  <p:handoutMasterIdLst>
    <p:handoutMasterId r:id="rId21"/>
  </p:handoutMasterIdLst>
  <p:sldIdLst>
    <p:sldId id="595" r:id="rId4"/>
    <p:sldId id="597" r:id="rId5"/>
    <p:sldId id="599" r:id="rId6"/>
    <p:sldId id="593" r:id="rId7"/>
    <p:sldId id="600" r:id="rId8"/>
    <p:sldId id="601" r:id="rId9"/>
    <p:sldId id="602" r:id="rId10"/>
    <p:sldId id="603" r:id="rId11"/>
    <p:sldId id="592" r:id="rId12"/>
    <p:sldId id="596" r:id="rId13"/>
    <p:sldId id="594" r:id="rId14"/>
    <p:sldId id="604" r:id="rId15"/>
    <p:sldId id="610" r:id="rId16"/>
    <p:sldId id="606" r:id="rId17"/>
    <p:sldId id="608" r:id="rId18"/>
    <p:sldId id="609" r:id="rId19"/>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keiruka Ndubuka (abs)" initials="NN(" lastIdx="1" clrIdx="0">
    <p:extLst>
      <p:ext uri="{19B8F6BF-5375-455C-9EA6-DF929625EA0E}">
        <p15:presenceInfo xmlns:p15="http://schemas.microsoft.com/office/powerpoint/2012/main" userId="S::n.ndubuka1@rgu.ac.uk::bfffda7b-a5b7-4804-8f21-79c8863be0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C853"/>
    <a:srgbClr val="F9C523"/>
    <a:srgbClr val="F2C570"/>
    <a:srgbClr val="00B8E1"/>
    <a:srgbClr val="9D739E"/>
    <a:srgbClr val="F0E9EE"/>
    <a:srgbClr val="DEE2EA"/>
    <a:srgbClr val="E8DEE6"/>
    <a:srgbClr val="CAC2C8"/>
    <a:srgbClr val="00A3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68155" autoAdjust="0"/>
  </p:normalViewPr>
  <p:slideViewPr>
    <p:cSldViewPr snapToGrid="0" snapToObjects="1">
      <p:cViewPr varScale="1">
        <p:scale>
          <a:sx n="77" d="100"/>
          <a:sy n="77" d="100"/>
        </p:scale>
        <p:origin x="189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48" d="100"/>
          <a:sy n="148" d="100"/>
        </p:scale>
        <p:origin x="443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gs" Target="tags/tag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solidFill>
                  <a:schemeClr val="accent1"/>
                </a:solidFill>
              </a:rPr>
              <a:t>Chart Title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9D739E"/>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412-A742-995C-586D293C312C}"/>
            </c:ext>
          </c:extLst>
        </c:ser>
        <c:ser>
          <c:idx val="1"/>
          <c:order val="1"/>
          <c:tx>
            <c:strRef>
              <c:f>Sheet1!$C$1</c:f>
              <c:strCache>
                <c:ptCount val="1"/>
                <c:pt idx="0">
                  <c:v>Series 2</c:v>
                </c:pt>
              </c:strCache>
            </c:strRef>
          </c:tx>
          <c:spPr>
            <a:solidFill>
              <a:srgbClr val="00B8E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412-A742-995C-586D293C312C}"/>
            </c:ext>
          </c:extLst>
        </c:ser>
        <c:ser>
          <c:idx val="2"/>
          <c:order val="2"/>
          <c:tx>
            <c:strRef>
              <c:f>Sheet1!$D$1</c:f>
              <c:strCache>
                <c:ptCount val="1"/>
                <c:pt idx="0">
                  <c:v>Series 3</c:v>
                </c:pt>
              </c:strCache>
            </c:strRef>
          </c:tx>
          <c:spPr>
            <a:solidFill>
              <a:srgbClr val="F9C85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412-A742-995C-586D293C312C}"/>
            </c:ext>
          </c:extLst>
        </c:ser>
        <c:dLbls>
          <c:showLegendKey val="0"/>
          <c:showVal val="0"/>
          <c:showCatName val="0"/>
          <c:showSerName val="0"/>
          <c:showPercent val="0"/>
          <c:showBubbleSize val="0"/>
        </c:dLbls>
        <c:gapWidth val="219"/>
        <c:overlap val="-27"/>
        <c:axId val="-2042759216"/>
        <c:axId val="-2042956128"/>
      </c:barChart>
      <c:catAx>
        <c:axId val="-2042759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42956128"/>
        <c:crosses val="autoZero"/>
        <c:auto val="1"/>
        <c:lblAlgn val="ctr"/>
        <c:lblOffset val="100"/>
        <c:noMultiLvlLbl val="0"/>
      </c:catAx>
      <c:valAx>
        <c:axId val="-204295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4275921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FE04B5-1215-4D10-8BAD-D9EA53E7C80C}"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endParaRPr lang="en-GB"/>
        </a:p>
      </dgm:t>
    </dgm:pt>
    <dgm:pt modelId="{20625D87-B29F-4988-BDD0-B9151E68D708}">
      <dgm:prSet phldrT="[Text]" custT="1"/>
      <dgm:spPr/>
      <dgm:t>
        <a:bodyPr/>
        <a:lstStyle/>
        <a:p>
          <a:r>
            <a:rPr lang="en-GB" sz="3200" dirty="0"/>
            <a:t>OR</a:t>
          </a:r>
        </a:p>
      </dgm:t>
    </dgm:pt>
    <dgm:pt modelId="{4BFA3A41-EFAC-4C8F-8180-CC7F91CA69CB}" type="parTrans" cxnId="{84051021-1B3D-4FC8-ADEA-F73D86C83C9B}">
      <dgm:prSet/>
      <dgm:spPr/>
      <dgm:t>
        <a:bodyPr/>
        <a:lstStyle/>
        <a:p>
          <a:endParaRPr lang="en-GB"/>
        </a:p>
      </dgm:t>
    </dgm:pt>
    <dgm:pt modelId="{91EDF329-41CC-4891-8B68-A65F0589ECCD}" type="sibTrans" cxnId="{84051021-1B3D-4FC8-ADEA-F73D86C83C9B}">
      <dgm:prSet/>
      <dgm:spPr/>
      <dgm:t>
        <a:bodyPr/>
        <a:lstStyle/>
        <a:p>
          <a:endParaRPr lang="en-GB"/>
        </a:p>
      </dgm:t>
    </dgm:pt>
    <dgm:pt modelId="{571A9C43-4873-4634-9F35-5329B6D50EB7}">
      <dgm:prSet phldrT="[Text]" custT="1"/>
      <dgm:spPr/>
      <dgm:t>
        <a:bodyPr/>
        <a:lstStyle/>
        <a:p>
          <a:r>
            <a:rPr lang="en-GB" sz="1000" dirty="0"/>
            <a:t>1. Cognitive capabilities</a:t>
          </a:r>
        </a:p>
      </dgm:t>
    </dgm:pt>
    <dgm:pt modelId="{7AFEFF06-1578-4CEC-863F-2174831A1139}" type="parTrans" cxnId="{D6996535-5005-438E-937B-313E84C019E2}">
      <dgm:prSet/>
      <dgm:spPr/>
      <dgm:t>
        <a:bodyPr/>
        <a:lstStyle/>
        <a:p>
          <a:endParaRPr lang="en-GB"/>
        </a:p>
      </dgm:t>
    </dgm:pt>
    <dgm:pt modelId="{D2D5AF8B-3170-496F-80C9-8FF1F6E92E99}" type="sibTrans" cxnId="{D6996535-5005-438E-937B-313E84C019E2}">
      <dgm:prSet/>
      <dgm:spPr/>
      <dgm:t>
        <a:bodyPr/>
        <a:lstStyle/>
        <a:p>
          <a:endParaRPr lang="en-GB"/>
        </a:p>
      </dgm:t>
    </dgm:pt>
    <dgm:pt modelId="{AAE3934A-493B-47B3-AFB1-07B7ACE25691}">
      <dgm:prSet phldrT="[Text]" custT="1"/>
      <dgm:spPr/>
      <dgm:t>
        <a:bodyPr/>
        <a:lstStyle/>
        <a:p>
          <a:r>
            <a:rPr lang="en-GB" sz="1000" dirty="0"/>
            <a:t>2. Behavioural capabilities</a:t>
          </a:r>
        </a:p>
      </dgm:t>
    </dgm:pt>
    <dgm:pt modelId="{9B7CEC0A-132D-40AB-AF52-618F6A44FFA5}" type="parTrans" cxnId="{39C702B0-9AE7-4B26-99A9-5189961CF528}">
      <dgm:prSet/>
      <dgm:spPr/>
      <dgm:t>
        <a:bodyPr/>
        <a:lstStyle/>
        <a:p>
          <a:endParaRPr lang="en-GB"/>
        </a:p>
      </dgm:t>
    </dgm:pt>
    <dgm:pt modelId="{6FB46B6C-5F57-4440-844B-517D20D652A1}" type="sibTrans" cxnId="{39C702B0-9AE7-4B26-99A9-5189961CF528}">
      <dgm:prSet/>
      <dgm:spPr/>
      <dgm:t>
        <a:bodyPr/>
        <a:lstStyle/>
        <a:p>
          <a:endParaRPr lang="en-GB"/>
        </a:p>
      </dgm:t>
    </dgm:pt>
    <dgm:pt modelId="{3251F3CE-475D-4490-B9D2-DDE10DEC2E88}">
      <dgm:prSet phldrT="[Text]" custT="1"/>
      <dgm:spPr/>
      <dgm:t>
        <a:bodyPr/>
        <a:lstStyle/>
        <a:p>
          <a:r>
            <a:rPr lang="en-GB" sz="1000" dirty="0"/>
            <a:t>3. Contextual capabilities</a:t>
          </a:r>
        </a:p>
      </dgm:t>
    </dgm:pt>
    <dgm:pt modelId="{178F02FD-BB69-4C91-B2A4-117BEAC89783}" type="parTrans" cxnId="{82258CFF-EE77-40A3-8FC2-6242F6180FB5}">
      <dgm:prSet/>
      <dgm:spPr/>
      <dgm:t>
        <a:bodyPr/>
        <a:lstStyle/>
        <a:p>
          <a:endParaRPr lang="en-GB"/>
        </a:p>
      </dgm:t>
    </dgm:pt>
    <dgm:pt modelId="{7EADF8BD-EDAB-4EE9-AF0F-66F1C9F675A8}" type="sibTrans" cxnId="{82258CFF-EE77-40A3-8FC2-6242F6180FB5}">
      <dgm:prSet/>
      <dgm:spPr/>
      <dgm:t>
        <a:bodyPr/>
        <a:lstStyle/>
        <a:p>
          <a:endParaRPr lang="en-GB"/>
        </a:p>
      </dgm:t>
    </dgm:pt>
    <dgm:pt modelId="{B259BFF3-FDBA-4607-AB6E-436A878BA86F}" type="pres">
      <dgm:prSet presAssocID="{BFFE04B5-1215-4D10-8BAD-D9EA53E7C80C}" presName="Name0" presStyleCnt="0">
        <dgm:presLayoutVars>
          <dgm:chMax val="1"/>
          <dgm:dir/>
          <dgm:animLvl val="ctr"/>
          <dgm:resizeHandles val="exact"/>
        </dgm:presLayoutVars>
      </dgm:prSet>
      <dgm:spPr/>
    </dgm:pt>
    <dgm:pt modelId="{1B002492-A23A-4503-A570-1D3BFB938D03}" type="pres">
      <dgm:prSet presAssocID="{20625D87-B29F-4988-BDD0-B9151E68D708}" presName="centerShape" presStyleLbl="node0" presStyleIdx="0" presStyleCnt="1"/>
      <dgm:spPr/>
    </dgm:pt>
    <dgm:pt modelId="{DCD2B847-3E93-4F87-897D-ADB84989E1E4}" type="pres">
      <dgm:prSet presAssocID="{571A9C43-4873-4634-9F35-5329B6D50EB7}" presName="node" presStyleLbl="node1" presStyleIdx="0" presStyleCnt="3" custRadScaleRad="100164" custRadScaleInc="7148">
        <dgm:presLayoutVars>
          <dgm:bulletEnabled val="1"/>
        </dgm:presLayoutVars>
      </dgm:prSet>
      <dgm:spPr/>
    </dgm:pt>
    <dgm:pt modelId="{8523CD36-3838-4641-A39B-0F87B74B0C5E}" type="pres">
      <dgm:prSet presAssocID="{571A9C43-4873-4634-9F35-5329B6D50EB7}" presName="dummy" presStyleCnt="0"/>
      <dgm:spPr/>
    </dgm:pt>
    <dgm:pt modelId="{8AD58CE5-483E-4EA3-B97C-D5DF6B762315}" type="pres">
      <dgm:prSet presAssocID="{D2D5AF8B-3170-496F-80C9-8FF1F6E92E99}" presName="sibTrans" presStyleLbl="sibTrans2D1" presStyleIdx="0" presStyleCnt="3"/>
      <dgm:spPr/>
    </dgm:pt>
    <dgm:pt modelId="{BC03D7F1-1EEA-48BE-A889-C6979313527C}" type="pres">
      <dgm:prSet presAssocID="{AAE3934A-493B-47B3-AFB1-07B7ACE25691}" presName="node" presStyleLbl="node1" presStyleIdx="1" presStyleCnt="3">
        <dgm:presLayoutVars>
          <dgm:bulletEnabled val="1"/>
        </dgm:presLayoutVars>
      </dgm:prSet>
      <dgm:spPr/>
    </dgm:pt>
    <dgm:pt modelId="{464AE98E-BB1C-4446-A783-72D2D63E6012}" type="pres">
      <dgm:prSet presAssocID="{AAE3934A-493B-47B3-AFB1-07B7ACE25691}" presName="dummy" presStyleCnt="0"/>
      <dgm:spPr/>
    </dgm:pt>
    <dgm:pt modelId="{BDA646CF-35AC-4364-B0BB-7A6CD3F2A98B}" type="pres">
      <dgm:prSet presAssocID="{6FB46B6C-5F57-4440-844B-517D20D652A1}" presName="sibTrans" presStyleLbl="sibTrans2D1" presStyleIdx="1" presStyleCnt="3"/>
      <dgm:spPr/>
    </dgm:pt>
    <dgm:pt modelId="{0E7C202B-C969-4200-A40D-D9BFDEEB4B1D}" type="pres">
      <dgm:prSet presAssocID="{3251F3CE-475D-4490-B9D2-DDE10DEC2E88}" presName="node" presStyleLbl="node1" presStyleIdx="2" presStyleCnt="3">
        <dgm:presLayoutVars>
          <dgm:bulletEnabled val="1"/>
        </dgm:presLayoutVars>
      </dgm:prSet>
      <dgm:spPr/>
    </dgm:pt>
    <dgm:pt modelId="{51D83A93-5D21-49B1-A7AD-7E7BD82DF8E4}" type="pres">
      <dgm:prSet presAssocID="{3251F3CE-475D-4490-B9D2-DDE10DEC2E88}" presName="dummy" presStyleCnt="0"/>
      <dgm:spPr/>
    </dgm:pt>
    <dgm:pt modelId="{C5976763-80F6-40D8-B10B-F4C47776E260}" type="pres">
      <dgm:prSet presAssocID="{7EADF8BD-EDAB-4EE9-AF0F-66F1C9F675A8}" presName="sibTrans" presStyleLbl="sibTrans2D1" presStyleIdx="2" presStyleCnt="3"/>
      <dgm:spPr/>
    </dgm:pt>
  </dgm:ptLst>
  <dgm:cxnLst>
    <dgm:cxn modelId="{A48F4220-FE6D-4A9D-A98A-56E3394BCCFB}" type="presOf" srcId="{6FB46B6C-5F57-4440-844B-517D20D652A1}" destId="{BDA646CF-35AC-4364-B0BB-7A6CD3F2A98B}" srcOrd="0" destOrd="0" presId="urn:microsoft.com/office/officeart/2005/8/layout/radial6"/>
    <dgm:cxn modelId="{84051021-1B3D-4FC8-ADEA-F73D86C83C9B}" srcId="{BFFE04B5-1215-4D10-8BAD-D9EA53E7C80C}" destId="{20625D87-B29F-4988-BDD0-B9151E68D708}" srcOrd="0" destOrd="0" parTransId="{4BFA3A41-EFAC-4C8F-8180-CC7F91CA69CB}" sibTransId="{91EDF329-41CC-4891-8B68-A65F0589ECCD}"/>
    <dgm:cxn modelId="{29352722-EFA2-4E6A-8E5A-3E6E4A13C155}" type="presOf" srcId="{3251F3CE-475D-4490-B9D2-DDE10DEC2E88}" destId="{0E7C202B-C969-4200-A40D-D9BFDEEB4B1D}" srcOrd="0" destOrd="0" presId="urn:microsoft.com/office/officeart/2005/8/layout/radial6"/>
    <dgm:cxn modelId="{6DE5D027-B308-4534-BBDD-2ED6C905DCC5}" type="presOf" srcId="{7EADF8BD-EDAB-4EE9-AF0F-66F1C9F675A8}" destId="{C5976763-80F6-40D8-B10B-F4C47776E260}" srcOrd="0" destOrd="0" presId="urn:microsoft.com/office/officeart/2005/8/layout/radial6"/>
    <dgm:cxn modelId="{D6996535-5005-438E-937B-313E84C019E2}" srcId="{20625D87-B29F-4988-BDD0-B9151E68D708}" destId="{571A9C43-4873-4634-9F35-5329B6D50EB7}" srcOrd="0" destOrd="0" parTransId="{7AFEFF06-1578-4CEC-863F-2174831A1139}" sibTransId="{D2D5AF8B-3170-496F-80C9-8FF1F6E92E99}"/>
    <dgm:cxn modelId="{151CB079-1B19-404C-94B5-E8388F6A7C80}" type="presOf" srcId="{571A9C43-4873-4634-9F35-5329B6D50EB7}" destId="{DCD2B847-3E93-4F87-897D-ADB84989E1E4}" srcOrd="0" destOrd="0" presId="urn:microsoft.com/office/officeart/2005/8/layout/radial6"/>
    <dgm:cxn modelId="{39C702B0-9AE7-4B26-99A9-5189961CF528}" srcId="{20625D87-B29F-4988-BDD0-B9151E68D708}" destId="{AAE3934A-493B-47B3-AFB1-07B7ACE25691}" srcOrd="1" destOrd="0" parTransId="{9B7CEC0A-132D-40AB-AF52-618F6A44FFA5}" sibTransId="{6FB46B6C-5F57-4440-844B-517D20D652A1}"/>
    <dgm:cxn modelId="{1CBD17B1-23CC-4E61-99F7-360DCA88CC03}" type="presOf" srcId="{D2D5AF8B-3170-496F-80C9-8FF1F6E92E99}" destId="{8AD58CE5-483E-4EA3-B97C-D5DF6B762315}" srcOrd="0" destOrd="0" presId="urn:microsoft.com/office/officeart/2005/8/layout/radial6"/>
    <dgm:cxn modelId="{033BC4D0-3B00-412E-AAA7-B754E35D3C38}" type="presOf" srcId="{AAE3934A-493B-47B3-AFB1-07B7ACE25691}" destId="{BC03D7F1-1EEA-48BE-A889-C6979313527C}" srcOrd="0" destOrd="0" presId="urn:microsoft.com/office/officeart/2005/8/layout/radial6"/>
    <dgm:cxn modelId="{EF6873F3-FEC4-45AA-A48D-6987805A3373}" type="presOf" srcId="{20625D87-B29F-4988-BDD0-B9151E68D708}" destId="{1B002492-A23A-4503-A570-1D3BFB938D03}" srcOrd="0" destOrd="0" presId="urn:microsoft.com/office/officeart/2005/8/layout/radial6"/>
    <dgm:cxn modelId="{04A647FD-2E8A-4E7D-9582-CE47361F4D15}" type="presOf" srcId="{BFFE04B5-1215-4D10-8BAD-D9EA53E7C80C}" destId="{B259BFF3-FDBA-4607-AB6E-436A878BA86F}" srcOrd="0" destOrd="0" presId="urn:microsoft.com/office/officeart/2005/8/layout/radial6"/>
    <dgm:cxn modelId="{82258CFF-EE77-40A3-8FC2-6242F6180FB5}" srcId="{20625D87-B29F-4988-BDD0-B9151E68D708}" destId="{3251F3CE-475D-4490-B9D2-DDE10DEC2E88}" srcOrd="2" destOrd="0" parTransId="{178F02FD-BB69-4C91-B2A4-117BEAC89783}" sibTransId="{7EADF8BD-EDAB-4EE9-AF0F-66F1C9F675A8}"/>
    <dgm:cxn modelId="{5E4D8707-D91C-4338-AFF3-B321221F78DC}" type="presParOf" srcId="{B259BFF3-FDBA-4607-AB6E-436A878BA86F}" destId="{1B002492-A23A-4503-A570-1D3BFB938D03}" srcOrd="0" destOrd="0" presId="urn:microsoft.com/office/officeart/2005/8/layout/radial6"/>
    <dgm:cxn modelId="{6D0E88C8-A8DB-446C-A37D-07C50C1FB0C0}" type="presParOf" srcId="{B259BFF3-FDBA-4607-AB6E-436A878BA86F}" destId="{DCD2B847-3E93-4F87-897D-ADB84989E1E4}" srcOrd="1" destOrd="0" presId="urn:microsoft.com/office/officeart/2005/8/layout/radial6"/>
    <dgm:cxn modelId="{58BD8C0D-470A-44CC-83CD-1603903CE0CE}" type="presParOf" srcId="{B259BFF3-FDBA-4607-AB6E-436A878BA86F}" destId="{8523CD36-3838-4641-A39B-0F87B74B0C5E}" srcOrd="2" destOrd="0" presId="urn:microsoft.com/office/officeart/2005/8/layout/radial6"/>
    <dgm:cxn modelId="{1DD212FE-B4A1-4820-A0E1-98530FA394F7}" type="presParOf" srcId="{B259BFF3-FDBA-4607-AB6E-436A878BA86F}" destId="{8AD58CE5-483E-4EA3-B97C-D5DF6B762315}" srcOrd="3" destOrd="0" presId="urn:microsoft.com/office/officeart/2005/8/layout/radial6"/>
    <dgm:cxn modelId="{1289C7FF-4D9A-49A0-8F09-CFAF057E3641}" type="presParOf" srcId="{B259BFF3-FDBA-4607-AB6E-436A878BA86F}" destId="{BC03D7F1-1EEA-48BE-A889-C6979313527C}" srcOrd="4" destOrd="0" presId="urn:microsoft.com/office/officeart/2005/8/layout/radial6"/>
    <dgm:cxn modelId="{E093385F-846E-4165-B116-F27458A84A52}" type="presParOf" srcId="{B259BFF3-FDBA-4607-AB6E-436A878BA86F}" destId="{464AE98E-BB1C-4446-A783-72D2D63E6012}" srcOrd="5" destOrd="0" presId="urn:microsoft.com/office/officeart/2005/8/layout/radial6"/>
    <dgm:cxn modelId="{8DE967EE-D433-462E-904F-33A75A2CB071}" type="presParOf" srcId="{B259BFF3-FDBA-4607-AB6E-436A878BA86F}" destId="{BDA646CF-35AC-4364-B0BB-7A6CD3F2A98B}" srcOrd="6" destOrd="0" presId="urn:microsoft.com/office/officeart/2005/8/layout/radial6"/>
    <dgm:cxn modelId="{5FB9F1B4-7DA6-4392-B4CF-6CCCD40E4E5F}" type="presParOf" srcId="{B259BFF3-FDBA-4607-AB6E-436A878BA86F}" destId="{0E7C202B-C969-4200-A40D-D9BFDEEB4B1D}" srcOrd="7" destOrd="0" presId="urn:microsoft.com/office/officeart/2005/8/layout/radial6"/>
    <dgm:cxn modelId="{6A221823-44D2-4477-9737-7923948E2EEE}" type="presParOf" srcId="{B259BFF3-FDBA-4607-AB6E-436A878BA86F}" destId="{51D83A93-5D21-49B1-A7AD-7E7BD82DF8E4}" srcOrd="8" destOrd="0" presId="urn:microsoft.com/office/officeart/2005/8/layout/radial6"/>
    <dgm:cxn modelId="{A0417A4F-4CF9-4C5B-93E4-5BB92DE933C2}" type="presParOf" srcId="{B259BFF3-FDBA-4607-AB6E-436A878BA86F}" destId="{C5976763-80F6-40D8-B10B-F4C47776E260}" srcOrd="9"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FE04B5-1215-4D10-8BAD-D9EA53E7C80C}" type="doc">
      <dgm:prSet loTypeId="urn:microsoft.com/office/officeart/2005/8/layout/radial6" loCatId="cycle" qsTypeId="urn:microsoft.com/office/officeart/2005/8/quickstyle/simple1" qsCatId="simple" csTypeId="urn:microsoft.com/office/officeart/2005/8/colors/accent2_1" csCatId="accent2" phldr="1"/>
      <dgm:spPr/>
      <dgm:t>
        <a:bodyPr/>
        <a:lstStyle/>
        <a:p>
          <a:endParaRPr lang="en-GB"/>
        </a:p>
      </dgm:t>
    </dgm:pt>
    <dgm:pt modelId="{20625D87-B29F-4988-BDD0-B9151E68D708}">
      <dgm:prSet phldrT="[Text]" custT="1"/>
      <dgm:spPr/>
      <dgm:t>
        <a:bodyPr/>
        <a:lstStyle/>
        <a:p>
          <a:r>
            <a:rPr lang="en-GB" sz="1600" dirty="0"/>
            <a:t>Culture</a:t>
          </a:r>
        </a:p>
      </dgm:t>
    </dgm:pt>
    <dgm:pt modelId="{4BFA3A41-EFAC-4C8F-8180-CC7F91CA69CB}" type="parTrans" cxnId="{84051021-1B3D-4FC8-ADEA-F73D86C83C9B}">
      <dgm:prSet/>
      <dgm:spPr/>
      <dgm:t>
        <a:bodyPr/>
        <a:lstStyle/>
        <a:p>
          <a:endParaRPr lang="en-GB"/>
        </a:p>
      </dgm:t>
    </dgm:pt>
    <dgm:pt modelId="{91EDF329-41CC-4891-8B68-A65F0589ECCD}" type="sibTrans" cxnId="{84051021-1B3D-4FC8-ADEA-F73D86C83C9B}">
      <dgm:prSet/>
      <dgm:spPr/>
      <dgm:t>
        <a:bodyPr/>
        <a:lstStyle/>
        <a:p>
          <a:endParaRPr lang="en-GB"/>
        </a:p>
      </dgm:t>
    </dgm:pt>
    <dgm:pt modelId="{571A9C43-4873-4634-9F35-5329B6D50EB7}">
      <dgm:prSet phldrT="[Text]" custT="1"/>
      <dgm:spPr/>
      <dgm:t>
        <a:bodyPr/>
        <a:lstStyle/>
        <a:p>
          <a:r>
            <a:rPr lang="en-GB" sz="1100" dirty="0"/>
            <a:t>People</a:t>
          </a:r>
        </a:p>
      </dgm:t>
    </dgm:pt>
    <dgm:pt modelId="{7AFEFF06-1578-4CEC-863F-2174831A1139}" type="parTrans" cxnId="{D6996535-5005-438E-937B-313E84C019E2}">
      <dgm:prSet/>
      <dgm:spPr/>
      <dgm:t>
        <a:bodyPr/>
        <a:lstStyle/>
        <a:p>
          <a:endParaRPr lang="en-GB"/>
        </a:p>
      </dgm:t>
    </dgm:pt>
    <dgm:pt modelId="{D2D5AF8B-3170-496F-80C9-8FF1F6E92E99}" type="sibTrans" cxnId="{D6996535-5005-438E-937B-313E84C019E2}">
      <dgm:prSet/>
      <dgm:spPr/>
      <dgm:t>
        <a:bodyPr/>
        <a:lstStyle/>
        <a:p>
          <a:endParaRPr lang="en-GB"/>
        </a:p>
      </dgm:t>
    </dgm:pt>
    <dgm:pt modelId="{AAE3934A-493B-47B3-AFB1-07B7ACE25691}">
      <dgm:prSet phldrT="[Text]" custT="1"/>
      <dgm:spPr/>
      <dgm:t>
        <a:bodyPr/>
        <a:lstStyle/>
        <a:p>
          <a:r>
            <a:rPr lang="en-GB" sz="1100" dirty="0"/>
            <a:t>Technology</a:t>
          </a:r>
        </a:p>
      </dgm:t>
    </dgm:pt>
    <dgm:pt modelId="{9B7CEC0A-132D-40AB-AF52-618F6A44FFA5}" type="parTrans" cxnId="{39C702B0-9AE7-4B26-99A9-5189961CF528}">
      <dgm:prSet/>
      <dgm:spPr/>
      <dgm:t>
        <a:bodyPr/>
        <a:lstStyle/>
        <a:p>
          <a:endParaRPr lang="en-GB"/>
        </a:p>
      </dgm:t>
    </dgm:pt>
    <dgm:pt modelId="{6FB46B6C-5F57-4440-844B-517D20D652A1}" type="sibTrans" cxnId="{39C702B0-9AE7-4B26-99A9-5189961CF528}">
      <dgm:prSet/>
      <dgm:spPr/>
      <dgm:t>
        <a:bodyPr/>
        <a:lstStyle/>
        <a:p>
          <a:endParaRPr lang="en-GB"/>
        </a:p>
      </dgm:t>
    </dgm:pt>
    <dgm:pt modelId="{3251F3CE-475D-4490-B9D2-DDE10DEC2E88}">
      <dgm:prSet phldrT="[Text]" custT="1"/>
      <dgm:spPr/>
      <dgm:t>
        <a:bodyPr/>
        <a:lstStyle/>
        <a:p>
          <a:r>
            <a:rPr lang="en-GB" sz="1100" dirty="0"/>
            <a:t>Admin.</a:t>
          </a:r>
        </a:p>
      </dgm:t>
    </dgm:pt>
    <dgm:pt modelId="{178F02FD-BB69-4C91-B2A4-117BEAC89783}" type="parTrans" cxnId="{82258CFF-EE77-40A3-8FC2-6242F6180FB5}">
      <dgm:prSet/>
      <dgm:spPr/>
      <dgm:t>
        <a:bodyPr/>
        <a:lstStyle/>
        <a:p>
          <a:endParaRPr lang="en-GB"/>
        </a:p>
      </dgm:t>
    </dgm:pt>
    <dgm:pt modelId="{7EADF8BD-EDAB-4EE9-AF0F-66F1C9F675A8}" type="sibTrans" cxnId="{82258CFF-EE77-40A3-8FC2-6242F6180FB5}">
      <dgm:prSet/>
      <dgm:spPr/>
      <dgm:t>
        <a:bodyPr/>
        <a:lstStyle/>
        <a:p>
          <a:endParaRPr lang="en-GB"/>
        </a:p>
      </dgm:t>
    </dgm:pt>
    <dgm:pt modelId="{B259BFF3-FDBA-4607-AB6E-436A878BA86F}" type="pres">
      <dgm:prSet presAssocID="{BFFE04B5-1215-4D10-8BAD-D9EA53E7C80C}" presName="Name0" presStyleCnt="0">
        <dgm:presLayoutVars>
          <dgm:chMax val="1"/>
          <dgm:dir/>
          <dgm:animLvl val="ctr"/>
          <dgm:resizeHandles val="exact"/>
        </dgm:presLayoutVars>
      </dgm:prSet>
      <dgm:spPr/>
    </dgm:pt>
    <dgm:pt modelId="{1B002492-A23A-4503-A570-1D3BFB938D03}" type="pres">
      <dgm:prSet presAssocID="{20625D87-B29F-4988-BDD0-B9151E68D708}" presName="centerShape" presStyleLbl="node0" presStyleIdx="0" presStyleCnt="1"/>
      <dgm:spPr/>
    </dgm:pt>
    <dgm:pt modelId="{DCD2B847-3E93-4F87-897D-ADB84989E1E4}" type="pres">
      <dgm:prSet presAssocID="{571A9C43-4873-4634-9F35-5329B6D50EB7}" presName="node" presStyleLbl="node1" presStyleIdx="0" presStyleCnt="3" custRadScaleRad="100164" custRadScaleInc="7148">
        <dgm:presLayoutVars>
          <dgm:bulletEnabled val="1"/>
        </dgm:presLayoutVars>
      </dgm:prSet>
      <dgm:spPr/>
    </dgm:pt>
    <dgm:pt modelId="{8523CD36-3838-4641-A39B-0F87B74B0C5E}" type="pres">
      <dgm:prSet presAssocID="{571A9C43-4873-4634-9F35-5329B6D50EB7}" presName="dummy" presStyleCnt="0"/>
      <dgm:spPr/>
    </dgm:pt>
    <dgm:pt modelId="{8AD58CE5-483E-4EA3-B97C-D5DF6B762315}" type="pres">
      <dgm:prSet presAssocID="{D2D5AF8B-3170-496F-80C9-8FF1F6E92E99}" presName="sibTrans" presStyleLbl="sibTrans2D1" presStyleIdx="0" presStyleCnt="3"/>
      <dgm:spPr/>
    </dgm:pt>
    <dgm:pt modelId="{BC03D7F1-1EEA-48BE-A889-C6979313527C}" type="pres">
      <dgm:prSet presAssocID="{AAE3934A-493B-47B3-AFB1-07B7ACE25691}" presName="node" presStyleLbl="node1" presStyleIdx="1" presStyleCnt="3">
        <dgm:presLayoutVars>
          <dgm:bulletEnabled val="1"/>
        </dgm:presLayoutVars>
      </dgm:prSet>
      <dgm:spPr/>
    </dgm:pt>
    <dgm:pt modelId="{464AE98E-BB1C-4446-A783-72D2D63E6012}" type="pres">
      <dgm:prSet presAssocID="{AAE3934A-493B-47B3-AFB1-07B7ACE25691}" presName="dummy" presStyleCnt="0"/>
      <dgm:spPr/>
    </dgm:pt>
    <dgm:pt modelId="{BDA646CF-35AC-4364-B0BB-7A6CD3F2A98B}" type="pres">
      <dgm:prSet presAssocID="{6FB46B6C-5F57-4440-844B-517D20D652A1}" presName="sibTrans" presStyleLbl="sibTrans2D1" presStyleIdx="1" presStyleCnt="3"/>
      <dgm:spPr/>
    </dgm:pt>
    <dgm:pt modelId="{0E7C202B-C969-4200-A40D-D9BFDEEB4B1D}" type="pres">
      <dgm:prSet presAssocID="{3251F3CE-475D-4490-B9D2-DDE10DEC2E88}" presName="node" presStyleLbl="node1" presStyleIdx="2" presStyleCnt="3">
        <dgm:presLayoutVars>
          <dgm:bulletEnabled val="1"/>
        </dgm:presLayoutVars>
      </dgm:prSet>
      <dgm:spPr/>
    </dgm:pt>
    <dgm:pt modelId="{51D83A93-5D21-49B1-A7AD-7E7BD82DF8E4}" type="pres">
      <dgm:prSet presAssocID="{3251F3CE-475D-4490-B9D2-DDE10DEC2E88}" presName="dummy" presStyleCnt="0"/>
      <dgm:spPr/>
    </dgm:pt>
    <dgm:pt modelId="{C5976763-80F6-40D8-B10B-F4C47776E260}" type="pres">
      <dgm:prSet presAssocID="{7EADF8BD-EDAB-4EE9-AF0F-66F1C9F675A8}" presName="sibTrans" presStyleLbl="sibTrans2D1" presStyleIdx="2" presStyleCnt="3"/>
      <dgm:spPr/>
    </dgm:pt>
  </dgm:ptLst>
  <dgm:cxnLst>
    <dgm:cxn modelId="{A48F4220-FE6D-4A9D-A98A-56E3394BCCFB}" type="presOf" srcId="{6FB46B6C-5F57-4440-844B-517D20D652A1}" destId="{BDA646CF-35AC-4364-B0BB-7A6CD3F2A98B}" srcOrd="0" destOrd="0" presId="urn:microsoft.com/office/officeart/2005/8/layout/radial6"/>
    <dgm:cxn modelId="{84051021-1B3D-4FC8-ADEA-F73D86C83C9B}" srcId="{BFFE04B5-1215-4D10-8BAD-D9EA53E7C80C}" destId="{20625D87-B29F-4988-BDD0-B9151E68D708}" srcOrd="0" destOrd="0" parTransId="{4BFA3A41-EFAC-4C8F-8180-CC7F91CA69CB}" sibTransId="{91EDF329-41CC-4891-8B68-A65F0589ECCD}"/>
    <dgm:cxn modelId="{29352722-EFA2-4E6A-8E5A-3E6E4A13C155}" type="presOf" srcId="{3251F3CE-475D-4490-B9D2-DDE10DEC2E88}" destId="{0E7C202B-C969-4200-A40D-D9BFDEEB4B1D}" srcOrd="0" destOrd="0" presId="urn:microsoft.com/office/officeart/2005/8/layout/radial6"/>
    <dgm:cxn modelId="{6DE5D027-B308-4534-BBDD-2ED6C905DCC5}" type="presOf" srcId="{7EADF8BD-EDAB-4EE9-AF0F-66F1C9F675A8}" destId="{C5976763-80F6-40D8-B10B-F4C47776E260}" srcOrd="0" destOrd="0" presId="urn:microsoft.com/office/officeart/2005/8/layout/radial6"/>
    <dgm:cxn modelId="{D6996535-5005-438E-937B-313E84C019E2}" srcId="{20625D87-B29F-4988-BDD0-B9151E68D708}" destId="{571A9C43-4873-4634-9F35-5329B6D50EB7}" srcOrd="0" destOrd="0" parTransId="{7AFEFF06-1578-4CEC-863F-2174831A1139}" sibTransId="{D2D5AF8B-3170-496F-80C9-8FF1F6E92E99}"/>
    <dgm:cxn modelId="{151CB079-1B19-404C-94B5-E8388F6A7C80}" type="presOf" srcId="{571A9C43-4873-4634-9F35-5329B6D50EB7}" destId="{DCD2B847-3E93-4F87-897D-ADB84989E1E4}" srcOrd="0" destOrd="0" presId="urn:microsoft.com/office/officeart/2005/8/layout/radial6"/>
    <dgm:cxn modelId="{39C702B0-9AE7-4B26-99A9-5189961CF528}" srcId="{20625D87-B29F-4988-BDD0-B9151E68D708}" destId="{AAE3934A-493B-47B3-AFB1-07B7ACE25691}" srcOrd="1" destOrd="0" parTransId="{9B7CEC0A-132D-40AB-AF52-618F6A44FFA5}" sibTransId="{6FB46B6C-5F57-4440-844B-517D20D652A1}"/>
    <dgm:cxn modelId="{1CBD17B1-23CC-4E61-99F7-360DCA88CC03}" type="presOf" srcId="{D2D5AF8B-3170-496F-80C9-8FF1F6E92E99}" destId="{8AD58CE5-483E-4EA3-B97C-D5DF6B762315}" srcOrd="0" destOrd="0" presId="urn:microsoft.com/office/officeart/2005/8/layout/radial6"/>
    <dgm:cxn modelId="{033BC4D0-3B00-412E-AAA7-B754E35D3C38}" type="presOf" srcId="{AAE3934A-493B-47B3-AFB1-07B7ACE25691}" destId="{BC03D7F1-1EEA-48BE-A889-C6979313527C}" srcOrd="0" destOrd="0" presId="urn:microsoft.com/office/officeart/2005/8/layout/radial6"/>
    <dgm:cxn modelId="{EF6873F3-FEC4-45AA-A48D-6987805A3373}" type="presOf" srcId="{20625D87-B29F-4988-BDD0-B9151E68D708}" destId="{1B002492-A23A-4503-A570-1D3BFB938D03}" srcOrd="0" destOrd="0" presId="urn:microsoft.com/office/officeart/2005/8/layout/radial6"/>
    <dgm:cxn modelId="{04A647FD-2E8A-4E7D-9582-CE47361F4D15}" type="presOf" srcId="{BFFE04B5-1215-4D10-8BAD-D9EA53E7C80C}" destId="{B259BFF3-FDBA-4607-AB6E-436A878BA86F}" srcOrd="0" destOrd="0" presId="urn:microsoft.com/office/officeart/2005/8/layout/radial6"/>
    <dgm:cxn modelId="{82258CFF-EE77-40A3-8FC2-6242F6180FB5}" srcId="{20625D87-B29F-4988-BDD0-B9151E68D708}" destId="{3251F3CE-475D-4490-B9D2-DDE10DEC2E88}" srcOrd="2" destOrd="0" parTransId="{178F02FD-BB69-4C91-B2A4-117BEAC89783}" sibTransId="{7EADF8BD-EDAB-4EE9-AF0F-66F1C9F675A8}"/>
    <dgm:cxn modelId="{5E4D8707-D91C-4338-AFF3-B321221F78DC}" type="presParOf" srcId="{B259BFF3-FDBA-4607-AB6E-436A878BA86F}" destId="{1B002492-A23A-4503-A570-1D3BFB938D03}" srcOrd="0" destOrd="0" presId="urn:microsoft.com/office/officeart/2005/8/layout/radial6"/>
    <dgm:cxn modelId="{6D0E88C8-A8DB-446C-A37D-07C50C1FB0C0}" type="presParOf" srcId="{B259BFF3-FDBA-4607-AB6E-436A878BA86F}" destId="{DCD2B847-3E93-4F87-897D-ADB84989E1E4}" srcOrd="1" destOrd="0" presId="urn:microsoft.com/office/officeart/2005/8/layout/radial6"/>
    <dgm:cxn modelId="{58BD8C0D-470A-44CC-83CD-1603903CE0CE}" type="presParOf" srcId="{B259BFF3-FDBA-4607-AB6E-436A878BA86F}" destId="{8523CD36-3838-4641-A39B-0F87B74B0C5E}" srcOrd="2" destOrd="0" presId="urn:microsoft.com/office/officeart/2005/8/layout/radial6"/>
    <dgm:cxn modelId="{1DD212FE-B4A1-4820-A0E1-98530FA394F7}" type="presParOf" srcId="{B259BFF3-FDBA-4607-AB6E-436A878BA86F}" destId="{8AD58CE5-483E-4EA3-B97C-D5DF6B762315}" srcOrd="3" destOrd="0" presId="urn:microsoft.com/office/officeart/2005/8/layout/radial6"/>
    <dgm:cxn modelId="{1289C7FF-4D9A-49A0-8F09-CFAF057E3641}" type="presParOf" srcId="{B259BFF3-FDBA-4607-AB6E-436A878BA86F}" destId="{BC03D7F1-1EEA-48BE-A889-C6979313527C}" srcOrd="4" destOrd="0" presId="urn:microsoft.com/office/officeart/2005/8/layout/radial6"/>
    <dgm:cxn modelId="{E093385F-846E-4165-B116-F27458A84A52}" type="presParOf" srcId="{B259BFF3-FDBA-4607-AB6E-436A878BA86F}" destId="{464AE98E-BB1C-4446-A783-72D2D63E6012}" srcOrd="5" destOrd="0" presId="urn:microsoft.com/office/officeart/2005/8/layout/radial6"/>
    <dgm:cxn modelId="{8DE967EE-D433-462E-904F-33A75A2CB071}" type="presParOf" srcId="{B259BFF3-FDBA-4607-AB6E-436A878BA86F}" destId="{BDA646CF-35AC-4364-B0BB-7A6CD3F2A98B}" srcOrd="6" destOrd="0" presId="urn:microsoft.com/office/officeart/2005/8/layout/radial6"/>
    <dgm:cxn modelId="{5FB9F1B4-7DA6-4392-B4CF-6CCCD40E4E5F}" type="presParOf" srcId="{B259BFF3-FDBA-4607-AB6E-436A878BA86F}" destId="{0E7C202B-C969-4200-A40D-D9BFDEEB4B1D}" srcOrd="7" destOrd="0" presId="urn:microsoft.com/office/officeart/2005/8/layout/radial6"/>
    <dgm:cxn modelId="{6A221823-44D2-4477-9737-7923948E2EEE}" type="presParOf" srcId="{B259BFF3-FDBA-4607-AB6E-436A878BA86F}" destId="{51D83A93-5D21-49B1-A7AD-7E7BD82DF8E4}" srcOrd="8" destOrd="0" presId="urn:microsoft.com/office/officeart/2005/8/layout/radial6"/>
    <dgm:cxn modelId="{A0417A4F-4CF9-4C5B-93E4-5BB92DE933C2}" type="presParOf" srcId="{B259BFF3-FDBA-4607-AB6E-436A878BA86F}" destId="{C5976763-80F6-40D8-B10B-F4C47776E260}" srcOrd="9"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FE04B5-1215-4D10-8BAD-D9EA53E7C80C}" type="doc">
      <dgm:prSet loTypeId="urn:microsoft.com/office/officeart/2005/8/layout/radial5" loCatId="cycle" qsTypeId="urn:microsoft.com/office/officeart/2005/8/quickstyle/simple3" qsCatId="simple" csTypeId="urn:microsoft.com/office/officeart/2005/8/colors/colorful5" csCatId="colorful" phldr="1"/>
      <dgm:spPr/>
      <dgm:t>
        <a:bodyPr/>
        <a:lstStyle/>
        <a:p>
          <a:endParaRPr lang="en-GB"/>
        </a:p>
      </dgm:t>
    </dgm:pt>
    <dgm:pt modelId="{20625D87-B29F-4988-BDD0-B9151E68D708}">
      <dgm:prSet phldrT="[Text]" custT="1"/>
      <dgm:spPr/>
      <dgm:t>
        <a:bodyPr/>
        <a:lstStyle/>
        <a:p>
          <a:r>
            <a:rPr lang="en-GB" sz="1200" dirty="0"/>
            <a:t>Resilient safety culture</a:t>
          </a:r>
        </a:p>
      </dgm:t>
    </dgm:pt>
    <dgm:pt modelId="{4BFA3A41-EFAC-4C8F-8180-CC7F91CA69CB}" type="parTrans" cxnId="{84051021-1B3D-4FC8-ADEA-F73D86C83C9B}">
      <dgm:prSet/>
      <dgm:spPr/>
      <dgm:t>
        <a:bodyPr/>
        <a:lstStyle/>
        <a:p>
          <a:endParaRPr lang="en-GB"/>
        </a:p>
      </dgm:t>
    </dgm:pt>
    <dgm:pt modelId="{91EDF329-41CC-4891-8B68-A65F0589ECCD}" type="sibTrans" cxnId="{84051021-1B3D-4FC8-ADEA-F73D86C83C9B}">
      <dgm:prSet/>
      <dgm:spPr/>
      <dgm:t>
        <a:bodyPr/>
        <a:lstStyle/>
        <a:p>
          <a:endParaRPr lang="en-GB"/>
        </a:p>
      </dgm:t>
    </dgm:pt>
    <dgm:pt modelId="{571A9C43-4873-4634-9F35-5329B6D50EB7}">
      <dgm:prSet phldrT="[Text]" custT="1"/>
      <dgm:spPr/>
      <dgm:t>
        <a:bodyPr/>
        <a:lstStyle/>
        <a:p>
          <a:r>
            <a:rPr lang="en-GB" sz="800" dirty="0"/>
            <a:t>Behavioural capabilities</a:t>
          </a:r>
        </a:p>
      </dgm:t>
    </dgm:pt>
    <dgm:pt modelId="{7AFEFF06-1578-4CEC-863F-2174831A1139}" type="parTrans" cxnId="{D6996535-5005-438E-937B-313E84C019E2}">
      <dgm:prSet/>
      <dgm:spPr/>
      <dgm:t>
        <a:bodyPr/>
        <a:lstStyle/>
        <a:p>
          <a:endParaRPr lang="en-GB"/>
        </a:p>
      </dgm:t>
    </dgm:pt>
    <dgm:pt modelId="{D2D5AF8B-3170-496F-80C9-8FF1F6E92E99}" type="sibTrans" cxnId="{D6996535-5005-438E-937B-313E84C019E2}">
      <dgm:prSet/>
      <dgm:spPr/>
      <dgm:t>
        <a:bodyPr/>
        <a:lstStyle/>
        <a:p>
          <a:endParaRPr lang="en-GB"/>
        </a:p>
      </dgm:t>
    </dgm:pt>
    <dgm:pt modelId="{AAE3934A-493B-47B3-AFB1-07B7ACE25691}">
      <dgm:prSet phldrT="[Text]" custT="1"/>
      <dgm:spPr/>
      <dgm:t>
        <a:bodyPr/>
        <a:lstStyle/>
        <a:p>
          <a:r>
            <a:rPr lang="en-GB" sz="800" dirty="0"/>
            <a:t>Managerial/contextual capabilities/situational</a:t>
          </a:r>
        </a:p>
      </dgm:t>
    </dgm:pt>
    <dgm:pt modelId="{9B7CEC0A-132D-40AB-AF52-618F6A44FFA5}" type="parTrans" cxnId="{39C702B0-9AE7-4B26-99A9-5189961CF528}">
      <dgm:prSet/>
      <dgm:spPr/>
      <dgm:t>
        <a:bodyPr/>
        <a:lstStyle/>
        <a:p>
          <a:endParaRPr lang="en-GB"/>
        </a:p>
      </dgm:t>
    </dgm:pt>
    <dgm:pt modelId="{6FB46B6C-5F57-4440-844B-517D20D652A1}" type="sibTrans" cxnId="{39C702B0-9AE7-4B26-99A9-5189961CF528}">
      <dgm:prSet/>
      <dgm:spPr/>
      <dgm:t>
        <a:bodyPr/>
        <a:lstStyle/>
        <a:p>
          <a:endParaRPr lang="en-GB"/>
        </a:p>
      </dgm:t>
    </dgm:pt>
    <dgm:pt modelId="{3251F3CE-475D-4490-B9D2-DDE10DEC2E88}">
      <dgm:prSet phldrT="[Text]" custT="1"/>
      <dgm:spPr/>
      <dgm:t>
        <a:bodyPr/>
        <a:lstStyle/>
        <a:p>
          <a:r>
            <a:rPr lang="en-GB" sz="800" dirty="0"/>
            <a:t>Psychological/cognitive capabilities</a:t>
          </a:r>
        </a:p>
      </dgm:t>
    </dgm:pt>
    <dgm:pt modelId="{178F02FD-BB69-4C91-B2A4-117BEAC89783}" type="parTrans" cxnId="{82258CFF-EE77-40A3-8FC2-6242F6180FB5}">
      <dgm:prSet/>
      <dgm:spPr/>
      <dgm:t>
        <a:bodyPr/>
        <a:lstStyle/>
        <a:p>
          <a:endParaRPr lang="en-GB"/>
        </a:p>
      </dgm:t>
    </dgm:pt>
    <dgm:pt modelId="{7EADF8BD-EDAB-4EE9-AF0F-66F1C9F675A8}" type="sibTrans" cxnId="{82258CFF-EE77-40A3-8FC2-6242F6180FB5}">
      <dgm:prSet/>
      <dgm:spPr/>
      <dgm:t>
        <a:bodyPr/>
        <a:lstStyle/>
        <a:p>
          <a:endParaRPr lang="en-GB"/>
        </a:p>
      </dgm:t>
    </dgm:pt>
    <dgm:pt modelId="{2555B623-F808-45A8-BCD1-D57AF5A1C425}" type="pres">
      <dgm:prSet presAssocID="{BFFE04B5-1215-4D10-8BAD-D9EA53E7C80C}" presName="Name0" presStyleCnt="0">
        <dgm:presLayoutVars>
          <dgm:chMax val="1"/>
          <dgm:dir/>
          <dgm:animLvl val="ctr"/>
          <dgm:resizeHandles val="exact"/>
        </dgm:presLayoutVars>
      </dgm:prSet>
      <dgm:spPr/>
    </dgm:pt>
    <dgm:pt modelId="{7F180ED1-1E49-49FD-BC2E-D959BC65C9AE}" type="pres">
      <dgm:prSet presAssocID="{20625D87-B29F-4988-BDD0-B9151E68D708}" presName="centerShape" presStyleLbl="node0" presStyleIdx="0" presStyleCnt="1"/>
      <dgm:spPr/>
    </dgm:pt>
    <dgm:pt modelId="{62009875-3840-4C3A-AF62-826878682C13}" type="pres">
      <dgm:prSet presAssocID="{7AFEFF06-1578-4CEC-863F-2174831A1139}" presName="parTrans" presStyleLbl="sibTrans2D1" presStyleIdx="0" presStyleCnt="3"/>
      <dgm:spPr/>
    </dgm:pt>
    <dgm:pt modelId="{FEB97A22-C0A5-49A8-99F3-AD193C32CA58}" type="pres">
      <dgm:prSet presAssocID="{7AFEFF06-1578-4CEC-863F-2174831A1139}" presName="connectorText" presStyleLbl="sibTrans2D1" presStyleIdx="0" presStyleCnt="3"/>
      <dgm:spPr/>
    </dgm:pt>
    <dgm:pt modelId="{54218452-0CBD-417B-9A78-C192018FE2CA}" type="pres">
      <dgm:prSet presAssocID="{571A9C43-4873-4634-9F35-5329B6D50EB7}" presName="node" presStyleLbl="node1" presStyleIdx="0" presStyleCnt="3">
        <dgm:presLayoutVars>
          <dgm:bulletEnabled val="1"/>
        </dgm:presLayoutVars>
      </dgm:prSet>
      <dgm:spPr/>
    </dgm:pt>
    <dgm:pt modelId="{1F1BF7D7-9D64-4EBC-B183-E7480DB91CF0}" type="pres">
      <dgm:prSet presAssocID="{9B7CEC0A-132D-40AB-AF52-618F6A44FFA5}" presName="parTrans" presStyleLbl="sibTrans2D1" presStyleIdx="1" presStyleCnt="3"/>
      <dgm:spPr/>
    </dgm:pt>
    <dgm:pt modelId="{AFBC71B5-6C92-4986-988D-892194790BDD}" type="pres">
      <dgm:prSet presAssocID="{9B7CEC0A-132D-40AB-AF52-618F6A44FFA5}" presName="connectorText" presStyleLbl="sibTrans2D1" presStyleIdx="1" presStyleCnt="3"/>
      <dgm:spPr/>
    </dgm:pt>
    <dgm:pt modelId="{313FF4FD-E3A7-4596-8CE3-FF41F2A021E0}" type="pres">
      <dgm:prSet presAssocID="{AAE3934A-493B-47B3-AFB1-07B7ACE25691}" presName="node" presStyleLbl="node1" presStyleIdx="1" presStyleCnt="3">
        <dgm:presLayoutVars>
          <dgm:bulletEnabled val="1"/>
        </dgm:presLayoutVars>
      </dgm:prSet>
      <dgm:spPr/>
    </dgm:pt>
    <dgm:pt modelId="{71DF5371-B60C-4EDC-97AB-41515884C385}" type="pres">
      <dgm:prSet presAssocID="{178F02FD-BB69-4C91-B2A4-117BEAC89783}" presName="parTrans" presStyleLbl="sibTrans2D1" presStyleIdx="2" presStyleCnt="3"/>
      <dgm:spPr/>
    </dgm:pt>
    <dgm:pt modelId="{4D626A88-4A7E-4A0A-8996-37CDC4DBEC6D}" type="pres">
      <dgm:prSet presAssocID="{178F02FD-BB69-4C91-B2A4-117BEAC89783}" presName="connectorText" presStyleLbl="sibTrans2D1" presStyleIdx="2" presStyleCnt="3"/>
      <dgm:spPr/>
    </dgm:pt>
    <dgm:pt modelId="{C306AD49-A9B0-4024-AA6B-D9A585AFB32A}" type="pres">
      <dgm:prSet presAssocID="{3251F3CE-475D-4490-B9D2-DDE10DEC2E88}" presName="node" presStyleLbl="node1" presStyleIdx="2" presStyleCnt="3">
        <dgm:presLayoutVars>
          <dgm:bulletEnabled val="1"/>
        </dgm:presLayoutVars>
      </dgm:prSet>
      <dgm:spPr/>
    </dgm:pt>
  </dgm:ptLst>
  <dgm:cxnLst>
    <dgm:cxn modelId="{79FBBF02-2251-49E4-8A67-665F0199A2D6}" type="presOf" srcId="{20625D87-B29F-4988-BDD0-B9151E68D708}" destId="{7F180ED1-1E49-49FD-BC2E-D959BC65C9AE}" srcOrd="0" destOrd="0" presId="urn:microsoft.com/office/officeart/2005/8/layout/radial5"/>
    <dgm:cxn modelId="{270C6208-C32E-4651-BF10-92B32800B89C}" type="presOf" srcId="{178F02FD-BB69-4C91-B2A4-117BEAC89783}" destId="{71DF5371-B60C-4EDC-97AB-41515884C385}" srcOrd="0" destOrd="0" presId="urn:microsoft.com/office/officeart/2005/8/layout/radial5"/>
    <dgm:cxn modelId="{84051021-1B3D-4FC8-ADEA-F73D86C83C9B}" srcId="{BFFE04B5-1215-4D10-8BAD-D9EA53E7C80C}" destId="{20625D87-B29F-4988-BDD0-B9151E68D708}" srcOrd="0" destOrd="0" parTransId="{4BFA3A41-EFAC-4C8F-8180-CC7F91CA69CB}" sibTransId="{91EDF329-41CC-4891-8B68-A65F0589ECCD}"/>
    <dgm:cxn modelId="{9AE9A32E-02FC-4C70-B905-AC3D08B746B4}" type="presOf" srcId="{BFFE04B5-1215-4D10-8BAD-D9EA53E7C80C}" destId="{2555B623-F808-45A8-BCD1-D57AF5A1C425}" srcOrd="0" destOrd="0" presId="urn:microsoft.com/office/officeart/2005/8/layout/radial5"/>
    <dgm:cxn modelId="{D6996535-5005-438E-937B-313E84C019E2}" srcId="{20625D87-B29F-4988-BDD0-B9151E68D708}" destId="{571A9C43-4873-4634-9F35-5329B6D50EB7}" srcOrd="0" destOrd="0" parTransId="{7AFEFF06-1578-4CEC-863F-2174831A1139}" sibTransId="{D2D5AF8B-3170-496F-80C9-8FF1F6E92E99}"/>
    <dgm:cxn modelId="{CBCC9C38-3FF6-44BB-A67A-8C1CB1C75A0D}" type="presOf" srcId="{178F02FD-BB69-4C91-B2A4-117BEAC89783}" destId="{4D626A88-4A7E-4A0A-8996-37CDC4DBEC6D}" srcOrd="1" destOrd="0" presId="urn:microsoft.com/office/officeart/2005/8/layout/radial5"/>
    <dgm:cxn modelId="{B046B561-889E-4A92-BA51-1C6991A556E6}" type="presOf" srcId="{571A9C43-4873-4634-9F35-5329B6D50EB7}" destId="{54218452-0CBD-417B-9A78-C192018FE2CA}" srcOrd="0" destOrd="0" presId="urn:microsoft.com/office/officeart/2005/8/layout/radial5"/>
    <dgm:cxn modelId="{E7860347-580B-4895-8536-5C7530D58894}" type="presOf" srcId="{9B7CEC0A-132D-40AB-AF52-618F6A44FFA5}" destId="{1F1BF7D7-9D64-4EBC-B183-E7480DB91CF0}" srcOrd="0" destOrd="0" presId="urn:microsoft.com/office/officeart/2005/8/layout/radial5"/>
    <dgm:cxn modelId="{F748254F-16B0-46F9-BB34-4618D3AC8880}" type="presOf" srcId="{9B7CEC0A-132D-40AB-AF52-618F6A44FFA5}" destId="{AFBC71B5-6C92-4986-988D-892194790BDD}" srcOrd="1" destOrd="0" presId="urn:microsoft.com/office/officeart/2005/8/layout/radial5"/>
    <dgm:cxn modelId="{295D7456-1C92-4B3A-9CF8-2B7559633B8E}" type="presOf" srcId="{7AFEFF06-1578-4CEC-863F-2174831A1139}" destId="{FEB97A22-C0A5-49A8-99F3-AD193C32CA58}" srcOrd="1" destOrd="0" presId="urn:microsoft.com/office/officeart/2005/8/layout/radial5"/>
    <dgm:cxn modelId="{9BAD3278-8F51-4017-BFFB-DE756484BC6C}" type="presOf" srcId="{7AFEFF06-1578-4CEC-863F-2174831A1139}" destId="{62009875-3840-4C3A-AF62-826878682C13}" srcOrd="0" destOrd="0" presId="urn:microsoft.com/office/officeart/2005/8/layout/radial5"/>
    <dgm:cxn modelId="{39C702B0-9AE7-4B26-99A9-5189961CF528}" srcId="{20625D87-B29F-4988-BDD0-B9151E68D708}" destId="{AAE3934A-493B-47B3-AFB1-07B7ACE25691}" srcOrd="1" destOrd="0" parTransId="{9B7CEC0A-132D-40AB-AF52-618F6A44FFA5}" sibTransId="{6FB46B6C-5F57-4440-844B-517D20D652A1}"/>
    <dgm:cxn modelId="{BABFF6D5-FDF3-46FF-B1B8-6FEF74D02D80}" type="presOf" srcId="{AAE3934A-493B-47B3-AFB1-07B7ACE25691}" destId="{313FF4FD-E3A7-4596-8CE3-FF41F2A021E0}" srcOrd="0" destOrd="0" presId="urn:microsoft.com/office/officeart/2005/8/layout/radial5"/>
    <dgm:cxn modelId="{0EBB09FA-375B-49F8-86F9-7FE9F39B992C}" type="presOf" srcId="{3251F3CE-475D-4490-B9D2-DDE10DEC2E88}" destId="{C306AD49-A9B0-4024-AA6B-D9A585AFB32A}" srcOrd="0" destOrd="0" presId="urn:microsoft.com/office/officeart/2005/8/layout/radial5"/>
    <dgm:cxn modelId="{82258CFF-EE77-40A3-8FC2-6242F6180FB5}" srcId="{20625D87-B29F-4988-BDD0-B9151E68D708}" destId="{3251F3CE-475D-4490-B9D2-DDE10DEC2E88}" srcOrd="2" destOrd="0" parTransId="{178F02FD-BB69-4C91-B2A4-117BEAC89783}" sibTransId="{7EADF8BD-EDAB-4EE9-AF0F-66F1C9F675A8}"/>
    <dgm:cxn modelId="{7817E1A1-C3A8-4DBC-9654-876C5C64881E}" type="presParOf" srcId="{2555B623-F808-45A8-BCD1-D57AF5A1C425}" destId="{7F180ED1-1E49-49FD-BC2E-D959BC65C9AE}" srcOrd="0" destOrd="0" presId="urn:microsoft.com/office/officeart/2005/8/layout/radial5"/>
    <dgm:cxn modelId="{C245D6D8-1C49-404E-983D-EEECB720E5EA}" type="presParOf" srcId="{2555B623-F808-45A8-BCD1-D57AF5A1C425}" destId="{62009875-3840-4C3A-AF62-826878682C13}" srcOrd="1" destOrd="0" presId="urn:microsoft.com/office/officeart/2005/8/layout/radial5"/>
    <dgm:cxn modelId="{B25A6166-6061-4AC3-B5E0-5FE3E08F05A7}" type="presParOf" srcId="{62009875-3840-4C3A-AF62-826878682C13}" destId="{FEB97A22-C0A5-49A8-99F3-AD193C32CA58}" srcOrd="0" destOrd="0" presId="urn:microsoft.com/office/officeart/2005/8/layout/radial5"/>
    <dgm:cxn modelId="{D33B0BF6-EAFB-4F51-A27D-EF4425154495}" type="presParOf" srcId="{2555B623-F808-45A8-BCD1-D57AF5A1C425}" destId="{54218452-0CBD-417B-9A78-C192018FE2CA}" srcOrd="2" destOrd="0" presId="urn:microsoft.com/office/officeart/2005/8/layout/radial5"/>
    <dgm:cxn modelId="{8F83B344-0FFA-4757-8617-8DD9BA8C992A}" type="presParOf" srcId="{2555B623-F808-45A8-BCD1-D57AF5A1C425}" destId="{1F1BF7D7-9D64-4EBC-B183-E7480DB91CF0}" srcOrd="3" destOrd="0" presId="urn:microsoft.com/office/officeart/2005/8/layout/radial5"/>
    <dgm:cxn modelId="{D5470EF4-5020-4A6A-BD1D-B5FC292C175E}" type="presParOf" srcId="{1F1BF7D7-9D64-4EBC-B183-E7480DB91CF0}" destId="{AFBC71B5-6C92-4986-988D-892194790BDD}" srcOrd="0" destOrd="0" presId="urn:microsoft.com/office/officeart/2005/8/layout/radial5"/>
    <dgm:cxn modelId="{074BF9B0-6B39-41C0-BDE5-5B78988C0F86}" type="presParOf" srcId="{2555B623-F808-45A8-BCD1-D57AF5A1C425}" destId="{313FF4FD-E3A7-4596-8CE3-FF41F2A021E0}" srcOrd="4" destOrd="0" presId="urn:microsoft.com/office/officeart/2005/8/layout/radial5"/>
    <dgm:cxn modelId="{CF9241C7-7EE6-4907-B4C9-7C9398FF8FA7}" type="presParOf" srcId="{2555B623-F808-45A8-BCD1-D57AF5A1C425}" destId="{71DF5371-B60C-4EDC-97AB-41515884C385}" srcOrd="5" destOrd="0" presId="urn:microsoft.com/office/officeart/2005/8/layout/radial5"/>
    <dgm:cxn modelId="{E3330AC8-27F1-4FA7-8B79-5237D9F8E5CF}" type="presParOf" srcId="{71DF5371-B60C-4EDC-97AB-41515884C385}" destId="{4D626A88-4A7E-4A0A-8996-37CDC4DBEC6D}" srcOrd="0" destOrd="0" presId="urn:microsoft.com/office/officeart/2005/8/layout/radial5"/>
    <dgm:cxn modelId="{0FAFBD59-C41B-43C4-A12E-962AA740CF5B}" type="presParOf" srcId="{2555B623-F808-45A8-BCD1-D57AF5A1C425}" destId="{C306AD49-A9B0-4024-AA6B-D9A585AFB32A}" srcOrd="6" destOrd="0" presId="urn:microsoft.com/office/officeart/2005/8/layout/radial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A5B04CE-5428-4C32-82A6-21714109D140}" type="doc">
      <dgm:prSet loTypeId="urn:microsoft.com/office/officeart/2005/8/layout/venn2" loCatId="relationship" qsTypeId="urn:microsoft.com/office/officeart/2005/8/quickstyle/simple1" qsCatId="simple" csTypeId="urn:microsoft.com/office/officeart/2005/8/colors/accent0_2" csCatId="mainScheme" phldr="1"/>
      <dgm:spPr/>
      <dgm:t>
        <a:bodyPr/>
        <a:lstStyle/>
        <a:p>
          <a:endParaRPr lang="en-GB"/>
        </a:p>
      </dgm:t>
    </dgm:pt>
    <dgm:pt modelId="{61A12229-215B-4A72-BBA1-27B3F6655572}">
      <dgm:prSet phldrT="[Text]" custT="1"/>
      <dgm:spPr/>
      <dgm:t>
        <a:bodyPr/>
        <a:lstStyle/>
        <a:p>
          <a:r>
            <a:rPr lang="en-GB" sz="1200" dirty="0"/>
            <a:t>Wider Community/Environment</a:t>
          </a:r>
        </a:p>
      </dgm:t>
    </dgm:pt>
    <dgm:pt modelId="{68C32563-5E8A-4862-AEFD-75B71AB4CADB}" type="parTrans" cxnId="{15A560D8-176D-426C-9362-82F799CD69B2}">
      <dgm:prSet/>
      <dgm:spPr/>
      <dgm:t>
        <a:bodyPr/>
        <a:lstStyle/>
        <a:p>
          <a:endParaRPr lang="en-GB" sz="2000"/>
        </a:p>
      </dgm:t>
    </dgm:pt>
    <dgm:pt modelId="{B8D4F76F-087B-47C0-A401-50D73E057D6C}" type="sibTrans" cxnId="{15A560D8-176D-426C-9362-82F799CD69B2}">
      <dgm:prSet/>
      <dgm:spPr/>
      <dgm:t>
        <a:bodyPr/>
        <a:lstStyle/>
        <a:p>
          <a:endParaRPr lang="en-GB" sz="2000"/>
        </a:p>
      </dgm:t>
    </dgm:pt>
    <dgm:pt modelId="{3E78A1D9-939A-430C-BD8C-8C732F01010F}">
      <dgm:prSet phldrT="[Text]" custT="1"/>
      <dgm:spPr/>
      <dgm:t>
        <a:bodyPr/>
        <a:lstStyle/>
        <a:p>
          <a:r>
            <a:rPr lang="en-GB" sz="1200" dirty="0"/>
            <a:t>Immediate society</a:t>
          </a:r>
        </a:p>
      </dgm:t>
    </dgm:pt>
    <dgm:pt modelId="{51FB1C85-6E4E-4521-991F-255EADBD9329}" type="parTrans" cxnId="{40851288-FDBC-4572-8D34-F44258453F0D}">
      <dgm:prSet/>
      <dgm:spPr/>
      <dgm:t>
        <a:bodyPr/>
        <a:lstStyle/>
        <a:p>
          <a:endParaRPr lang="en-GB" sz="2000"/>
        </a:p>
      </dgm:t>
    </dgm:pt>
    <dgm:pt modelId="{76F8200B-00DC-45B6-BF81-823C0D9718D4}" type="sibTrans" cxnId="{40851288-FDBC-4572-8D34-F44258453F0D}">
      <dgm:prSet/>
      <dgm:spPr/>
      <dgm:t>
        <a:bodyPr/>
        <a:lstStyle/>
        <a:p>
          <a:endParaRPr lang="en-GB" sz="2000"/>
        </a:p>
      </dgm:t>
    </dgm:pt>
    <dgm:pt modelId="{9FBB1DE0-D42E-4A4B-87B4-FFEE56422ABA}">
      <dgm:prSet phldrT="[Text]" custT="1"/>
      <dgm:spPr/>
      <dgm:t>
        <a:bodyPr/>
        <a:lstStyle/>
        <a:p>
          <a:r>
            <a:rPr lang="en-GB" sz="1200" dirty="0"/>
            <a:t>Family</a:t>
          </a:r>
        </a:p>
      </dgm:t>
    </dgm:pt>
    <dgm:pt modelId="{9280DBDF-074D-435F-A7A9-4C857EF144EF}" type="parTrans" cxnId="{A4D3F29C-C734-46E3-9954-DF5E498C5D00}">
      <dgm:prSet/>
      <dgm:spPr/>
      <dgm:t>
        <a:bodyPr/>
        <a:lstStyle/>
        <a:p>
          <a:endParaRPr lang="en-GB" sz="2000"/>
        </a:p>
      </dgm:t>
    </dgm:pt>
    <dgm:pt modelId="{038764BB-011E-400B-869D-14250B924E1F}" type="sibTrans" cxnId="{A4D3F29C-C734-46E3-9954-DF5E498C5D00}">
      <dgm:prSet/>
      <dgm:spPr/>
      <dgm:t>
        <a:bodyPr/>
        <a:lstStyle/>
        <a:p>
          <a:endParaRPr lang="en-GB" sz="2000"/>
        </a:p>
      </dgm:t>
    </dgm:pt>
    <dgm:pt modelId="{40D14204-C0EC-4A89-8A65-6E90C1E2E3C8}">
      <dgm:prSet phldrT="[Text]" custT="1"/>
      <dgm:spPr/>
      <dgm:t>
        <a:bodyPr/>
        <a:lstStyle/>
        <a:p>
          <a:r>
            <a:rPr lang="en-GB" sz="1200" dirty="0"/>
            <a:t>Individual </a:t>
          </a:r>
        </a:p>
        <a:p>
          <a:r>
            <a:rPr lang="en-GB" sz="1200" dirty="0"/>
            <a:t>(SDG 3, 8)</a:t>
          </a:r>
        </a:p>
      </dgm:t>
    </dgm:pt>
    <dgm:pt modelId="{2B7FE7C8-31D7-473A-BD12-CCE8BF4D63B1}" type="parTrans" cxnId="{A80E5987-B8F6-43F5-8C83-99D16B03A3A9}">
      <dgm:prSet/>
      <dgm:spPr/>
      <dgm:t>
        <a:bodyPr/>
        <a:lstStyle/>
        <a:p>
          <a:endParaRPr lang="en-GB" sz="2000"/>
        </a:p>
      </dgm:t>
    </dgm:pt>
    <dgm:pt modelId="{98CF7128-9E57-40B2-8BEC-CF968B0C4059}" type="sibTrans" cxnId="{A80E5987-B8F6-43F5-8C83-99D16B03A3A9}">
      <dgm:prSet/>
      <dgm:spPr/>
      <dgm:t>
        <a:bodyPr/>
        <a:lstStyle/>
        <a:p>
          <a:endParaRPr lang="en-GB" sz="2000"/>
        </a:p>
      </dgm:t>
    </dgm:pt>
    <dgm:pt modelId="{C2AB1868-8A09-4AB0-88EA-F2DAFC2166A2}">
      <dgm:prSet phldrT="[Text]" custT="1"/>
      <dgm:spPr/>
      <dgm:t>
        <a:bodyPr/>
        <a:lstStyle/>
        <a:p>
          <a:r>
            <a:rPr lang="en-GB" sz="1200" dirty="0"/>
            <a:t>Organisation (SDG 16)</a:t>
          </a:r>
        </a:p>
      </dgm:t>
    </dgm:pt>
    <dgm:pt modelId="{730ACAE2-7D71-4D2D-82A8-CDC1374DF630}" type="parTrans" cxnId="{F463AC0B-4C3D-4AC5-9389-205C75DB9331}">
      <dgm:prSet/>
      <dgm:spPr/>
      <dgm:t>
        <a:bodyPr/>
        <a:lstStyle/>
        <a:p>
          <a:endParaRPr lang="en-GB" sz="2000"/>
        </a:p>
      </dgm:t>
    </dgm:pt>
    <dgm:pt modelId="{89E5DF6B-4A83-4F00-A9C5-671D93C84D33}" type="sibTrans" cxnId="{F463AC0B-4C3D-4AC5-9389-205C75DB9331}">
      <dgm:prSet/>
      <dgm:spPr/>
      <dgm:t>
        <a:bodyPr/>
        <a:lstStyle/>
        <a:p>
          <a:endParaRPr lang="en-GB" sz="2000"/>
        </a:p>
      </dgm:t>
    </dgm:pt>
    <dgm:pt modelId="{D6519739-137B-480A-8C1A-1E2E1F53558C}" type="pres">
      <dgm:prSet presAssocID="{4A5B04CE-5428-4C32-82A6-21714109D140}" presName="Name0" presStyleCnt="0">
        <dgm:presLayoutVars>
          <dgm:chMax val="7"/>
          <dgm:resizeHandles val="exact"/>
        </dgm:presLayoutVars>
      </dgm:prSet>
      <dgm:spPr/>
    </dgm:pt>
    <dgm:pt modelId="{A327182B-C79B-4521-BB89-7DFDFE14EA3E}" type="pres">
      <dgm:prSet presAssocID="{4A5B04CE-5428-4C32-82A6-21714109D140}" presName="comp1" presStyleCnt="0"/>
      <dgm:spPr/>
    </dgm:pt>
    <dgm:pt modelId="{2390B592-A2BA-4EB6-AD7B-A05A7BE09AF3}" type="pres">
      <dgm:prSet presAssocID="{4A5B04CE-5428-4C32-82A6-21714109D140}" presName="circle1" presStyleLbl="node1" presStyleIdx="0" presStyleCnt="5"/>
      <dgm:spPr/>
    </dgm:pt>
    <dgm:pt modelId="{55B3A53A-FDEC-4745-A6B4-FBE924FADB60}" type="pres">
      <dgm:prSet presAssocID="{4A5B04CE-5428-4C32-82A6-21714109D140}" presName="c1text" presStyleLbl="node1" presStyleIdx="0" presStyleCnt="5">
        <dgm:presLayoutVars>
          <dgm:bulletEnabled val="1"/>
        </dgm:presLayoutVars>
      </dgm:prSet>
      <dgm:spPr/>
    </dgm:pt>
    <dgm:pt modelId="{8CB713E1-498E-428D-867F-8161885146D0}" type="pres">
      <dgm:prSet presAssocID="{4A5B04CE-5428-4C32-82A6-21714109D140}" presName="comp2" presStyleCnt="0"/>
      <dgm:spPr/>
    </dgm:pt>
    <dgm:pt modelId="{DA968133-534E-45B5-9014-BC299A00FE85}" type="pres">
      <dgm:prSet presAssocID="{4A5B04CE-5428-4C32-82A6-21714109D140}" presName="circle2" presStyleLbl="node1" presStyleIdx="1" presStyleCnt="5"/>
      <dgm:spPr/>
    </dgm:pt>
    <dgm:pt modelId="{475BFEA0-8341-40EC-A32E-787F6039AE6F}" type="pres">
      <dgm:prSet presAssocID="{4A5B04CE-5428-4C32-82A6-21714109D140}" presName="c2text" presStyleLbl="node1" presStyleIdx="1" presStyleCnt="5">
        <dgm:presLayoutVars>
          <dgm:bulletEnabled val="1"/>
        </dgm:presLayoutVars>
      </dgm:prSet>
      <dgm:spPr/>
    </dgm:pt>
    <dgm:pt modelId="{D07A61B0-7448-4491-A5EF-4B75E3185A2A}" type="pres">
      <dgm:prSet presAssocID="{4A5B04CE-5428-4C32-82A6-21714109D140}" presName="comp3" presStyleCnt="0"/>
      <dgm:spPr/>
    </dgm:pt>
    <dgm:pt modelId="{4D92E055-BEB6-4019-A92D-9847C4084AF6}" type="pres">
      <dgm:prSet presAssocID="{4A5B04CE-5428-4C32-82A6-21714109D140}" presName="circle3" presStyleLbl="node1" presStyleIdx="2" presStyleCnt="5"/>
      <dgm:spPr/>
    </dgm:pt>
    <dgm:pt modelId="{FC208BF6-418E-450D-A6DA-02378C07ED3C}" type="pres">
      <dgm:prSet presAssocID="{4A5B04CE-5428-4C32-82A6-21714109D140}" presName="c3text" presStyleLbl="node1" presStyleIdx="2" presStyleCnt="5">
        <dgm:presLayoutVars>
          <dgm:bulletEnabled val="1"/>
        </dgm:presLayoutVars>
      </dgm:prSet>
      <dgm:spPr/>
    </dgm:pt>
    <dgm:pt modelId="{FB3BFB96-51C2-45F4-B5D3-5E537C28752C}" type="pres">
      <dgm:prSet presAssocID="{4A5B04CE-5428-4C32-82A6-21714109D140}" presName="comp4" presStyleCnt="0"/>
      <dgm:spPr/>
    </dgm:pt>
    <dgm:pt modelId="{57DD4210-7D73-49A3-B64A-A64057D81BB7}" type="pres">
      <dgm:prSet presAssocID="{4A5B04CE-5428-4C32-82A6-21714109D140}" presName="circle4" presStyleLbl="node1" presStyleIdx="3" presStyleCnt="5"/>
      <dgm:spPr/>
    </dgm:pt>
    <dgm:pt modelId="{6C981795-6F8D-4D07-861D-0585DAB14C9E}" type="pres">
      <dgm:prSet presAssocID="{4A5B04CE-5428-4C32-82A6-21714109D140}" presName="c4text" presStyleLbl="node1" presStyleIdx="3" presStyleCnt="5">
        <dgm:presLayoutVars>
          <dgm:bulletEnabled val="1"/>
        </dgm:presLayoutVars>
      </dgm:prSet>
      <dgm:spPr/>
    </dgm:pt>
    <dgm:pt modelId="{8BC5C5D5-8046-4261-899F-607BC627D7FE}" type="pres">
      <dgm:prSet presAssocID="{4A5B04CE-5428-4C32-82A6-21714109D140}" presName="comp5" presStyleCnt="0"/>
      <dgm:spPr/>
    </dgm:pt>
    <dgm:pt modelId="{A611EC81-930B-4A3D-83CD-2FC9BA2856CC}" type="pres">
      <dgm:prSet presAssocID="{4A5B04CE-5428-4C32-82A6-21714109D140}" presName="circle5" presStyleLbl="node1" presStyleIdx="4" presStyleCnt="5"/>
      <dgm:spPr/>
    </dgm:pt>
    <dgm:pt modelId="{7C6AAE69-FB63-4BCD-AF1C-D27A4D19534C}" type="pres">
      <dgm:prSet presAssocID="{4A5B04CE-5428-4C32-82A6-21714109D140}" presName="c5text" presStyleLbl="node1" presStyleIdx="4" presStyleCnt="5">
        <dgm:presLayoutVars>
          <dgm:bulletEnabled val="1"/>
        </dgm:presLayoutVars>
      </dgm:prSet>
      <dgm:spPr/>
    </dgm:pt>
  </dgm:ptLst>
  <dgm:cxnLst>
    <dgm:cxn modelId="{3111F803-B453-41AB-A4CD-DD051E8BC9C1}" type="presOf" srcId="{3E78A1D9-939A-430C-BD8C-8C732F01010F}" destId="{4D92E055-BEB6-4019-A92D-9847C4084AF6}" srcOrd="0" destOrd="0" presId="urn:microsoft.com/office/officeart/2005/8/layout/venn2"/>
    <dgm:cxn modelId="{F463AC0B-4C3D-4AC5-9389-205C75DB9331}" srcId="{4A5B04CE-5428-4C32-82A6-21714109D140}" destId="{C2AB1868-8A09-4AB0-88EA-F2DAFC2166A2}" srcOrd="1" destOrd="0" parTransId="{730ACAE2-7D71-4D2D-82A8-CDC1374DF630}" sibTransId="{89E5DF6B-4A83-4F00-A9C5-671D93C84D33}"/>
    <dgm:cxn modelId="{6C75F71B-55DF-44F6-83BE-101FB59A1809}" type="presOf" srcId="{C2AB1868-8A09-4AB0-88EA-F2DAFC2166A2}" destId="{475BFEA0-8341-40EC-A32E-787F6039AE6F}" srcOrd="1" destOrd="0" presId="urn:microsoft.com/office/officeart/2005/8/layout/venn2"/>
    <dgm:cxn modelId="{D63C874A-6C4A-40B6-A451-C8E14C4197A4}" type="presOf" srcId="{9FBB1DE0-D42E-4A4B-87B4-FFEE56422ABA}" destId="{6C981795-6F8D-4D07-861D-0585DAB14C9E}" srcOrd="1" destOrd="0" presId="urn:microsoft.com/office/officeart/2005/8/layout/venn2"/>
    <dgm:cxn modelId="{2B881A74-9E38-4FFB-AEE8-31D451EBA432}" type="presOf" srcId="{40D14204-C0EC-4A89-8A65-6E90C1E2E3C8}" destId="{7C6AAE69-FB63-4BCD-AF1C-D27A4D19534C}" srcOrd="1" destOrd="0" presId="urn:microsoft.com/office/officeart/2005/8/layout/venn2"/>
    <dgm:cxn modelId="{5C3E017C-049A-4DE1-94C7-636F2B89023E}" type="presOf" srcId="{40D14204-C0EC-4A89-8A65-6E90C1E2E3C8}" destId="{A611EC81-930B-4A3D-83CD-2FC9BA2856CC}" srcOrd="0" destOrd="0" presId="urn:microsoft.com/office/officeart/2005/8/layout/venn2"/>
    <dgm:cxn modelId="{07401C82-7079-46FC-942F-A9008C2AE686}" type="presOf" srcId="{C2AB1868-8A09-4AB0-88EA-F2DAFC2166A2}" destId="{DA968133-534E-45B5-9014-BC299A00FE85}" srcOrd="0" destOrd="0" presId="urn:microsoft.com/office/officeart/2005/8/layout/venn2"/>
    <dgm:cxn modelId="{A80E5987-B8F6-43F5-8C83-99D16B03A3A9}" srcId="{4A5B04CE-5428-4C32-82A6-21714109D140}" destId="{40D14204-C0EC-4A89-8A65-6E90C1E2E3C8}" srcOrd="4" destOrd="0" parTransId="{2B7FE7C8-31D7-473A-BD12-CCE8BF4D63B1}" sibTransId="{98CF7128-9E57-40B2-8BEC-CF968B0C4059}"/>
    <dgm:cxn modelId="{40851288-FDBC-4572-8D34-F44258453F0D}" srcId="{4A5B04CE-5428-4C32-82A6-21714109D140}" destId="{3E78A1D9-939A-430C-BD8C-8C732F01010F}" srcOrd="2" destOrd="0" parTransId="{51FB1C85-6E4E-4521-991F-255EADBD9329}" sibTransId="{76F8200B-00DC-45B6-BF81-823C0D9718D4}"/>
    <dgm:cxn modelId="{5825FD8C-8363-4403-8BCF-B607B7D812E8}" type="presOf" srcId="{61A12229-215B-4A72-BBA1-27B3F6655572}" destId="{55B3A53A-FDEC-4745-A6B4-FBE924FADB60}" srcOrd="1" destOrd="0" presId="urn:microsoft.com/office/officeart/2005/8/layout/venn2"/>
    <dgm:cxn modelId="{4137D090-7130-4C87-9F95-868753AB98E8}" type="presOf" srcId="{3E78A1D9-939A-430C-BD8C-8C732F01010F}" destId="{FC208BF6-418E-450D-A6DA-02378C07ED3C}" srcOrd="1" destOrd="0" presId="urn:microsoft.com/office/officeart/2005/8/layout/venn2"/>
    <dgm:cxn modelId="{A4D3F29C-C734-46E3-9954-DF5E498C5D00}" srcId="{4A5B04CE-5428-4C32-82A6-21714109D140}" destId="{9FBB1DE0-D42E-4A4B-87B4-FFEE56422ABA}" srcOrd="3" destOrd="0" parTransId="{9280DBDF-074D-435F-A7A9-4C857EF144EF}" sibTransId="{038764BB-011E-400B-869D-14250B924E1F}"/>
    <dgm:cxn modelId="{42607EB8-5E30-450A-837C-E52A413D060E}" type="presOf" srcId="{4A5B04CE-5428-4C32-82A6-21714109D140}" destId="{D6519739-137B-480A-8C1A-1E2E1F53558C}" srcOrd="0" destOrd="0" presId="urn:microsoft.com/office/officeart/2005/8/layout/venn2"/>
    <dgm:cxn modelId="{EA47E9B9-00DC-46F9-A873-2E91C424B498}" type="presOf" srcId="{9FBB1DE0-D42E-4A4B-87B4-FFEE56422ABA}" destId="{57DD4210-7D73-49A3-B64A-A64057D81BB7}" srcOrd="0" destOrd="0" presId="urn:microsoft.com/office/officeart/2005/8/layout/venn2"/>
    <dgm:cxn modelId="{9B57A2CE-B097-4A38-A98A-EA772D16AA89}" type="presOf" srcId="{61A12229-215B-4A72-BBA1-27B3F6655572}" destId="{2390B592-A2BA-4EB6-AD7B-A05A7BE09AF3}" srcOrd="0" destOrd="0" presId="urn:microsoft.com/office/officeart/2005/8/layout/venn2"/>
    <dgm:cxn modelId="{15A560D8-176D-426C-9362-82F799CD69B2}" srcId="{4A5B04CE-5428-4C32-82A6-21714109D140}" destId="{61A12229-215B-4A72-BBA1-27B3F6655572}" srcOrd="0" destOrd="0" parTransId="{68C32563-5E8A-4862-AEFD-75B71AB4CADB}" sibTransId="{B8D4F76F-087B-47C0-A401-50D73E057D6C}"/>
    <dgm:cxn modelId="{40B299D1-6919-40A3-9C0A-2D24E6869EF0}" type="presParOf" srcId="{D6519739-137B-480A-8C1A-1E2E1F53558C}" destId="{A327182B-C79B-4521-BB89-7DFDFE14EA3E}" srcOrd="0" destOrd="0" presId="urn:microsoft.com/office/officeart/2005/8/layout/venn2"/>
    <dgm:cxn modelId="{178D020C-353B-48AD-9349-5B1BC24F6A22}" type="presParOf" srcId="{A327182B-C79B-4521-BB89-7DFDFE14EA3E}" destId="{2390B592-A2BA-4EB6-AD7B-A05A7BE09AF3}" srcOrd="0" destOrd="0" presId="urn:microsoft.com/office/officeart/2005/8/layout/venn2"/>
    <dgm:cxn modelId="{199421F3-F283-470D-B7C5-563E6C2D5876}" type="presParOf" srcId="{A327182B-C79B-4521-BB89-7DFDFE14EA3E}" destId="{55B3A53A-FDEC-4745-A6B4-FBE924FADB60}" srcOrd="1" destOrd="0" presId="urn:microsoft.com/office/officeart/2005/8/layout/venn2"/>
    <dgm:cxn modelId="{5628157C-03B0-4CD9-BFAE-A62B09925A77}" type="presParOf" srcId="{D6519739-137B-480A-8C1A-1E2E1F53558C}" destId="{8CB713E1-498E-428D-867F-8161885146D0}" srcOrd="1" destOrd="0" presId="urn:microsoft.com/office/officeart/2005/8/layout/venn2"/>
    <dgm:cxn modelId="{FD4A765B-C6F9-42B4-80E2-F88A88429251}" type="presParOf" srcId="{8CB713E1-498E-428D-867F-8161885146D0}" destId="{DA968133-534E-45B5-9014-BC299A00FE85}" srcOrd="0" destOrd="0" presId="urn:microsoft.com/office/officeart/2005/8/layout/venn2"/>
    <dgm:cxn modelId="{036C360A-2AA5-4F62-9A2A-845EA5869FD4}" type="presParOf" srcId="{8CB713E1-498E-428D-867F-8161885146D0}" destId="{475BFEA0-8341-40EC-A32E-787F6039AE6F}" srcOrd="1" destOrd="0" presId="urn:microsoft.com/office/officeart/2005/8/layout/venn2"/>
    <dgm:cxn modelId="{3765D2B8-89D6-4E1C-9B79-D4C52B48A45F}" type="presParOf" srcId="{D6519739-137B-480A-8C1A-1E2E1F53558C}" destId="{D07A61B0-7448-4491-A5EF-4B75E3185A2A}" srcOrd="2" destOrd="0" presId="urn:microsoft.com/office/officeart/2005/8/layout/venn2"/>
    <dgm:cxn modelId="{695039E0-CCF5-4A5F-A94D-DE3A74913546}" type="presParOf" srcId="{D07A61B0-7448-4491-A5EF-4B75E3185A2A}" destId="{4D92E055-BEB6-4019-A92D-9847C4084AF6}" srcOrd="0" destOrd="0" presId="urn:microsoft.com/office/officeart/2005/8/layout/venn2"/>
    <dgm:cxn modelId="{D89C410A-93B3-4D81-9394-38106CA869B5}" type="presParOf" srcId="{D07A61B0-7448-4491-A5EF-4B75E3185A2A}" destId="{FC208BF6-418E-450D-A6DA-02378C07ED3C}" srcOrd="1" destOrd="0" presId="urn:microsoft.com/office/officeart/2005/8/layout/venn2"/>
    <dgm:cxn modelId="{B3EE2913-2594-4024-B359-B4D4619790E5}" type="presParOf" srcId="{D6519739-137B-480A-8C1A-1E2E1F53558C}" destId="{FB3BFB96-51C2-45F4-B5D3-5E537C28752C}" srcOrd="3" destOrd="0" presId="urn:microsoft.com/office/officeart/2005/8/layout/venn2"/>
    <dgm:cxn modelId="{CC678BF4-622A-423C-89CC-46FCBB300D00}" type="presParOf" srcId="{FB3BFB96-51C2-45F4-B5D3-5E537C28752C}" destId="{57DD4210-7D73-49A3-B64A-A64057D81BB7}" srcOrd="0" destOrd="0" presId="urn:microsoft.com/office/officeart/2005/8/layout/venn2"/>
    <dgm:cxn modelId="{512745E7-9933-4ACD-88AD-A0EB1CF61DCE}" type="presParOf" srcId="{FB3BFB96-51C2-45F4-B5D3-5E537C28752C}" destId="{6C981795-6F8D-4D07-861D-0585DAB14C9E}" srcOrd="1" destOrd="0" presId="urn:microsoft.com/office/officeart/2005/8/layout/venn2"/>
    <dgm:cxn modelId="{45B5423C-F9F6-4751-B783-2669EB9A4968}" type="presParOf" srcId="{D6519739-137B-480A-8C1A-1E2E1F53558C}" destId="{8BC5C5D5-8046-4261-899F-607BC627D7FE}" srcOrd="4" destOrd="0" presId="urn:microsoft.com/office/officeart/2005/8/layout/venn2"/>
    <dgm:cxn modelId="{925C021E-CCC8-4481-A1C3-292C05C90DC4}" type="presParOf" srcId="{8BC5C5D5-8046-4261-899F-607BC627D7FE}" destId="{A611EC81-930B-4A3D-83CD-2FC9BA2856CC}" srcOrd="0" destOrd="0" presId="urn:microsoft.com/office/officeart/2005/8/layout/venn2"/>
    <dgm:cxn modelId="{E2BA7454-CA08-4555-92DE-8E9E4E6D6A4A}" type="presParOf" srcId="{8BC5C5D5-8046-4261-899F-607BC627D7FE}" destId="{7C6AAE69-FB63-4BCD-AF1C-D27A4D19534C}"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76763-80F6-40D8-B10B-F4C47776E260}">
      <dsp:nvSpPr>
        <dsp:cNvPr id="0" name=""/>
        <dsp:cNvSpPr/>
      </dsp:nvSpPr>
      <dsp:spPr>
        <a:xfrm>
          <a:off x="1039758" y="420497"/>
          <a:ext cx="2820151" cy="2820151"/>
        </a:xfrm>
        <a:prstGeom prst="blockArc">
          <a:avLst>
            <a:gd name="adj1" fmla="val 8993282"/>
            <a:gd name="adj2" fmla="val 16375203"/>
            <a:gd name="adj3" fmla="val 4637"/>
          </a:avLst>
        </a:prstGeom>
        <a:solidFill>
          <a:schemeClr val="accent5">
            <a:hueOff val="-15527970"/>
            <a:satOff val="-26919"/>
            <a:lumOff val="-254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A646CF-35AC-4364-B0BB-7A6CD3F2A98B}">
      <dsp:nvSpPr>
        <dsp:cNvPr id="0" name=""/>
        <dsp:cNvSpPr/>
      </dsp:nvSpPr>
      <dsp:spPr>
        <a:xfrm>
          <a:off x="1041106" y="422827"/>
          <a:ext cx="2820151" cy="2820151"/>
        </a:xfrm>
        <a:prstGeom prst="blockArc">
          <a:avLst>
            <a:gd name="adj1" fmla="val 1800000"/>
            <a:gd name="adj2" fmla="val 9000000"/>
            <a:gd name="adj3" fmla="val 4637"/>
          </a:avLst>
        </a:prstGeom>
        <a:solidFill>
          <a:schemeClr val="accent5">
            <a:hueOff val="-7763985"/>
            <a:satOff val="-13460"/>
            <a:lumOff val="-127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D58CE5-483E-4EA3-B97C-D5DF6B762315}">
      <dsp:nvSpPr>
        <dsp:cNvPr id="0" name=""/>
        <dsp:cNvSpPr/>
      </dsp:nvSpPr>
      <dsp:spPr>
        <a:xfrm>
          <a:off x="1042378" y="420628"/>
          <a:ext cx="2820151" cy="2820151"/>
        </a:xfrm>
        <a:prstGeom prst="blockArc">
          <a:avLst>
            <a:gd name="adj1" fmla="val 16368655"/>
            <a:gd name="adj2" fmla="val 1806340"/>
            <a:gd name="adj3" fmla="val 4637"/>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002492-A23A-4503-A570-1D3BFB938D03}">
      <dsp:nvSpPr>
        <dsp:cNvPr id="0" name=""/>
        <dsp:cNvSpPr/>
      </dsp:nvSpPr>
      <dsp:spPr>
        <a:xfrm>
          <a:off x="1802480" y="1184201"/>
          <a:ext cx="1297403" cy="129740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kern="1200" dirty="0"/>
            <a:t>OR</a:t>
          </a:r>
        </a:p>
      </dsp:txBody>
      <dsp:txXfrm>
        <a:off x="1992480" y="1374201"/>
        <a:ext cx="917403" cy="917403"/>
      </dsp:txXfrm>
    </dsp:sp>
    <dsp:sp modelId="{DCD2B847-3E93-4F87-897D-ADB84989E1E4}">
      <dsp:nvSpPr>
        <dsp:cNvPr id="0" name=""/>
        <dsp:cNvSpPr/>
      </dsp:nvSpPr>
      <dsp:spPr>
        <a:xfrm>
          <a:off x="2065910" y="889"/>
          <a:ext cx="908182" cy="90818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1. Cognitive capabilities</a:t>
          </a:r>
        </a:p>
      </dsp:txBody>
      <dsp:txXfrm>
        <a:off x="2198910" y="133889"/>
        <a:ext cx="642182" cy="642182"/>
      </dsp:txXfrm>
    </dsp:sp>
    <dsp:sp modelId="{BC03D7F1-1EEA-48BE-A889-C6979313527C}">
      <dsp:nvSpPr>
        <dsp:cNvPr id="0" name=""/>
        <dsp:cNvSpPr/>
      </dsp:nvSpPr>
      <dsp:spPr>
        <a:xfrm>
          <a:off x="3189938" y="2067502"/>
          <a:ext cx="908182" cy="908182"/>
        </a:xfrm>
        <a:prstGeom prst="ellipse">
          <a:avLst/>
        </a:prstGeom>
        <a:solidFill>
          <a:schemeClr val="accent5">
            <a:hueOff val="-7763985"/>
            <a:satOff val="-13460"/>
            <a:lumOff val="-12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2. Behavioural capabilities</a:t>
          </a:r>
        </a:p>
      </dsp:txBody>
      <dsp:txXfrm>
        <a:off x="3322938" y="2200502"/>
        <a:ext cx="642182" cy="642182"/>
      </dsp:txXfrm>
    </dsp:sp>
    <dsp:sp modelId="{0E7C202B-C969-4200-A40D-D9BFDEEB4B1D}">
      <dsp:nvSpPr>
        <dsp:cNvPr id="0" name=""/>
        <dsp:cNvSpPr/>
      </dsp:nvSpPr>
      <dsp:spPr>
        <a:xfrm>
          <a:off x="804244" y="2067502"/>
          <a:ext cx="908182" cy="908182"/>
        </a:xfrm>
        <a:prstGeom prst="ellipse">
          <a:avLst/>
        </a:prstGeom>
        <a:solidFill>
          <a:schemeClr val="accent5">
            <a:hueOff val="-15527970"/>
            <a:satOff val="-26919"/>
            <a:lumOff val="-254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GB" sz="1000" kern="1200" dirty="0"/>
            <a:t>3. Contextual capabilities</a:t>
          </a:r>
        </a:p>
      </dsp:txBody>
      <dsp:txXfrm>
        <a:off x="937244" y="2200502"/>
        <a:ext cx="642182" cy="6421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76763-80F6-40D8-B10B-F4C47776E260}">
      <dsp:nvSpPr>
        <dsp:cNvPr id="0" name=""/>
        <dsp:cNvSpPr/>
      </dsp:nvSpPr>
      <dsp:spPr>
        <a:xfrm>
          <a:off x="1298791" y="448861"/>
          <a:ext cx="3016787" cy="3016787"/>
        </a:xfrm>
        <a:prstGeom prst="blockArc">
          <a:avLst>
            <a:gd name="adj1" fmla="val 8993356"/>
            <a:gd name="adj2" fmla="val 16375165"/>
            <a:gd name="adj3" fmla="val 4637"/>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A646CF-35AC-4364-B0BB-7A6CD3F2A98B}">
      <dsp:nvSpPr>
        <dsp:cNvPr id="0" name=""/>
        <dsp:cNvSpPr/>
      </dsp:nvSpPr>
      <dsp:spPr>
        <a:xfrm>
          <a:off x="1300217" y="451325"/>
          <a:ext cx="3016787" cy="3016787"/>
        </a:xfrm>
        <a:prstGeom prst="blockArc">
          <a:avLst>
            <a:gd name="adj1" fmla="val 1800000"/>
            <a:gd name="adj2" fmla="val 9000000"/>
            <a:gd name="adj3" fmla="val 4637"/>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D58CE5-483E-4EA3-B97C-D5DF6B762315}">
      <dsp:nvSpPr>
        <dsp:cNvPr id="0" name=""/>
        <dsp:cNvSpPr/>
      </dsp:nvSpPr>
      <dsp:spPr>
        <a:xfrm>
          <a:off x="1301563" y="448999"/>
          <a:ext cx="3016787" cy="3016787"/>
        </a:xfrm>
        <a:prstGeom prst="blockArc">
          <a:avLst>
            <a:gd name="adj1" fmla="val 16368690"/>
            <a:gd name="adj2" fmla="val 1806270"/>
            <a:gd name="adj3" fmla="val 4637"/>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002492-A23A-4503-A570-1D3BFB938D03}">
      <dsp:nvSpPr>
        <dsp:cNvPr id="0" name=""/>
        <dsp:cNvSpPr/>
      </dsp:nvSpPr>
      <dsp:spPr>
        <a:xfrm>
          <a:off x="2114686" y="1265794"/>
          <a:ext cx="1387849" cy="1387849"/>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Culture</a:t>
          </a:r>
        </a:p>
      </dsp:txBody>
      <dsp:txXfrm>
        <a:off x="2317932" y="1469040"/>
        <a:ext cx="981357" cy="981357"/>
      </dsp:txXfrm>
    </dsp:sp>
    <dsp:sp modelId="{DCD2B847-3E93-4F87-897D-ADB84989E1E4}">
      <dsp:nvSpPr>
        <dsp:cNvPr id="0" name=""/>
        <dsp:cNvSpPr/>
      </dsp:nvSpPr>
      <dsp:spPr>
        <a:xfrm>
          <a:off x="2396481" y="0"/>
          <a:ext cx="971494" cy="971494"/>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People</a:t>
          </a:r>
        </a:p>
      </dsp:txBody>
      <dsp:txXfrm>
        <a:off x="2538753" y="142272"/>
        <a:ext cx="686950" cy="686950"/>
      </dsp:txXfrm>
    </dsp:sp>
    <dsp:sp modelId="{BC03D7F1-1EEA-48BE-A889-C6979313527C}">
      <dsp:nvSpPr>
        <dsp:cNvPr id="0" name=""/>
        <dsp:cNvSpPr/>
      </dsp:nvSpPr>
      <dsp:spPr>
        <a:xfrm>
          <a:off x="3598883" y="2210682"/>
          <a:ext cx="971494" cy="971494"/>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Technology</a:t>
          </a:r>
        </a:p>
      </dsp:txBody>
      <dsp:txXfrm>
        <a:off x="3741155" y="2352954"/>
        <a:ext cx="686950" cy="686950"/>
      </dsp:txXfrm>
    </dsp:sp>
    <dsp:sp modelId="{0E7C202B-C969-4200-A40D-D9BFDEEB4B1D}">
      <dsp:nvSpPr>
        <dsp:cNvPr id="0" name=""/>
        <dsp:cNvSpPr/>
      </dsp:nvSpPr>
      <dsp:spPr>
        <a:xfrm>
          <a:off x="1046845" y="2210682"/>
          <a:ext cx="971494" cy="971494"/>
        </a:xfrm>
        <a:prstGeom prst="ellips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GB" sz="1100" kern="1200" dirty="0"/>
            <a:t>Admin.</a:t>
          </a:r>
        </a:p>
      </dsp:txBody>
      <dsp:txXfrm>
        <a:off x="1189117" y="2352954"/>
        <a:ext cx="686950" cy="6869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180ED1-1E49-49FD-BC2E-D959BC65C9AE}">
      <dsp:nvSpPr>
        <dsp:cNvPr id="0" name=""/>
        <dsp:cNvSpPr/>
      </dsp:nvSpPr>
      <dsp:spPr>
        <a:xfrm>
          <a:off x="2691701" y="2067051"/>
          <a:ext cx="1475203" cy="1475203"/>
        </a:xfrm>
        <a:prstGeom prst="ellipse">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Resilient safety culture</a:t>
          </a:r>
        </a:p>
      </dsp:txBody>
      <dsp:txXfrm>
        <a:off x="2907739" y="2283089"/>
        <a:ext cx="1043127" cy="1043127"/>
      </dsp:txXfrm>
    </dsp:sp>
    <dsp:sp modelId="{62009875-3840-4C3A-AF62-826878682C13}">
      <dsp:nvSpPr>
        <dsp:cNvPr id="0" name=""/>
        <dsp:cNvSpPr/>
      </dsp:nvSpPr>
      <dsp:spPr>
        <a:xfrm rot="16200000">
          <a:off x="3273191" y="1530553"/>
          <a:ext cx="312222" cy="501569"/>
        </a:xfrm>
        <a:prstGeom prst="rightArrow">
          <a:avLst>
            <a:gd name="adj1" fmla="val 60000"/>
            <a:gd name="adj2" fmla="val 5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3320025" y="1677701"/>
        <a:ext cx="218555" cy="300941"/>
      </dsp:txXfrm>
    </dsp:sp>
    <dsp:sp modelId="{54218452-0CBD-417B-9A78-C192018FE2CA}">
      <dsp:nvSpPr>
        <dsp:cNvPr id="0" name=""/>
        <dsp:cNvSpPr/>
      </dsp:nvSpPr>
      <dsp:spPr>
        <a:xfrm>
          <a:off x="2691701" y="2748"/>
          <a:ext cx="1475203" cy="1475203"/>
        </a:xfrm>
        <a:prstGeom prst="ellipse">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Behavioural capabilities</a:t>
          </a:r>
        </a:p>
      </dsp:txBody>
      <dsp:txXfrm>
        <a:off x="2907739" y="218786"/>
        <a:ext cx="1043127" cy="1043127"/>
      </dsp:txXfrm>
    </dsp:sp>
    <dsp:sp modelId="{1F1BF7D7-9D64-4EBC-B183-E7480DB91CF0}">
      <dsp:nvSpPr>
        <dsp:cNvPr id="0" name=""/>
        <dsp:cNvSpPr/>
      </dsp:nvSpPr>
      <dsp:spPr>
        <a:xfrm rot="1800000">
          <a:off x="4159408" y="3065525"/>
          <a:ext cx="312222" cy="501569"/>
        </a:xfrm>
        <a:prstGeom prst="rightArrow">
          <a:avLst>
            <a:gd name="adj1" fmla="val 60000"/>
            <a:gd name="adj2" fmla="val 50000"/>
          </a:avLst>
        </a:prstGeom>
        <a:gradFill rotWithShape="0">
          <a:gsLst>
            <a:gs pos="0">
              <a:schemeClr val="accent5">
                <a:hueOff val="-7763985"/>
                <a:satOff val="-13460"/>
                <a:lumOff val="-1274"/>
                <a:alphaOff val="0"/>
                <a:lumMod val="110000"/>
                <a:satMod val="105000"/>
                <a:tint val="67000"/>
              </a:schemeClr>
            </a:gs>
            <a:gs pos="50000">
              <a:schemeClr val="accent5">
                <a:hueOff val="-7763985"/>
                <a:satOff val="-13460"/>
                <a:lumOff val="-1274"/>
                <a:alphaOff val="0"/>
                <a:lumMod val="105000"/>
                <a:satMod val="103000"/>
                <a:tint val="73000"/>
              </a:schemeClr>
            </a:gs>
            <a:gs pos="100000">
              <a:schemeClr val="accent5">
                <a:hueOff val="-7763985"/>
                <a:satOff val="-13460"/>
                <a:lumOff val="-1274"/>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4165682" y="3142422"/>
        <a:ext cx="218555" cy="300941"/>
      </dsp:txXfrm>
    </dsp:sp>
    <dsp:sp modelId="{313FF4FD-E3A7-4596-8CE3-FF41F2A021E0}">
      <dsp:nvSpPr>
        <dsp:cNvPr id="0" name=""/>
        <dsp:cNvSpPr/>
      </dsp:nvSpPr>
      <dsp:spPr>
        <a:xfrm>
          <a:off x="4479440" y="3099202"/>
          <a:ext cx="1475203" cy="1475203"/>
        </a:xfrm>
        <a:prstGeom prst="ellipse">
          <a:avLst/>
        </a:prstGeom>
        <a:gradFill rotWithShape="0">
          <a:gsLst>
            <a:gs pos="0">
              <a:schemeClr val="accent5">
                <a:hueOff val="-7763985"/>
                <a:satOff val="-13460"/>
                <a:lumOff val="-1274"/>
                <a:alphaOff val="0"/>
                <a:lumMod val="110000"/>
                <a:satMod val="105000"/>
                <a:tint val="67000"/>
              </a:schemeClr>
            </a:gs>
            <a:gs pos="50000">
              <a:schemeClr val="accent5">
                <a:hueOff val="-7763985"/>
                <a:satOff val="-13460"/>
                <a:lumOff val="-1274"/>
                <a:alphaOff val="0"/>
                <a:lumMod val="105000"/>
                <a:satMod val="103000"/>
                <a:tint val="73000"/>
              </a:schemeClr>
            </a:gs>
            <a:gs pos="100000">
              <a:schemeClr val="accent5">
                <a:hueOff val="-7763985"/>
                <a:satOff val="-13460"/>
                <a:lumOff val="-127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Managerial/contextual capabilities/situational</a:t>
          </a:r>
        </a:p>
      </dsp:txBody>
      <dsp:txXfrm>
        <a:off x="4695478" y="3315240"/>
        <a:ext cx="1043127" cy="1043127"/>
      </dsp:txXfrm>
    </dsp:sp>
    <dsp:sp modelId="{71DF5371-B60C-4EDC-97AB-41515884C385}">
      <dsp:nvSpPr>
        <dsp:cNvPr id="0" name=""/>
        <dsp:cNvSpPr/>
      </dsp:nvSpPr>
      <dsp:spPr>
        <a:xfrm rot="9000000">
          <a:off x="2386974" y="3065525"/>
          <a:ext cx="312222" cy="501569"/>
        </a:xfrm>
        <a:prstGeom prst="rightArrow">
          <a:avLst>
            <a:gd name="adj1" fmla="val 60000"/>
            <a:gd name="adj2" fmla="val 50000"/>
          </a:avLst>
        </a:prstGeom>
        <a:gradFill rotWithShape="0">
          <a:gsLst>
            <a:gs pos="0">
              <a:schemeClr val="accent5">
                <a:hueOff val="-15527970"/>
                <a:satOff val="-26919"/>
                <a:lumOff val="-2548"/>
                <a:alphaOff val="0"/>
                <a:lumMod val="110000"/>
                <a:satMod val="105000"/>
                <a:tint val="67000"/>
              </a:schemeClr>
            </a:gs>
            <a:gs pos="50000">
              <a:schemeClr val="accent5">
                <a:hueOff val="-15527970"/>
                <a:satOff val="-26919"/>
                <a:lumOff val="-2548"/>
                <a:alphaOff val="0"/>
                <a:lumMod val="105000"/>
                <a:satMod val="103000"/>
                <a:tint val="73000"/>
              </a:schemeClr>
            </a:gs>
            <a:gs pos="100000">
              <a:schemeClr val="accent5">
                <a:hueOff val="-15527970"/>
                <a:satOff val="-26919"/>
                <a:lumOff val="-2548"/>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rot="10800000">
        <a:off x="2474367" y="3142422"/>
        <a:ext cx="218555" cy="300941"/>
      </dsp:txXfrm>
    </dsp:sp>
    <dsp:sp modelId="{C306AD49-A9B0-4024-AA6B-D9A585AFB32A}">
      <dsp:nvSpPr>
        <dsp:cNvPr id="0" name=""/>
        <dsp:cNvSpPr/>
      </dsp:nvSpPr>
      <dsp:spPr>
        <a:xfrm>
          <a:off x="903962" y="3099202"/>
          <a:ext cx="1475203" cy="1475203"/>
        </a:xfrm>
        <a:prstGeom prst="ellipse">
          <a:avLst/>
        </a:prstGeom>
        <a:gradFill rotWithShape="0">
          <a:gsLst>
            <a:gs pos="0">
              <a:schemeClr val="accent5">
                <a:hueOff val="-15527970"/>
                <a:satOff val="-26919"/>
                <a:lumOff val="-2548"/>
                <a:alphaOff val="0"/>
                <a:lumMod val="110000"/>
                <a:satMod val="105000"/>
                <a:tint val="67000"/>
              </a:schemeClr>
            </a:gs>
            <a:gs pos="50000">
              <a:schemeClr val="accent5">
                <a:hueOff val="-15527970"/>
                <a:satOff val="-26919"/>
                <a:lumOff val="-2548"/>
                <a:alphaOff val="0"/>
                <a:lumMod val="105000"/>
                <a:satMod val="103000"/>
                <a:tint val="73000"/>
              </a:schemeClr>
            </a:gs>
            <a:gs pos="100000">
              <a:schemeClr val="accent5">
                <a:hueOff val="-15527970"/>
                <a:satOff val="-26919"/>
                <a:lumOff val="-254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n-GB" sz="800" kern="1200" dirty="0"/>
            <a:t>Psychological/cognitive capabilities</a:t>
          </a:r>
        </a:p>
      </dsp:txBody>
      <dsp:txXfrm>
        <a:off x="1120000" y="3315240"/>
        <a:ext cx="1043127" cy="10431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0B592-A2BA-4EB6-AD7B-A05A7BE09AF3}">
      <dsp:nvSpPr>
        <dsp:cNvPr id="0" name=""/>
        <dsp:cNvSpPr/>
      </dsp:nvSpPr>
      <dsp:spPr>
        <a:xfrm>
          <a:off x="1337480" y="0"/>
          <a:ext cx="4817532" cy="481753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kern="1200" dirty="0"/>
            <a:t>Wider Community/Environment</a:t>
          </a:r>
        </a:p>
      </dsp:txBody>
      <dsp:txXfrm>
        <a:off x="2842958" y="240876"/>
        <a:ext cx="1806574" cy="481753"/>
      </dsp:txXfrm>
    </dsp:sp>
    <dsp:sp modelId="{DA968133-534E-45B5-9014-BC299A00FE85}">
      <dsp:nvSpPr>
        <dsp:cNvPr id="0" name=""/>
        <dsp:cNvSpPr/>
      </dsp:nvSpPr>
      <dsp:spPr>
        <a:xfrm>
          <a:off x="1698794" y="722629"/>
          <a:ext cx="4094902" cy="409490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kern="1200" dirty="0"/>
            <a:t>Organisation (SDG 16)</a:t>
          </a:r>
        </a:p>
      </dsp:txBody>
      <dsp:txXfrm>
        <a:off x="2863282" y="958086"/>
        <a:ext cx="1765926" cy="470913"/>
      </dsp:txXfrm>
    </dsp:sp>
    <dsp:sp modelId="{4D92E055-BEB6-4019-A92D-9847C4084AF6}">
      <dsp:nvSpPr>
        <dsp:cNvPr id="0" name=""/>
        <dsp:cNvSpPr/>
      </dsp:nvSpPr>
      <dsp:spPr>
        <a:xfrm>
          <a:off x="2060109" y="1445259"/>
          <a:ext cx="3372272" cy="337227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kern="1200" dirty="0"/>
            <a:t>Immediate society</a:t>
          </a:r>
        </a:p>
      </dsp:txBody>
      <dsp:txXfrm>
        <a:off x="2873670" y="1677946"/>
        <a:ext cx="1745150" cy="465373"/>
      </dsp:txXfrm>
    </dsp:sp>
    <dsp:sp modelId="{57DD4210-7D73-49A3-B64A-A64057D81BB7}">
      <dsp:nvSpPr>
        <dsp:cNvPr id="0" name=""/>
        <dsp:cNvSpPr/>
      </dsp:nvSpPr>
      <dsp:spPr>
        <a:xfrm>
          <a:off x="2421424" y="2167889"/>
          <a:ext cx="2649642" cy="264964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kern="1200" dirty="0"/>
            <a:t>Family</a:t>
          </a:r>
        </a:p>
      </dsp:txBody>
      <dsp:txXfrm>
        <a:off x="3030842" y="2406357"/>
        <a:ext cx="1430807" cy="476935"/>
      </dsp:txXfrm>
    </dsp:sp>
    <dsp:sp modelId="{A611EC81-930B-4A3D-83CD-2FC9BA2856CC}">
      <dsp:nvSpPr>
        <dsp:cNvPr id="0" name=""/>
        <dsp:cNvSpPr/>
      </dsp:nvSpPr>
      <dsp:spPr>
        <a:xfrm>
          <a:off x="2782739" y="2890519"/>
          <a:ext cx="1927012" cy="192701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kern="1200" dirty="0"/>
            <a:t>Individual </a:t>
          </a:r>
        </a:p>
        <a:p>
          <a:pPr marL="0" lvl="0" indent="0" algn="ctr" defTabSz="533400">
            <a:lnSpc>
              <a:spcPct val="90000"/>
            </a:lnSpc>
            <a:spcBef>
              <a:spcPct val="0"/>
            </a:spcBef>
            <a:spcAft>
              <a:spcPct val="35000"/>
            </a:spcAft>
            <a:buNone/>
          </a:pPr>
          <a:r>
            <a:rPr lang="en-GB" sz="1200" kern="1200" dirty="0"/>
            <a:t>(SDG 3, 8)</a:t>
          </a:r>
        </a:p>
      </dsp:txBody>
      <dsp:txXfrm>
        <a:off x="3064944" y="3372272"/>
        <a:ext cx="1362603" cy="96350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6" name="Date Placeholder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6FE14B-3ACE-C14B-976F-D4DD09CFBFB4}" type="datetimeFigureOut">
              <a:rPr lang="en-US" smtClean="0"/>
              <a:t>11/21/2022</a:t>
            </a:fld>
            <a:endParaRPr lang="en-US"/>
          </a:p>
        </p:txBody>
      </p:sp>
      <p:sp>
        <p:nvSpPr>
          <p:cNvPr id="7" name="Slide Number Placeholder 6"/>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30479B3-42F7-3944-841C-181ACE96E93A}" type="slidenum">
              <a:rPr lang="en-US" smtClean="0"/>
              <a:t>‹#›</a:t>
            </a:fld>
            <a:endParaRPr lang="en-US"/>
          </a:p>
        </p:txBody>
      </p:sp>
    </p:spTree>
    <p:extLst>
      <p:ext uri="{BB962C8B-B14F-4D97-AF65-F5344CB8AC3E}">
        <p14:creationId xmlns:p14="http://schemas.microsoft.com/office/powerpoint/2010/main" val="947383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AFFB5D-C1F5-2842-8CAF-C81518F68F7E}" type="datetimeFigureOut">
              <a:rPr lang="en-US" smtClean="0"/>
              <a:t>11/21/2022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1F6536-074C-7C47-ADA5-29478494173A}" type="slidenum">
              <a:rPr lang="en-US" smtClean="0"/>
              <a:t>‹#›</a:t>
            </a:fld>
            <a:endParaRPr lang="en-US"/>
          </a:p>
        </p:txBody>
      </p:sp>
    </p:spTree>
    <p:extLst>
      <p:ext uri="{BB962C8B-B14F-4D97-AF65-F5344CB8AC3E}">
        <p14:creationId xmlns:p14="http://schemas.microsoft.com/office/powerpoint/2010/main" val="2041757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3.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2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23.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ags" Target="../tags/tag25.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27.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5.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7.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9.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13.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15.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ags" Target="../tags/tag17.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ags" Target="../tags/tag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1</a:t>
            </a:fld>
            <a:endParaRPr lang="en-GB"/>
          </a:p>
        </p:txBody>
      </p:sp>
    </p:spTree>
    <p:extLst>
      <p:ext uri="{BB962C8B-B14F-4D97-AF65-F5344CB8AC3E}">
        <p14:creationId xmlns:p14="http://schemas.microsoft.com/office/powerpoint/2010/main" val="10406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GB" dirty="0"/>
              <a:t>Behavioural capabilities consist of routines and established behaviours that enable firms to learn more about unfamiliar situations encounter, so they can implement necessary new routines and fully use their resources.</a:t>
            </a:r>
          </a:p>
          <a:p>
            <a:endParaRPr lang="en-GB" dirty="0"/>
          </a:p>
          <a:p>
            <a:r>
              <a:rPr lang="en-GB" dirty="0"/>
              <a:t>The behavioural element of organisational resilience is the ability to follow a dramatically different course of action from the norm. It demands that you learn from situations that emerge and unlearn obsolete information.</a:t>
            </a:r>
          </a:p>
          <a:p>
            <a:endParaRPr lang="en-GB" dirty="0"/>
          </a:p>
          <a:p>
            <a:r>
              <a:rPr lang="en-GB" dirty="0"/>
              <a:t>Behavioural resilience also relies on developing practical, useful habits that provide first response to an unexpected threat. </a:t>
            </a:r>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10</a:t>
            </a:fld>
            <a:endParaRPr lang="en-GB"/>
          </a:p>
        </p:txBody>
      </p:sp>
    </p:spTree>
    <p:extLst>
      <p:ext uri="{BB962C8B-B14F-4D97-AF65-F5344CB8AC3E}">
        <p14:creationId xmlns:p14="http://schemas.microsoft.com/office/powerpoint/2010/main" val="3313041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GB" dirty="0"/>
              <a:t>Managerial/contextual capabilities of organisational resilience are a combination of interpersonal connections, resource stocks and supply lines which are the basis for quick actions. So, this requires relationships internal and external to an organization, enabling you to facilitate effective responses to environmental complexities.</a:t>
            </a:r>
          </a:p>
          <a:p>
            <a:endParaRPr lang="en-GB" dirty="0"/>
          </a:p>
          <a:p>
            <a:r>
              <a:rPr lang="en-GB" dirty="0"/>
              <a:t>This contains:</a:t>
            </a:r>
          </a:p>
          <a:p>
            <a:endParaRPr lang="en-GB" dirty="0"/>
          </a:p>
          <a:p>
            <a:pPr marL="171450" indent="-171450">
              <a:buFontTx/>
              <a:buChar char="-"/>
            </a:pPr>
            <a:r>
              <a:rPr lang="en-GB" dirty="0"/>
              <a:t>Psychological safety – this is the extent to which employees perceive their work is conducive to taking interpersonal risks. They are more likely to be willing to take these risks. If employees perceive psychological safety, the more likely they will be willing to take interpersonal risks. </a:t>
            </a:r>
          </a:p>
          <a:p>
            <a:pPr marL="171450" indent="-171450">
              <a:buFontTx/>
              <a:buChar char="-"/>
            </a:pPr>
            <a:r>
              <a:rPr lang="en-GB" dirty="0"/>
              <a:t>Deep social capital – this evolves from respectful interactions within the organisational community and facilitates intellectual capital growth and resource exchange.</a:t>
            </a:r>
          </a:p>
          <a:p>
            <a:pPr marL="171450" indent="-171450">
              <a:buFontTx/>
              <a:buChar char="-"/>
            </a:pPr>
            <a:r>
              <a:rPr lang="en-GB" dirty="0"/>
              <a:t>Diffusion of power and accountability – shared decision-making is championed by resilient organisations and self-organisation is promoted – each part is a small replica of the whole organisation. The 39 units you have – is power diffused across the board, and are resources shared – e.g., shared relationship with suppliers? </a:t>
            </a:r>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11</a:t>
            </a:fld>
            <a:endParaRPr lang="en-GB"/>
          </a:p>
        </p:txBody>
      </p:sp>
    </p:spTree>
    <p:extLst>
      <p:ext uri="{BB962C8B-B14F-4D97-AF65-F5344CB8AC3E}">
        <p14:creationId xmlns:p14="http://schemas.microsoft.com/office/powerpoint/2010/main" val="12078111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US" dirty="0"/>
              <a:t>This is a network diagram that shows the relationship between resilient safety culture, safety culture and other culture types.</a:t>
            </a:r>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12</a:t>
            </a:fld>
            <a:endParaRPr lang="en-GB"/>
          </a:p>
        </p:txBody>
      </p:sp>
    </p:spTree>
    <p:extLst>
      <p:ext uri="{BB962C8B-B14F-4D97-AF65-F5344CB8AC3E}">
        <p14:creationId xmlns:p14="http://schemas.microsoft.com/office/powerpoint/2010/main" val="2364130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GB" dirty="0"/>
              <a:t>In conclusion, resilient safety culture for </a:t>
            </a:r>
            <a:r>
              <a:rPr lang="en-GB" dirty="0" err="1"/>
              <a:t>Questoilgroup</a:t>
            </a:r>
            <a:r>
              <a:rPr lang="en-GB" dirty="0"/>
              <a:t> is your psychological/cognitive, behavioural, and managerial/contextual capabilities to anticipate, monitor, respond and learn to then effectively manage safety risks and create an ultrasafe organization, with rippling positive effects on individuals (employees) and therefore families, communities where you are operational and the wider society. </a:t>
            </a:r>
          </a:p>
          <a:p>
            <a:endParaRPr lang="en-GB" dirty="0"/>
          </a:p>
          <a:p>
            <a:r>
              <a:rPr lang="en-GB" dirty="0"/>
              <a:t>This is where system thinking is important and its relevance towards meaningful contribution to realising the 17 United Nations’ Sustainable Development Goals (SDGs). Which applies to all organisations including </a:t>
            </a:r>
            <a:r>
              <a:rPr lang="en-GB" dirty="0" err="1"/>
              <a:t>Questoilgroup</a:t>
            </a:r>
            <a:r>
              <a:rPr lang="en-GB" dirty="0"/>
              <a:t>. </a:t>
            </a:r>
          </a:p>
          <a:p>
            <a:endParaRPr lang="en-GB" dirty="0"/>
          </a:p>
          <a:p>
            <a:r>
              <a:rPr lang="en-GB" dirty="0"/>
              <a:t>While many of these goals are relevant to you, I will only focus on three to drive my point home about sustainable future for all in the context of resilient safety culture.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rgbClr val="4D4D4D"/>
                </a:solidFill>
                <a:effectLst/>
                <a:latin typeface="Roboto" panose="02000000000000000000" pitchFamily="2" charset="0"/>
              </a:rPr>
              <a:t>Goal 3. </a:t>
            </a:r>
            <a:r>
              <a:rPr lang="en-GB" b="0" i="0" dirty="0">
                <a:solidFill>
                  <a:srgbClr val="4D4D4D"/>
                </a:solidFill>
                <a:effectLst/>
                <a:latin typeface="Roboto" panose="02000000000000000000" pitchFamily="2" charset="0"/>
              </a:rPr>
              <a:t>Ensure healthy lives and promote well-being for all at all ages</a:t>
            </a:r>
            <a:endParaRPr lang="en-GB" b="0" i="0" u="none" strike="noStrike" dirty="0">
              <a:solidFill>
                <a:srgbClr val="1E2DBE"/>
              </a:solidFill>
              <a:effectLst/>
              <a:latin typeface="Noto Sans"/>
            </a:endParaRP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3.9 By 2030, significantly reduce the number of deaths and illnesses from hazardous chemicals and air, water, soil pollution, and contamination.</a:t>
            </a:r>
          </a:p>
          <a:p>
            <a:endParaRPr lang="en-GB" b="0" i="0" u="none" strike="noStrike" dirty="0">
              <a:solidFill>
                <a:srgbClr val="1E2DBE"/>
              </a:solidFill>
              <a:effectLst/>
              <a:latin typeface="Noto Sans"/>
            </a:endParaRPr>
          </a:p>
          <a:p>
            <a:pPr algn="l" fontAlgn="base">
              <a:buFont typeface="Arial" panose="020B0604020202020204" pitchFamily="34" charset="0"/>
              <a:buNone/>
            </a:pPr>
            <a:r>
              <a:rPr lang="en-GB" b="1" i="0" dirty="0">
                <a:solidFill>
                  <a:srgbClr val="4D4D4D"/>
                </a:solidFill>
                <a:effectLst/>
                <a:latin typeface="Roboto" panose="02000000000000000000" pitchFamily="2" charset="0"/>
              </a:rPr>
              <a:t>Goal 8. </a:t>
            </a:r>
            <a:r>
              <a:rPr lang="en-GB" b="0" i="0" dirty="0">
                <a:solidFill>
                  <a:srgbClr val="4D4D4D"/>
                </a:solidFill>
                <a:effectLst/>
                <a:latin typeface="Roboto" panose="02000000000000000000" pitchFamily="2" charset="0"/>
              </a:rPr>
              <a:t>Promote sustained, inclusive and sustainable economic growth, full and productive employment and decent work for all</a:t>
            </a: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8.8 Protect labour rights of all workers and promote safe and secure work environments for them, includes migrant workers, particularly women, and those in precarious employment.</a:t>
            </a:r>
          </a:p>
          <a:p>
            <a:endParaRPr lang="en-GB" b="0" i="0" u="none" strike="noStrike" dirty="0">
              <a:solidFill>
                <a:srgbClr val="1E2DBE"/>
              </a:solidFill>
              <a:effectLst/>
              <a:latin typeface="Noto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rgbClr val="4D4D4D"/>
                </a:solidFill>
                <a:effectLst/>
                <a:latin typeface="Roboto" panose="02000000000000000000" pitchFamily="2" charset="0"/>
              </a:rPr>
              <a:t>Goal 16. </a:t>
            </a:r>
            <a:r>
              <a:rPr lang="en-GB" b="0" i="0" dirty="0">
                <a:solidFill>
                  <a:srgbClr val="4D4D4D"/>
                </a:solidFill>
                <a:effectLst/>
                <a:latin typeface="Roboto" panose="02000000000000000000" pitchFamily="2" charset="0"/>
              </a:rPr>
              <a:t>Promote peaceful and inclusive societies for sustainable development, provide access to justice for all and build effective, accountable and inclusive institutions at all levels</a:t>
            </a:r>
            <a:endParaRPr lang="en-GB" b="0" i="0" u="none" strike="noStrike" dirty="0">
              <a:solidFill>
                <a:srgbClr val="1E2DBE"/>
              </a:solidFill>
              <a:effectLst/>
              <a:latin typeface="Noto Sans"/>
            </a:endParaRP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16.6 </a:t>
            </a:r>
            <a:r>
              <a:rPr lang="en-GB" b="0" dirty="0">
                <a:solidFill>
                  <a:srgbClr val="0E101A"/>
                </a:solidFill>
                <a:effectLst/>
              </a:rPr>
              <a:t>Develop effective, accountable and transparent institutions at all levels.</a:t>
            </a: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 </a:t>
            </a:r>
          </a:p>
          <a:p>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13</a:t>
            </a:fld>
            <a:endParaRPr lang="en-GB"/>
          </a:p>
        </p:txBody>
      </p:sp>
    </p:spTree>
    <p:extLst>
      <p:ext uri="{BB962C8B-B14F-4D97-AF65-F5344CB8AC3E}">
        <p14:creationId xmlns:p14="http://schemas.microsoft.com/office/powerpoint/2010/main" val="3154598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rgbClr val="4D4D4D"/>
                </a:solidFill>
                <a:effectLst/>
                <a:latin typeface="Roboto" panose="02000000000000000000" pitchFamily="2" charset="0"/>
              </a:rPr>
              <a:t>Goal 3. </a:t>
            </a:r>
            <a:r>
              <a:rPr lang="en-GB" b="0" i="0" dirty="0">
                <a:solidFill>
                  <a:srgbClr val="4D4D4D"/>
                </a:solidFill>
                <a:effectLst/>
                <a:latin typeface="Roboto" panose="02000000000000000000" pitchFamily="2" charset="0"/>
              </a:rPr>
              <a:t>Ensure healthy lives and promote well-being for all at all ages</a:t>
            </a:r>
            <a:endParaRPr lang="en-GB" b="0" i="0" u="none" strike="noStrike" dirty="0">
              <a:solidFill>
                <a:srgbClr val="1E2DBE"/>
              </a:solidFill>
              <a:effectLst/>
              <a:latin typeface="Noto Sans"/>
            </a:endParaRP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3.9 By 2030, significantly reduce the number of deaths and illnesses from hazardous chemicals and air, water, soil pollution, and contamination. </a:t>
            </a: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3.a. Strengthen the implementation of the Framework Convention on Tobacco Control in all countries as appropriate.</a:t>
            </a:r>
          </a:p>
          <a:p>
            <a:pPr algn="l" fontAlgn="base">
              <a:buFont typeface="Arial" panose="020B0604020202020204" pitchFamily="34" charset="0"/>
              <a:buNone/>
            </a:pPr>
            <a:endParaRPr lang="en-GB" b="0" i="0" dirty="0">
              <a:solidFill>
                <a:srgbClr val="4D4D4D"/>
              </a:solidFill>
              <a:effectLst/>
              <a:latin typeface="Roboto" panose="02000000000000000000" pitchFamily="2" charset="0"/>
            </a:endParaRPr>
          </a:p>
          <a:p>
            <a:pPr algn="l" fontAlgn="base">
              <a:buFont typeface="Arial" panose="020B0604020202020204" pitchFamily="34" charset="0"/>
              <a:buNone/>
            </a:pPr>
            <a:r>
              <a:rPr lang="en-GB" b="1" i="0" dirty="0">
                <a:solidFill>
                  <a:srgbClr val="4D4D4D"/>
                </a:solidFill>
                <a:effectLst/>
                <a:latin typeface="Roboto" panose="02000000000000000000" pitchFamily="2" charset="0"/>
              </a:rPr>
              <a:t>Goal 8. </a:t>
            </a:r>
            <a:r>
              <a:rPr lang="en-GB" b="0" i="0" dirty="0">
                <a:solidFill>
                  <a:srgbClr val="4D4D4D"/>
                </a:solidFill>
                <a:effectLst/>
                <a:latin typeface="Roboto" panose="02000000000000000000" pitchFamily="2" charset="0"/>
              </a:rPr>
              <a:t>Promote sustained, inclusive and sustainable economic growth, full and productive employment and decent work for all</a:t>
            </a: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8.8 Protect labour rights of all workers and promote safe and secure work environments for them, includes migrant workers, particularly women, and those in precarious employment.</a:t>
            </a:r>
          </a:p>
          <a:p>
            <a:endParaRPr lang="en-GB" b="1" i="0" u="none" strike="noStrike" dirty="0">
              <a:solidFill>
                <a:srgbClr val="1E2DBE"/>
              </a:solidFill>
              <a:effectLst/>
              <a:latin typeface="Noto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rgbClr val="4D4D4D"/>
                </a:solidFill>
                <a:effectLst/>
                <a:latin typeface="Roboto" panose="02000000000000000000" pitchFamily="2" charset="0"/>
              </a:rPr>
              <a:t>Goal 16. </a:t>
            </a:r>
            <a:r>
              <a:rPr lang="en-GB" b="0" i="0" dirty="0">
                <a:solidFill>
                  <a:srgbClr val="4D4D4D"/>
                </a:solidFill>
                <a:effectLst/>
                <a:latin typeface="Roboto" panose="02000000000000000000" pitchFamily="2" charset="0"/>
              </a:rPr>
              <a:t>Promote peaceful and inclusive societies for sustainable development, provide access to justice for all and build effective, accountable and inclusive institutions at all levels</a:t>
            </a:r>
            <a:endParaRPr lang="en-GB" b="0" i="0" u="none" strike="noStrike" dirty="0">
              <a:solidFill>
                <a:srgbClr val="1E2DBE"/>
              </a:solidFill>
              <a:effectLst/>
              <a:latin typeface="Noto Sans"/>
            </a:endParaRPr>
          </a:p>
          <a:p>
            <a:endParaRPr lang="en-GB" b="0" i="0" u="none" strike="noStrike" dirty="0">
              <a:solidFill>
                <a:srgbClr val="1E2DBE"/>
              </a:solidFill>
              <a:effectLst/>
              <a:latin typeface="Noto Sans"/>
            </a:endParaRPr>
          </a:p>
          <a:p>
            <a:r>
              <a:rPr lang="en-GB" b="0" i="0" u="none" strike="noStrike" dirty="0">
                <a:solidFill>
                  <a:srgbClr val="1E2DBE"/>
                </a:solidFill>
                <a:effectLst/>
                <a:latin typeface="Noto Sans"/>
              </a:rPr>
              <a:t>16.6 </a:t>
            </a:r>
            <a:r>
              <a:rPr lang="en-GB" b="0" dirty="0">
                <a:solidFill>
                  <a:srgbClr val="0E101A"/>
                </a:solidFill>
                <a:effectLst/>
              </a:rPr>
              <a:t>Develop effective, accountable and transparent institutions at all levels.</a:t>
            </a:r>
          </a:p>
        </p:txBody>
      </p:sp>
      <p:sp>
        <p:nvSpPr>
          <p:cNvPr id="4" name="Slide Number Placeholder 3"/>
          <p:cNvSpPr>
            <a:spLocks noGrp="1"/>
          </p:cNvSpPr>
          <p:nvPr>
            <p:ph type="sldNum" sz="quarter" idx="5"/>
          </p:nvPr>
        </p:nvSpPr>
        <p:spPr/>
        <p:txBody>
          <a:bodyPr/>
          <a:lstStyle/>
          <a:p>
            <a:fld id="{551F6536-074C-7C47-ADA5-29478494173A}" type="slidenum">
              <a:rPr lang="en-US" smtClean="0"/>
              <a:t>14</a:t>
            </a:fld>
            <a:endParaRPr lang="en-US"/>
          </a:p>
        </p:txBody>
      </p:sp>
    </p:spTree>
    <p:extLst>
      <p:ext uri="{BB962C8B-B14F-4D97-AF65-F5344CB8AC3E}">
        <p14:creationId xmlns:p14="http://schemas.microsoft.com/office/powerpoint/2010/main" val="2906147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solidFill>
                <a:srgbClr val="0E101A"/>
              </a:solidFill>
              <a:effectLst/>
            </a:endParaRPr>
          </a:p>
        </p:txBody>
      </p:sp>
      <p:sp>
        <p:nvSpPr>
          <p:cNvPr id="4" name="Slide Number Placeholder 3"/>
          <p:cNvSpPr>
            <a:spLocks noGrp="1"/>
          </p:cNvSpPr>
          <p:nvPr>
            <p:ph type="sldNum" sz="quarter" idx="5"/>
          </p:nvPr>
        </p:nvSpPr>
        <p:spPr/>
        <p:txBody>
          <a:bodyPr/>
          <a:lstStyle/>
          <a:p>
            <a:fld id="{551F6536-074C-7C47-ADA5-29478494173A}" type="slidenum">
              <a:rPr lang="en-US" smtClean="0"/>
              <a:t>15</a:t>
            </a:fld>
            <a:endParaRPr lang="en-US"/>
          </a:p>
        </p:txBody>
      </p:sp>
    </p:spTree>
    <p:extLst>
      <p:ext uri="{BB962C8B-B14F-4D97-AF65-F5344CB8AC3E}">
        <p14:creationId xmlns:p14="http://schemas.microsoft.com/office/powerpoint/2010/main" val="4058649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solidFill>
                <a:srgbClr val="0E101A"/>
              </a:solidFill>
              <a:effectLst/>
            </a:endParaRPr>
          </a:p>
        </p:txBody>
      </p:sp>
      <p:sp>
        <p:nvSpPr>
          <p:cNvPr id="4" name="Slide Number Placeholder 3"/>
          <p:cNvSpPr>
            <a:spLocks noGrp="1"/>
          </p:cNvSpPr>
          <p:nvPr>
            <p:ph type="sldNum" sz="quarter" idx="5"/>
          </p:nvPr>
        </p:nvSpPr>
        <p:spPr/>
        <p:txBody>
          <a:bodyPr/>
          <a:lstStyle/>
          <a:p>
            <a:fld id="{551F6536-074C-7C47-ADA5-29478494173A}" type="slidenum">
              <a:rPr lang="en-US" smtClean="0"/>
              <a:t>16</a:t>
            </a:fld>
            <a:endParaRPr lang="en-US"/>
          </a:p>
        </p:txBody>
      </p:sp>
    </p:spTree>
    <p:extLst>
      <p:ext uri="{BB962C8B-B14F-4D97-AF65-F5344CB8AC3E}">
        <p14:creationId xmlns:p14="http://schemas.microsoft.com/office/powerpoint/2010/main" val="795458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GB" b="1" u="sng" dirty="0"/>
              <a:t>Health</a:t>
            </a:r>
          </a:p>
          <a:p>
            <a:r>
              <a:rPr lang="en-US" sz="1200" i="0" dirty="0">
                <a:solidFill>
                  <a:srgbClr val="222222"/>
                </a:solidFill>
                <a:effectLst/>
              </a:rPr>
              <a:t>“A</a:t>
            </a:r>
            <a:r>
              <a:rPr lang="en-US" sz="1200" b="1" i="0" dirty="0">
                <a:solidFill>
                  <a:srgbClr val="222222"/>
                </a:solidFill>
                <a:effectLst/>
              </a:rPr>
              <a:t> </a:t>
            </a:r>
            <a:r>
              <a:rPr lang="en-US" sz="1200" b="0" i="0" dirty="0">
                <a:solidFill>
                  <a:srgbClr val="222222"/>
                </a:solidFill>
                <a:effectLst/>
              </a:rPr>
              <a:t>state of complete physical, mental and social well-being and not merely the absence of disease or infirmity” </a:t>
            </a:r>
            <a:r>
              <a:rPr lang="en-GB" sz="1200" b="0" i="0" u="none" dirty="0">
                <a:solidFill>
                  <a:srgbClr val="222222"/>
                </a:solidFill>
                <a:effectLst/>
              </a:rPr>
              <a:t>(WHO)</a:t>
            </a:r>
          </a:p>
          <a:p>
            <a:endParaRPr lang="en-GB" sz="1200" b="0" i="0" u="none" dirty="0">
              <a:solidFill>
                <a:srgbClr val="222222"/>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err="1">
                <a:solidFill>
                  <a:srgbClr val="666666"/>
                </a:solidFill>
                <a:effectLst/>
                <a:latin typeface="Times New Roman" panose="02020603050405020304" pitchFamily="18" charset="0"/>
              </a:rPr>
              <a:t>Meikirch</a:t>
            </a:r>
            <a:r>
              <a:rPr lang="en-US" b="0" i="1" dirty="0">
                <a:solidFill>
                  <a:srgbClr val="666666"/>
                </a:solidFill>
                <a:effectLst/>
                <a:latin typeface="Times New Roman" panose="02020603050405020304" pitchFamily="18" charset="0"/>
              </a:rPr>
              <a:t> Model of Health</a:t>
            </a:r>
            <a:r>
              <a:rPr lang="en-US" b="0" i="0" dirty="0">
                <a:solidFill>
                  <a:srgbClr val="666666"/>
                </a:solidFill>
                <a:effectLst/>
                <a:latin typeface="Times New Roman" panose="02020603050405020304" pitchFamily="18" charset="0"/>
              </a:rPr>
              <a:t> defines </a:t>
            </a:r>
            <a:r>
              <a:rPr lang="en-US" sz="1200" b="0" i="0" dirty="0">
                <a:solidFill>
                  <a:srgbClr val="000000"/>
                </a:solidFill>
                <a:effectLst/>
                <a:latin typeface="Times New Roman" panose="02020603050405020304" pitchFamily="18" charset="0"/>
              </a:rPr>
              <a:t>health as a</a:t>
            </a:r>
            <a:r>
              <a:rPr lang="en-US" sz="1200" dirty="0">
                <a:solidFill>
                  <a:srgbClr val="000000"/>
                </a:solidFill>
              </a:rPr>
              <a:t> </a:t>
            </a:r>
            <a:r>
              <a:rPr lang="en-US" sz="1200" b="0" dirty="0">
                <a:solidFill>
                  <a:srgbClr val="000000"/>
                </a:solidFill>
                <a:effectLst/>
              </a:rPr>
              <a:t>state of wellbeing emergent from conducive interactions between individuals' potentials, life's demands, and social and environmental determinants.” </a:t>
            </a:r>
            <a:r>
              <a:rPr lang="en-US" b="0" i="0" dirty="0">
                <a:solidFill>
                  <a:srgbClr val="666666"/>
                </a:solidFill>
                <a:effectLst/>
                <a:latin typeface="Times New Roman" panose="02020603050405020304" pitchFamily="18" charset="0"/>
              </a:rPr>
              <a:t> The model argues that health occurs when individuals use their biologically given and personally acquired potentials to manage the demands of life in a way that promotes well-being. This process then continues throughout life and is embedded within related social and environmental determinants of health. </a:t>
            </a:r>
            <a:endParaRPr lang="en-GB" sz="1200" b="0" i="0" u="none" dirty="0">
              <a:solidFill>
                <a:srgbClr val="222222"/>
              </a:solidFill>
              <a:effectLst/>
            </a:endParaRPr>
          </a:p>
          <a:p>
            <a:endParaRPr lang="en-US" b="0" u="none"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2</a:t>
            </a:fld>
            <a:endParaRPr lang="en-GB"/>
          </a:p>
        </p:txBody>
      </p:sp>
    </p:spTree>
    <p:extLst>
      <p:ext uri="{BB962C8B-B14F-4D97-AF65-F5344CB8AC3E}">
        <p14:creationId xmlns:p14="http://schemas.microsoft.com/office/powerpoint/2010/main" val="3681461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a:spcBef>
                <a:spcPts val="1200"/>
              </a:spcBef>
              <a:defRPr/>
            </a:pPr>
            <a:r>
              <a:rPr lang="en-GB" b="0" i="0" dirty="0">
                <a:solidFill>
                  <a:srgbClr val="2E2E2E"/>
                </a:solidFill>
                <a:effectLst/>
                <a:latin typeface="NexusSerif"/>
              </a:rPr>
              <a:t>Human activities have adverse effects on the environment on many scales and varied degrees of extent; that’s no news. Daily, numerous pollutants find their way into the environment through the rejection of undesirable wastewater, waste gas, and liquid and solid residues by individuals and organisations’ activities and processes. Indeed, we all have a negative and cumulative effect on the environment and must find ways to curb this to realise a sustainable future for current and subsequent generations. </a:t>
            </a:r>
          </a:p>
          <a:p>
            <a:pPr>
              <a:spcBef>
                <a:spcPts val="1200"/>
              </a:spcBef>
              <a:defRPr/>
            </a:pPr>
            <a:endParaRPr lang="en-GB" b="0" i="0" u="none" dirty="0">
              <a:solidFill>
                <a:srgbClr val="2E2E2E"/>
              </a:solidFill>
              <a:effectLst/>
              <a:latin typeface="NexusSerif"/>
            </a:endParaRPr>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3</a:t>
            </a:fld>
            <a:endParaRPr lang="en-GB"/>
          </a:p>
        </p:txBody>
      </p:sp>
    </p:spTree>
    <p:extLst>
      <p:ext uri="{BB962C8B-B14F-4D97-AF65-F5344CB8AC3E}">
        <p14:creationId xmlns:p14="http://schemas.microsoft.com/office/powerpoint/2010/main" val="3145216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u="sng" dirty="0"/>
              <a:t>Safety: </a:t>
            </a:r>
            <a:r>
              <a:rPr lang="en-GB" dirty="0"/>
              <a:t>The concept of safety can generally be understood to be the absence of accidents. An accident in itself is regarded as an event that results in unacceptable loss(es) (Leveson, 2011). Therefore, the state of safety from that viewpoint in an organisational context could be defined as a work environment free of accidents and therefore free of unacceptable loss of various magnitudes. I say various magnitudes because “consequence”, as we know, could vary due to various factors that are outside the scope of this presentation. </a:t>
            </a:r>
          </a:p>
          <a:p>
            <a:endParaRPr lang="en-US"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Workplace safety is a function of the attribute of work systems which reflect the (low) likelihood of immediate/delayed physical harm to persons, property, or the environment during the performance of work (</a:t>
            </a:r>
            <a:r>
              <a:rPr lang="en-US" sz="1200" dirty="0" err="1">
                <a:solidFill>
                  <a:schemeClr val="bg1"/>
                </a:solidFill>
              </a:rPr>
              <a:t>Beus</a:t>
            </a:r>
            <a:r>
              <a:rPr lang="en-US" sz="1200" dirty="0">
                <a:solidFill>
                  <a:schemeClr val="bg1"/>
                </a:solidFill>
              </a:rPr>
              <a:t> et al., 2016).</a:t>
            </a:r>
            <a:r>
              <a:rPr lang="en-US" altLang="en-US" sz="1200" b="1" dirty="0">
                <a:solidFill>
                  <a:schemeClr val="bg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dirty="0">
                <a:solidFill>
                  <a:srgbClr val="2E2E2E"/>
                </a:solidFill>
                <a:effectLst/>
                <a:latin typeface="NexusSerif"/>
              </a:rPr>
              <a:t>Having looked at the core terms underpinning this presentation, we will now look at organisational resilience, which very much speaks to the theme of your HSE week.  </a:t>
            </a:r>
            <a:endParaRPr lang="en-US" altLang="en-US" sz="1200" b="1" dirty="0">
              <a:solidFill>
                <a:schemeClr val="bg1"/>
              </a:solidFill>
            </a:endParaRPr>
          </a:p>
          <a:p>
            <a:endParaRPr lang="en-US" b="0" u="none"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4</a:t>
            </a:fld>
            <a:endParaRPr lang="en-GB"/>
          </a:p>
        </p:txBody>
      </p:sp>
    </p:spTree>
    <p:extLst>
      <p:ext uri="{BB962C8B-B14F-4D97-AF65-F5344CB8AC3E}">
        <p14:creationId xmlns:p14="http://schemas.microsoft.com/office/powerpoint/2010/main" val="1991701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US" b="0" u="none" dirty="0"/>
              <a:t>If resilience in a system refers to what </a:t>
            </a:r>
            <a:r>
              <a:rPr lang="en-US" b="0" u="none" dirty="0" err="1"/>
              <a:t>organisations</a:t>
            </a:r>
            <a:r>
              <a:rPr lang="en-US" b="0" u="none" dirty="0"/>
              <a:t> need to bounce back from strain of any sort in a given system, organisational resilience is then </a:t>
            </a:r>
            <a:r>
              <a:rPr lang="en-US" sz="1200" b="0" u="none" dirty="0" err="1"/>
              <a:t>organisations’</a:t>
            </a:r>
            <a:r>
              <a:rPr lang="en-US" sz="1200" b="0" u="none" dirty="0"/>
              <a:t> </a:t>
            </a:r>
            <a:r>
              <a:rPr lang="en-US" sz="1200" dirty="0"/>
              <a:t>ability to resist, absorb, recover, and adapt to an altered environment following a disaster/event (</a:t>
            </a:r>
            <a:r>
              <a:rPr lang="en-US" sz="1200" dirty="0">
                <a:solidFill>
                  <a:schemeClr val="bg1"/>
                </a:solidFill>
              </a:rPr>
              <a:t>Kahan et al., 2009). It has a bearing on how </a:t>
            </a:r>
            <a:r>
              <a:rPr lang="en-US" sz="1200" dirty="0" err="1">
                <a:solidFill>
                  <a:schemeClr val="bg1"/>
                </a:solidFill>
              </a:rPr>
              <a:t>organisations</a:t>
            </a:r>
            <a:r>
              <a:rPr lang="en-US" sz="1200" dirty="0">
                <a:solidFill>
                  <a:schemeClr val="bg1"/>
                </a:solidFill>
              </a:rPr>
              <a:t> respond to environmental change, pushes firms to develop </a:t>
            </a:r>
            <a:endParaRPr lang="en-US" sz="1200" dirty="0"/>
          </a:p>
          <a:p>
            <a:pPr>
              <a:spcBef>
                <a:spcPts val="1200"/>
              </a:spcBef>
              <a:defRPr/>
            </a:pPr>
            <a:endParaRPr lang="en-US" b="0" u="none" dirty="0"/>
          </a:p>
          <a:p>
            <a:pPr>
              <a:spcBef>
                <a:spcPts val="1200"/>
              </a:spcBef>
              <a:defRPr/>
            </a:pPr>
            <a:r>
              <a:rPr lang="en-GB" b="0" u="none" dirty="0"/>
              <a:t>In HSE terms, the challenge for organizations is the proactive development of a varied repertoire of routines and prevention strategies for an adequate response to uncertainty and complexity in a system. The focus for HSE is dealing with complex, dynamic and unstable systems. </a:t>
            </a:r>
          </a:p>
          <a:p>
            <a:pPr>
              <a:spcBef>
                <a:spcPts val="1200"/>
              </a:spcBef>
              <a:defRPr/>
            </a:pPr>
            <a:endParaRPr lang="en-GB" b="0" u="none" dirty="0"/>
          </a:p>
          <a:p>
            <a:pPr>
              <a:spcBef>
                <a:spcPts val="1200"/>
              </a:spcBef>
              <a:defRPr/>
            </a:pPr>
            <a:r>
              <a:rPr lang="en-GB" b="0" u="none" dirty="0"/>
              <a:t>Thus, as a firm, you must continually manage risks and create a safety culture that is grounded in resilient processes, one that is:</a:t>
            </a:r>
          </a:p>
          <a:p>
            <a:pPr marL="171450" indent="-171450">
              <a:spcBef>
                <a:spcPts val="1200"/>
              </a:spcBef>
              <a:buFontTx/>
              <a:buChar char="-"/>
              <a:defRPr/>
            </a:pPr>
            <a:r>
              <a:rPr lang="en-GB" b="0" u="none" dirty="0"/>
              <a:t>Anticipatory (knowing what to expect)</a:t>
            </a:r>
          </a:p>
          <a:p>
            <a:pPr marL="171450" indent="-171450">
              <a:spcBef>
                <a:spcPts val="1200"/>
              </a:spcBef>
              <a:buFontTx/>
              <a:buChar char="-"/>
              <a:defRPr/>
            </a:pPr>
            <a:r>
              <a:rPr lang="en-GB" b="0" u="none" dirty="0"/>
              <a:t>Encourages active monitoring (knowing what to look for) and reactive where inevitable</a:t>
            </a:r>
          </a:p>
          <a:p>
            <a:pPr marL="171450" indent="-171450">
              <a:spcBef>
                <a:spcPts val="1200"/>
              </a:spcBef>
              <a:buFontTx/>
              <a:buChar char="-"/>
              <a:defRPr/>
            </a:pPr>
            <a:r>
              <a:rPr lang="en-GB" b="0" u="none" dirty="0"/>
              <a:t>A culture that is response ready (knowing what to do) and</a:t>
            </a:r>
          </a:p>
          <a:p>
            <a:pPr marL="171450" indent="-171450">
              <a:spcBef>
                <a:spcPts val="1200"/>
              </a:spcBef>
              <a:buFontTx/>
              <a:buChar char="-"/>
              <a:defRPr/>
            </a:pPr>
            <a:r>
              <a:rPr lang="en-GB" b="0" u="none" dirty="0"/>
              <a:t>Grounded in learning (knowing what can happen). A learning organization is one that, in the long term, tends to thrive.</a:t>
            </a:r>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5</a:t>
            </a:fld>
            <a:endParaRPr lang="en-GB"/>
          </a:p>
        </p:txBody>
      </p:sp>
    </p:spTree>
    <p:extLst>
      <p:ext uri="{BB962C8B-B14F-4D97-AF65-F5344CB8AC3E}">
        <p14:creationId xmlns:p14="http://schemas.microsoft.com/office/powerpoint/2010/main" val="2845651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a:spcBef>
                <a:spcPts val="1200"/>
              </a:spcBef>
              <a:defRPr/>
            </a:pPr>
            <a:r>
              <a:rPr lang="en-GB" b="0" u="none" dirty="0"/>
              <a:t>Three dimensions of organisational resilience (Pillay et al. (2010):</a:t>
            </a:r>
          </a:p>
          <a:p>
            <a:pPr>
              <a:spcBef>
                <a:spcPts val="1200"/>
              </a:spcBef>
              <a:defRPr/>
            </a:pPr>
            <a:endParaRPr lang="en-US" b="0" u="none" dirty="0"/>
          </a:p>
          <a:p>
            <a:pPr marL="228600" indent="-228600">
              <a:buFont typeface="+mj-lt"/>
              <a:buAutoNum type="arabicPeriod"/>
            </a:pPr>
            <a:r>
              <a:rPr lang="en-GB" dirty="0"/>
              <a:t>Cognitive capabilities are important because they enable organisations to notice and interpret uncertain situations, analyse and formulate responses.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Behavioural capabilities move the organization forward, enabling them to learn about the situation and fully utilise its resources.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Contextual capabilities provide the setting that enables organisations to integrate cognitive and behavioural capabilities. </a:t>
            </a:r>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6</a:t>
            </a:fld>
            <a:endParaRPr lang="en-GB"/>
          </a:p>
        </p:txBody>
      </p:sp>
    </p:spTree>
    <p:extLst>
      <p:ext uri="{BB962C8B-B14F-4D97-AF65-F5344CB8AC3E}">
        <p14:creationId xmlns:p14="http://schemas.microsoft.com/office/powerpoint/2010/main" val="3043181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a:spcBef>
                <a:spcPts val="1200"/>
              </a:spcBef>
              <a:defRPr/>
            </a:pPr>
            <a:r>
              <a:rPr lang="en-GB" dirty="0"/>
              <a:t>Safety culture influences the deployment of safety management resources and procedures that are indicative of the actual work environment, not the safety management system – it does not reflect actual practice but could serve as a window into an organization’s safety culture. </a:t>
            </a:r>
          </a:p>
          <a:p>
            <a:pPr>
              <a:spcBef>
                <a:spcPts val="1200"/>
              </a:spcBef>
              <a:defRPr/>
            </a:pPr>
            <a:endParaRPr lang="en-US" dirty="0"/>
          </a:p>
          <a:p>
            <a:pPr>
              <a:spcBef>
                <a:spcPts val="1200"/>
              </a:spcBef>
              <a:defRPr/>
            </a:pPr>
            <a:r>
              <a:rPr lang="en-US" b="1" dirty="0"/>
              <a:t>Learning culture </a:t>
            </a:r>
            <a:r>
              <a:rPr lang="en-US" dirty="0"/>
              <a:t>– learning cannot be done without good reporting. </a:t>
            </a:r>
          </a:p>
          <a:p>
            <a:pPr>
              <a:spcBef>
                <a:spcPts val="1200"/>
              </a:spcBef>
              <a:defRPr/>
            </a:pPr>
            <a:endParaRPr lang="en-US" dirty="0"/>
          </a:p>
          <a:p>
            <a:pPr>
              <a:spcBef>
                <a:spcPts val="1200"/>
              </a:spcBef>
              <a:defRPr/>
            </a:pPr>
            <a:r>
              <a:rPr lang="en-US" b="1" dirty="0"/>
              <a:t>Reporting culture </a:t>
            </a:r>
            <a:r>
              <a:rPr lang="en-US" dirty="0"/>
              <a:t>- </a:t>
            </a:r>
            <a:r>
              <a:rPr lang="en-GB" dirty="0"/>
              <a:t>Are your employees confident to report safety-related issues without fear of blame or being victimized? It brings about a </a:t>
            </a:r>
            <a:r>
              <a:rPr lang="en-GB" b="1" dirty="0"/>
              <a:t>just culture </a:t>
            </a:r>
            <a:r>
              <a:rPr lang="en-GB" dirty="0"/>
              <a:t>– which is an atmosphere of trust that employees are encouraged to report safety concerns and issues, including gross negligence, unsafe acts and wilful violations that are not tolerated. So, it is the motivation for reporting, supported by the provision of user-friendly reporting methods, adequate training, feedback from reports and regular follow-up by management. </a:t>
            </a:r>
          </a:p>
          <a:p>
            <a:pPr>
              <a:spcBef>
                <a:spcPts val="1200"/>
              </a:spcBef>
              <a:defRPr/>
            </a:pPr>
            <a:endParaRPr lang="en-GB" dirty="0"/>
          </a:p>
          <a:p>
            <a:pPr>
              <a:spcBef>
                <a:spcPts val="1200"/>
              </a:spcBef>
              <a:defRPr/>
            </a:pPr>
            <a:r>
              <a:rPr lang="en-GB" b="1" dirty="0"/>
              <a:t>Flexible culture </a:t>
            </a:r>
            <a:r>
              <a:rPr lang="en-GB" dirty="0"/>
              <a:t>– shift from bureaucratic mode to a mode where knowledge, skills and abilities count, leading the task in challenging situations and shifting back again when the challenges are gone. </a:t>
            </a:r>
          </a:p>
          <a:p>
            <a:pPr>
              <a:spcBef>
                <a:spcPts val="1200"/>
              </a:spcBef>
              <a:defRPr/>
            </a:pPr>
            <a:endParaRPr lang="en-US" dirty="0"/>
          </a:p>
          <a:p>
            <a:pPr marL="0" marR="0" lvl="0" indent="0" algn="l" defTabSz="914400" rtl="0" eaLnBrk="1" fontAlgn="auto" latinLnBrk="0" hangingPunct="1">
              <a:lnSpc>
                <a:spcPct val="100000"/>
              </a:lnSpc>
              <a:spcBef>
                <a:spcPts val="1200"/>
              </a:spcBef>
              <a:spcAft>
                <a:spcPts val="0"/>
              </a:spcAft>
              <a:buClrTx/>
              <a:buSzTx/>
              <a:buFontTx/>
              <a:buNone/>
              <a:tabLst/>
              <a:defRPr/>
            </a:pPr>
            <a:r>
              <a:rPr lang="en-GB" dirty="0"/>
              <a:t>Resilient safety culture will form the focus on the next slide.</a:t>
            </a:r>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7</a:t>
            </a:fld>
            <a:endParaRPr lang="en-GB"/>
          </a:p>
        </p:txBody>
      </p:sp>
    </p:spTree>
    <p:extLst>
      <p:ext uri="{BB962C8B-B14F-4D97-AF65-F5344CB8AC3E}">
        <p14:creationId xmlns:p14="http://schemas.microsoft.com/office/powerpoint/2010/main" val="782282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pPr>
              <a:spcBef>
                <a:spcPts val="1200"/>
              </a:spcBef>
              <a:defRPr/>
            </a:pPr>
            <a:r>
              <a:rPr lang="en-GB" dirty="0"/>
              <a:t>The concept of resilient safety culture stems from the idea that safety culture is not devoid of drawbacks. The main one is the fact that the culture aspect does not consider the interaction between people, technology and administration (</a:t>
            </a:r>
            <a:r>
              <a:rPr lang="en-GB" dirty="0" err="1"/>
              <a:t>Shirali</a:t>
            </a:r>
            <a:r>
              <a:rPr lang="en-GB" dirty="0"/>
              <a:t> et al., 2016). Hence the need to reinforce it by including resilience, which factors in the uncertainty associated with complex systems. </a:t>
            </a:r>
          </a:p>
          <a:p>
            <a:pPr>
              <a:spcBef>
                <a:spcPts val="1200"/>
              </a:spcBef>
              <a:defRPr/>
            </a:pPr>
            <a:endParaRPr lang="en-GB" dirty="0"/>
          </a:p>
          <a:p>
            <a:pPr>
              <a:spcBef>
                <a:spcPts val="1200"/>
              </a:spcBef>
              <a:defRPr/>
            </a:pPr>
            <a:r>
              <a:rPr lang="en-GB" dirty="0"/>
              <a:t>An accident from a resilience engineering stance does not represent a failure of systems in dealing with risk; rather, it implies that the systems have failed in the adaptations necessary to cope with real-world complexities. </a:t>
            </a:r>
          </a:p>
          <a:p>
            <a:pPr>
              <a:spcBef>
                <a:spcPts val="1200"/>
              </a:spcBef>
              <a:defRPr/>
            </a:pPr>
            <a:endParaRPr lang="en-GB" dirty="0"/>
          </a:p>
          <a:p>
            <a:pPr>
              <a:spcBef>
                <a:spcPts val="1200"/>
              </a:spcBef>
              <a:defRPr/>
            </a:pPr>
            <a:r>
              <a:rPr lang="en-GB" dirty="0"/>
              <a:t>Therefore, resilient safety culture as a sub-set of organizational culture aims to foster safe practices for improved safety in an ultrasafe organization striving for cost-effective safety management. It does so by underscoring the importance of resilience engineering, organizational learning, and continuous improvements. </a:t>
            </a:r>
          </a:p>
          <a:p>
            <a:pPr>
              <a:spcBef>
                <a:spcPts val="1200"/>
              </a:spcBef>
              <a:defRPr/>
            </a:pPr>
            <a:endParaRPr lang="en-GB" dirty="0"/>
          </a:p>
          <a:p>
            <a:pPr>
              <a:spcBef>
                <a:spcPts val="1200"/>
              </a:spcBef>
              <a:defRPr/>
            </a:pPr>
            <a:r>
              <a:rPr lang="en-GB" dirty="0"/>
              <a:t>It addresses the limitations/weaknesses of traditional safety culture by responding to changing and unforeseen safety risks associated with the unique and complex nature of work projects. It necessitates that organisations develop their behavioural capabilities, managerial/contextual capabilities and psychological/cognitive capabilities – the three dimensions of organisational resilience. </a:t>
            </a:r>
            <a:endParaRPr lang="en-US" dirty="0"/>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8</a:t>
            </a:fld>
            <a:endParaRPr lang="en-GB"/>
          </a:p>
        </p:txBody>
      </p:sp>
    </p:spTree>
    <p:extLst>
      <p:ext uri="{BB962C8B-B14F-4D97-AF65-F5344CB8AC3E}">
        <p14:creationId xmlns:p14="http://schemas.microsoft.com/office/powerpoint/2010/main" val="3103047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custDataLst>
              <p:tags r:id="rId1"/>
            </p:custDataLst>
          </p:nvPr>
        </p:nvSpPr>
        <p:spPr>
          <a:noFill/>
          <a:ln/>
        </p:spPr>
        <p:txBody>
          <a:bodyPr/>
          <a:lstStyle/>
          <a:p>
            <a:r>
              <a:rPr lang="en-GB" dirty="0"/>
              <a:t>Psychological or cognitive capabilities of organisational resilience are based on sense-making and conceptual orientation, which enable organisations to notice shifts, interpret and provide meaning to uncertain/unfamiliar/unprecedented situations/events. It requires attitudes that balance contradictory forces of confidence and expertise against caution, scepticism and search for new information, be it in terms of analysing an array of options to then formulate responses. </a:t>
            </a:r>
          </a:p>
          <a:p>
            <a:endParaRPr lang="en-GB" dirty="0"/>
          </a:p>
          <a:p>
            <a:r>
              <a:rPr lang="en-GB" dirty="0"/>
              <a:t>It necessitates that you encourage and promote creativity and the development of new skills for withstanding/sustaining pressures in a work environment. </a:t>
            </a:r>
          </a:p>
          <a:p>
            <a:endParaRPr lang="en-GB" dirty="0"/>
          </a:p>
          <a:p>
            <a:r>
              <a:rPr lang="en-GB" dirty="0"/>
              <a:t>Cognitive foundations require a strong knowledge of reality and a desire to question fundamental assumptions. You can foster this through a strong sense of purpose, core value, a genuine vision and deliberate use of language.</a:t>
            </a:r>
          </a:p>
        </p:txBody>
      </p:sp>
      <p:sp>
        <p:nvSpPr>
          <p:cNvPr id="41988" name="Slide Number Placeholder 3"/>
          <p:cNvSpPr>
            <a:spLocks noGrp="1"/>
          </p:cNvSpPr>
          <p:nvPr>
            <p:ph type="sldNum" sz="quarter" idx="5"/>
          </p:nvPr>
        </p:nvSpPr>
        <p:spPr>
          <a:noFill/>
        </p:spPr>
        <p:txBody>
          <a:bodyPr/>
          <a:lstStyle/>
          <a:p>
            <a:fld id="{132982ED-0D9D-4140-BD22-A1A0EF519F05}" type="slidenum">
              <a:rPr lang="en-GB" smtClean="0"/>
              <a:pPr/>
              <a:t>9</a:t>
            </a:fld>
            <a:endParaRPr lang="en-GB"/>
          </a:p>
        </p:txBody>
      </p:sp>
    </p:spTree>
    <p:extLst>
      <p:ext uri="{BB962C8B-B14F-4D97-AF65-F5344CB8AC3E}">
        <p14:creationId xmlns:p14="http://schemas.microsoft.com/office/powerpoint/2010/main" val="179022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96895" y="1866495"/>
            <a:ext cx="9144000" cy="1042336"/>
          </a:xfrm>
          <a:prstGeom prst="rect">
            <a:avLst/>
          </a:prstGeom>
        </p:spPr>
        <p:txBody>
          <a:bodyPr anchor="t">
            <a:normAutofit/>
          </a:bodyPr>
          <a:lstStyle>
            <a:lvl1pPr algn="l">
              <a:defRPr sz="5500" b="1">
                <a:solidFill>
                  <a:schemeClr val="accent1"/>
                </a:solidFill>
                <a:latin typeface="+mn-lt"/>
              </a:defRPr>
            </a:lvl1pPr>
          </a:lstStyle>
          <a:p>
            <a:r>
              <a:rPr lang="en-US" dirty="0"/>
              <a:t>Click to edit Master title style</a:t>
            </a:r>
          </a:p>
        </p:txBody>
      </p:sp>
      <p:sp>
        <p:nvSpPr>
          <p:cNvPr id="3" name="Subtitle 2"/>
          <p:cNvSpPr>
            <a:spLocks noGrp="1"/>
          </p:cNvSpPr>
          <p:nvPr>
            <p:ph type="subTitle" idx="1"/>
          </p:nvPr>
        </p:nvSpPr>
        <p:spPr>
          <a:xfrm>
            <a:off x="609595" y="3085042"/>
            <a:ext cx="9144000" cy="1571625"/>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1"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2"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698685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891086" y="1096432"/>
            <a:ext cx="6172200" cy="4620683"/>
          </a:xfrm>
          <a:prstGeom prst="rect">
            <a:avLst/>
          </a:prstGeom>
        </p:spPr>
        <p:txBody>
          <a:bodyPr anchor="t">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8" name="Title 1"/>
          <p:cNvSpPr>
            <a:spLocks noGrp="1"/>
          </p:cNvSpPr>
          <p:nvPr>
            <p:ph type="title"/>
          </p:nvPr>
        </p:nvSpPr>
        <p:spPr>
          <a:xfrm>
            <a:off x="546098" y="1096432"/>
            <a:ext cx="3933825" cy="1054100"/>
          </a:xfrm>
          <a:prstGeom prst="rect">
            <a:avLst/>
          </a:prstGeom>
        </p:spPr>
        <p:txBody>
          <a:bodyPr anchor="t"/>
          <a:lstStyle>
            <a:lvl1pPr>
              <a:defRPr sz="3200" b="1">
                <a:solidFill>
                  <a:srgbClr val="69216A"/>
                </a:solidFill>
                <a:latin typeface="+mn-lt"/>
              </a:defRPr>
            </a:lvl1pPr>
          </a:lstStyle>
          <a:p>
            <a:r>
              <a:rPr lang="en-US" dirty="0"/>
              <a:t>Click to edit Master title style</a:t>
            </a:r>
          </a:p>
        </p:txBody>
      </p:sp>
      <p:sp>
        <p:nvSpPr>
          <p:cNvPr id="9" name="Text Placeholder 3"/>
          <p:cNvSpPr>
            <a:spLocks noGrp="1"/>
          </p:cNvSpPr>
          <p:nvPr>
            <p:ph type="body" sz="half" idx="2"/>
          </p:nvPr>
        </p:nvSpPr>
        <p:spPr>
          <a:xfrm>
            <a:off x="547686" y="2167466"/>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6"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7"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8"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256295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90500" y="142875"/>
            <a:ext cx="118110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Slide Number Placeholder 5"/>
          <p:cNvSpPr>
            <a:spLocks noGrp="1"/>
          </p:cNvSpPr>
          <p:nvPr>
            <p:ph type="sldNum" sz="quarter" idx="10"/>
          </p:nvPr>
        </p:nvSpPr>
        <p:spPr>
          <a:xfrm>
            <a:off x="8737600" y="6356351"/>
            <a:ext cx="2844800" cy="365125"/>
          </a:xfrm>
          <a:prstGeom prst="rect">
            <a:avLst/>
          </a:prstGeom>
        </p:spPr>
        <p:txBody>
          <a:bodyPr/>
          <a:lstStyle>
            <a:lvl1pPr>
              <a:defRPr/>
            </a:lvl1pPr>
          </a:lstStyle>
          <a:p>
            <a:pPr>
              <a:defRPr/>
            </a:pPr>
            <a:fld id="{6D0A535C-6FAE-465C-8A15-F11DE3DA2694}" type="slidenum">
              <a:rPr lang="en-GB"/>
              <a:pPr>
                <a:defRPr/>
              </a:pPr>
              <a:t>‹#›</a:t>
            </a:fld>
            <a:endParaRPr lang="en-GB" dirty="0"/>
          </a:p>
        </p:txBody>
      </p:sp>
    </p:spTree>
    <p:extLst>
      <p:ext uri="{BB962C8B-B14F-4D97-AF65-F5344CB8AC3E}">
        <p14:creationId xmlns:p14="http://schemas.microsoft.com/office/powerpoint/2010/main" val="3043455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05700" cy="6871786"/>
          </a:xfrm>
          <a:prstGeom prst="rect">
            <a:avLst/>
          </a:prstGeom>
        </p:spPr>
      </p:pic>
      <p:sp>
        <p:nvSpPr>
          <p:cNvPr id="15" name="Rectangle 14"/>
          <p:cNvSpPr/>
          <p:nvPr userDrawn="1"/>
        </p:nvSpPr>
        <p:spPr>
          <a:xfrm rot="10800000">
            <a:off x="1165606" y="-1"/>
            <a:ext cx="11040094" cy="436804"/>
          </a:xfrm>
          <a:prstGeom prst="rect">
            <a:avLst/>
          </a:prstGeom>
          <a:solidFill>
            <a:srgbClr val="8C5D8F">
              <a:alpha val="30000"/>
            </a:srgbClr>
          </a:solidFill>
          <a:ln>
            <a:noFill/>
          </a:ln>
          <a:effectLst>
            <a:glow>
              <a:schemeClr val="accent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userDrawn="1"/>
        </p:nvSpPr>
        <p:spPr>
          <a:xfrm>
            <a:off x="0" y="-11876"/>
            <a:ext cx="3644900" cy="930189"/>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
        <p:nvSpPr>
          <p:cNvPr id="11" name="Rectangle 10"/>
          <p:cNvSpPr/>
          <p:nvPr userDrawn="1"/>
        </p:nvSpPr>
        <p:spPr>
          <a:xfrm>
            <a:off x="0" y="6409210"/>
            <a:ext cx="9905999" cy="462576"/>
          </a:xfrm>
          <a:prstGeom prst="rect">
            <a:avLst/>
          </a:prstGeom>
          <a:solidFill>
            <a:srgbClr val="7C5A8E">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9361" y="122141"/>
            <a:ext cx="2611940" cy="644040"/>
          </a:xfrm>
          <a:prstGeom prst="rect">
            <a:avLst/>
          </a:prstGeom>
        </p:spPr>
      </p:pic>
      <p:sp>
        <p:nvSpPr>
          <p:cNvPr id="19" name="Freeform 18"/>
          <p:cNvSpPr/>
          <p:nvPr userDrawn="1"/>
        </p:nvSpPr>
        <p:spPr>
          <a:xfrm rot="10800000">
            <a:off x="8559800" y="5954882"/>
            <a:ext cx="3632200" cy="916904"/>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Tree>
    <p:extLst>
      <p:ext uri="{BB962C8B-B14F-4D97-AF65-F5344CB8AC3E}">
        <p14:creationId xmlns:p14="http://schemas.microsoft.com/office/powerpoint/2010/main" val="1233930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solidFill>
            <a:srgbClr val="9D739E"/>
          </a:solidFill>
          <a:ln>
            <a:noFill/>
          </a:ln>
        </p:spPr>
      </p:pic>
      <p:sp>
        <p:nvSpPr>
          <p:cNvPr id="4" name="Rectangle 3"/>
          <p:cNvSpPr/>
          <p:nvPr userDrawn="1"/>
        </p:nvSpPr>
        <p:spPr>
          <a:xfrm rot="10800000">
            <a:off x="1165606" y="-1"/>
            <a:ext cx="11040094" cy="436804"/>
          </a:xfrm>
          <a:prstGeom prst="rect">
            <a:avLst/>
          </a:prstGeom>
          <a:solidFill>
            <a:srgbClr val="8C5D8F">
              <a:alpha val="30000"/>
            </a:srgbClr>
          </a:solidFill>
          <a:ln>
            <a:noFill/>
          </a:ln>
          <a:effectLst>
            <a:glow>
              <a:schemeClr val="accent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userDrawn="1"/>
        </p:nvSpPr>
        <p:spPr>
          <a:xfrm>
            <a:off x="0" y="-11876"/>
            <a:ext cx="3644900" cy="930189"/>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
        <p:nvSpPr>
          <p:cNvPr id="6" name="Rectangle 5"/>
          <p:cNvSpPr/>
          <p:nvPr userDrawn="1"/>
        </p:nvSpPr>
        <p:spPr>
          <a:xfrm>
            <a:off x="0" y="6409210"/>
            <a:ext cx="9905999" cy="462576"/>
          </a:xfrm>
          <a:prstGeom prst="rect">
            <a:avLst/>
          </a:prstGeom>
          <a:solidFill>
            <a:srgbClr val="7C5A8E">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9361" y="122141"/>
            <a:ext cx="2611940" cy="644040"/>
          </a:xfrm>
          <a:prstGeom prst="rect">
            <a:avLst/>
          </a:prstGeom>
        </p:spPr>
      </p:pic>
      <p:sp>
        <p:nvSpPr>
          <p:cNvPr id="8" name="Freeform 7"/>
          <p:cNvSpPr/>
          <p:nvPr userDrawn="1"/>
        </p:nvSpPr>
        <p:spPr>
          <a:xfrm rot="10800000">
            <a:off x="8559800" y="5954882"/>
            <a:ext cx="3632200" cy="916904"/>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Tree>
    <p:extLst>
      <p:ext uri="{BB962C8B-B14F-4D97-AF65-F5344CB8AC3E}">
        <p14:creationId xmlns:p14="http://schemas.microsoft.com/office/powerpoint/2010/main" val="1390630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700" y="-17621"/>
            <a:ext cx="12192000" cy="6858000"/>
          </a:xfrm>
          <a:prstGeom prst="rect">
            <a:avLst/>
          </a:prstGeom>
        </p:spPr>
      </p:pic>
      <p:sp>
        <p:nvSpPr>
          <p:cNvPr id="4" name="Rectangle 3"/>
          <p:cNvSpPr/>
          <p:nvPr userDrawn="1"/>
        </p:nvSpPr>
        <p:spPr>
          <a:xfrm rot="10800000">
            <a:off x="1165606" y="-1"/>
            <a:ext cx="11040094" cy="436804"/>
          </a:xfrm>
          <a:prstGeom prst="rect">
            <a:avLst/>
          </a:prstGeom>
          <a:solidFill>
            <a:srgbClr val="8C5D8F">
              <a:alpha val="30000"/>
            </a:srgbClr>
          </a:solidFill>
          <a:ln>
            <a:noFill/>
          </a:ln>
          <a:effectLst>
            <a:glow>
              <a:schemeClr val="accent1"/>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userDrawn="1"/>
        </p:nvSpPr>
        <p:spPr>
          <a:xfrm>
            <a:off x="0" y="-11876"/>
            <a:ext cx="3644900" cy="930189"/>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
        <p:nvSpPr>
          <p:cNvPr id="6" name="Rectangle 5"/>
          <p:cNvSpPr/>
          <p:nvPr userDrawn="1"/>
        </p:nvSpPr>
        <p:spPr>
          <a:xfrm>
            <a:off x="0" y="6409210"/>
            <a:ext cx="9905999" cy="462576"/>
          </a:xfrm>
          <a:prstGeom prst="rect">
            <a:avLst/>
          </a:prstGeom>
          <a:solidFill>
            <a:srgbClr val="7C5A8E">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9361" y="122141"/>
            <a:ext cx="2611940" cy="644040"/>
          </a:xfrm>
          <a:prstGeom prst="rect">
            <a:avLst/>
          </a:prstGeom>
        </p:spPr>
      </p:pic>
      <p:sp>
        <p:nvSpPr>
          <p:cNvPr id="8" name="Freeform 7"/>
          <p:cNvSpPr/>
          <p:nvPr userDrawn="1"/>
        </p:nvSpPr>
        <p:spPr>
          <a:xfrm rot="10800000">
            <a:off x="8559800" y="5954882"/>
            <a:ext cx="3632200" cy="916904"/>
          </a:xfrm>
          <a:custGeom>
            <a:avLst/>
            <a:gdLst>
              <a:gd name="connsiteX0" fmla="*/ 0 w 5480462"/>
              <a:gd name="connsiteY0" fmla="*/ 0 h 1383475"/>
              <a:gd name="connsiteX1" fmla="*/ 5480462 w 5480462"/>
              <a:gd name="connsiteY1" fmla="*/ 5938 h 1383475"/>
              <a:gd name="connsiteX2" fmla="*/ 4114800 w 5480462"/>
              <a:gd name="connsiteY2" fmla="*/ 1371600 h 1383475"/>
              <a:gd name="connsiteX3" fmla="*/ 0 w 5480462"/>
              <a:gd name="connsiteY3" fmla="*/ 1383475 h 1383475"/>
              <a:gd name="connsiteX4" fmla="*/ 0 w 5480462"/>
              <a:gd name="connsiteY4" fmla="*/ 0 h 138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462" h="1383475">
                <a:moveTo>
                  <a:pt x="0" y="0"/>
                </a:moveTo>
                <a:lnTo>
                  <a:pt x="5480462" y="5938"/>
                </a:lnTo>
                <a:lnTo>
                  <a:pt x="4114800" y="1371600"/>
                </a:lnTo>
                <a:lnTo>
                  <a:pt x="0" y="1383475"/>
                </a:lnTo>
                <a:lnTo>
                  <a:pt x="0" y="0"/>
                </a:lnTo>
                <a:close/>
              </a:path>
            </a:pathLst>
          </a:custGeom>
          <a:solidFill>
            <a:srgbClr val="8C5D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9216A"/>
              </a:solidFill>
            </a:endParaRPr>
          </a:p>
        </p:txBody>
      </p:sp>
    </p:spTree>
    <p:extLst>
      <p:ext uri="{BB962C8B-B14F-4D97-AF65-F5344CB8AC3E}">
        <p14:creationId xmlns:p14="http://schemas.microsoft.com/office/powerpoint/2010/main" val="762585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79300" cy="6850856"/>
          </a:xfrm>
          <a:prstGeom prst="rect">
            <a:avLst/>
          </a:prstGeom>
        </p:spPr>
      </p:pic>
    </p:spTree>
    <p:extLst>
      <p:ext uri="{BB962C8B-B14F-4D97-AF65-F5344CB8AC3E}">
        <p14:creationId xmlns:p14="http://schemas.microsoft.com/office/powerpoint/2010/main" val="7888403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29195" y="390846"/>
            <a:ext cx="1111170" cy="5811838"/>
          </a:xfrm>
          <a:prstGeom prst="rect">
            <a:avLst/>
          </a:prstGeom>
        </p:spPr>
        <p:txBody>
          <a:bodyPr vert="eaVert"/>
          <a:lstStyle>
            <a:lvl1pPr>
              <a:defRPr sz="3400" b="1">
                <a:solidFill>
                  <a:srgbClr val="69216A"/>
                </a:solidFill>
              </a:defRPr>
            </a:lvl1pPr>
          </a:lstStyle>
          <a:p>
            <a:r>
              <a:rPr lang="en-US" dirty="0"/>
              <a:t>Click to edit Master title style</a:t>
            </a:r>
          </a:p>
        </p:txBody>
      </p:sp>
      <p:sp>
        <p:nvSpPr>
          <p:cNvPr id="3" name="Vertical Text Placeholder 2"/>
          <p:cNvSpPr>
            <a:spLocks noGrp="1"/>
          </p:cNvSpPr>
          <p:nvPr>
            <p:ph type="body" orient="vert" idx="1"/>
          </p:nvPr>
        </p:nvSpPr>
        <p:spPr>
          <a:xfrm>
            <a:off x="1053189" y="403546"/>
            <a:ext cx="9324372" cy="5811838"/>
          </a:xfrm>
          <a:prstGeom prst="rect">
            <a:avLst/>
          </a:prstGeom>
        </p:spPr>
        <p:txBody>
          <a:bodyPr vert="eaVert"/>
          <a:lstStyle>
            <a:lvl2pPr>
              <a:defRPr>
                <a:solidFill>
                  <a:srgbClr val="69216A"/>
                </a:solidFill>
              </a:defRPr>
            </a:lvl2pPr>
            <a:lvl4pPr>
              <a:defRPr>
                <a:solidFill>
                  <a:srgbClr val="69216A"/>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rot="5400000">
            <a:off x="8465" y="563036"/>
            <a:ext cx="1253069" cy="347134"/>
          </a:xfrm>
          <a:prstGeom prst="rect">
            <a:avLst/>
          </a:prstGeom>
        </p:spPr>
        <p:txBody>
          <a:bodyPr anchor="ctr"/>
          <a:lstStyle>
            <a:lvl1pPr>
              <a:defRPr sz="1000">
                <a:solidFill>
                  <a:srgbClr val="69216A"/>
                </a:solidFill>
              </a:defRPr>
            </a:lvl1pPr>
          </a:lstStyle>
          <a:p>
            <a:fld id="{7F3777FD-75A6-B146-A4D0-80CAC805A384}" type="datetime4">
              <a:rPr lang="en-GB" smtClean="0"/>
              <a:pPr/>
              <a:t>21 November 2022</a:t>
            </a:fld>
            <a:endParaRPr lang="en-US" dirty="0"/>
          </a:p>
        </p:txBody>
      </p:sp>
      <p:sp>
        <p:nvSpPr>
          <p:cNvPr id="5" name="Footer Placeholder 4"/>
          <p:cNvSpPr>
            <a:spLocks noGrp="1"/>
          </p:cNvSpPr>
          <p:nvPr>
            <p:ph type="ftr" sz="quarter" idx="11"/>
          </p:nvPr>
        </p:nvSpPr>
        <p:spPr>
          <a:xfrm rot="5400000">
            <a:off x="-2475593" y="3053073"/>
            <a:ext cx="5380697" cy="358285"/>
          </a:xfrm>
          <a:prstGeom prst="rect">
            <a:avLst/>
          </a:prstGeom>
        </p:spPr>
        <p:txBody>
          <a:bodyPr anchor="ctr"/>
          <a:lstStyle>
            <a:lvl1pPr algn="l">
              <a:defRPr sz="1000">
                <a:solidFill>
                  <a:schemeClr val="bg1"/>
                </a:solidFill>
              </a:defRPr>
            </a:lvl1pPr>
          </a:lstStyle>
          <a:p>
            <a:endParaRPr lang="en-US" dirty="0"/>
          </a:p>
        </p:txBody>
      </p:sp>
      <p:sp>
        <p:nvSpPr>
          <p:cNvPr id="6" name="Slide Number Placeholder 5"/>
          <p:cNvSpPr>
            <a:spLocks noGrp="1"/>
          </p:cNvSpPr>
          <p:nvPr>
            <p:ph type="sldNum" sz="quarter" idx="12"/>
          </p:nvPr>
        </p:nvSpPr>
        <p:spPr>
          <a:xfrm rot="5400000">
            <a:off x="-1142" y="146825"/>
            <a:ext cx="431799" cy="358286"/>
          </a:xfrm>
          <a:prstGeom prst="rect">
            <a:avLst/>
          </a:prstGeom>
        </p:spPr>
        <p:txBody>
          <a:bodyPr anchor="ctr"/>
          <a:lstStyle>
            <a:lvl1pPr>
              <a:defRPr sz="1200">
                <a:solidFill>
                  <a:schemeClr val="bg1"/>
                </a:solidFill>
              </a:defRPr>
            </a:lvl1pPr>
          </a:lstStyle>
          <a:p>
            <a:fld id="{7ED9267D-069E-5F46-80B9-B3F4B7546357}" type="slidenum">
              <a:rPr lang="en-US" smtClean="0"/>
              <a:pPr/>
              <a:t>‹#›</a:t>
            </a:fld>
            <a:endParaRPr lang="en-US" dirty="0"/>
          </a:p>
        </p:txBody>
      </p:sp>
    </p:spTree>
    <p:extLst>
      <p:ext uri="{BB962C8B-B14F-4D97-AF65-F5344CB8AC3E}">
        <p14:creationId xmlns:p14="http://schemas.microsoft.com/office/powerpoint/2010/main" val="58990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9018" y="1873797"/>
            <a:ext cx="10515600" cy="1307109"/>
          </a:xfrm>
          <a:prstGeom prst="rect">
            <a:avLst/>
          </a:prstGeom>
        </p:spPr>
        <p:txBody>
          <a:bodyPr anchor="t"/>
          <a:lstStyle>
            <a:lvl1pPr>
              <a:defRPr sz="6000" b="1">
                <a:solidFill>
                  <a:srgbClr val="69216A"/>
                </a:solidFill>
                <a:latin typeface="+mn-lt"/>
              </a:defRPr>
            </a:lvl1pPr>
          </a:lstStyle>
          <a:p>
            <a:r>
              <a:rPr lang="en-US" dirty="0"/>
              <a:t>Click to edit Master title style</a:t>
            </a:r>
          </a:p>
        </p:txBody>
      </p:sp>
      <p:sp>
        <p:nvSpPr>
          <p:cNvPr id="3" name="Text Placeholder 2"/>
          <p:cNvSpPr>
            <a:spLocks noGrp="1"/>
          </p:cNvSpPr>
          <p:nvPr>
            <p:ph type="body" idx="1"/>
          </p:nvPr>
        </p:nvSpPr>
        <p:spPr>
          <a:xfrm>
            <a:off x="599018" y="3180907"/>
            <a:ext cx="10528300" cy="667193"/>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cxnSp>
        <p:nvCxnSpPr>
          <p:cNvPr id="7" name="Straight Connector 6"/>
          <p:cNvCxnSpPr/>
          <p:nvPr userDrawn="1"/>
        </p:nvCxnSpPr>
        <p:spPr>
          <a:xfrm flipV="1">
            <a:off x="709017" y="2920050"/>
            <a:ext cx="10494000" cy="1"/>
          </a:xfrm>
          <a:prstGeom prst="line">
            <a:avLst/>
          </a:prstGeom>
          <a:ln w="25400">
            <a:solidFill>
              <a:srgbClr val="69216A"/>
            </a:solidFill>
          </a:ln>
        </p:spPr>
        <p:style>
          <a:lnRef idx="1">
            <a:schemeClr val="accent1"/>
          </a:lnRef>
          <a:fillRef idx="0">
            <a:schemeClr val="accent1"/>
          </a:fillRef>
          <a:effectRef idx="0">
            <a:schemeClr val="accent1"/>
          </a:effectRef>
          <a:fontRef idx="minor">
            <a:schemeClr val="tx1"/>
          </a:fontRef>
        </p:style>
      </p:cxnSp>
      <p:sp>
        <p:nvSpPr>
          <p:cNvPr id="8"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9"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0"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573570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5843" y="1026199"/>
            <a:ext cx="10515600" cy="757129"/>
          </a:xfrm>
          <a:prstGeom prst="rect">
            <a:avLst/>
          </a:prstGeom>
        </p:spPr>
        <p:txBody>
          <a:bodyPr anchor="t"/>
          <a:lstStyle>
            <a:lvl1pPr>
              <a:defRPr b="1">
                <a:solidFill>
                  <a:srgbClr val="69216A"/>
                </a:solidFill>
                <a:latin typeface="+mn-lt"/>
              </a:defRPr>
            </a:lvl1pPr>
          </a:lstStyle>
          <a:p>
            <a:r>
              <a:rPr lang="en-US" dirty="0"/>
              <a:t>Click to edit Master title style</a:t>
            </a:r>
          </a:p>
        </p:txBody>
      </p:sp>
      <p:sp>
        <p:nvSpPr>
          <p:cNvPr id="3" name="Content Placeholder 2"/>
          <p:cNvSpPr>
            <a:spLocks noGrp="1"/>
          </p:cNvSpPr>
          <p:nvPr>
            <p:ph idx="1"/>
          </p:nvPr>
        </p:nvSpPr>
        <p:spPr>
          <a:xfrm>
            <a:off x="595843" y="1757928"/>
            <a:ext cx="10515600" cy="4057777"/>
          </a:xfrm>
          <a:prstGeom prst="rect">
            <a:avLst/>
          </a:prstGeom>
        </p:spPr>
        <p:txBody>
          <a:bodyPr/>
          <a:lstStyle>
            <a:lvl2pPr>
              <a:defRPr>
                <a:solidFill>
                  <a:srgbClr val="69216A"/>
                </a:solidFill>
              </a:defRPr>
            </a:lvl2pPr>
            <a:lvl4pPr>
              <a:defRPr>
                <a:solidFill>
                  <a:srgbClr val="69216A"/>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8" name="Footer Placeholder 4"/>
          <p:cNvSpPr>
            <a:spLocks noGrp="1"/>
          </p:cNvSpPr>
          <p:nvPr>
            <p:ph type="ftr" sz="quarter" idx="11"/>
          </p:nvPr>
        </p:nvSpPr>
        <p:spPr>
          <a:xfrm>
            <a:off x="1736202" y="6453450"/>
            <a:ext cx="7179198" cy="365125"/>
          </a:xfrm>
          <a:prstGeom prst="rect">
            <a:avLst/>
          </a:prstGeom>
        </p:spPr>
        <p:txBody>
          <a:bodyPr anchor="ctr"/>
          <a:lstStyle>
            <a:lvl1pPr algn="l">
              <a:defRPr sz="1200">
                <a:solidFill>
                  <a:schemeClr val="bg1"/>
                </a:solidFill>
              </a:defRPr>
            </a:lvl1pPr>
          </a:lstStyle>
          <a:p>
            <a:endParaRPr lang="en-US" dirty="0"/>
          </a:p>
        </p:txBody>
      </p:sp>
      <p:sp>
        <p:nvSpPr>
          <p:cNvPr id="9" name="Slide Number Placeholder 5"/>
          <p:cNvSpPr>
            <a:spLocks noGrp="1"/>
          </p:cNvSpPr>
          <p:nvPr>
            <p:ph type="sldNum" sz="quarter" idx="12"/>
          </p:nvPr>
        </p:nvSpPr>
        <p:spPr>
          <a:xfrm>
            <a:off x="10553700" y="6453449"/>
            <a:ext cx="1346200"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157914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93364" y="1027646"/>
            <a:ext cx="10515600" cy="939125"/>
          </a:xfrm>
          <a:prstGeom prst="rect">
            <a:avLst/>
          </a:prstGeom>
        </p:spPr>
        <p:txBody>
          <a:bodyPr anchor="t"/>
          <a:lstStyle>
            <a:lvl1pPr>
              <a:defRPr b="1">
                <a:solidFill>
                  <a:srgbClr val="69216A"/>
                </a:solidFill>
                <a:latin typeface="+mn-lt"/>
              </a:defRPr>
            </a:lvl1pPr>
          </a:lstStyle>
          <a:p>
            <a:r>
              <a:rPr lang="en-US" dirty="0"/>
              <a:t>Click to edit Master title style</a:t>
            </a:r>
          </a:p>
        </p:txBody>
      </p:sp>
      <p:sp>
        <p:nvSpPr>
          <p:cNvPr id="3" name="Content Placeholder 2"/>
          <p:cNvSpPr>
            <a:spLocks noGrp="1"/>
          </p:cNvSpPr>
          <p:nvPr>
            <p:ph sz="half" idx="1"/>
          </p:nvPr>
        </p:nvSpPr>
        <p:spPr>
          <a:xfrm>
            <a:off x="593364" y="1774879"/>
            <a:ext cx="5181600" cy="4351338"/>
          </a:xfrm>
          <a:prstGeom prst="rect">
            <a:avLst/>
          </a:prstGeom>
        </p:spPr>
        <p:txBody>
          <a:bodyPr/>
          <a:lstStyle>
            <a:lvl2pPr>
              <a:defRPr>
                <a:solidFill>
                  <a:srgbClr val="69216A"/>
                </a:solidFill>
              </a:defRPr>
            </a:lvl2pPr>
            <a:lvl4pPr>
              <a:defRPr>
                <a:solidFill>
                  <a:srgbClr val="69216A"/>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927364" y="1774879"/>
            <a:ext cx="5181600" cy="4351338"/>
          </a:xfrm>
          <a:prstGeom prst="rect">
            <a:avLst/>
          </a:prstGeom>
        </p:spPr>
        <p:txBody>
          <a:bodyPr/>
          <a:lstStyle>
            <a:lvl2pPr>
              <a:defRPr>
                <a:solidFill>
                  <a:srgbClr val="69216A"/>
                </a:solidFill>
              </a:defRPr>
            </a:lvl2pPr>
            <a:lvl4pPr>
              <a:defRPr>
                <a:solidFill>
                  <a:srgbClr val="69216A"/>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5"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6"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2093794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1324" y="1870148"/>
            <a:ext cx="5157787" cy="823912"/>
          </a:xfrm>
          <a:prstGeom prst="rect">
            <a:avLst/>
          </a:prstGeom>
        </p:spPr>
        <p:txBody>
          <a:bodyPr anchor="t">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91324" y="2468592"/>
            <a:ext cx="5157787" cy="3684588"/>
          </a:xfrm>
          <a:prstGeom prst="rect">
            <a:avLst/>
          </a:prstGeom>
        </p:spPr>
        <p:txBody>
          <a:bodyPr/>
          <a:lstStyle>
            <a:lvl1pPr>
              <a:defRPr>
                <a:solidFill>
                  <a:srgbClr val="69216A"/>
                </a:solidFill>
              </a:defRPr>
            </a:lvl1pPr>
            <a:lvl3pPr>
              <a:defRPr>
                <a:solidFill>
                  <a:srgbClr val="69216A"/>
                </a:solidFill>
              </a:defRPr>
            </a:lvl3pPr>
            <a:lvl5pPr>
              <a:defRPr>
                <a:solidFill>
                  <a:srgbClr val="69216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969001" y="1870148"/>
            <a:ext cx="5183188" cy="823912"/>
          </a:xfrm>
          <a:prstGeom prst="rect">
            <a:avLst/>
          </a:prstGeom>
        </p:spPr>
        <p:txBody>
          <a:bodyPr anchor="t">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960534" y="2477059"/>
            <a:ext cx="5183188" cy="3684588"/>
          </a:xfrm>
          <a:prstGeom prst="rect">
            <a:avLst/>
          </a:prstGeom>
        </p:spPr>
        <p:txBody>
          <a:bodyPr/>
          <a:lstStyle>
            <a:lvl1pPr>
              <a:defRPr>
                <a:solidFill>
                  <a:srgbClr val="69216A"/>
                </a:solidFill>
              </a:defRPr>
            </a:lvl1pPr>
            <a:lvl3pPr>
              <a:defRPr>
                <a:solidFill>
                  <a:srgbClr val="69216A"/>
                </a:solidFill>
              </a:defRPr>
            </a:lvl3pPr>
            <a:lvl5pPr>
              <a:defRPr>
                <a:solidFill>
                  <a:srgbClr val="69216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p:cNvSpPr>
            <a:spLocks noGrp="1"/>
          </p:cNvSpPr>
          <p:nvPr>
            <p:ph type="title"/>
          </p:nvPr>
        </p:nvSpPr>
        <p:spPr>
          <a:xfrm>
            <a:off x="591323" y="1028230"/>
            <a:ext cx="10509173" cy="939125"/>
          </a:xfrm>
          <a:prstGeom prst="rect">
            <a:avLst/>
          </a:prstGeom>
        </p:spPr>
        <p:txBody>
          <a:bodyPr anchor="t"/>
          <a:lstStyle>
            <a:lvl1pPr>
              <a:defRPr b="1">
                <a:solidFill>
                  <a:srgbClr val="69216A"/>
                </a:solidFill>
                <a:latin typeface="+mn-lt"/>
              </a:defRPr>
            </a:lvl1pPr>
          </a:lstStyle>
          <a:p>
            <a:r>
              <a:rPr lang="en-US" dirty="0"/>
              <a:t>Click to edit Master title style</a:t>
            </a:r>
          </a:p>
        </p:txBody>
      </p:sp>
      <p:sp>
        <p:nvSpPr>
          <p:cNvPr id="17"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8"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9"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731810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593363" y="1028700"/>
            <a:ext cx="10515600" cy="1257300"/>
          </a:xfrm>
          <a:prstGeom prst="rect">
            <a:avLst/>
          </a:prstGeom>
        </p:spPr>
        <p:txBody>
          <a:bodyPr anchor="t"/>
          <a:lstStyle>
            <a:lvl1pPr>
              <a:defRPr b="1">
                <a:solidFill>
                  <a:srgbClr val="69216A"/>
                </a:solidFill>
                <a:latin typeface="+mn-lt"/>
              </a:defRPr>
            </a:lvl1pPr>
          </a:lstStyle>
          <a:p>
            <a:r>
              <a:rPr lang="en-US" dirty="0"/>
              <a:t>Click to edit Master title style</a:t>
            </a:r>
          </a:p>
        </p:txBody>
      </p:sp>
      <p:sp>
        <p:nvSpPr>
          <p:cNvPr id="13"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4"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5"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697340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4"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5"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6"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graphicFrame>
        <p:nvGraphicFramePr>
          <p:cNvPr id="5" name="Chart 4"/>
          <p:cNvGraphicFramePr/>
          <p:nvPr userDrawn="1">
            <p:extLst>
              <p:ext uri="{D42A27DB-BD31-4B8C-83A1-F6EECF244321}">
                <p14:modId xmlns:p14="http://schemas.microsoft.com/office/powerpoint/2010/main" val="2047482558"/>
              </p:ext>
            </p:extLst>
          </p:nvPr>
        </p:nvGraphicFramePr>
        <p:xfrm>
          <a:off x="656863" y="901699"/>
          <a:ext cx="10515600" cy="50292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495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84200" y="1028700"/>
            <a:ext cx="10871200" cy="706470"/>
          </a:xfrm>
          <a:prstGeom prst="rect">
            <a:avLst/>
          </a:prstGeom>
        </p:spPr>
        <p:txBody>
          <a:bodyPr/>
          <a:lstStyle>
            <a:lvl1pPr>
              <a:defRPr b="0">
                <a:solidFill>
                  <a:srgbClr val="69216A"/>
                </a:solidFill>
                <a:latin typeface="+mn-lt"/>
              </a:defRPr>
            </a:lvl1p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1951304287"/>
              </p:ext>
            </p:extLst>
          </p:nvPr>
        </p:nvGraphicFramePr>
        <p:xfrm>
          <a:off x="584200" y="1755840"/>
          <a:ext cx="10871200" cy="3971864"/>
        </p:xfrm>
        <a:graphic>
          <a:graphicData uri="http://schemas.openxmlformats.org/drawingml/2006/table">
            <a:tbl>
              <a:tblPr firstRow="1" bandRow="1">
                <a:tableStyleId>{5C22544A-7EE6-4342-B048-85BDC9FD1C3A}</a:tableStyleId>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gridCol w="1358900">
                  <a:extLst>
                    <a:ext uri="{9D8B030D-6E8A-4147-A177-3AD203B41FA5}">
                      <a16:colId xmlns:a16="http://schemas.microsoft.com/office/drawing/2014/main" val="20005"/>
                    </a:ext>
                  </a:extLst>
                </a:gridCol>
                <a:gridCol w="1358900">
                  <a:extLst>
                    <a:ext uri="{9D8B030D-6E8A-4147-A177-3AD203B41FA5}">
                      <a16:colId xmlns:a16="http://schemas.microsoft.com/office/drawing/2014/main" val="20006"/>
                    </a:ext>
                  </a:extLst>
                </a:gridCol>
                <a:gridCol w="1358900">
                  <a:extLst>
                    <a:ext uri="{9D8B030D-6E8A-4147-A177-3AD203B41FA5}">
                      <a16:colId xmlns:a16="http://schemas.microsoft.com/office/drawing/2014/main" val="20007"/>
                    </a:ext>
                  </a:extLst>
                </a:gridCol>
              </a:tblGrid>
              <a:tr h="450128">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tc>
                  <a:txBody>
                    <a:bodyPr/>
                    <a:lstStyle/>
                    <a:p>
                      <a:endParaRPr lang="en-US" dirty="0">
                        <a:solidFill>
                          <a:srgbClr val="9D739E"/>
                        </a:solidFill>
                      </a:endParaRPr>
                    </a:p>
                  </a:txBody>
                  <a:tcPr>
                    <a:solidFill>
                      <a:srgbClr val="9D739E"/>
                    </a:solidFill>
                  </a:tcPr>
                </a:tc>
                <a:extLst>
                  <a:ext uri="{0D108BD9-81ED-4DB2-BD59-A6C34878D82A}">
                    <a16:rowId xmlns:a16="http://schemas.microsoft.com/office/drawing/2014/main" val="10000"/>
                  </a:ext>
                </a:extLst>
              </a:tr>
              <a:tr h="391304">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extLst>
                  <a:ext uri="{0D108BD9-81ED-4DB2-BD59-A6C34878D82A}">
                    <a16:rowId xmlns:a16="http://schemas.microsoft.com/office/drawing/2014/main" val="10001"/>
                  </a:ext>
                </a:extLst>
              </a:tr>
              <a:tr h="391304">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extLst>
                  <a:ext uri="{0D108BD9-81ED-4DB2-BD59-A6C34878D82A}">
                    <a16:rowId xmlns:a16="http://schemas.microsoft.com/office/drawing/2014/main" val="10002"/>
                  </a:ext>
                </a:extLst>
              </a:tr>
              <a:tr h="391304">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extLst>
                  <a:ext uri="{0D108BD9-81ED-4DB2-BD59-A6C34878D82A}">
                    <a16:rowId xmlns:a16="http://schemas.microsoft.com/office/drawing/2014/main" val="10003"/>
                  </a:ext>
                </a:extLst>
              </a:tr>
              <a:tr h="391304">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extLst>
                  <a:ext uri="{0D108BD9-81ED-4DB2-BD59-A6C34878D82A}">
                    <a16:rowId xmlns:a16="http://schemas.microsoft.com/office/drawing/2014/main" val="10004"/>
                  </a:ext>
                </a:extLst>
              </a:tr>
              <a:tr h="391304">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extLst>
                  <a:ext uri="{0D108BD9-81ED-4DB2-BD59-A6C34878D82A}">
                    <a16:rowId xmlns:a16="http://schemas.microsoft.com/office/drawing/2014/main" val="10005"/>
                  </a:ext>
                </a:extLst>
              </a:tr>
              <a:tr h="391304">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extLst>
                  <a:ext uri="{0D108BD9-81ED-4DB2-BD59-A6C34878D82A}">
                    <a16:rowId xmlns:a16="http://schemas.microsoft.com/office/drawing/2014/main" val="10006"/>
                  </a:ext>
                </a:extLst>
              </a:tr>
              <a:tr h="391304">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extLst>
                  <a:ext uri="{0D108BD9-81ED-4DB2-BD59-A6C34878D82A}">
                    <a16:rowId xmlns:a16="http://schemas.microsoft.com/office/drawing/2014/main" val="10007"/>
                  </a:ext>
                </a:extLst>
              </a:tr>
              <a:tr h="391304">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tc>
                  <a:txBody>
                    <a:bodyPr/>
                    <a:lstStyle/>
                    <a:p>
                      <a:endParaRPr lang="en-US" dirty="0"/>
                    </a:p>
                  </a:txBody>
                  <a:tcPr>
                    <a:solidFill>
                      <a:srgbClr val="F0E9EE"/>
                    </a:solidFill>
                  </a:tcPr>
                </a:tc>
                <a:extLst>
                  <a:ext uri="{0D108BD9-81ED-4DB2-BD59-A6C34878D82A}">
                    <a16:rowId xmlns:a16="http://schemas.microsoft.com/office/drawing/2014/main" val="10008"/>
                  </a:ext>
                </a:extLst>
              </a:tr>
              <a:tr h="391304">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tc>
                  <a:txBody>
                    <a:bodyPr/>
                    <a:lstStyle/>
                    <a:p>
                      <a:endParaRPr lang="en-US" dirty="0"/>
                    </a:p>
                  </a:txBody>
                  <a:tcPr>
                    <a:solidFill>
                      <a:srgbClr val="E8DEE6"/>
                    </a:solidFill>
                  </a:tcPr>
                </a:tc>
                <a:extLst>
                  <a:ext uri="{0D108BD9-81ED-4DB2-BD59-A6C34878D82A}">
                    <a16:rowId xmlns:a16="http://schemas.microsoft.com/office/drawing/2014/main" val="10009"/>
                  </a:ext>
                </a:extLst>
              </a:tr>
            </a:tbl>
          </a:graphicData>
        </a:graphic>
      </p:graphicFrame>
      <p:sp>
        <p:nvSpPr>
          <p:cNvPr id="4"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5"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84764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6100" y="1096431"/>
            <a:ext cx="4051300" cy="1054100"/>
          </a:xfrm>
          <a:prstGeom prst="rect">
            <a:avLst/>
          </a:prstGeom>
        </p:spPr>
        <p:txBody>
          <a:bodyPr anchor="t"/>
          <a:lstStyle>
            <a:lvl1pPr>
              <a:defRPr sz="3200" b="1">
                <a:solidFill>
                  <a:srgbClr val="69216A"/>
                </a:solidFill>
                <a:latin typeface="+mn-lt"/>
              </a:defRPr>
            </a:lvl1pPr>
          </a:lstStyle>
          <a:p>
            <a:r>
              <a:rPr lang="en-US" dirty="0"/>
              <a:t>Click to edit Master title style</a:t>
            </a:r>
          </a:p>
        </p:txBody>
      </p:sp>
      <p:sp>
        <p:nvSpPr>
          <p:cNvPr id="3" name="Content Placeholder 2"/>
          <p:cNvSpPr>
            <a:spLocks noGrp="1"/>
          </p:cNvSpPr>
          <p:nvPr>
            <p:ph idx="1"/>
          </p:nvPr>
        </p:nvSpPr>
        <p:spPr>
          <a:xfrm>
            <a:off x="4891087" y="1096431"/>
            <a:ext cx="6356519" cy="4629150"/>
          </a:xfrm>
          <a:prstGeom prst="rect">
            <a:avLst/>
          </a:prstGeom>
        </p:spPr>
        <p:txBody>
          <a:bodyPr/>
          <a:lstStyle>
            <a:lvl1pPr>
              <a:defRPr sz="3200">
                <a:solidFill>
                  <a:srgbClr val="69216A"/>
                </a:solidFill>
              </a:defRPr>
            </a:lvl1pPr>
            <a:lvl2pPr>
              <a:defRPr sz="2800"/>
            </a:lvl2pPr>
            <a:lvl3pPr>
              <a:defRPr sz="2400">
                <a:solidFill>
                  <a:srgbClr val="69216A"/>
                </a:solidFill>
              </a:defRPr>
            </a:lvl3pPr>
            <a:lvl4pPr>
              <a:defRPr sz="2000"/>
            </a:lvl4pPr>
            <a:lvl5pPr>
              <a:defRPr sz="2000">
                <a:solidFill>
                  <a:srgbClr val="69216A"/>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47688" y="2167465"/>
            <a:ext cx="404966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Date Placeholder 3"/>
          <p:cNvSpPr>
            <a:spLocks noGrp="1"/>
          </p:cNvSpPr>
          <p:nvPr>
            <p:ph type="dt" sz="half" idx="10"/>
          </p:nvPr>
        </p:nvSpPr>
        <p:spPr>
          <a:xfrm>
            <a:off x="254644" y="6453450"/>
            <a:ext cx="1269356" cy="365125"/>
          </a:xfrm>
          <a:prstGeom prst="rect">
            <a:avLst/>
          </a:prstGeom>
        </p:spPr>
        <p:txBody>
          <a:bodyPr anchor="ctr" anchorCtr="0"/>
          <a:lstStyle>
            <a:lvl1pPr algn="l">
              <a:defRPr sz="1200">
                <a:solidFill>
                  <a:schemeClr val="bg1"/>
                </a:solidFill>
              </a:defRPr>
            </a:lvl1pPr>
          </a:lstStyle>
          <a:p>
            <a:fld id="{CD071B8E-0DD7-5842-950E-3289D9FBABB1}" type="datetime4">
              <a:rPr lang="en-GB" smtClean="0"/>
              <a:pPr/>
              <a:t>21 November 2022</a:t>
            </a:fld>
            <a:endParaRPr lang="en-US" dirty="0"/>
          </a:p>
        </p:txBody>
      </p:sp>
      <p:sp>
        <p:nvSpPr>
          <p:cNvPr id="13" name="Footer Placeholder 4"/>
          <p:cNvSpPr>
            <a:spLocks noGrp="1"/>
          </p:cNvSpPr>
          <p:nvPr>
            <p:ph type="ftr" sz="quarter" idx="11"/>
          </p:nvPr>
        </p:nvSpPr>
        <p:spPr>
          <a:xfrm>
            <a:off x="1736202" y="6453450"/>
            <a:ext cx="6370899" cy="365125"/>
          </a:xfrm>
          <a:prstGeom prst="rect">
            <a:avLst/>
          </a:prstGeom>
        </p:spPr>
        <p:txBody>
          <a:bodyPr anchor="ctr"/>
          <a:lstStyle>
            <a:lvl1pPr algn="l">
              <a:defRPr sz="1200">
                <a:solidFill>
                  <a:schemeClr val="bg1"/>
                </a:solidFill>
              </a:defRPr>
            </a:lvl1pPr>
          </a:lstStyle>
          <a:p>
            <a:endParaRPr lang="en-US" dirty="0"/>
          </a:p>
        </p:txBody>
      </p:sp>
      <p:sp>
        <p:nvSpPr>
          <p:cNvPr id="14" name="Slide Number Placeholder 5"/>
          <p:cNvSpPr>
            <a:spLocks noGrp="1"/>
          </p:cNvSpPr>
          <p:nvPr>
            <p:ph type="sldNum" sz="quarter" idx="12"/>
          </p:nvPr>
        </p:nvSpPr>
        <p:spPr>
          <a:xfrm>
            <a:off x="8610600" y="6453449"/>
            <a:ext cx="3311324" cy="365125"/>
          </a:xfrm>
          <a:prstGeom prst="rect">
            <a:avLst/>
          </a:prstGeom>
        </p:spPr>
        <p:txBody>
          <a:bodyPr anchor="ctr" anchorCtr="0"/>
          <a:lstStyle>
            <a:lvl1pPr algn="r">
              <a:defRPr sz="1200">
                <a:solidFill>
                  <a:schemeClr val="bg1"/>
                </a:solidFill>
              </a:defRPr>
            </a:lvl1pPr>
          </a:lstStyle>
          <a:p>
            <a:fld id="{437794D7-DC86-9A4E-9C9F-0B324FE8876A}" type="slidenum">
              <a:rPr lang="en-US" smtClean="0"/>
              <a:pPr/>
              <a:t>‹#›</a:t>
            </a:fld>
            <a:endParaRPr lang="en-US" dirty="0"/>
          </a:p>
        </p:txBody>
      </p:sp>
    </p:spTree>
    <p:extLst>
      <p:ext uri="{BB962C8B-B14F-4D97-AF65-F5344CB8AC3E}">
        <p14:creationId xmlns:p14="http://schemas.microsoft.com/office/powerpoint/2010/main" val="1529332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3.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645026"/>
      </p:ext>
    </p:extLst>
  </p:cSld>
  <p:clrMap bg1="lt1" tx1="dk1" bg2="lt2" tx2="dk2" accent1="accent1" accent2="accent2" accent3="accent3" accent4="accent4" accent5="accent5" accent6="accent6" hlink="hlink" folHlink="folHlink"/>
  <p:sldLayoutIdLst>
    <p:sldLayoutId id="2147484081" r:id="rId1"/>
    <p:sldLayoutId id="2147484083" r:id="rId2"/>
    <p:sldLayoutId id="2147484082" r:id="rId3"/>
    <p:sldLayoutId id="2147484084" r:id="rId4"/>
    <p:sldLayoutId id="2147484085" r:id="rId5"/>
    <p:sldLayoutId id="2147484086" r:id="rId6"/>
    <p:sldLayoutId id="2147484087" r:id="rId7"/>
    <p:sldLayoutId id="2147484108" r:id="rId8"/>
    <p:sldLayoutId id="2147484088" r:id="rId9"/>
    <p:sldLayoutId id="2147484089" r:id="rId10"/>
    <p:sldLayoutId id="2147484114"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6827505"/>
      </p:ext>
    </p:extLst>
  </p:cSld>
  <p:clrMap bg1="lt1" tx1="dk1" bg2="lt2" tx2="dk2" accent1="accent1" accent2="accent2" accent3="accent3" accent4="accent4" accent5="accent5" accent6="accent6" hlink="hlink" folHlink="folHlink"/>
  <p:sldLayoutIdLst>
    <p:sldLayoutId id="2147484110" r:id="rId1"/>
    <p:sldLayoutId id="2147484112" r:id="rId2"/>
    <p:sldLayoutId id="2147484113" r:id="rId3"/>
    <p:sldLayoutId id="214748411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
            <a:ext cx="12217400" cy="6872287"/>
          </a:xfrm>
          <a:prstGeom prst="rect">
            <a:avLst/>
          </a:prstGeom>
        </p:spPr>
      </p:pic>
    </p:spTree>
    <p:extLst>
      <p:ext uri="{BB962C8B-B14F-4D97-AF65-F5344CB8AC3E}">
        <p14:creationId xmlns:p14="http://schemas.microsoft.com/office/powerpoint/2010/main" val="584570216"/>
      </p:ext>
    </p:extLst>
  </p:cSld>
  <p:clrMap bg1="lt1" tx1="dk1" bg2="lt2" tx2="dk2" accent1="accent1" accent2="accent2" accent3="accent3" accent4="accent4" accent5="accent5" accent6="accent6" hlink="hlink" folHlink="folHlink"/>
  <p:sldLayoutIdLst>
    <p:sldLayoutId id="2147484103" r:id="rId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notesSlide" Target="../notesSlides/notesSlide1.xml"/><Relationship Id="rId7" Type="http://schemas.openxmlformats.org/officeDocument/2006/relationships/image" Target="../media/image11.jpeg"/><Relationship Id="rId2" Type="http://schemas.openxmlformats.org/officeDocument/2006/relationships/slideLayout" Target="../slideLayouts/slideLayout11.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ags" Target="../tags/tag20.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ags" Target="../tags/tag2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2.xml"/><Relationship Id="rId7" Type="http://schemas.openxmlformats.org/officeDocument/2006/relationships/diagramColors" Target="../diagrams/colors3.xml"/><Relationship Id="rId2" Type="http://schemas.openxmlformats.org/officeDocument/2006/relationships/slideLayout" Target="../slideLayouts/slideLayout11.xml"/><Relationship Id="rId1" Type="http://schemas.openxmlformats.org/officeDocument/2006/relationships/tags" Target="../tags/tag2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13.xml"/><Relationship Id="rId7" Type="http://schemas.openxmlformats.org/officeDocument/2006/relationships/diagramColors" Target="../diagrams/colors4.xml"/><Relationship Id="rId12" Type="http://schemas.openxmlformats.org/officeDocument/2006/relationships/image" Target="../media/image22.png"/><Relationship Id="rId2" Type="http://schemas.openxmlformats.org/officeDocument/2006/relationships/slideLayout" Target="../slideLayouts/slideLayout11.xml"/><Relationship Id="rId1" Type="http://schemas.openxmlformats.org/officeDocument/2006/relationships/tags" Target="../tags/tag26.xml"/><Relationship Id="rId6" Type="http://schemas.openxmlformats.org/officeDocument/2006/relationships/diagramQuickStyle" Target="../diagrams/quickStyle4.xml"/><Relationship Id="rId11" Type="http://schemas.openxmlformats.org/officeDocument/2006/relationships/image" Target="../media/image21.png"/><Relationship Id="rId5" Type="http://schemas.openxmlformats.org/officeDocument/2006/relationships/diagramLayout" Target="../diagrams/layout4.xml"/><Relationship Id="rId10" Type="http://schemas.openxmlformats.org/officeDocument/2006/relationships/image" Target="../media/image20.png"/><Relationship Id="rId4" Type="http://schemas.openxmlformats.org/officeDocument/2006/relationships/diagramData" Target="../diagrams/data4.xm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xml"/><Relationship Id="rId1" Type="http://schemas.openxmlformats.org/officeDocument/2006/relationships/tags" Target="../tags/tag28.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1.xml"/><Relationship Id="rId1" Type="http://schemas.openxmlformats.org/officeDocument/2006/relationships/tags" Target="../tags/tag2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1.xml"/><Relationship Id="rId1" Type="http://schemas.openxmlformats.org/officeDocument/2006/relationships/tags" Target="../tags/tag30.xml"/><Relationship Id="rId6" Type="http://schemas.openxmlformats.org/officeDocument/2006/relationships/image" Target="../media/image24.png"/><Relationship Id="rId5" Type="http://schemas.openxmlformats.org/officeDocument/2006/relationships/image" Target="../media/image12.gif"/><Relationship Id="rId4" Type="http://schemas.openxmlformats.org/officeDocument/2006/relationships/hyperlink" Target="https://www.rgu.ac.uk/study/courses/810-pgcert-pgdip-msc-health-safety-and-risk-management"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4.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ags" Target="../tags/tag6.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8.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10.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6.xml"/><Relationship Id="rId7" Type="http://schemas.openxmlformats.org/officeDocument/2006/relationships/diagramColors" Target="../diagrams/colors1.xml"/><Relationship Id="rId2" Type="http://schemas.openxmlformats.org/officeDocument/2006/relationships/slideLayout" Target="../slideLayouts/slideLayout11.xml"/><Relationship Id="rId1" Type="http://schemas.openxmlformats.org/officeDocument/2006/relationships/tags" Target="../tags/tag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tags" Target="../tags/tag14.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8.xml"/><Relationship Id="rId7" Type="http://schemas.openxmlformats.org/officeDocument/2006/relationships/diagramColors" Target="../diagrams/colors2.xml"/><Relationship Id="rId2" Type="http://schemas.openxmlformats.org/officeDocument/2006/relationships/slideLayout" Target="../slideLayouts/slideLayout11.xml"/><Relationship Id="rId1" Type="http://schemas.openxmlformats.org/officeDocument/2006/relationships/tags" Target="../tags/tag1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1.xml"/><Relationship Id="rId1" Type="http://schemas.openxmlformats.org/officeDocument/2006/relationships/tags" Target="../tags/tag18.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Where do safety systems, culture and resilience converge? | Australian  Institute of Health &amp; Safety">
            <a:extLst>
              <a:ext uri="{FF2B5EF4-FFF2-40B4-BE49-F238E27FC236}">
                <a16:creationId xmlns:a16="http://schemas.microsoft.com/office/drawing/2014/main" id="{B468F1B9-3956-4E8F-90E6-9A67CA50814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3599" r="260" b="-1"/>
          <a:stretch/>
        </p:blipFill>
        <p:spPr bwMode="auto">
          <a:xfrm>
            <a:off x="1158" y="0"/>
            <a:ext cx="6095980" cy="342899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What Covid-19 can teach us about a sustainable future">
            <a:extLst>
              <a:ext uri="{FF2B5EF4-FFF2-40B4-BE49-F238E27FC236}">
                <a16:creationId xmlns:a16="http://schemas.microsoft.com/office/drawing/2014/main" id="{C6389DE5-7DDB-4A3C-B75E-AC718D74F75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2949" r="1" b="1"/>
          <a:stretch/>
        </p:blipFill>
        <p:spPr bwMode="auto">
          <a:xfrm>
            <a:off x="6097138" y="-1457"/>
            <a:ext cx="6096000" cy="342899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ame 78">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106" name="Picture 10" descr="Quest Oil Group">
            <a:extLst>
              <a:ext uri="{FF2B5EF4-FFF2-40B4-BE49-F238E27FC236}">
                <a16:creationId xmlns:a16="http://schemas.microsoft.com/office/drawing/2014/main" id="{CEBEDA6F-0928-47C5-9CF8-0CC923C115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3762" y="4562946"/>
            <a:ext cx="5628238" cy="230555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A resilient safety culture – The Zweig Letter">
            <a:extLst>
              <a:ext uri="{FF2B5EF4-FFF2-40B4-BE49-F238E27FC236}">
                <a16:creationId xmlns:a16="http://schemas.microsoft.com/office/drawing/2014/main" id="{0D81C37A-2C7E-49BA-81A2-90BA35801C5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140" r="1" b="1"/>
          <a:stretch/>
        </p:blipFill>
        <p:spPr bwMode="auto">
          <a:xfrm>
            <a:off x="87514" y="1714495"/>
            <a:ext cx="2847145" cy="1601524"/>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 name="Title 3">
            <a:extLst>
              <a:ext uri="{FF2B5EF4-FFF2-40B4-BE49-F238E27FC236}">
                <a16:creationId xmlns:a16="http://schemas.microsoft.com/office/drawing/2014/main" id="{7125151D-6C71-4BC3-8E05-39093031A1F9}"/>
              </a:ext>
            </a:extLst>
          </p:cNvPr>
          <p:cNvSpPr txBox="1">
            <a:spLocks/>
          </p:cNvSpPr>
          <p:nvPr/>
        </p:nvSpPr>
        <p:spPr>
          <a:xfrm>
            <a:off x="4191754" y="2598389"/>
            <a:ext cx="3748135" cy="1475270"/>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2400" kern="1200" dirty="0">
                <a:solidFill>
                  <a:srgbClr val="080808"/>
                </a:solidFill>
                <a:latin typeface="+mj-lt"/>
              </a:rPr>
              <a:t>Building a Resilient Safety Culture Towards a Sustainable Future for all</a:t>
            </a:r>
          </a:p>
        </p:txBody>
      </p:sp>
      <p:pic>
        <p:nvPicPr>
          <p:cNvPr id="2050" name="Picture 2" descr="Robert Gordon University | Personal Website of Kevin Mears">
            <a:extLst>
              <a:ext uri="{FF2B5EF4-FFF2-40B4-BE49-F238E27FC236}">
                <a16:creationId xmlns:a16="http://schemas.microsoft.com/office/drawing/2014/main" id="{AA85BF46-458F-49BD-B20A-928BB07B8AB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296276"/>
            <a:ext cx="6563762" cy="157983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446F81E-E7F7-407A-81EE-3B8A1DFAA3D3}"/>
              </a:ext>
            </a:extLst>
          </p:cNvPr>
          <p:cNvSpPr txBox="1"/>
          <p:nvPr/>
        </p:nvSpPr>
        <p:spPr>
          <a:xfrm>
            <a:off x="4040085" y="4247078"/>
            <a:ext cx="4114105" cy="338554"/>
          </a:xfrm>
          <a:prstGeom prst="rect">
            <a:avLst/>
          </a:prstGeom>
          <a:noFill/>
        </p:spPr>
        <p:txBody>
          <a:bodyPr wrap="square">
            <a:spAutoFit/>
          </a:bodyPr>
          <a:lstStyle/>
          <a:p>
            <a:pPr algn="ctr"/>
            <a:r>
              <a:rPr lang="en-US" sz="1600" dirty="0">
                <a:latin typeface="Bradley Hand ITC" panose="03070402050302030203" pitchFamily="66" charset="0"/>
              </a:rPr>
              <a:t>Dr. Nkeiruka N. Ndubuka-McCallum</a:t>
            </a:r>
          </a:p>
        </p:txBody>
      </p:sp>
      <p:sp>
        <p:nvSpPr>
          <p:cNvPr id="11" name="TextBox 10">
            <a:extLst>
              <a:ext uri="{FF2B5EF4-FFF2-40B4-BE49-F238E27FC236}">
                <a16:creationId xmlns:a16="http://schemas.microsoft.com/office/drawing/2014/main" id="{DCC711D7-F7A3-4658-B325-62780E8B0791}"/>
              </a:ext>
            </a:extLst>
          </p:cNvPr>
          <p:cNvSpPr txBox="1"/>
          <p:nvPr/>
        </p:nvSpPr>
        <p:spPr>
          <a:xfrm>
            <a:off x="5256085" y="4868122"/>
            <a:ext cx="1619471" cy="307777"/>
          </a:xfrm>
          <a:prstGeom prst="rect">
            <a:avLst/>
          </a:prstGeom>
          <a:noFill/>
        </p:spPr>
        <p:txBody>
          <a:bodyPr wrap="square">
            <a:spAutoFit/>
          </a:bodyPr>
          <a:lstStyle/>
          <a:p>
            <a:pPr algn="ctr"/>
            <a:r>
              <a:rPr lang="en-US" sz="1400" dirty="0">
                <a:latin typeface="+mj-lt"/>
              </a:rPr>
              <a:t>August 13, 2021</a:t>
            </a:r>
          </a:p>
        </p:txBody>
      </p:sp>
    </p:spTree>
    <p:custDataLst>
      <p:tags r:id="rId1"/>
    </p:custDataLst>
    <p:extLst>
      <p:ext uri="{BB962C8B-B14F-4D97-AF65-F5344CB8AC3E}">
        <p14:creationId xmlns:p14="http://schemas.microsoft.com/office/powerpoint/2010/main" val="4032650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1113810" y="2960716"/>
            <a:ext cx="4036334" cy="238760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800" kern="1200" dirty="0">
                <a:solidFill>
                  <a:schemeClr val="tx1"/>
                </a:solidFill>
                <a:latin typeface="+mj-lt"/>
                <a:ea typeface="+mj-ea"/>
                <a:cs typeface="+mj-cs"/>
              </a:rPr>
              <a:t>Behavioral capabilities</a:t>
            </a:r>
          </a:p>
        </p:txBody>
      </p:sp>
      <p:grpSp>
        <p:nvGrpSpPr>
          <p:cNvPr id="27" name="Group 2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22" name="Rectangle 2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Behaviour and why people take risks in the workplace | by David Cant CMIOSH  | Medium">
            <a:extLst>
              <a:ext uri="{FF2B5EF4-FFF2-40B4-BE49-F238E27FC236}">
                <a16:creationId xmlns:a16="http://schemas.microsoft.com/office/drawing/2014/main" id="{65962434-41A5-4FC7-8455-3A798DF65ED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864"/>
          <a:stretch/>
        </p:blipFill>
        <p:spPr bwMode="auto">
          <a:xfrm>
            <a:off x="5922492" y="1541591"/>
            <a:ext cx="5536001" cy="371606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522563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6B1F108D-1A97-4116-9C32-E0CD6F6278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935" y="854168"/>
            <a:ext cx="3527117" cy="266568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800" kern="1200" dirty="0">
                <a:solidFill>
                  <a:schemeClr val="tx1"/>
                </a:solidFill>
                <a:latin typeface="+mj-lt"/>
                <a:ea typeface="+mj-ea"/>
                <a:cs typeface="+mj-cs"/>
              </a:rPr>
              <a:t>Managerial capabilities</a:t>
            </a:r>
          </a:p>
        </p:txBody>
      </p:sp>
      <p:sp>
        <p:nvSpPr>
          <p:cNvPr id="36" name="Rectangle 35">
            <a:extLst>
              <a:ext uri="{FF2B5EF4-FFF2-40B4-BE49-F238E27FC236}">
                <a16:creationId xmlns:a16="http://schemas.microsoft.com/office/drawing/2014/main" id="{3276E0C7-D588-440B-8F4A-876392DB7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43658"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5BDEA8D4-D640-4088-B589-8760DC702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854168"/>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Managerial capability: Its future in a world of constant change">
            <a:extLst>
              <a:ext uri="{FF2B5EF4-FFF2-40B4-BE49-F238E27FC236}">
                <a16:creationId xmlns:a16="http://schemas.microsoft.com/office/drawing/2014/main" id="{5B5D360B-A694-43A6-B90B-E5A52A7FCC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2" r="5333" b="-1"/>
          <a:stretch/>
        </p:blipFill>
        <p:spPr bwMode="auto">
          <a:xfrm>
            <a:off x="5350685" y="2084435"/>
            <a:ext cx="6595293" cy="2790356"/>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708A22B1-9011-459B-BCED-99F879F1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6022991"/>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61101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6B1F108D-1A97-4116-9C32-E0CD6F6278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935" y="854169"/>
            <a:ext cx="3527117" cy="144199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kern="1200" dirty="0">
                <a:solidFill>
                  <a:schemeClr val="tx1"/>
                </a:solidFill>
                <a:latin typeface="+mj-lt"/>
                <a:ea typeface="+mj-ea"/>
                <a:cs typeface="+mj-cs"/>
              </a:rPr>
              <a:t>Bringing it together</a:t>
            </a:r>
          </a:p>
        </p:txBody>
      </p:sp>
      <p:sp>
        <p:nvSpPr>
          <p:cNvPr id="36" name="Rectangle 35">
            <a:extLst>
              <a:ext uri="{FF2B5EF4-FFF2-40B4-BE49-F238E27FC236}">
                <a16:creationId xmlns:a16="http://schemas.microsoft.com/office/drawing/2014/main" id="{3276E0C7-D588-440B-8F4A-876392DB7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43658"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5BDEA8D4-D640-4088-B589-8760DC702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854168"/>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08A22B1-9011-459B-BCED-99F879F1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6022991"/>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398CFDD5-64A3-4AE7-8FA9-2B9105822E28}"/>
              </a:ext>
            </a:extLst>
          </p:cNvPr>
          <p:cNvGrpSpPr/>
          <p:nvPr/>
        </p:nvGrpSpPr>
        <p:grpSpPr>
          <a:xfrm>
            <a:off x="5114988" y="1143001"/>
            <a:ext cx="6858606" cy="4577154"/>
            <a:chOff x="5114988" y="1143001"/>
            <a:chExt cx="6772212" cy="4584032"/>
          </a:xfrm>
        </p:grpSpPr>
        <p:graphicFrame>
          <p:nvGraphicFramePr>
            <p:cNvPr id="8" name="Diagram 7">
              <a:extLst>
                <a:ext uri="{FF2B5EF4-FFF2-40B4-BE49-F238E27FC236}">
                  <a16:creationId xmlns:a16="http://schemas.microsoft.com/office/drawing/2014/main" id="{161777AE-F92B-4EA7-B535-2A2534BD8CE5}"/>
                </a:ext>
              </a:extLst>
            </p:cNvPr>
            <p:cNvGraphicFramePr/>
            <p:nvPr>
              <p:extLst>
                <p:ext uri="{D42A27DB-BD31-4B8C-83A1-F6EECF244321}">
                  <p14:modId xmlns:p14="http://schemas.microsoft.com/office/powerpoint/2010/main" val="2162750501"/>
                </p:ext>
              </p:extLst>
            </p:nvPr>
          </p:nvGraphicFramePr>
          <p:xfrm>
            <a:off x="5114988" y="1143001"/>
            <a:ext cx="6772212" cy="45840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4" name="Straight Arrow Connector 3">
              <a:extLst>
                <a:ext uri="{FF2B5EF4-FFF2-40B4-BE49-F238E27FC236}">
                  <a16:creationId xmlns:a16="http://schemas.microsoft.com/office/drawing/2014/main" id="{5B76D15F-A580-4958-BB77-AF58A4B04860}"/>
                </a:ext>
              </a:extLst>
            </p:cNvPr>
            <p:cNvCxnSpPr/>
            <p:nvPr/>
          </p:nvCxnSpPr>
          <p:spPr>
            <a:xfrm flipV="1">
              <a:off x="6604000" y="2214880"/>
              <a:ext cx="1168400" cy="1971040"/>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9D947F1-DF40-480F-B18E-A9E15F02563F}"/>
                </a:ext>
              </a:extLst>
            </p:cNvPr>
            <p:cNvCxnSpPr>
              <a:cxnSpLocks/>
            </p:cNvCxnSpPr>
            <p:nvPr/>
          </p:nvCxnSpPr>
          <p:spPr>
            <a:xfrm>
              <a:off x="9179560" y="2300622"/>
              <a:ext cx="1085701" cy="1937144"/>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C535A568-01B3-4FF3-A56D-B358843EDE39}"/>
              </a:ext>
            </a:extLst>
          </p:cNvPr>
          <p:cNvGrpSpPr/>
          <p:nvPr/>
        </p:nvGrpSpPr>
        <p:grpSpPr>
          <a:xfrm>
            <a:off x="775263" y="3287543"/>
            <a:ext cx="3711921" cy="2408957"/>
            <a:chOff x="6382693" y="3148206"/>
            <a:chExt cx="4047957" cy="2408957"/>
          </a:xfrm>
        </p:grpSpPr>
        <p:sp>
          <p:nvSpPr>
            <p:cNvPr id="19" name="Rectangle 18">
              <a:extLst>
                <a:ext uri="{FF2B5EF4-FFF2-40B4-BE49-F238E27FC236}">
                  <a16:creationId xmlns:a16="http://schemas.microsoft.com/office/drawing/2014/main" id="{1B9CCB47-529F-49D0-AFDF-BA6802DE32E9}"/>
                </a:ext>
              </a:extLst>
            </p:cNvPr>
            <p:cNvSpPr/>
            <p:nvPr/>
          </p:nvSpPr>
          <p:spPr>
            <a:xfrm>
              <a:off x="6382693" y="3148206"/>
              <a:ext cx="4047957" cy="240895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0" name="Rectangle 19">
              <a:extLst>
                <a:ext uri="{FF2B5EF4-FFF2-40B4-BE49-F238E27FC236}">
                  <a16:creationId xmlns:a16="http://schemas.microsoft.com/office/drawing/2014/main" id="{E8359F9E-0C9F-41C1-83A4-DE4840AC28DC}"/>
                </a:ext>
              </a:extLst>
            </p:cNvPr>
            <p:cNvSpPr/>
            <p:nvPr/>
          </p:nvSpPr>
          <p:spPr>
            <a:xfrm>
              <a:off x="7000446" y="3538396"/>
              <a:ext cx="2976473" cy="1413850"/>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1" name="Rectangle 20">
              <a:extLst>
                <a:ext uri="{FF2B5EF4-FFF2-40B4-BE49-F238E27FC236}">
                  <a16:creationId xmlns:a16="http://schemas.microsoft.com/office/drawing/2014/main" id="{C56A486F-8F3E-46F6-9DCE-165B3B921928}"/>
                </a:ext>
              </a:extLst>
            </p:cNvPr>
            <p:cNvSpPr/>
            <p:nvPr/>
          </p:nvSpPr>
          <p:spPr>
            <a:xfrm>
              <a:off x="7441948" y="3877060"/>
              <a:ext cx="2190939" cy="74926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2" name="Rectangle 21">
              <a:extLst>
                <a:ext uri="{FF2B5EF4-FFF2-40B4-BE49-F238E27FC236}">
                  <a16:creationId xmlns:a16="http://schemas.microsoft.com/office/drawing/2014/main" id="{4CCA05E9-2CF6-41E9-932B-C47B11CBC53E}"/>
                </a:ext>
              </a:extLst>
            </p:cNvPr>
            <p:cNvSpPr/>
            <p:nvPr/>
          </p:nvSpPr>
          <p:spPr>
            <a:xfrm>
              <a:off x="7938379" y="4201143"/>
              <a:ext cx="1386689" cy="343364"/>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3" name="Rectangle 22">
              <a:extLst>
                <a:ext uri="{FF2B5EF4-FFF2-40B4-BE49-F238E27FC236}">
                  <a16:creationId xmlns:a16="http://schemas.microsoft.com/office/drawing/2014/main" id="{02EDC827-4C3F-4344-A992-B025EF5719AC}"/>
                </a:ext>
              </a:extLst>
            </p:cNvPr>
            <p:cNvSpPr/>
            <p:nvPr/>
          </p:nvSpPr>
          <p:spPr>
            <a:xfrm>
              <a:off x="7769782" y="5047645"/>
              <a:ext cx="2207136" cy="343364"/>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4" name="TextBox 23">
              <a:extLst>
                <a:ext uri="{FF2B5EF4-FFF2-40B4-BE49-F238E27FC236}">
                  <a16:creationId xmlns:a16="http://schemas.microsoft.com/office/drawing/2014/main" id="{C6DCC39E-F763-4CA3-9A97-6B1F73B3F1C4}"/>
                </a:ext>
              </a:extLst>
            </p:cNvPr>
            <p:cNvSpPr txBox="1"/>
            <p:nvPr/>
          </p:nvSpPr>
          <p:spPr>
            <a:xfrm>
              <a:off x="6469229" y="3240935"/>
              <a:ext cx="1937442" cy="261610"/>
            </a:xfrm>
            <a:prstGeom prst="rect">
              <a:avLst/>
            </a:prstGeom>
            <a:noFill/>
            <a:ln>
              <a:noFill/>
            </a:ln>
          </p:spPr>
          <p:txBody>
            <a:bodyPr wrap="square" rtlCol="0">
              <a:spAutoFit/>
            </a:bodyPr>
            <a:lstStyle/>
            <a:p>
              <a:r>
                <a:rPr lang="en-GB" sz="1100" dirty="0"/>
                <a:t>Safety culture</a:t>
              </a:r>
            </a:p>
          </p:txBody>
        </p:sp>
        <p:sp>
          <p:nvSpPr>
            <p:cNvPr id="25" name="TextBox 24">
              <a:extLst>
                <a:ext uri="{FF2B5EF4-FFF2-40B4-BE49-F238E27FC236}">
                  <a16:creationId xmlns:a16="http://schemas.microsoft.com/office/drawing/2014/main" id="{66CAE8A4-2DBA-4F11-8031-79940163A226}"/>
                </a:ext>
              </a:extLst>
            </p:cNvPr>
            <p:cNvSpPr txBox="1"/>
            <p:nvPr/>
          </p:nvSpPr>
          <p:spPr>
            <a:xfrm>
              <a:off x="7170535" y="3583668"/>
              <a:ext cx="1937442" cy="261610"/>
            </a:xfrm>
            <a:prstGeom prst="rect">
              <a:avLst/>
            </a:prstGeom>
            <a:noFill/>
            <a:ln>
              <a:noFill/>
            </a:ln>
          </p:spPr>
          <p:txBody>
            <a:bodyPr wrap="square" rtlCol="0">
              <a:spAutoFit/>
            </a:bodyPr>
            <a:lstStyle/>
            <a:p>
              <a:r>
                <a:rPr lang="en-GB" sz="1100" dirty="0"/>
                <a:t>Learning culture</a:t>
              </a:r>
            </a:p>
          </p:txBody>
        </p:sp>
        <p:sp>
          <p:nvSpPr>
            <p:cNvPr id="26" name="TextBox 25">
              <a:extLst>
                <a:ext uri="{FF2B5EF4-FFF2-40B4-BE49-F238E27FC236}">
                  <a16:creationId xmlns:a16="http://schemas.microsoft.com/office/drawing/2014/main" id="{3883622F-EA83-4FBC-A544-70DC2E164FA3}"/>
                </a:ext>
              </a:extLst>
            </p:cNvPr>
            <p:cNvSpPr txBox="1"/>
            <p:nvPr/>
          </p:nvSpPr>
          <p:spPr>
            <a:xfrm>
              <a:off x="7523430" y="3926401"/>
              <a:ext cx="1937442" cy="261610"/>
            </a:xfrm>
            <a:prstGeom prst="rect">
              <a:avLst/>
            </a:prstGeom>
            <a:noFill/>
            <a:ln>
              <a:noFill/>
            </a:ln>
          </p:spPr>
          <p:txBody>
            <a:bodyPr wrap="square" rtlCol="0">
              <a:spAutoFit/>
            </a:bodyPr>
            <a:lstStyle/>
            <a:p>
              <a:r>
                <a:rPr lang="en-GB" sz="1100" dirty="0"/>
                <a:t>Reporting culture</a:t>
              </a:r>
            </a:p>
          </p:txBody>
        </p:sp>
        <p:sp>
          <p:nvSpPr>
            <p:cNvPr id="27" name="TextBox 26">
              <a:extLst>
                <a:ext uri="{FF2B5EF4-FFF2-40B4-BE49-F238E27FC236}">
                  <a16:creationId xmlns:a16="http://schemas.microsoft.com/office/drawing/2014/main" id="{6FF9D478-883C-4B23-9E04-72DB794DC99D}"/>
                </a:ext>
              </a:extLst>
            </p:cNvPr>
            <p:cNvSpPr txBox="1"/>
            <p:nvPr/>
          </p:nvSpPr>
          <p:spPr>
            <a:xfrm>
              <a:off x="8120953" y="4236916"/>
              <a:ext cx="1095310" cy="261610"/>
            </a:xfrm>
            <a:prstGeom prst="rect">
              <a:avLst/>
            </a:prstGeom>
            <a:noFill/>
            <a:ln>
              <a:noFill/>
            </a:ln>
          </p:spPr>
          <p:txBody>
            <a:bodyPr wrap="square" rtlCol="0">
              <a:spAutoFit/>
            </a:bodyPr>
            <a:lstStyle/>
            <a:p>
              <a:r>
                <a:rPr lang="en-GB" sz="1100" dirty="0"/>
                <a:t>Just culture</a:t>
              </a:r>
            </a:p>
          </p:txBody>
        </p:sp>
        <p:sp>
          <p:nvSpPr>
            <p:cNvPr id="28" name="TextBox 27">
              <a:extLst>
                <a:ext uri="{FF2B5EF4-FFF2-40B4-BE49-F238E27FC236}">
                  <a16:creationId xmlns:a16="http://schemas.microsoft.com/office/drawing/2014/main" id="{5F74C671-E5DE-4ED4-9FE1-1988A0E43A04}"/>
                </a:ext>
              </a:extLst>
            </p:cNvPr>
            <p:cNvSpPr txBox="1"/>
            <p:nvPr/>
          </p:nvSpPr>
          <p:spPr>
            <a:xfrm>
              <a:off x="7857812" y="5103552"/>
              <a:ext cx="1937442" cy="261610"/>
            </a:xfrm>
            <a:prstGeom prst="rect">
              <a:avLst/>
            </a:prstGeom>
            <a:noFill/>
            <a:ln>
              <a:noFill/>
            </a:ln>
          </p:spPr>
          <p:txBody>
            <a:bodyPr wrap="square" rtlCol="0">
              <a:spAutoFit/>
            </a:bodyPr>
            <a:lstStyle/>
            <a:p>
              <a:pPr algn="ctr"/>
              <a:r>
                <a:rPr lang="en-GB" sz="1100" dirty="0"/>
                <a:t>Flexible culture</a:t>
              </a:r>
            </a:p>
          </p:txBody>
        </p:sp>
      </p:grpSp>
      <p:cxnSp>
        <p:nvCxnSpPr>
          <p:cNvPr id="14" name="Straight Connector 13">
            <a:extLst>
              <a:ext uri="{FF2B5EF4-FFF2-40B4-BE49-F238E27FC236}">
                <a16:creationId xmlns:a16="http://schemas.microsoft.com/office/drawing/2014/main" id="{C1793759-6196-4923-AD56-BD484C12C4BC}"/>
              </a:ext>
            </a:extLst>
          </p:cNvPr>
          <p:cNvCxnSpPr>
            <a:stCxn id="23" idx="3"/>
          </p:cNvCxnSpPr>
          <p:nvPr/>
        </p:nvCxnSpPr>
        <p:spPr>
          <a:xfrm flipV="1">
            <a:off x="4071118" y="5242889"/>
            <a:ext cx="5540242" cy="11577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Straight Connector 15">
            <a:extLst>
              <a:ext uri="{FF2B5EF4-FFF2-40B4-BE49-F238E27FC236}">
                <a16:creationId xmlns:a16="http://schemas.microsoft.com/office/drawing/2014/main" id="{D342BC05-C2A9-4C8A-A0B7-984D33F5A90C}"/>
              </a:ext>
            </a:extLst>
          </p:cNvPr>
          <p:cNvCxnSpPr>
            <a:stCxn id="22" idx="3"/>
          </p:cNvCxnSpPr>
          <p:nvPr/>
        </p:nvCxnSpPr>
        <p:spPr>
          <a:xfrm>
            <a:off x="3473381" y="4512162"/>
            <a:ext cx="2622619" cy="253496"/>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D7926B0D-588F-49DC-9F28-34C36DA7E607}"/>
              </a:ext>
            </a:extLst>
          </p:cNvPr>
          <p:cNvCxnSpPr>
            <a:stCxn id="21" idx="3"/>
          </p:cNvCxnSpPr>
          <p:nvPr/>
        </p:nvCxnSpPr>
        <p:spPr>
          <a:xfrm flipV="1">
            <a:off x="3755646" y="1635760"/>
            <a:ext cx="4050655" cy="2755268"/>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5" name="Straight Connector 34">
            <a:extLst>
              <a:ext uri="{FF2B5EF4-FFF2-40B4-BE49-F238E27FC236}">
                <a16:creationId xmlns:a16="http://schemas.microsoft.com/office/drawing/2014/main" id="{A89C577E-805B-4037-9268-776B96CB215F}"/>
              </a:ext>
            </a:extLst>
          </p:cNvPr>
          <p:cNvCxnSpPr/>
          <p:nvPr/>
        </p:nvCxnSpPr>
        <p:spPr>
          <a:xfrm>
            <a:off x="4071118" y="3810000"/>
            <a:ext cx="5540242" cy="111760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ustDataLst>
      <p:tags r:id="rId1"/>
    </p:custDataLst>
    <p:extLst>
      <p:ext uri="{BB962C8B-B14F-4D97-AF65-F5344CB8AC3E}">
        <p14:creationId xmlns:p14="http://schemas.microsoft.com/office/powerpoint/2010/main" val="2966511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6B1F108D-1A97-4116-9C32-E0CD6F6278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935" y="854169"/>
            <a:ext cx="3527117" cy="102543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kern="1200" dirty="0">
                <a:solidFill>
                  <a:schemeClr val="tx1"/>
                </a:solidFill>
                <a:latin typeface="+mj-lt"/>
                <a:ea typeface="+mj-ea"/>
                <a:cs typeface="+mj-cs"/>
              </a:rPr>
              <a:t>Conclusion</a:t>
            </a:r>
          </a:p>
        </p:txBody>
      </p:sp>
      <p:sp>
        <p:nvSpPr>
          <p:cNvPr id="36" name="Rectangle 35">
            <a:extLst>
              <a:ext uri="{FF2B5EF4-FFF2-40B4-BE49-F238E27FC236}">
                <a16:creationId xmlns:a16="http://schemas.microsoft.com/office/drawing/2014/main" id="{3276E0C7-D588-440B-8F4A-876392DB71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43658" y="3396997"/>
            <a:ext cx="6858002" cy="64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5BDEA8D4-D640-4088-B589-8760DC702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854168"/>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08A22B1-9011-459B-BCED-99F879F1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0655" y="6022991"/>
            <a:ext cx="7151345" cy="6088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a:extLst>
              <a:ext uri="{FF2B5EF4-FFF2-40B4-BE49-F238E27FC236}">
                <a16:creationId xmlns:a16="http://schemas.microsoft.com/office/drawing/2014/main" id="{40DB723D-484D-457E-92EE-65FE585D8127}"/>
              </a:ext>
            </a:extLst>
          </p:cNvPr>
          <p:cNvGraphicFramePr/>
          <p:nvPr>
            <p:extLst>
              <p:ext uri="{D42A27DB-BD31-4B8C-83A1-F6EECF244321}">
                <p14:modId xmlns:p14="http://schemas.microsoft.com/office/powerpoint/2010/main" val="3286717244"/>
              </p:ext>
            </p:extLst>
          </p:nvPr>
        </p:nvGraphicFramePr>
        <p:xfrm>
          <a:off x="4699508" y="1085657"/>
          <a:ext cx="7492492" cy="48175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9" name="Picture 10" descr="Quest Oil Group">
            <a:extLst>
              <a:ext uri="{FF2B5EF4-FFF2-40B4-BE49-F238E27FC236}">
                <a16:creationId xmlns:a16="http://schemas.microsoft.com/office/drawing/2014/main" id="{A647DE49-B38E-4636-B368-C5C25E483D0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5382" y="5351645"/>
            <a:ext cx="2541272" cy="1464462"/>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Group 50">
            <a:extLst>
              <a:ext uri="{FF2B5EF4-FFF2-40B4-BE49-F238E27FC236}">
                <a16:creationId xmlns:a16="http://schemas.microsoft.com/office/drawing/2014/main" id="{F3C498B7-D23E-4868-B9C8-904581AAF388}"/>
              </a:ext>
            </a:extLst>
          </p:cNvPr>
          <p:cNvGrpSpPr/>
          <p:nvPr/>
        </p:nvGrpSpPr>
        <p:grpSpPr>
          <a:xfrm>
            <a:off x="1456553" y="1790700"/>
            <a:ext cx="8970655" cy="4042515"/>
            <a:chOff x="1456553" y="1790700"/>
            <a:chExt cx="8970655" cy="4042515"/>
          </a:xfrm>
        </p:grpSpPr>
        <p:cxnSp>
          <p:nvCxnSpPr>
            <p:cNvPr id="6" name="Straight Arrow Connector 5">
              <a:extLst>
                <a:ext uri="{FF2B5EF4-FFF2-40B4-BE49-F238E27FC236}">
                  <a16:creationId xmlns:a16="http://schemas.microsoft.com/office/drawing/2014/main" id="{27BC8914-F613-4CAE-B104-B72BE07AB0A8}"/>
                </a:ext>
              </a:extLst>
            </p:cNvPr>
            <p:cNvCxnSpPr>
              <a:cxnSpLocks/>
            </p:cNvCxnSpPr>
            <p:nvPr/>
          </p:nvCxnSpPr>
          <p:spPr>
            <a:xfrm flipH="1">
              <a:off x="3842336" y="2296161"/>
              <a:ext cx="4234864" cy="3522894"/>
            </a:xfrm>
            <a:prstGeom prst="straightConnector1">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 name="Straight Arrow Connector 10">
              <a:extLst>
                <a:ext uri="{FF2B5EF4-FFF2-40B4-BE49-F238E27FC236}">
                  <a16:creationId xmlns:a16="http://schemas.microsoft.com/office/drawing/2014/main" id="{FBD42806-CB60-45B9-BD14-B604791C0CDD}"/>
                </a:ext>
              </a:extLst>
            </p:cNvPr>
            <p:cNvCxnSpPr>
              <a:cxnSpLocks/>
            </p:cNvCxnSpPr>
            <p:nvPr/>
          </p:nvCxnSpPr>
          <p:spPr>
            <a:xfrm flipV="1">
              <a:off x="3842336" y="5147021"/>
              <a:ext cx="3955972" cy="686194"/>
            </a:xfrm>
            <a:prstGeom prst="straightConnector1">
              <a:avLst/>
            </a:pr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Straight Arrow Connector 12">
              <a:extLst>
                <a:ext uri="{FF2B5EF4-FFF2-40B4-BE49-F238E27FC236}">
                  <a16:creationId xmlns:a16="http://schemas.microsoft.com/office/drawing/2014/main" id="{750A6254-39AF-47B4-904A-F0D506B7A34C}"/>
                </a:ext>
              </a:extLst>
            </p:cNvPr>
            <p:cNvCxnSpPr>
              <a:cxnSpLocks/>
            </p:cNvCxnSpPr>
            <p:nvPr/>
          </p:nvCxnSpPr>
          <p:spPr>
            <a:xfrm flipV="1">
              <a:off x="7798308" y="1790700"/>
              <a:ext cx="1663192" cy="3367559"/>
            </a:xfrm>
            <a:prstGeom prst="straightConnector1">
              <a:avLst/>
            </a:prstGeom>
            <a:ln w="9525"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Arrow Connector 16">
              <a:extLst>
                <a:ext uri="{FF2B5EF4-FFF2-40B4-BE49-F238E27FC236}">
                  <a16:creationId xmlns:a16="http://schemas.microsoft.com/office/drawing/2014/main" id="{570D84AD-6A5A-406C-BD06-82FD185AAA6E}"/>
                </a:ext>
              </a:extLst>
            </p:cNvPr>
            <p:cNvCxnSpPr/>
            <p:nvPr/>
          </p:nvCxnSpPr>
          <p:spPr>
            <a:xfrm flipV="1">
              <a:off x="7798308" y="2472901"/>
              <a:ext cx="2628900" cy="2685358"/>
            </a:xfrm>
            <a:prstGeom prst="straightConnector1">
              <a:avLst/>
            </a:prstGeom>
            <a:ln w="9525" cap="flat" cmpd="sng" algn="ctr">
              <a:solidFill>
                <a:schemeClr val="accent2"/>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grpSp>
          <p:nvGrpSpPr>
            <p:cNvPr id="42" name="Group 41">
              <a:extLst>
                <a:ext uri="{FF2B5EF4-FFF2-40B4-BE49-F238E27FC236}">
                  <a16:creationId xmlns:a16="http://schemas.microsoft.com/office/drawing/2014/main" id="{43C3C700-26DC-49D7-AC58-72AB1C06ADC1}"/>
                </a:ext>
              </a:extLst>
            </p:cNvPr>
            <p:cNvGrpSpPr/>
            <p:nvPr/>
          </p:nvGrpSpPr>
          <p:grpSpPr>
            <a:xfrm>
              <a:off x="1456553" y="2717195"/>
              <a:ext cx="2301914" cy="1836525"/>
              <a:chOff x="1111836" y="2733769"/>
              <a:chExt cx="2301914" cy="1836525"/>
            </a:xfrm>
          </p:grpSpPr>
          <p:pic>
            <p:nvPicPr>
              <p:cNvPr id="2050" name="Picture 2" descr="Sustainable Development Goal 3 - Wikipedia">
                <a:extLst>
                  <a:ext uri="{FF2B5EF4-FFF2-40B4-BE49-F238E27FC236}">
                    <a16:creationId xmlns:a16="http://schemas.microsoft.com/office/drawing/2014/main" id="{47E826C1-7D64-4A5D-A2C5-D73CB498821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71077" y="2733769"/>
                <a:ext cx="836433" cy="69523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oal 8 | Department of Economic and Social Affairs">
                <a:extLst>
                  <a:ext uri="{FF2B5EF4-FFF2-40B4-BE49-F238E27FC236}">
                    <a16:creationId xmlns:a16="http://schemas.microsoft.com/office/drawing/2014/main" id="{9643F541-A751-4E02-A831-DF2CD963067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11836" y="3858489"/>
                <a:ext cx="820651" cy="6952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Goal 16 | Department of Economic and Social Affairs">
                <a:extLst>
                  <a:ext uri="{FF2B5EF4-FFF2-40B4-BE49-F238E27FC236}">
                    <a16:creationId xmlns:a16="http://schemas.microsoft.com/office/drawing/2014/main" id="{ACC221D9-FA09-499F-A079-1ECB00033BB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77317" y="3861287"/>
                <a:ext cx="836433" cy="709007"/>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4" name="Straight Connector 43">
              <a:extLst>
                <a:ext uri="{FF2B5EF4-FFF2-40B4-BE49-F238E27FC236}">
                  <a16:creationId xmlns:a16="http://schemas.microsoft.com/office/drawing/2014/main" id="{F7F2A57D-60E8-41B7-B1AC-0A404D5B7AD2}"/>
                </a:ext>
              </a:extLst>
            </p:cNvPr>
            <p:cNvCxnSpPr>
              <a:stCxn id="2050" idx="3"/>
            </p:cNvCxnSpPr>
            <p:nvPr/>
          </p:nvCxnSpPr>
          <p:spPr>
            <a:xfrm>
              <a:off x="2952227" y="3064811"/>
              <a:ext cx="5220223" cy="2012014"/>
            </a:xfrm>
            <a:prstGeom prst="line">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588FB8CE-F5A5-45AD-AB85-0EF1837768E9}"/>
                </a:ext>
              </a:extLst>
            </p:cNvPr>
            <p:cNvCxnSpPr>
              <a:endCxn id="2052" idx="2"/>
            </p:cNvCxnSpPr>
            <p:nvPr/>
          </p:nvCxnSpPr>
          <p:spPr>
            <a:xfrm flipH="1" flipV="1">
              <a:off x="1866879" y="4537146"/>
              <a:ext cx="6305571" cy="539679"/>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Connector 47">
              <a:extLst>
                <a:ext uri="{FF2B5EF4-FFF2-40B4-BE49-F238E27FC236}">
                  <a16:creationId xmlns:a16="http://schemas.microsoft.com/office/drawing/2014/main" id="{6DE3FDA3-F7BC-4AD6-B6C8-EF5BD88E0346}"/>
                </a:ext>
              </a:extLst>
            </p:cNvPr>
            <p:cNvCxnSpPr>
              <a:stCxn id="2054" idx="2"/>
            </p:cNvCxnSpPr>
            <p:nvPr/>
          </p:nvCxnSpPr>
          <p:spPr>
            <a:xfrm flipV="1">
              <a:off x="3340251" y="2296161"/>
              <a:ext cx="4458057" cy="2257559"/>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0" name="Straight Connector 49">
              <a:extLst>
                <a:ext uri="{FF2B5EF4-FFF2-40B4-BE49-F238E27FC236}">
                  <a16:creationId xmlns:a16="http://schemas.microsoft.com/office/drawing/2014/main" id="{91142C3B-CECB-4BD6-81C5-3A248F6D2072}"/>
                </a:ext>
              </a:extLst>
            </p:cNvPr>
            <p:cNvCxnSpPr/>
            <p:nvPr/>
          </p:nvCxnSpPr>
          <p:spPr>
            <a:xfrm flipH="1">
              <a:off x="2781300" y="2296161"/>
              <a:ext cx="5017008" cy="3522894"/>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Tree>
    <p:custDataLst>
      <p:tags r:id="rId1"/>
    </p:custDataLst>
    <p:extLst>
      <p:ext uri="{BB962C8B-B14F-4D97-AF65-F5344CB8AC3E}">
        <p14:creationId xmlns:p14="http://schemas.microsoft.com/office/powerpoint/2010/main" val="1940575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3">
            <a:extLst>
              <a:ext uri="{FF2B5EF4-FFF2-40B4-BE49-F238E27FC236}">
                <a16:creationId xmlns:a16="http://schemas.microsoft.com/office/drawing/2014/main" id="{25E3217E-0C47-4B89-90BD-72CFEE6C19DC}"/>
              </a:ext>
            </a:extLst>
          </p:cNvPr>
          <p:cNvSpPr txBox="1">
            <a:spLocks/>
          </p:cNvSpPr>
          <p:nvPr/>
        </p:nvSpPr>
        <p:spPr>
          <a:xfrm>
            <a:off x="1207237" y="621139"/>
            <a:ext cx="9800543" cy="11357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000" kern="1200" dirty="0">
                <a:solidFill>
                  <a:schemeClr val="tx1"/>
                </a:solidFill>
                <a:latin typeface="+mj-lt"/>
                <a:ea typeface="+mj-ea"/>
                <a:cs typeface="+mj-cs"/>
              </a:rPr>
              <a:t>Resilient safety culture for a sustainable future</a:t>
            </a:r>
          </a:p>
        </p:txBody>
      </p:sp>
      <p:sp>
        <p:nvSpPr>
          <p:cNvPr id="73" name="Rectangle 7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Isosceles Triangle 7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C643AC8-FD13-465E-8800-30E1C58F7586}"/>
              </a:ext>
            </a:extLst>
          </p:cNvPr>
          <p:cNvGrpSpPr/>
          <p:nvPr/>
        </p:nvGrpSpPr>
        <p:grpSpPr>
          <a:xfrm>
            <a:off x="1390904" y="1670966"/>
            <a:ext cx="8434556" cy="3957175"/>
            <a:chOff x="1390904" y="1670966"/>
            <a:chExt cx="8434556" cy="3957175"/>
          </a:xfrm>
        </p:grpSpPr>
        <p:grpSp>
          <p:nvGrpSpPr>
            <p:cNvPr id="6" name="Group 5">
              <a:extLst>
                <a:ext uri="{FF2B5EF4-FFF2-40B4-BE49-F238E27FC236}">
                  <a16:creationId xmlns:a16="http://schemas.microsoft.com/office/drawing/2014/main" id="{3AFA7B86-0694-42C1-8B20-A134131C7561}"/>
                </a:ext>
              </a:extLst>
            </p:cNvPr>
            <p:cNvGrpSpPr/>
            <p:nvPr/>
          </p:nvGrpSpPr>
          <p:grpSpPr>
            <a:xfrm>
              <a:off x="1390904" y="1670966"/>
              <a:ext cx="8434556" cy="3957175"/>
              <a:chOff x="2055044" y="2007908"/>
              <a:chExt cx="7736443" cy="3701727"/>
            </a:xfrm>
          </p:grpSpPr>
          <p:pic>
            <p:nvPicPr>
              <p:cNvPr id="1026" name="Picture 2" descr="Sustainable Development Goals | Hilton Foundation">
                <a:extLst>
                  <a:ext uri="{FF2B5EF4-FFF2-40B4-BE49-F238E27FC236}">
                    <a16:creationId xmlns:a16="http://schemas.microsoft.com/office/drawing/2014/main" id="{17294F49-94AE-4575-8D0C-A74922D840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434" y="2007908"/>
                <a:ext cx="7724053" cy="370172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3048CEC2-FEA8-4B47-8267-4B4944932FEC}"/>
                  </a:ext>
                </a:extLst>
              </p:cNvPr>
              <p:cNvSpPr/>
              <p:nvPr/>
            </p:nvSpPr>
            <p:spPr>
              <a:xfrm>
                <a:off x="4637988" y="2007908"/>
                <a:ext cx="1291472" cy="12537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4C7F40DB-1874-448C-812E-DE4BEDEDA5FF}"/>
                  </a:ext>
                </a:extLst>
              </p:cNvPr>
              <p:cNvSpPr/>
              <p:nvPr/>
            </p:nvSpPr>
            <p:spPr>
              <a:xfrm>
                <a:off x="3346516" y="4437015"/>
                <a:ext cx="1291472" cy="12537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88D8B1EF-3C15-47AC-8DFF-ABB594EE3DC7}"/>
                  </a:ext>
                </a:extLst>
              </p:cNvPr>
              <p:cNvSpPr/>
              <p:nvPr/>
            </p:nvSpPr>
            <p:spPr>
              <a:xfrm>
                <a:off x="4637988" y="4437015"/>
                <a:ext cx="1291472" cy="12537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B26BE33A-B878-4807-82A4-ECD4F644719E}"/>
                  </a:ext>
                </a:extLst>
              </p:cNvPr>
              <p:cNvSpPr/>
              <p:nvPr/>
            </p:nvSpPr>
            <p:spPr>
              <a:xfrm>
                <a:off x="2055044" y="4438585"/>
                <a:ext cx="1291472" cy="125376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DC6430C0-6990-4F55-BD6C-BED8B6A4FD95}"/>
                  </a:ext>
                </a:extLst>
              </p:cNvPr>
              <p:cNvSpPr/>
              <p:nvPr/>
            </p:nvSpPr>
            <p:spPr>
              <a:xfrm>
                <a:off x="3317633" y="3230386"/>
                <a:ext cx="1291472" cy="12072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ectangle: Rounded Corners 13">
              <a:extLst>
                <a:ext uri="{FF2B5EF4-FFF2-40B4-BE49-F238E27FC236}">
                  <a16:creationId xmlns:a16="http://schemas.microsoft.com/office/drawing/2014/main" id="{B05DE096-6C59-4164-8A55-DD902BAA0587}"/>
                </a:ext>
              </a:extLst>
            </p:cNvPr>
            <p:cNvSpPr/>
            <p:nvPr/>
          </p:nvSpPr>
          <p:spPr>
            <a:xfrm>
              <a:off x="5619532" y="4269378"/>
              <a:ext cx="1417921" cy="133860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ustDataLst>
      <p:tags r:id="rId1"/>
    </p:custDataLst>
    <p:extLst>
      <p:ext uri="{BB962C8B-B14F-4D97-AF65-F5344CB8AC3E}">
        <p14:creationId xmlns:p14="http://schemas.microsoft.com/office/powerpoint/2010/main" val="3452456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Isosceles Triangle 7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3">
            <a:extLst>
              <a:ext uri="{FF2B5EF4-FFF2-40B4-BE49-F238E27FC236}">
                <a16:creationId xmlns:a16="http://schemas.microsoft.com/office/drawing/2014/main" id="{AFC57BDB-1958-48F2-AC1F-93F6F0119DEF}"/>
              </a:ext>
            </a:extLst>
          </p:cNvPr>
          <p:cNvSpPr txBox="1">
            <a:spLocks/>
          </p:cNvSpPr>
          <p:nvPr/>
        </p:nvSpPr>
        <p:spPr>
          <a:xfrm>
            <a:off x="4761026" y="1155444"/>
            <a:ext cx="2669948" cy="78519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000" kern="1200" dirty="0">
                <a:solidFill>
                  <a:schemeClr val="tx1"/>
                </a:solidFill>
                <a:latin typeface="+mj-lt"/>
                <a:ea typeface="+mj-ea"/>
                <a:cs typeface="+mj-cs"/>
              </a:rPr>
              <a:t>References</a:t>
            </a:r>
          </a:p>
        </p:txBody>
      </p:sp>
      <p:sp>
        <p:nvSpPr>
          <p:cNvPr id="19" name="TextBox 18">
            <a:extLst>
              <a:ext uri="{FF2B5EF4-FFF2-40B4-BE49-F238E27FC236}">
                <a16:creationId xmlns:a16="http://schemas.microsoft.com/office/drawing/2014/main" id="{87339E5E-184C-410E-8DDD-D7F7B411495E}"/>
              </a:ext>
            </a:extLst>
          </p:cNvPr>
          <p:cNvSpPr txBox="1"/>
          <p:nvPr/>
        </p:nvSpPr>
        <p:spPr>
          <a:xfrm>
            <a:off x="1284402" y="2356826"/>
            <a:ext cx="9274224" cy="1815882"/>
          </a:xfrm>
          <a:prstGeom prst="rect">
            <a:avLst/>
          </a:prstGeom>
          <a:noFill/>
        </p:spPr>
        <p:txBody>
          <a:bodyPr wrap="square">
            <a:spAutoFit/>
          </a:bodyPr>
          <a:lstStyle/>
          <a:p>
            <a:pPr marL="285750" indent="-285750">
              <a:buFont typeface="Arial" panose="020B0604020202020204" pitchFamily="34" charset="0"/>
              <a:buChar char="•"/>
            </a:pPr>
            <a:r>
              <a:rPr lang="en-GB" sz="1400" b="0" i="0" dirty="0">
                <a:solidFill>
                  <a:srgbClr val="222222"/>
                </a:solidFill>
                <a:effectLst/>
              </a:rPr>
              <a:t>Garg, A. and Mohamed, S., 2018. Resilient safety culture: A modelling perspective. In </a:t>
            </a:r>
            <a:r>
              <a:rPr lang="en-GB" sz="1400" b="0" i="1" dirty="0">
                <a:solidFill>
                  <a:srgbClr val="222222"/>
                </a:solidFill>
                <a:effectLst/>
              </a:rPr>
              <a:t>1st International Conference on Construction Project Management and Construction Engineering</a:t>
            </a:r>
            <a:r>
              <a:rPr lang="en-GB" sz="1400" b="0" i="0" dirty="0">
                <a:solidFill>
                  <a:srgbClr val="222222"/>
                </a:solidFill>
                <a:effectLst/>
              </a:rPr>
              <a:t> (pp. 116-127).</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i="0" dirty="0">
                <a:effectLst/>
              </a:rPr>
              <a:t>International Labour Organisation (ILO), 2021. Relevant SDG Targets related to Health and Safety at the Workplace. </a:t>
            </a:r>
            <a:r>
              <a:rPr lang="en-GB" sz="1400" dirty="0"/>
              <a:t>[Online] Available at: </a:t>
            </a:r>
            <a:r>
              <a:rPr lang="en-GB" sz="1400" b="0" i="0" dirty="0">
                <a:solidFill>
                  <a:srgbClr val="222222"/>
                </a:solidFill>
                <a:effectLst/>
              </a:rPr>
              <a:t>https://www.ilo.org/global/topics/dw4sd/themes/osh/WCMS_558571/lang--en/index.htm</a:t>
            </a:r>
          </a:p>
          <a:p>
            <a:pPr marL="285750" indent="-285750">
              <a:buFont typeface="Arial" panose="020B0604020202020204" pitchFamily="34" charset="0"/>
              <a:buChar char="•"/>
            </a:pPr>
            <a:endParaRPr lang="en-GB" sz="1400" dirty="0">
              <a:solidFill>
                <a:srgbClr val="222222"/>
              </a:solidFill>
            </a:endParaRPr>
          </a:p>
          <a:p>
            <a:pPr marL="285750" indent="-285750">
              <a:buFont typeface="Arial" panose="020B0604020202020204" pitchFamily="34" charset="0"/>
              <a:buChar char="•"/>
            </a:pPr>
            <a:r>
              <a:rPr lang="en-GB" sz="1400" b="0" i="0" dirty="0">
                <a:solidFill>
                  <a:srgbClr val="222222"/>
                </a:solidFill>
                <a:effectLst/>
              </a:rPr>
              <a:t>Trinh, M.T., Feng, Y. and </a:t>
            </a:r>
            <a:r>
              <a:rPr lang="en-GB" sz="1400" b="0" i="0" dirty="0" err="1">
                <a:solidFill>
                  <a:srgbClr val="222222"/>
                </a:solidFill>
                <a:effectLst/>
              </a:rPr>
              <a:t>Jin</a:t>
            </a:r>
            <a:r>
              <a:rPr lang="en-GB" sz="1400" b="0" i="0" dirty="0">
                <a:solidFill>
                  <a:srgbClr val="222222"/>
                </a:solidFill>
                <a:effectLst/>
              </a:rPr>
              <a:t>, X., 2018. Conceptual model for developing resilient safety culture in the construction environment. </a:t>
            </a:r>
            <a:r>
              <a:rPr lang="en-GB" sz="1400" b="0" i="1" dirty="0">
                <a:solidFill>
                  <a:srgbClr val="222222"/>
                </a:solidFill>
                <a:effectLst/>
              </a:rPr>
              <a:t>Journal of Construction Engineering and Management</a:t>
            </a:r>
            <a:r>
              <a:rPr lang="en-GB" sz="1400" b="0" i="0" dirty="0">
                <a:solidFill>
                  <a:srgbClr val="222222"/>
                </a:solidFill>
                <a:effectLst/>
              </a:rPr>
              <a:t>, </a:t>
            </a:r>
            <a:r>
              <a:rPr lang="en-GB" sz="1400" b="0" i="1" dirty="0">
                <a:solidFill>
                  <a:srgbClr val="222222"/>
                </a:solidFill>
                <a:effectLst/>
              </a:rPr>
              <a:t>144</a:t>
            </a:r>
            <a:r>
              <a:rPr lang="en-GB" sz="1400" b="0" i="0" dirty="0">
                <a:solidFill>
                  <a:srgbClr val="222222"/>
                </a:solidFill>
                <a:effectLst/>
              </a:rPr>
              <a:t>(7), p.06018003.</a:t>
            </a:r>
            <a:endParaRPr lang="en-GB" sz="1400" dirty="0"/>
          </a:p>
        </p:txBody>
      </p:sp>
    </p:spTree>
    <p:custDataLst>
      <p:tags r:id="rId1"/>
    </p:custDataLst>
    <p:extLst>
      <p:ext uri="{BB962C8B-B14F-4D97-AF65-F5344CB8AC3E}">
        <p14:creationId xmlns:p14="http://schemas.microsoft.com/office/powerpoint/2010/main" val="3678356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Isosceles Triangle 7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7339E5E-184C-410E-8DDD-D7F7B411495E}"/>
              </a:ext>
            </a:extLst>
          </p:cNvPr>
          <p:cNvSpPr txBox="1"/>
          <p:nvPr/>
        </p:nvSpPr>
        <p:spPr>
          <a:xfrm>
            <a:off x="1809638" y="3042248"/>
            <a:ext cx="7038147" cy="584775"/>
          </a:xfrm>
          <a:prstGeom prst="rect">
            <a:avLst/>
          </a:prstGeom>
          <a:noFill/>
        </p:spPr>
        <p:txBody>
          <a:bodyPr wrap="square">
            <a:spAutoFit/>
          </a:bodyPr>
          <a:lstStyle/>
          <a:p>
            <a:r>
              <a:rPr lang="en-GB" sz="1600" b="1" i="0" u="none" strike="noStrike" baseline="0" dirty="0">
                <a:latin typeface="Garamond" panose="02020404030301010803" pitchFamily="18" charset="0"/>
              </a:rPr>
              <a:t>Profil</a:t>
            </a:r>
            <a:r>
              <a:rPr lang="en-GB" sz="1600" b="1" dirty="0">
                <a:latin typeface="Garamond" panose="02020404030301010803" pitchFamily="18" charset="0"/>
              </a:rPr>
              <a:t>e </a:t>
            </a:r>
            <a:r>
              <a:rPr lang="en-GB" sz="1600" dirty="0">
                <a:solidFill>
                  <a:srgbClr val="0000FF"/>
                </a:solidFill>
                <a:latin typeface="Garamond" panose="02020404030301010803" pitchFamily="18" charset="0"/>
              </a:rPr>
              <a:t>- </a:t>
            </a:r>
            <a:r>
              <a:rPr lang="en-GB" sz="1600" b="0" i="0" u="none" strike="noStrike" baseline="0" dirty="0">
                <a:solidFill>
                  <a:srgbClr val="0000FF"/>
                </a:solidFill>
                <a:latin typeface="Garamond" panose="02020404030301010803" pitchFamily="18" charset="0"/>
              </a:rPr>
              <a:t>https://uk.linkedin.com/in/nkeiruka-Ndubuka-mccallum              https://rgu-repository.worktribe.com/person/192812/nkeiruka-ndubuka-mccallum</a:t>
            </a:r>
            <a:endParaRPr lang="en-GB" sz="1600" dirty="0"/>
          </a:p>
        </p:txBody>
      </p:sp>
      <p:sp>
        <p:nvSpPr>
          <p:cNvPr id="21" name="TextBox 20">
            <a:extLst>
              <a:ext uri="{FF2B5EF4-FFF2-40B4-BE49-F238E27FC236}">
                <a16:creationId xmlns:a16="http://schemas.microsoft.com/office/drawing/2014/main" id="{A8337C5C-CB6F-45D6-A542-FEBB76D49357}"/>
              </a:ext>
            </a:extLst>
          </p:cNvPr>
          <p:cNvSpPr txBox="1"/>
          <p:nvPr/>
        </p:nvSpPr>
        <p:spPr>
          <a:xfrm>
            <a:off x="1809639" y="3720226"/>
            <a:ext cx="9586781" cy="2292935"/>
          </a:xfrm>
          <a:prstGeom prst="rect">
            <a:avLst/>
          </a:prstGeom>
          <a:noFill/>
        </p:spPr>
        <p:txBody>
          <a:bodyPr wrap="square">
            <a:spAutoFit/>
          </a:bodyPr>
          <a:lstStyle/>
          <a:p>
            <a:pPr algn="l"/>
            <a:r>
              <a:rPr lang="en-GB" sz="1600" b="1" i="0" u="none" strike="noStrike" baseline="0" dirty="0">
                <a:latin typeface="Garamond-Bold"/>
              </a:rPr>
              <a:t>Health, Safety and Risk Management Course provision at Aberdeen Business School, Robert</a:t>
            </a:r>
          </a:p>
          <a:p>
            <a:pPr algn="l"/>
            <a:r>
              <a:rPr lang="en-GB" sz="1600" b="1" i="0" u="none" strike="noStrike" baseline="0" dirty="0">
                <a:latin typeface="Garamond-Bold"/>
              </a:rPr>
              <a:t>Gordon University - </a:t>
            </a:r>
            <a:r>
              <a:rPr lang="en-GB" sz="1600" b="0" i="0" u="none" strike="noStrike" baseline="0" dirty="0">
                <a:latin typeface="Garamond" panose="02020404030301010803" pitchFamily="18" charset="0"/>
                <a:hlinkClick r:id="rId4"/>
              </a:rPr>
              <a:t>https://www.rgu.ac.uk/study/courses/810-pgcert-pgdip-msc-health-safety-and-risk-management</a:t>
            </a:r>
            <a:endParaRPr lang="en-GB" sz="1600" dirty="0">
              <a:latin typeface="Garamond" panose="02020404030301010803" pitchFamily="18" charset="0"/>
            </a:endParaRPr>
          </a:p>
          <a:p>
            <a:pPr algn="l"/>
            <a:endParaRPr lang="en-GB" sz="1600" b="1" i="0" u="none" strike="noStrike" baseline="0" dirty="0">
              <a:latin typeface="Garamond" panose="02020404030301010803" pitchFamily="18" charset="0"/>
            </a:endParaRPr>
          </a:p>
          <a:p>
            <a:pPr algn="l"/>
            <a:r>
              <a:rPr lang="en-GB" sz="1600" b="1" i="0" u="none" strike="noStrike" baseline="0" dirty="0">
                <a:latin typeface="Garamond-Bold"/>
              </a:rPr>
              <a:t>Short Courses and Professional Development at Aberdeen Business School, Robert Gordon</a:t>
            </a:r>
          </a:p>
          <a:p>
            <a:pPr algn="l"/>
            <a:r>
              <a:rPr lang="en-GB" sz="1600" b="1" i="0" u="none" strike="noStrike" baseline="0" dirty="0">
                <a:latin typeface="Garamond-Bold"/>
              </a:rPr>
              <a:t>University - </a:t>
            </a:r>
            <a:r>
              <a:rPr lang="en-GB" sz="1600" b="0" i="0" u="none" strike="noStrike" baseline="0" dirty="0">
                <a:latin typeface="Garamond" panose="02020404030301010803" pitchFamily="18" charset="0"/>
              </a:rPr>
              <a:t>https://www.rgu.ac.uk/study/course-search?level_of_study=SCPD&amp;school_filter=Aberdeen%</a:t>
            </a:r>
          </a:p>
          <a:p>
            <a:pPr algn="l">
              <a:spcBef>
                <a:spcPts val="600"/>
              </a:spcBef>
              <a:spcAft>
                <a:spcPts val="600"/>
              </a:spcAft>
            </a:pPr>
            <a:r>
              <a:rPr lang="en-GB" sz="1600" b="0" i="0" u="none" strike="noStrike" baseline="0" dirty="0">
                <a:latin typeface="Garamond" panose="02020404030301010803" pitchFamily="18" charset="0"/>
              </a:rPr>
              <a:t>20Business%20School</a:t>
            </a:r>
          </a:p>
          <a:p>
            <a:pPr algn="l">
              <a:spcBef>
                <a:spcPts val="600"/>
              </a:spcBef>
              <a:spcAft>
                <a:spcPts val="600"/>
              </a:spcAft>
            </a:pPr>
            <a:r>
              <a:rPr lang="en-GB" sz="1600" b="1" i="0" u="none" strike="noStrike" baseline="0" dirty="0">
                <a:latin typeface="Garamond-Bold"/>
              </a:rPr>
              <a:t>All Course provision at Aberdeen Business School, Robert Gordon University </a:t>
            </a:r>
            <a:r>
              <a:rPr lang="en-GB" sz="1600" b="0" i="0" u="none" strike="noStrike" baseline="0" dirty="0">
                <a:latin typeface="Garamond" panose="02020404030301010803" pitchFamily="18" charset="0"/>
              </a:rPr>
              <a:t>https://www.rgu.ac.uk/study/academic-schools/aberdeen-business-schoo</a:t>
            </a:r>
            <a:endParaRPr lang="en-GB" sz="1600" dirty="0"/>
          </a:p>
        </p:txBody>
      </p:sp>
      <p:pic>
        <p:nvPicPr>
          <p:cNvPr id="10" name="Picture 2" descr="Robert Gordon University | Personal Website of Kevin Mears">
            <a:extLst>
              <a:ext uri="{FF2B5EF4-FFF2-40B4-BE49-F238E27FC236}">
                <a16:creationId xmlns:a16="http://schemas.microsoft.com/office/drawing/2014/main" id="{A6F6389F-BAC6-4A8F-BD0D-B05A76EF5F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2350" y="183733"/>
            <a:ext cx="4819650" cy="1160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oman Fashion - Thanks You For Listening Transparent PNG - 836x748 - Free  Download on NicePNG">
            <a:extLst>
              <a:ext uri="{FF2B5EF4-FFF2-40B4-BE49-F238E27FC236}">
                <a16:creationId xmlns:a16="http://schemas.microsoft.com/office/drawing/2014/main" id="{5876AFB5-1E41-4429-A2CA-FFF67C63E4C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709" t="6868" r="15495" b="7263"/>
          <a:stretch/>
        </p:blipFill>
        <p:spPr bwMode="auto">
          <a:xfrm>
            <a:off x="1323975" y="501338"/>
            <a:ext cx="1628776" cy="168487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35534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1527543" y="1634997"/>
            <a:ext cx="2714875" cy="9414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800" u="sng" kern="1200" dirty="0">
                <a:solidFill>
                  <a:schemeClr val="tx1"/>
                </a:solidFill>
                <a:latin typeface="+mj-lt"/>
                <a:ea typeface="+mj-ea"/>
                <a:cs typeface="+mj-cs"/>
              </a:rPr>
              <a:t>Health</a:t>
            </a:r>
          </a:p>
        </p:txBody>
      </p:sp>
      <p:grpSp>
        <p:nvGrpSpPr>
          <p:cNvPr id="27" name="Group 2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22" name="Rectangle 2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2D626C-DFA8-45DC-921B-1E552C1318B4}"/>
              </a:ext>
            </a:extLst>
          </p:cNvPr>
          <p:cNvSpPr txBox="1"/>
          <p:nvPr/>
        </p:nvSpPr>
        <p:spPr>
          <a:xfrm>
            <a:off x="1407732" y="2878798"/>
            <a:ext cx="3932509" cy="1446550"/>
          </a:xfrm>
          <a:prstGeom prst="rect">
            <a:avLst/>
          </a:prstGeom>
          <a:noFill/>
        </p:spPr>
        <p:txBody>
          <a:bodyPr wrap="square">
            <a:spAutoFit/>
          </a:bodyPr>
          <a:lstStyle/>
          <a:p>
            <a:pPr marL="176212">
              <a:spcBef>
                <a:spcPts val="600"/>
              </a:spcBef>
            </a:pPr>
            <a:r>
              <a:rPr lang="en-US" dirty="0"/>
              <a:t>A state of complete: </a:t>
            </a:r>
          </a:p>
          <a:p>
            <a:pPr marL="460375" indent="-187325">
              <a:spcBef>
                <a:spcPts val="1200"/>
              </a:spcBef>
              <a:buFont typeface="Arial" panose="020B0604020202020204" pitchFamily="34" charset="0"/>
              <a:buChar char="•"/>
            </a:pPr>
            <a:r>
              <a:rPr lang="en-US" sz="1600" dirty="0"/>
              <a:t>Physical</a:t>
            </a:r>
          </a:p>
          <a:p>
            <a:pPr marL="460375" indent="-187325">
              <a:spcBef>
                <a:spcPts val="600"/>
              </a:spcBef>
              <a:buFont typeface="Arial" panose="020B0604020202020204" pitchFamily="34" charset="0"/>
              <a:buChar char="•"/>
            </a:pPr>
            <a:r>
              <a:rPr lang="en-US" sz="1600" dirty="0"/>
              <a:t>Mental </a:t>
            </a:r>
          </a:p>
          <a:p>
            <a:pPr marL="460375" indent="-187325">
              <a:spcBef>
                <a:spcPts val="600"/>
              </a:spcBef>
              <a:buFont typeface="Arial" panose="020B0604020202020204" pitchFamily="34" charset="0"/>
              <a:buChar char="•"/>
            </a:pPr>
            <a:r>
              <a:rPr lang="en-US" sz="1600" dirty="0"/>
              <a:t>Social wellbeing (WHO)</a:t>
            </a:r>
            <a:endParaRPr lang="en-US" sz="1400" dirty="0"/>
          </a:p>
        </p:txBody>
      </p:sp>
      <p:pic>
        <p:nvPicPr>
          <p:cNvPr id="14" name="Picture 2" descr="The Meikirch Model of Health: Health occurs when individuals use their... |  Download Scientific Diagram">
            <a:extLst>
              <a:ext uri="{FF2B5EF4-FFF2-40B4-BE49-F238E27FC236}">
                <a16:creationId xmlns:a16="http://schemas.microsoft.com/office/drawing/2014/main" id="{4CE23A1D-C292-4687-9585-263ECC81B7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3399" y="1362288"/>
            <a:ext cx="3719727" cy="368068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4DEC2C4-9CE3-4046-A6E8-5388ABD39BF6}"/>
              </a:ext>
            </a:extLst>
          </p:cNvPr>
          <p:cNvSpPr txBox="1"/>
          <p:nvPr/>
        </p:nvSpPr>
        <p:spPr>
          <a:xfrm>
            <a:off x="7489485" y="5250196"/>
            <a:ext cx="3036276" cy="338554"/>
          </a:xfrm>
          <a:prstGeom prst="rect">
            <a:avLst/>
          </a:prstGeom>
          <a:noFill/>
        </p:spPr>
        <p:txBody>
          <a:bodyPr wrap="square">
            <a:spAutoFit/>
          </a:bodyPr>
          <a:lstStyle/>
          <a:p>
            <a:pPr algn="ctr"/>
            <a:r>
              <a:rPr lang="en-US" sz="1600" b="0" i="0" dirty="0" err="1">
                <a:solidFill>
                  <a:srgbClr val="000000"/>
                </a:solidFill>
                <a:effectLst/>
                <a:latin typeface="Times New Roman" panose="02020603050405020304" pitchFamily="18" charset="0"/>
              </a:rPr>
              <a:t>Meikirch’s</a:t>
            </a:r>
            <a:r>
              <a:rPr lang="en-US" sz="1600" b="0" i="0" dirty="0">
                <a:solidFill>
                  <a:srgbClr val="000000"/>
                </a:solidFill>
                <a:effectLst/>
                <a:latin typeface="Times New Roman" panose="02020603050405020304" pitchFamily="18" charset="0"/>
              </a:rPr>
              <a:t> Model of Health </a:t>
            </a:r>
            <a:endParaRPr lang="en-GB" sz="1600" dirty="0"/>
          </a:p>
        </p:txBody>
      </p:sp>
    </p:spTree>
    <p:custDataLst>
      <p:tags r:id="rId1"/>
    </p:custDataLst>
    <p:extLst>
      <p:ext uri="{BB962C8B-B14F-4D97-AF65-F5344CB8AC3E}">
        <p14:creationId xmlns:p14="http://schemas.microsoft.com/office/powerpoint/2010/main" val="3581491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B0B8DCBA-FEED-46EF-A140-35B904015B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52" name="Rectangle 5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ectangle 5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59078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1043631" y="873940"/>
            <a:ext cx="4928291" cy="1035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spcAft>
                <a:spcPts val="600"/>
              </a:spcAft>
            </a:pPr>
            <a:r>
              <a:rPr lang="en-US" sz="3600" u="sng">
                <a:solidFill>
                  <a:schemeClr val="tx1"/>
                </a:solidFill>
                <a:latin typeface="+mj-lt"/>
              </a:rPr>
              <a:t>Environment</a:t>
            </a:r>
          </a:p>
        </p:txBody>
      </p:sp>
      <p:sp>
        <p:nvSpPr>
          <p:cNvPr id="12" name="TextBox 11">
            <a:extLst>
              <a:ext uri="{FF2B5EF4-FFF2-40B4-BE49-F238E27FC236}">
                <a16:creationId xmlns:a16="http://schemas.microsoft.com/office/drawing/2014/main" id="{E62D626C-DFA8-45DC-921B-1E552C1318B4}"/>
              </a:ext>
            </a:extLst>
          </p:cNvPr>
          <p:cNvSpPr txBox="1"/>
          <p:nvPr/>
        </p:nvSpPr>
        <p:spPr>
          <a:xfrm>
            <a:off x="1045029" y="3240518"/>
            <a:ext cx="4468531" cy="1431592"/>
          </a:xfrm>
          <a:prstGeom prst="rect">
            <a:avLst/>
          </a:prstGeom>
        </p:spPr>
        <p:txBody>
          <a:bodyPr vert="horz" lIns="91440" tIns="45720" rIns="91440" bIns="45720" rtlCol="0" anchor="ctr">
            <a:normAutofit/>
          </a:bodyPr>
          <a:lstStyle/>
          <a:p>
            <a:pPr>
              <a:lnSpc>
                <a:spcPct val="110000"/>
              </a:lnSpc>
              <a:spcAft>
                <a:spcPts val="600"/>
              </a:spcAft>
            </a:pPr>
            <a:r>
              <a:rPr lang="en-US" sz="1600" b="0" i="0" dirty="0">
                <a:effectLst/>
              </a:rPr>
              <a:t>All set of elements that form the frameworks, the surroundings and the living conditions of man and society as they are or are perceived (EU).</a:t>
            </a:r>
            <a:endParaRPr lang="en-US" altLang="en-US" sz="1600" b="1" dirty="0"/>
          </a:p>
        </p:txBody>
      </p:sp>
      <p:pic>
        <p:nvPicPr>
          <p:cNvPr id="14" name="Picture 2" descr="Environmental principles in the Environment Bill - Brexit &amp; Environment">
            <a:extLst>
              <a:ext uri="{FF2B5EF4-FFF2-40B4-BE49-F238E27FC236}">
                <a16:creationId xmlns:a16="http://schemas.microsoft.com/office/drawing/2014/main" id="{048DA643-2B0B-41E8-8C74-7AA06BE159E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086" r="23598" b="-1"/>
          <a:stretch/>
        </p:blipFill>
        <p:spPr bwMode="auto">
          <a:xfrm>
            <a:off x="6788383" y="613147"/>
            <a:ext cx="4565417" cy="5593443"/>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Straight Connector 5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61531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6513788" y="1268777"/>
            <a:ext cx="2034789" cy="18073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u="sng" dirty="0">
                <a:solidFill>
                  <a:schemeClr val="tx1"/>
                </a:solidFill>
                <a:latin typeface="+mj-lt"/>
              </a:rPr>
              <a:t>Safety</a:t>
            </a:r>
          </a:p>
        </p:txBody>
      </p:sp>
      <p:pic>
        <p:nvPicPr>
          <p:cNvPr id="14" name="Picture 5" descr="Image result for piper alpha">
            <a:extLst>
              <a:ext uri="{FF2B5EF4-FFF2-40B4-BE49-F238E27FC236}">
                <a16:creationId xmlns:a16="http://schemas.microsoft.com/office/drawing/2014/main" id="{E69B3F0C-4882-4BBB-B424-6E66F421DE7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617" r="22518"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E62D626C-DFA8-45DC-921B-1E552C1318B4}"/>
              </a:ext>
            </a:extLst>
          </p:cNvPr>
          <p:cNvSpPr txBox="1"/>
          <p:nvPr/>
        </p:nvSpPr>
        <p:spPr>
          <a:xfrm>
            <a:off x="6414764" y="3100979"/>
            <a:ext cx="4267626" cy="1095154"/>
          </a:xfrm>
          <a:prstGeom prst="rect">
            <a:avLst/>
          </a:prstGeom>
        </p:spPr>
        <p:txBody>
          <a:bodyPr vert="horz" lIns="91440" tIns="45720" rIns="91440" bIns="45720" rtlCol="0">
            <a:normAutofit/>
          </a:bodyPr>
          <a:lstStyle/>
          <a:p>
            <a:pPr marL="361950" indent="-228600">
              <a:lnSpc>
                <a:spcPct val="90000"/>
              </a:lnSpc>
              <a:spcBef>
                <a:spcPts val="600"/>
              </a:spcBef>
              <a:buFont typeface="Arial" panose="020B0604020202020204" pitchFamily="34" charset="0"/>
              <a:buChar char="•"/>
            </a:pPr>
            <a:r>
              <a:rPr lang="en-US" sz="1600" dirty="0"/>
              <a:t>Absence of accidents</a:t>
            </a:r>
          </a:p>
          <a:p>
            <a:pPr marL="361950" indent="-228600">
              <a:lnSpc>
                <a:spcPct val="90000"/>
              </a:lnSpc>
              <a:spcBef>
                <a:spcPts val="600"/>
              </a:spcBef>
              <a:buFont typeface="Arial" panose="020B0604020202020204" pitchFamily="34" charset="0"/>
              <a:buChar char="•"/>
            </a:pPr>
            <a:r>
              <a:rPr lang="en-US" sz="1600" dirty="0"/>
              <a:t>Workplace free of unacceptable loss </a:t>
            </a:r>
          </a:p>
          <a:p>
            <a:pPr marL="133350" algn="ctr">
              <a:spcBef>
                <a:spcPts val="600"/>
              </a:spcBef>
            </a:pPr>
            <a:r>
              <a:rPr lang="en-US" sz="1600" dirty="0"/>
              <a:t>(Leveson, 2011)</a:t>
            </a:r>
          </a:p>
        </p:txBody>
      </p:sp>
    </p:spTree>
    <p:custDataLst>
      <p:tags r:id="rId1"/>
    </p:custDataLst>
    <p:extLst>
      <p:ext uri="{BB962C8B-B14F-4D97-AF65-F5344CB8AC3E}">
        <p14:creationId xmlns:p14="http://schemas.microsoft.com/office/powerpoint/2010/main" val="2500725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62">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662" y="386930"/>
            <a:ext cx="10066122" cy="12984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spcAft>
                <a:spcPts val="600"/>
              </a:spcAft>
            </a:pPr>
            <a:r>
              <a:rPr lang="en-US" sz="4800" u="sng" dirty="0">
                <a:solidFill>
                  <a:schemeClr val="tx1"/>
                </a:solidFill>
                <a:latin typeface="+mj-lt"/>
              </a:rPr>
              <a:t>Organisational resilience</a:t>
            </a:r>
          </a:p>
        </p:txBody>
      </p:sp>
      <p:sp>
        <p:nvSpPr>
          <p:cNvPr id="65" name="Rectangle 6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2D626C-DFA8-45DC-921B-1E552C1318B4}"/>
              </a:ext>
            </a:extLst>
          </p:cNvPr>
          <p:cNvSpPr txBox="1"/>
          <p:nvPr/>
        </p:nvSpPr>
        <p:spPr>
          <a:xfrm>
            <a:off x="977775" y="3270244"/>
            <a:ext cx="4249829" cy="1219277"/>
          </a:xfrm>
          <a:prstGeom prst="rect">
            <a:avLst/>
          </a:prstGeom>
        </p:spPr>
        <p:txBody>
          <a:bodyPr vert="horz" lIns="91440" tIns="45720" rIns="91440" bIns="45720" rtlCol="0" anchor="ctr">
            <a:normAutofit/>
          </a:bodyPr>
          <a:lstStyle/>
          <a:p>
            <a:pPr>
              <a:spcBef>
                <a:spcPts val="1200"/>
              </a:spcBef>
              <a:defRPr/>
            </a:pPr>
            <a:r>
              <a:rPr lang="en-US" sz="1600" b="0" u="none" dirty="0"/>
              <a:t>What organizations </a:t>
            </a:r>
            <a:r>
              <a:rPr lang="en-US" sz="1600" b="0" u="sng" dirty="0"/>
              <a:t>need</a:t>
            </a:r>
            <a:r>
              <a:rPr lang="en-US" sz="1600" b="0" u="none" dirty="0"/>
              <a:t> to bounce back from any strain in the system.</a:t>
            </a:r>
          </a:p>
        </p:txBody>
      </p:sp>
      <p:pic>
        <p:nvPicPr>
          <p:cNvPr id="13" name="Picture 8" descr="Business Continuity Planning and Cyber-resilience - Trilateral Research">
            <a:extLst>
              <a:ext uri="{FF2B5EF4-FFF2-40B4-BE49-F238E27FC236}">
                <a16:creationId xmlns:a16="http://schemas.microsoft.com/office/drawing/2014/main" id="{3BEF78DE-4F9E-41D7-A296-11697EDD20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724" b="-2"/>
          <a:stretch/>
        </p:blipFill>
        <p:spPr bwMode="auto">
          <a:xfrm>
            <a:off x="5911532" y="2484255"/>
            <a:ext cx="5150277" cy="3714244"/>
          </a:xfrm>
          <a:prstGeom prst="rect">
            <a:avLst/>
          </a:prstGeom>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125252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62">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662" y="386930"/>
            <a:ext cx="10066122" cy="12984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spcAft>
                <a:spcPts val="600"/>
              </a:spcAft>
            </a:pPr>
            <a:r>
              <a:rPr lang="en-US" sz="4800" u="sng" dirty="0">
                <a:solidFill>
                  <a:schemeClr val="tx1"/>
                </a:solidFill>
                <a:latin typeface="+mj-lt"/>
              </a:rPr>
              <a:t>Organisational resilience - dimensions</a:t>
            </a:r>
          </a:p>
        </p:txBody>
      </p:sp>
      <p:sp>
        <p:nvSpPr>
          <p:cNvPr id="65" name="Rectangle 6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2D626C-DFA8-45DC-921B-1E552C1318B4}"/>
              </a:ext>
            </a:extLst>
          </p:cNvPr>
          <p:cNvSpPr txBox="1"/>
          <p:nvPr/>
        </p:nvSpPr>
        <p:spPr>
          <a:xfrm>
            <a:off x="1074536" y="2984778"/>
            <a:ext cx="5021463" cy="2105874"/>
          </a:xfrm>
          <a:prstGeom prst="rect">
            <a:avLst/>
          </a:prstGeom>
        </p:spPr>
        <p:txBody>
          <a:bodyPr vert="horz" lIns="91440" tIns="45720" rIns="91440" bIns="45720" rtlCol="0" anchor="ctr">
            <a:normAutofit/>
          </a:bodyPr>
          <a:lstStyle/>
          <a:p>
            <a:pPr marL="520700" indent="-342900">
              <a:spcBef>
                <a:spcPts val="1200"/>
              </a:spcBef>
              <a:buFont typeface="+mj-lt"/>
              <a:buAutoNum type="arabicPeriod"/>
              <a:defRPr/>
            </a:pPr>
            <a:r>
              <a:rPr lang="en-US" sz="1600" dirty="0"/>
              <a:t>Enables firms notice, interpret uncertain situations, analyze and frame responses.</a:t>
            </a:r>
          </a:p>
          <a:p>
            <a:pPr marL="520700" indent="-342900">
              <a:spcBef>
                <a:spcPts val="1200"/>
              </a:spcBef>
              <a:buFont typeface="+mj-lt"/>
              <a:buAutoNum type="arabicPeriod"/>
              <a:defRPr/>
            </a:pPr>
            <a:r>
              <a:rPr lang="en-US" sz="1600" dirty="0"/>
              <a:t>Useful for the forward moving of firms (learning &amp; strategizing)</a:t>
            </a:r>
          </a:p>
          <a:p>
            <a:pPr marL="520700" indent="-342900">
              <a:spcBef>
                <a:spcPts val="1200"/>
              </a:spcBef>
              <a:buFont typeface="+mj-lt"/>
              <a:buAutoNum type="arabicPeriod"/>
              <a:defRPr/>
            </a:pPr>
            <a:r>
              <a:rPr lang="en-US" sz="1600" b="0" u="none" dirty="0"/>
              <a:t>Supportive of 1 &amp; 2</a:t>
            </a:r>
          </a:p>
        </p:txBody>
      </p:sp>
      <p:sp>
        <p:nvSpPr>
          <p:cNvPr id="69" name="Rectangle 6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Diagram 8">
            <a:extLst>
              <a:ext uri="{FF2B5EF4-FFF2-40B4-BE49-F238E27FC236}">
                <a16:creationId xmlns:a16="http://schemas.microsoft.com/office/drawing/2014/main" id="{2790BB17-BAC0-4FA8-A1FC-74EB85845435}"/>
              </a:ext>
            </a:extLst>
          </p:cNvPr>
          <p:cNvGraphicFramePr/>
          <p:nvPr>
            <p:extLst>
              <p:ext uri="{D42A27DB-BD31-4B8C-83A1-F6EECF244321}">
                <p14:modId xmlns:p14="http://schemas.microsoft.com/office/powerpoint/2010/main" val="38433584"/>
              </p:ext>
            </p:extLst>
          </p:nvPr>
        </p:nvGraphicFramePr>
        <p:xfrm>
          <a:off x="5758870" y="2486998"/>
          <a:ext cx="4902365" cy="34249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234911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62">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662" y="386930"/>
            <a:ext cx="10066122" cy="12984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spcAft>
                <a:spcPts val="600"/>
              </a:spcAft>
            </a:pPr>
            <a:r>
              <a:rPr lang="en-US" sz="4800" u="sng" dirty="0">
                <a:solidFill>
                  <a:schemeClr val="tx1"/>
                </a:solidFill>
                <a:latin typeface="+mj-lt"/>
              </a:rPr>
              <a:t>Safety culture</a:t>
            </a:r>
          </a:p>
        </p:txBody>
      </p:sp>
      <p:sp>
        <p:nvSpPr>
          <p:cNvPr id="65" name="Rectangle 6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2D626C-DFA8-45DC-921B-1E552C1318B4}"/>
              </a:ext>
            </a:extLst>
          </p:cNvPr>
          <p:cNvSpPr txBox="1"/>
          <p:nvPr/>
        </p:nvSpPr>
        <p:spPr>
          <a:xfrm>
            <a:off x="925893" y="2878269"/>
            <a:ext cx="4588939" cy="2192979"/>
          </a:xfrm>
          <a:prstGeom prst="rect">
            <a:avLst/>
          </a:prstGeom>
        </p:spPr>
        <p:txBody>
          <a:bodyPr vert="horz" lIns="91440" tIns="45720" rIns="91440" bIns="45720" rtlCol="0" anchor="ctr">
            <a:normAutofit/>
          </a:bodyPr>
          <a:lstStyle/>
          <a:p>
            <a:pPr marL="463550" indent="-285750">
              <a:spcBef>
                <a:spcPts val="1200"/>
              </a:spcBef>
              <a:buFont typeface="Arial" panose="020B0604020202020204" pitchFamily="34" charset="0"/>
              <a:buChar char="•"/>
              <a:defRPr/>
            </a:pPr>
            <a:r>
              <a:rPr lang="en-US" sz="1600" dirty="0"/>
              <a:t>A sub-set of organisational culture – beliefs and values are specifically targeted at H&amp;S matters.</a:t>
            </a:r>
          </a:p>
          <a:p>
            <a:pPr marL="463550" indent="-285750">
              <a:spcBef>
                <a:spcPts val="1200"/>
              </a:spcBef>
              <a:buFont typeface="Arial" panose="020B0604020202020204" pitchFamily="34" charset="0"/>
              <a:buChar char="•"/>
              <a:defRPr/>
            </a:pPr>
            <a:r>
              <a:rPr lang="en-US" sz="1600" dirty="0"/>
              <a:t>Comprises of sub-cultures that are inter &amp; intra related.</a:t>
            </a:r>
          </a:p>
          <a:p>
            <a:pPr marL="463550" indent="-285750">
              <a:spcBef>
                <a:spcPts val="1200"/>
              </a:spcBef>
              <a:buFont typeface="Arial" panose="020B0604020202020204" pitchFamily="34" charset="0"/>
              <a:buChar char="•"/>
              <a:defRPr/>
            </a:pPr>
            <a:r>
              <a:rPr lang="en-US" sz="1600" b="0" u="none" dirty="0"/>
              <a:t>Influences the deployment of safety management resources &amp; procedures</a:t>
            </a:r>
            <a:endParaRPr lang="en-US" sz="2400" b="0" u="none" dirty="0"/>
          </a:p>
        </p:txBody>
      </p:sp>
      <p:sp>
        <p:nvSpPr>
          <p:cNvPr id="69" name="Rectangle 6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F2BB3657-1787-49F3-A430-CE5A1916ED23}"/>
              </a:ext>
            </a:extLst>
          </p:cNvPr>
          <p:cNvGrpSpPr/>
          <p:nvPr/>
        </p:nvGrpSpPr>
        <p:grpSpPr>
          <a:xfrm>
            <a:off x="6740375" y="2934954"/>
            <a:ext cx="3711921" cy="2408957"/>
            <a:chOff x="6382693" y="3148206"/>
            <a:chExt cx="4047957" cy="2408957"/>
          </a:xfrm>
        </p:grpSpPr>
        <p:sp>
          <p:nvSpPr>
            <p:cNvPr id="2" name="Rectangle 1">
              <a:extLst>
                <a:ext uri="{FF2B5EF4-FFF2-40B4-BE49-F238E27FC236}">
                  <a16:creationId xmlns:a16="http://schemas.microsoft.com/office/drawing/2014/main" id="{29EAAA6C-7A5F-4C2D-8401-688D4C8987B2}"/>
                </a:ext>
              </a:extLst>
            </p:cNvPr>
            <p:cNvSpPr/>
            <p:nvPr/>
          </p:nvSpPr>
          <p:spPr>
            <a:xfrm>
              <a:off x="6382693" y="3148206"/>
              <a:ext cx="4047957" cy="2408957"/>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9" name="Rectangle 8">
              <a:extLst>
                <a:ext uri="{FF2B5EF4-FFF2-40B4-BE49-F238E27FC236}">
                  <a16:creationId xmlns:a16="http://schemas.microsoft.com/office/drawing/2014/main" id="{78739FF7-7D74-4F2D-9B4A-B2BD2123E9FD}"/>
                </a:ext>
              </a:extLst>
            </p:cNvPr>
            <p:cNvSpPr/>
            <p:nvPr/>
          </p:nvSpPr>
          <p:spPr>
            <a:xfrm>
              <a:off x="7000446" y="3538396"/>
              <a:ext cx="2976473" cy="1413850"/>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0" name="Rectangle 9">
              <a:extLst>
                <a:ext uri="{FF2B5EF4-FFF2-40B4-BE49-F238E27FC236}">
                  <a16:creationId xmlns:a16="http://schemas.microsoft.com/office/drawing/2014/main" id="{DEE9A627-8C03-4175-84B5-64976112B01E}"/>
                </a:ext>
              </a:extLst>
            </p:cNvPr>
            <p:cNvSpPr/>
            <p:nvPr/>
          </p:nvSpPr>
          <p:spPr>
            <a:xfrm>
              <a:off x="7441948" y="3877060"/>
              <a:ext cx="2190939" cy="74926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1" name="Rectangle 10">
              <a:extLst>
                <a:ext uri="{FF2B5EF4-FFF2-40B4-BE49-F238E27FC236}">
                  <a16:creationId xmlns:a16="http://schemas.microsoft.com/office/drawing/2014/main" id="{B021BD3B-945E-47D8-84C2-165F6990208B}"/>
                </a:ext>
              </a:extLst>
            </p:cNvPr>
            <p:cNvSpPr/>
            <p:nvPr/>
          </p:nvSpPr>
          <p:spPr>
            <a:xfrm>
              <a:off x="7938379" y="4201143"/>
              <a:ext cx="1386689" cy="343364"/>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3" name="Rectangle 12">
              <a:extLst>
                <a:ext uri="{FF2B5EF4-FFF2-40B4-BE49-F238E27FC236}">
                  <a16:creationId xmlns:a16="http://schemas.microsoft.com/office/drawing/2014/main" id="{D9A65A77-11FA-45DC-8178-C8CACD66B532}"/>
                </a:ext>
              </a:extLst>
            </p:cNvPr>
            <p:cNvSpPr/>
            <p:nvPr/>
          </p:nvSpPr>
          <p:spPr>
            <a:xfrm>
              <a:off x="7769782" y="5047645"/>
              <a:ext cx="2207136" cy="343364"/>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 name="TextBox 2">
              <a:extLst>
                <a:ext uri="{FF2B5EF4-FFF2-40B4-BE49-F238E27FC236}">
                  <a16:creationId xmlns:a16="http://schemas.microsoft.com/office/drawing/2014/main" id="{7B5CCF35-BB9D-403D-99DA-EE8FB7CBF334}"/>
                </a:ext>
              </a:extLst>
            </p:cNvPr>
            <p:cNvSpPr txBox="1"/>
            <p:nvPr/>
          </p:nvSpPr>
          <p:spPr>
            <a:xfrm>
              <a:off x="6469229" y="3240935"/>
              <a:ext cx="1937442" cy="261610"/>
            </a:xfrm>
            <a:prstGeom prst="rect">
              <a:avLst/>
            </a:prstGeom>
            <a:noFill/>
            <a:ln>
              <a:noFill/>
            </a:ln>
          </p:spPr>
          <p:txBody>
            <a:bodyPr wrap="square" rtlCol="0">
              <a:spAutoFit/>
            </a:bodyPr>
            <a:lstStyle/>
            <a:p>
              <a:r>
                <a:rPr lang="en-GB" sz="1100" dirty="0"/>
                <a:t>Safety culture</a:t>
              </a:r>
            </a:p>
          </p:txBody>
        </p:sp>
        <p:sp>
          <p:nvSpPr>
            <p:cNvPr id="14" name="TextBox 13">
              <a:extLst>
                <a:ext uri="{FF2B5EF4-FFF2-40B4-BE49-F238E27FC236}">
                  <a16:creationId xmlns:a16="http://schemas.microsoft.com/office/drawing/2014/main" id="{D1692B3F-73FA-433E-82F6-85849BE0D8AA}"/>
                </a:ext>
              </a:extLst>
            </p:cNvPr>
            <p:cNvSpPr txBox="1"/>
            <p:nvPr/>
          </p:nvSpPr>
          <p:spPr>
            <a:xfrm>
              <a:off x="7170535" y="3583668"/>
              <a:ext cx="1937442" cy="261610"/>
            </a:xfrm>
            <a:prstGeom prst="rect">
              <a:avLst/>
            </a:prstGeom>
            <a:noFill/>
            <a:ln>
              <a:noFill/>
            </a:ln>
          </p:spPr>
          <p:txBody>
            <a:bodyPr wrap="square" rtlCol="0">
              <a:spAutoFit/>
            </a:bodyPr>
            <a:lstStyle/>
            <a:p>
              <a:r>
                <a:rPr lang="en-GB" sz="1100" dirty="0"/>
                <a:t>Learning culture</a:t>
              </a:r>
            </a:p>
          </p:txBody>
        </p:sp>
        <p:sp>
          <p:nvSpPr>
            <p:cNvPr id="15" name="TextBox 14">
              <a:extLst>
                <a:ext uri="{FF2B5EF4-FFF2-40B4-BE49-F238E27FC236}">
                  <a16:creationId xmlns:a16="http://schemas.microsoft.com/office/drawing/2014/main" id="{44A359B4-B833-4E3C-BE8E-A0325DF70320}"/>
                </a:ext>
              </a:extLst>
            </p:cNvPr>
            <p:cNvSpPr txBox="1"/>
            <p:nvPr/>
          </p:nvSpPr>
          <p:spPr>
            <a:xfrm>
              <a:off x="7523430" y="3926401"/>
              <a:ext cx="1937442" cy="261610"/>
            </a:xfrm>
            <a:prstGeom prst="rect">
              <a:avLst/>
            </a:prstGeom>
            <a:noFill/>
            <a:ln>
              <a:noFill/>
            </a:ln>
          </p:spPr>
          <p:txBody>
            <a:bodyPr wrap="square" rtlCol="0">
              <a:spAutoFit/>
            </a:bodyPr>
            <a:lstStyle/>
            <a:p>
              <a:r>
                <a:rPr lang="en-GB" sz="1100" dirty="0"/>
                <a:t>Reporting culture</a:t>
              </a:r>
            </a:p>
          </p:txBody>
        </p:sp>
        <p:sp>
          <p:nvSpPr>
            <p:cNvPr id="16" name="TextBox 15">
              <a:extLst>
                <a:ext uri="{FF2B5EF4-FFF2-40B4-BE49-F238E27FC236}">
                  <a16:creationId xmlns:a16="http://schemas.microsoft.com/office/drawing/2014/main" id="{E9D1198F-76AD-4E4E-B74E-AF563CA7E1E6}"/>
                </a:ext>
              </a:extLst>
            </p:cNvPr>
            <p:cNvSpPr txBox="1"/>
            <p:nvPr/>
          </p:nvSpPr>
          <p:spPr>
            <a:xfrm>
              <a:off x="8120953" y="4236916"/>
              <a:ext cx="1095310" cy="261610"/>
            </a:xfrm>
            <a:prstGeom prst="rect">
              <a:avLst/>
            </a:prstGeom>
            <a:noFill/>
            <a:ln>
              <a:noFill/>
            </a:ln>
          </p:spPr>
          <p:txBody>
            <a:bodyPr wrap="square" rtlCol="0">
              <a:spAutoFit/>
            </a:bodyPr>
            <a:lstStyle/>
            <a:p>
              <a:r>
                <a:rPr lang="en-GB" sz="1100" dirty="0"/>
                <a:t>Just culture</a:t>
              </a:r>
            </a:p>
          </p:txBody>
        </p:sp>
        <p:sp>
          <p:nvSpPr>
            <p:cNvPr id="17" name="TextBox 16">
              <a:extLst>
                <a:ext uri="{FF2B5EF4-FFF2-40B4-BE49-F238E27FC236}">
                  <a16:creationId xmlns:a16="http://schemas.microsoft.com/office/drawing/2014/main" id="{4E2A0E01-B7D5-4F69-916C-5205BA167A92}"/>
                </a:ext>
              </a:extLst>
            </p:cNvPr>
            <p:cNvSpPr txBox="1"/>
            <p:nvPr/>
          </p:nvSpPr>
          <p:spPr>
            <a:xfrm>
              <a:off x="7857812" y="5103552"/>
              <a:ext cx="1937442" cy="261610"/>
            </a:xfrm>
            <a:prstGeom prst="rect">
              <a:avLst/>
            </a:prstGeom>
            <a:noFill/>
            <a:ln>
              <a:noFill/>
            </a:ln>
          </p:spPr>
          <p:txBody>
            <a:bodyPr wrap="square" rtlCol="0">
              <a:spAutoFit/>
            </a:bodyPr>
            <a:lstStyle/>
            <a:p>
              <a:pPr algn="ctr"/>
              <a:r>
                <a:rPr lang="en-GB" sz="1100" dirty="0"/>
                <a:t>Flexible culture</a:t>
              </a:r>
            </a:p>
          </p:txBody>
        </p:sp>
      </p:grpSp>
      <p:sp>
        <p:nvSpPr>
          <p:cNvPr id="6" name="Rectangle 5">
            <a:extLst>
              <a:ext uri="{FF2B5EF4-FFF2-40B4-BE49-F238E27FC236}">
                <a16:creationId xmlns:a16="http://schemas.microsoft.com/office/drawing/2014/main" id="{2FD37397-CF16-423C-9B99-88D5DD514D76}"/>
              </a:ext>
            </a:extLst>
          </p:cNvPr>
          <p:cNvSpPr/>
          <p:nvPr/>
        </p:nvSpPr>
        <p:spPr>
          <a:xfrm>
            <a:off x="6183518" y="2489703"/>
            <a:ext cx="4603843" cy="3141553"/>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20" name="TextBox 19">
            <a:extLst>
              <a:ext uri="{FF2B5EF4-FFF2-40B4-BE49-F238E27FC236}">
                <a16:creationId xmlns:a16="http://schemas.microsoft.com/office/drawing/2014/main" id="{F6E4CABC-314C-49CF-9672-436E25192481}"/>
              </a:ext>
            </a:extLst>
          </p:cNvPr>
          <p:cNvSpPr txBox="1"/>
          <p:nvPr/>
        </p:nvSpPr>
        <p:spPr>
          <a:xfrm>
            <a:off x="6364224" y="2609973"/>
            <a:ext cx="1525609" cy="261610"/>
          </a:xfrm>
          <a:prstGeom prst="rect">
            <a:avLst/>
          </a:prstGeom>
          <a:noFill/>
          <a:ln>
            <a:noFill/>
          </a:ln>
        </p:spPr>
        <p:txBody>
          <a:bodyPr wrap="square" rtlCol="0">
            <a:spAutoFit/>
          </a:bodyPr>
          <a:lstStyle/>
          <a:p>
            <a:r>
              <a:rPr lang="en-GB" sz="1100" dirty="0"/>
              <a:t>Organisational culture</a:t>
            </a:r>
          </a:p>
        </p:txBody>
      </p:sp>
      <p:sp>
        <p:nvSpPr>
          <p:cNvPr id="22" name="TextBox 21">
            <a:extLst>
              <a:ext uri="{FF2B5EF4-FFF2-40B4-BE49-F238E27FC236}">
                <a16:creationId xmlns:a16="http://schemas.microsoft.com/office/drawing/2014/main" id="{210CD34A-4DD2-4BEB-A18C-3A02CE38F4E5}"/>
              </a:ext>
            </a:extLst>
          </p:cNvPr>
          <p:cNvSpPr txBox="1"/>
          <p:nvPr/>
        </p:nvSpPr>
        <p:spPr>
          <a:xfrm>
            <a:off x="7515805" y="5835490"/>
            <a:ext cx="2311465" cy="261610"/>
          </a:xfrm>
          <a:prstGeom prst="rect">
            <a:avLst/>
          </a:prstGeom>
          <a:noFill/>
        </p:spPr>
        <p:txBody>
          <a:bodyPr wrap="square">
            <a:spAutoFit/>
          </a:bodyPr>
          <a:lstStyle/>
          <a:p>
            <a:pPr algn="ctr"/>
            <a:r>
              <a:rPr lang="en-US" sz="1100" dirty="0"/>
              <a:t>Adapted from Reason (2016)</a:t>
            </a:r>
            <a:endParaRPr lang="en-GB" sz="1100" dirty="0"/>
          </a:p>
        </p:txBody>
      </p:sp>
    </p:spTree>
    <p:custDataLst>
      <p:tags r:id="rId1"/>
    </p:custDataLst>
    <p:extLst>
      <p:ext uri="{BB962C8B-B14F-4D97-AF65-F5344CB8AC3E}">
        <p14:creationId xmlns:p14="http://schemas.microsoft.com/office/powerpoint/2010/main" val="3782309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3" name="Rectangle 62">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793662" y="386930"/>
            <a:ext cx="10066122" cy="12984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spcAft>
                <a:spcPts val="600"/>
              </a:spcAft>
            </a:pPr>
            <a:r>
              <a:rPr lang="en-US" sz="4800" u="sng" dirty="0">
                <a:solidFill>
                  <a:schemeClr val="tx1"/>
                </a:solidFill>
                <a:latin typeface="+mj-lt"/>
              </a:rPr>
              <a:t>Resilient safety culture</a:t>
            </a:r>
          </a:p>
        </p:txBody>
      </p:sp>
      <p:sp>
        <p:nvSpPr>
          <p:cNvPr id="65" name="Rectangle 64">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2D626C-DFA8-45DC-921B-1E552C1318B4}"/>
              </a:ext>
            </a:extLst>
          </p:cNvPr>
          <p:cNvSpPr txBox="1"/>
          <p:nvPr/>
        </p:nvSpPr>
        <p:spPr>
          <a:xfrm>
            <a:off x="925893" y="2489172"/>
            <a:ext cx="4986533" cy="2888686"/>
          </a:xfrm>
          <a:prstGeom prst="rect">
            <a:avLst/>
          </a:prstGeom>
        </p:spPr>
        <p:txBody>
          <a:bodyPr vert="horz" lIns="91440" tIns="45720" rIns="91440" bIns="45720" rtlCol="0" anchor="ctr">
            <a:normAutofit/>
          </a:bodyPr>
          <a:lstStyle/>
          <a:p>
            <a:pPr marL="463550" indent="-285750">
              <a:spcBef>
                <a:spcPts val="1200"/>
              </a:spcBef>
              <a:buFont typeface="Arial" panose="020B0604020202020204" pitchFamily="34" charset="0"/>
              <a:buChar char="•"/>
              <a:defRPr/>
            </a:pPr>
            <a:r>
              <a:rPr lang="en-GB" sz="1600" dirty="0"/>
              <a:t>Stems from the idea that safety culture is not devoid of drawbacks. </a:t>
            </a:r>
          </a:p>
          <a:p>
            <a:pPr marL="463550" indent="-285750">
              <a:spcBef>
                <a:spcPts val="1200"/>
              </a:spcBef>
              <a:buFont typeface="Arial" panose="020B0604020202020204" pitchFamily="34" charset="0"/>
              <a:buChar char="•"/>
              <a:defRPr/>
            </a:pPr>
            <a:r>
              <a:rPr lang="en-GB" sz="1600" dirty="0"/>
              <a:t>Culture is dynamic  - not considered in the interaction between people, technology and administration. </a:t>
            </a:r>
          </a:p>
          <a:p>
            <a:pPr marL="463550" indent="-285750">
              <a:spcBef>
                <a:spcPts val="1200"/>
              </a:spcBef>
              <a:buFont typeface="Arial" panose="020B0604020202020204" pitchFamily="34" charset="0"/>
              <a:buChar char="•"/>
              <a:defRPr/>
            </a:pPr>
            <a:r>
              <a:rPr lang="en-US" sz="1600" b="0" u="none" dirty="0"/>
              <a:t>Inclusive of resilience, learning, continuous improvement and cost effectiveness.</a:t>
            </a:r>
          </a:p>
          <a:p>
            <a:pPr marL="463550" indent="-285750">
              <a:spcBef>
                <a:spcPts val="1200"/>
              </a:spcBef>
              <a:buFont typeface="Arial" panose="020B0604020202020204" pitchFamily="34" charset="0"/>
              <a:buChar char="•"/>
              <a:defRPr/>
            </a:pPr>
            <a:r>
              <a:rPr lang="en-US" sz="1600" dirty="0"/>
              <a:t>Considers safety and accidents in complex sociotechnical systems.</a:t>
            </a:r>
            <a:endParaRPr lang="en-US" sz="1600" b="0" u="none" dirty="0"/>
          </a:p>
        </p:txBody>
      </p:sp>
      <p:sp>
        <p:nvSpPr>
          <p:cNvPr id="69" name="Rectangle 68">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Diagram 22">
            <a:extLst>
              <a:ext uri="{FF2B5EF4-FFF2-40B4-BE49-F238E27FC236}">
                <a16:creationId xmlns:a16="http://schemas.microsoft.com/office/drawing/2014/main" id="{0C8C9719-BD67-4C24-864C-D69AB78B9966}"/>
              </a:ext>
            </a:extLst>
          </p:cNvPr>
          <p:cNvGraphicFramePr/>
          <p:nvPr>
            <p:extLst>
              <p:ext uri="{D42A27DB-BD31-4B8C-83A1-F6EECF244321}">
                <p14:modId xmlns:p14="http://schemas.microsoft.com/office/powerpoint/2010/main" val="682191816"/>
              </p:ext>
            </p:extLst>
          </p:nvPr>
        </p:nvGraphicFramePr>
        <p:xfrm>
          <a:off x="5242561" y="2567708"/>
          <a:ext cx="5617223" cy="36624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Multiplication Sign 6">
            <a:extLst>
              <a:ext uri="{FF2B5EF4-FFF2-40B4-BE49-F238E27FC236}">
                <a16:creationId xmlns:a16="http://schemas.microsoft.com/office/drawing/2014/main" id="{2BCD647E-CEE9-4056-9743-F6D30CDCFC22}"/>
              </a:ext>
            </a:extLst>
          </p:cNvPr>
          <p:cNvSpPr/>
          <p:nvPr/>
        </p:nvSpPr>
        <p:spPr>
          <a:xfrm>
            <a:off x="7130474" y="3721167"/>
            <a:ext cx="1838036" cy="1635922"/>
          </a:xfrm>
          <a:prstGeom prst="mathMultiply">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Tree>
    <p:custDataLst>
      <p:tags r:id="rId1"/>
    </p:custDataLst>
    <p:extLst>
      <p:ext uri="{BB962C8B-B14F-4D97-AF65-F5344CB8AC3E}">
        <p14:creationId xmlns:p14="http://schemas.microsoft.com/office/powerpoint/2010/main" val="2433696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3">
            <a:extLst>
              <a:ext uri="{FF2B5EF4-FFF2-40B4-BE49-F238E27FC236}">
                <a16:creationId xmlns:a16="http://schemas.microsoft.com/office/drawing/2014/main" id="{7125151D-6C71-4BC3-8E05-39093031A1F9}"/>
              </a:ext>
            </a:extLst>
          </p:cNvPr>
          <p:cNvSpPr txBox="1">
            <a:spLocks/>
          </p:cNvSpPr>
          <p:nvPr/>
        </p:nvSpPr>
        <p:spPr>
          <a:xfrm>
            <a:off x="6746628" y="1783959"/>
            <a:ext cx="4645250" cy="288911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b="1" kern="1200">
                <a:solidFill>
                  <a:srgbClr val="69216A"/>
                </a:solidFill>
                <a:latin typeface="+mn-lt"/>
                <a:ea typeface="+mj-ea"/>
                <a:cs typeface="+mj-cs"/>
              </a:defRPr>
            </a:lvl1pPr>
          </a:lstStyle>
          <a:p>
            <a:pPr algn="ctr">
              <a:spcAft>
                <a:spcPts val="600"/>
              </a:spcAft>
            </a:pPr>
            <a:r>
              <a:rPr lang="en-US" sz="4800" kern="1200" dirty="0">
                <a:solidFill>
                  <a:schemeClr val="bg1"/>
                </a:solidFill>
                <a:latin typeface="+mj-lt"/>
                <a:ea typeface="+mj-ea"/>
                <a:cs typeface="+mj-cs"/>
              </a:rPr>
              <a:t>Psychological capabilities</a:t>
            </a: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4" descr="Psychological approach of the detainees ( Belgium as a casestudy ) Sandra  De wandeleer - Al-Mesbar Center">
            <a:extLst>
              <a:ext uri="{FF2B5EF4-FFF2-40B4-BE49-F238E27FC236}">
                <a16:creationId xmlns:a16="http://schemas.microsoft.com/office/drawing/2014/main" id="{685CFAE7-25F2-4065-82C3-87DCDDA7039A}"/>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9382" y="1690653"/>
            <a:ext cx="4047843" cy="210852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513828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12.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14.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16.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18.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2.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22.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24.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26.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6.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8.xml><?xml version="1.0" encoding="utf-8"?>
<p:tagLst xmlns:a="http://schemas.openxmlformats.org/drawingml/2006/main" xmlns:r="http://schemas.openxmlformats.org/officeDocument/2006/relationships" xmlns:p="http://schemas.openxmlformats.org/presentationml/2006/main">
  <p:tag name="AUDIO_ID" val="515"/>
  <p:tag name="ARTICULATE_AUDIO_RECORDED" val="1"/>
  <p:tag name="ELAPSEDTIME" val="18.8"/>
  <p:tag name="ARTICULATE_USED_LAYOUT" val="4"/>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heme/theme1.xml><?xml version="1.0" encoding="utf-8"?>
<a:theme xmlns:a="http://schemas.openxmlformats.org/drawingml/2006/main" name="Office Theme">
  <a:themeElements>
    <a:clrScheme name="RGU 1">
      <a:dk1>
        <a:srgbClr val="000000"/>
      </a:dk1>
      <a:lt1>
        <a:srgbClr val="FFFFFF"/>
      </a:lt1>
      <a:dk2>
        <a:srgbClr val="44546A"/>
      </a:dk2>
      <a:lt2>
        <a:srgbClr val="E7E6E6"/>
      </a:lt2>
      <a:accent1>
        <a:srgbClr val="69216A"/>
      </a:accent1>
      <a:accent2>
        <a:srgbClr val="00A3DA"/>
      </a:accent2>
      <a:accent3>
        <a:srgbClr val="F2B229"/>
      </a:accent3>
      <a:accent4>
        <a:srgbClr val="E88A2C"/>
      </a:accent4>
      <a:accent5>
        <a:srgbClr val="D91F53"/>
      </a:accent5>
      <a:accent6>
        <a:srgbClr val="80AE3D"/>
      </a:accent6>
      <a:hlink>
        <a:srgbClr val="C51473"/>
      </a:hlink>
      <a:folHlink>
        <a:srgbClr val="0067A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5690</TotalTime>
  <Words>2463</Words>
  <Application>Microsoft Office PowerPoint</Application>
  <PresentationFormat>Widescreen</PresentationFormat>
  <Paragraphs>186</Paragraphs>
  <Slides>16</Slides>
  <Notes>16</Notes>
  <HiddenSlides>1</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16</vt:i4>
      </vt:variant>
    </vt:vector>
  </HeadingPairs>
  <TitlesOfParts>
    <vt:vector size="29" baseType="lpstr">
      <vt:lpstr>Arial</vt:lpstr>
      <vt:lpstr>Bradley Hand ITC</vt:lpstr>
      <vt:lpstr>Calibri</vt:lpstr>
      <vt:lpstr>Calibri Light</vt:lpstr>
      <vt:lpstr>Garamond</vt:lpstr>
      <vt:lpstr>Garamond-Bold</vt:lpstr>
      <vt:lpstr>NexusSerif</vt:lpstr>
      <vt:lpstr>Noto Sans</vt:lpstr>
      <vt:lpstr>Roboto</vt:lpstr>
      <vt:lpstr>Times New Roman</vt:lpstr>
      <vt:lpstr>Office Theme</vt:lpstr>
      <vt:lpstr>1_Custom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Nkeiruka Ndubuka</dc:creator>
  <cp:lastModifiedBy>George Bray (lib)</cp:lastModifiedBy>
  <cp:revision>173</cp:revision>
  <dcterms:created xsi:type="dcterms:W3CDTF">2020-09-24T18:29:22Z</dcterms:created>
  <dcterms:modified xsi:type="dcterms:W3CDTF">2022-11-21T11:24:00Z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F4A53BB0-412A-4321-8283-67BD9BD54E38</vt:lpwstr>
  </property>
  <property fmtid="{D5CDD505-2E9C-101B-9397-08002B2CF9AE}" pid="3" name="ArticulatePath">
    <vt:lpwstr>Week 2 topic 2 Error behaviour Influential safety practitioner 2020-21</vt:lpwstr>
  </property>
</Properties>
</file>