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59" r:id="rId7"/>
    <p:sldId id="271" r:id="rId8"/>
    <p:sldId id="272" r:id="rId9"/>
    <p:sldId id="283" r:id="rId10"/>
    <p:sldId id="273" r:id="rId11"/>
    <p:sldId id="275" r:id="rId12"/>
    <p:sldId id="269" r:id="rId13"/>
    <p:sldId id="270" r:id="rId14"/>
    <p:sldId id="278" r:id="rId15"/>
    <p:sldId id="281" r:id="rId16"/>
    <p:sldId id="282" r:id="rId17"/>
    <p:sldId id="279" r:id="rId18"/>
    <p:sldId id="276" r:id="rId19"/>
    <p:sldId id="277" r:id="rId20"/>
    <p:sldId id="28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>
      <p:cViewPr varScale="1">
        <p:scale>
          <a:sx n="62" d="100"/>
          <a:sy n="62" d="100"/>
        </p:scale>
        <p:origin x="138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ersonal\Phd\Papers%20to%20write\RPG\Model\npv%20modelr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ersonal\Phd\Papers%20to%20write\RPG\Model\npv%20modelr2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/>
              <a:t>LSC (€/unit output)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005965781324205"/>
          <c:y val="0.11013411668009462"/>
          <c:w val="0.84710665898523418"/>
          <c:h val="0.79467079492898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result'!$C$6</c:f>
              <c:strCache>
                <c:ptCount val="1"/>
                <c:pt idx="0">
                  <c:v>LSC (€/kWh)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'Summary result'!$B$7:$B$11</c:f>
              <c:strCache>
                <c:ptCount val="5"/>
                <c:pt idx="0">
                  <c:v>Scenario A</c:v>
                </c:pt>
                <c:pt idx="1">
                  <c:v>Scenario B</c:v>
                </c:pt>
                <c:pt idx="2">
                  <c:v>Scenario C</c:v>
                </c:pt>
                <c:pt idx="3">
                  <c:v>Scenario D</c:v>
                </c:pt>
                <c:pt idx="4">
                  <c:v>Scenario E</c:v>
                </c:pt>
              </c:strCache>
            </c:strRef>
          </c:cat>
          <c:val>
            <c:numRef>
              <c:f>'Summary result'!$C$7:$C$11</c:f>
              <c:numCache>
                <c:formatCode>_-[$€-2]\ * #,##0.00_-;\-[$€-2]\ * #,##0.00_-;_-[$€-2]\ * "-"??_-;_-@_-</c:formatCode>
                <c:ptCount val="5"/>
                <c:pt idx="0">
                  <c:v>0.20636522172050534</c:v>
                </c:pt>
                <c:pt idx="1">
                  <c:v>0.32372808735294051</c:v>
                </c:pt>
                <c:pt idx="2">
                  <c:v>0.51991734360969166</c:v>
                </c:pt>
                <c:pt idx="3">
                  <c:v>0.90821044957391439</c:v>
                </c:pt>
                <c:pt idx="4">
                  <c:v>1.9534899633938743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0E-4CA0-9A3B-29BBCC3C5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84576"/>
        <c:axId val="88587648"/>
      </c:barChart>
      <c:catAx>
        <c:axId val="88584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1600"/>
            </a:pPr>
            <a:endParaRPr lang="en-US"/>
          </a:p>
        </c:txPr>
        <c:crossAx val="88587648"/>
        <c:crosses val="autoZero"/>
        <c:auto val="1"/>
        <c:lblAlgn val="ctr"/>
        <c:lblOffset val="100"/>
        <c:noMultiLvlLbl val="0"/>
      </c:catAx>
      <c:valAx>
        <c:axId val="88587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Levellised Storage Cost €/Unit Output</a:t>
                </a:r>
              </a:p>
            </c:rich>
          </c:tx>
          <c:overlay val="0"/>
        </c:title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85845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LSC (€/unit output)</a:t>
            </a:r>
            <a:endParaRPr lang="en-GB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pPr>
              <a:solidFill>
                <a:schemeClr val="accent3">
                  <a:lumMod val="75000"/>
                </a:schemeClr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'Summary result'!$B$7:$B$16</c:f>
              <c:strCache>
                <c:ptCount val="10"/>
                <c:pt idx="0">
                  <c:v>Scenario A</c:v>
                </c:pt>
                <c:pt idx="1">
                  <c:v>Scenario B</c:v>
                </c:pt>
                <c:pt idx="2">
                  <c:v>Scenario C</c:v>
                </c:pt>
                <c:pt idx="3">
                  <c:v>Scenario D</c:v>
                </c:pt>
                <c:pt idx="4">
                  <c:v>Scenario E</c:v>
                </c:pt>
                <c:pt idx="5">
                  <c:v>NiCd Battery</c:v>
                </c:pt>
                <c:pt idx="6">
                  <c:v>NaS Battery</c:v>
                </c:pt>
                <c:pt idx="7">
                  <c:v>Vanadium Redox battery</c:v>
                </c:pt>
                <c:pt idx="8">
                  <c:v>Pumped hydro</c:v>
                </c:pt>
                <c:pt idx="9">
                  <c:v>CASE</c:v>
                </c:pt>
              </c:strCache>
            </c:strRef>
          </c:cat>
          <c:val>
            <c:numRef>
              <c:f>'Summary result'!$C$7:$C$16</c:f>
              <c:numCache>
                <c:formatCode>_-[$€-2]\ * #,##0.00_-;\-[$€-2]\ * #,##0.00_-;_-[$€-2]\ * "-"??_-;_-@_-</c:formatCode>
                <c:ptCount val="10"/>
                <c:pt idx="0">
                  <c:v>0.20636522172050534</c:v>
                </c:pt>
                <c:pt idx="1">
                  <c:v>0.32372808735294051</c:v>
                </c:pt>
                <c:pt idx="2">
                  <c:v>0.51991734360969166</c:v>
                </c:pt>
                <c:pt idx="3">
                  <c:v>0.90821044957391439</c:v>
                </c:pt>
                <c:pt idx="4">
                  <c:v>1.9534899633938752</c:v>
                </c:pt>
                <c:pt idx="5">
                  <c:v>0.57552199999999998</c:v>
                </c:pt>
                <c:pt idx="6">
                  <c:v>0.17335</c:v>
                </c:pt>
                <c:pt idx="7">
                  <c:v>0.19415199999999988</c:v>
                </c:pt>
                <c:pt idx="8">
                  <c:v>9.0142E-2</c:v>
                </c:pt>
                <c:pt idx="9">
                  <c:v>6.9340000000000013E-2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AA-4C45-9C05-6713E7E95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776320"/>
        <c:axId val="90777856"/>
      </c:lineChart>
      <c:catAx>
        <c:axId val="9077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0777856"/>
        <c:crosses val="autoZero"/>
        <c:auto val="1"/>
        <c:lblAlgn val="ctr"/>
        <c:lblOffset val="100"/>
        <c:noMultiLvlLbl val="0"/>
      </c:catAx>
      <c:valAx>
        <c:axId val="90777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/>
                  <a:t>Levellised Storage Cost €/Unit Output</a:t>
                </a:r>
                <a:endParaRPr lang="en-GB"/>
              </a:p>
            </c:rich>
          </c:tx>
          <c:overlay val="0"/>
        </c:title>
        <c:numFmt formatCode="_-[$€-2]\ * #,##0.00_-;\-[$€-2]\ * #,##0.00_-;_-[$€-2]\ 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0776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Tuesday, 17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46E49-9FA4-4298-9F90-2E7027ED81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115F-AEAE-4837-B4FF-9557E542FF7A}" type="datetimeFigureOut">
              <a:rPr lang="en-GB"/>
              <a:pPr>
                <a:defRPr/>
              </a:pPr>
              <a:t>05/12/2022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6F52-2B03-4B88-8156-2AFAB1FF7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BF6AD-8C09-4B9C-A9C9-B6ACA5C4350A}" type="datetimeFigureOut">
              <a:rPr lang="en-GB"/>
              <a:pPr>
                <a:defRPr/>
              </a:pPr>
              <a:t>05/12/2022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31E5-E61A-4FD7-9C0E-E0BCFD47D1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AEA5F78-44F5-46F9-8E40-6B5FEF0178E4}" type="datetimeFigureOut">
              <a:rPr lang="en-GB"/>
              <a:pPr>
                <a:defRPr/>
              </a:pPr>
              <a:t>05/12/2022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24F07C-4AB6-410C-B607-0F5354C642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05178-FCFA-4D78-9593-3BAF197FEEDD}" type="datetimeFigureOut">
              <a:rPr lang="en-GB"/>
              <a:pPr>
                <a:defRPr/>
              </a:pPr>
              <a:t>05/12/2022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1E03-815F-4111-A4ED-DCDD08BA81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BEFD-809F-4676-BBA9-36F3C3E4A9E6}" type="datetimeFigureOut">
              <a:rPr lang="en-GB"/>
              <a:pPr>
                <a:defRPr/>
              </a:pPr>
              <a:t>05/12/2022</a:t>
            </a:fld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EB0B0-0FF8-4F06-8749-4CF1F8B36B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EE36-2DB0-4C3C-B95B-2A2D574EA11C}" type="datetimeFigureOut">
              <a:rPr lang="en-GB"/>
              <a:pPr>
                <a:defRPr/>
              </a:pPr>
              <a:t>05/12/2022</a:t>
            </a:fld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C36E-B917-43BA-9A5D-4DA226CDBC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2B4DC-677E-401C-9777-DD526325D34D}" type="datetimeFigureOut">
              <a:rPr lang="en-GB"/>
              <a:pPr>
                <a:defRPr/>
              </a:pPr>
              <a:t>05/12/2022</a:t>
            </a:fld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C3C6-8B19-4033-AFEA-1DB7F6E5FE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2FE17-59FA-4E90-8EE1-52EE02212103}" type="datetimeFigureOut">
              <a:rPr lang="en-GB"/>
              <a:pPr>
                <a:defRPr/>
              </a:pPr>
              <a:t>05/12/2022</a:t>
            </a:fld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FF32-8CDF-45BE-9E7D-FF27BCA949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D60FE-A161-4147-AA27-05D20B7FE2B4}" type="datetimeFigureOut">
              <a:rPr lang="en-GB"/>
              <a:pPr>
                <a:defRPr/>
              </a:pPr>
              <a:t>05/12/2022</a:t>
            </a:fld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5977-9C68-4D9A-9F6C-A24F0FA76D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83579-D556-4CDD-943A-D2DE02ACBCE9}" type="datetimeFigureOut">
              <a:rPr lang="en-GB"/>
              <a:pPr>
                <a:defRPr/>
              </a:pPr>
              <a:t>05/12/2022</a:t>
            </a:fld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2E230-10E7-4B3C-840C-E6A5E6DB84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EC RGUr low resolution ppt 2 copy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763713" y="0"/>
            <a:ext cx="73802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92150"/>
            <a:ext cx="82804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0" name="Picture 10" descr="ETPlogodouble copy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5927725"/>
            <a:ext cx="4492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1" descr="Pure Energy Logo copy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725" y="692150"/>
            <a:ext cx="476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 descr="Large RGU Logo copy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38" y="115888"/>
            <a:ext cx="16922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3" descr="Strathclyde.pn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438" y="5084763"/>
            <a:ext cx="4683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0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76B09B-D607-45E8-B618-E0A8C53B104F}" type="datetimeFigureOut">
              <a:rPr lang="en-GB"/>
              <a:pPr>
                <a:defRPr/>
              </a:pPr>
              <a:t>05/12/2022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480DCC-DFB5-4913-B928-FA4431131E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b="1"/>
              <a:t>ECONOMIC ASSESSMENT OF ENERGY STORAGE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56388" cy="2063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/>
              <a:t>Ross Gazey, </a:t>
            </a:r>
            <a:r>
              <a:rPr lang="en-GB" sz="1400" b="1" dirty="0"/>
              <a:t>BSc(Eng)Hons., MPhil, MIET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dirty="0"/>
              <a:t>PhD Research Student, Robert Gordon University</a:t>
            </a:r>
            <a:endParaRPr lang="en-GB" sz="1700" b="1" dirty="0"/>
          </a:p>
        </p:txBody>
      </p:sp>
      <p:sp>
        <p:nvSpPr>
          <p:cNvPr id="4" name="Rectangle 3"/>
          <p:cNvSpPr/>
          <p:nvPr/>
        </p:nvSpPr>
        <p:spPr>
          <a:xfrm>
            <a:off x="2339975" y="0"/>
            <a:ext cx="5616575" cy="538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1800" dirty="0">
                <a:latin typeface="+mn-lt"/>
              </a:rPr>
              <a:t>IET Renewable Power Generation Conference 2011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latin typeface="+mn-lt"/>
              </a:rPr>
              <a:t>5-8 September 2011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type="title"/>
          </p:nvPr>
        </p:nvSpPr>
        <p:spPr>
          <a:xfrm>
            <a:off x="1763713" y="0"/>
            <a:ext cx="7165975" cy="620713"/>
          </a:xfrm>
        </p:spPr>
        <p:txBody>
          <a:bodyPr/>
          <a:lstStyle/>
          <a:p>
            <a:pPr eaLnBrk="1" hangingPunct="1"/>
            <a:r>
              <a:rPr lang="en-GB" sz="3200"/>
              <a:t>Hydrogen &amp; Conventional Energy Storage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99592" y="3645024"/>
            <a:ext cx="7876713" cy="2965450"/>
            <a:chOff x="940616" y="3644677"/>
            <a:chExt cx="7876713" cy="2965450"/>
          </a:xfrm>
        </p:grpSpPr>
        <p:sp>
          <p:nvSpPr>
            <p:cNvPr id="21" name="AutoShape 10"/>
            <p:cNvSpPr>
              <a:spLocks noChangeShapeType="1"/>
            </p:cNvSpPr>
            <p:nvPr/>
          </p:nvSpPr>
          <p:spPr bwMode="auto">
            <a:xfrm flipV="1">
              <a:off x="5811200" y="4166343"/>
              <a:ext cx="1765075" cy="1084263"/>
            </a:xfrm>
            <a:prstGeom prst="bentConnector3">
              <a:avLst>
                <a:gd name="adj1" fmla="val 49954"/>
              </a:avLst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9"/>
            <p:cNvSpPr>
              <a:spLocks noChangeShapeType="1"/>
            </p:cNvSpPr>
            <p:nvPr/>
          </p:nvSpPr>
          <p:spPr bwMode="auto">
            <a:xfrm>
              <a:off x="5811200" y="5250607"/>
              <a:ext cx="1765075" cy="1042988"/>
            </a:xfrm>
            <a:prstGeom prst="bentConnector3">
              <a:avLst>
                <a:gd name="adj1" fmla="val 49954"/>
              </a:avLst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AutoShape 8"/>
            <p:cNvSpPr>
              <a:spLocks noChangeShapeType="1"/>
            </p:cNvSpPr>
            <p:nvPr/>
          </p:nvSpPr>
          <p:spPr bwMode="auto">
            <a:xfrm>
              <a:off x="5811200" y="5250607"/>
              <a:ext cx="1765075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940616" y="4837857"/>
              <a:ext cx="2291111" cy="85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dirty="0">
                  <a:ea typeface="Times New Roman" pitchFamily="18" charset="0"/>
                  <a:cs typeface="Arial" charset="0"/>
                </a:rPr>
                <a:t>Energy In (€)</a:t>
              </a:r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6589595" y="4713064"/>
              <a:ext cx="2227734" cy="109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2400" dirty="0">
                  <a:ea typeface="Times New Roman" pitchFamily="18" charset="0"/>
                  <a:cs typeface="Arial" charset="0"/>
                </a:rPr>
                <a:t>Energy Out (€)</a:t>
              </a:r>
            </a:p>
          </p:txBody>
        </p:sp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6732240" y="5805264"/>
              <a:ext cx="2083549" cy="80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2400">
                  <a:ea typeface="Times New Roman" pitchFamily="18" charset="0"/>
                  <a:cs typeface="Arial" charset="0"/>
                </a:rPr>
                <a:t>H</a:t>
              </a:r>
              <a:r>
                <a:rPr lang="en-US" sz="2400" baseline="-25000"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ea typeface="Times New Roman" pitchFamily="18" charset="0"/>
                  <a:cs typeface="Arial" charset="0"/>
                </a:rPr>
                <a:t>  Out (€)</a:t>
              </a:r>
            </a:p>
          </p:txBody>
        </p:sp>
        <p:sp>
          <p:nvSpPr>
            <p:cNvPr id="27" name="Rectangle 2"/>
            <p:cNvSpPr>
              <a:spLocks noChangeArrowheads="1"/>
            </p:cNvSpPr>
            <p:nvPr/>
          </p:nvSpPr>
          <p:spPr bwMode="auto">
            <a:xfrm>
              <a:off x="6922329" y="3644677"/>
              <a:ext cx="1895000" cy="109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2400" dirty="0">
                  <a:ea typeface="Times New Roman" pitchFamily="18" charset="0"/>
                  <a:cs typeface="Arial" charset="0"/>
                </a:rPr>
                <a:t>O</a:t>
              </a:r>
              <a:r>
                <a:rPr lang="en-US" sz="2400" baseline="-25000" dirty="0">
                  <a:ea typeface="Times New Roman" pitchFamily="18" charset="0"/>
                  <a:cs typeface="Arial" charset="0"/>
                </a:rPr>
                <a:t>2</a:t>
              </a:r>
              <a:r>
                <a:rPr lang="en-US" sz="2400" dirty="0">
                  <a:ea typeface="Times New Roman" pitchFamily="18" charset="0"/>
                  <a:cs typeface="Arial" charset="0"/>
                </a:rPr>
                <a:t>  Out (€)</a:t>
              </a:r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3520641" y="4704507"/>
              <a:ext cx="2341814" cy="1092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Hydrogen Energy Storage</a:t>
              </a:r>
              <a:endPara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AutoShape 11"/>
            <p:cNvSpPr>
              <a:spLocks noChangeShapeType="1"/>
            </p:cNvSpPr>
            <p:nvPr/>
          </p:nvSpPr>
          <p:spPr bwMode="auto">
            <a:xfrm>
              <a:off x="1763688" y="5299819"/>
              <a:ext cx="176666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70226" y="1714500"/>
            <a:ext cx="7849031" cy="1150516"/>
            <a:chOff x="970226" y="1714500"/>
            <a:chExt cx="7849031" cy="1150516"/>
          </a:xfrm>
        </p:grpSpPr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3588646" y="1714500"/>
              <a:ext cx="2273810" cy="1092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Conventional Energy Storage</a:t>
              </a:r>
              <a:endPara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AutoShape 13"/>
            <p:cNvSpPr>
              <a:spLocks noChangeShapeType="1"/>
            </p:cNvSpPr>
            <p:nvPr/>
          </p:nvSpPr>
          <p:spPr bwMode="auto">
            <a:xfrm>
              <a:off x="1873289" y="2259013"/>
              <a:ext cx="1715358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AutoShape 12"/>
            <p:cNvSpPr>
              <a:spLocks noChangeShapeType="1"/>
            </p:cNvSpPr>
            <p:nvPr/>
          </p:nvSpPr>
          <p:spPr bwMode="auto">
            <a:xfrm>
              <a:off x="5862457" y="2260600"/>
              <a:ext cx="1713819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970226" y="1785938"/>
              <a:ext cx="2004584" cy="85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dirty="0">
                  <a:ea typeface="Times New Roman" pitchFamily="18" charset="0"/>
                  <a:cs typeface="Arial" charset="0"/>
                </a:rPr>
                <a:t>Energy In (€)</a:t>
              </a:r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6516216" y="1772816"/>
              <a:ext cx="2303041" cy="109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2400" dirty="0">
                  <a:ea typeface="Times New Roman" pitchFamily="18" charset="0"/>
                  <a:cs typeface="Arial" charset="0"/>
                </a:rPr>
                <a:t>Energy Out (€)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357438" y="0"/>
            <a:ext cx="4786312" cy="620713"/>
          </a:xfrm>
        </p:spPr>
        <p:txBody>
          <a:bodyPr/>
          <a:lstStyle/>
          <a:p>
            <a:pPr eaLnBrk="1" hangingPunct="1"/>
            <a:r>
              <a:rPr lang="en-GB"/>
              <a:t>Hydrogen ESS</a:t>
            </a:r>
          </a:p>
        </p:txBody>
      </p:sp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pSp>
        <p:nvGrpSpPr>
          <p:cNvPr id="14340" name="Group 1"/>
          <p:cNvGrpSpPr>
            <a:grpSpLocks noChangeAspect="1"/>
          </p:cNvGrpSpPr>
          <p:nvPr/>
        </p:nvGrpSpPr>
        <p:grpSpPr bwMode="auto">
          <a:xfrm>
            <a:off x="1835150" y="908050"/>
            <a:ext cx="5616575" cy="5691188"/>
            <a:chOff x="2798" y="6911"/>
            <a:chExt cx="4178" cy="4232"/>
          </a:xfrm>
        </p:grpSpPr>
        <p:sp>
          <p:nvSpPr>
            <p:cNvPr id="14341" name="AutoShape 25"/>
            <p:cNvSpPr>
              <a:spLocks noChangeAspect="1" noChangeArrowheads="1" noTextEdit="1"/>
            </p:cNvSpPr>
            <p:nvPr/>
          </p:nvSpPr>
          <p:spPr bwMode="auto">
            <a:xfrm>
              <a:off x="2798" y="6911"/>
              <a:ext cx="4178" cy="4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42" name="Rectangle 24"/>
            <p:cNvSpPr>
              <a:spLocks noChangeArrowheads="1"/>
            </p:cNvSpPr>
            <p:nvPr/>
          </p:nvSpPr>
          <p:spPr bwMode="auto">
            <a:xfrm>
              <a:off x="2993" y="8335"/>
              <a:ext cx="3877" cy="167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3150" y="8476"/>
              <a:ext cx="1146" cy="92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Electrolyser</a:t>
              </a: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4775" y="8476"/>
              <a:ext cx="815" cy="92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H2</a:t>
              </a: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n-US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Energy</a:t>
              </a: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n-US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Storage</a:t>
              </a: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5" name="Text Box 21"/>
            <p:cNvSpPr txBox="1">
              <a:spLocks noChangeArrowheads="1"/>
            </p:cNvSpPr>
            <p:nvPr/>
          </p:nvSpPr>
          <p:spPr bwMode="auto">
            <a:xfrm>
              <a:off x="6069" y="8476"/>
              <a:ext cx="665" cy="92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Fuel Cell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4" name="Line 20"/>
            <p:cNvSpPr>
              <a:spLocks noChangeShapeType="1"/>
            </p:cNvSpPr>
            <p:nvPr/>
          </p:nvSpPr>
          <p:spPr bwMode="auto">
            <a:xfrm>
              <a:off x="4297" y="8941"/>
              <a:ext cx="478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3" name="Line 19"/>
            <p:cNvSpPr>
              <a:spLocks noChangeShapeType="1"/>
            </p:cNvSpPr>
            <p:nvPr/>
          </p:nvSpPr>
          <p:spPr bwMode="auto">
            <a:xfrm flipV="1">
              <a:off x="5590" y="8936"/>
              <a:ext cx="479" cy="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4" name="Text Box 18"/>
            <p:cNvSpPr txBox="1">
              <a:spLocks noChangeArrowheads="1"/>
            </p:cNvSpPr>
            <p:nvPr/>
          </p:nvSpPr>
          <p:spPr bwMode="auto">
            <a:xfrm>
              <a:off x="4296" y="8632"/>
              <a:ext cx="47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i="1">
                  <a:ea typeface="Times New Roman" pitchFamily="18" charset="0"/>
                  <a:cs typeface="Arial" charset="0"/>
                </a:rPr>
                <a:t>H</a:t>
              </a:r>
              <a:r>
                <a:rPr lang="en-US" i="1" baseline="-30000">
                  <a:ea typeface="Times New Roman" pitchFamily="18" charset="0"/>
                  <a:cs typeface="Arial" charset="0"/>
                </a:rPr>
                <a:t>2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4355" name="Text Box 17"/>
            <p:cNvSpPr txBox="1">
              <a:spLocks noChangeArrowheads="1"/>
            </p:cNvSpPr>
            <p:nvPr/>
          </p:nvSpPr>
          <p:spPr bwMode="auto">
            <a:xfrm>
              <a:off x="5590" y="8632"/>
              <a:ext cx="47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i="1">
                  <a:ea typeface="Times New Roman" pitchFamily="18" charset="0"/>
                  <a:cs typeface="Arial" charset="0"/>
                </a:rPr>
                <a:t>H</a:t>
              </a:r>
              <a:r>
                <a:rPr lang="en-US" i="1" baseline="-30000">
                  <a:ea typeface="Times New Roman" pitchFamily="18" charset="0"/>
                  <a:cs typeface="Arial" charset="0"/>
                </a:rPr>
                <a:t>2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1760" name="Line 16"/>
            <p:cNvSpPr>
              <a:spLocks noChangeShapeType="1"/>
            </p:cNvSpPr>
            <p:nvPr/>
          </p:nvSpPr>
          <p:spPr bwMode="auto">
            <a:xfrm flipV="1">
              <a:off x="3636" y="7504"/>
              <a:ext cx="0" cy="974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3165" y="6911"/>
              <a:ext cx="959" cy="6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Electrical Energy Input</a:t>
              </a: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0" name="Text Box 14"/>
            <p:cNvSpPr txBox="1">
              <a:spLocks noChangeArrowheads="1"/>
            </p:cNvSpPr>
            <p:nvPr/>
          </p:nvSpPr>
          <p:spPr bwMode="auto">
            <a:xfrm>
              <a:off x="3322" y="7752"/>
              <a:ext cx="44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i="1">
                  <a:ea typeface="Times New Roman" pitchFamily="18" charset="0"/>
                  <a:cs typeface="Arial" charset="0"/>
                </a:rPr>
                <a:t>e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4361" name="Text Box 13"/>
            <p:cNvSpPr txBox="1">
              <a:spLocks noChangeArrowheads="1"/>
            </p:cNvSpPr>
            <p:nvPr/>
          </p:nvSpPr>
          <p:spPr bwMode="auto">
            <a:xfrm>
              <a:off x="2880" y="9640"/>
              <a:ext cx="4096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>
                  <a:solidFill>
                    <a:srgbClr val="808080"/>
                  </a:solidFill>
                  <a:ea typeface="Times New Roman" pitchFamily="18" charset="0"/>
                  <a:cs typeface="Arial" charset="0"/>
                </a:rPr>
                <a:t>Elements for complete Hydrogen Energy storage system</a:t>
              </a:r>
              <a:endParaRPr lang="en-US" sz="16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4362" name="Text Box 12"/>
            <p:cNvSpPr txBox="1">
              <a:spLocks noChangeArrowheads="1"/>
            </p:cNvSpPr>
            <p:nvPr/>
          </p:nvSpPr>
          <p:spPr bwMode="auto">
            <a:xfrm>
              <a:off x="3638" y="7752"/>
              <a:ext cx="2530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i="1">
                  <a:ea typeface="Times New Roman" pitchFamily="18" charset="0"/>
                  <a:cs typeface="Arial" charset="0"/>
                </a:rPr>
                <a:t>e = electrical energy</a:t>
              </a:r>
              <a:endParaRPr lang="en-US">
                <a:ea typeface="Times New Roman" pitchFamily="18" charset="0"/>
                <a:cs typeface="Arial" charset="0"/>
              </a:endParaRPr>
            </a:p>
            <a:p>
              <a:pPr algn="ctr" eaLnBrk="0" hangingPunct="0"/>
              <a:r>
                <a:rPr lang="en-US" i="1">
                  <a:ea typeface="Times New Roman" pitchFamily="18" charset="0"/>
                  <a:cs typeface="Arial" charset="0"/>
                </a:rPr>
                <a:t>H</a:t>
              </a:r>
              <a:r>
                <a:rPr lang="en-US" i="1" baseline="-30000">
                  <a:ea typeface="Times New Roman" pitchFamily="18" charset="0"/>
                  <a:cs typeface="Arial" charset="0"/>
                </a:rPr>
                <a:t>2</a:t>
              </a:r>
              <a:r>
                <a:rPr lang="en-US" i="1">
                  <a:ea typeface="Times New Roman" pitchFamily="18" charset="0"/>
                  <a:cs typeface="Arial" charset="0"/>
                </a:rPr>
                <a:t> = hydrogen gas</a:t>
              </a:r>
              <a:endParaRPr lang="en-US">
                <a:ea typeface="Times New Roman" pitchFamily="18" charset="0"/>
                <a:cs typeface="Arial" charset="0"/>
              </a:endParaRPr>
            </a:p>
            <a:p>
              <a:pPr eaLnBrk="0" hangingPunct="0"/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 flipV="1">
              <a:off x="6383" y="7586"/>
              <a:ext cx="1" cy="89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5911" y="6911"/>
              <a:ext cx="959" cy="6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Electrical Energy Output</a:t>
              </a: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7" name="Text Box 9"/>
            <p:cNvSpPr txBox="1">
              <a:spLocks noChangeArrowheads="1"/>
            </p:cNvSpPr>
            <p:nvPr/>
          </p:nvSpPr>
          <p:spPr bwMode="auto">
            <a:xfrm>
              <a:off x="6068" y="7752"/>
              <a:ext cx="44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i="1">
                  <a:ea typeface="Times New Roman" pitchFamily="18" charset="0"/>
                  <a:cs typeface="Arial" charset="0"/>
                </a:rPr>
                <a:t>e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 flipV="1">
              <a:off x="3682" y="9405"/>
              <a:ext cx="0" cy="972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1" name="Line 7"/>
            <p:cNvSpPr>
              <a:spLocks noChangeShapeType="1"/>
            </p:cNvSpPr>
            <p:nvPr/>
          </p:nvSpPr>
          <p:spPr bwMode="auto">
            <a:xfrm flipV="1">
              <a:off x="5229" y="9405"/>
              <a:ext cx="0" cy="972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3210" y="10377"/>
              <a:ext cx="959" cy="6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Oxygen Output</a:t>
              </a: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4745" y="10377"/>
              <a:ext cx="959" cy="6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H</a:t>
              </a:r>
              <a:r>
                <a:rPr lang="en-US" baseline="-250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For other use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6" name="Text Box 4"/>
            <p:cNvSpPr txBox="1">
              <a:spLocks noChangeArrowheads="1"/>
            </p:cNvSpPr>
            <p:nvPr/>
          </p:nvSpPr>
          <p:spPr bwMode="auto">
            <a:xfrm>
              <a:off x="5125" y="9949"/>
              <a:ext cx="47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i="1">
                  <a:ea typeface="Times New Roman" pitchFamily="18" charset="0"/>
                  <a:cs typeface="Arial" charset="0"/>
                </a:rPr>
                <a:t>H</a:t>
              </a:r>
              <a:r>
                <a:rPr lang="en-US" i="1" baseline="-30000">
                  <a:ea typeface="Times New Roman" pitchFamily="18" charset="0"/>
                  <a:cs typeface="Arial" charset="0"/>
                </a:rPr>
                <a:t>2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4377" name="Text Box 3"/>
            <p:cNvSpPr txBox="1">
              <a:spLocks noChangeArrowheads="1"/>
            </p:cNvSpPr>
            <p:nvPr/>
          </p:nvSpPr>
          <p:spPr bwMode="auto">
            <a:xfrm>
              <a:off x="6070" y="9112"/>
              <a:ext cx="47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i="1">
                  <a:ea typeface="Times New Roman" pitchFamily="18" charset="0"/>
                  <a:cs typeface="Arial" charset="0"/>
                </a:rPr>
                <a:t>H</a:t>
              </a:r>
              <a:r>
                <a:rPr lang="en-US" i="1" baseline="-30000">
                  <a:ea typeface="Times New Roman" pitchFamily="18" charset="0"/>
                  <a:cs typeface="Arial" charset="0"/>
                </a:rPr>
                <a:t>2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4378" name="Text Box 2"/>
            <p:cNvSpPr txBox="1">
              <a:spLocks noChangeArrowheads="1"/>
            </p:cNvSpPr>
            <p:nvPr/>
          </p:nvSpPr>
          <p:spPr bwMode="auto">
            <a:xfrm>
              <a:off x="3563" y="9949"/>
              <a:ext cx="47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i="1">
                  <a:ea typeface="Times New Roman" pitchFamily="18" charset="0"/>
                  <a:cs typeface="Arial" charset="0"/>
                </a:rPr>
                <a:t>O</a:t>
              </a:r>
              <a:r>
                <a:rPr lang="en-US" i="1" baseline="-30000">
                  <a:ea typeface="Times New Roman" pitchFamily="18" charset="0"/>
                  <a:cs typeface="Arial" charset="0"/>
                </a:rPr>
                <a:t>2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14563" y="0"/>
            <a:ext cx="4857750" cy="620713"/>
          </a:xfrm>
        </p:spPr>
        <p:txBody>
          <a:bodyPr/>
          <a:lstStyle/>
          <a:p>
            <a:pPr eaLnBrk="1" hangingPunct="1"/>
            <a:r>
              <a:rPr lang="en-GB"/>
              <a:t>Hydrogen 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b="1" dirty="0"/>
              <a:t>What is an Electrolyser?</a:t>
            </a:r>
          </a:p>
          <a:p>
            <a:pPr lvl="1" eaLnBrk="1" hangingPunct="1"/>
            <a:r>
              <a:rPr lang="en-GB" dirty="0"/>
              <a:t>An Electrochemical device the converts electrical energy and pure water into hydrogen</a:t>
            </a:r>
          </a:p>
          <a:p>
            <a:pPr lvl="1" eaLnBrk="1" hangingPunct="1"/>
            <a:r>
              <a:rPr lang="en-GB" dirty="0"/>
              <a:t>By-products are:</a:t>
            </a:r>
          </a:p>
          <a:p>
            <a:pPr lvl="2" eaLnBrk="1" hangingPunct="1"/>
            <a:r>
              <a:rPr lang="en-GB" dirty="0"/>
              <a:t>Oxygen (O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 lvl="2" eaLnBrk="1" hangingPunct="1"/>
            <a:r>
              <a:rPr lang="en-GB" dirty="0"/>
              <a:t>Waste heat (</a:t>
            </a:r>
            <a:r>
              <a:rPr lang="en-GB" dirty="0" err="1"/>
              <a:t>P</a:t>
            </a:r>
            <a:r>
              <a:rPr lang="en-GB" baseline="-25000" dirty="0" err="1"/>
              <a:t>th</a:t>
            </a:r>
            <a:r>
              <a:rPr lang="en-GB" dirty="0"/>
              <a:t>)</a:t>
            </a:r>
          </a:p>
          <a:p>
            <a:pPr lvl="1" eaLnBrk="1" hangingPunct="1"/>
            <a:r>
              <a:rPr lang="en-GB" dirty="0"/>
              <a:t>Typical Efficiency Range 55% to 90%</a:t>
            </a:r>
          </a:p>
          <a:p>
            <a:pPr eaLnBrk="1" hangingPunct="1"/>
            <a:endParaRPr lang="en-GB" dirty="0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771775" y="5373688"/>
            <a:ext cx="1657350" cy="400050"/>
            <a:chOff x="2771800" y="5373216"/>
            <a:chExt cx="1656656" cy="400049"/>
          </a:xfrm>
        </p:grpSpPr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3491831" y="5446237"/>
              <a:ext cx="936625" cy="287337"/>
            </a:xfrm>
            <a:prstGeom prst="rightArrow">
              <a:avLst>
                <a:gd name="adj1" fmla="val 50000"/>
                <a:gd name="adj2" fmla="val 81492"/>
              </a:avLst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" prstMaterial="matte">
              <a:bevelT/>
              <a:bevelB w="6350" h="6350"/>
            </a:sp3d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2771800" y="5373216"/>
              <a:ext cx="1008063" cy="40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" prstMaterial="matte">
              <a:bevelT/>
              <a:bevelB w="6350" h="6350"/>
            </a:sp3d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2000" dirty="0">
                  <a:latin typeface="Arial" charset="0"/>
                </a:rPr>
                <a:t>H</a:t>
              </a:r>
              <a:r>
                <a:rPr lang="en-GB" sz="2000" baseline="-25000" dirty="0">
                  <a:latin typeface="Arial" charset="0"/>
                </a:rPr>
                <a:t>2</a:t>
              </a:r>
              <a:r>
                <a:rPr lang="en-GB" sz="2000" dirty="0">
                  <a:latin typeface="Arial" charset="0"/>
                </a:rPr>
                <a:t>O</a:t>
              </a:r>
              <a:endParaRPr lang="en-GB" sz="2000" baseline="-25000" dirty="0">
                <a:latin typeface="Arial" charset="0"/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653088" y="4221163"/>
            <a:ext cx="1150937" cy="1008062"/>
            <a:chOff x="5652418" y="4221088"/>
            <a:chExt cx="1150938" cy="1008063"/>
          </a:xfrm>
        </p:grpSpPr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5868318" y="4581451"/>
              <a:ext cx="863600" cy="576263"/>
            </a:xfrm>
            <a:prstGeom prst="curvedUpArrow">
              <a:avLst>
                <a:gd name="adj1" fmla="val 29972"/>
                <a:gd name="adj2" fmla="val 59945"/>
                <a:gd name="adj3" fmla="val 33333"/>
              </a:avLst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matte"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Z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652418" y="4436988"/>
              <a:ext cx="647700" cy="7921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" prstMaterial="matte"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6300118" y="4221088"/>
              <a:ext cx="5032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" prstMaterial="matte">
              <a:bevelT/>
              <a:bevelB w="6350" h="6350"/>
            </a:sp3d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2000" dirty="0" err="1">
                  <a:latin typeface="Arial" charset="0"/>
                </a:rPr>
                <a:t>P</a:t>
              </a:r>
              <a:r>
                <a:rPr lang="en-GB" sz="2000" baseline="-25000" dirty="0" err="1">
                  <a:latin typeface="Arial" charset="0"/>
                </a:rPr>
                <a:t>th</a:t>
              </a:r>
              <a:endParaRPr lang="en-GB" sz="2000" baseline="-25000" dirty="0">
                <a:latin typeface="Arial" charset="0"/>
              </a:endParaRP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2771775" y="4868863"/>
            <a:ext cx="1657350" cy="471487"/>
            <a:chOff x="2771800" y="4869160"/>
            <a:chExt cx="1656659" cy="471489"/>
          </a:xfrm>
        </p:grpSpPr>
        <p:sp>
          <p:nvSpPr>
            <p:cNvPr id="27" name="AutoShape 14"/>
            <p:cNvSpPr>
              <a:spLocks noChangeArrowheads="1"/>
            </p:cNvSpPr>
            <p:nvPr/>
          </p:nvSpPr>
          <p:spPr bwMode="auto">
            <a:xfrm>
              <a:off x="3491834" y="5013258"/>
              <a:ext cx="936625" cy="287338"/>
            </a:xfrm>
            <a:prstGeom prst="rightArrow">
              <a:avLst>
                <a:gd name="adj1" fmla="val 50000"/>
                <a:gd name="adj2" fmla="val 81492"/>
              </a:avLst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" prstMaterial="matte">
              <a:bevelT/>
              <a:bevelB w="6350" h="6350"/>
            </a:sp3d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grpSp>
          <p:nvGrpSpPr>
            <p:cNvPr id="15390" name="Group 27"/>
            <p:cNvGrpSpPr>
              <a:grpSpLocks/>
            </p:cNvGrpSpPr>
            <p:nvPr/>
          </p:nvGrpSpPr>
          <p:grpSpPr bwMode="auto">
            <a:xfrm>
              <a:off x="2771800" y="4869160"/>
              <a:ext cx="647701" cy="471489"/>
              <a:chOff x="3348189" y="981954"/>
              <a:chExt cx="647701" cy="471489"/>
            </a:xfrm>
          </p:grpSpPr>
          <p:sp>
            <p:nvSpPr>
              <p:cNvPr id="36" name="Text Box 15"/>
              <p:cNvSpPr txBox="1">
                <a:spLocks noChangeArrowheads="1"/>
              </p:cNvSpPr>
              <p:nvPr/>
            </p:nvSpPr>
            <p:spPr bwMode="auto">
              <a:xfrm>
                <a:off x="3492652" y="1053392"/>
                <a:ext cx="503238" cy="400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25400" prstMaterial="matte">
                <a:bevelT/>
                <a:bevelB w="6350" h="6350"/>
              </a:sp3d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GB" sz="2000" dirty="0" err="1">
                    <a:latin typeface="Arial" charset="0"/>
                  </a:rPr>
                  <a:t>P</a:t>
                </a:r>
                <a:r>
                  <a:rPr lang="en-GB" sz="2000" baseline="-25000" dirty="0" err="1">
                    <a:latin typeface="Arial" charset="0"/>
                  </a:rPr>
                  <a:t>e</a:t>
                </a:r>
                <a:endParaRPr lang="en-GB" sz="2000" baseline="-25000" dirty="0">
                  <a:latin typeface="Arial" charset="0"/>
                </a:endParaRPr>
              </a:p>
            </p:txBody>
          </p:sp>
          <p:sp>
            <p:nvSpPr>
              <p:cNvPr id="37" name="AutoShape 16"/>
              <p:cNvSpPr>
                <a:spLocks noChangeArrowheads="1"/>
              </p:cNvSpPr>
              <p:nvPr/>
            </p:nvSpPr>
            <p:spPr bwMode="auto">
              <a:xfrm>
                <a:off x="3348189" y="981954"/>
                <a:ext cx="142875" cy="433389"/>
              </a:xfrm>
              <a:prstGeom prst="lightningBol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25400" prstMaterial="matte">
                <a:bevelT/>
                <a:bevelB w="6350" h="6350"/>
              </a:sp3d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latin typeface="Arial" charset="0"/>
                </a:endParaRPr>
              </a:p>
            </p:txBody>
          </p:sp>
        </p:grp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6300788" y="5157788"/>
            <a:ext cx="2159000" cy="485775"/>
            <a:chOff x="6300118" y="5157709"/>
            <a:chExt cx="2159496" cy="485775"/>
          </a:xfrm>
        </p:grpSpPr>
        <p:sp>
          <p:nvSpPr>
            <p:cNvPr id="29" name="AutoShape 18"/>
            <p:cNvSpPr>
              <a:spLocks noChangeArrowheads="1"/>
            </p:cNvSpPr>
            <p:nvPr/>
          </p:nvSpPr>
          <p:spPr bwMode="auto">
            <a:xfrm>
              <a:off x="6300118" y="5157709"/>
              <a:ext cx="1584325" cy="485775"/>
            </a:xfrm>
            <a:prstGeom prst="rightArrow">
              <a:avLst>
                <a:gd name="adj1" fmla="val 50000"/>
                <a:gd name="adj2" fmla="val 81536"/>
              </a:avLst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" prstMaterial="matte">
              <a:bevelT/>
              <a:bevelB w="6350" h="6350"/>
            </a:sp3d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7956376" y="5229200"/>
              <a:ext cx="5032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" prstMaterial="matte">
              <a:bevelT/>
              <a:bevelB w="6350" h="6350"/>
            </a:sp3d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2000" dirty="0">
                  <a:latin typeface="Arial" charset="0"/>
                </a:rPr>
                <a:t>H</a:t>
              </a:r>
              <a:r>
                <a:rPr lang="en-GB" sz="2000" baseline="-25000" dirty="0">
                  <a:latin typeface="Arial" charset="0"/>
                </a:rPr>
                <a:t>2</a:t>
              </a:r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5797550" y="5589588"/>
            <a:ext cx="1655763" cy="903287"/>
            <a:chOff x="5796885" y="5589509"/>
            <a:chExt cx="1656651" cy="903897"/>
          </a:xfrm>
        </p:grpSpPr>
        <p:sp>
          <p:nvSpPr>
            <p:cNvPr id="31" name="AutoShape 22"/>
            <p:cNvSpPr>
              <a:spLocks noChangeArrowheads="1"/>
            </p:cNvSpPr>
            <p:nvPr/>
          </p:nvSpPr>
          <p:spPr bwMode="auto">
            <a:xfrm rot="10800000" flipH="1">
              <a:off x="5869910" y="5589509"/>
              <a:ext cx="863600" cy="576262"/>
            </a:xfrm>
            <a:prstGeom prst="curvedUpArrow">
              <a:avLst>
                <a:gd name="adj1" fmla="val 29972"/>
                <a:gd name="adj2" fmla="val 59945"/>
                <a:gd name="adj3" fmla="val 33333"/>
              </a:avLst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matte"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796885" y="5589509"/>
              <a:ext cx="504825" cy="792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" prstMaterial="matte"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6372200" y="6093296"/>
              <a:ext cx="10813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" prstMaterial="matte">
              <a:bevelT/>
              <a:bevelB w="6350" h="6350"/>
            </a:sp3d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2000" dirty="0">
                  <a:latin typeface="Arial" charset="0"/>
                </a:rPr>
                <a:t>O</a:t>
              </a:r>
              <a:r>
                <a:rPr lang="en-GB" sz="2000" baseline="-25000" dirty="0">
                  <a:latin typeface="Arial" charset="0"/>
                </a:rPr>
                <a:t>2 </a:t>
              </a:r>
              <a:endParaRPr lang="en-GB" sz="2000" dirty="0">
                <a:latin typeface="Arial" charset="0"/>
              </a:endParaRPr>
            </a:p>
          </p:txBody>
        </p:sp>
      </p:grp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4428456" y="4941809"/>
            <a:ext cx="1873250" cy="8634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  <a:spcBef>
                <a:spcPct val="100000"/>
              </a:spcBef>
              <a:spcAft>
                <a:spcPct val="100000"/>
              </a:spcAft>
              <a:defRPr/>
            </a:pPr>
            <a:r>
              <a:rPr lang="en-GB" sz="2000" dirty="0">
                <a:latin typeface="Arial" charset="0"/>
              </a:rPr>
              <a:t>Electrolyser</a:t>
            </a:r>
            <a:endParaRPr lang="en-GB" sz="800" dirty="0">
              <a:latin typeface="Arial" charset="0"/>
            </a:endParaRPr>
          </a:p>
          <a:p>
            <a:pPr algn="ctr" fontAlgn="auto">
              <a:lnSpc>
                <a:spcPct val="200000"/>
              </a:lnSpc>
              <a:spcBef>
                <a:spcPct val="100000"/>
              </a:spcBef>
              <a:spcAft>
                <a:spcPct val="100000"/>
              </a:spcAft>
              <a:defRPr/>
            </a:pPr>
            <a:endParaRPr lang="en-GB" sz="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28875" y="0"/>
            <a:ext cx="4357688" cy="620713"/>
          </a:xfrm>
        </p:spPr>
        <p:txBody>
          <a:bodyPr/>
          <a:lstStyle/>
          <a:p>
            <a:pPr eaLnBrk="1" hangingPunct="1"/>
            <a:r>
              <a:rPr lang="en-GB"/>
              <a:t>Hydrogen 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b="1" dirty="0"/>
              <a:t>What is a Fuel Cell?</a:t>
            </a:r>
          </a:p>
          <a:p>
            <a:pPr lvl="1" eaLnBrk="1" hangingPunct="1"/>
            <a:r>
              <a:rPr lang="en-GB" dirty="0"/>
              <a:t>An Electrochemical device the converts energy in hydrogen into electricity</a:t>
            </a:r>
          </a:p>
          <a:p>
            <a:pPr lvl="1" eaLnBrk="1" hangingPunct="1"/>
            <a:r>
              <a:rPr lang="en-GB" dirty="0"/>
              <a:t>By-products are:</a:t>
            </a:r>
          </a:p>
          <a:p>
            <a:pPr lvl="2" eaLnBrk="1" hangingPunct="1"/>
            <a:r>
              <a:rPr lang="en-GB" dirty="0"/>
              <a:t>Water vapour (H</a:t>
            </a:r>
            <a:r>
              <a:rPr lang="en-GB" baseline="-25000" dirty="0"/>
              <a:t>2</a:t>
            </a:r>
            <a:r>
              <a:rPr lang="en-GB" dirty="0"/>
              <a:t>O)</a:t>
            </a:r>
          </a:p>
          <a:p>
            <a:pPr lvl="2" eaLnBrk="1" hangingPunct="1"/>
            <a:r>
              <a:rPr lang="en-GB" dirty="0"/>
              <a:t>Waste heat (</a:t>
            </a:r>
            <a:r>
              <a:rPr lang="en-GB" dirty="0" err="1"/>
              <a:t>P</a:t>
            </a:r>
            <a:r>
              <a:rPr lang="en-GB" baseline="-25000" dirty="0" err="1"/>
              <a:t>th</a:t>
            </a:r>
            <a:r>
              <a:rPr lang="en-GB" dirty="0"/>
              <a:t>)</a:t>
            </a:r>
          </a:p>
          <a:p>
            <a:pPr lvl="1" eaLnBrk="1" hangingPunct="1"/>
            <a:r>
              <a:rPr lang="en-GB" dirty="0"/>
              <a:t>Typical Efficiency Range 40% to 60%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653088" y="4221163"/>
            <a:ext cx="1150937" cy="1008062"/>
            <a:chOff x="5652418" y="4221088"/>
            <a:chExt cx="1150938" cy="1008063"/>
          </a:xfrm>
        </p:grpSpPr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5868318" y="4581451"/>
              <a:ext cx="863600" cy="576263"/>
            </a:xfrm>
            <a:prstGeom prst="curvedUpArrow">
              <a:avLst>
                <a:gd name="adj1" fmla="val 29972"/>
                <a:gd name="adj2" fmla="val 59945"/>
                <a:gd name="adj3" fmla="val 33333"/>
              </a:avLst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matte"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652418" y="4436988"/>
              <a:ext cx="647700" cy="7921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" prstMaterial="matte"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6300118" y="4221088"/>
              <a:ext cx="5032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" prstMaterial="matte">
              <a:bevelT/>
              <a:bevelB w="6350" h="6350"/>
            </a:sp3d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2000" dirty="0" err="1">
                  <a:latin typeface="Arial" charset="0"/>
                </a:rPr>
                <a:t>P</a:t>
              </a:r>
              <a:r>
                <a:rPr lang="en-GB" sz="2000" baseline="-25000" dirty="0" err="1">
                  <a:latin typeface="Arial" charset="0"/>
                </a:rPr>
                <a:t>th</a:t>
              </a:r>
              <a:endParaRPr lang="en-GB" sz="2000" baseline="-25000" dirty="0">
                <a:latin typeface="Arial" charset="0"/>
              </a:endParaRP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6300788" y="5157788"/>
            <a:ext cx="2303462" cy="485775"/>
            <a:chOff x="6300118" y="5157188"/>
            <a:chExt cx="2303959" cy="486296"/>
          </a:xfrm>
        </p:grpSpPr>
        <p:grpSp>
          <p:nvGrpSpPr>
            <p:cNvPr id="16418" name="Group 27"/>
            <p:cNvGrpSpPr>
              <a:grpSpLocks/>
            </p:cNvGrpSpPr>
            <p:nvPr/>
          </p:nvGrpSpPr>
          <p:grpSpPr bwMode="auto">
            <a:xfrm>
              <a:off x="7956376" y="5157188"/>
              <a:ext cx="647701" cy="471489"/>
              <a:chOff x="3348189" y="981954"/>
              <a:chExt cx="647701" cy="471489"/>
            </a:xfrm>
          </p:grpSpPr>
          <p:sp>
            <p:nvSpPr>
              <p:cNvPr id="36" name="Text Box 15"/>
              <p:cNvSpPr txBox="1">
                <a:spLocks noChangeArrowheads="1"/>
              </p:cNvSpPr>
              <p:nvPr/>
            </p:nvSpPr>
            <p:spPr bwMode="auto">
              <a:xfrm>
                <a:off x="3492652" y="1053392"/>
                <a:ext cx="503238" cy="400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25400" prstMaterial="matte">
                <a:bevelT/>
                <a:bevelB w="6350" h="6350"/>
              </a:sp3d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GB" sz="2000" dirty="0" err="1">
                    <a:latin typeface="Arial" charset="0"/>
                  </a:rPr>
                  <a:t>P</a:t>
                </a:r>
                <a:r>
                  <a:rPr lang="en-GB" sz="2000" baseline="-25000" dirty="0" err="1">
                    <a:latin typeface="Arial" charset="0"/>
                  </a:rPr>
                  <a:t>e</a:t>
                </a:r>
                <a:endParaRPr lang="en-GB" sz="2000" baseline="-25000" dirty="0">
                  <a:latin typeface="Arial" charset="0"/>
                </a:endParaRPr>
              </a:p>
            </p:txBody>
          </p:sp>
          <p:sp>
            <p:nvSpPr>
              <p:cNvPr id="37" name="AutoShape 16"/>
              <p:cNvSpPr>
                <a:spLocks noChangeArrowheads="1"/>
              </p:cNvSpPr>
              <p:nvPr/>
            </p:nvSpPr>
            <p:spPr bwMode="auto">
              <a:xfrm>
                <a:off x="3348189" y="981954"/>
                <a:ext cx="142875" cy="433389"/>
              </a:xfrm>
              <a:prstGeom prst="lightningBol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25400" prstMaterial="matte">
                <a:bevelT/>
                <a:bevelB w="6350" h="6350"/>
              </a:sp3d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latin typeface="Arial" charset="0"/>
                </a:endParaRPr>
              </a:p>
            </p:txBody>
          </p:sp>
        </p:grpSp>
        <p:sp>
          <p:nvSpPr>
            <p:cNvPr id="29" name="AutoShape 18"/>
            <p:cNvSpPr>
              <a:spLocks noChangeArrowheads="1"/>
            </p:cNvSpPr>
            <p:nvPr/>
          </p:nvSpPr>
          <p:spPr bwMode="auto">
            <a:xfrm>
              <a:off x="6300118" y="5157709"/>
              <a:ext cx="1584325" cy="485775"/>
            </a:xfrm>
            <a:prstGeom prst="rightArrow">
              <a:avLst>
                <a:gd name="adj1" fmla="val 50000"/>
                <a:gd name="adj2" fmla="val 81536"/>
              </a:avLst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" prstMaterial="matte">
              <a:bevelT/>
              <a:bevelB w="6350" h="6350"/>
            </a:sp3d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987675" y="4941888"/>
            <a:ext cx="1441450" cy="400050"/>
            <a:chOff x="2987824" y="4941164"/>
            <a:chExt cx="1440635" cy="400050"/>
          </a:xfrm>
        </p:grpSpPr>
        <p:sp>
          <p:nvSpPr>
            <p:cNvPr id="27" name="AutoShape 14"/>
            <p:cNvSpPr>
              <a:spLocks noChangeArrowheads="1"/>
            </p:cNvSpPr>
            <p:nvPr/>
          </p:nvSpPr>
          <p:spPr bwMode="auto">
            <a:xfrm>
              <a:off x="3491834" y="5013258"/>
              <a:ext cx="936625" cy="287338"/>
            </a:xfrm>
            <a:prstGeom prst="rightArrow">
              <a:avLst>
                <a:gd name="adj1" fmla="val 50000"/>
                <a:gd name="adj2" fmla="val 81492"/>
              </a:avLst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" prstMaterial="matte">
              <a:bevelT/>
              <a:bevelB w="6350" h="6350"/>
            </a:sp3d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2987824" y="4941164"/>
              <a:ext cx="5032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" prstMaterial="matte">
              <a:bevelT/>
              <a:bevelB w="6350" h="6350"/>
            </a:sp3d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2000" dirty="0">
                  <a:latin typeface="Arial" charset="0"/>
                </a:rPr>
                <a:t>H</a:t>
              </a:r>
              <a:r>
                <a:rPr lang="en-GB" sz="2000" baseline="-25000" dirty="0">
                  <a:latin typeface="Arial" charset="0"/>
                </a:rPr>
                <a:t>2</a:t>
              </a: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5797550" y="5589588"/>
            <a:ext cx="1438275" cy="903287"/>
            <a:chOff x="5796885" y="5589509"/>
            <a:chExt cx="1439362" cy="903832"/>
          </a:xfrm>
        </p:grpSpPr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6228184" y="6093292"/>
              <a:ext cx="1008063" cy="40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" prstMaterial="matte">
              <a:bevelT/>
              <a:bevelB w="6350" h="6350"/>
            </a:sp3d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2000" dirty="0">
                  <a:latin typeface="Arial" charset="0"/>
                </a:rPr>
                <a:t>H</a:t>
              </a:r>
              <a:r>
                <a:rPr lang="en-GB" sz="2000" baseline="-25000" dirty="0">
                  <a:latin typeface="Arial" charset="0"/>
                </a:rPr>
                <a:t>2</a:t>
              </a:r>
              <a:r>
                <a:rPr lang="en-GB" sz="2000" dirty="0">
                  <a:latin typeface="Arial" charset="0"/>
                </a:rPr>
                <a:t>O</a:t>
              </a:r>
              <a:endParaRPr lang="en-GB" sz="2000" baseline="-25000" dirty="0">
                <a:latin typeface="Arial" charset="0"/>
              </a:endParaRPr>
            </a:p>
          </p:txBody>
        </p:sp>
        <p:sp>
          <p:nvSpPr>
            <p:cNvPr id="31" name="AutoShape 22"/>
            <p:cNvSpPr>
              <a:spLocks noChangeArrowheads="1"/>
            </p:cNvSpPr>
            <p:nvPr/>
          </p:nvSpPr>
          <p:spPr bwMode="auto">
            <a:xfrm rot="10800000" flipH="1">
              <a:off x="5869910" y="5589509"/>
              <a:ext cx="863600" cy="576262"/>
            </a:xfrm>
            <a:prstGeom prst="curvedUpArrow">
              <a:avLst>
                <a:gd name="adj1" fmla="val 29972"/>
                <a:gd name="adj2" fmla="val 59945"/>
                <a:gd name="adj3" fmla="val 33333"/>
              </a:avLst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matte"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796885" y="5589509"/>
              <a:ext cx="504825" cy="792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" prstMaterial="matte"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2555875" y="5373688"/>
            <a:ext cx="1873250" cy="400050"/>
            <a:chOff x="2555776" y="5373212"/>
            <a:chExt cx="1872680" cy="400110"/>
          </a:xfrm>
        </p:grpSpPr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3491831" y="5446237"/>
              <a:ext cx="936625" cy="287337"/>
            </a:xfrm>
            <a:prstGeom prst="rightArrow">
              <a:avLst>
                <a:gd name="adj1" fmla="val 50000"/>
                <a:gd name="adj2" fmla="val 81492"/>
              </a:avLst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" prstMaterial="matte">
              <a:bevelT/>
              <a:bevelB w="6350" h="6350"/>
            </a:sp3d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2555776" y="5373212"/>
              <a:ext cx="10813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" prstMaterial="matte">
              <a:bevelT/>
              <a:bevelB w="6350" h="6350"/>
            </a:sp3d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2000" dirty="0">
                  <a:latin typeface="Arial" charset="0"/>
                </a:rPr>
                <a:t>O</a:t>
              </a:r>
              <a:r>
                <a:rPr lang="en-GB" sz="2000" baseline="-25000" dirty="0">
                  <a:latin typeface="Arial" charset="0"/>
                </a:rPr>
                <a:t>2 </a:t>
              </a:r>
              <a:r>
                <a:rPr lang="en-GB" sz="2000" dirty="0">
                  <a:latin typeface="Arial" charset="0"/>
                </a:rPr>
                <a:t>(Air)</a:t>
              </a:r>
            </a:p>
          </p:txBody>
        </p:sp>
      </p:grp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4428456" y="4941809"/>
            <a:ext cx="1873250" cy="8634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  <a:spcBef>
                <a:spcPct val="100000"/>
              </a:spcBef>
              <a:spcAft>
                <a:spcPct val="100000"/>
              </a:spcAft>
              <a:defRPr/>
            </a:pPr>
            <a:r>
              <a:rPr lang="en-GB" sz="2000" dirty="0">
                <a:latin typeface="Arial" charset="0"/>
              </a:rPr>
              <a:t>  Fuel Cell</a:t>
            </a:r>
            <a:endParaRPr lang="en-GB" sz="800" dirty="0">
              <a:latin typeface="Arial" charset="0"/>
            </a:endParaRPr>
          </a:p>
          <a:p>
            <a:pPr algn="ctr" fontAlgn="auto">
              <a:lnSpc>
                <a:spcPct val="200000"/>
              </a:lnSpc>
              <a:spcBef>
                <a:spcPct val="100000"/>
              </a:spcBef>
              <a:spcAft>
                <a:spcPct val="100000"/>
              </a:spcAft>
              <a:defRPr/>
            </a:pPr>
            <a:endParaRPr lang="en-GB" sz="800" dirty="0">
              <a:latin typeface="Arial" charset="0"/>
            </a:endParaRPr>
          </a:p>
        </p:txBody>
      </p:sp>
      <p:sp>
        <p:nvSpPr>
          <p:cNvPr id="16396" name="Text Box 26"/>
          <p:cNvSpPr txBox="1">
            <a:spLocks noChangeArrowheads="1"/>
          </p:cNvSpPr>
          <p:nvPr/>
        </p:nvSpPr>
        <p:spPr bwMode="auto">
          <a:xfrm>
            <a:off x="4284663" y="4508500"/>
            <a:ext cx="2087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cs typeface="Arial" charset="0"/>
              </a:rPr>
              <a:t> </a:t>
            </a:r>
            <a:endParaRPr lang="el-GR" sz="20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143125" y="0"/>
            <a:ext cx="4929188" cy="620713"/>
          </a:xfrm>
        </p:spPr>
        <p:txBody>
          <a:bodyPr/>
          <a:lstStyle/>
          <a:p>
            <a:pPr eaLnBrk="1" hangingPunct="1"/>
            <a:r>
              <a:rPr lang="en-GB"/>
              <a:t>Modelling ESS cost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4213" y="692150"/>
            <a:ext cx="8280400" cy="6165850"/>
          </a:xfrm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en-GB" b="1" dirty="0"/>
              <a:t>   The developed ‘Levelised’ ESS cost model considered:</a:t>
            </a:r>
          </a:p>
          <a:p>
            <a:pPr lvl="1" algn="just" eaLnBrk="1" hangingPunct="1">
              <a:defRPr/>
            </a:pPr>
            <a:r>
              <a:rPr lang="en-GB" dirty="0"/>
              <a:t>Total cost of ownership</a:t>
            </a:r>
          </a:p>
          <a:p>
            <a:pPr marL="1160463" lvl="2" indent="-246063" algn="just" eaLnBrk="1" hangingPunct="1">
              <a:tabLst>
                <a:tab pos="1973263" algn="l"/>
              </a:tabLst>
              <a:defRPr/>
            </a:pPr>
            <a:r>
              <a:rPr lang="en-GB" sz="2200" dirty="0" err="1"/>
              <a:t>ISC</a:t>
            </a:r>
            <a:r>
              <a:rPr lang="en-GB" sz="2200" baseline="-25000" dirty="0" err="1"/>
              <a:t>t</a:t>
            </a:r>
            <a:r>
              <a:rPr lang="en-GB" sz="2200" dirty="0"/>
              <a:t>	= Invested Storage Capital in year (t)</a:t>
            </a:r>
          </a:p>
          <a:p>
            <a:pPr marL="1160463" lvl="2" indent="-246063" algn="just" eaLnBrk="1" hangingPunct="1">
              <a:tabLst>
                <a:tab pos="1973263" algn="l"/>
              </a:tabLst>
              <a:defRPr/>
            </a:pPr>
            <a:r>
              <a:rPr lang="en-GB" sz="2200" dirty="0" err="1"/>
              <a:t>SOM</a:t>
            </a:r>
            <a:r>
              <a:rPr lang="en-GB" sz="2200" baseline="-25000" dirty="0" err="1"/>
              <a:t>t</a:t>
            </a:r>
            <a:r>
              <a:rPr lang="en-GB" sz="2200" dirty="0"/>
              <a:t>	= Storage Operation and Maintenance costs in year (t)</a:t>
            </a:r>
          </a:p>
          <a:p>
            <a:pPr marL="1160463" lvl="2" indent="-246063" algn="just" eaLnBrk="1" hangingPunct="1">
              <a:tabLst>
                <a:tab pos="1973263" algn="l"/>
              </a:tabLst>
              <a:defRPr/>
            </a:pPr>
            <a:r>
              <a:rPr lang="en-GB" sz="2200" dirty="0" err="1"/>
              <a:t>EC</a:t>
            </a:r>
            <a:r>
              <a:rPr lang="en-GB" sz="2200" baseline="-25000" dirty="0" err="1"/>
              <a:t>t</a:t>
            </a:r>
            <a:r>
              <a:rPr lang="en-GB" sz="2200" dirty="0"/>
              <a:t>	= input energy cost (t)</a:t>
            </a:r>
          </a:p>
          <a:p>
            <a:pPr lvl="1" algn="just" eaLnBrk="1" hangingPunct="1">
              <a:defRPr/>
            </a:pPr>
            <a:r>
              <a:rPr lang="en-GB" dirty="0"/>
              <a:t>Total value of output</a:t>
            </a:r>
          </a:p>
          <a:p>
            <a:pPr lvl="2" algn="just" eaLnBrk="1" hangingPunct="1">
              <a:tabLst>
                <a:tab pos="1973263" algn="l"/>
              </a:tabLst>
              <a:defRPr/>
            </a:pPr>
            <a:r>
              <a:rPr lang="en-GB" sz="2200" dirty="0" err="1"/>
              <a:t>EO</a:t>
            </a:r>
            <a:r>
              <a:rPr lang="en-GB" sz="2200" baseline="-25000" dirty="0" err="1"/>
              <a:t>t</a:t>
            </a:r>
            <a:r>
              <a:rPr lang="en-GB" sz="2200" dirty="0"/>
              <a:t>	= Value of sold energy in year (t)</a:t>
            </a:r>
          </a:p>
          <a:p>
            <a:pPr lvl="2" algn="just" eaLnBrk="1" hangingPunct="1">
              <a:tabLst>
                <a:tab pos="1973263" algn="l"/>
              </a:tabLst>
              <a:defRPr/>
            </a:pPr>
            <a:r>
              <a:rPr lang="en-GB" sz="2200" dirty="0"/>
              <a:t>H2</a:t>
            </a:r>
            <a:r>
              <a:rPr lang="en-GB" sz="2200" baseline="-25000" dirty="0"/>
              <a:t>t</a:t>
            </a:r>
            <a:r>
              <a:rPr lang="en-GB" sz="2200" dirty="0"/>
              <a:t>	= Value of sold hydrogen gas year (t)</a:t>
            </a:r>
          </a:p>
          <a:p>
            <a:pPr lvl="2" algn="just" eaLnBrk="1" hangingPunct="1">
              <a:tabLst>
                <a:tab pos="1973263" algn="l"/>
              </a:tabLst>
              <a:defRPr/>
            </a:pPr>
            <a:r>
              <a:rPr lang="en-GB" sz="2200" dirty="0"/>
              <a:t>O2</a:t>
            </a:r>
            <a:r>
              <a:rPr lang="en-GB" sz="2200" baseline="-25000" dirty="0"/>
              <a:t>t</a:t>
            </a:r>
            <a:r>
              <a:rPr lang="en-GB" sz="2200" dirty="0"/>
              <a:t>	= Value of sold Oxygen gas in year (t)</a:t>
            </a:r>
          </a:p>
          <a:p>
            <a:pPr lvl="1" algn="just" eaLnBrk="1" hangingPunct="1">
              <a:defRPr/>
            </a:pPr>
            <a:r>
              <a:rPr lang="en-GB" dirty="0"/>
              <a:t>Annual Discount rate of 10% considered </a:t>
            </a:r>
            <a:r>
              <a:rPr lang="en-GB" i="1" dirty="0">
                <a:latin typeface="Times" pitchFamily="18" charset="0"/>
              </a:rPr>
              <a:t>(r)</a:t>
            </a:r>
          </a:p>
          <a:p>
            <a:pPr lvl="1" algn="just" eaLnBrk="1" hangingPunct="1">
              <a:defRPr/>
            </a:pPr>
            <a:r>
              <a:rPr lang="en-GB" dirty="0"/>
              <a:t>20 year operation life considered for H</a:t>
            </a:r>
            <a:r>
              <a:rPr lang="en-GB" baseline="-25000" dirty="0"/>
              <a:t>2 </a:t>
            </a:r>
            <a:r>
              <a:rPr lang="en-GB" i="1" dirty="0">
                <a:latin typeface="Times" pitchFamily="18" charset="0"/>
              </a:rPr>
              <a:t>(n)</a:t>
            </a:r>
            <a:endParaRPr lang="en-GB" i="1" baseline="-25000" dirty="0">
              <a:latin typeface="Times" pitchFamily="18" charset="0"/>
            </a:endParaRPr>
          </a:p>
          <a:p>
            <a:pPr lvl="1" eaLnBrk="1" hangingPunct="1">
              <a:defRPr/>
            </a:pPr>
            <a:endParaRPr lang="en-GB" sz="1400" dirty="0"/>
          </a:p>
          <a:p>
            <a:pPr lvl="1" eaLnBrk="1" hangingPunct="1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63713" y="0"/>
            <a:ext cx="5737225" cy="620713"/>
          </a:xfrm>
        </p:spPr>
        <p:txBody>
          <a:bodyPr/>
          <a:lstStyle/>
          <a:p>
            <a:pPr eaLnBrk="1" hangingPunct="1"/>
            <a:r>
              <a:rPr lang="en-GB"/>
              <a:t>Modelling ESS cost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619250" y="1412875"/>
            <a:ext cx="7129463" cy="2879725"/>
            <a:chOff x="1619672" y="1412776"/>
            <a:chExt cx="7128792" cy="2880320"/>
          </a:xfrm>
        </p:grpSpPr>
        <p:sp>
          <p:nvSpPr>
            <p:cNvPr id="9" name="Rectangle 8"/>
            <p:cNvSpPr/>
            <p:nvPr/>
          </p:nvSpPr>
          <p:spPr>
            <a:xfrm>
              <a:off x="3851487" y="1412776"/>
              <a:ext cx="3096922" cy="360437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19672" y="3140333"/>
              <a:ext cx="7128792" cy="1152763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619250" y="2276475"/>
            <a:ext cx="7129463" cy="3384550"/>
            <a:chOff x="1619672" y="2276872"/>
            <a:chExt cx="7128792" cy="3384376"/>
          </a:xfrm>
        </p:grpSpPr>
        <p:sp>
          <p:nvSpPr>
            <p:cNvPr id="11" name="Rectangle 10"/>
            <p:cNvSpPr/>
            <p:nvPr/>
          </p:nvSpPr>
          <p:spPr>
            <a:xfrm>
              <a:off x="3995936" y="2276872"/>
              <a:ext cx="2808023" cy="36034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19672" y="4437349"/>
              <a:ext cx="7128792" cy="1223899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619250" y="1773238"/>
            <a:ext cx="7129463" cy="4319587"/>
            <a:chOff x="1619672" y="1772816"/>
            <a:chExt cx="7128792" cy="4320480"/>
          </a:xfrm>
        </p:grpSpPr>
        <p:sp>
          <p:nvSpPr>
            <p:cNvPr id="13" name="Rectangle 12"/>
            <p:cNvSpPr/>
            <p:nvPr/>
          </p:nvSpPr>
          <p:spPr>
            <a:xfrm>
              <a:off x="4716594" y="1772816"/>
              <a:ext cx="1368296" cy="431889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16594" y="2636595"/>
              <a:ext cx="1368296" cy="431889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19672" y="5732860"/>
              <a:ext cx="7128792" cy="36043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619250" y="1557338"/>
            <a:ext cx="7129463" cy="4967287"/>
            <a:chOff x="1619672" y="1556792"/>
            <a:chExt cx="7128792" cy="4968552"/>
          </a:xfrm>
        </p:grpSpPr>
        <p:sp>
          <p:nvSpPr>
            <p:cNvPr id="16" name="Rectangle 15"/>
            <p:cNvSpPr/>
            <p:nvPr/>
          </p:nvSpPr>
          <p:spPr>
            <a:xfrm>
              <a:off x="1619672" y="6164890"/>
              <a:ext cx="7128792" cy="36045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348297" y="1556792"/>
              <a:ext cx="287310" cy="28741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419728" y="2420612"/>
              <a:ext cx="288898" cy="28899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348038" y="1557338"/>
            <a:ext cx="3527425" cy="1366837"/>
            <a:chOff x="3347864" y="1556792"/>
            <a:chExt cx="3528392" cy="1368152"/>
          </a:xfrm>
        </p:grpSpPr>
        <p:sp>
          <p:nvSpPr>
            <p:cNvPr id="19" name="Oval 18"/>
            <p:cNvSpPr/>
            <p:nvPr/>
          </p:nvSpPr>
          <p:spPr>
            <a:xfrm>
              <a:off x="4356202" y="1556792"/>
              <a:ext cx="287417" cy="28761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4356202" y="2421223"/>
              <a:ext cx="287417" cy="28761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5507456" y="2421223"/>
              <a:ext cx="289004" cy="28761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5723415" y="1772900"/>
              <a:ext cx="289004" cy="28761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651957" y="1556792"/>
              <a:ext cx="287417" cy="28761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6588839" y="1556792"/>
              <a:ext cx="287417" cy="28761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6588839" y="2421223"/>
              <a:ext cx="287417" cy="28761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5723415" y="2564235"/>
              <a:ext cx="289004" cy="28920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347864" y="1772900"/>
              <a:ext cx="287416" cy="28761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3419321" y="2637331"/>
              <a:ext cx="289004" cy="28761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2" cstate="print"/>
          <a:srcRect l="10309" r="61629"/>
          <a:stretch>
            <a:fillRect/>
          </a:stretch>
        </p:blipFill>
        <p:spPr bwMode="auto">
          <a:xfrm>
            <a:off x="1908175" y="1412875"/>
            <a:ext cx="51117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Content Placeholder 7"/>
          <p:cNvSpPr>
            <a:spLocks noGrp="1"/>
          </p:cNvSpPr>
          <p:nvPr>
            <p:ph idx="1"/>
          </p:nvPr>
        </p:nvSpPr>
        <p:spPr>
          <a:xfrm>
            <a:off x="863600" y="765175"/>
            <a:ext cx="8280400" cy="60928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dirty="0"/>
              <a:t>Levelised Cost of Storage (LSC)</a:t>
            </a:r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marL="1619250" lvl="2" indent="-719138" eaLnBrk="1" hangingPunct="1">
              <a:spcAft>
                <a:spcPts val="600"/>
              </a:spcAft>
              <a:buFont typeface="Arial" charset="0"/>
              <a:buNone/>
            </a:pPr>
            <a:r>
              <a:rPr lang="en-GB" sz="2000" i="1" dirty="0" err="1">
                <a:latin typeface="Times" pitchFamily="18" charset="0"/>
              </a:rPr>
              <a:t>ISC</a:t>
            </a:r>
            <a:r>
              <a:rPr lang="en-GB" sz="2000" i="1" baseline="-25000" dirty="0" err="1">
                <a:latin typeface="Times" pitchFamily="18" charset="0"/>
              </a:rPr>
              <a:t>t</a:t>
            </a:r>
            <a:r>
              <a:rPr lang="en-GB" sz="2000" dirty="0"/>
              <a:t>	= Invested Storage Capital in year (t)</a:t>
            </a:r>
          </a:p>
          <a:p>
            <a:pPr marL="1619250" lvl="2" indent="-719138" eaLnBrk="1" hangingPunct="1">
              <a:spcAft>
                <a:spcPts val="600"/>
              </a:spcAft>
              <a:buFont typeface="Arial" charset="0"/>
              <a:buNone/>
            </a:pPr>
            <a:r>
              <a:rPr lang="en-GB" sz="2000" i="1" dirty="0" err="1">
                <a:latin typeface="Times" pitchFamily="18" charset="0"/>
              </a:rPr>
              <a:t>SOM</a:t>
            </a:r>
            <a:r>
              <a:rPr lang="en-GB" sz="2000" i="1" baseline="-25000" dirty="0" err="1">
                <a:latin typeface="Times" pitchFamily="18" charset="0"/>
              </a:rPr>
              <a:t>t</a:t>
            </a:r>
            <a:r>
              <a:rPr lang="en-GB" sz="2000" dirty="0"/>
              <a:t>	= Storage Operation and Maintenance costs in year (t)</a:t>
            </a:r>
          </a:p>
          <a:p>
            <a:pPr marL="1619250" lvl="2" indent="-719138" eaLnBrk="1" hangingPunct="1">
              <a:spcAft>
                <a:spcPts val="600"/>
              </a:spcAft>
              <a:buFont typeface="Arial" charset="0"/>
              <a:buNone/>
            </a:pPr>
            <a:r>
              <a:rPr lang="en-GB" sz="2000" i="1" dirty="0" err="1">
                <a:latin typeface="Times" pitchFamily="18" charset="0"/>
              </a:rPr>
              <a:t>EC</a:t>
            </a:r>
            <a:r>
              <a:rPr lang="en-GB" sz="2000" i="1" baseline="-25000" dirty="0" err="1">
                <a:latin typeface="Times" pitchFamily="18" charset="0"/>
              </a:rPr>
              <a:t>t</a:t>
            </a:r>
            <a:r>
              <a:rPr lang="en-GB" sz="2000" dirty="0"/>
              <a:t>	= input energy cost (t)</a:t>
            </a:r>
          </a:p>
          <a:p>
            <a:pPr marL="1619250" lvl="2" indent="-719138" eaLnBrk="1" hangingPunct="1">
              <a:spcAft>
                <a:spcPts val="600"/>
              </a:spcAft>
              <a:buFont typeface="Arial" charset="0"/>
              <a:buNone/>
            </a:pPr>
            <a:r>
              <a:rPr lang="en-GB" sz="2000" i="1" dirty="0" err="1">
                <a:latin typeface="Times" pitchFamily="18" charset="0"/>
              </a:rPr>
              <a:t>EO</a:t>
            </a:r>
            <a:r>
              <a:rPr lang="en-GB" sz="2000" i="1" baseline="-25000" dirty="0" err="1">
                <a:latin typeface="Times" pitchFamily="18" charset="0"/>
              </a:rPr>
              <a:t>t</a:t>
            </a:r>
            <a:r>
              <a:rPr lang="en-GB" sz="2000" dirty="0"/>
              <a:t>	= Value of sold energy in year (t)</a:t>
            </a:r>
          </a:p>
          <a:p>
            <a:pPr marL="1619250" lvl="2" indent="-719138" eaLnBrk="1" hangingPunct="1">
              <a:spcAft>
                <a:spcPts val="600"/>
              </a:spcAft>
              <a:buFont typeface="Arial" charset="0"/>
              <a:buNone/>
            </a:pPr>
            <a:r>
              <a:rPr lang="en-GB" sz="2000" i="1" dirty="0">
                <a:latin typeface="Times" pitchFamily="18" charset="0"/>
              </a:rPr>
              <a:t>H2</a:t>
            </a:r>
            <a:r>
              <a:rPr lang="en-GB" sz="2000" i="1" baseline="-25000" dirty="0">
                <a:latin typeface="Times" pitchFamily="18" charset="0"/>
              </a:rPr>
              <a:t>t</a:t>
            </a:r>
            <a:r>
              <a:rPr lang="en-GB" sz="2000" dirty="0"/>
              <a:t>	=Value of sold hydrogen gas year (t)</a:t>
            </a:r>
          </a:p>
          <a:p>
            <a:pPr marL="1619250" lvl="2" indent="-719138" eaLnBrk="1" hangingPunct="1">
              <a:spcAft>
                <a:spcPts val="600"/>
              </a:spcAft>
              <a:buFont typeface="Arial" charset="0"/>
              <a:buNone/>
            </a:pPr>
            <a:r>
              <a:rPr lang="en-GB" sz="2000" i="1" dirty="0">
                <a:latin typeface="Times" pitchFamily="18" charset="0"/>
              </a:rPr>
              <a:t>O2</a:t>
            </a:r>
            <a:r>
              <a:rPr lang="en-GB" sz="2000" i="1" baseline="-25000" dirty="0">
                <a:latin typeface="Times" pitchFamily="18" charset="0"/>
              </a:rPr>
              <a:t>t</a:t>
            </a:r>
            <a:r>
              <a:rPr lang="en-GB" sz="2000" dirty="0"/>
              <a:t>	=Value of sold Oxygen gas in year (t)</a:t>
            </a:r>
          </a:p>
          <a:p>
            <a:pPr marL="1619250" lvl="2" indent="-719138" eaLnBrk="1" hangingPunct="1">
              <a:spcAft>
                <a:spcPts val="600"/>
              </a:spcAft>
              <a:buFont typeface="Arial" charset="0"/>
              <a:buNone/>
            </a:pPr>
            <a:r>
              <a:rPr lang="en-GB" sz="2000" i="1" dirty="0">
                <a:latin typeface="Times" pitchFamily="18" charset="0"/>
              </a:rPr>
              <a:t>r</a:t>
            </a:r>
            <a:r>
              <a:rPr lang="en-GB" sz="2000" dirty="0"/>
              <a:t>	=Annual Discount rate of 10% </a:t>
            </a:r>
          </a:p>
          <a:p>
            <a:pPr marL="1619250" lvl="2" indent="-719138" eaLnBrk="1" hangingPunct="1">
              <a:spcAft>
                <a:spcPts val="600"/>
              </a:spcAft>
              <a:buFont typeface="Arial" charset="0"/>
              <a:buNone/>
            </a:pPr>
            <a:r>
              <a:rPr lang="en-GB" sz="2000" i="1" dirty="0">
                <a:latin typeface="Times" pitchFamily="18" charset="0"/>
              </a:rPr>
              <a:t>n</a:t>
            </a:r>
            <a:r>
              <a:rPr lang="en-GB" sz="2000" dirty="0"/>
              <a:t>	=20 year operation life considered for H</a:t>
            </a:r>
            <a:r>
              <a:rPr lang="en-GB" sz="2000" baseline="-25000" dirty="0"/>
              <a:t>2</a:t>
            </a:r>
            <a:endParaRPr lang="en-GB" sz="2000" i="1" baseline="-25000" dirty="0">
              <a:latin typeface="Times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071688" y="0"/>
            <a:ext cx="5286375" cy="620713"/>
          </a:xfrm>
        </p:spPr>
        <p:txBody>
          <a:bodyPr/>
          <a:lstStyle/>
          <a:p>
            <a:pPr eaLnBrk="1" hangingPunct="1"/>
            <a:r>
              <a:rPr lang="en-GB"/>
              <a:t>Modelling ESS cost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2051050" y="1557338"/>
          <a:ext cx="5544616" cy="185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Market Data</a:t>
                      </a:r>
                      <a:r>
                        <a:rPr lang="en-GB" sz="2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*</a:t>
                      </a:r>
                      <a:endParaRPr lang="en-GB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O2 Sale (€/Tonne)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€     3,000.00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H2 Sale (€/Tonne)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€     5,000.00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Electricity sale (€/MWh)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€         177.78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Discount rate (r)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478" name="TextBox 4"/>
          <p:cNvSpPr txBox="1">
            <a:spLocks noChangeArrowheads="1"/>
          </p:cNvSpPr>
          <p:nvPr/>
        </p:nvSpPr>
        <p:spPr bwMode="auto">
          <a:xfrm>
            <a:off x="900113" y="3573463"/>
            <a:ext cx="7993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*Courtesy of the Pure Energy Centre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14563" y="0"/>
            <a:ext cx="5072062" cy="620713"/>
          </a:xfrm>
        </p:spPr>
        <p:txBody>
          <a:bodyPr/>
          <a:lstStyle/>
          <a:p>
            <a:pPr eaLnBrk="1" hangingPunct="1"/>
            <a:r>
              <a:rPr lang="en-GB"/>
              <a:t>Modelling ESS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143000"/>
            <a:ext cx="7858125" cy="50228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/>
              <a:t>Considered Scenarios: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/>
          </a:p>
          <a:p>
            <a:pPr marL="514350" indent="-514350" eaLnBrk="1" fontAlgn="auto" hangingPunct="1">
              <a:spcBef>
                <a:spcPts val="120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GB" sz="2800" dirty="0"/>
              <a:t>No FC - (no energy sale), 100% 0</a:t>
            </a:r>
            <a:r>
              <a:rPr lang="en-GB" sz="2800" baseline="-25000" dirty="0"/>
              <a:t>2</a:t>
            </a:r>
            <a:r>
              <a:rPr lang="en-GB" sz="2800" dirty="0"/>
              <a:t> &amp; H</a:t>
            </a:r>
            <a:r>
              <a:rPr lang="en-GB" sz="2800" baseline="-25000" dirty="0"/>
              <a:t>2</a:t>
            </a:r>
            <a:r>
              <a:rPr lang="en-GB" sz="2800" dirty="0"/>
              <a:t> gas sold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GB" sz="2800" dirty="0"/>
              <a:t>100% energy sale - 3MW FC, 100% 0</a:t>
            </a:r>
            <a:r>
              <a:rPr lang="en-GB" sz="2800" baseline="-25000" dirty="0"/>
              <a:t>2</a:t>
            </a:r>
            <a:r>
              <a:rPr lang="en-GB" sz="2800" dirty="0"/>
              <a:t> sold, no H</a:t>
            </a:r>
            <a:r>
              <a:rPr lang="en-GB" sz="2800" baseline="-25000" dirty="0"/>
              <a:t>2</a:t>
            </a:r>
            <a:r>
              <a:rPr lang="en-GB" sz="2800" dirty="0"/>
              <a:t> sale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GB" sz="2800" dirty="0"/>
              <a:t>50% O</a:t>
            </a:r>
            <a:r>
              <a:rPr lang="en-GB" sz="2800" baseline="-25000" dirty="0"/>
              <a:t>2</a:t>
            </a:r>
            <a:r>
              <a:rPr lang="en-GB" sz="2800" dirty="0"/>
              <a:t> &amp; H</a:t>
            </a:r>
            <a:r>
              <a:rPr lang="en-GB" sz="2800" baseline="-25000" dirty="0"/>
              <a:t>2</a:t>
            </a:r>
            <a:r>
              <a:rPr lang="en-GB" sz="2800" dirty="0"/>
              <a:t> gas sold, 50% H</a:t>
            </a:r>
            <a:r>
              <a:rPr lang="en-GB" sz="2800" baseline="-25000" dirty="0"/>
              <a:t>2</a:t>
            </a:r>
            <a:r>
              <a:rPr lang="en-GB" sz="2800" dirty="0"/>
              <a:t> sold as energy through a 3MW FC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GB" sz="2800" dirty="0"/>
              <a:t>No FC - (no energy sale), no 0</a:t>
            </a:r>
            <a:r>
              <a:rPr lang="en-GB" sz="2800" baseline="-25000" dirty="0"/>
              <a:t>2</a:t>
            </a:r>
            <a:r>
              <a:rPr lang="en-GB" sz="2800" dirty="0"/>
              <a:t> sold, 100% H</a:t>
            </a:r>
            <a:r>
              <a:rPr lang="en-GB" sz="2800" baseline="-25000" dirty="0"/>
              <a:t>2</a:t>
            </a:r>
            <a:r>
              <a:rPr lang="en-GB" sz="2800" dirty="0"/>
              <a:t> sold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GB" sz="2800" dirty="0"/>
              <a:t>100% Energy sold (3MW FC), no O</a:t>
            </a:r>
            <a:r>
              <a:rPr lang="en-GB" sz="2800" baseline="-25000" dirty="0"/>
              <a:t>2</a:t>
            </a:r>
            <a:r>
              <a:rPr lang="en-GB" sz="2800" dirty="0"/>
              <a:t> nor H</a:t>
            </a:r>
            <a:r>
              <a:rPr lang="en-GB" sz="2800" baseline="-25000" dirty="0"/>
              <a:t>2</a:t>
            </a:r>
            <a:r>
              <a:rPr lang="en-GB" sz="2800" dirty="0"/>
              <a:t> sold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428875" y="0"/>
            <a:ext cx="5000625" cy="620713"/>
          </a:xfrm>
        </p:spPr>
        <p:txBody>
          <a:bodyPr/>
          <a:lstStyle/>
          <a:p>
            <a:pPr eaLnBrk="1" hangingPunct="1"/>
            <a:r>
              <a:rPr lang="en-GB"/>
              <a:t>Results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28662" y="857232"/>
          <a:ext cx="7786742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6629400" y="3892550"/>
            <a:ext cx="25923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only electricity output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533525" y="4181475"/>
            <a:ext cx="21605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only H</a:t>
            </a:r>
            <a:r>
              <a:rPr lang="en-GB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&amp; O</a:t>
            </a:r>
            <a:r>
              <a:rPr lang="en-GB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output</a:t>
            </a:r>
          </a:p>
        </p:txBody>
      </p:sp>
      <p:pic>
        <p:nvPicPr>
          <p:cNvPr id="9" name="Content Placeholder 3" descr="PEC RGUr low resolution ppt 2 copy.jpg"/>
          <p:cNvPicPr>
            <a:picLocks noChangeAspect="1"/>
          </p:cNvPicPr>
          <p:nvPr/>
        </p:nvPicPr>
        <p:blipFill>
          <a:blip r:embed="rId3" cstate="print"/>
          <a:srcRect l="35825" t="22308" b="12927"/>
          <a:stretch>
            <a:fillRect/>
          </a:stretch>
        </p:blipFill>
        <p:spPr bwMode="auto">
          <a:xfrm>
            <a:off x="3276600" y="1557338"/>
            <a:ext cx="58674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3" descr="PEC RGUr low resolution ppt 2 copy.jpg"/>
          <p:cNvPicPr>
            <a:picLocks noChangeAspect="1"/>
          </p:cNvPicPr>
          <p:nvPr/>
        </p:nvPicPr>
        <p:blipFill>
          <a:blip r:embed="rId3" cstate="print"/>
          <a:srcRect l="50000" t="22572" b="12927"/>
          <a:stretch>
            <a:fillRect/>
          </a:stretch>
        </p:blipFill>
        <p:spPr bwMode="auto">
          <a:xfrm>
            <a:off x="4572000" y="1575271"/>
            <a:ext cx="45720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Content Placeholder 3" descr="PEC RGUr low resolution ppt 2 copy.jpg"/>
          <p:cNvPicPr>
            <a:picLocks noChangeAspect="1"/>
          </p:cNvPicPr>
          <p:nvPr/>
        </p:nvPicPr>
        <p:blipFill>
          <a:blip r:embed="rId3" cstate="print"/>
          <a:srcRect l="64961" t="22572" b="12927"/>
          <a:stretch>
            <a:fillRect/>
          </a:stretch>
        </p:blipFill>
        <p:spPr bwMode="auto">
          <a:xfrm>
            <a:off x="5940425" y="1575271"/>
            <a:ext cx="3203575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ontent Placeholder 3" descr="PEC RGUr low resolution ppt 2 copy.jpg"/>
          <p:cNvPicPr>
            <a:picLocks noChangeAspect="1"/>
          </p:cNvPicPr>
          <p:nvPr/>
        </p:nvPicPr>
        <p:blipFill>
          <a:blip r:embed="rId3" cstate="print"/>
          <a:srcRect l="79137" t="22572" b="12927"/>
          <a:stretch>
            <a:fillRect/>
          </a:stretch>
        </p:blipFill>
        <p:spPr bwMode="auto">
          <a:xfrm>
            <a:off x="7235825" y="1575271"/>
            <a:ext cx="1908175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1890713" y="1486800"/>
            <a:ext cx="6642100" cy="4615200"/>
            <a:chOff x="1890713" y="1486800"/>
            <a:chExt cx="6642100" cy="461520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1908175" y="1486800"/>
              <a:ext cx="6624638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1890713" y="2411413"/>
              <a:ext cx="662463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1908175" y="3328988"/>
              <a:ext cx="6624638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1908175" y="4248150"/>
              <a:ext cx="6624638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>
              <a:off x="1908175" y="5166000"/>
              <a:ext cx="6624638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1908175" y="6102000"/>
              <a:ext cx="6624638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3568" y="1384300"/>
          <a:ext cx="8280400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2214563" y="0"/>
            <a:ext cx="5072062" cy="620713"/>
          </a:xfrm>
        </p:spPr>
        <p:txBody>
          <a:bodyPr/>
          <a:lstStyle/>
          <a:p>
            <a:pPr eaLnBrk="1" hangingPunct="1"/>
            <a:r>
              <a:rPr lang="en-GB"/>
              <a:t>Results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827088" y="836613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Calibri" pitchFamily="34" charset="0"/>
              </a:rPr>
              <a:t>How does H2 Compare with other technologies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995738" y="2060575"/>
            <a:ext cx="2879725" cy="2016125"/>
            <a:chOff x="3995936" y="2060848"/>
            <a:chExt cx="2880320" cy="2016224"/>
          </a:xfrm>
        </p:grpSpPr>
        <p:sp>
          <p:nvSpPr>
            <p:cNvPr id="7" name="Oval 6"/>
            <p:cNvSpPr/>
            <p:nvPr/>
          </p:nvSpPr>
          <p:spPr>
            <a:xfrm>
              <a:off x="3995936" y="3213430"/>
              <a:ext cx="863778" cy="863642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643770" y="2060848"/>
              <a:ext cx="863778" cy="863642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545" name="TextBox 7"/>
            <p:cNvSpPr txBox="1">
              <a:spLocks noChangeArrowheads="1"/>
            </p:cNvSpPr>
            <p:nvPr/>
          </p:nvSpPr>
          <p:spPr bwMode="auto">
            <a:xfrm>
              <a:off x="5940152" y="3068960"/>
              <a:ext cx="93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No O</a:t>
              </a:r>
              <a:r>
                <a:rPr lang="en-GB" baseline="-25000"/>
                <a:t>2</a:t>
              </a:r>
              <a:endParaRPr lang="en-GB"/>
            </a:p>
          </p:txBody>
        </p:sp>
        <p:cxnSp>
          <p:nvCxnSpPr>
            <p:cNvPr id="10" name="Straight Arrow Connector 9"/>
            <p:cNvCxnSpPr>
              <a:stCxn id="22545" idx="1"/>
            </p:cNvCxnSpPr>
            <p:nvPr/>
          </p:nvCxnSpPr>
          <p:spPr>
            <a:xfrm rot="10800000">
              <a:off x="5364644" y="2708580"/>
              <a:ext cx="574794" cy="5445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2545" idx="1"/>
            </p:cNvCxnSpPr>
            <p:nvPr/>
          </p:nvCxnSpPr>
          <p:spPr>
            <a:xfrm rot="10800000" flipV="1">
              <a:off x="4788262" y="3253120"/>
              <a:ext cx="1151176" cy="3206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908175" y="3933825"/>
            <a:ext cx="5688013" cy="935038"/>
            <a:chOff x="1907704" y="3933056"/>
            <a:chExt cx="5688632" cy="936104"/>
          </a:xfrm>
        </p:grpSpPr>
        <p:sp>
          <p:nvSpPr>
            <p:cNvPr id="17" name="Oval 16"/>
            <p:cNvSpPr/>
            <p:nvPr/>
          </p:nvSpPr>
          <p:spPr>
            <a:xfrm>
              <a:off x="1907704" y="3933056"/>
              <a:ext cx="863694" cy="864585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6011839" y="4004575"/>
              <a:ext cx="863694" cy="864585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6732642" y="4004575"/>
              <a:ext cx="863694" cy="864585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644775" y="3068638"/>
            <a:ext cx="6175375" cy="1008062"/>
            <a:chOff x="2645256" y="3068960"/>
            <a:chExt cx="6175216" cy="1008112"/>
          </a:xfrm>
        </p:grpSpPr>
        <p:sp>
          <p:nvSpPr>
            <p:cNvPr id="22536" name="TextBox 21"/>
            <p:cNvSpPr txBox="1">
              <a:spLocks noChangeArrowheads="1"/>
            </p:cNvSpPr>
            <p:nvPr/>
          </p:nvSpPr>
          <p:spPr bwMode="auto">
            <a:xfrm>
              <a:off x="7308304" y="3068960"/>
              <a:ext cx="15121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O</a:t>
              </a:r>
              <a:r>
                <a:rPr lang="en-GB" baseline="-25000"/>
                <a:t>2</a:t>
              </a:r>
              <a:r>
                <a:rPr lang="en-GB"/>
                <a:t> Utilised</a:t>
              </a:r>
            </a:p>
          </p:txBody>
        </p:sp>
        <p:cxnSp>
          <p:nvCxnSpPr>
            <p:cNvPr id="24" name="Straight Arrow Connector 23"/>
            <p:cNvCxnSpPr>
              <a:stCxn id="22536" idx="1"/>
              <a:endCxn id="17" idx="7"/>
            </p:cNvCxnSpPr>
            <p:nvPr/>
          </p:nvCxnSpPr>
          <p:spPr>
            <a:xfrm rot="10800000" flipV="1">
              <a:off x="2645256" y="3253119"/>
              <a:ext cx="4662368" cy="8064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536" idx="1"/>
            </p:cNvCxnSpPr>
            <p:nvPr/>
          </p:nvCxnSpPr>
          <p:spPr>
            <a:xfrm rot="10800000" flipV="1">
              <a:off x="6659941" y="3253119"/>
              <a:ext cx="647683" cy="823953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536" idx="1"/>
              <a:endCxn id="19" idx="0"/>
            </p:cNvCxnSpPr>
            <p:nvPr/>
          </p:nvCxnSpPr>
          <p:spPr>
            <a:xfrm rot="10800000" flipV="1">
              <a:off x="7164753" y="3253119"/>
              <a:ext cx="142871" cy="752512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000250" y="0"/>
            <a:ext cx="5357813" cy="620713"/>
          </a:xfrm>
        </p:spPr>
        <p:txBody>
          <a:bodyPr/>
          <a:lstStyle/>
          <a:p>
            <a:pPr eaLnBrk="1" hangingPunct="1"/>
            <a:r>
              <a:rPr lang="en-GB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43063"/>
            <a:ext cx="7286625" cy="3786187"/>
          </a:xfrm>
        </p:spPr>
        <p:txBody>
          <a:bodyPr/>
          <a:lstStyle/>
          <a:p>
            <a:pPr eaLnBrk="1" hangingPunct="1"/>
            <a:r>
              <a:rPr lang="en-GB" dirty="0"/>
              <a:t>Introduction</a:t>
            </a:r>
          </a:p>
          <a:p>
            <a:pPr eaLnBrk="1" hangingPunct="1"/>
            <a:r>
              <a:rPr lang="en-GB" dirty="0"/>
              <a:t>Background</a:t>
            </a:r>
          </a:p>
          <a:p>
            <a:pPr eaLnBrk="1" hangingPunct="1"/>
            <a:r>
              <a:rPr lang="en-GB" dirty="0"/>
              <a:t>Energy Storage System (ESS) Summary</a:t>
            </a:r>
          </a:p>
          <a:p>
            <a:pPr eaLnBrk="1" hangingPunct="1"/>
            <a:r>
              <a:rPr lang="en-GB" dirty="0"/>
              <a:t>Hydrogen ESS</a:t>
            </a:r>
          </a:p>
          <a:p>
            <a:pPr eaLnBrk="1" hangingPunct="1"/>
            <a:r>
              <a:rPr lang="en-GB" dirty="0"/>
              <a:t>Modelling</a:t>
            </a:r>
          </a:p>
          <a:p>
            <a:pPr eaLnBrk="1" hangingPunct="1"/>
            <a:r>
              <a:rPr lang="en-GB" dirty="0"/>
              <a:t>Results.</a:t>
            </a:r>
          </a:p>
          <a:p>
            <a:pPr eaLnBrk="1" hangingPunct="1"/>
            <a:endParaRPr lang="en-GB" dirty="0"/>
          </a:p>
          <a:p>
            <a:pPr eaLnBrk="1" hangingPunct="1">
              <a:buFont typeface="Arial" charset="0"/>
              <a:buNone/>
            </a:pPr>
            <a:endParaRPr lang="en-GB" dirty="0"/>
          </a:p>
          <a:p>
            <a:pPr eaLnBrk="1" hangingPunct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643188" y="0"/>
            <a:ext cx="4429125" cy="620713"/>
          </a:xfrm>
        </p:spPr>
        <p:txBody>
          <a:bodyPr/>
          <a:lstStyle/>
          <a:p>
            <a:pPr eaLnBrk="1" hangingPunct="1"/>
            <a:r>
              <a:rPr lang="en-GB" b="1"/>
              <a:t>Conclusion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4213" y="692150"/>
            <a:ext cx="8280400" cy="5808663"/>
          </a:xfrm>
        </p:spPr>
        <p:txBody>
          <a:bodyPr/>
          <a:lstStyle/>
          <a:p>
            <a:pPr algn="just" eaLnBrk="1" hangingPunct="1"/>
            <a:r>
              <a:rPr lang="en-GB" dirty="0"/>
              <a:t>Electrolysis as a network deferrable balancing load has the potential to offer a cost effective solution</a:t>
            </a:r>
          </a:p>
          <a:p>
            <a:pPr algn="just" eaLnBrk="1" hangingPunct="1"/>
            <a:endParaRPr lang="en-GB" dirty="0"/>
          </a:p>
          <a:p>
            <a:pPr algn="just" eaLnBrk="1" hangingPunct="1"/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 technology is getting close to other electrochemical energy storage technologies where otherwise ‘vented’ O</a:t>
            </a:r>
            <a:r>
              <a:rPr lang="en-GB" baseline="-25000" dirty="0"/>
              <a:t>2</a:t>
            </a:r>
            <a:r>
              <a:rPr lang="en-GB" dirty="0"/>
              <a:t> is utilised.</a:t>
            </a:r>
          </a:p>
          <a:p>
            <a:pPr algn="just" eaLnBrk="1" hangingPunct="1"/>
            <a:endParaRPr lang="en-GB" dirty="0"/>
          </a:p>
          <a:p>
            <a:pPr algn="just" eaLnBrk="1" hangingPunct="1"/>
            <a:r>
              <a:rPr lang="en-GB" dirty="0"/>
              <a:t>When looking at electricity only, cost of H2 technology has to reduce to become as competitive with other ESS.</a:t>
            </a:r>
          </a:p>
          <a:p>
            <a:pPr eaLnBrk="1" hangingPunct="1">
              <a:buFont typeface="Arial" charset="0"/>
              <a:buNone/>
            </a:pPr>
            <a:endParaRPr lang="en-GB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00313" y="0"/>
            <a:ext cx="4643437" cy="620713"/>
          </a:xfrm>
        </p:spPr>
        <p:txBody>
          <a:bodyPr/>
          <a:lstStyle/>
          <a:p>
            <a:pPr eaLnBrk="1" hangingPunct="1"/>
            <a:r>
              <a:rPr lang="en-GB"/>
              <a:t>Introduction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284663" y="2420938"/>
            <a:ext cx="3527425" cy="2709862"/>
            <a:chOff x="4283968" y="2420888"/>
            <a:chExt cx="3528753" cy="2710323"/>
          </a:xfrm>
        </p:grpSpPr>
        <p:sp>
          <p:nvSpPr>
            <p:cNvPr id="6168" name="_s1028"/>
            <p:cNvSpPr>
              <a:spLocks noChangeArrowheads="1" noTextEdit="1"/>
            </p:cNvSpPr>
            <p:nvPr/>
          </p:nvSpPr>
          <p:spPr bwMode="auto">
            <a:xfrm>
              <a:off x="4283968" y="3429000"/>
              <a:ext cx="1702171" cy="1702211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4670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69" name="Text Box 2"/>
            <p:cNvSpPr txBox="1">
              <a:spLocks noChangeArrowheads="1"/>
            </p:cNvSpPr>
            <p:nvPr/>
          </p:nvSpPr>
          <p:spPr bwMode="auto">
            <a:xfrm>
              <a:off x="5076056" y="3717032"/>
              <a:ext cx="1080355" cy="369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alibri" pitchFamily="34" charset="0"/>
                </a:rPr>
                <a:t>PEC</a:t>
              </a:r>
            </a:p>
          </p:txBody>
        </p:sp>
        <p:pic>
          <p:nvPicPr>
            <p:cNvPr id="6170" name="Picture 1" descr="\\Server2\00-data\08-Templates\Pure Energy 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2420888"/>
              <a:ext cx="1656545" cy="57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1" name="Line 7"/>
            <p:cNvSpPr>
              <a:spLocks noChangeShapeType="1"/>
            </p:cNvSpPr>
            <p:nvPr/>
          </p:nvSpPr>
          <p:spPr bwMode="auto">
            <a:xfrm flipV="1">
              <a:off x="5724129" y="3068960"/>
              <a:ext cx="1129972" cy="8640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619250" y="4292600"/>
            <a:ext cx="3430588" cy="2401888"/>
            <a:chOff x="1619672" y="4293096"/>
            <a:chExt cx="3429992" cy="2400755"/>
          </a:xfrm>
        </p:grpSpPr>
        <p:sp>
          <p:nvSpPr>
            <p:cNvPr id="5" name="_s1028"/>
            <p:cNvSpPr>
              <a:spLocks noChangeArrowheads="1" noTextEdit="1"/>
            </p:cNvSpPr>
            <p:nvPr/>
          </p:nvSpPr>
          <p:spPr bwMode="auto">
            <a:xfrm>
              <a:off x="3348160" y="4293096"/>
              <a:ext cx="1701504" cy="1702584"/>
            </a:xfrm>
            <a:prstGeom prst="ellipse">
              <a:avLst/>
            </a:prstGeom>
            <a:solidFill>
              <a:schemeClr val="accent3">
                <a:lumMod val="75000"/>
                <a:alpha val="50000"/>
              </a:schemeClr>
            </a:solidFill>
            <a:ln w="4670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6165" name="Text Box 2"/>
            <p:cNvSpPr txBox="1">
              <a:spLocks noChangeArrowheads="1"/>
            </p:cNvSpPr>
            <p:nvPr/>
          </p:nvSpPr>
          <p:spPr bwMode="auto">
            <a:xfrm>
              <a:off x="3203848" y="5229200"/>
              <a:ext cx="12241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alibri" pitchFamily="34" charset="0"/>
                </a:rPr>
                <a:t>ETP</a:t>
              </a:r>
            </a:p>
          </p:txBody>
        </p:sp>
        <p:pic>
          <p:nvPicPr>
            <p:cNvPr id="6166" name="Picture 25" descr="ETPlogodouble cop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9672" y="6021288"/>
              <a:ext cx="1390395" cy="67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7" name="Line 7"/>
            <p:cNvSpPr>
              <a:spLocks noChangeShapeType="1"/>
            </p:cNvSpPr>
            <p:nvPr/>
          </p:nvSpPr>
          <p:spPr bwMode="auto">
            <a:xfrm flipV="1">
              <a:off x="2771800" y="5589240"/>
              <a:ext cx="1080120" cy="504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00113" y="2492375"/>
            <a:ext cx="4149725" cy="2638425"/>
            <a:chOff x="899592" y="2492896"/>
            <a:chExt cx="4150138" cy="2637904"/>
          </a:xfrm>
        </p:grpSpPr>
        <p:sp>
          <p:nvSpPr>
            <p:cNvPr id="6160" name="Line 7"/>
            <p:cNvSpPr>
              <a:spLocks noChangeShapeType="1"/>
            </p:cNvSpPr>
            <p:nvPr/>
          </p:nvSpPr>
          <p:spPr bwMode="auto">
            <a:xfrm>
              <a:off x="1979712" y="3068960"/>
              <a:ext cx="1584176" cy="936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_s1028"/>
            <p:cNvSpPr>
              <a:spLocks noChangeArrowheads="1" noTextEdit="1"/>
            </p:cNvSpPr>
            <p:nvPr/>
          </p:nvSpPr>
          <p:spPr bwMode="auto">
            <a:xfrm>
              <a:off x="3347761" y="3429336"/>
              <a:ext cx="1701969" cy="1701464"/>
            </a:xfrm>
            <a:prstGeom prst="ellipse">
              <a:avLst/>
            </a:prstGeom>
            <a:solidFill>
              <a:schemeClr val="accent4">
                <a:lumMod val="50000"/>
                <a:alpha val="50000"/>
              </a:schemeClr>
            </a:solidFill>
            <a:ln w="4670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6162" name="Text Box 2"/>
            <p:cNvSpPr txBox="1">
              <a:spLocks noChangeArrowheads="1"/>
            </p:cNvSpPr>
            <p:nvPr/>
          </p:nvSpPr>
          <p:spPr bwMode="auto">
            <a:xfrm>
              <a:off x="3563888" y="3717032"/>
              <a:ext cx="6480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alibri" pitchFamily="34" charset="0"/>
                </a:rPr>
                <a:t>RGU</a:t>
              </a:r>
            </a:p>
          </p:txBody>
        </p:sp>
        <p:pic>
          <p:nvPicPr>
            <p:cNvPr id="6163" name="Picture 28" descr="Large RGU Logo copy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2492896"/>
              <a:ext cx="2728380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211638" y="4292600"/>
            <a:ext cx="3160712" cy="2279650"/>
            <a:chOff x="4211960" y="4293096"/>
            <a:chExt cx="3160191" cy="2278746"/>
          </a:xfrm>
        </p:grpSpPr>
        <p:sp>
          <p:nvSpPr>
            <p:cNvPr id="24" name="_s1028"/>
            <p:cNvSpPr>
              <a:spLocks noChangeArrowheads="1" noTextEdit="1"/>
            </p:cNvSpPr>
            <p:nvPr/>
          </p:nvSpPr>
          <p:spPr bwMode="auto">
            <a:xfrm>
              <a:off x="4211960" y="4293096"/>
              <a:ext cx="1701519" cy="1701125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 w="4670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6157" name="Text Box 2"/>
            <p:cNvSpPr txBox="1">
              <a:spLocks noChangeArrowheads="1"/>
            </p:cNvSpPr>
            <p:nvPr/>
          </p:nvSpPr>
          <p:spPr bwMode="auto">
            <a:xfrm>
              <a:off x="4355976" y="5229200"/>
              <a:ext cx="13453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alibri" pitchFamily="34" charset="0"/>
                </a:rPr>
                <a:t>Strathclyde</a:t>
              </a:r>
            </a:p>
          </p:txBody>
        </p:sp>
        <p:pic>
          <p:nvPicPr>
            <p:cNvPr id="6158" name="Picture 29" descr="Strathclyde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8184" y="5733256"/>
              <a:ext cx="1143967" cy="83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9" name="Line 7"/>
            <p:cNvSpPr>
              <a:spLocks noChangeShapeType="1"/>
            </p:cNvSpPr>
            <p:nvPr/>
          </p:nvSpPr>
          <p:spPr bwMode="auto">
            <a:xfrm>
              <a:off x="5364088" y="5589240"/>
              <a:ext cx="731158" cy="4320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708400" y="1547813"/>
            <a:ext cx="1871663" cy="3609975"/>
            <a:chOff x="3707904" y="1547500"/>
            <a:chExt cx="1872208" cy="3609712"/>
          </a:xfrm>
        </p:grpSpPr>
        <p:sp>
          <p:nvSpPr>
            <p:cNvPr id="33" name="_s1028"/>
            <p:cNvSpPr>
              <a:spLocks noChangeArrowheads="1" noTextEdit="1"/>
            </p:cNvSpPr>
            <p:nvPr/>
          </p:nvSpPr>
          <p:spPr bwMode="auto">
            <a:xfrm>
              <a:off x="4211289" y="4293675"/>
              <a:ext cx="865439" cy="863537"/>
            </a:xfrm>
            <a:prstGeom prst="ellipse">
              <a:avLst/>
            </a:prstGeom>
            <a:solidFill>
              <a:schemeClr val="accent6">
                <a:lumMod val="75000"/>
                <a:alpha val="50000"/>
              </a:schemeClr>
            </a:solidFill>
            <a:ln w="467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6154" name="Line 7"/>
            <p:cNvSpPr>
              <a:spLocks noChangeShapeType="1"/>
            </p:cNvSpPr>
            <p:nvPr/>
          </p:nvSpPr>
          <p:spPr bwMode="auto">
            <a:xfrm flipV="1">
              <a:off x="4644008" y="1916832"/>
              <a:ext cx="0" cy="2736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TextBox 34"/>
            <p:cNvSpPr txBox="1">
              <a:spLocks noChangeArrowheads="1"/>
            </p:cNvSpPr>
            <p:nvPr/>
          </p:nvSpPr>
          <p:spPr bwMode="auto">
            <a:xfrm>
              <a:off x="3707904" y="1547500"/>
              <a:ext cx="1872208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Research Output</a:t>
              </a:r>
            </a:p>
          </p:txBody>
        </p:sp>
      </p:grpSp>
      <p:sp>
        <p:nvSpPr>
          <p:cNvPr id="6152" name="TextBox 35"/>
          <p:cNvSpPr txBox="1">
            <a:spLocks noChangeArrowheads="1"/>
          </p:cNvSpPr>
          <p:nvPr/>
        </p:nvSpPr>
        <p:spPr bwMode="auto">
          <a:xfrm>
            <a:off x="2124075" y="765175"/>
            <a:ext cx="5040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u="sng">
                <a:latin typeface="Calibri" pitchFamily="34" charset="0"/>
              </a:rPr>
              <a:t>Research 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14563" y="0"/>
            <a:ext cx="5429250" cy="620713"/>
          </a:xfrm>
        </p:spPr>
        <p:txBody>
          <a:bodyPr/>
          <a:lstStyle/>
          <a:p>
            <a:pPr eaLnBrk="1" hangingPunct="1"/>
            <a:r>
              <a:rPr lang="en-GB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Supervisory Team: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Dr. Dallia Ali		(RGU)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Dr. Daniel Aklil	(PEC)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Dr. Stephen Finney	(Strathclyde)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GB" dirty="0"/>
              <a:t>Ross Gazey		(RGU - PhD Research)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Acknowledgements to Energy Technology Partnership  (ETP), Strathclyde University, Pure Energy Centre, and the Robert Gordon University IDEAS research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071688" y="0"/>
            <a:ext cx="5572125" cy="620713"/>
          </a:xfrm>
        </p:spPr>
        <p:txBody>
          <a:bodyPr/>
          <a:lstStyle/>
          <a:p>
            <a:pPr eaLnBrk="1" hangingPunct="1"/>
            <a:r>
              <a:rPr lang="en-GB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88" y="836613"/>
            <a:ext cx="7786687" cy="5735637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cs typeface="Times New Roman" charset="0"/>
              </a:rPr>
              <a:t>Within Scotland ambitious national targets are focused on achieving renewable generation of 80% by the year 2020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cs typeface="Times New Roman" charset="0"/>
              </a:rPr>
              <a:t>Existing electrical infrastructure is becoming increasingly constrained</a:t>
            </a:r>
          </a:p>
          <a:p>
            <a:pPr algn="just" eaLnBrk="1" hangingPunct="1">
              <a:defRPr/>
            </a:pPr>
            <a:r>
              <a:rPr lang="en-GB" dirty="0"/>
              <a:t>Department of Energy &amp; Climate Change announced:</a:t>
            </a:r>
          </a:p>
          <a:p>
            <a:pPr lvl="1" algn="just" eaLnBrk="1" hangingPunct="1">
              <a:buFont typeface="Arial" charset="0"/>
              <a:buNone/>
              <a:defRPr/>
            </a:pPr>
            <a:r>
              <a:rPr lang="en-GB" dirty="0"/>
              <a:t>   </a:t>
            </a:r>
          </a:p>
          <a:p>
            <a:pPr lvl="1" algn="just" eaLnBrk="1" hangingPunct="1">
              <a:buFont typeface="Arial" charset="0"/>
              <a:buNone/>
              <a:defRPr/>
            </a:pPr>
            <a:r>
              <a:rPr lang="en-GB" dirty="0"/>
              <a:t>   “In future we need greater electrical </a:t>
            </a:r>
            <a:r>
              <a:rPr lang="en-GB" u="sng" dirty="0"/>
              <a:t>energy storage facilities</a:t>
            </a:r>
            <a:r>
              <a:rPr lang="en-GB" dirty="0"/>
              <a:t> and greater interconnection with our EU neighbours so that excess energy supplies can be sold or bought where required”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cs typeface="Times New Roman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cs typeface="Times New Roman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28813" y="0"/>
            <a:ext cx="6215062" cy="620713"/>
          </a:xfrm>
        </p:spPr>
        <p:txBody>
          <a:bodyPr/>
          <a:lstStyle/>
          <a:p>
            <a:pPr eaLnBrk="1" hangingPunct="1"/>
            <a:r>
              <a:rPr lang="en-GB"/>
              <a:t>Energy Storage Systems (ESS)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GB"/>
              <a:t>Typical Elements of Energy Storage Systems</a:t>
            </a:r>
          </a:p>
        </p:txBody>
      </p:sp>
      <p:sp>
        <p:nvSpPr>
          <p:cNvPr id="922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pSp>
        <p:nvGrpSpPr>
          <p:cNvPr id="9221" name="Group 1"/>
          <p:cNvGrpSpPr>
            <a:grpSpLocks noChangeAspect="1"/>
          </p:cNvGrpSpPr>
          <p:nvPr/>
        </p:nvGrpSpPr>
        <p:grpSpPr bwMode="auto">
          <a:xfrm>
            <a:off x="1763688" y="1556792"/>
            <a:ext cx="6032500" cy="3762375"/>
            <a:chOff x="2993" y="6911"/>
            <a:chExt cx="4001" cy="2494"/>
          </a:xfrm>
        </p:grpSpPr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2993" y="8476"/>
              <a:ext cx="1047" cy="92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Energy Conversion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4519" y="8476"/>
              <a:ext cx="890" cy="92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Energy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Storage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Medium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813" y="8476"/>
              <a:ext cx="1057" cy="92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Energy Conversion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3" name="Line 9"/>
            <p:cNvSpPr>
              <a:spLocks noChangeShapeType="1"/>
            </p:cNvSpPr>
            <p:nvPr/>
          </p:nvSpPr>
          <p:spPr bwMode="auto">
            <a:xfrm>
              <a:off x="4040" y="8940"/>
              <a:ext cx="479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4" name="Line 8"/>
            <p:cNvSpPr>
              <a:spLocks noChangeShapeType="1"/>
            </p:cNvSpPr>
            <p:nvPr/>
          </p:nvSpPr>
          <p:spPr bwMode="auto">
            <a:xfrm flipV="1">
              <a:off x="5409" y="8941"/>
              <a:ext cx="404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5" name="Line 7"/>
            <p:cNvSpPr>
              <a:spLocks noChangeShapeType="1"/>
            </p:cNvSpPr>
            <p:nvPr/>
          </p:nvSpPr>
          <p:spPr bwMode="auto">
            <a:xfrm flipV="1">
              <a:off x="3637" y="7504"/>
              <a:ext cx="1" cy="97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2993" y="6911"/>
              <a:ext cx="1131" cy="6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Electrical Energy Input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9" name="Line 4"/>
            <p:cNvSpPr>
              <a:spLocks noChangeShapeType="1"/>
            </p:cNvSpPr>
            <p:nvPr/>
          </p:nvSpPr>
          <p:spPr bwMode="auto">
            <a:xfrm flipV="1">
              <a:off x="6383" y="7586"/>
              <a:ext cx="1" cy="89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5813" y="6911"/>
              <a:ext cx="1181" cy="6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Electrical Energy Output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187450" y="3573463"/>
            <a:ext cx="7056438" cy="22320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3" name="TextBox 18"/>
          <p:cNvSpPr txBox="1">
            <a:spLocks noChangeArrowheads="1"/>
          </p:cNvSpPr>
          <p:nvPr/>
        </p:nvSpPr>
        <p:spPr bwMode="auto">
          <a:xfrm>
            <a:off x="1187450" y="5445125"/>
            <a:ext cx="7056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Energy Storage System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28813" y="0"/>
            <a:ext cx="5643562" cy="620713"/>
          </a:xfrm>
        </p:spPr>
        <p:txBody>
          <a:bodyPr/>
          <a:lstStyle/>
          <a:p>
            <a:pPr eaLnBrk="1" hangingPunct="1"/>
            <a:r>
              <a:rPr lang="en-GB"/>
              <a:t>ESS Characteristics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57250" y="857250"/>
            <a:ext cx="7929563" cy="5786438"/>
          </a:xfrm>
        </p:spPr>
        <p:txBody>
          <a:bodyPr/>
          <a:lstStyle/>
          <a:p>
            <a:pPr algn="just" eaLnBrk="1" hangingPunct="1"/>
            <a:r>
              <a:rPr lang="en-GB" dirty="0"/>
              <a:t>Depth of Discharge (</a:t>
            </a:r>
            <a:r>
              <a:rPr lang="en-GB" dirty="0" err="1"/>
              <a:t>DoD</a:t>
            </a:r>
            <a:r>
              <a:rPr lang="en-GB" dirty="0"/>
              <a:t>)</a:t>
            </a:r>
          </a:p>
          <a:p>
            <a:pPr lvl="1" algn="just" eaLnBrk="1" hangingPunct="1">
              <a:buFont typeface="Arial" charset="0"/>
              <a:buNone/>
            </a:pPr>
            <a:r>
              <a:rPr lang="en-GB" dirty="0"/>
              <a:t>   How much energy can we take out</a:t>
            </a:r>
          </a:p>
          <a:p>
            <a:pPr algn="just" eaLnBrk="1" hangingPunct="1"/>
            <a:r>
              <a:rPr lang="en-GB" dirty="0"/>
              <a:t>Duration – Storage Capacity (kWh)</a:t>
            </a:r>
          </a:p>
          <a:p>
            <a:pPr lvl="1" algn="just" eaLnBrk="1" hangingPunct="1">
              <a:buFont typeface="Arial" charset="0"/>
              <a:buNone/>
            </a:pPr>
            <a:r>
              <a:rPr lang="en-GB" dirty="0"/>
              <a:t>   How much can we store and for how long</a:t>
            </a:r>
          </a:p>
          <a:p>
            <a:pPr algn="just" eaLnBrk="1" hangingPunct="1"/>
            <a:r>
              <a:rPr lang="en-GB" dirty="0"/>
              <a:t>Charge/Discharge rates</a:t>
            </a:r>
          </a:p>
          <a:p>
            <a:pPr lvl="1" algn="just" eaLnBrk="1" hangingPunct="1">
              <a:buFont typeface="Arial" charset="0"/>
              <a:buNone/>
            </a:pPr>
            <a:r>
              <a:rPr lang="en-GB" dirty="0"/>
              <a:t>   How fast can we replenish or remove energy</a:t>
            </a:r>
          </a:p>
          <a:p>
            <a:pPr algn="just" eaLnBrk="1" hangingPunct="1"/>
            <a:r>
              <a:rPr lang="en-GB" dirty="0"/>
              <a:t>Turn Around Efficiency</a:t>
            </a:r>
          </a:p>
          <a:p>
            <a:pPr lvl="1" algn="just" eaLnBrk="1" hangingPunct="1">
              <a:buFont typeface="Arial" charset="0"/>
              <a:buNone/>
            </a:pPr>
            <a:r>
              <a:rPr lang="en-GB" dirty="0"/>
              <a:t>   How much is lost on the journey through</a:t>
            </a:r>
          </a:p>
          <a:p>
            <a:pPr algn="just" eaLnBrk="1" hangingPunct="1"/>
            <a:r>
              <a:rPr lang="en-GB" dirty="0"/>
              <a:t>How much does it cost </a:t>
            </a:r>
          </a:p>
          <a:p>
            <a:pPr lvl="1" algn="just" eaLnBrk="1" hangingPunct="1"/>
            <a:r>
              <a:rPr lang="en-GB" dirty="0" err="1"/>
              <a:t>Capex</a:t>
            </a:r>
            <a:r>
              <a:rPr lang="en-GB" dirty="0"/>
              <a:t> </a:t>
            </a:r>
          </a:p>
          <a:p>
            <a:pPr lvl="1" algn="just" eaLnBrk="1" hangingPunct="1"/>
            <a:r>
              <a:rPr lang="en-GB" dirty="0" err="1"/>
              <a:t>Opex</a:t>
            </a:r>
            <a:endParaRPr lang="en-GB" dirty="0"/>
          </a:p>
          <a:p>
            <a:pPr eaLnBrk="1" hangingPunct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357438" y="0"/>
            <a:ext cx="5214937" cy="620713"/>
          </a:xfrm>
        </p:spPr>
        <p:txBody>
          <a:bodyPr/>
          <a:lstStyle/>
          <a:p>
            <a:pPr eaLnBrk="1" hangingPunct="1"/>
            <a:r>
              <a:rPr lang="en-GB"/>
              <a:t>Summary of ESS costs</a:t>
            </a:r>
            <a:r>
              <a:rPr lang="en-GB" baseline="30000"/>
              <a:t>*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00113" y="765175"/>
          <a:ext cx="784887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€/kWh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€/kW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Life Time</a:t>
                      </a:r>
                      <a:r>
                        <a:rPr lang="en-GB" baseline="0" dirty="0"/>
                        <a:t> (years)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Efficiency</a:t>
                      </a:r>
                      <a:r>
                        <a:rPr lang="en-GB" baseline="0" dirty="0"/>
                        <a:t> (%)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Pumped Hydro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500-1500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65-80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Fuel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300-1000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35-45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210-250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125-150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75-85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Flywheel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150-200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200-250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300-600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80-85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11" name="TextBox 4"/>
          <p:cNvSpPr txBox="1">
            <a:spLocks noChangeArrowheads="1"/>
          </p:cNvSpPr>
          <p:nvPr/>
        </p:nvSpPr>
        <p:spPr bwMode="auto">
          <a:xfrm>
            <a:off x="827088" y="3357563"/>
            <a:ext cx="8137525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baseline="30000">
                <a:latin typeface="Calibri" pitchFamily="34" charset="0"/>
              </a:rPr>
              <a:t>*</a:t>
            </a:r>
            <a:r>
              <a:rPr lang="en-GB" sz="2000" b="1">
                <a:latin typeface="Calibri" pitchFamily="34" charset="0"/>
              </a:rPr>
              <a:t>Values taken from literature: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2000">
                <a:latin typeface="Calibri" pitchFamily="34" charset="0"/>
              </a:rPr>
              <a:t>A. Marshall, “Electricity Storage Struggles to add up”, Ends Report 435, April 2011.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2000">
                <a:latin typeface="Calibri" pitchFamily="34" charset="0"/>
              </a:rPr>
              <a:t>D. Connolly, “A Review of Energy Storage Technologies For the integration of fluctuating renewable energy”, University of Limerick, August 2009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2000">
                <a:latin typeface="Calibri" pitchFamily="34" charset="0"/>
              </a:rPr>
              <a:t>D.Lumb, “Energy Storage &amp; Renewables, is it an uphill struggle?”, Edison Mission Energy.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2000">
                <a:latin typeface="Calibri" pitchFamily="34" charset="0"/>
              </a:rPr>
              <a:t>J.K Kaldellis etall, “Techno-economic comparison of energy storage systems for islands autonomous electrical networks”  Renewable &amp; sustainable energy reviews 13 (2009).</a:t>
            </a:r>
          </a:p>
          <a:p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71750" y="0"/>
            <a:ext cx="4572000" cy="620713"/>
          </a:xfrm>
        </p:spPr>
        <p:txBody>
          <a:bodyPr/>
          <a:lstStyle/>
          <a:p>
            <a:pPr eaLnBrk="1" hangingPunct="1"/>
            <a:r>
              <a:rPr lang="en-GB"/>
              <a:t>Hydrogen ESS cost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92275" y="908050"/>
          <a:ext cx="6048672" cy="519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Economic Costs Data*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Hydrogen ESS </a:t>
                      </a:r>
                      <a:r>
                        <a:rPr lang="en-GB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Capex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Electrolyser (€/kW)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€     2,500.00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Storage (€/kWh)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€           77.00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Fuel Cell (€/kW)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€     4,000.00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Annual Hydrogen ESS </a:t>
                      </a:r>
                      <a:r>
                        <a:rPr lang="en-GB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Opex</a:t>
                      </a: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Electrolyser (€/kW)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€           50.00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Storage (€/kWh)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€              2.00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Fuel Cell (€/kW)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€         100.00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Energy cost (€/kWh)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€              0.06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Energy Costs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Constrained cost (€/MWh)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€         238.89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Generation value (€/MWh)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€           61.11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 differential (€/MWh)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€         177.78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336" name="TextBox 4"/>
          <p:cNvSpPr txBox="1">
            <a:spLocks noChangeArrowheads="1"/>
          </p:cNvSpPr>
          <p:nvPr/>
        </p:nvSpPr>
        <p:spPr bwMode="auto">
          <a:xfrm>
            <a:off x="900113" y="6237288"/>
            <a:ext cx="799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*Courtesy of the Pure Energy Centre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1174</Words>
  <Application>Microsoft Office PowerPoint</Application>
  <PresentationFormat>On-screen Show (4:3)</PresentationFormat>
  <Paragraphs>243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</vt:lpstr>
      <vt:lpstr>Office Theme</vt:lpstr>
      <vt:lpstr>ECONOMIC ASSESSMENT OF ENERGY STORAGE SYSTEMS</vt:lpstr>
      <vt:lpstr>Overview</vt:lpstr>
      <vt:lpstr>Introduction</vt:lpstr>
      <vt:lpstr>Introduction</vt:lpstr>
      <vt:lpstr>Background</vt:lpstr>
      <vt:lpstr>Energy Storage Systems (ESS)</vt:lpstr>
      <vt:lpstr>ESS Characteristics</vt:lpstr>
      <vt:lpstr>Summary of ESS costs*</vt:lpstr>
      <vt:lpstr>Hydrogen ESS cost</vt:lpstr>
      <vt:lpstr>Hydrogen &amp; Conventional Energy Storage</vt:lpstr>
      <vt:lpstr>Hydrogen ESS</vt:lpstr>
      <vt:lpstr>Hydrogen ESS</vt:lpstr>
      <vt:lpstr>Hydrogen ESS</vt:lpstr>
      <vt:lpstr>Modelling ESS cost</vt:lpstr>
      <vt:lpstr>Modelling ESS cost</vt:lpstr>
      <vt:lpstr>Modelling ESS cost</vt:lpstr>
      <vt:lpstr>Modelling ESS cost</vt:lpstr>
      <vt:lpstr>Results</vt:lpstr>
      <vt:lpstr>Results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Pure Energy Centre</dc:creator>
  <cp:lastModifiedBy>Leah Morrison (lib)</cp:lastModifiedBy>
  <cp:revision>170</cp:revision>
  <dcterms:created xsi:type="dcterms:W3CDTF">2011-05-15T20:24:14Z</dcterms:created>
  <dcterms:modified xsi:type="dcterms:W3CDTF">2022-12-05T16:25:54Z</dcterms:modified>
</cp:coreProperties>
</file>