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1"/>
  </p:notesMasterIdLst>
  <p:sldIdLst>
    <p:sldId id="256" r:id="rId2"/>
    <p:sldId id="332" r:id="rId3"/>
    <p:sldId id="342" r:id="rId4"/>
    <p:sldId id="334" r:id="rId5"/>
    <p:sldId id="344" r:id="rId6"/>
    <p:sldId id="338" r:id="rId7"/>
    <p:sldId id="345" r:id="rId8"/>
    <p:sldId id="339" r:id="rId9"/>
    <p:sldId id="340" r:id="rId10"/>
    <p:sldId id="346" r:id="rId11"/>
    <p:sldId id="347" r:id="rId12"/>
    <p:sldId id="350" r:id="rId13"/>
    <p:sldId id="348" r:id="rId14"/>
    <p:sldId id="354" r:id="rId15"/>
    <p:sldId id="351" r:id="rId16"/>
    <p:sldId id="355" r:id="rId17"/>
    <p:sldId id="349" r:id="rId18"/>
    <p:sldId id="356" r:id="rId19"/>
    <p:sldId id="35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ATTE ATTEYA (2012246)" initials="AA(" lastIdx="12" clrIdx="0">
    <p:extLst>
      <p:ext uri="{19B8F6BF-5375-455C-9EA6-DF929625EA0E}">
        <p15:presenceInfo xmlns:p15="http://schemas.microsoft.com/office/powerpoint/2012/main" userId="S::a.atteya@rgu.ac.uk::bbeccd81-9e76-4e86-b3e3-145977708551" providerId="AD"/>
      </p:ext>
    </p:extLst>
  </p:cmAuthor>
  <p:cmAuthor id="2" name="Dallia Ali (eng)" initials="DA(" lastIdx="9" clrIdx="1">
    <p:extLst>
      <p:ext uri="{19B8F6BF-5375-455C-9EA6-DF929625EA0E}">
        <p15:presenceInfo xmlns:p15="http://schemas.microsoft.com/office/powerpoint/2012/main" userId="S::d.ali@rgu.ac.uk::3b9cd234-920e-442b-a84e-6558a722e5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00"/>
    <a:srgbClr val="66FF33"/>
    <a:srgbClr val="00FFFF"/>
    <a:srgbClr val="009900"/>
    <a:srgbClr val="FF0066"/>
    <a:srgbClr val="993366"/>
    <a:srgbClr val="CC0066"/>
    <a:srgbClr val="FF33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520" autoAdjust="0"/>
  </p:normalViewPr>
  <p:slideViewPr>
    <p:cSldViewPr snapToGrid="0">
      <p:cViewPr varScale="1">
        <p:scale>
          <a:sx n="147" d="100"/>
          <a:sy n="147" d="100"/>
        </p:scale>
        <p:origin x="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UK Electricity Generation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UK Electricity Generation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CF-4479-92A3-C9FB958B82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CF-4479-92A3-C9FB958B82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CF-4479-92A3-C9FB958B82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ACF-4479-92A3-C9FB958B8235}"/>
              </c:ext>
            </c:extLst>
          </c:dPt>
          <c:dLbls>
            <c:dLbl>
              <c:idx val="0"/>
              <c:layout>
                <c:manualLayout>
                  <c:x val="-0.24284231554833366"/>
                  <c:y val="4.2048454774276607E-2"/>
                </c:manualLayout>
              </c:layout>
              <c:tx>
                <c:rich>
                  <a:bodyPr/>
                  <a:lstStyle/>
                  <a:p>
                    <a:fld id="{9D79E223-6E00-483D-AF9A-DB6F6B27452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TWh</a:t>
                    </a:r>
                    <a:endParaRPr lang="en-US" dirty="0"/>
                  </a:p>
                  <a:p>
                    <a:r>
                      <a:rPr lang="en-US" dirty="0"/>
                      <a:t>41.4%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ACF-4479-92A3-C9FB958B8235}"/>
                </c:ext>
              </c:extLst>
            </c:dLbl>
            <c:dLbl>
              <c:idx val="1"/>
              <c:layout>
                <c:manualLayout>
                  <c:x val="-1.9194607177717319E-2"/>
                  <c:y val="-0.14913408985641502"/>
                </c:manualLayout>
              </c:layout>
              <c:tx>
                <c:rich>
                  <a:bodyPr/>
                  <a:lstStyle/>
                  <a:p>
                    <a:fld id="{332F7006-FE8D-4FB6-BF02-03E7948666D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TWh</a:t>
                    </a:r>
                    <a:endParaRPr lang="en-US" dirty="0"/>
                  </a:p>
                  <a:p>
                    <a:r>
                      <a:rPr lang="en-US" dirty="0"/>
                      <a:t>15%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ACF-4479-92A3-C9FB958B8235}"/>
                </c:ext>
              </c:extLst>
            </c:dLbl>
            <c:dLbl>
              <c:idx val="2"/>
              <c:layout>
                <c:manualLayout>
                  <c:x val="0.22290582769584394"/>
                  <c:y val="-2.865897877225855E-2"/>
                </c:manualLayout>
              </c:layout>
              <c:tx>
                <c:rich>
                  <a:bodyPr/>
                  <a:lstStyle/>
                  <a:p>
                    <a:fld id="{05907882-F26D-46F3-8EB0-5B4726B643D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TWh</a:t>
                    </a:r>
                    <a:endParaRPr lang="en-US" dirty="0"/>
                  </a:p>
                  <a:p>
                    <a:r>
                      <a:rPr lang="en-US" dirty="0"/>
                      <a:t>40.8%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CF-4479-92A3-C9FB958B8235}"/>
                </c:ext>
              </c:extLst>
            </c:dLbl>
            <c:dLbl>
              <c:idx val="3"/>
              <c:layout>
                <c:manualLayout>
                  <c:x val="-0.16932462889500824"/>
                  <c:y val="5.22791969698942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17A235D-A182-4E3A-9C87-F6AF4D7CA6C8}" type="VALUE">
                      <a:rPr lang="en-US" smtClean="0"/>
                      <a:pPr>
                        <a:defRPr sz="1400" b="1">
                          <a:solidFill>
                            <a:srgbClr val="FF0000"/>
                          </a:solidFill>
                        </a:defRPr>
                      </a:pPr>
                      <a:t>[VALUE]</a:t>
                    </a:fld>
                    <a:r>
                      <a:rPr lang="en-US"/>
                      <a:t> TWh</a:t>
                    </a:r>
                  </a:p>
                  <a:p>
                    <a:pPr>
                      <a:defRPr sz="1400" b="1">
                        <a:solidFill>
                          <a:srgbClr val="FF0000"/>
                        </a:solidFill>
                      </a:defRPr>
                    </a:pPr>
                    <a:r>
                      <a:rPr lang="en-US"/>
                      <a:t>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96098647811565"/>
                      <c:h val="0.128171002907442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ACF-4479-92A3-C9FB958B82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Renewables</c:v>
                </c:pt>
                <c:pt idx="1">
                  <c:v>Nuclear</c:v>
                </c:pt>
                <c:pt idx="2">
                  <c:v>Fossil Fuels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134.80000000000001</c:v>
                </c:pt>
                <c:pt idx="1">
                  <c:v>47.7</c:v>
                </c:pt>
                <c:pt idx="2">
                  <c:v>132.1</c:v>
                </c:pt>
                <c:pt idx="3">
                  <c:v>11.4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CF-4479-92A3-C9FB958B823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Renewables’ Share from UK Electricity Generation 2021-2022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Bioenergy</c:v>
                </c:pt>
                <c:pt idx="1">
                  <c:v>Offshore Wind</c:v>
                </c:pt>
                <c:pt idx="2">
                  <c:v>Onshore Wind</c:v>
                </c:pt>
                <c:pt idx="3">
                  <c:v>Solar PV</c:v>
                </c:pt>
                <c:pt idx="4">
                  <c:v>Hydro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0.128</c:v>
                </c:pt>
                <c:pt idx="1">
                  <c:v>0.14399999999999999</c:v>
                </c:pt>
                <c:pt idx="2">
                  <c:v>0.11899999999999999</c:v>
                </c:pt>
                <c:pt idx="3">
                  <c:v>1.7000000000000001E-2</c:v>
                </c:pt>
                <c:pt idx="4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5-4C14-8A33-7A8E99F6EA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Bioenergy</c:v>
                </c:pt>
                <c:pt idx="1">
                  <c:v>Offshore Wind</c:v>
                </c:pt>
                <c:pt idx="2">
                  <c:v>Onshore Wind</c:v>
                </c:pt>
                <c:pt idx="3">
                  <c:v>Solar PV</c:v>
                </c:pt>
                <c:pt idx="4">
                  <c:v>Hydro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9.6000000000000002E-2</c:v>
                </c:pt>
                <c:pt idx="1">
                  <c:v>0.186</c:v>
                </c:pt>
                <c:pt idx="2">
                  <c:v>0.124</c:v>
                </c:pt>
                <c:pt idx="3">
                  <c:v>2.1000000000000001E-2</c:v>
                </c:pt>
                <c:pt idx="4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05-4C14-8A33-7A8E99F6E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298848"/>
        <c:axId val="441301008"/>
      </c:barChart>
      <c:catAx>
        <c:axId val="44129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301008"/>
        <c:crosses val="autoZero"/>
        <c:auto val="1"/>
        <c:lblAlgn val="ctr"/>
        <c:lblOffset val="100"/>
        <c:noMultiLvlLbl val="0"/>
      </c:catAx>
      <c:valAx>
        <c:axId val="44130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29884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The</a:t>
            </a:r>
            <a:r>
              <a:rPr lang="en-US" baseline="0" dirty="0"/>
              <a:t> Developed Model </a:t>
            </a:r>
            <a:r>
              <a:rPr lang="en-US" dirty="0"/>
              <a:t>Sizing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PV System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SIWB</c:v>
                </c:pt>
                <c:pt idx="1">
                  <c:v>ABS</c:v>
                </c:pt>
                <c:pt idx="2">
                  <c:v>IGB</c:v>
                </c:pt>
                <c:pt idx="3">
                  <c:v>RGU Sport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4155</c:v>
                </c:pt>
                <c:pt idx="1">
                  <c:v>1419</c:v>
                </c:pt>
                <c:pt idx="2">
                  <c:v>920</c:v>
                </c:pt>
                <c:pt idx="3">
                  <c:v>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A7-4AFE-83EB-3224F2D731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Electrolyser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SIWB</c:v>
                </c:pt>
                <c:pt idx="1">
                  <c:v>ABS</c:v>
                </c:pt>
                <c:pt idx="2">
                  <c:v>IGB</c:v>
                </c:pt>
                <c:pt idx="3">
                  <c:v>RGU Sport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1500</c:v>
                </c:pt>
                <c:pt idx="1">
                  <c:v>500</c:v>
                </c:pt>
                <c:pt idx="2">
                  <c:v>300</c:v>
                </c:pt>
                <c:pt idx="3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A7-4AFE-83EB-3224F2D731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Fuel Cell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SIWB</c:v>
                </c:pt>
                <c:pt idx="1">
                  <c:v>ABS</c:v>
                </c:pt>
                <c:pt idx="2">
                  <c:v>IGB</c:v>
                </c:pt>
                <c:pt idx="3">
                  <c:v>RGU Sport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600</c:v>
                </c:pt>
                <c:pt idx="1">
                  <c:v>250</c:v>
                </c:pt>
                <c:pt idx="2">
                  <c:v>150</c:v>
                </c:pt>
                <c:pt idx="3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A7-4AFE-83EB-3224F2D73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94386624"/>
        <c:axId val="494380864"/>
      </c:barChart>
      <c:scatterChart>
        <c:scatterStyle val="lineMarker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H2 Storage Tank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4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SIWB</c:v>
                </c:pt>
                <c:pt idx="1">
                  <c:v>ABS</c:v>
                </c:pt>
                <c:pt idx="2">
                  <c:v>IGB</c:v>
                </c:pt>
                <c:pt idx="3">
                  <c:v>RGU Sport</c:v>
                </c:pt>
              </c:strCache>
            </c:strRef>
          </c:xVal>
          <c:yVal>
            <c:numRef>
              <c:f>Sheet1!$E$2:$E$5</c:f>
              <c:numCache>
                <c:formatCode>General</c:formatCode>
                <c:ptCount val="4"/>
                <c:pt idx="0">
                  <c:v>106</c:v>
                </c:pt>
                <c:pt idx="1">
                  <c:v>20</c:v>
                </c:pt>
                <c:pt idx="2">
                  <c:v>10</c:v>
                </c:pt>
                <c:pt idx="3">
                  <c:v>41.25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3A7-4AFE-83EB-3224F2D73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180472"/>
        <c:axId val="409829400"/>
      </c:scatterChart>
      <c:catAx>
        <c:axId val="49438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380864"/>
        <c:crosses val="autoZero"/>
        <c:auto val="1"/>
        <c:lblAlgn val="ctr"/>
        <c:lblOffset val="100"/>
        <c:noMultiLvlLbl val="0"/>
      </c:catAx>
      <c:valAx>
        <c:axId val="49438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Sized</a:t>
                </a:r>
                <a:r>
                  <a:rPr lang="en-US" baseline="0" dirty="0"/>
                  <a:t> Capacity (kW)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386624"/>
        <c:crosses val="autoZero"/>
        <c:crossBetween val="between"/>
      </c:valAx>
      <c:valAx>
        <c:axId val="4098294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Mass Storage</a:t>
                </a:r>
                <a:r>
                  <a:rPr lang="en-US" baseline="0" dirty="0"/>
                  <a:t> Capacity (kg)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180472"/>
        <c:crosses val="max"/>
        <c:crossBetween val="midCat"/>
      </c:valAx>
      <c:valAx>
        <c:axId val="419180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9829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The Developed Model Annual Power Flow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PV Power fed to load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SIWB</c:v>
                </c:pt>
                <c:pt idx="1">
                  <c:v>ABS</c:v>
                </c:pt>
                <c:pt idx="2">
                  <c:v>IGB</c:v>
                </c:pt>
                <c:pt idx="3">
                  <c:v>RGU Sport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1840</c:v>
                </c:pt>
                <c:pt idx="1">
                  <c:v>606.20000000000005</c:v>
                </c:pt>
                <c:pt idx="2">
                  <c:v>409</c:v>
                </c:pt>
                <c:pt idx="3">
                  <c:v>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6-4D34-B346-08AFBD7127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Fuel cell power fed to load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SIWB</c:v>
                </c:pt>
                <c:pt idx="1">
                  <c:v>ABS</c:v>
                </c:pt>
                <c:pt idx="2">
                  <c:v>IGB</c:v>
                </c:pt>
                <c:pt idx="3">
                  <c:v>RGU Sport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260.55</c:v>
                </c:pt>
                <c:pt idx="1">
                  <c:v>85.46</c:v>
                </c:pt>
                <c:pt idx="2">
                  <c:v>45.3</c:v>
                </c:pt>
                <c:pt idx="3">
                  <c:v>73.959999999999994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56-4D34-B346-08AFBD71274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Grid import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SIWB</c:v>
                </c:pt>
                <c:pt idx="1">
                  <c:v>ABS</c:v>
                </c:pt>
                <c:pt idx="2">
                  <c:v>IGB</c:v>
                </c:pt>
                <c:pt idx="3">
                  <c:v>RGU Sport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2255</c:v>
                </c:pt>
                <c:pt idx="1">
                  <c:v>795.6</c:v>
                </c:pt>
                <c:pt idx="2">
                  <c:v>510.7</c:v>
                </c:pt>
                <c:pt idx="3">
                  <c:v>608.29999999999995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56-4D34-B346-08AFBD712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4388064"/>
        <c:axId val="494379424"/>
      </c:barChart>
      <c:catAx>
        <c:axId val="49438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379424"/>
        <c:crosses val="autoZero"/>
        <c:auto val="1"/>
        <c:lblAlgn val="ctr"/>
        <c:lblOffset val="100"/>
        <c:noMultiLvlLbl val="0"/>
      </c:catAx>
      <c:valAx>
        <c:axId val="49437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Energy</a:t>
                </a:r>
                <a:r>
                  <a:rPr lang="en-US" baseline="0" dirty="0"/>
                  <a:t> (MWh)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38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9DEA7-6A31-42CC-A7BE-DDB73A5519C4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E35E27-293F-41F2-BA51-A8DE8FB05589}">
      <dgm:prSet phldrT="[Text]"/>
      <dgm:spPr/>
      <dgm:t>
        <a:bodyPr/>
        <a:lstStyle/>
        <a:p>
          <a:r>
            <a:rPr lang="en-US" dirty="0"/>
            <a:t>ANSYS simulates and optimizes the internal working of electrolysis and fuel cells</a:t>
          </a:r>
        </a:p>
      </dgm:t>
    </dgm:pt>
    <dgm:pt modelId="{6B6C8E02-2B62-4CA8-AE32-44941CFD416F}" type="parTrans" cxnId="{F02DF2F1-57A6-4773-A37B-660FC5B18B03}">
      <dgm:prSet/>
      <dgm:spPr/>
      <dgm:t>
        <a:bodyPr/>
        <a:lstStyle/>
        <a:p>
          <a:endParaRPr lang="en-US"/>
        </a:p>
      </dgm:t>
    </dgm:pt>
    <dgm:pt modelId="{FB081629-18F6-454B-9FBA-DFC3A3803518}" type="sibTrans" cxnId="{F02DF2F1-57A6-4773-A37B-660FC5B18B03}">
      <dgm:prSet/>
      <dgm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0DC3BEA3-2D1F-4439-B650-61651167A1DF}">
      <dgm:prSet phldrT="[Text]" custT="1"/>
      <dgm:spPr/>
      <dgm:t>
        <a:bodyPr/>
        <a:lstStyle/>
        <a:p>
          <a:r>
            <a:rPr lang="en-US" sz="1400" dirty="0"/>
            <a:t>HYDROGEMS as part from TRANSYS performs detailed modelling of Hydrogen Energy Storage systems</a:t>
          </a:r>
        </a:p>
      </dgm:t>
    </dgm:pt>
    <dgm:pt modelId="{00E6481E-A4FB-4ADE-80DD-BB0E3ACCA177}" type="parTrans" cxnId="{3B9C9FFC-3716-48C6-B4D5-4B4ED8217AA5}">
      <dgm:prSet/>
      <dgm:spPr/>
      <dgm:t>
        <a:bodyPr/>
        <a:lstStyle/>
        <a:p>
          <a:endParaRPr lang="en-US"/>
        </a:p>
      </dgm:t>
    </dgm:pt>
    <dgm:pt modelId="{77839C01-CFA1-4319-99D9-8B9E14BB5E78}" type="sibTrans" cxnId="{3B9C9FFC-3716-48C6-B4D5-4B4ED8217AA5}">
      <dgm:prSet/>
      <dgm:spPr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</dgm:spPr>
      <dgm:t>
        <a:bodyPr/>
        <a:lstStyle/>
        <a:p>
          <a:endParaRPr lang="en-US"/>
        </a:p>
      </dgm:t>
    </dgm:pt>
    <dgm:pt modelId="{95750D8B-CACD-45C0-BB9B-D66CA2532E1A}">
      <dgm:prSet phldrT="[Text]" custT="1"/>
      <dgm:spPr/>
      <dgm:t>
        <a:bodyPr/>
        <a:lstStyle/>
        <a:p>
          <a:r>
            <a:rPr lang="en-US" sz="1600" dirty="0"/>
            <a:t>HOMER simulates and optimizes the operation of Hybrid Renewable Energy Systems</a:t>
          </a:r>
        </a:p>
      </dgm:t>
    </dgm:pt>
    <dgm:pt modelId="{8D4D2ADF-1E6F-43E2-94D8-13145252974F}" type="parTrans" cxnId="{9B63B1C2-C845-4560-AF44-CF9D81529043}">
      <dgm:prSet/>
      <dgm:spPr/>
      <dgm:t>
        <a:bodyPr/>
        <a:lstStyle/>
        <a:p>
          <a:endParaRPr lang="en-US"/>
        </a:p>
      </dgm:t>
    </dgm:pt>
    <dgm:pt modelId="{BC811910-054D-4F38-8FDD-5B2611B5ACAB}" type="sibTrans" cxnId="{9B63B1C2-C845-4560-AF44-CF9D81529043}">
      <dgm:prSet/>
      <dgm:spPr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EFA6C798-CC54-480F-BF59-572FB9A875C5}" type="pres">
      <dgm:prSet presAssocID="{5389DEA7-6A31-42CC-A7BE-DDB73A5519C4}" presName="Name0" presStyleCnt="0">
        <dgm:presLayoutVars>
          <dgm:chMax val="21"/>
          <dgm:chPref val="21"/>
        </dgm:presLayoutVars>
      </dgm:prSet>
      <dgm:spPr/>
    </dgm:pt>
    <dgm:pt modelId="{2BF7269B-3775-49E9-8EFB-B354CDC49904}" type="pres">
      <dgm:prSet presAssocID="{83E35E27-293F-41F2-BA51-A8DE8FB05589}" presName="text1" presStyleCnt="0"/>
      <dgm:spPr/>
    </dgm:pt>
    <dgm:pt modelId="{AE6FEFCC-FC4B-41E8-8E45-0135FD7D23AC}" type="pres">
      <dgm:prSet presAssocID="{83E35E27-293F-41F2-BA51-A8DE8FB05589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B8BD7CE-F45C-47C4-821F-60220BA392E4}" type="pres">
      <dgm:prSet presAssocID="{83E35E27-293F-41F2-BA51-A8DE8FB05589}" presName="textaccent1" presStyleCnt="0"/>
      <dgm:spPr/>
    </dgm:pt>
    <dgm:pt modelId="{48A2F237-EA75-418A-A2F5-9FDFC1C2FECF}" type="pres">
      <dgm:prSet presAssocID="{83E35E27-293F-41F2-BA51-A8DE8FB05589}" presName="accentRepeatNode" presStyleLbl="solidAlignAcc1" presStyleIdx="0" presStyleCnt="6"/>
      <dgm:spPr/>
    </dgm:pt>
    <dgm:pt modelId="{03716988-8184-48F9-A974-3C610CA5B3EE}" type="pres">
      <dgm:prSet presAssocID="{FB081629-18F6-454B-9FBA-DFC3A3803518}" presName="image1" presStyleCnt="0"/>
      <dgm:spPr/>
    </dgm:pt>
    <dgm:pt modelId="{3813B58C-995B-430A-B6AC-7F21ED3004F3}" type="pres">
      <dgm:prSet presAssocID="{FB081629-18F6-454B-9FBA-DFC3A3803518}" presName="imageRepeatNode" presStyleLbl="alignAcc1" presStyleIdx="0" presStyleCnt="3"/>
      <dgm:spPr/>
    </dgm:pt>
    <dgm:pt modelId="{B5337248-108F-4CCB-AB98-22AB02158DBA}" type="pres">
      <dgm:prSet presAssocID="{FB081629-18F6-454B-9FBA-DFC3A3803518}" presName="imageaccent1" presStyleCnt="0"/>
      <dgm:spPr/>
    </dgm:pt>
    <dgm:pt modelId="{8E62C179-AFC1-4AF7-9AE3-FC4421F8EBA1}" type="pres">
      <dgm:prSet presAssocID="{FB081629-18F6-454B-9FBA-DFC3A3803518}" presName="accentRepeatNode" presStyleLbl="solidAlignAcc1" presStyleIdx="1" presStyleCnt="6"/>
      <dgm:spPr/>
    </dgm:pt>
    <dgm:pt modelId="{5D61D0DF-2803-4AA3-B67E-9D24C5BE5107}" type="pres">
      <dgm:prSet presAssocID="{0DC3BEA3-2D1F-4439-B650-61651167A1DF}" presName="text2" presStyleCnt="0"/>
      <dgm:spPr/>
    </dgm:pt>
    <dgm:pt modelId="{FC99790F-CCDF-41BB-91D6-AB05EF5F9F67}" type="pres">
      <dgm:prSet presAssocID="{0DC3BEA3-2D1F-4439-B650-61651167A1DF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C0FB595-3F1F-4FCA-947A-1EE7150EB292}" type="pres">
      <dgm:prSet presAssocID="{0DC3BEA3-2D1F-4439-B650-61651167A1DF}" presName="textaccent2" presStyleCnt="0"/>
      <dgm:spPr/>
    </dgm:pt>
    <dgm:pt modelId="{DF575776-0FA9-4A51-9C0C-F83713CF0268}" type="pres">
      <dgm:prSet presAssocID="{0DC3BEA3-2D1F-4439-B650-61651167A1DF}" presName="accentRepeatNode" presStyleLbl="solidAlignAcc1" presStyleIdx="2" presStyleCnt="6"/>
      <dgm:spPr/>
    </dgm:pt>
    <dgm:pt modelId="{CB546E13-05B1-4211-A78A-32D96D5ABC84}" type="pres">
      <dgm:prSet presAssocID="{77839C01-CFA1-4319-99D9-8B9E14BB5E78}" presName="image2" presStyleCnt="0"/>
      <dgm:spPr/>
    </dgm:pt>
    <dgm:pt modelId="{1FD26F92-F392-4830-AAF3-F81D87E058A4}" type="pres">
      <dgm:prSet presAssocID="{77839C01-CFA1-4319-99D9-8B9E14BB5E78}" presName="imageRepeatNode" presStyleLbl="alignAcc1" presStyleIdx="1" presStyleCnt="3"/>
      <dgm:spPr/>
    </dgm:pt>
    <dgm:pt modelId="{FF9A498B-85CE-44DA-8C0B-54AB3DBDE2B8}" type="pres">
      <dgm:prSet presAssocID="{77839C01-CFA1-4319-99D9-8B9E14BB5E78}" presName="imageaccent2" presStyleCnt="0"/>
      <dgm:spPr/>
    </dgm:pt>
    <dgm:pt modelId="{0684DF73-11F6-4DF7-8981-040AE05A7101}" type="pres">
      <dgm:prSet presAssocID="{77839C01-CFA1-4319-99D9-8B9E14BB5E78}" presName="accentRepeatNode" presStyleLbl="solidAlignAcc1" presStyleIdx="3" presStyleCnt="6"/>
      <dgm:spPr/>
    </dgm:pt>
    <dgm:pt modelId="{65A7334F-C81C-4EB7-8299-70DB70E15262}" type="pres">
      <dgm:prSet presAssocID="{95750D8B-CACD-45C0-BB9B-D66CA2532E1A}" presName="text3" presStyleCnt="0"/>
      <dgm:spPr/>
    </dgm:pt>
    <dgm:pt modelId="{5A30353B-6546-4DE9-A162-99418425189E}" type="pres">
      <dgm:prSet presAssocID="{95750D8B-CACD-45C0-BB9B-D66CA2532E1A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1AC07EE-FA16-41F4-ABC8-5A1ED714B923}" type="pres">
      <dgm:prSet presAssocID="{95750D8B-CACD-45C0-BB9B-D66CA2532E1A}" presName="textaccent3" presStyleCnt="0"/>
      <dgm:spPr/>
    </dgm:pt>
    <dgm:pt modelId="{6FACB1B2-77C0-4A39-A376-7EEF225FC63A}" type="pres">
      <dgm:prSet presAssocID="{95750D8B-CACD-45C0-BB9B-D66CA2532E1A}" presName="accentRepeatNode" presStyleLbl="solidAlignAcc1" presStyleIdx="4" presStyleCnt="6"/>
      <dgm:spPr/>
    </dgm:pt>
    <dgm:pt modelId="{B5A243BF-2FC3-48B9-8BDE-F6EB4339691C}" type="pres">
      <dgm:prSet presAssocID="{BC811910-054D-4F38-8FDD-5B2611B5ACAB}" presName="image3" presStyleCnt="0"/>
      <dgm:spPr/>
    </dgm:pt>
    <dgm:pt modelId="{ABE8812A-7C6C-400A-9A9B-D2B3029EAB23}" type="pres">
      <dgm:prSet presAssocID="{BC811910-054D-4F38-8FDD-5B2611B5ACAB}" presName="imageRepeatNode" presStyleLbl="alignAcc1" presStyleIdx="2" presStyleCnt="3"/>
      <dgm:spPr/>
    </dgm:pt>
    <dgm:pt modelId="{3A26E321-B207-4C02-AA20-6699E8CAA32E}" type="pres">
      <dgm:prSet presAssocID="{BC811910-054D-4F38-8FDD-5B2611B5ACAB}" presName="imageaccent3" presStyleCnt="0"/>
      <dgm:spPr/>
    </dgm:pt>
    <dgm:pt modelId="{3775F0DE-61AF-49E5-B65F-11C334A6ECDB}" type="pres">
      <dgm:prSet presAssocID="{BC811910-054D-4F38-8FDD-5B2611B5ACAB}" presName="accentRepeatNode" presStyleLbl="solidAlignAcc1" presStyleIdx="5" presStyleCnt="6"/>
      <dgm:spPr/>
    </dgm:pt>
  </dgm:ptLst>
  <dgm:cxnLst>
    <dgm:cxn modelId="{AF264136-DEB4-4CE8-9B08-97AFA2309111}" type="presOf" srcId="{BC811910-054D-4F38-8FDD-5B2611B5ACAB}" destId="{ABE8812A-7C6C-400A-9A9B-D2B3029EAB23}" srcOrd="0" destOrd="0" presId="urn:microsoft.com/office/officeart/2008/layout/HexagonCluster"/>
    <dgm:cxn modelId="{4EE64648-4FFD-49C7-B5B6-1B96EC659E2B}" type="presOf" srcId="{FB081629-18F6-454B-9FBA-DFC3A3803518}" destId="{3813B58C-995B-430A-B6AC-7F21ED3004F3}" srcOrd="0" destOrd="0" presId="urn:microsoft.com/office/officeart/2008/layout/HexagonCluster"/>
    <dgm:cxn modelId="{8C590676-B8B7-4176-BC1E-BD58BF4A1CB1}" type="presOf" srcId="{77839C01-CFA1-4319-99D9-8B9E14BB5E78}" destId="{1FD26F92-F392-4830-AAF3-F81D87E058A4}" srcOrd="0" destOrd="0" presId="urn:microsoft.com/office/officeart/2008/layout/HexagonCluster"/>
    <dgm:cxn modelId="{324B508E-50F3-4FCE-A4F7-B0BCD14EFA5A}" type="presOf" srcId="{83E35E27-293F-41F2-BA51-A8DE8FB05589}" destId="{AE6FEFCC-FC4B-41E8-8E45-0135FD7D23AC}" srcOrd="0" destOrd="0" presId="urn:microsoft.com/office/officeart/2008/layout/HexagonCluster"/>
    <dgm:cxn modelId="{9B63B1C2-C845-4560-AF44-CF9D81529043}" srcId="{5389DEA7-6A31-42CC-A7BE-DDB73A5519C4}" destId="{95750D8B-CACD-45C0-BB9B-D66CA2532E1A}" srcOrd="2" destOrd="0" parTransId="{8D4D2ADF-1E6F-43E2-94D8-13145252974F}" sibTransId="{BC811910-054D-4F38-8FDD-5B2611B5ACAB}"/>
    <dgm:cxn modelId="{F83E1ACD-9DEE-4927-A3D6-1EDF06D6D2EA}" type="presOf" srcId="{0DC3BEA3-2D1F-4439-B650-61651167A1DF}" destId="{FC99790F-CCDF-41BB-91D6-AB05EF5F9F67}" srcOrd="0" destOrd="0" presId="urn:microsoft.com/office/officeart/2008/layout/HexagonCluster"/>
    <dgm:cxn modelId="{8F3010D3-B521-418F-B10B-4342F7197DDD}" type="presOf" srcId="{5389DEA7-6A31-42CC-A7BE-DDB73A5519C4}" destId="{EFA6C798-CC54-480F-BF59-572FB9A875C5}" srcOrd="0" destOrd="0" presId="urn:microsoft.com/office/officeart/2008/layout/HexagonCluster"/>
    <dgm:cxn modelId="{CF60C9E4-2086-4731-ADEA-9D5EC66465BF}" type="presOf" srcId="{95750D8B-CACD-45C0-BB9B-D66CA2532E1A}" destId="{5A30353B-6546-4DE9-A162-99418425189E}" srcOrd="0" destOrd="0" presId="urn:microsoft.com/office/officeart/2008/layout/HexagonCluster"/>
    <dgm:cxn modelId="{F02DF2F1-57A6-4773-A37B-660FC5B18B03}" srcId="{5389DEA7-6A31-42CC-A7BE-DDB73A5519C4}" destId="{83E35E27-293F-41F2-BA51-A8DE8FB05589}" srcOrd="0" destOrd="0" parTransId="{6B6C8E02-2B62-4CA8-AE32-44941CFD416F}" sibTransId="{FB081629-18F6-454B-9FBA-DFC3A3803518}"/>
    <dgm:cxn modelId="{3B9C9FFC-3716-48C6-B4D5-4B4ED8217AA5}" srcId="{5389DEA7-6A31-42CC-A7BE-DDB73A5519C4}" destId="{0DC3BEA3-2D1F-4439-B650-61651167A1DF}" srcOrd="1" destOrd="0" parTransId="{00E6481E-A4FB-4ADE-80DD-BB0E3ACCA177}" sibTransId="{77839C01-CFA1-4319-99D9-8B9E14BB5E78}"/>
    <dgm:cxn modelId="{9C94CFA3-A842-49D5-AC06-21B32B4A33A4}" type="presParOf" srcId="{EFA6C798-CC54-480F-BF59-572FB9A875C5}" destId="{2BF7269B-3775-49E9-8EFB-B354CDC49904}" srcOrd="0" destOrd="0" presId="urn:microsoft.com/office/officeart/2008/layout/HexagonCluster"/>
    <dgm:cxn modelId="{D973DC04-5F52-4B01-BCEA-D7B890A67D45}" type="presParOf" srcId="{2BF7269B-3775-49E9-8EFB-B354CDC49904}" destId="{AE6FEFCC-FC4B-41E8-8E45-0135FD7D23AC}" srcOrd="0" destOrd="0" presId="urn:microsoft.com/office/officeart/2008/layout/HexagonCluster"/>
    <dgm:cxn modelId="{0C64B882-ED5F-4AB1-A8C6-9469B46562AF}" type="presParOf" srcId="{EFA6C798-CC54-480F-BF59-572FB9A875C5}" destId="{5B8BD7CE-F45C-47C4-821F-60220BA392E4}" srcOrd="1" destOrd="0" presId="urn:microsoft.com/office/officeart/2008/layout/HexagonCluster"/>
    <dgm:cxn modelId="{AF169616-C717-42C4-BD45-0286F195C04B}" type="presParOf" srcId="{5B8BD7CE-F45C-47C4-821F-60220BA392E4}" destId="{48A2F237-EA75-418A-A2F5-9FDFC1C2FECF}" srcOrd="0" destOrd="0" presId="urn:microsoft.com/office/officeart/2008/layout/HexagonCluster"/>
    <dgm:cxn modelId="{5A217A2C-6D2A-43C4-8E30-7E9C475D2D20}" type="presParOf" srcId="{EFA6C798-CC54-480F-BF59-572FB9A875C5}" destId="{03716988-8184-48F9-A974-3C610CA5B3EE}" srcOrd="2" destOrd="0" presId="urn:microsoft.com/office/officeart/2008/layout/HexagonCluster"/>
    <dgm:cxn modelId="{08B0F943-D3F0-4EFA-9992-0E84FF08330A}" type="presParOf" srcId="{03716988-8184-48F9-A974-3C610CA5B3EE}" destId="{3813B58C-995B-430A-B6AC-7F21ED3004F3}" srcOrd="0" destOrd="0" presId="urn:microsoft.com/office/officeart/2008/layout/HexagonCluster"/>
    <dgm:cxn modelId="{4EE11346-ED8B-4958-AC5B-F16AE7CC2FBE}" type="presParOf" srcId="{EFA6C798-CC54-480F-BF59-572FB9A875C5}" destId="{B5337248-108F-4CCB-AB98-22AB02158DBA}" srcOrd="3" destOrd="0" presId="urn:microsoft.com/office/officeart/2008/layout/HexagonCluster"/>
    <dgm:cxn modelId="{B6B9D129-7C5E-4959-A514-030E7631F2E1}" type="presParOf" srcId="{B5337248-108F-4CCB-AB98-22AB02158DBA}" destId="{8E62C179-AFC1-4AF7-9AE3-FC4421F8EBA1}" srcOrd="0" destOrd="0" presId="urn:microsoft.com/office/officeart/2008/layout/HexagonCluster"/>
    <dgm:cxn modelId="{B0D39351-6EE8-408E-A3FC-ED8A666826F0}" type="presParOf" srcId="{EFA6C798-CC54-480F-BF59-572FB9A875C5}" destId="{5D61D0DF-2803-4AA3-B67E-9D24C5BE5107}" srcOrd="4" destOrd="0" presId="urn:microsoft.com/office/officeart/2008/layout/HexagonCluster"/>
    <dgm:cxn modelId="{DA38A171-E562-41AE-B100-E8D5AE1C2F22}" type="presParOf" srcId="{5D61D0DF-2803-4AA3-B67E-9D24C5BE5107}" destId="{FC99790F-CCDF-41BB-91D6-AB05EF5F9F67}" srcOrd="0" destOrd="0" presId="urn:microsoft.com/office/officeart/2008/layout/HexagonCluster"/>
    <dgm:cxn modelId="{E26C78F2-BF59-4F46-B51A-3535E031F37E}" type="presParOf" srcId="{EFA6C798-CC54-480F-BF59-572FB9A875C5}" destId="{DC0FB595-3F1F-4FCA-947A-1EE7150EB292}" srcOrd="5" destOrd="0" presId="urn:microsoft.com/office/officeart/2008/layout/HexagonCluster"/>
    <dgm:cxn modelId="{3C637397-0A51-4DE0-8BE4-AE54BC7442A0}" type="presParOf" srcId="{DC0FB595-3F1F-4FCA-947A-1EE7150EB292}" destId="{DF575776-0FA9-4A51-9C0C-F83713CF0268}" srcOrd="0" destOrd="0" presId="urn:microsoft.com/office/officeart/2008/layout/HexagonCluster"/>
    <dgm:cxn modelId="{2B254DCB-9D1D-4896-B28B-67A45712DD31}" type="presParOf" srcId="{EFA6C798-CC54-480F-BF59-572FB9A875C5}" destId="{CB546E13-05B1-4211-A78A-32D96D5ABC84}" srcOrd="6" destOrd="0" presId="urn:microsoft.com/office/officeart/2008/layout/HexagonCluster"/>
    <dgm:cxn modelId="{44484700-9D29-4E73-AB84-A76CC824B90B}" type="presParOf" srcId="{CB546E13-05B1-4211-A78A-32D96D5ABC84}" destId="{1FD26F92-F392-4830-AAF3-F81D87E058A4}" srcOrd="0" destOrd="0" presId="urn:microsoft.com/office/officeart/2008/layout/HexagonCluster"/>
    <dgm:cxn modelId="{C4BE50DF-44F8-42EA-921E-563517BBE855}" type="presParOf" srcId="{EFA6C798-CC54-480F-BF59-572FB9A875C5}" destId="{FF9A498B-85CE-44DA-8C0B-54AB3DBDE2B8}" srcOrd="7" destOrd="0" presId="urn:microsoft.com/office/officeart/2008/layout/HexagonCluster"/>
    <dgm:cxn modelId="{5BBAEA78-805D-4981-92E3-210BC08D441F}" type="presParOf" srcId="{FF9A498B-85CE-44DA-8C0B-54AB3DBDE2B8}" destId="{0684DF73-11F6-4DF7-8981-040AE05A7101}" srcOrd="0" destOrd="0" presId="urn:microsoft.com/office/officeart/2008/layout/HexagonCluster"/>
    <dgm:cxn modelId="{6DF6E985-336A-4A7F-8B12-CC1C3C49EDEF}" type="presParOf" srcId="{EFA6C798-CC54-480F-BF59-572FB9A875C5}" destId="{65A7334F-C81C-4EB7-8299-70DB70E15262}" srcOrd="8" destOrd="0" presId="urn:microsoft.com/office/officeart/2008/layout/HexagonCluster"/>
    <dgm:cxn modelId="{8DC10760-81E4-4A41-92B4-60FF730CC46D}" type="presParOf" srcId="{65A7334F-C81C-4EB7-8299-70DB70E15262}" destId="{5A30353B-6546-4DE9-A162-99418425189E}" srcOrd="0" destOrd="0" presId="urn:microsoft.com/office/officeart/2008/layout/HexagonCluster"/>
    <dgm:cxn modelId="{456A2C27-8E49-4207-A2DA-99CBAD007811}" type="presParOf" srcId="{EFA6C798-CC54-480F-BF59-572FB9A875C5}" destId="{D1AC07EE-FA16-41F4-ABC8-5A1ED714B923}" srcOrd="9" destOrd="0" presId="urn:microsoft.com/office/officeart/2008/layout/HexagonCluster"/>
    <dgm:cxn modelId="{2DABC06D-AAAA-4C82-8551-A36D3331BB59}" type="presParOf" srcId="{D1AC07EE-FA16-41F4-ABC8-5A1ED714B923}" destId="{6FACB1B2-77C0-4A39-A376-7EEF225FC63A}" srcOrd="0" destOrd="0" presId="urn:microsoft.com/office/officeart/2008/layout/HexagonCluster"/>
    <dgm:cxn modelId="{E977AE5D-9B1E-43BB-BF79-A70098FB213D}" type="presParOf" srcId="{EFA6C798-CC54-480F-BF59-572FB9A875C5}" destId="{B5A243BF-2FC3-48B9-8BDE-F6EB4339691C}" srcOrd="10" destOrd="0" presId="urn:microsoft.com/office/officeart/2008/layout/HexagonCluster"/>
    <dgm:cxn modelId="{54B0C8FC-819D-40D6-87EA-A48057580C20}" type="presParOf" srcId="{B5A243BF-2FC3-48B9-8BDE-F6EB4339691C}" destId="{ABE8812A-7C6C-400A-9A9B-D2B3029EAB23}" srcOrd="0" destOrd="0" presId="urn:microsoft.com/office/officeart/2008/layout/HexagonCluster"/>
    <dgm:cxn modelId="{2F024407-7209-4A51-BF5C-68273B9AF3CF}" type="presParOf" srcId="{EFA6C798-CC54-480F-BF59-572FB9A875C5}" destId="{3A26E321-B207-4C02-AA20-6699E8CAA32E}" srcOrd="11" destOrd="0" presId="urn:microsoft.com/office/officeart/2008/layout/HexagonCluster"/>
    <dgm:cxn modelId="{445B40A8-A8B7-41AC-889A-BA9D767C7EC7}" type="presParOf" srcId="{3A26E321-B207-4C02-AA20-6699E8CAA32E}" destId="{3775F0DE-61AF-49E5-B65F-11C334A6ECD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5C9778-77C3-49C1-AC68-CEB77896941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5C311E-38C3-45F3-87D0-F3A8B9A197E2}">
      <dgm:prSet phldrT="[Text]"/>
      <dgm:spPr/>
      <dgm:t>
        <a:bodyPr/>
        <a:lstStyle/>
        <a:p>
          <a:r>
            <a:rPr lang="en-US"/>
            <a:t>PV System Model</a:t>
          </a:r>
          <a:endParaRPr lang="en-US" dirty="0"/>
        </a:p>
      </dgm:t>
    </dgm:pt>
    <dgm:pt modelId="{EFB0E6D8-E177-4AFA-B97A-2699B91F4B67}" type="parTrans" cxnId="{5139024B-4289-4636-B6C2-360742FEF7F0}">
      <dgm:prSet/>
      <dgm:spPr/>
      <dgm:t>
        <a:bodyPr/>
        <a:lstStyle/>
        <a:p>
          <a:endParaRPr lang="en-US"/>
        </a:p>
      </dgm:t>
    </dgm:pt>
    <dgm:pt modelId="{72B9C6DD-CB72-4BD9-A8FC-EDF0C52F3913}" type="sibTrans" cxnId="{5139024B-4289-4636-B6C2-360742FEF7F0}">
      <dgm:prSet/>
      <dgm:spPr/>
      <dgm:t>
        <a:bodyPr/>
        <a:lstStyle/>
        <a:p>
          <a:endParaRPr lang="en-US"/>
        </a:p>
      </dgm:t>
    </dgm:pt>
    <dgm:pt modelId="{5B7C1338-3E89-4012-8D7B-778937AB4708}">
      <dgm:prSet phldrT="[Text]"/>
      <dgm:spPr/>
      <dgm:t>
        <a:bodyPr/>
        <a:lstStyle/>
        <a:p>
          <a:r>
            <a:rPr lang="en-US" dirty="0" err="1"/>
            <a:t>Electrolyser</a:t>
          </a:r>
          <a:r>
            <a:rPr lang="en-US" dirty="0"/>
            <a:t> Model</a:t>
          </a:r>
        </a:p>
      </dgm:t>
    </dgm:pt>
    <dgm:pt modelId="{114D1FAD-C991-4D88-BA92-8C1AFD8684F8}" type="parTrans" cxnId="{2CAF5F35-27B1-44D1-9CE7-FC8D93327538}">
      <dgm:prSet/>
      <dgm:spPr/>
      <dgm:t>
        <a:bodyPr/>
        <a:lstStyle/>
        <a:p>
          <a:endParaRPr lang="en-US"/>
        </a:p>
      </dgm:t>
    </dgm:pt>
    <dgm:pt modelId="{CAF1534B-DDCA-4018-811E-7EDC8AAC5F23}" type="sibTrans" cxnId="{2CAF5F35-27B1-44D1-9CE7-FC8D93327538}">
      <dgm:prSet/>
      <dgm:spPr/>
      <dgm:t>
        <a:bodyPr/>
        <a:lstStyle/>
        <a:p>
          <a:endParaRPr lang="en-US"/>
        </a:p>
      </dgm:t>
    </dgm:pt>
    <dgm:pt modelId="{D7EA360E-4174-4475-88A4-99C488178423}">
      <dgm:prSet phldrT="[Text]"/>
      <dgm:spPr/>
      <dgm:t>
        <a:bodyPr/>
        <a:lstStyle/>
        <a:p>
          <a:r>
            <a:rPr lang="en-US" dirty="0"/>
            <a:t>Hydrogen Storage and Fuel Cell Model</a:t>
          </a:r>
        </a:p>
      </dgm:t>
    </dgm:pt>
    <dgm:pt modelId="{3F717581-C0FC-4E0F-936D-D11FBBBECE4A}" type="parTrans" cxnId="{47236250-2B6A-4ABF-B55D-923A16EDDD37}">
      <dgm:prSet/>
      <dgm:spPr/>
      <dgm:t>
        <a:bodyPr/>
        <a:lstStyle/>
        <a:p>
          <a:endParaRPr lang="en-US"/>
        </a:p>
      </dgm:t>
    </dgm:pt>
    <dgm:pt modelId="{B8B1663D-8621-4AEE-AD3F-C40E5BE3E1FB}" type="sibTrans" cxnId="{47236250-2B6A-4ABF-B55D-923A16EDDD37}">
      <dgm:prSet/>
      <dgm:spPr/>
      <dgm:t>
        <a:bodyPr/>
        <a:lstStyle/>
        <a:p>
          <a:endParaRPr lang="en-US"/>
        </a:p>
      </dgm:t>
    </dgm:pt>
    <dgm:pt modelId="{9095ED8D-E9C9-485A-91C0-26240AB1E7AB}" type="pres">
      <dgm:prSet presAssocID="{155C9778-77C3-49C1-AC68-CEB77896941D}" presName="linear" presStyleCnt="0">
        <dgm:presLayoutVars>
          <dgm:dir/>
          <dgm:animLvl val="lvl"/>
          <dgm:resizeHandles val="exact"/>
        </dgm:presLayoutVars>
      </dgm:prSet>
      <dgm:spPr/>
    </dgm:pt>
    <dgm:pt modelId="{67B848D2-D47F-488E-B8FD-12B50E8CC2A1}" type="pres">
      <dgm:prSet presAssocID="{BB5C311E-38C3-45F3-87D0-F3A8B9A197E2}" presName="parentLin" presStyleCnt="0"/>
      <dgm:spPr/>
    </dgm:pt>
    <dgm:pt modelId="{3C9DEA9A-2D72-4212-A146-BE7D6DC3C8A2}" type="pres">
      <dgm:prSet presAssocID="{BB5C311E-38C3-45F3-87D0-F3A8B9A197E2}" presName="parentLeftMargin" presStyleLbl="node1" presStyleIdx="0" presStyleCnt="3"/>
      <dgm:spPr/>
    </dgm:pt>
    <dgm:pt modelId="{71D5F98B-CDF9-49A4-B87C-4069876FFAB9}" type="pres">
      <dgm:prSet presAssocID="{BB5C311E-38C3-45F3-87D0-F3A8B9A197E2}" presName="parentText" presStyleLbl="node1" presStyleIdx="0" presStyleCnt="3" custScaleY="129076">
        <dgm:presLayoutVars>
          <dgm:chMax val="0"/>
          <dgm:bulletEnabled val="1"/>
        </dgm:presLayoutVars>
      </dgm:prSet>
      <dgm:spPr/>
    </dgm:pt>
    <dgm:pt modelId="{B773AA4B-DA9F-4F45-8F6D-6D1800120073}" type="pres">
      <dgm:prSet presAssocID="{BB5C311E-38C3-45F3-87D0-F3A8B9A197E2}" presName="negativeSpace" presStyleCnt="0"/>
      <dgm:spPr/>
    </dgm:pt>
    <dgm:pt modelId="{4420A1D4-15AD-46AA-9AC0-98B2B084ABFE}" type="pres">
      <dgm:prSet presAssocID="{BB5C311E-38C3-45F3-87D0-F3A8B9A197E2}" presName="childText" presStyleLbl="conFgAcc1" presStyleIdx="0" presStyleCnt="3" custScaleY="113281">
        <dgm:presLayoutVars>
          <dgm:bulletEnabled val="1"/>
        </dgm:presLayoutVars>
      </dgm:prSet>
      <dgm:spPr/>
    </dgm:pt>
    <dgm:pt modelId="{289C8B95-0B4F-42F0-A24F-45F8F7BC04CA}" type="pres">
      <dgm:prSet presAssocID="{72B9C6DD-CB72-4BD9-A8FC-EDF0C52F3913}" presName="spaceBetweenRectangles" presStyleCnt="0"/>
      <dgm:spPr/>
    </dgm:pt>
    <dgm:pt modelId="{4F22C90F-7EE9-4558-993F-2540B3E639C5}" type="pres">
      <dgm:prSet presAssocID="{5B7C1338-3E89-4012-8D7B-778937AB4708}" presName="parentLin" presStyleCnt="0"/>
      <dgm:spPr/>
    </dgm:pt>
    <dgm:pt modelId="{CC10B31A-8543-4AC5-92C5-4959DC9824D7}" type="pres">
      <dgm:prSet presAssocID="{5B7C1338-3E89-4012-8D7B-778937AB4708}" presName="parentLeftMargin" presStyleLbl="node1" presStyleIdx="0" presStyleCnt="3"/>
      <dgm:spPr/>
    </dgm:pt>
    <dgm:pt modelId="{8A7D96B7-CE36-41A6-B3C9-0319CA664EBD}" type="pres">
      <dgm:prSet presAssocID="{5B7C1338-3E89-4012-8D7B-778937AB4708}" presName="parentText" presStyleLbl="node1" presStyleIdx="1" presStyleCnt="3" custScaleY="123133">
        <dgm:presLayoutVars>
          <dgm:chMax val="0"/>
          <dgm:bulletEnabled val="1"/>
        </dgm:presLayoutVars>
      </dgm:prSet>
      <dgm:spPr/>
    </dgm:pt>
    <dgm:pt modelId="{F209F0B8-299E-47BE-A066-CB2C31EC7121}" type="pres">
      <dgm:prSet presAssocID="{5B7C1338-3E89-4012-8D7B-778937AB4708}" presName="negativeSpace" presStyleCnt="0"/>
      <dgm:spPr/>
    </dgm:pt>
    <dgm:pt modelId="{C6EFFA2A-5412-4218-A1C6-185F28717326}" type="pres">
      <dgm:prSet presAssocID="{5B7C1338-3E89-4012-8D7B-778937AB4708}" presName="childText" presStyleLbl="conFgAcc1" presStyleIdx="1" presStyleCnt="3" custScaleY="121288">
        <dgm:presLayoutVars>
          <dgm:bulletEnabled val="1"/>
        </dgm:presLayoutVars>
      </dgm:prSet>
      <dgm:spPr/>
    </dgm:pt>
    <dgm:pt modelId="{A12B8BC8-798A-4EC5-A010-870359F15387}" type="pres">
      <dgm:prSet presAssocID="{CAF1534B-DDCA-4018-811E-7EDC8AAC5F23}" presName="spaceBetweenRectangles" presStyleCnt="0"/>
      <dgm:spPr/>
    </dgm:pt>
    <dgm:pt modelId="{72A694C9-3624-4AD9-9BEA-CC6C841E7C7F}" type="pres">
      <dgm:prSet presAssocID="{D7EA360E-4174-4475-88A4-99C488178423}" presName="parentLin" presStyleCnt="0"/>
      <dgm:spPr/>
    </dgm:pt>
    <dgm:pt modelId="{E5647A8E-8940-47C8-85AA-6F36859B697D}" type="pres">
      <dgm:prSet presAssocID="{D7EA360E-4174-4475-88A4-99C488178423}" presName="parentLeftMargin" presStyleLbl="node1" presStyleIdx="1" presStyleCnt="3"/>
      <dgm:spPr/>
    </dgm:pt>
    <dgm:pt modelId="{E8101175-AC8F-45DE-9F50-6CF199CFC817}" type="pres">
      <dgm:prSet presAssocID="{D7EA360E-4174-4475-88A4-99C488178423}" presName="parentText" presStyleLbl="node1" presStyleIdx="2" presStyleCnt="3" custScaleY="139828">
        <dgm:presLayoutVars>
          <dgm:chMax val="0"/>
          <dgm:bulletEnabled val="1"/>
        </dgm:presLayoutVars>
      </dgm:prSet>
      <dgm:spPr/>
    </dgm:pt>
    <dgm:pt modelId="{AD11E8EE-6685-42F9-A339-54179D59A758}" type="pres">
      <dgm:prSet presAssocID="{D7EA360E-4174-4475-88A4-99C488178423}" presName="negativeSpace" presStyleCnt="0"/>
      <dgm:spPr/>
    </dgm:pt>
    <dgm:pt modelId="{72DA09B2-C26A-41B8-9A5F-A1792E0EAB07}" type="pres">
      <dgm:prSet presAssocID="{D7EA360E-4174-4475-88A4-99C488178423}" presName="childText" presStyleLbl="conFgAcc1" presStyleIdx="2" presStyleCnt="3" custScaleY="128773">
        <dgm:presLayoutVars>
          <dgm:bulletEnabled val="1"/>
        </dgm:presLayoutVars>
      </dgm:prSet>
      <dgm:spPr/>
    </dgm:pt>
  </dgm:ptLst>
  <dgm:cxnLst>
    <dgm:cxn modelId="{DB536C27-13C1-4A5E-936A-09BEACF8D14B}" type="presOf" srcId="{5B7C1338-3E89-4012-8D7B-778937AB4708}" destId="{CC10B31A-8543-4AC5-92C5-4959DC9824D7}" srcOrd="0" destOrd="0" presId="urn:microsoft.com/office/officeart/2005/8/layout/list1"/>
    <dgm:cxn modelId="{2CAF5F35-27B1-44D1-9CE7-FC8D93327538}" srcId="{155C9778-77C3-49C1-AC68-CEB77896941D}" destId="{5B7C1338-3E89-4012-8D7B-778937AB4708}" srcOrd="1" destOrd="0" parTransId="{114D1FAD-C991-4D88-BA92-8C1AFD8684F8}" sibTransId="{CAF1534B-DDCA-4018-811E-7EDC8AAC5F23}"/>
    <dgm:cxn modelId="{5139024B-4289-4636-B6C2-360742FEF7F0}" srcId="{155C9778-77C3-49C1-AC68-CEB77896941D}" destId="{BB5C311E-38C3-45F3-87D0-F3A8B9A197E2}" srcOrd="0" destOrd="0" parTransId="{EFB0E6D8-E177-4AFA-B97A-2699B91F4B67}" sibTransId="{72B9C6DD-CB72-4BD9-A8FC-EDF0C52F3913}"/>
    <dgm:cxn modelId="{47236250-2B6A-4ABF-B55D-923A16EDDD37}" srcId="{155C9778-77C3-49C1-AC68-CEB77896941D}" destId="{D7EA360E-4174-4475-88A4-99C488178423}" srcOrd="2" destOrd="0" parTransId="{3F717581-C0FC-4E0F-936D-D11FBBBECE4A}" sibTransId="{B8B1663D-8621-4AEE-AD3F-C40E5BE3E1FB}"/>
    <dgm:cxn modelId="{FCB8B574-81B4-4B83-BA39-1541B1CB8C9C}" type="presOf" srcId="{D7EA360E-4174-4475-88A4-99C488178423}" destId="{E5647A8E-8940-47C8-85AA-6F36859B697D}" srcOrd="0" destOrd="0" presId="urn:microsoft.com/office/officeart/2005/8/layout/list1"/>
    <dgm:cxn modelId="{5329A58D-F0C5-4C5C-9D64-D798A9AB4450}" type="presOf" srcId="{D7EA360E-4174-4475-88A4-99C488178423}" destId="{E8101175-AC8F-45DE-9F50-6CF199CFC817}" srcOrd="1" destOrd="0" presId="urn:microsoft.com/office/officeart/2005/8/layout/list1"/>
    <dgm:cxn modelId="{796748AA-04A9-4415-8164-F471CEEF21D1}" type="presOf" srcId="{BB5C311E-38C3-45F3-87D0-F3A8B9A197E2}" destId="{3C9DEA9A-2D72-4212-A146-BE7D6DC3C8A2}" srcOrd="0" destOrd="0" presId="urn:microsoft.com/office/officeart/2005/8/layout/list1"/>
    <dgm:cxn modelId="{E4897FAA-1C10-4BEC-81F7-24E5F9A62A20}" type="presOf" srcId="{155C9778-77C3-49C1-AC68-CEB77896941D}" destId="{9095ED8D-E9C9-485A-91C0-26240AB1E7AB}" srcOrd="0" destOrd="0" presId="urn:microsoft.com/office/officeart/2005/8/layout/list1"/>
    <dgm:cxn modelId="{DC1BBDE2-1C52-48DD-9F04-937903418C84}" type="presOf" srcId="{5B7C1338-3E89-4012-8D7B-778937AB4708}" destId="{8A7D96B7-CE36-41A6-B3C9-0319CA664EBD}" srcOrd="1" destOrd="0" presId="urn:microsoft.com/office/officeart/2005/8/layout/list1"/>
    <dgm:cxn modelId="{DF87B9ED-6928-474A-A76D-5A36C2CAF465}" type="presOf" srcId="{BB5C311E-38C3-45F3-87D0-F3A8B9A197E2}" destId="{71D5F98B-CDF9-49A4-B87C-4069876FFAB9}" srcOrd="1" destOrd="0" presId="urn:microsoft.com/office/officeart/2005/8/layout/list1"/>
    <dgm:cxn modelId="{95E0AB6E-730F-456D-9F13-E1B176A1D6FF}" type="presParOf" srcId="{9095ED8D-E9C9-485A-91C0-26240AB1E7AB}" destId="{67B848D2-D47F-488E-B8FD-12B50E8CC2A1}" srcOrd="0" destOrd="0" presId="urn:microsoft.com/office/officeart/2005/8/layout/list1"/>
    <dgm:cxn modelId="{FDC0CCBB-089E-4181-B30C-81783BB863DD}" type="presParOf" srcId="{67B848D2-D47F-488E-B8FD-12B50E8CC2A1}" destId="{3C9DEA9A-2D72-4212-A146-BE7D6DC3C8A2}" srcOrd="0" destOrd="0" presId="urn:microsoft.com/office/officeart/2005/8/layout/list1"/>
    <dgm:cxn modelId="{BB4A132B-01C1-4BB6-896D-87299E70AEF7}" type="presParOf" srcId="{67B848D2-D47F-488E-B8FD-12B50E8CC2A1}" destId="{71D5F98B-CDF9-49A4-B87C-4069876FFAB9}" srcOrd="1" destOrd="0" presId="urn:microsoft.com/office/officeart/2005/8/layout/list1"/>
    <dgm:cxn modelId="{BC65DC4E-8541-4F74-B678-2E2C3AF73915}" type="presParOf" srcId="{9095ED8D-E9C9-485A-91C0-26240AB1E7AB}" destId="{B773AA4B-DA9F-4F45-8F6D-6D1800120073}" srcOrd="1" destOrd="0" presId="urn:microsoft.com/office/officeart/2005/8/layout/list1"/>
    <dgm:cxn modelId="{9B0BE09B-5461-44C7-9C4C-20C09F243957}" type="presParOf" srcId="{9095ED8D-E9C9-485A-91C0-26240AB1E7AB}" destId="{4420A1D4-15AD-46AA-9AC0-98B2B084ABFE}" srcOrd="2" destOrd="0" presId="urn:microsoft.com/office/officeart/2005/8/layout/list1"/>
    <dgm:cxn modelId="{D6418364-8747-4127-857E-AC20B7EC94FD}" type="presParOf" srcId="{9095ED8D-E9C9-485A-91C0-26240AB1E7AB}" destId="{289C8B95-0B4F-42F0-A24F-45F8F7BC04CA}" srcOrd="3" destOrd="0" presId="urn:microsoft.com/office/officeart/2005/8/layout/list1"/>
    <dgm:cxn modelId="{A38265E4-5837-4085-AEF6-3D8FC91B4F18}" type="presParOf" srcId="{9095ED8D-E9C9-485A-91C0-26240AB1E7AB}" destId="{4F22C90F-7EE9-4558-993F-2540B3E639C5}" srcOrd="4" destOrd="0" presId="urn:microsoft.com/office/officeart/2005/8/layout/list1"/>
    <dgm:cxn modelId="{41C3BA19-119E-4E13-82B5-5B05CAB59226}" type="presParOf" srcId="{4F22C90F-7EE9-4558-993F-2540B3E639C5}" destId="{CC10B31A-8543-4AC5-92C5-4959DC9824D7}" srcOrd="0" destOrd="0" presId="urn:microsoft.com/office/officeart/2005/8/layout/list1"/>
    <dgm:cxn modelId="{25865CA4-DFF2-4B42-B46E-F13A40C3512F}" type="presParOf" srcId="{4F22C90F-7EE9-4558-993F-2540B3E639C5}" destId="{8A7D96B7-CE36-41A6-B3C9-0319CA664EBD}" srcOrd="1" destOrd="0" presId="urn:microsoft.com/office/officeart/2005/8/layout/list1"/>
    <dgm:cxn modelId="{2861F1EC-8A35-4F7A-A5FB-BB038E978439}" type="presParOf" srcId="{9095ED8D-E9C9-485A-91C0-26240AB1E7AB}" destId="{F209F0B8-299E-47BE-A066-CB2C31EC7121}" srcOrd="5" destOrd="0" presId="urn:microsoft.com/office/officeart/2005/8/layout/list1"/>
    <dgm:cxn modelId="{4F354EB2-DF47-4A38-9CDE-814154507182}" type="presParOf" srcId="{9095ED8D-E9C9-485A-91C0-26240AB1E7AB}" destId="{C6EFFA2A-5412-4218-A1C6-185F28717326}" srcOrd="6" destOrd="0" presId="urn:microsoft.com/office/officeart/2005/8/layout/list1"/>
    <dgm:cxn modelId="{4B00D11E-C47C-4C17-B338-4819D8848C79}" type="presParOf" srcId="{9095ED8D-E9C9-485A-91C0-26240AB1E7AB}" destId="{A12B8BC8-798A-4EC5-A010-870359F15387}" srcOrd="7" destOrd="0" presId="urn:microsoft.com/office/officeart/2005/8/layout/list1"/>
    <dgm:cxn modelId="{CD2E2A8D-0E79-4C28-BAF4-403E7F388848}" type="presParOf" srcId="{9095ED8D-E9C9-485A-91C0-26240AB1E7AB}" destId="{72A694C9-3624-4AD9-9BEA-CC6C841E7C7F}" srcOrd="8" destOrd="0" presId="urn:microsoft.com/office/officeart/2005/8/layout/list1"/>
    <dgm:cxn modelId="{43EC4B9D-95E9-4BF0-8B55-2718C2B0C5A4}" type="presParOf" srcId="{72A694C9-3624-4AD9-9BEA-CC6C841E7C7F}" destId="{E5647A8E-8940-47C8-85AA-6F36859B697D}" srcOrd="0" destOrd="0" presId="urn:microsoft.com/office/officeart/2005/8/layout/list1"/>
    <dgm:cxn modelId="{62008390-3622-48A8-9CBA-75BB32A288EE}" type="presParOf" srcId="{72A694C9-3624-4AD9-9BEA-CC6C841E7C7F}" destId="{E8101175-AC8F-45DE-9F50-6CF199CFC817}" srcOrd="1" destOrd="0" presId="urn:microsoft.com/office/officeart/2005/8/layout/list1"/>
    <dgm:cxn modelId="{E84EB545-6772-4ECE-BA02-D0FCD203052D}" type="presParOf" srcId="{9095ED8D-E9C9-485A-91C0-26240AB1E7AB}" destId="{AD11E8EE-6685-42F9-A339-54179D59A758}" srcOrd="9" destOrd="0" presId="urn:microsoft.com/office/officeart/2005/8/layout/list1"/>
    <dgm:cxn modelId="{5F4934F5-6DAF-4F77-99EF-5475E29DD75B}" type="presParOf" srcId="{9095ED8D-E9C9-485A-91C0-26240AB1E7AB}" destId="{72DA09B2-C26A-41B8-9A5F-A1792E0EAB0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FEFCC-FC4B-41E8-8E45-0135FD7D23AC}">
      <dsp:nvSpPr>
        <dsp:cNvPr id="0" name=""/>
        <dsp:cNvSpPr/>
      </dsp:nvSpPr>
      <dsp:spPr>
        <a:xfrm>
          <a:off x="2697484" y="3062503"/>
          <a:ext cx="2163247" cy="18650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ANSYS simulates and optimizes the internal working of electrolysis and fuel cells</a:t>
          </a:r>
        </a:p>
      </dsp:txBody>
      <dsp:txXfrm>
        <a:off x="3033179" y="3351931"/>
        <a:ext cx="1491857" cy="1286240"/>
      </dsp:txXfrm>
    </dsp:sp>
    <dsp:sp modelId="{48A2F237-EA75-418A-A2F5-9FDFC1C2FECF}">
      <dsp:nvSpPr>
        <dsp:cNvPr id="0" name=""/>
        <dsp:cNvSpPr/>
      </dsp:nvSpPr>
      <dsp:spPr>
        <a:xfrm>
          <a:off x="2753682" y="3885905"/>
          <a:ext cx="253277" cy="2182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3B58C-995B-430A-B6AC-7F21ED3004F3}">
      <dsp:nvSpPr>
        <dsp:cNvPr id="0" name=""/>
        <dsp:cNvSpPr/>
      </dsp:nvSpPr>
      <dsp:spPr>
        <a:xfrm>
          <a:off x="848331" y="2060722"/>
          <a:ext cx="2163247" cy="186509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2C179-AFC1-4AF7-9AE3-FC4421F8EBA1}">
      <dsp:nvSpPr>
        <dsp:cNvPr id="0" name=""/>
        <dsp:cNvSpPr/>
      </dsp:nvSpPr>
      <dsp:spPr>
        <a:xfrm>
          <a:off x="2321033" y="3679438"/>
          <a:ext cx="253277" cy="2182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9790F-CCDF-41BB-91D6-AB05EF5F9F67}">
      <dsp:nvSpPr>
        <dsp:cNvPr id="0" name=""/>
        <dsp:cNvSpPr/>
      </dsp:nvSpPr>
      <dsp:spPr>
        <a:xfrm>
          <a:off x="4540478" y="2038548"/>
          <a:ext cx="2163247" cy="18650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HYDROGEMS as part from TRANSYS performs detailed modelling of Hydrogen Energy Storage systems</a:t>
          </a:r>
        </a:p>
      </dsp:txBody>
      <dsp:txXfrm>
        <a:off x="4876173" y="2327976"/>
        <a:ext cx="1491857" cy="1286240"/>
      </dsp:txXfrm>
    </dsp:sp>
    <dsp:sp modelId="{DF575776-0FA9-4A51-9C0C-F83713CF0268}">
      <dsp:nvSpPr>
        <dsp:cNvPr id="0" name=""/>
        <dsp:cNvSpPr/>
      </dsp:nvSpPr>
      <dsp:spPr>
        <a:xfrm>
          <a:off x="6019339" y="3655293"/>
          <a:ext cx="253277" cy="2182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26F92-F392-4830-AAF3-F81D87E058A4}">
      <dsp:nvSpPr>
        <dsp:cNvPr id="0" name=""/>
        <dsp:cNvSpPr/>
      </dsp:nvSpPr>
      <dsp:spPr>
        <a:xfrm>
          <a:off x="6383473" y="3062503"/>
          <a:ext cx="2163247" cy="186509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4DF73-11F6-4DF7-8981-040AE05A7101}">
      <dsp:nvSpPr>
        <dsp:cNvPr id="0" name=""/>
        <dsp:cNvSpPr/>
      </dsp:nvSpPr>
      <dsp:spPr>
        <a:xfrm>
          <a:off x="6439671" y="3885905"/>
          <a:ext cx="253277" cy="2182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0353B-6546-4DE9-A162-99418425189E}">
      <dsp:nvSpPr>
        <dsp:cNvPr id="0" name=""/>
        <dsp:cNvSpPr/>
      </dsp:nvSpPr>
      <dsp:spPr>
        <a:xfrm>
          <a:off x="2697484" y="1019027"/>
          <a:ext cx="2163247" cy="186509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HOMER simulates and optimizes the operation of Hybrid Renewable Energy Systems</a:t>
          </a:r>
        </a:p>
      </dsp:txBody>
      <dsp:txXfrm>
        <a:off x="3033179" y="1308455"/>
        <a:ext cx="1491857" cy="1286240"/>
      </dsp:txXfrm>
    </dsp:sp>
    <dsp:sp modelId="{6FACB1B2-77C0-4A39-A376-7EEF225FC63A}">
      <dsp:nvSpPr>
        <dsp:cNvPr id="0" name=""/>
        <dsp:cNvSpPr/>
      </dsp:nvSpPr>
      <dsp:spPr>
        <a:xfrm>
          <a:off x="4164027" y="1059433"/>
          <a:ext cx="253277" cy="2182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8812A-7C6C-400A-9A9B-D2B3029EAB23}">
      <dsp:nvSpPr>
        <dsp:cNvPr id="0" name=""/>
        <dsp:cNvSpPr/>
      </dsp:nvSpPr>
      <dsp:spPr>
        <a:xfrm>
          <a:off x="4540478" y="0"/>
          <a:ext cx="2163247" cy="186509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5F0DE-61AF-49E5-B65F-11C334A6ECDB}">
      <dsp:nvSpPr>
        <dsp:cNvPr id="0" name=""/>
        <dsp:cNvSpPr/>
      </dsp:nvSpPr>
      <dsp:spPr>
        <a:xfrm>
          <a:off x="4604375" y="818967"/>
          <a:ext cx="253277" cy="21829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0A1D4-15AD-46AA-9AC0-98B2B084ABFE}">
      <dsp:nvSpPr>
        <dsp:cNvPr id="0" name=""/>
        <dsp:cNvSpPr/>
      </dsp:nvSpPr>
      <dsp:spPr>
        <a:xfrm>
          <a:off x="0" y="1401441"/>
          <a:ext cx="3687257" cy="5709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5F98B-CDF9-49A4-B87C-4069876FFAB9}">
      <dsp:nvSpPr>
        <dsp:cNvPr id="0" name=""/>
        <dsp:cNvSpPr/>
      </dsp:nvSpPr>
      <dsp:spPr>
        <a:xfrm>
          <a:off x="184362" y="934576"/>
          <a:ext cx="2581079" cy="7620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59" tIns="0" rIns="9755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PV System Model</a:t>
          </a:r>
          <a:endParaRPr lang="en-US" sz="2000" kern="1200" dirty="0"/>
        </a:p>
      </dsp:txBody>
      <dsp:txXfrm>
        <a:off x="221563" y="971777"/>
        <a:ext cx="2506677" cy="687662"/>
      </dsp:txXfrm>
    </dsp:sp>
    <dsp:sp modelId="{C6EFFA2A-5412-4218-A1C6-185F28717326}">
      <dsp:nvSpPr>
        <dsp:cNvPr id="0" name=""/>
        <dsp:cNvSpPr/>
      </dsp:nvSpPr>
      <dsp:spPr>
        <a:xfrm>
          <a:off x="0" y="2512155"/>
          <a:ext cx="3687257" cy="6112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D96B7-CE36-41A6-B3C9-0319CA664EBD}">
      <dsp:nvSpPr>
        <dsp:cNvPr id="0" name=""/>
        <dsp:cNvSpPr/>
      </dsp:nvSpPr>
      <dsp:spPr>
        <a:xfrm>
          <a:off x="184362" y="2080377"/>
          <a:ext cx="2581079" cy="726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59" tIns="0" rIns="9755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Electrolyser</a:t>
          </a:r>
          <a:r>
            <a:rPr lang="en-US" sz="2000" kern="1200" dirty="0"/>
            <a:t> Model</a:t>
          </a:r>
        </a:p>
      </dsp:txBody>
      <dsp:txXfrm>
        <a:off x="219850" y="2115865"/>
        <a:ext cx="2510103" cy="656001"/>
      </dsp:txXfrm>
    </dsp:sp>
    <dsp:sp modelId="{72DA09B2-C26A-41B8-9A5F-A1792E0EAB07}">
      <dsp:nvSpPr>
        <dsp:cNvPr id="0" name=""/>
        <dsp:cNvSpPr/>
      </dsp:nvSpPr>
      <dsp:spPr>
        <a:xfrm>
          <a:off x="0" y="3761791"/>
          <a:ext cx="3687257" cy="6490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01175-AC8F-45DE-9F50-6CF199CFC817}">
      <dsp:nvSpPr>
        <dsp:cNvPr id="0" name=""/>
        <dsp:cNvSpPr/>
      </dsp:nvSpPr>
      <dsp:spPr>
        <a:xfrm>
          <a:off x="184362" y="3231446"/>
          <a:ext cx="2581079" cy="825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59" tIns="0" rIns="9755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Hydrogen Storage and Fuel Cell Model</a:t>
          </a:r>
        </a:p>
      </dsp:txBody>
      <dsp:txXfrm>
        <a:off x="224662" y="3271746"/>
        <a:ext cx="2500479" cy="744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6E16E-A3EE-4520-9E1C-27409BBCE8A6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1142B-3B29-4F11-BE67-DE998A4B5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1142B-3B29-4F11-BE67-DE998A4B54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8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Scotland has enough renewable potential to generate generous amount of green H2, thus the Scottish government has recognized this and set a target to generate 5GW of renewable H2 by 2030.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1142B-3B29-4F11-BE67-DE998A4B54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34D5-AF3D-4F93-BC52-DE94B8CB9C37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A41-0F6D-4779-BD19-5E6773A57999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4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7003-FBF8-47AA-B6B5-6D239579A6ED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01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3768-F7C8-4A3D-9A0C-ED720F8CEF20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5643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3768-F7C8-4A3D-9A0C-ED720F8CEF20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121438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3768-F7C8-4A3D-9A0C-ED720F8CEF20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688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55A6-4239-407E-AD67-5C73750FDD13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B71F-C103-4FB5-9323-6F8540DC4058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8E07B-716A-48F1-AA21-48EF382997AD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0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12B4F-0BF0-4C5F-9BBB-4E7C4F7B5F66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8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D8066-76CC-44E1-AC80-206E04C18823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0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EB8D-4F39-41C7-9272-0E422CDD8ED3}" type="datetime1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3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3A49-7998-455D-B49B-516CE33F71AC}" type="datetime1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8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8A4A-8423-48DA-BAFA-D4E84AC8A55B}" type="datetime1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5C26-1219-4FFB-ABFA-96C76ADC8EC5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17E6-4297-4E16-A459-097E7365EF74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3768-F7C8-4A3D-9A0C-ED720F8CEF20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3CF1F1-0110-4C0E-92C0-B52A725B5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0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C6AB8EF-675B-4C98-AABA-3501148D3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984" y="3946605"/>
            <a:ext cx="9512489" cy="1229580"/>
          </a:xfrm>
        </p:spPr>
        <p:txBody>
          <a:bodyPr>
            <a:noAutofit/>
          </a:bodyPr>
          <a:lstStyle/>
          <a:p>
            <a:pPr algn="l"/>
            <a:br>
              <a:rPr lang="en-US" sz="4800" dirty="0">
                <a:solidFill>
                  <a:schemeClr val="accent1"/>
                </a:solidFill>
              </a:rPr>
            </a:b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Modelling Real-World Renewable Hydrogen Energy Systems for Enabling Scotland Zero-Carbon Ambition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2D28780-C995-4199-AA67-233A053F3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984" y="5582362"/>
            <a:ext cx="9266379" cy="101306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Presented by: Ayatte I.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Atteya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PhD Student, School of Engineering, Robert Gordon University, Aberdeen, UK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C8EDF-9E5A-4CE5-8464-6ACE8003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All-Energy Exhibition &amp; Conference 2023 - EEEGR">
            <a:extLst>
              <a:ext uri="{FF2B5EF4-FFF2-40B4-BE49-F238E27FC236}">
                <a16:creationId xmlns:a16="http://schemas.microsoft.com/office/drawing/2014/main" id="{778E24B9-EE84-1494-FC31-BBC97A67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99" y="398532"/>
            <a:ext cx="6270171" cy="313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28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71C81-FBE3-013B-22F3-EA497C1E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D4A9643-5CC5-3DAB-1220-D8A03AA761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831155"/>
              </p:ext>
            </p:extLst>
          </p:nvPr>
        </p:nvGraphicFramePr>
        <p:xfrm>
          <a:off x="489177" y="1625600"/>
          <a:ext cx="9395052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B3FF3020-1901-755B-7638-B0055449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Commercially-available Tools for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Modelling </a:t>
            </a:r>
            <a:r>
              <a:rPr lang="en-US" dirty="0"/>
              <a:t>Renewable Hydrogen Energy Storage Systems</a:t>
            </a:r>
          </a:p>
        </p:txBody>
      </p:sp>
    </p:spTree>
    <p:extLst>
      <p:ext uri="{BB962C8B-B14F-4D97-AF65-F5344CB8AC3E}">
        <p14:creationId xmlns:p14="http://schemas.microsoft.com/office/powerpoint/2010/main" val="114537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B428-FC81-4588-7A42-9A970FEAE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4" y="198379"/>
            <a:ext cx="11569072" cy="11690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Developing a Precise Dynamic Model for Sizing and Simulating Hybrid Solar Hydrogen Energy Storage (HSHES)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7AB37-7A83-33F3-F13A-C4A7892C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765CF6-5186-24B4-A1FC-2C697E5C1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1" y="1278822"/>
            <a:ext cx="6814335" cy="55791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0847C32-9105-D503-7C1A-6047258CFB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992140"/>
              </p:ext>
            </p:extLst>
          </p:nvPr>
        </p:nvGraphicFramePr>
        <p:xfrm>
          <a:off x="7735486" y="1278822"/>
          <a:ext cx="3687257" cy="534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E34462D4-12A9-261A-7FDC-A50DD3CEC219}"/>
              </a:ext>
            </a:extLst>
          </p:cNvPr>
          <p:cNvSpPr/>
          <p:nvPr/>
        </p:nvSpPr>
        <p:spPr>
          <a:xfrm>
            <a:off x="6299199" y="4572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4549-F675-E9D3-E784-E5127A461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1844"/>
            <a:ext cx="8596668" cy="1320800"/>
          </a:xfrm>
        </p:spPr>
        <p:txBody>
          <a:bodyPr/>
          <a:lstStyle/>
          <a:p>
            <a:r>
              <a:rPr lang="en-US" dirty="0"/>
              <a:t>Case Study: The Sir Ian Wood Building (SIWB) – Robert Gordon University (RGU)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DAB23-71BB-A1EE-19A5-9FFB1F16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8" name="Table 22">
            <a:extLst>
              <a:ext uri="{FF2B5EF4-FFF2-40B4-BE49-F238E27FC236}">
                <a16:creationId xmlns:a16="http://schemas.microsoft.com/office/drawing/2014/main" id="{3151EA4F-878F-35BD-6B84-F27F7E0D91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925085"/>
              </p:ext>
            </p:extLst>
          </p:nvPr>
        </p:nvGraphicFramePr>
        <p:xfrm>
          <a:off x="7423058" y="5073302"/>
          <a:ext cx="4499667" cy="1463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962">
                  <a:extLst>
                    <a:ext uri="{9D8B030D-6E8A-4147-A177-3AD203B41FA5}">
                      <a16:colId xmlns:a16="http://schemas.microsoft.com/office/drawing/2014/main" val="817261241"/>
                    </a:ext>
                  </a:extLst>
                </a:gridCol>
                <a:gridCol w="1868705">
                  <a:extLst>
                    <a:ext uri="{9D8B030D-6E8A-4147-A177-3AD203B41FA5}">
                      <a16:colId xmlns:a16="http://schemas.microsoft.com/office/drawing/2014/main" val="711352348"/>
                    </a:ext>
                  </a:extLst>
                </a:gridCol>
              </a:tblGrid>
              <a:tr h="295113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344013"/>
                  </a:ext>
                </a:extLst>
              </a:tr>
              <a:tr h="295113">
                <a:tc>
                  <a:txBody>
                    <a:bodyPr/>
                    <a:lstStyle/>
                    <a:p>
                      <a:r>
                        <a:rPr lang="en-US" sz="1600" dirty="0"/>
                        <a:t>Average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497.2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102502"/>
                  </a:ext>
                </a:extLst>
              </a:tr>
              <a:tr h="295113">
                <a:tc>
                  <a:txBody>
                    <a:bodyPr/>
                    <a:lstStyle/>
                    <a:p>
                      <a:r>
                        <a:rPr lang="en-US" sz="1600" dirty="0"/>
                        <a:t>Peak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738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131716"/>
                  </a:ext>
                </a:extLst>
              </a:tr>
              <a:tr h="457231">
                <a:tc>
                  <a:txBody>
                    <a:bodyPr/>
                    <a:lstStyle/>
                    <a:p>
                      <a:r>
                        <a:rPr lang="en-US" sz="1600" dirty="0"/>
                        <a:t>Total Annual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4.36 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62276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57334BD-2C61-EB00-34BD-88233A326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058" y="1710913"/>
            <a:ext cx="4499667" cy="3154634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A4B5F2E3-FD0D-FAEC-5C20-BEC37B78F61A}"/>
              </a:ext>
            </a:extLst>
          </p:cNvPr>
          <p:cNvSpPr/>
          <p:nvPr/>
        </p:nvSpPr>
        <p:spPr>
          <a:xfrm>
            <a:off x="7545258" y="2139160"/>
            <a:ext cx="1584228" cy="1103087"/>
          </a:xfrm>
          <a:prstGeom prst="frame">
            <a:avLst>
              <a:gd name="adj1" fmla="val 32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D4BCC2-262A-AE59-F86C-F5B62CF67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76" y="1722644"/>
            <a:ext cx="6933782" cy="502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3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64D9-301A-7AE4-C519-78D6ACD9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94" y="348409"/>
            <a:ext cx="8596668" cy="972457"/>
          </a:xfrm>
        </p:spPr>
        <p:txBody>
          <a:bodyPr/>
          <a:lstStyle/>
          <a:p>
            <a:r>
              <a:rPr lang="en-US" dirty="0"/>
              <a:t>Results of the Developed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2AC19-5706-9411-B516-0045FC96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13</a:t>
            </a:fld>
            <a:endParaRPr lang="en-US"/>
          </a:p>
        </p:txBody>
      </p:sp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F42B978D-AB15-16AE-91E6-A1E054B6E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9088" y="2203578"/>
            <a:ext cx="7518617" cy="4515983"/>
          </a:xfr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16300F9-F405-A41D-10B9-49455F24B0A1}"/>
              </a:ext>
            </a:extLst>
          </p:cNvPr>
          <p:cNvSpPr txBox="1">
            <a:spLocks/>
          </p:cNvSpPr>
          <p:nvPr/>
        </p:nvSpPr>
        <p:spPr>
          <a:xfrm>
            <a:off x="4470399" y="1147712"/>
            <a:ext cx="7277306" cy="10558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Simulation Results of the hourly PV production, H2 production and H2 consumption by the sized HSHES System over one summer week </a:t>
            </a:r>
          </a:p>
        </p:txBody>
      </p:sp>
      <p:graphicFrame>
        <p:nvGraphicFramePr>
          <p:cNvPr id="31" name="Table 31">
            <a:extLst>
              <a:ext uri="{FF2B5EF4-FFF2-40B4-BE49-F238E27FC236}">
                <a16:creationId xmlns:a16="http://schemas.microsoft.com/office/drawing/2014/main" id="{4A6B2DB1-D782-1647-8937-422FEA6AC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1938"/>
              </p:ext>
            </p:extLst>
          </p:nvPr>
        </p:nvGraphicFramePr>
        <p:xfrm>
          <a:off x="784951" y="2323914"/>
          <a:ext cx="3394548" cy="4169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897">
                  <a:extLst>
                    <a:ext uri="{9D8B030D-6E8A-4147-A177-3AD203B41FA5}">
                      <a16:colId xmlns:a16="http://schemas.microsoft.com/office/drawing/2014/main" val="570633650"/>
                    </a:ext>
                  </a:extLst>
                </a:gridCol>
                <a:gridCol w="1476651">
                  <a:extLst>
                    <a:ext uri="{9D8B030D-6E8A-4147-A177-3AD203B41FA5}">
                      <a16:colId xmlns:a16="http://schemas.microsoft.com/office/drawing/2014/main" val="378305769"/>
                    </a:ext>
                  </a:extLst>
                </a:gridCol>
              </a:tblGrid>
              <a:tr h="655178"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Sized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426380"/>
                  </a:ext>
                </a:extLst>
              </a:tr>
              <a:tr h="559525">
                <a:tc>
                  <a:txBody>
                    <a:bodyPr/>
                    <a:lstStyle/>
                    <a:p>
                      <a:r>
                        <a:rPr lang="en-US" dirty="0"/>
                        <a:t>PV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349970"/>
                  </a:ext>
                </a:extLst>
              </a:tr>
              <a:tr h="474674">
                <a:tc>
                  <a:txBody>
                    <a:bodyPr/>
                    <a:lstStyle/>
                    <a:p>
                      <a:r>
                        <a:rPr lang="en-US" dirty="0" err="1"/>
                        <a:t>Electrolyser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123545"/>
                  </a:ext>
                </a:extLst>
              </a:tr>
              <a:tr h="611224">
                <a:tc>
                  <a:txBody>
                    <a:bodyPr/>
                    <a:lstStyle/>
                    <a:p>
                      <a:r>
                        <a:rPr lang="en-US" dirty="0"/>
                        <a:t>Pressurized H2 Storage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746732"/>
                  </a:ext>
                </a:extLst>
              </a:tr>
              <a:tr h="611224">
                <a:tc>
                  <a:txBody>
                    <a:bodyPr/>
                    <a:lstStyle/>
                    <a:p>
                      <a:r>
                        <a:rPr lang="en-US" dirty="0"/>
                        <a:t>H2 gas Cylinder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7.21 m3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939252"/>
                  </a:ext>
                </a:extLst>
              </a:tr>
              <a:tr h="611224">
                <a:tc>
                  <a:txBody>
                    <a:bodyPr/>
                    <a:lstStyle/>
                    <a:p>
                      <a:r>
                        <a:rPr lang="en-US" dirty="0"/>
                        <a:t>H2 Target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175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800176"/>
                  </a:ext>
                </a:extLst>
              </a:tr>
              <a:tr h="559525">
                <a:tc>
                  <a:txBody>
                    <a:bodyPr/>
                    <a:lstStyle/>
                    <a:p>
                      <a:r>
                        <a:rPr lang="en-US" dirty="0"/>
                        <a:t>Fuel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318554"/>
                  </a:ext>
                </a:extLst>
              </a:tr>
            </a:tbl>
          </a:graphicData>
        </a:graphic>
      </p:graphicFrame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433FEA0-0AE1-7137-2EF8-C88CAAA30EA1}"/>
              </a:ext>
            </a:extLst>
          </p:cNvPr>
          <p:cNvSpPr txBox="1">
            <a:spLocks/>
          </p:cNvSpPr>
          <p:nvPr/>
        </p:nvSpPr>
        <p:spPr>
          <a:xfrm>
            <a:off x="444294" y="1231230"/>
            <a:ext cx="4026105" cy="89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Sizing Results of the proposed HSHES System for SIWB</a:t>
            </a:r>
          </a:p>
        </p:txBody>
      </p:sp>
    </p:spTree>
    <p:extLst>
      <p:ext uri="{BB962C8B-B14F-4D97-AF65-F5344CB8AC3E}">
        <p14:creationId xmlns:p14="http://schemas.microsoft.com/office/powerpoint/2010/main" val="3201601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E1AF8-D0CF-0172-391A-D5488CBFB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912" y="1567821"/>
            <a:ext cx="5833119" cy="986971"/>
          </a:xfrm>
        </p:spPr>
        <p:txBody>
          <a:bodyPr/>
          <a:lstStyle/>
          <a:p>
            <a:r>
              <a:rPr lang="en-US" sz="2000" dirty="0"/>
              <a:t>Simulation Results of the hourly power served to the load from the fuel cell and utility grid by the sized HSHES system over one summer week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1A608-AC64-6617-EC53-672AA5662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39523" y="1567822"/>
            <a:ext cx="5149277" cy="986970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/>
              <a:t>Simulation Results of the hourly status of Pressurized Hydrogen Storage Tank level over one summer week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339D97-B837-C32A-2AC0-2EEA19F923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371" y="2553222"/>
            <a:ext cx="5515429" cy="412335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30735-171D-37CD-549A-11587196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14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A59720E-8CA9-A110-6531-FEE74AD7D9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764" y="2553222"/>
            <a:ext cx="6028267" cy="4123350"/>
          </a:xfr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E9AE163-62B3-C7C8-6002-80E2DB0F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64" y="451513"/>
            <a:ext cx="8596668" cy="986971"/>
          </a:xfrm>
        </p:spPr>
        <p:txBody>
          <a:bodyPr/>
          <a:lstStyle/>
          <a:p>
            <a:r>
              <a:rPr lang="en-US" dirty="0"/>
              <a:t>Results of the Developed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949DE7-7735-54A0-70E2-455B6318B2EE}"/>
              </a:ext>
            </a:extLst>
          </p:cNvPr>
          <p:cNvSpPr txBox="1"/>
          <p:nvPr/>
        </p:nvSpPr>
        <p:spPr>
          <a:xfrm>
            <a:off x="7037422" y="2789699"/>
            <a:ext cx="378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Max level attained using generic model =315 kg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Max level attained using proposed model =86.5 kg</a:t>
            </a:r>
          </a:p>
        </p:txBody>
      </p:sp>
    </p:spTree>
    <p:extLst>
      <p:ext uri="{BB962C8B-B14F-4D97-AF65-F5344CB8AC3E}">
        <p14:creationId xmlns:p14="http://schemas.microsoft.com/office/powerpoint/2010/main" val="1701923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287A-EEA1-79D8-80BA-869B8A4A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2" y="251150"/>
            <a:ext cx="9101913" cy="1255501"/>
          </a:xfrm>
        </p:spPr>
        <p:txBody>
          <a:bodyPr/>
          <a:lstStyle/>
          <a:p>
            <a:r>
              <a:rPr lang="en-US" dirty="0"/>
              <a:t>Applying the Developed Model on Other RGU Buildings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17E8B-A0C8-4690-F51A-D29A8A63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571216-85F3-FD4E-1513-C0EC9D45E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445" y="1364858"/>
            <a:ext cx="4818487" cy="3545721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9FAD87FC-9EEA-2B05-58C2-9A5756794A8C}"/>
              </a:ext>
            </a:extLst>
          </p:cNvPr>
          <p:cNvSpPr/>
          <p:nvPr/>
        </p:nvSpPr>
        <p:spPr>
          <a:xfrm>
            <a:off x="9075965" y="1840332"/>
            <a:ext cx="1074056" cy="1018368"/>
          </a:xfrm>
          <a:prstGeom prst="frame">
            <a:avLst>
              <a:gd name="adj1" fmla="val 328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E216059E-6566-9874-0DE6-C50715D8515A}"/>
              </a:ext>
            </a:extLst>
          </p:cNvPr>
          <p:cNvSpPr/>
          <p:nvPr/>
        </p:nvSpPr>
        <p:spPr>
          <a:xfrm>
            <a:off x="10295163" y="1655113"/>
            <a:ext cx="1204685" cy="905833"/>
          </a:xfrm>
          <a:prstGeom prst="frame">
            <a:avLst>
              <a:gd name="adj1" fmla="val 328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8ADEF7D8-83CC-1BA3-437C-5BF122D17DC6}"/>
              </a:ext>
            </a:extLst>
          </p:cNvPr>
          <p:cNvSpPr/>
          <p:nvPr/>
        </p:nvSpPr>
        <p:spPr>
          <a:xfrm rot="20718326">
            <a:off x="9994386" y="2819194"/>
            <a:ext cx="571138" cy="871224"/>
          </a:xfrm>
          <a:prstGeom prst="frame">
            <a:avLst>
              <a:gd name="adj1" fmla="val 556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AD381-98C2-8A69-9BF8-A37E23FA82EF}"/>
              </a:ext>
            </a:extLst>
          </p:cNvPr>
          <p:cNvSpPr txBox="1"/>
          <p:nvPr/>
        </p:nvSpPr>
        <p:spPr>
          <a:xfrm>
            <a:off x="10616819" y="1330236"/>
            <a:ext cx="58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AB0BB-7FC6-DC36-94C1-752181AE5CDD}"/>
              </a:ext>
            </a:extLst>
          </p:cNvPr>
          <p:cNvSpPr txBox="1"/>
          <p:nvPr/>
        </p:nvSpPr>
        <p:spPr>
          <a:xfrm>
            <a:off x="9521011" y="1506651"/>
            <a:ext cx="54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IGB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372A9-3924-4939-9FEF-2CA09C5E9A13}"/>
              </a:ext>
            </a:extLst>
          </p:cNvPr>
          <p:cNvSpPr txBox="1"/>
          <p:nvPr/>
        </p:nvSpPr>
        <p:spPr>
          <a:xfrm>
            <a:off x="9653681" y="3779370"/>
            <a:ext cx="818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RGU Sport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F37F4C-73C9-8F79-EC30-DC002DFB5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45" y="1364858"/>
            <a:ext cx="6657426" cy="5241993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A4E48ECC-7CD6-B42D-C7F7-EA5528471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23467"/>
              </p:ext>
            </p:extLst>
          </p:nvPr>
        </p:nvGraphicFramePr>
        <p:xfrm>
          <a:off x="7184445" y="5111402"/>
          <a:ext cx="4758092" cy="159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984">
                  <a:extLst>
                    <a:ext uri="{9D8B030D-6E8A-4147-A177-3AD203B41FA5}">
                      <a16:colId xmlns:a16="http://schemas.microsoft.com/office/drawing/2014/main" val="119933247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667240838"/>
                    </a:ext>
                  </a:extLst>
                </a:gridCol>
                <a:gridCol w="754743">
                  <a:extLst>
                    <a:ext uri="{9D8B030D-6E8A-4147-A177-3AD203B41FA5}">
                      <a16:colId xmlns:a16="http://schemas.microsoft.com/office/drawing/2014/main" val="2618052451"/>
                    </a:ext>
                  </a:extLst>
                </a:gridCol>
                <a:gridCol w="824594">
                  <a:extLst>
                    <a:ext uri="{9D8B030D-6E8A-4147-A177-3AD203B41FA5}">
                      <a16:colId xmlns:a16="http://schemas.microsoft.com/office/drawing/2014/main" val="2181450437"/>
                    </a:ext>
                  </a:extLst>
                </a:gridCol>
              </a:tblGrid>
              <a:tr h="542271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RGU 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466341"/>
                  </a:ext>
                </a:extLst>
              </a:tr>
              <a:tr h="369756">
                <a:tc>
                  <a:txBody>
                    <a:bodyPr/>
                    <a:lstStyle/>
                    <a:p>
                      <a:r>
                        <a:rPr lang="en-US" sz="1400" dirty="0"/>
                        <a:t>Average Demand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6430"/>
                  </a:ext>
                </a:extLst>
              </a:tr>
              <a:tr h="362857">
                <a:tc>
                  <a:txBody>
                    <a:bodyPr/>
                    <a:lstStyle/>
                    <a:p>
                      <a:r>
                        <a:rPr lang="en-US" sz="1400" dirty="0"/>
                        <a:t>Peak Demand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273.8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293.2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193807"/>
                  </a:ext>
                </a:extLst>
              </a:tr>
              <a:tr h="323846">
                <a:tc>
                  <a:txBody>
                    <a:bodyPr/>
                    <a:lstStyle/>
                    <a:p>
                      <a:r>
                        <a:rPr lang="en-US" sz="1400" dirty="0"/>
                        <a:t>Total Annual Demand (GW)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94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330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0067C-4D06-C91B-EA1D-69C4FF73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7175"/>
            <a:ext cx="9015306" cy="1320800"/>
          </a:xfrm>
        </p:spPr>
        <p:txBody>
          <a:bodyPr/>
          <a:lstStyle/>
          <a:p>
            <a:r>
              <a:rPr lang="en-US" dirty="0"/>
              <a:t>Sizing and Power Flow Results for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Other </a:t>
            </a:r>
            <a:r>
              <a:rPr lang="en-US" dirty="0"/>
              <a:t>RGU Buildings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5D61DCC-FBB5-BF61-4FD6-13A44E3D5B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008589"/>
              </p:ext>
            </p:extLst>
          </p:nvPr>
        </p:nvGraphicFramePr>
        <p:xfrm>
          <a:off x="343505" y="1706809"/>
          <a:ext cx="5689599" cy="4699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637D1-80F1-F3B3-30B9-96C5389C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85EC073-42DC-F37D-1DFF-7E77FB6C4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704559"/>
              </p:ext>
            </p:extLst>
          </p:nvPr>
        </p:nvGraphicFramePr>
        <p:xfrm>
          <a:off x="6351793" y="1725642"/>
          <a:ext cx="5125337" cy="4699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882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7A4F-9E86-149A-F568-A2DCDBE0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3107"/>
            <a:ext cx="8423123" cy="1372241"/>
          </a:xfrm>
        </p:spPr>
        <p:txBody>
          <a:bodyPr>
            <a:normAutofit/>
          </a:bodyPr>
          <a:lstStyle/>
          <a:p>
            <a:r>
              <a:rPr lang="en-US" sz="2800" dirty="0"/>
              <a:t>Developing a Graphical User Interface (GUI) Tool for Sizing and Simulating HSHES System for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any grid-connected Building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F4D2E-B547-1F0C-70D2-3DF52EFBC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ECD18-C5CE-5262-0CC3-C4D93883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001" y="1669142"/>
            <a:ext cx="6306505" cy="4951449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A5ADC140-54BB-CD20-F12A-02870BE545BF}"/>
              </a:ext>
            </a:extLst>
          </p:cNvPr>
          <p:cNvSpPr/>
          <p:nvPr/>
        </p:nvSpPr>
        <p:spPr>
          <a:xfrm>
            <a:off x="1616730" y="1669141"/>
            <a:ext cx="255613" cy="725715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9A5EC0-9C33-C999-2E9D-06B5B37F7DAC}"/>
              </a:ext>
            </a:extLst>
          </p:cNvPr>
          <p:cNvSpPr txBox="1"/>
          <p:nvPr/>
        </p:nvSpPr>
        <p:spPr>
          <a:xfrm>
            <a:off x="467056" y="1862721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input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1559FED-B885-FB36-8D80-54850B82D65C}"/>
              </a:ext>
            </a:extLst>
          </p:cNvPr>
          <p:cNvSpPr/>
          <p:nvPr/>
        </p:nvSpPr>
        <p:spPr>
          <a:xfrm>
            <a:off x="1608037" y="2566832"/>
            <a:ext cx="264306" cy="1714882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1F8AD-C5A6-319F-9D7E-CDB625737A9A}"/>
              </a:ext>
            </a:extLst>
          </p:cNvPr>
          <p:cNvSpPr txBox="1"/>
          <p:nvPr/>
        </p:nvSpPr>
        <p:spPr>
          <a:xfrm>
            <a:off x="48094" y="3254996"/>
            <a:ext cx="1491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Sizing Feature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1D7FB74-EFCC-8EEF-3AD6-ED44D3AA576F}"/>
              </a:ext>
            </a:extLst>
          </p:cNvPr>
          <p:cNvSpPr/>
          <p:nvPr/>
        </p:nvSpPr>
        <p:spPr>
          <a:xfrm flipH="1">
            <a:off x="8454162" y="2531811"/>
            <a:ext cx="297952" cy="3509552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9DEAE-3114-35F1-1FE6-543DD8C68246}"/>
              </a:ext>
            </a:extLst>
          </p:cNvPr>
          <p:cNvSpPr txBox="1"/>
          <p:nvPr/>
        </p:nvSpPr>
        <p:spPr>
          <a:xfrm>
            <a:off x="8752114" y="3943160"/>
            <a:ext cx="1933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Simulation Feature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9E22AC20-26E0-C5A3-F7F6-4515B5381A5E}"/>
              </a:ext>
            </a:extLst>
          </p:cNvPr>
          <p:cNvSpPr/>
          <p:nvPr/>
        </p:nvSpPr>
        <p:spPr>
          <a:xfrm>
            <a:off x="1608037" y="5188859"/>
            <a:ext cx="297197" cy="1431732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D5BD3C-9DC6-F3BD-C5D4-16F9CEC6BD96}"/>
              </a:ext>
            </a:extLst>
          </p:cNvPr>
          <p:cNvSpPr txBox="1"/>
          <p:nvPr/>
        </p:nvSpPr>
        <p:spPr>
          <a:xfrm>
            <a:off x="308017" y="4827507"/>
            <a:ext cx="142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Analysis of the System Annual Power Flow</a:t>
            </a:r>
          </a:p>
        </p:txBody>
      </p:sp>
    </p:spTree>
    <p:extLst>
      <p:ext uri="{BB962C8B-B14F-4D97-AF65-F5344CB8AC3E}">
        <p14:creationId xmlns:p14="http://schemas.microsoft.com/office/powerpoint/2010/main" val="45815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E9D-69A3-83E3-DF89-FF393AB3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01046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9A6DC-5A0F-17BE-A1F8-AF1D171F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92932"/>
            <a:ext cx="8596668" cy="51473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unlocking the full renewable potential through implementing hydrogen energy storage solutions, we developed a model for sizing and simulating Real-World dynamic operation of Hybrid Solar Hydrogen Energy Storage (HSHES) Systems within grid-connected buildings.</a:t>
            </a:r>
          </a:p>
          <a:p>
            <a:endParaRPr lang="en-US" dirty="0"/>
          </a:p>
          <a:p>
            <a:r>
              <a:rPr lang="en-US" dirty="0"/>
              <a:t>The developed model enables sizing the capacity of HSHES system components and modelling the dynamic behavior of </a:t>
            </a:r>
            <a:r>
              <a:rPr lang="en-US" dirty="0" err="1"/>
              <a:t>electrolysers</a:t>
            </a:r>
            <a:r>
              <a:rPr lang="en-US" dirty="0"/>
              <a:t> running back intermittent solar energy production while emulating the electrochemical behavior of fuel cell systems in response to load demand requirements.</a:t>
            </a:r>
          </a:p>
          <a:p>
            <a:endParaRPr lang="en-US" dirty="0"/>
          </a:p>
          <a:p>
            <a:r>
              <a:rPr lang="en-US" dirty="0"/>
              <a:t>The developed model has been implemented on a group of grid-connected buildings and results have shown around 47-50% of green energy supply has been provided to load demands from the sized HSHES systems. </a:t>
            </a:r>
          </a:p>
          <a:p>
            <a:endParaRPr lang="en-US" dirty="0"/>
          </a:p>
          <a:p>
            <a:r>
              <a:rPr lang="en-US" dirty="0"/>
              <a:t>A novel Graphical User Interface (GUI) is under development to achieve around 50% carbon reduction for any grid-connected building.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883B3-A9C1-40CF-CA94-9A374B3C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5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0711F-7EE5-433E-FEB7-8731778C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20" y="1947443"/>
            <a:ext cx="6710437" cy="364579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Andalus" panose="02020603050405020304" pitchFamily="18" charset="-78"/>
                <a:cs typeface="Andalus" panose="02020603050405020304" pitchFamily="18" charset="-78"/>
              </a:rPr>
              <a:t>Thank You</a:t>
            </a:r>
            <a:br>
              <a:rPr lang="en-US" sz="6000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br>
              <a:rPr lang="en-US" sz="6000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6000" dirty="0">
                <a:latin typeface="Andalus" panose="02020603050405020304" pitchFamily="18" charset="-78"/>
                <a:cs typeface="Andalus" panose="02020603050405020304" pitchFamily="18" charset="-78"/>
              </a:rPr>
              <a:t>Any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E1E0D-B56D-F0B9-1629-54E4767E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19</a:t>
            </a:fld>
            <a:endParaRPr lang="en-US"/>
          </a:p>
        </p:txBody>
      </p:sp>
      <p:pic>
        <p:nvPicPr>
          <p:cNvPr id="2054" name="Picture 6" descr="Green questions mark asking stick man interrogation point 3d Stock  Illustration | Adobe Stock">
            <a:extLst>
              <a:ext uri="{FF2B5EF4-FFF2-40B4-BE49-F238E27FC236}">
                <a16:creationId xmlns:a16="http://schemas.microsoft.com/office/drawing/2014/main" id="{BF56D568-44AC-7DAF-7836-9522EB6A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52" y="171610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0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0E57E-0D30-017C-B805-FD750A17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11196"/>
            <a:ext cx="8911687" cy="1280890"/>
          </a:xfrm>
        </p:spPr>
        <p:txBody>
          <a:bodyPr/>
          <a:lstStyle/>
          <a:p>
            <a:r>
              <a:rPr lang="en-US" dirty="0"/>
              <a:t>UK Energy Outlook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C955-49DE-26E6-EC85-4BA6440F9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3302"/>
            <a:ext cx="9192380" cy="678663"/>
          </a:xfrm>
        </p:spPr>
        <p:txBody>
          <a:bodyPr/>
          <a:lstStyle/>
          <a:p>
            <a:r>
              <a:rPr lang="en-US" dirty="0"/>
              <a:t>Energy trends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 electricity generation</a:t>
            </a:r>
            <a:r>
              <a:rPr lang="en-US" dirty="0"/>
              <a:t> were dominated by an increased record of offshore wind energy in 2022 compared to 2021.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EB13A-93E9-B822-A3D0-BDBD7565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C5AF1438-435B-87A5-E95B-284479768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4086194"/>
              </p:ext>
            </p:extLst>
          </p:nvPr>
        </p:nvGraphicFramePr>
        <p:xfrm>
          <a:off x="186085" y="2453639"/>
          <a:ext cx="5330795" cy="433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Arrow: Right 37">
            <a:extLst>
              <a:ext uri="{FF2B5EF4-FFF2-40B4-BE49-F238E27FC236}">
                <a16:creationId xmlns:a16="http://schemas.microsoft.com/office/drawing/2014/main" id="{8781B502-2EF4-B662-17DF-E7826AFACF5E}"/>
              </a:ext>
            </a:extLst>
          </p:cNvPr>
          <p:cNvSpPr/>
          <p:nvPr/>
        </p:nvSpPr>
        <p:spPr>
          <a:xfrm>
            <a:off x="4310742" y="4540773"/>
            <a:ext cx="535577" cy="37957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2D975E63-8056-7A54-E02E-9739FA1E55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9668364"/>
              </p:ext>
            </p:extLst>
          </p:nvPr>
        </p:nvGraphicFramePr>
        <p:xfrm>
          <a:off x="4846320" y="2453640"/>
          <a:ext cx="5330796" cy="4404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TextBox 54">
            <a:extLst>
              <a:ext uri="{FF2B5EF4-FFF2-40B4-BE49-F238E27FC236}">
                <a16:creationId xmlns:a16="http://schemas.microsoft.com/office/drawing/2014/main" id="{D5593CC9-2A1B-2630-58D5-C3F4957A77AE}"/>
              </a:ext>
            </a:extLst>
          </p:cNvPr>
          <p:cNvSpPr txBox="1"/>
          <p:nvPr/>
        </p:nvSpPr>
        <p:spPr>
          <a:xfrm>
            <a:off x="6675122" y="3121223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18.6%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10C199-12C9-2173-E8F7-D824297B5F37}"/>
              </a:ext>
            </a:extLst>
          </p:cNvPr>
          <p:cNvSpPr txBox="1"/>
          <p:nvPr/>
        </p:nvSpPr>
        <p:spPr>
          <a:xfrm>
            <a:off x="6202898" y="369526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14.4%</a:t>
            </a:r>
          </a:p>
        </p:txBody>
      </p:sp>
    </p:spTree>
    <p:extLst>
      <p:ext uri="{BB962C8B-B14F-4D97-AF65-F5344CB8AC3E}">
        <p14:creationId xmlns:p14="http://schemas.microsoft.com/office/powerpoint/2010/main" val="211235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23E1-FC2E-E5D5-BBE9-D7F1E852D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2" y="1488613"/>
            <a:ext cx="9090251" cy="1500650"/>
          </a:xfrm>
        </p:spPr>
        <p:txBody>
          <a:bodyPr>
            <a:normAutofit/>
          </a:bodyPr>
          <a:lstStyle/>
          <a:p>
            <a:r>
              <a:rPr lang="en-US" dirty="0"/>
              <a:t>In the first quarter of 2022, 1.5 GW was installed in offshore wind alone. </a:t>
            </a:r>
          </a:p>
          <a:p>
            <a:r>
              <a:rPr lang="en-US" dirty="0"/>
              <a:t>In total 2.7 GW in offshore wind was installed in 2022 including key sites at Moray East (1.0 GW) and </a:t>
            </a:r>
            <a:r>
              <a:rPr lang="en-US" dirty="0" err="1"/>
              <a:t>Seagreen</a:t>
            </a:r>
            <a:r>
              <a:rPr lang="en-US" dirty="0"/>
              <a:t> (0.3 GW) in Scotland, as well as Hornsea Two in England (1.4 GW).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3099D-30FA-1475-3E2A-98302FD5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B5E20C-4B30-2DE7-B8D3-3630E3BB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2" y="609600"/>
            <a:ext cx="9090251" cy="879013"/>
          </a:xfrm>
        </p:spPr>
        <p:txBody>
          <a:bodyPr/>
          <a:lstStyle/>
          <a:p>
            <a:r>
              <a:rPr lang="en-US" dirty="0"/>
              <a:t>UK Energy Outlook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14B78A-B649-25AA-AC28-C590906F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3" y="2981325"/>
            <a:ext cx="9544050" cy="38766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F2D6FC-B52D-696A-64D9-D2FF9BA8DACB}"/>
              </a:ext>
            </a:extLst>
          </p:cNvPr>
          <p:cNvCxnSpPr/>
          <p:nvPr/>
        </p:nvCxnSpPr>
        <p:spPr>
          <a:xfrm>
            <a:off x="8128001" y="3918857"/>
            <a:ext cx="0" cy="2122505"/>
          </a:xfrm>
          <a:prstGeom prst="straightConnector1">
            <a:avLst/>
          </a:prstGeom>
          <a:ln w="15875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CD29DA2-F842-C6C6-9AAF-59D749FE3963}"/>
              </a:ext>
            </a:extLst>
          </p:cNvPr>
          <p:cNvSpPr txBox="1"/>
          <p:nvPr/>
        </p:nvSpPr>
        <p:spPr>
          <a:xfrm rot="16200000">
            <a:off x="7216636" y="4452255"/>
            <a:ext cx="131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1.5 GW Offshore wind</a:t>
            </a:r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BECCCC96-6F8E-E5D0-953E-AA3113B50377}"/>
              </a:ext>
            </a:extLst>
          </p:cNvPr>
          <p:cNvSpPr/>
          <p:nvPr/>
        </p:nvSpPr>
        <p:spPr>
          <a:xfrm rot="5400000">
            <a:off x="8859526" y="2284562"/>
            <a:ext cx="177053" cy="1640109"/>
          </a:xfrm>
          <a:prstGeom prst="leftBracket">
            <a:avLst>
              <a:gd name="adj" fmla="val 0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8623D-D0B8-A6D7-32C2-E3FFDEE15298}"/>
              </a:ext>
            </a:extLst>
          </p:cNvPr>
          <p:cNvSpPr txBox="1"/>
          <p:nvPr/>
        </p:nvSpPr>
        <p:spPr>
          <a:xfrm>
            <a:off x="7974113" y="2694609"/>
            <a:ext cx="2010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2.7 GW offshore wind</a:t>
            </a:r>
          </a:p>
        </p:txBody>
      </p:sp>
    </p:spTree>
    <p:extLst>
      <p:ext uri="{BB962C8B-B14F-4D97-AF65-F5344CB8AC3E}">
        <p14:creationId xmlns:p14="http://schemas.microsoft.com/office/powerpoint/2010/main" val="3891694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98DFB-9BC0-76C5-EFC4-C9FB60BD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4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7956A4-B5ED-F5BD-2E9F-3321F1E0FEE1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8418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Scotland’s Renewable Potential</a:t>
            </a:r>
          </a:p>
        </p:txBody>
      </p:sp>
      <p:pic>
        <p:nvPicPr>
          <p:cNvPr id="1026" name="Picture 2" descr="How many more wind turbines will the UK build? - BBC News">
            <a:extLst>
              <a:ext uri="{FF2B5EF4-FFF2-40B4-BE49-F238E27FC236}">
                <a16:creationId xmlns:a16="http://schemas.microsoft.com/office/drawing/2014/main" id="{C64E1D1C-162E-7A64-F2D5-27C94E92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14" y="0"/>
            <a:ext cx="4439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863649C-5F24-0A56-CE0C-0D7C804833D7}"/>
              </a:ext>
            </a:extLst>
          </p:cNvPr>
          <p:cNvSpPr txBox="1">
            <a:spLocks/>
          </p:cNvSpPr>
          <p:nvPr/>
        </p:nvSpPr>
        <p:spPr>
          <a:xfrm>
            <a:off x="677335" y="1402516"/>
            <a:ext cx="7436151" cy="1486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Onshore Wind: Currently Scotland has over 20 operational onshore windfarms with a total installed capacity of 7.3 GW.</a:t>
            </a:r>
          </a:p>
          <a:p>
            <a:r>
              <a:rPr lang="en-US" dirty="0"/>
              <a:t>Offshore Wind: Scotland has six operational offshore windfarms with total installed capacity of around 9.6 GW.</a:t>
            </a:r>
          </a:p>
          <a:p>
            <a:endParaRPr lang="en-US" dirty="0"/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4D04F2C6-E74C-F459-8344-B1C10BBC7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132" y="2831273"/>
            <a:ext cx="3299509" cy="3912857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3F50FC2-D2E4-740E-7E15-0F74690EB085}"/>
              </a:ext>
            </a:extLst>
          </p:cNvPr>
          <p:cNvSpPr/>
          <p:nvPr/>
        </p:nvSpPr>
        <p:spPr>
          <a:xfrm>
            <a:off x="6301367" y="3660123"/>
            <a:ext cx="914400" cy="914400"/>
          </a:xfrm>
          <a:prstGeom prst="rect">
            <a:avLst/>
          </a:prstGeom>
          <a:noFill/>
          <a:ln w="254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3DA3669B-DCD2-4789-4F10-97D34F5054EC}"/>
              </a:ext>
            </a:extLst>
          </p:cNvPr>
          <p:cNvSpPr/>
          <p:nvPr/>
        </p:nvSpPr>
        <p:spPr>
          <a:xfrm>
            <a:off x="5834886" y="2888778"/>
            <a:ext cx="914400" cy="540220"/>
          </a:xfrm>
          <a:prstGeom prst="rect">
            <a:avLst/>
          </a:prstGeom>
          <a:noFill/>
          <a:ln w="254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B053B2D-5EC8-19F4-0BD9-978382338EDD}"/>
              </a:ext>
            </a:extLst>
          </p:cNvPr>
          <p:cNvSpPr/>
          <p:nvPr/>
        </p:nvSpPr>
        <p:spPr>
          <a:xfrm>
            <a:off x="5306780" y="6406484"/>
            <a:ext cx="914400" cy="337645"/>
          </a:xfrm>
          <a:prstGeom prst="rect">
            <a:avLst/>
          </a:prstGeom>
          <a:noFill/>
          <a:ln w="254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18E618E9-E6FE-9E0B-F7CE-82DF6D3CD29A}"/>
              </a:ext>
            </a:extLst>
          </p:cNvPr>
          <p:cNvSpPr/>
          <p:nvPr/>
        </p:nvSpPr>
        <p:spPr>
          <a:xfrm>
            <a:off x="6126837" y="4946525"/>
            <a:ext cx="1088930" cy="337644"/>
          </a:xfrm>
          <a:prstGeom prst="rect">
            <a:avLst/>
          </a:prstGeom>
          <a:noFill/>
          <a:ln w="254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0" name="Picture 2" descr="First power at Scotland's largest offshore wind farm | SSE Renewables">
            <a:extLst>
              <a:ext uri="{FF2B5EF4-FFF2-40B4-BE49-F238E27FC236}">
                <a16:creationId xmlns:a16="http://schemas.microsoft.com/office/drawing/2014/main" id="{4F078027-3A00-4052-D6BA-2D1E22C1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28" y="2831273"/>
            <a:ext cx="2988335" cy="391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0DC28C09-C103-F485-A90E-EA6A41D1FEB8}"/>
              </a:ext>
            </a:extLst>
          </p:cNvPr>
          <p:cNvSpPr txBox="1"/>
          <p:nvPr/>
        </p:nvSpPr>
        <p:spPr>
          <a:xfrm>
            <a:off x="1185009" y="3176810"/>
            <a:ext cx="32104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Roboto" panose="02000000000000000000" pitchFamily="2" charset="0"/>
              </a:rPr>
              <a:t>Scotland Offshore Wind</a:t>
            </a:r>
          </a:p>
          <a:p>
            <a:endParaRPr lang="en-US" sz="160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endParaRPr lang="en-US" sz="160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r>
              <a:rPr lang="en-US" sz="16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Robin Rigg (Solway Firth), Beatrice (Moray Firth), </a:t>
            </a:r>
          </a:p>
          <a:p>
            <a:r>
              <a:rPr lang="en-US" sz="160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Levenmouth</a:t>
            </a:r>
            <a:r>
              <a:rPr lang="en-US" sz="16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(Firth of Forth), </a:t>
            </a:r>
          </a:p>
          <a:p>
            <a:endParaRPr 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</a:rPr>
              <a:t>Aberdeen Bay,</a:t>
            </a:r>
          </a:p>
          <a:p>
            <a:r>
              <a:rPr lang="en-US" sz="160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HyWind</a:t>
            </a:r>
            <a:r>
              <a:rPr lang="en-US" sz="16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60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Aberdeenshire</a:t>
            </a:r>
            <a:r>
              <a:rPr lang="en-US" sz="16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), </a:t>
            </a:r>
            <a:r>
              <a:rPr lang="en-US" sz="160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Kincardine</a:t>
            </a:r>
            <a:r>
              <a:rPr lang="en-US" sz="16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60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Aberdeenshire</a:t>
            </a:r>
            <a:r>
              <a:rPr lang="en-US" sz="16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B0DCB-FBD7-6715-88EE-64D94AB0799D}"/>
              </a:ext>
            </a:extLst>
          </p:cNvPr>
          <p:cNvSpPr txBox="1"/>
          <p:nvPr/>
        </p:nvSpPr>
        <p:spPr>
          <a:xfrm>
            <a:off x="8888148" y="2519446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Scotland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69143-F201-0725-D8E9-1C25E364AB49}"/>
              </a:ext>
            </a:extLst>
          </p:cNvPr>
          <p:cNvSpPr txBox="1"/>
          <p:nvPr/>
        </p:nvSpPr>
        <p:spPr>
          <a:xfrm>
            <a:off x="9537100" y="5025415"/>
            <a:ext cx="173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United Kingdom</a:t>
            </a:r>
          </a:p>
        </p:txBody>
      </p:sp>
    </p:spTree>
    <p:extLst>
      <p:ext uri="{BB962C8B-B14F-4D97-AF65-F5344CB8AC3E}">
        <p14:creationId xmlns:p14="http://schemas.microsoft.com/office/powerpoint/2010/main" val="13262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C149-3E03-BFBE-0F9B-86F87AD8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8482B-F1DF-CBB7-BEC3-7FCD44731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CBEE0-A1F6-0812-B01C-525097E9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8" descr="Windmills GIFs - Get the best gif on GIFER">
            <a:extLst>
              <a:ext uri="{FF2B5EF4-FFF2-40B4-BE49-F238E27FC236}">
                <a16:creationId xmlns:a16="http://schemas.microsoft.com/office/drawing/2014/main" id="{215F5D83-85F5-4725-A44D-A45B254D3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4"/>
            <a:ext cx="12191999" cy="68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610A92-66F9-5AE7-002A-FBD07E874039}"/>
              </a:ext>
            </a:extLst>
          </p:cNvPr>
          <p:cNvSpPr txBox="1">
            <a:spLocks/>
          </p:cNvSpPr>
          <p:nvPr/>
        </p:nvSpPr>
        <p:spPr>
          <a:xfrm>
            <a:off x="430592" y="605292"/>
            <a:ext cx="7585701" cy="1190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Can we Fully Exploit All Renewable Potential in Scotland??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2B5BD8-BD6E-96D0-5306-8C9EB5899DE2}"/>
              </a:ext>
            </a:extLst>
          </p:cNvPr>
          <p:cNvSpPr txBox="1">
            <a:spLocks/>
          </p:cNvSpPr>
          <p:nvPr/>
        </p:nvSpPr>
        <p:spPr>
          <a:xfrm>
            <a:off x="430592" y="2019306"/>
            <a:ext cx="8379580" cy="1374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Weather or not we can exploit full renewable potential in Scotland depends on a number of factors: weather conditions, capacity factors and the usage of adequate energy storage systems to absorb the excess of renewable energy.</a:t>
            </a:r>
          </a:p>
        </p:txBody>
      </p:sp>
    </p:spTree>
    <p:extLst>
      <p:ext uri="{BB962C8B-B14F-4D97-AF65-F5344CB8AC3E}">
        <p14:creationId xmlns:p14="http://schemas.microsoft.com/office/powerpoint/2010/main" val="427132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F03B9-D24F-63A7-B012-77164FED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Energy Storage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6A00A-01DE-DC09-F1DC-E0EA33213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2498"/>
            <a:ext cx="8929328" cy="1940387"/>
          </a:xfrm>
        </p:spPr>
        <p:txBody>
          <a:bodyPr/>
          <a:lstStyle/>
          <a:p>
            <a:r>
              <a:rPr lang="en-US" dirty="0"/>
              <a:t>Renewable energy systems are subject to significant variability due to their intermittent nature.</a:t>
            </a:r>
          </a:p>
          <a:p>
            <a:r>
              <a:rPr lang="en-US" dirty="0"/>
              <a:t>Integrating energy storage systems is then crucial to balance between generation and consumption and unlock the full renewable potential.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28E32-E16C-42AA-DB34-BEEF2C6E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5CDA10-B13D-371B-3024-E959C7767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82" y="2750005"/>
            <a:ext cx="8096250" cy="41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EEA6-CA4B-ECD9-DEAD-A1557BB7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Hydrogen Energy Storage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85915-14D5-75C0-34F5-3877AC5FF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2869"/>
            <a:ext cx="8844038" cy="2513011"/>
          </a:xfrm>
        </p:spPr>
        <p:txBody>
          <a:bodyPr/>
          <a:lstStyle/>
          <a:p>
            <a:r>
              <a:rPr lang="en-US" dirty="0"/>
              <a:t>H2 is a free-carbon energy carrier that can be used to store the surplus of renewable power generation, thus allowing the large-scale integration of renewables and realizing Scotland’s decarbonization goals.</a:t>
            </a:r>
          </a:p>
          <a:p>
            <a:r>
              <a:rPr lang="en-US" dirty="0"/>
              <a:t>The Scottish government has recognized the potential of H2 energy and set out a target of generating 5GW of low-carbon and renewable hydrogen by 2030.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2F8D0-05FF-D5A4-F4BC-9CF61E38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7</a:t>
            </a:fld>
            <a:endParaRPr 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DB7FA09-B80D-E677-8FB6-B469084BB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1" y="3406766"/>
            <a:ext cx="7458551" cy="3344605"/>
          </a:xfrm>
          <a:prstGeom prst="rect">
            <a:avLst/>
          </a:prstGeom>
        </p:spPr>
      </p:pic>
      <p:sp>
        <p:nvSpPr>
          <p:cNvPr id="104" name="Oval 103">
            <a:extLst>
              <a:ext uri="{FF2B5EF4-FFF2-40B4-BE49-F238E27FC236}">
                <a16:creationId xmlns:a16="http://schemas.microsoft.com/office/drawing/2014/main" id="{CC0C508C-5C07-ECB3-978D-DDF30EAD65A1}"/>
              </a:ext>
            </a:extLst>
          </p:cNvPr>
          <p:cNvSpPr/>
          <p:nvPr/>
        </p:nvSpPr>
        <p:spPr>
          <a:xfrm>
            <a:off x="2200868" y="3891799"/>
            <a:ext cx="2457692" cy="178057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3FE337A-9C96-5CA3-973D-90FD5FC0F854}"/>
              </a:ext>
            </a:extLst>
          </p:cNvPr>
          <p:cNvSpPr/>
          <p:nvPr/>
        </p:nvSpPr>
        <p:spPr>
          <a:xfrm>
            <a:off x="6645906" y="4846936"/>
            <a:ext cx="1209771" cy="81780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A869B6F9-2917-2049-0BF4-DB6F3A875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389" y="3359667"/>
            <a:ext cx="2951273" cy="2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3537-486F-4AE1-49F7-BA55A846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2827"/>
            <a:ext cx="8596668" cy="879013"/>
          </a:xfrm>
        </p:spPr>
        <p:txBody>
          <a:bodyPr/>
          <a:lstStyle/>
          <a:p>
            <a:r>
              <a:rPr lang="en-US" dirty="0"/>
              <a:t>Why Hydrogen?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61BEB-FB55-84CE-FF3B-A23F7B20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 descr="The curious case of the conflicting roles of hydrogen in global energy  scenarios - Sustainable Energy &amp; Fuels (RSC Publishing)">
            <a:extLst>
              <a:ext uri="{FF2B5EF4-FFF2-40B4-BE49-F238E27FC236}">
                <a16:creationId xmlns:a16="http://schemas.microsoft.com/office/drawing/2014/main" id="{FC6125FE-2DED-7CA8-EF62-2778B319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60" y="2660552"/>
            <a:ext cx="7082972" cy="39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CAA782-86D5-29AE-66E2-7477BFFFF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41840"/>
            <a:ext cx="9308496" cy="1940387"/>
          </a:xfrm>
        </p:spPr>
        <p:txBody>
          <a:bodyPr>
            <a:normAutofit/>
          </a:bodyPr>
          <a:lstStyle/>
          <a:p>
            <a:r>
              <a:rPr lang="en-US" dirty="0"/>
              <a:t>H2 is versatile and offers greater flexibility in decarbonizing the energy supply chain by providing multiple energy stream revenues: electricity, heat and fuel.</a:t>
            </a:r>
          </a:p>
          <a:p>
            <a:r>
              <a:rPr lang="en-US" dirty="0"/>
              <a:t>H2 is distinguished from other storage alternatives by its large-scale storage capacity and long-term storage capability, being ideally suitable for seasonal storage of renewables.</a:t>
            </a:r>
          </a:p>
        </p:txBody>
      </p:sp>
    </p:spTree>
    <p:extLst>
      <p:ext uri="{BB962C8B-B14F-4D97-AF65-F5344CB8AC3E}">
        <p14:creationId xmlns:p14="http://schemas.microsoft.com/office/powerpoint/2010/main" val="90471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D04C7-F8C8-D7D5-6157-70CC4DBD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Renewable Hydrogen Energy Storage Systems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631F11-6510-62D5-C83A-873F7EE93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35" y="2275506"/>
            <a:ext cx="5577686" cy="36651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27E54-58FF-4BF6-DACA-2C82A299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CF1F1-0110-4C0E-92C0-B52A725B5B0C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972A3-837B-8558-A5B1-FC273503488D}"/>
              </a:ext>
            </a:extLst>
          </p:cNvPr>
          <p:cNvSpPr txBox="1"/>
          <p:nvPr/>
        </p:nvSpPr>
        <p:spPr>
          <a:xfrm>
            <a:off x="885370" y="6223924"/>
            <a:ext cx="5210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rebuchet MS" panose="020B0603020202020204"/>
              </a:rPr>
              <a:t>Electrolysis Efficiency </a:t>
            </a:r>
            <a:r>
              <a:rPr lang="en-US" sz="1600" dirty="0"/>
              <a:t>with increased load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AE2933-7565-B784-12DF-7EF9EF3A8B23}"/>
              </a:ext>
            </a:extLst>
          </p:cNvPr>
          <p:cNvSpPr txBox="1"/>
          <p:nvPr/>
        </p:nvSpPr>
        <p:spPr>
          <a:xfrm>
            <a:off x="6689918" y="5940622"/>
            <a:ext cx="49336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Actual Fuel Cell Voltage/Current Characteristics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F1380-9681-1E6C-D5B4-12C46729C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52772"/>
            <a:ext cx="5527607" cy="40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6465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19763</TotalTime>
  <Words>1010</Words>
  <Application>Microsoft Office PowerPoint</Application>
  <PresentationFormat>Widescreen</PresentationFormat>
  <Paragraphs>155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Andalus</vt:lpstr>
      <vt:lpstr>Arial</vt:lpstr>
      <vt:lpstr>Calibri</vt:lpstr>
      <vt:lpstr>Calibri Light</vt:lpstr>
      <vt:lpstr>Roboto</vt:lpstr>
      <vt:lpstr>Trebuchet MS</vt:lpstr>
      <vt:lpstr>Wingdings</vt:lpstr>
      <vt:lpstr>Wingdings 3</vt:lpstr>
      <vt:lpstr>Facet</vt:lpstr>
      <vt:lpstr>  Modelling Real-World Renewable Hydrogen Energy Systems for Enabling Scotland Zero-Carbon Ambition</vt:lpstr>
      <vt:lpstr>UK Energy Outlook 2022</vt:lpstr>
      <vt:lpstr>UK Energy Outlook 2022</vt:lpstr>
      <vt:lpstr>PowerPoint Presentation</vt:lpstr>
      <vt:lpstr>PowerPoint Presentation</vt:lpstr>
      <vt:lpstr>The need for Energy Storage Systems</vt:lpstr>
      <vt:lpstr>Green Hydrogen Energy Storage Systems</vt:lpstr>
      <vt:lpstr>Why Hydrogen?</vt:lpstr>
      <vt:lpstr>Performance of Renewable Hydrogen Energy Storage Systems</vt:lpstr>
      <vt:lpstr>Commercially-available Tools for Modelling Renewable Hydrogen Energy Storage Systems</vt:lpstr>
      <vt:lpstr>Developing a Precise Dynamic Model for Sizing and Simulating Hybrid Solar Hydrogen Energy Storage (HSHES) Systems</vt:lpstr>
      <vt:lpstr>Case Study: The Sir Ian Wood Building (SIWB) – Robert Gordon University (RGU)</vt:lpstr>
      <vt:lpstr>Results of the Developed Model</vt:lpstr>
      <vt:lpstr>Results of the Developed Model</vt:lpstr>
      <vt:lpstr>Applying the Developed Model on Other RGU Buildings</vt:lpstr>
      <vt:lpstr>Sizing and Power Flow Results for Other RGU Buildings</vt:lpstr>
      <vt:lpstr>Developing a Graphical User Interface (GUI) Tool for Sizing and Simulating HSHES System for any grid-connected Building </vt:lpstr>
      <vt:lpstr>Conclusion</vt:lpstr>
      <vt:lpstr>Thank You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Transfer Viva  Phd Thesis Title: “Developing an Energy Optimization Model for a Grid-Connected Hydrogen-Based Zero-Carbon Smart City Scenario for the UK and Implementing it on RGU Campus”</dc:title>
  <dc:creator>AYATTE ATTEYA (2012246)</dc:creator>
  <cp:lastModifiedBy>Leah Morrison (lib)</cp:lastModifiedBy>
  <cp:revision>234</cp:revision>
  <dcterms:created xsi:type="dcterms:W3CDTF">2022-02-28T21:15:52Z</dcterms:created>
  <dcterms:modified xsi:type="dcterms:W3CDTF">2023-05-16T13:28:39Z</dcterms:modified>
</cp:coreProperties>
</file>