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34.jp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80" r:id="rId1"/>
    <p:sldMasterId id="2147484109" r:id="rId2"/>
    <p:sldMasterId id="2147484092" r:id="rId3"/>
    <p:sldMasterId id="2147484115" r:id="rId4"/>
  </p:sldMasterIdLst>
  <p:notesMasterIdLst>
    <p:notesMasterId r:id="rId20"/>
  </p:notesMasterIdLst>
  <p:handoutMasterIdLst>
    <p:handoutMasterId r:id="rId21"/>
  </p:handoutMasterIdLst>
  <p:sldIdLst>
    <p:sldId id="262" r:id="rId5"/>
    <p:sldId id="258" r:id="rId6"/>
    <p:sldId id="263" r:id="rId7"/>
    <p:sldId id="264" r:id="rId8"/>
    <p:sldId id="268" r:id="rId9"/>
    <p:sldId id="270" r:id="rId10"/>
    <p:sldId id="260" r:id="rId11"/>
    <p:sldId id="266" r:id="rId12"/>
    <p:sldId id="259" r:id="rId13"/>
    <p:sldId id="271" r:id="rId14"/>
    <p:sldId id="265" r:id="rId15"/>
    <p:sldId id="267" r:id="rId16"/>
    <p:sldId id="273" r:id="rId17"/>
    <p:sldId id="261" r:id="rId18"/>
    <p:sldId id="276" r:id="rId19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C853"/>
    <a:srgbClr val="F9C523"/>
    <a:srgbClr val="F2C570"/>
    <a:srgbClr val="00B8E1"/>
    <a:srgbClr val="9D739E"/>
    <a:srgbClr val="F0E9EE"/>
    <a:srgbClr val="DEE2EA"/>
    <a:srgbClr val="E8DEE6"/>
    <a:srgbClr val="CAC2C8"/>
    <a:srgbClr val="00A3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86418"/>
  </p:normalViewPr>
  <p:slideViewPr>
    <p:cSldViewPr snapToGrid="0" snapToObjects="1">
      <p:cViewPr varScale="1">
        <p:scale>
          <a:sx n="46" d="100"/>
          <a:sy n="46" d="100"/>
        </p:scale>
        <p:origin x="60" y="2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8" d="100"/>
          <a:sy n="148" d="100"/>
        </p:scale>
        <p:origin x="443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accent1"/>
                </a:solidFill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9D739E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60-4BC7-A653-988DB957263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B8E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60-4BC7-A653-988DB957263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F9C85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60-4BC7-A653-988DB95726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42759216"/>
        <c:axId val="-2042956128"/>
      </c:barChart>
      <c:catAx>
        <c:axId val="-204275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42956128"/>
        <c:crosses val="autoZero"/>
        <c:auto val="1"/>
        <c:lblAlgn val="ctr"/>
        <c:lblOffset val="100"/>
        <c:noMultiLvlLbl val="0"/>
      </c:catAx>
      <c:valAx>
        <c:axId val="-2042956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4275921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7E15CF-ED97-4CEC-B955-CA4A698E76B4}" type="doc">
      <dgm:prSet loTypeId="urn:microsoft.com/office/officeart/2005/8/layout/radial6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9867ADB-679A-4652-AB01-B2C1F07B2DCE}">
      <dgm:prSet phldrT="[Text]"/>
      <dgm:spPr>
        <a:solidFill>
          <a:schemeClr val="accent6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GB" dirty="0"/>
            <a:t>People who use IHSC services</a:t>
          </a:r>
        </a:p>
      </dgm:t>
    </dgm:pt>
    <dgm:pt modelId="{154FE793-C327-43A7-A4D4-6F6EFFA730D8}" type="parTrans" cxnId="{1784463B-1FCD-407A-BF3D-2A6D954B933C}">
      <dgm:prSet/>
      <dgm:spPr/>
      <dgm:t>
        <a:bodyPr/>
        <a:lstStyle/>
        <a:p>
          <a:endParaRPr lang="en-GB"/>
        </a:p>
      </dgm:t>
    </dgm:pt>
    <dgm:pt modelId="{99A0F9F4-928F-42C2-B703-F53611ACC00C}" type="sibTrans" cxnId="{1784463B-1FCD-407A-BF3D-2A6D954B933C}">
      <dgm:prSet/>
      <dgm:spPr/>
      <dgm:t>
        <a:bodyPr/>
        <a:lstStyle/>
        <a:p>
          <a:endParaRPr lang="en-GB"/>
        </a:p>
      </dgm:t>
    </dgm:pt>
    <dgm:pt modelId="{E76DB7B0-9A2D-4168-9FE7-C21C58676758}">
      <dgm:prSet phldrT="[Text]" phldr="1"/>
      <dgm:spPr>
        <a:solidFill>
          <a:schemeClr val="bg1"/>
        </a:solidFill>
      </dgm:spPr>
      <dgm:t>
        <a:bodyPr/>
        <a:lstStyle/>
        <a:p>
          <a:endParaRPr lang="en-GB" dirty="0"/>
        </a:p>
      </dgm:t>
    </dgm:pt>
    <dgm:pt modelId="{12790F47-23B7-49A9-BAD9-8BB9784388D2}" type="parTrans" cxnId="{B443E660-8B5C-49C1-A77A-E227B322A669}">
      <dgm:prSet/>
      <dgm:spPr/>
      <dgm:t>
        <a:bodyPr/>
        <a:lstStyle/>
        <a:p>
          <a:endParaRPr lang="en-GB"/>
        </a:p>
      </dgm:t>
    </dgm:pt>
    <dgm:pt modelId="{B79ABE43-9753-4A36-85CC-2267275D0028}" type="sibTrans" cxnId="{B443E660-8B5C-49C1-A77A-E227B322A669}">
      <dgm:prSet/>
      <dgm:spPr>
        <a:solidFill>
          <a:schemeClr val="accent1"/>
        </a:solidFill>
      </dgm:spPr>
      <dgm:t>
        <a:bodyPr/>
        <a:lstStyle/>
        <a:p>
          <a:endParaRPr lang="en-GB"/>
        </a:p>
      </dgm:t>
    </dgm:pt>
    <dgm:pt modelId="{4F8032CB-B66A-4B2F-B251-1D55DDC98D5C}">
      <dgm:prSet phldrT="[Text]" phldr="1"/>
      <dgm:spPr>
        <a:solidFill>
          <a:schemeClr val="bg1"/>
        </a:solidFill>
      </dgm:spPr>
      <dgm:t>
        <a:bodyPr/>
        <a:lstStyle/>
        <a:p>
          <a:endParaRPr lang="en-GB" dirty="0"/>
        </a:p>
      </dgm:t>
    </dgm:pt>
    <dgm:pt modelId="{A4A98D96-1F93-42C7-AE10-A055B484578A}" type="parTrans" cxnId="{B54D5424-0570-4F98-ABFA-F0319C49919D}">
      <dgm:prSet/>
      <dgm:spPr/>
      <dgm:t>
        <a:bodyPr/>
        <a:lstStyle/>
        <a:p>
          <a:endParaRPr lang="en-GB"/>
        </a:p>
      </dgm:t>
    </dgm:pt>
    <dgm:pt modelId="{E65DB46D-B8CB-4B95-8F3E-5572D95C8F2C}" type="sibTrans" cxnId="{B54D5424-0570-4F98-ABFA-F0319C49919D}">
      <dgm:prSet/>
      <dgm:spPr>
        <a:solidFill>
          <a:srgbClr val="0070C0"/>
        </a:solidFill>
      </dgm:spPr>
      <dgm:t>
        <a:bodyPr/>
        <a:lstStyle/>
        <a:p>
          <a:endParaRPr lang="en-GB"/>
        </a:p>
      </dgm:t>
    </dgm:pt>
    <dgm:pt modelId="{067D0F80-D3CD-4197-AEB3-92758225041E}">
      <dgm:prSet phldrT="[Text]"/>
      <dgm:spPr/>
      <dgm:t>
        <a:bodyPr/>
        <a:lstStyle/>
        <a:p>
          <a:endParaRPr lang="en-GB" dirty="0"/>
        </a:p>
      </dgm:t>
    </dgm:pt>
    <dgm:pt modelId="{CB185A75-A7F9-4CC2-B2F9-33A17D5A863F}" type="parTrans" cxnId="{AC913CE4-E3B0-433C-8132-36801DFC80A5}">
      <dgm:prSet/>
      <dgm:spPr/>
      <dgm:t>
        <a:bodyPr/>
        <a:lstStyle/>
        <a:p>
          <a:endParaRPr lang="en-GB"/>
        </a:p>
      </dgm:t>
    </dgm:pt>
    <dgm:pt modelId="{7785A7E1-2192-413F-B3BC-1183341E26FB}" type="sibTrans" cxnId="{AC913CE4-E3B0-433C-8132-36801DFC80A5}">
      <dgm:prSet/>
      <dgm:spPr/>
      <dgm:t>
        <a:bodyPr/>
        <a:lstStyle/>
        <a:p>
          <a:endParaRPr lang="en-GB"/>
        </a:p>
      </dgm:t>
    </dgm:pt>
    <dgm:pt modelId="{78A7BA07-6755-4308-A484-6C2BB6BB0345}">
      <dgm:prSet phldrT="[Text]"/>
      <dgm:spPr>
        <a:solidFill>
          <a:schemeClr val="bg1"/>
        </a:solidFill>
      </dgm:spPr>
      <dgm:t>
        <a:bodyPr/>
        <a:lstStyle/>
        <a:p>
          <a:endParaRPr lang="en-GB" dirty="0"/>
        </a:p>
      </dgm:t>
    </dgm:pt>
    <dgm:pt modelId="{AD978D46-799A-48DC-BD83-DBCE7493CC11}" type="parTrans" cxnId="{AB6CC7A4-8369-4C74-A11C-AF88A195ED78}">
      <dgm:prSet/>
      <dgm:spPr/>
      <dgm:t>
        <a:bodyPr/>
        <a:lstStyle/>
        <a:p>
          <a:endParaRPr lang="en-GB"/>
        </a:p>
      </dgm:t>
    </dgm:pt>
    <dgm:pt modelId="{B983AEAE-45BF-4102-BBAE-D0AA7D97885B}" type="sibTrans" cxnId="{AB6CC7A4-8369-4C74-A11C-AF88A195ED78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GB"/>
        </a:p>
      </dgm:t>
    </dgm:pt>
    <dgm:pt modelId="{B58A6D2E-42DA-4152-8F1D-E693B56E4FEF}" type="pres">
      <dgm:prSet presAssocID="{A87E15CF-ED97-4CEC-B955-CA4A698E76B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76C3D72-E0BB-47F3-80FE-6A7812291BD9}" type="pres">
      <dgm:prSet presAssocID="{89867ADB-679A-4652-AB01-B2C1F07B2DCE}" presName="centerShape" presStyleLbl="node0" presStyleIdx="0" presStyleCnt="1" custScaleX="113449" custScaleY="110873"/>
      <dgm:spPr/>
    </dgm:pt>
    <dgm:pt modelId="{95A1B26E-74B3-4FFC-A591-CD98F22F37A2}" type="pres">
      <dgm:prSet presAssocID="{E76DB7B0-9A2D-4168-9FE7-C21C58676758}" presName="node" presStyleLbl="node1" presStyleIdx="0" presStyleCnt="3">
        <dgm:presLayoutVars>
          <dgm:bulletEnabled val="1"/>
        </dgm:presLayoutVars>
      </dgm:prSet>
      <dgm:spPr/>
    </dgm:pt>
    <dgm:pt modelId="{162731E4-9DA7-46D6-B3CC-CA704734F41E}" type="pres">
      <dgm:prSet presAssocID="{E76DB7B0-9A2D-4168-9FE7-C21C58676758}" presName="dummy" presStyleCnt="0"/>
      <dgm:spPr/>
    </dgm:pt>
    <dgm:pt modelId="{70B396F7-475D-460D-AA21-C7905E327B67}" type="pres">
      <dgm:prSet presAssocID="{B79ABE43-9753-4A36-85CC-2267275D0028}" presName="sibTrans" presStyleLbl="sibTrans2D1" presStyleIdx="0" presStyleCnt="3"/>
      <dgm:spPr/>
    </dgm:pt>
    <dgm:pt modelId="{05CFA223-ADBC-487B-BFD7-3D5700692D73}" type="pres">
      <dgm:prSet presAssocID="{78A7BA07-6755-4308-A484-6C2BB6BB0345}" presName="node" presStyleLbl="node1" presStyleIdx="1" presStyleCnt="3">
        <dgm:presLayoutVars>
          <dgm:bulletEnabled val="1"/>
        </dgm:presLayoutVars>
      </dgm:prSet>
      <dgm:spPr/>
    </dgm:pt>
    <dgm:pt modelId="{A7B908F8-6442-4D02-BF98-DBF5C41DB745}" type="pres">
      <dgm:prSet presAssocID="{78A7BA07-6755-4308-A484-6C2BB6BB0345}" presName="dummy" presStyleCnt="0"/>
      <dgm:spPr/>
    </dgm:pt>
    <dgm:pt modelId="{14F953E9-674C-43E3-A5B2-D7558A9DA387}" type="pres">
      <dgm:prSet presAssocID="{B983AEAE-45BF-4102-BBAE-D0AA7D97885B}" presName="sibTrans" presStyleLbl="sibTrans2D1" presStyleIdx="1" presStyleCnt="3"/>
      <dgm:spPr/>
    </dgm:pt>
    <dgm:pt modelId="{FCC81D29-3DDC-4DB4-97FE-DF48FCBAFF7A}" type="pres">
      <dgm:prSet presAssocID="{4F8032CB-B66A-4B2F-B251-1D55DDC98D5C}" presName="node" presStyleLbl="node1" presStyleIdx="2" presStyleCnt="3">
        <dgm:presLayoutVars>
          <dgm:bulletEnabled val="1"/>
        </dgm:presLayoutVars>
      </dgm:prSet>
      <dgm:spPr/>
    </dgm:pt>
    <dgm:pt modelId="{6FD1B565-392C-4EE5-8A13-A6B7E1912843}" type="pres">
      <dgm:prSet presAssocID="{4F8032CB-B66A-4B2F-B251-1D55DDC98D5C}" presName="dummy" presStyleCnt="0"/>
      <dgm:spPr/>
    </dgm:pt>
    <dgm:pt modelId="{CED3F9D6-BF29-4CA4-8D45-CA2F5D7FC369}" type="pres">
      <dgm:prSet presAssocID="{E65DB46D-B8CB-4B95-8F3E-5572D95C8F2C}" presName="sibTrans" presStyleLbl="sibTrans2D1" presStyleIdx="2" presStyleCnt="3"/>
      <dgm:spPr/>
    </dgm:pt>
  </dgm:ptLst>
  <dgm:cxnLst>
    <dgm:cxn modelId="{B54D5424-0570-4F98-ABFA-F0319C49919D}" srcId="{89867ADB-679A-4652-AB01-B2C1F07B2DCE}" destId="{4F8032CB-B66A-4B2F-B251-1D55DDC98D5C}" srcOrd="2" destOrd="0" parTransId="{A4A98D96-1F93-42C7-AE10-A055B484578A}" sibTransId="{E65DB46D-B8CB-4B95-8F3E-5572D95C8F2C}"/>
    <dgm:cxn modelId="{E8AF8527-8D41-4B41-A9B0-3EAD7AC1B123}" type="presOf" srcId="{B79ABE43-9753-4A36-85CC-2267275D0028}" destId="{70B396F7-475D-460D-AA21-C7905E327B67}" srcOrd="0" destOrd="0" presId="urn:microsoft.com/office/officeart/2005/8/layout/radial6"/>
    <dgm:cxn modelId="{1784463B-1FCD-407A-BF3D-2A6D954B933C}" srcId="{A87E15CF-ED97-4CEC-B955-CA4A698E76B4}" destId="{89867ADB-679A-4652-AB01-B2C1F07B2DCE}" srcOrd="0" destOrd="0" parTransId="{154FE793-C327-43A7-A4D4-6F6EFFA730D8}" sibTransId="{99A0F9F4-928F-42C2-B703-F53611ACC00C}"/>
    <dgm:cxn modelId="{B443E660-8B5C-49C1-A77A-E227B322A669}" srcId="{89867ADB-679A-4652-AB01-B2C1F07B2DCE}" destId="{E76DB7B0-9A2D-4168-9FE7-C21C58676758}" srcOrd="0" destOrd="0" parTransId="{12790F47-23B7-49A9-BAD9-8BB9784388D2}" sibTransId="{B79ABE43-9753-4A36-85CC-2267275D0028}"/>
    <dgm:cxn modelId="{4C918B45-7A7F-4BC4-AD6F-DFA424C05A5B}" type="presOf" srcId="{E65DB46D-B8CB-4B95-8F3E-5572D95C8F2C}" destId="{CED3F9D6-BF29-4CA4-8D45-CA2F5D7FC369}" srcOrd="0" destOrd="0" presId="urn:microsoft.com/office/officeart/2005/8/layout/radial6"/>
    <dgm:cxn modelId="{C0916274-7186-4FF6-803D-AD61A227E495}" type="presOf" srcId="{E76DB7B0-9A2D-4168-9FE7-C21C58676758}" destId="{95A1B26E-74B3-4FFC-A591-CD98F22F37A2}" srcOrd="0" destOrd="0" presId="urn:microsoft.com/office/officeart/2005/8/layout/radial6"/>
    <dgm:cxn modelId="{D6990559-7E77-4AFE-A24A-79E70D848BB7}" type="presOf" srcId="{78A7BA07-6755-4308-A484-6C2BB6BB0345}" destId="{05CFA223-ADBC-487B-BFD7-3D5700692D73}" srcOrd="0" destOrd="0" presId="urn:microsoft.com/office/officeart/2005/8/layout/radial6"/>
    <dgm:cxn modelId="{AB6CC7A4-8369-4C74-A11C-AF88A195ED78}" srcId="{89867ADB-679A-4652-AB01-B2C1F07B2DCE}" destId="{78A7BA07-6755-4308-A484-6C2BB6BB0345}" srcOrd="1" destOrd="0" parTransId="{AD978D46-799A-48DC-BD83-DBCE7493CC11}" sibTransId="{B983AEAE-45BF-4102-BBAE-D0AA7D97885B}"/>
    <dgm:cxn modelId="{B472B7A5-065D-4602-ACD7-4C0C259F0673}" type="presOf" srcId="{4F8032CB-B66A-4B2F-B251-1D55DDC98D5C}" destId="{FCC81D29-3DDC-4DB4-97FE-DF48FCBAFF7A}" srcOrd="0" destOrd="0" presId="urn:microsoft.com/office/officeart/2005/8/layout/radial6"/>
    <dgm:cxn modelId="{D9125EB0-8686-4B9E-9D78-B3781FFA72A6}" type="presOf" srcId="{B983AEAE-45BF-4102-BBAE-D0AA7D97885B}" destId="{14F953E9-674C-43E3-A5B2-D7558A9DA387}" srcOrd="0" destOrd="0" presId="urn:microsoft.com/office/officeart/2005/8/layout/radial6"/>
    <dgm:cxn modelId="{69EDD7B3-E6EA-4DC5-92E0-A67E3E7246B5}" type="presOf" srcId="{89867ADB-679A-4652-AB01-B2C1F07B2DCE}" destId="{C76C3D72-E0BB-47F3-80FE-6A7812291BD9}" srcOrd="0" destOrd="0" presId="urn:microsoft.com/office/officeart/2005/8/layout/radial6"/>
    <dgm:cxn modelId="{AC913CE4-E3B0-433C-8132-36801DFC80A5}" srcId="{A87E15CF-ED97-4CEC-B955-CA4A698E76B4}" destId="{067D0F80-D3CD-4197-AEB3-92758225041E}" srcOrd="1" destOrd="0" parTransId="{CB185A75-A7F9-4CC2-B2F9-33A17D5A863F}" sibTransId="{7785A7E1-2192-413F-B3BC-1183341E26FB}"/>
    <dgm:cxn modelId="{B051EDF2-9799-4D93-B49F-C758DB0A691D}" type="presOf" srcId="{A87E15CF-ED97-4CEC-B955-CA4A698E76B4}" destId="{B58A6D2E-42DA-4152-8F1D-E693B56E4FEF}" srcOrd="0" destOrd="0" presId="urn:microsoft.com/office/officeart/2005/8/layout/radial6"/>
    <dgm:cxn modelId="{EA2A0CF0-5B8C-45FD-ACFC-58C0EB9FF7C1}" type="presParOf" srcId="{B58A6D2E-42DA-4152-8F1D-E693B56E4FEF}" destId="{C76C3D72-E0BB-47F3-80FE-6A7812291BD9}" srcOrd="0" destOrd="0" presId="urn:microsoft.com/office/officeart/2005/8/layout/radial6"/>
    <dgm:cxn modelId="{2234BAA4-138D-405E-BE20-DCB9CC6A4D6B}" type="presParOf" srcId="{B58A6D2E-42DA-4152-8F1D-E693B56E4FEF}" destId="{95A1B26E-74B3-4FFC-A591-CD98F22F37A2}" srcOrd="1" destOrd="0" presId="urn:microsoft.com/office/officeart/2005/8/layout/radial6"/>
    <dgm:cxn modelId="{CB2C5C68-E537-4D30-AEC8-C8D1D2D3F4C6}" type="presParOf" srcId="{B58A6D2E-42DA-4152-8F1D-E693B56E4FEF}" destId="{162731E4-9DA7-46D6-B3CC-CA704734F41E}" srcOrd="2" destOrd="0" presId="urn:microsoft.com/office/officeart/2005/8/layout/radial6"/>
    <dgm:cxn modelId="{EEA8ED5A-1D84-4176-BD7A-DFAC2B3A0A47}" type="presParOf" srcId="{B58A6D2E-42DA-4152-8F1D-E693B56E4FEF}" destId="{70B396F7-475D-460D-AA21-C7905E327B67}" srcOrd="3" destOrd="0" presId="urn:microsoft.com/office/officeart/2005/8/layout/radial6"/>
    <dgm:cxn modelId="{EADE9B15-5A32-4918-8EA9-9B3FEFDDBE90}" type="presParOf" srcId="{B58A6D2E-42DA-4152-8F1D-E693B56E4FEF}" destId="{05CFA223-ADBC-487B-BFD7-3D5700692D73}" srcOrd="4" destOrd="0" presId="urn:microsoft.com/office/officeart/2005/8/layout/radial6"/>
    <dgm:cxn modelId="{030C873D-72C5-4F1F-B752-D5236731CC44}" type="presParOf" srcId="{B58A6D2E-42DA-4152-8F1D-E693B56E4FEF}" destId="{A7B908F8-6442-4D02-BF98-DBF5C41DB745}" srcOrd="5" destOrd="0" presId="urn:microsoft.com/office/officeart/2005/8/layout/radial6"/>
    <dgm:cxn modelId="{C3F3007F-0A4B-4E11-A0BE-4095ED96DCC2}" type="presParOf" srcId="{B58A6D2E-42DA-4152-8F1D-E693B56E4FEF}" destId="{14F953E9-674C-43E3-A5B2-D7558A9DA387}" srcOrd="6" destOrd="0" presId="urn:microsoft.com/office/officeart/2005/8/layout/radial6"/>
    <dgm:cxn modelId="{C9A727B6-6DA5-4EA2-8B8F-963C975D7F49}" type="presParOf" srcId="{B58A6D2E-42DA-4152-8F1D-E693B56E4FEF}" destId="{FCC81D29-3DDC-4DB4-97FE-DF48FCBAFF7A}" srcOrd="7" destOrd="0" presId="urn:microsoft.com/office/officeart/2005/8/layout/radial6"/>
    <dgm:cxn modelId="{F5BEE1DB-2710-4998-9DB7-672DF2E7382C}" type="presParOf" srcId="{B58A6D2E-42DA-4152-8F1D-E693B56E4FEF}" destId="{6FD1B565-392C-4EE5-8A13-A6B7E1912843}" srcOrd="8" destOrd="0" presId="urn:microsoft.com/office/officeart/2005/8/layout/radial6"/>
    <dgm:cxn modelId="{3863A613-6E67-44C4-8169-420A9A915A1E}" type="presParOf" srcId="{B58A6D2E-42DA-4152-8F1D-E693B56E4FEF}" destId="{CED3F9D6-BF29-4CA4-8D45-CA2F5D7FC369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D3F9D6-BF29-4CA4-8D45-CA2F5D7FC369}">
      <dsp:nvSpPr>
        <dsp:cNvPr id="0" name=""/>
        <dsp:cNvSpPr/>
      </dsp:nvSpPr>
      <dsp:spPr>
        <a:xfrm>
          <a:off x="1127393" y="401669"/>
          <a:ext cx="2683999" cy="2683999"/>
        </a:xfrm>
        <a:prstGeom prst="blockArc">
          <a:avLst>
            <a:gd name="adj1" fmla="val 9000000"/>
            <a:gd name="adj2" fmla="val 16200000"/>
            <a:gd name="adj3" fmla="val 4637"/>
          </a:avLst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4F953E9-674C-43E3-A5B2-D7558A9DA387}">
      <dsp:nvSpPr>
        <dsp:cNvPr id="0" name=""/>
        <dsp:cNvSpPr/>
      </dsp:nvSpPr>
      <dsp:spPr>
        <a:xfrm>
          <a:off x="1127393" y="401669"/>
          <a:ext cx="2683999" cy="2683999"/>
        </a:xfrm>
        <a:prstGeom prst="blockArc">
          <a:avLst>
            <a:gd name="adj1" fmla="val 1800000"/>
            <a:gd name="adj2" fmla="val 9000000"/>
            <a:gd name="adj3" fmla="val 4637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0B396F7-475D-460D-AA21-C7905E327B67}">
      <dsp:nvSpPr>
        <dsp:cNvPr id="0" name=""/>
        <dsp:cNvSpPr/>
      </dsp:nvSpPr>
      <dsp:spPr>
        <a:xfrm>
          <a:off x="1127393" y="401669"/>
          <a:ext cx="2683999" cy="2683999"/>
        </a:xfrm>
        <a:prstGeom prst="blockArc">
          <a:avLst>
            <a:gd name="adj1" fmla="val 16200000"/>
            <a:gd name="adj2" fmla="val 1800000"/>
            <a:gd name="adj3" fmla="val 4637"/>
          </a:avLst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76C3D72-E0BB-47F3-80FE-6A7812291BD9}">
      <dsp:nvSpPr>
        <dsp:cNvPr id="0" name=""/>
        <dsp:cNvSpPr/>
      </dsp:nvSpPr>
      <dsp:spPr>
        <a:xfrm>
          <a:off x="1769017" y="1059196"/>
          <a:ext cx="1400751" cy="1368945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People who use IHSC services</a:t>
          </a:r>
        </a:p>
      </dsp:txBody>
      <dsp:txXfrm>
        <a:off x="1974152" y="1259673"/>
        <a:ext cx="990481" cy="967991"/>
      </dsp:txXfrm>
    </dsp:sp>
    <dsp:sp modelId="{95A1B26E-74B3-4FFC-A591-CD98F22F37A2}">
      <dsp:nvSpPr>
        <dsp:cNvPr id="0" name=""/>
        <dsp:cNvSpPr/>
      </dsp:nvSpPr>
      <dsp:spPr>
        <a:xfrm>
          <a:off x="2037249" y="639"/>
          <a:ext cx="864287" cy="864287"/>
        </a:xfrm>
        <a:prstGeom prst="ellipse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 dirty="0"/>
        </a:p>
      </dsp:txBody>
      <dsp:txXfrm>
        <a:off x="2163821" y="127211"/>
        <a:ext cx="611143" cy="611143"/>
      </dsp:txXfrm>
    </dsp:sp>
    <dsp:sp modelId="{05CFA223-ADBC-487B-BFD7-3D5700692D73}">
      <dsp:nvSpPr>
        <dsp:cNvPr id="0" name=""/>
        <dsp:cNvSpPr/>
      </dsp:nvSpPr>
      <dsp:spPr>
        <a:xfrm>
          <a:off x="3172509" y="1966967"/>
          <a:ext cx="864287" cy="864287"/>
        </a:xfrm>
        <a:prstGeom prst="ellipse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 dirty="0"/>
        </a:p>
      </dsp:txBody>
      <dsp:txXfrm>
        <a:off x="3299081" y="2093539"/>
        <a:ext cx="611143" cy="611143"/>
      </dsp:txXfrm>
    </dsp:sp>
    <dsp:sp modelId="{FCC81D29-3DDC-4DB4-97FE-DF48FCBAFF7A}">
      <dsp:nvSpPr>
        <dsp:cNvPr id="0" name=""/>
        <dsp:cNvSpPr/>
      </dsp:nvSpPr>
      <dsp:spPr>
        <a:xfrm>
          <a:off x="901989" y="1966967"/>
          <a:ext cx="864287" cy="864287"/>
        </a:xfrm>
        <a:prstGeom prst="ellipse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 dirty="0"/>
        </a:p>
      </dsp:txBody>
      <dsp:txXfrm>
        <a:off x="1028561" y="2093539"/>
        <a:ext cx="611143" cy="611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FF6E1-F947-47D7-8421-8DEFCBBC6A20}" type="datetime1">
              <a:rPr lang="en-US" smtClean="0"/>
              <a:t>8/27/2021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479B3-42F7-3944-841C-181ACE96E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38328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2117A-80EA-4361-BB0E-2CEA4ACB4F4D}" type="datetime1">
              <a:rPr lang="en-US" smtClean="0"/>
              <a:t>8/27/2021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F6536-074C-7C47-ADA5-294784941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75761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562117A-80EA-4361-BB0E-2CEA4ACB4F4D}" type="datetime1">
              <a:rPr lang="en-US" smtClean="0"/>
              <a:t>8/27/2021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F6536-074C-7C47-ADA5-29478494173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103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562117A-80EA-4361-BB0E-2CEA4ACB4F4D}" type="datetime1">
              <a:rPr lang="en-US" smtClean="0"/>
              <a:t>8/27/2021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F6536-074C-7C47-ADA5-29478494173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58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6895" y="1866495"/>
            <a:ext cx="9144000" cy="104233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55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595" y="3085042"/>
            <a:ext cx="9144000" cy="15716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54644" y="6453450"/>
            <a:ext cx="1269356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19468B1-4A47-4216-A72A-FE54D4461D44}" type="datetime4">
              <a:rPr lang="en-GB" smtClean="0"/>
              <a:t>27 August 2021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6202" y="6453450"/>
            <a:ext cx="6370899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53449"/>
            <a:ext cx="3311324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7794D7-DC86-9A4E-9C9F-0B324FE887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685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91086" y="1096432"/>
            <a:ext cx="6172200" cy="462068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46098" y="1096432"/>
            <a:ext cx="3933825" cy="1054100"/>
          </a:xfrm>
          <a:prstGeom prst="rect">
            <a:avLst/>
          </a:prstGeom>
        </p:spPr>
        <p:txBody>
          <a:bodyPr anchor="t"/>
          <a:lstStyle>
            <a:lvl1pPr>
              <a:defRPr sz="3200" b="1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47686" y="2167466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254644" y="6453450"/>
            <a:ext cx="1269356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2188FFE-C4EF-4EAD-830C-086AD3E7C102}" type="datetime4">
              <a:rPr lang="en-GB" smtClean="0"/>
              <a:t>27 August 2021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6202" y="6453450"/>
            <a:ext cx="6370899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53449"/>
            <a:ext cx="3311324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7794D7-DC86-9A4E-9C9F-0B324FE887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95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FD4DB-997D-47C9-9590-06EE62FEC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42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5700" cy="6871786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 rot="10800000">
            <a:off x="1165606" y="-1"/>
            <a:ext cx="11040094" cy="436804"/>
          </a:xfrm>
          <a:prstGeom prst="rect">
            <a:avLst/>
          </a:prstGeom>
          <a:solidFill>
            <a:srgbClr val="8C5D8F">
              <a:alpha val="30000"/>
            </a:srgbClr>
          </a:solid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 userDrawn="1"/>
        </p:nvSpPr>
        <p:spPr>
          <a:xfrm>
            <a:off x="0" y="-11876"/>
            <a:ext cx="3644900" cy="930189"/>
          </a:xfrm>
          <a:custGeom>
            <a:avLst/>
            <a:gdLst>
              <a:gd name="connsiteX0" fmla="*/ 0 w 5480462"/>
              <a:gd name="connsiteY0" fmla="*/ 0 h 1383475"/>
              <a:gd name="connsiteX1" fmla="*/ 5480462 w 5480462"/>
              <a:gd name="connsiteY1" fmla="*/ 5938 h 1383475"/>
              <a:gd name="connsiteX2" fmla="*/ 4114800 w 5480462"/>
              <a:gd name="connsiteY2" fmla="*/ 1371600 h 1383475"/>
              <a:gd name="connsiteX3" fmla="*/ 0 w 5480462"/>
              <a:gd name="connsiteY3" fmla="*/ 1383475 h 1383475"/>
              <a:gd name="connsiteX4" fmla="*/ 0 w 5480462"/>
              <a:gd name="connsiteY4" fmla="*/ 0 h 138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0462" h="1383475">
                <a:moveTo>
                  <a:pt x="0" y="0"/>
                </a:moveTo>
                <a:lnTo>
                  <a:pt x="5480462" y="5938"/>
                </a:lnTo>
                <a:lnTo>
                  <a:pt x="4114800" y="1371600"/>
                </a:lnTo>
                <a:lnTo>
                  <a:pt x="0" y="1383475"/>
                </a:lnTo>
                <a:lnTo>
                  <a:pt x="0" y="0"/>
                </a:lnTo>
                <a:close/>
              </a:path>
            </a:pathLst>
          </a:custGeom>
          <a:solidFill>
            <a:srgbClr val="8C5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9216A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409210"/>
            <a:ext cx="9905999" cy="462576"/>
          </a:xfrm>
          <a:prstGeom prst="rect">
            <a:avLst/>
          </a:prstGeom>
          <a:solidFill>
            <a:srgbClr val="7C5A8E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61" y="122141"/>
            <a:ext cx="2611940" cy="644040"/>
          </a:xfrm>
          <a:prstGeom prst="rect">
            <a:avLst/>
          </a:prstGeom>
        </p:spPr>
      </p:pic>
      <p:sp>
        <p:nvSpPr>
          <p:cNvPr id="19" name="Freeform 18"/>
          <p:cNvSpPr/>
          <p:nvPr userDrawn="1"/>
        </p:nvSpPr>
        <p:spPr>
          <a:xfrm rot="10800000">
            <a:off x="8559800" y="5954882"/>
            <a:ext cx="3632200" cy="916904"/>
          </a:xfrm>
          <a:custGeom>
            <a:avLst/>
            <a:gdLst>
              <a:gd name="connsiteX0" fmla="*/ 0 w 5480462"/>
              <a:gd name="connsiteY0" fmla="*/ 0 h 1383475"/>
              <a:gd name="connsiteX1" fmla="*/ 5480462 w 5480462"/>
              <a:gd name="connsiteY1" fmla="*/ 5938 h 1383475"/>
              <a:gd name="connsiteX2" fmla="*/ 4114800 w 5480462"/>
              <a:gd name="connsiteY2" fmla="*/ 1371600 h 1383475"/>
              <a:gd name="connsiteX3" fmla="*/ 0 w 5480462"/>
              <a:gd name="connsiteY3" fmla="*/ 1383475 h 1383475"/>
              <a:gd name="connsiteX4" fmla="*/ 0 w 5480462"/>
              <a:gd name="connsiteY4" fmla="*/ 0 h 138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0462" h="1383475">
                <a:moveTo>
                  <a:pt x="0" y="0"/>
                </a:moveTo>
                <a:lnTo>
                  <a:pt x="5480462" y="5938"/>
                </a:lnTo>
                <a:lnTo>
                  <a:pt x="4114800" y="1371600"/>
                </a:lnTo>
                <a:lnTo>
                  <a:pt x="0" y="1383475"/>
                </a:lnTo>
                <a:lnTo>
                  <a:pt x="0" y="0"/>
                </a:lnTo>
                <a:close/>
              </a:path>
            </a:pathLst>
          </a:custGeom>
          <a:solidFill>
            <a:srgbClr val="8C5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921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930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9D739E"/>
          </a:solidFill>
          <a:ln>
            <a:noFill/>
          </a:ln>
        </p:spPr>
      </p:pic>
      <p:sp>
        <p:nvSpPr>
          <p:cNvPr id="4" name="Rectangle 3"/>
          <p:cNvSpPr/>
          <p:nvPr userDrawn="1"/>
        </p:nvSpPr>
        <p:spPr>
          <a:xfrm rot="10800000">
            <a:off x="1165606" y="-1"/>
            <a:ext cx="11040094" cy="436804"/>
          </a:xfrm>
          <a:prstGeom prst="rect">
            <a:avLst/>
          </a:prstGeom>
          <a:solidFill>
            <a:srgbClr val="8C5D8F">
              <a:alpha val="30000"/>
            </a:srgbClr>
          </a:solid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 userDrawn="1"/>
        </p:nvSpPr>
        <p:spPr>
          <a:xfrm>
            <a:off x="0" y="-11876"/>
            <a:ext cx="3644900" cy="930189"/>
          </a:xfrm>
          <a:custGeom>
            <a:avLst/>
            <a:gdLst>
              <a:gd name="connsiteX0" fmla="*/ 0 w 5480462"/>
              <a:gd name="connsiteY0" fmla="*/ 0 h 1383475"/>
              <a:gd name="connsiteX1" fmla="*/ 5480462 w 5480462"/>
              <a:gd name="connsiteY1" fmla="*/ 5938 h 1383475"/>
              <a:gd name="connsiteX2" fmla="*/ 4114800 w 5480462"/>
              <a:gd name="connsiteY2" fmla="*/ 1371600 h 1383475"/>
              <a:gd name="connsiteX3" fmla="*/ 0 w 5480462"/>
              <a:gd name="connsiteY3" fmla="*/ 1383475 h 1383475"/>
              <a:gd name="connsiteX4" fmla="*/ 0 w 5480462"/>
              <a:gd name="connsiteY4" fmla="*/ 0 h 138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0462" h="1383475">
                <a:moveTo>
                  <a:pt x="0" y="0"/>
                </a:moveTo>
                <a:lnTo>
                  <a:pt x="5480462" y="5938"/>
                </a:lnTo>
                <a:lnTo>
                  <a:pt x="4114800" y="1371600"/>
                </a:lnTo>
                <a:lnTo>
                  <a:pt x="0" y="1383475"/>
                </a:lnTo>
                <a:lnTo>
                  <a:pt x="0" y="0"/>
                </a:lnTo>
                <a:close/>
              </a:path>
            </a:pathLst>
          </a:custGeom>
          <a:solidFill>
            <a:srgbClr val="8C5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9216A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409210"/>
            <a:ext cx="9905999" cy="462576"/>
          </a:xfrm>
          <a:prstGeom prst="rect">
            <a:avLst/>
          </a:prstGeom>
          <a:solidFill>
            <a:srgbClr val="7C5A8E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61" y="122141"/>
            <a:ext cx="2611940" cy="644040"/>
          </a:xfrm>
          <a:prstGeom prst="rect">
            <a:avLst/>
          </a:prstGeom>
        </p:spPr>
      </p:pic>
      <p:sp>
        <p:nvSpPr>
          <p:cNvPr id="8" name="Freeform 7"/>
          <p:cNvSpPr/>
          <p:nvPr userDrawn="1"/>
        </p:nvSpPr>
        <p:spPr>
          <a:xfrm rot="10800000">
            <a:off x="8559800" y="5954882"/>
            <a:ext cx="3632200" cy="916904"/>
          </a:xfrm>
          <a:custGeom>
            <a:avLst/>
            <a:gdLst>
              <a:gd name="connsiteX0" fmla="*/ 0 w 5480462"/>
              <a:gd name="connsiteY0" fmla="*/ 0 h 1383475"/>
              <a:gd name="connsiteX1" fmla="*/ 5480462 w 5480462"/>
              <a:gd name="connsiteY1" fmla="*/ 5938 h 1383475"/>
              <a:gd name="connsiteX2" fmla="*/ 4114800 w 5480462"/>
              <a:gd name="connsiteY2" fmla="*/ 1371600 h 1383475"/>
              <a:gd name="connsiteX3" fmla="*/ 0 w 5480462"/>
              <a:gd name="connsiteY3" fmla="*/ 1383475 h 1383475"/>
              <a:gd name="connsiteX4" fmla="*/ 0 w 5480462"/>
              <a:gd name="connsiteY4" fmla="*/ 0 h 138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0462" h="1383475">
                <a:moveTo>
                  <a:pt x="0" y="0"/>
                </a:moveTo>
                <a:lnTo>
                  <a:pt x="5480462" y="5938"/>
                </a:lnTo>
                <a:lnTo>
                  <a:pt x="4114800" y="1371600"/>
                </a:lnTo>
                <a:lnTo>
                  <a:pt x="0" y="1383475"/>
                </a:lnTo>
                <a:lnTo>
                  <a:pt x="0" y="0"/>
                </a:lnTo>
                <a:close/>
              </a:path>
            </a:pathLst>
          </a:custGeom>
          <a:solidFill>
            <a:srgbClr val="8C5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921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630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17621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 rot="10800000">
            <a:off x="1165606" y="-1"/>
            <a:ext cx="11040094" cy="436804"/>
          </a:xfrm>
          <a:prstGeom prst="rect">
            <a:avLst/>
          </a:prstGeom>
          <a:solidFill>
            <a:srgbClr val="8C5D8F">
              <a:alpha val="30000"/>
            </a:srgbClr>
          </a:solid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 userDrawn="1"/>
        </p:nvSpPr>
        <p:spPr>
          <a:xfrm>
            <a:off x="0" y="-11876"/>
            <a:ext cx="3644900" cy="930189"/>
          </a:xfrm>
          <a:custGeom>
            <a:avLst/>
            <a:gdLst>
              <a:gd name="connsiteX0" fmla="*/ 0 w 5480462"/>
              <a:gd name="connsiteY0" fmla="*/ 0 h 1383475"/>
              <a:gd name="connsiteX1" fmla="*/ 5480462 w 5480462"/>
              <a:gd name="connsiteY1" fmla="*/ 5938 h 1383475"/>
              <a:gd name="connsiteX2" fmla="*/ 4114800 w 5480462"/>
              <a:gd name="connsiteY2" fmla="*/ 1371600 h 1383475"/>
              <a:gd name="connsiteX3" fmla="*/ 0 w 5480462"/>
              <a:gd name="connsiteY3" fmla="*/ 1383475 h 1383475"/>
              <a:gd name="connsiteX4" fmla="*/ 0 w 5480462"/>
              <a:gd name="connsiteY4" fmla="*/ 0 h 138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0462" h="1383475">
                <a:moveTo>
                  <a:pt x="0" y="0"/>
                </a:moveTo>
                <a:lnTo>
                  <a:pt x="5480462" y="5938"/>
                </a:lnTo>
                <a:lnTo>
                  <a:pt x="4114800" y="1371600"/>
                </a:lnTo>
                <a:lnTo>
                  <a:pt x="0" y="1383475"/>
                </a:lnTo>
                <a:lnTo>
                  <a:pt x="0" y="0"/>
                </a:lnTo>
                <a:close/>
              </a:path>
            </a:pathLst>
          </a:custGeom>
          <a:solidFill>
            <a:srgbClr val="8C5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9216A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409210"/>
            <a:ext cx="9905999" cy="462576"/>
          </a:xfrm>
          <a:prstGeom prst="rect">
            <a:avLst/>
          </a:prstGeom>
          <a:solidFill>
            <a:srgbClr val="7C5A8E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61" y="122141"/>
            <a:ext cx="2611940" cy="644040"/>
          </a:xfrm>
          <a:prstGeom prst="rect">
            <a:avLst/>
          </a:prstGeom>
        </p:spPr>
      </p:pic>
      <p:sp>
        <p:nvSpPr>
          <p:cNvPr id="8" name="Freeform 7"/>
          <p:cNvSpPr/>
          <p:nvPr userDrawn="1"/>
        </p:nvSpPr>
        <p:spPr>
          <a:xfrm rot="10800000">
            <a:off x="8559800" y="5954882"/>
            <a:ext cx="3632200" cy="916904"/>
          </a:xfrm>
          <a:custGeom>
            <a:avLst/>
            <a:gdLst>
              <a:gd name="connsiteX0" fmla="*/ 0 w 5480462"/>
              <a:gd name="connsiteY0" fmla="*/ 0 h 1383475"/>
              <a:gd name="connsiteX1" fmla="*/ 5480462 w 5480462"/>
              <a:gd name="connsiteY1" fmla="*/ 5938 h 1383475"/>
              <a:gd name="connsiteX2" fmla="*/ 4114800 w 5480462"/>
              <a:gd name="connsiteY2" fmla="*/ 1371600 h 1383475"/>
              <a:gd name="connsiteX3" fmla="*/ 0 w 5480462"/>
              <a:gd name="connsiteY3" fmla="*/ 1383475 h 1383475"/>
              <a:gd name="connsiteX4" fmla="*/ 0 w 5480462"/>
              <a:gd name="connsiteY4" fmla="*/ 0 h 138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0462" h="1383475">
                <a:moveTo>
                  <a:pt x="0" y="0"/>
                </a:moveTo>
                <a:lnTo>
                  <a:pt x="5480462" y="5938"/>
                </a:lnTo>
                <a:lnTo>
                  <a:pt x="4114800" y="1371600"/>
                </a:lnTo>
                <a:lnTo>
                  <a:pt x="0" y="1383475"/>
                </a:lnTo>
                <a:lnTo>
                  <a:pt x="0" y="0"/>
                </a:lnTo>
                <a:close/>
              </a:path>
            </a:pathLst>
          </a:custGeom>
          <a:solidFill>
            <a:srgbClr val="8C5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921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585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9300" cy="685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840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29195" y="390846"/>
            <a:ext cx="1111170" cy="5811838"/>
          </a:xfrm>
          <a:prstGeom prst="rect">
            <a:avLst/>
          </a:prstGeom>
        </p:spPr>
        <p:txBody>
          <a:bodyPr vert="eaVert"/>
          <a:lstStyle>
            <a:lvl1pPr>
              <a:defRPr sz="3400" b="1">
                <a:solidFill>
                  <a:srgbClr val="692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189" y="403546"/>
            <a:ext cx="9324372" cy="5811838"/>
          </a:xfrm>
          <a:prstGeom prst="rect">
            <a:avLst/>
          </a:prstGeom>
        </p:spPr>
        <p:txBody>
          <a:bodyPr vert="eaVert"/>
          <a:lstStyle>
            <a:lvl2pPr>
              <a:defRPr>
                <a:solidFill>
                  <a:srgbClr val="69216A"/>
                </a:solidFill>
              </a:defRPr>
            </a:lvl2pPr>
            <a:lvl4pPr>
              <a:defRPr>
                <a:solidFill>
                  <a:srgbClr val="69216A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8465" y="563036"/>
            <a:ext cx="1253069" cy="347134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69216A"/>
                </a:solidFill>
              </a:defRPr>
            </a:lvl1pPr>
          </a:lstStyle>
          <a:p>
            <a:fld id="{EC5691A6-AA0D-421B-8062-1D3356640DDB}" type="datetime4">
              <a:rPr lang="en-GB" smtClean="0"/>
              <a:t>27 August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2475593" y="3053073"/>
            <a:ext cx="5380697" cy="358285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-1142" y="146825"/>
            <a:ext cx="431799" cy="358286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7ED9267D-069E-5F46-80B9-B3F4B75463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904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791C-CF8E-4250-AB3D-3EA4A8B7691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72AA-4428-4D5E-9B08-AE1A2C291E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002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791C-CF8E-4250-AB3D-3EA4A8B7691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72AA-4428-4D5E-9B08-AE1A2C291E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702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791C-CF8E-4250-AB3D-3EA4A8B7691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72AA-4428-4D5E-9B08-AE1A2C291E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368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018" y="1873797"/>
            <a:ext cx="10515600" cy="1307109"/>
          </a:xfrm>
          <a:prstGeom prst="rect">
            <a:avLst/>
          </a:prstGeom>
        </p:spPr>
        <p:txBody>
          <a:bodyPr anchor="t"/>
          <a:lstStyle>
            <a:lvl1pPr>
              <a:defRPr sz="6000" b="1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9018" y="3180907"/>
            <a:ext cx="10528300" cy="667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709017" y="2920050"/>
            <a:ext cx="10494000" cy="1"/>
          </a:xfrm>
          <a:prstGeom prst="line">
            <a:avLst/>
          </a:prstGeom>
          <a:ln w="25400">
            <a:solidFill>
              <a:srgbClr val="6921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54644" y="6453450"/>
            <a:ext cx="1269356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C0F63A6-5112-4BE3-8F5E-36CEB927CD24}" type="datetime4">
              <a:rPr lang="en-GB" smtClean="0"/>
              <a:t>27 August 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6202" y="6453450"/>
            <a:ext cx="6370899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53449"/>
            <a:ext cx="3311324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7794D7-DC86-9A4E-9C9F-0B324FE887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5705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791C-CF8E-4250-AB3D-3EA4A8B7691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72AA-4428-4D5E-9B08-AE1A2C291E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9955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791C-CF8E-4250-AB3D-3EA4A8B7691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72AA-4428-4D5E-9B08-AE1A2C291E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5666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791C-CF8E-4250-AB3D-3EA4A8B7691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72AA-4428-4D5E-9B08-AE1A2C291E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373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791C-CF8E-4250-AB3D-3EA4A8B7691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72AA-4428-4D5E-9B08-AE1A2C291E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4046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791C-CF8E-4250-AB3D-3EA4A8B7691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72AA-4428-4D5E-9B08-AE1A2C291E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4464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791C-CF8E-4250-AB3D-3EA4A8B7691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72AA-4428-4D5E-9B08-AE1A2C291E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5158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791C-CF8E-4250-AB3D-3EA4A8B7691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72AA-4428-4D5E-9B08-AE1A2C291E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8746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791C-CF8E-4250-AB3D-3EA4A8B7691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72AA-4428-4D5E-9B08-AE1A2C291E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213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843" y="1026199"/>
            <a:ext cx="10515600" cy="757129"/>
          </a:xfrm>
          <a:prstGeom prst="rect">
            <a:avLst/>
          </a:prstGeom>
        </p:spPr>
        <p:txBody>
          <a:bodyPr anchor="t"/>
          <a:lstStyle>
            <a:lvl1pPr>
              <a:defRPr b="1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843" y="1757928"/>
            <a:ext cx="10515600" cy="4057777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rgbClr val="69216A"/>
                </a:solidFill>
              </a:defRPr>
            </a:lvl2pPr>
            <a:lvl4pPr>
              <a:defRPr>
                <a:solidFill>
                  <a:srgbClr val="69216A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54644" y="6453450"/>
            <a:ext cx="1269356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C69DE82-1F0C-4D1F-B2DF-288536594528}" type="datetime4">
              <a:rPr lang="en-GB" smtClean="0"/>
              <a:t>27 August 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6202" y="6453450"/>
            <a:ext cx="7179198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3700" y="6453449"/>
            <a:ext cx="13462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7794D7-DC86-9A4E-9C9F-0B324FE887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91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364" y="1027646"/>
            <a:ext cx="10515600" cy="939125"/>
          </a:xfrm>
          <a:prstGeom prst="rect">
            <a:avLst/>
          </a:prstGeom>
        </p:spPr>
        <p:txBody>
          <a:bodyPr anchor="t"/>
          <a:lstStyle>
            <a:lvl1pPr>
              <a:defRPr b="1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364" y="1774879"/>
            <a:ext cx="5181600" cy="4351338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rgbClr val="69216A"/>
                </a:solidFill>
              </a:defRPr>
            </a:lvl2pPr>
            <a:lvl4pPr>
              <a:defRPr>
                <a:solidFill>
                  <a:srgbClr val="69216A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27364" y="1774879"/>
            <a:ext cx="5181600" cy="4351338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rgbClr val="69216A"/>
                </a:solidFill>
              </a:defRPr>
            </a:lvl2pPr>
            <a:lvl4pPr>
              <a:defRPr>
                <a:solidFill>
                  <a:srgbClr val="69216A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254644" y="6453450"/>
            <a:ext cx="1269356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0C86690-27C6-4290-9C35-2FB22267BD0F}" type="datetime4">
              <a:rPr lang="en-GB" smtClean="0"/>
              <a:t>27 August 2021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6202" y="6453450"/>
            <a:ext cx="6370899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53449"/>
            <a:ext cx="3311324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7794D7-DC86-9A4E-9C9F-0B324FE887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79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1324" y="1870148"/>
            <a:ext cx="5157787" cy="8239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1324" y="246859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9216A"/>
                </a:solidFill>
              </a:defRPr>
            </a:lvl1pPr>
            <a:lvl3pPr>
              <a:defRPr>
                <a:solidFill>
                  <a:srgbClr val="69216A"/>
                </a:solidFill>
              </a:defRPr>
            </a:lvl3pPr>
            <a:lvl5pPr>
              <a:defRPr>
                <a:solidFill>
                  <a:srgbClr val="69216A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69001" y="1870148"/>
            <a:ext cx="5183188" cy="8239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60534" y="2477059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9216A"/>
                </a:solidFill>
              </a:defRPr>
            </a:lvl1pPr>
            <a:lvl3pPr>
              <a:defRPr>
                <a:solidFill>
                  <a:srgbClr val="69216A"/>
                </a:solidFill>
              </a:defRPr>
            </a:lvl3pPr>
            <a:lvl5pPr>
              <a:defRPr>
                <a:solidFill>
                  <a:srgbClr val="69216A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91323" y="1028230"/>
            <a:ext cx="10509173" cy="939125"/>
          </a:xfrm>
          <a:prstGeom prst="rect">
            <a:avLst/>
          </a:prstGeom>
        </p:spPr>
        <p:txBody>
          <a:bodyPr anchor="t"/>
          <a:lstStyle>
            <a:lvl1pPr>
              <a:defRPr b="1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254644" y="6453450"/>
            <a:ext cx="1269356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7337F8B-D739-48E1-9A86-0B38C8255AE6}" type="datetime4">
              <a:rPr lang="en-GB" smtClean="0"/>
              <a:t>27 August 2021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6202" y="6453450"/>
            <a:ext cx="6370899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53449"/>
            <a:ext cx="3311324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7794D7-DC86-9A4E-9C9F-0B324FE887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810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93363" y="1028700"/>
            <a:ext cx="10515600" cy="1257300"/>
          </a:xfrm>
          <a:prstGeom prst="rect">
            <a:avLst/>
          </a:prstGeom>
        </p:spPr>
        <p:txBody>
          <a:bodyPr anchor="t"/>
          <a:lstStyle>
            <a:lvl1pPr>
              <a:defRPr b="1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54644" y="6453450"/>
            <a:ext cx="1269356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F1FBAA4-08DF-4B7E-B856-A41E06A51CD6}" type="datetime4">
              <a:rPr lang="en-GB" smtClean="0"/>
              <a:t>27 August 2021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6202" y="6453450"/>
            <a:ext cx="6370899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53449"/>
            <a:ext cx="3311324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7794D7-DC86-9A4E-9C9F-0B324FE887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34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254644" y="6453450"/>
            <a:ext cx="1269356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75F02B8-980D-4110-81FD-8E6224027217}" type="datetime4">
              <a:rPr lang="en-GB" smtClean="0"/>
              <a:t>27 August 2021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6202" y="6453450"/>
            <a:ext cx="6370899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53449"/>
            <a:ext cx="3311324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7794D7-DC86-9A4E-9C9F-0B324FE8876A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5" name="Chart 4"/>
          <p:cNvGraphicFramePr/>
          <p:nvPr userDrawn="1">
            <p:extLst>
              <p:ext uri="{D42A27DB-BD31-4B8C-83A1-F6EECF244321}">
                <p14:modId xmlns:p14="http://schemas.microsoft.com/office/powerpoint/2010/main" val="2047482558"/>
              </p:ext>
            </p:extLst>
          </p:nvPr>
        </p:nvGraphicFramePr>
        <p:xfrm>
          <a:off x="656863" y="901699"/>
          <a:ext cx="10515600" cy="5029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95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1028700"/>
            <a:ext cx="10871200" cy="70647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51304287"/>
              </p:ext>
            </p:extLst>
          </p:nvPr>
        </p:nvGraphicFramePr>
        <p:xfrm>
          <a:off x="584200" y="1755840"/>
          <a:ext cx="10871200" cy="3971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0128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9D739E"/>
                        </a:solidFill>
                      </a:endParaRPr>
                    </a:p>
                  </a:txBody>
                  <a:tcPr>
                    <a:solidFill>
                      <a:srgbClr val="9D7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9D739E"/>
                        </a:solidFill>
                      </a:endParaRPr>
                    </a:p>
                  </a:txBody>
                  <a:tcPr>
                    <a:solidFill>
                      <a:srgbClr val="9D7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9D739E"/>
                        </a:solidFill>
                      </a:endParaRPr>
                    </a:p>
                  </a:txBody>
                  <a:tcPr>
                    <a:solidFill>
                      <a:srgbClr val="9D7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9D739E"/>
                        </a:solidFill>
                      </a:endParaRPr>
                    </a:p>
                  </a:txBody>
                  <a:tcPr>
                    <a:solidFill>
                      <a:srgbClr val="9D7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9D739E"/>
                        </a:solidFill>
                      </a:endParaRPr>
                    </a:p>
                  </a:txBody>
                  <a:tcPr>
                    <a:solidFill>
                      <a:srgbClr val="9D7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9D739E"/>
                        </a:solidFill>
                      </a:endParaRPr>
                    </a:p>
                  </a:txBody>
                  <a:tcPr>
                    <a:solidFill>
                      <a:srgbClr val="9D7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9D739E"/>
                        </a:solidFill>
                      </a:endParaRPr>
                    </a:p>
                  </a:txBody>
                  <a:tcPr>
                    <a:solidFill>
                      <a:srgbClr val="9D7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9D739E"/>
                        </a:solidFill>
                      </a:endParaRPr>
                    </a:p>
                  </a:txBody>
                  <a:tcPr>
                    <a:solidFill>
                      <a:srgbClr val="9D73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1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1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1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4644" y="6453450"/>
            <a:ext cx="1269356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09D2A94-77E8-419D-B076-EC4BA6746F4F}" type="datetime4">
              <a:rPr lang="en-GB" smtClean="0"/>
              <a:t>27 August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6202" y="6453450"/>
            <a:ext cx="6370899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53449"/>
            <a:ext cx="3311324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7794D7-DC86-9A4E-9C9F-0B324FE887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647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1096431"/>
            <a:ext cx="4051300" cy="1054100"/>
          </a:xfrm>
          <a:prstGeom prst="rect">
            <a:avLst/>
          </a:prstGeom>
        </p:spPr>
        <p:txBody>
          <a:bodyPr anchor="t"/>
          <a:lstStyle>
            <a:lvl1pPr>
              <a:defRPr sz="3200" b="1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1087" y="1096431"/>
            <a:ext cx="6356519" cy="462915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69216A"/>
                </a:solidFill>
              </a:defRPr>
            </a:lvl1pPr>
            <a:lvl2pPr>
              <a:defRPr sz="2800"/>
            </a:lvl2pPr>
            <a:lvl3pPr>
              <a:defRPr sz="2400">
                <a:solidFill>
                  <a:srgbClr val="69216A"/>
                </a:solidFill>
              </a:defRPr>
            </a:lvl3pPr>
            <a:lvl4pPr>
              <a:defRPr sz="2000"/>
            </a:lvl4pPr>
            <a:lvl5pPr>
              <a:defRPr sz="2000">
                <a:solidFill>
                  <a:srgbClr val="69216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7688" y="2167465"/>
            <a:ext cx="404966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254644" y="6453450"/>
            <a:ext cx="1269356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C29C4AA-78EE-4C60-8F03-C905F26411BD}" type="datetime4">
              <a:rPr lang="en-GB" smtClean="0"/>
              <a:t>27 August 2021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6202" y="6453450"/>
            <a:ext cx="6370899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53449"/>
            <a:ext cx="3311324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7794D7-DC86-9A4E-9C9F-0B324FE887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332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3" r:id="rId2"/>
    <p:sldLayoutId id="2147484082" r:id="rId3"/>
    <p:sldLayoutId id="2147484084" r:id="rId4"/>
    <p:sldLayoutId id="2147484085" r:id="rId5"/>
    <p:sldLayoutId id="2147484086" r:id="rId6"/>
    <p:sldLayoutId id="2147484087" r:id="rId7"/>
    <p:sldLayoutId id="2147484108" r:id="rId8"/>
    <p:sldLayoutId id="2147484088" r:id="rId9"/>
    <p:sldLayoutId id="2147484089" r:id="rId10"/>
    <p:sldLayoutId id="2147484114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6827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2" r:id="rId2"/>
    <p:sldLayoutId id="2147484113" r:id="rId3"/>
    <p:sldLayoutId id="2147484111" r:id="rId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17400" cy="687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570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F791C-CF8E-4250-AB3D-3EA4A8B7691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B72AA-4428-4D5E-9B08-AE1A2C291E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2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.c.henderson2@rgu.ac.uk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lickr.com/photos/liutao/1166052194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svg"/><Relationship Id="rId7" Type="http://schemas.openxmlformats.org/officeDocument/2006/relationships/image" Target="../media/image30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34.jpg"/><Relationship Id="rId5" Type="http://schemas.openxmlformats.org/officeDocument/2006/relationships/image" Target="../media/image9.png"/><Relationship Id="rId10" Type="http://schemas.openxmlformats.org/officeDocument/2006/relationships/image" Target="../media/image33.png"/><Relationship Id="rId4" Type="http://schemas.openxmlformats.org/officeDocument/2006/relationships/image" Target="../media/image8.png"/><Relationship Id="rId9" Type="http://schemas.openxmlformats.org/officeDocument/2006/relationships/image" Target="../media/image3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hyperlink" Target="mailto:l.c.henderson2@rgu.ac.uk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gif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0F018-A0E2-4E7C-83E4-1E1E075C2B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5286" y="1021121"/>
            <a:ext cx="10996637" cy="1306444"/>
          </a:xfrm>
        </p:spPr>
        <p:txBody>
          <a:bodyPr>
            <a:noAutofit/>
          </a:bodyPr>
          <a:lstStyle/>
          <a:p>
            <a:r>
              <a:rPr lang="en-GB" sz="3200" dirty="0"/>
              <a:t>Exploring the experiences of people who use and deliver Integrated Health and Social Care in a regional area of Scotland.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EEF5550-38D6-46E4-A9DA-B45B77822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2548" y="2911150"/>
            <a:ext cx="4225641" cy="3609014"/>
          </a:xfrm>
        </p:spPr>
        <p:txBody>
          <a:bodyPr/>
          <a:lstStyle/>
          <a:p>
            <a:r>
              <a:rPr lang="en-GB" sz="2800" b="1" dirty="0"/>
              <a:t>Louise Henderson</a:t>
            </a:r>
          </a:p>
          <a:p>
            <a:r>
              <a:rPr lang="en-GB" dirty="0"/>
              <a:t>PhD Student, NHSG/RGU </a:t>
            </a:r>
          </a:p>
          <a:p>
            <a:r>
              <a:rPr lang="en-GB" dirty="0"/>
              <a:t>Lecturer, RGU</a:t>
            </a:r>
          </a:p>
          <a:p>
            <a:endParaRPr lang="en-GB" sz="800" dirty="0"/>
          </a:p>
          <a:p>
            <a:r>
              <a:rPr lang="en-GB" dirty="0"/>
              <a:t>T: 01224 263157</a:t>
            </a:r>
          </a:p>
          <a:p>
            <a:r>
              <a:rPr lang="en-GB" dirty="0"/>
              <a:t>E: </a:t>
            </a:r>
            <a:r>
              <a:rPr lang="en-GB" dirty="0">
                <a:hlinkClick r:id="rId3"/>
              </a:rPr>
              <a:t>l.c.henderson2@rgu.ac.uk</a:t>
            </a:r>
            <a:endParaRPr lang="en-GB" dirty="0"/>
          </a:p>
          <a:p>
            <a:endParaRPr lang="en-GB" sz="800" dirty="0"/>
          </a:p>
          <a:p>
            <a:r>
              <a:rPr lang="en-GB" dirty="0"/>
              <a:t>    : @Lou_Henderson2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64F7B-BE4C-42C2-BDC0-9F662B28F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63A6-5112-4BE3-8F5E-36CEB927CD24}" type="datetime4">
              <a:rPr lang="en-GB" smtClean="0"/>
              <a:t>27 August 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2D81A3-DC28-42DD-BA57-5B3F3746A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94D7-DC86-9A4E-9C9F-0B324FE8876A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68410B-D767-4404-9C5F-5861348CEA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4652" y="0"/>
            <a:ext cx="1147348" cy="11473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66A60D8-8AF9-4C63-AE66-0885698E18D2}"/>
              </a:ext>
            </a:extLst>
          </p:cNvPr>
          <p:cNvSpPr/>
          <p:nvPr/>
        </p:nvSpPr>
        <p:spPr>
          <a:xfrm>
            <a:off x="7750789" y="3385174"/>
            <a:ext cx="39589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Supervisory Team</a:t>
            </a:r>
          </a:p>
          <a:p>
            <a:r>
              <a:rPr lang="en-GB" sz="2400" dirty="0"/>
              <a:t>Prof. Catriona Kennedy, RGU.</a:t>
            </a:r>
          </a:p>
          <a:p>
            <a:r>
              <a:rPr lang="en-GB" sz="2400" dirty="0"/>
              <a:t>Dr Heather Bain, RGU.</a:t>
            </a:r>
          </a:p>
          <a:p>
            <a:r>
              <a:rPr lang="en-GB" sz="2400" dirty="0"/>
              <a:t>Dr Elaine Allan, NHSG &amp; RGU.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D0AFE2-A9F0-4F31-A93E-EFC65CFB6B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925" r="18455"/>
          <a:stretch/>
        </p:blipFill>
        <p:spPr>
          <a:xfrm>
            <a:off x="1140231" y="5735669"/>
            <a:ext cx="383769" cy="3993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3096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12377-4ED9-437A-9310-78670BB4A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272" y="384509"/>
            <a:ext cx="5709880" cy="757129"/>
          </a:xfrm>
        </p:spPr>
        <p:txBody>
          <a:bodyPr/>
          <a:lstStyle/>
          <a:p>
            <a:r>
              <a:rPr lang="en-GB" dirty="0"/>
              <a:t>Participants &amp; Methods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F9BE7-9F78-4CEE-BA12-95D923E4A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6690-27C6-4290-9C35-2FB22267BD0F}" type="datetime4">
              <a:rPr lang="en-GB" smtClean="0"/>
              <a:t>27 August 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A52940-0BF4-4799-BCE7-217FF4A86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94D7-DC86-9A4E-9C9F-0B324FE8876A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E2EE89-4D6D-4502-AAFA-A6974CC79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4652" y="0"/>
            <a:ext cx="1147348" cy="114734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99C4A62-436F-44B4-AC57-153A125D4B36}"/>
              </a:ext>
            </a:extLst>
          </p:cNvPr>
          <p:cNvGrpSpPr/>
          <p:nvPr/>
        </p:nvGrpSpPr>
        <p:grpSpPr>
          <a:xfrm>
            <a:off x="533917" y="1271852"/>
            <a:ext cx="8023323" cy="4540233"/>
            <a:chOff x="780894" y="-166335"/>
            <a:chExt cx="11354938" cy="677358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D53D8BA-DD9E-46A5-B50A-3A72FBD1CD94}"/>
                </a:ext>
              </a:extLst>
            </p:cNvPr>
            <p:cNvGrpSpPr/>
            <p:nvPr/>
          </p:nvGrpSpPr>
          <p:grpSpPr>
            <a:xfrm>
              <a:off x="780894" y="-166335"/>
              <a:ext cx="11354938" cy="6773581"/>
              <a:chOff x="780894" y="-166335"/>
              <a:chExt cx="11354938" cy="6773581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0F62DE5-8ADD-4929-971D-8A0D776815C8}"/>
                  </a:ext>
                </a:extLst>
              </p:cNvPr>
              <p:cNvSpPr/>
              <p:nvPr/>
            </p:nvSpPr>
            <p:spPr>
              <a:xfrm>
                <a:off x="780894" y="-166335"/>
                <a:ext cx="11354938" cy="6773581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8B4420C-E2BD-417E-BD90-2C73A17B34BB}"/>
                  </a:ext>
                </a:extLst>
              </p:cNvPr>
              <p:cNvSpPr/>
              <p:nvPr/>
            </p:nvSpPr>
            <p:spPr>
              <a:xfrm>
                <a:off x="1056904" y="546265"/>
                <a:ext cx="10782795" cy="5723906"/>
              </a:xfrm>
              <a:prstGeom prst="rect">
                <a:avLst/>
              </a:prstGeom>
              <a:solidFill>
                <a:schemeClr val="accent2">
                  <a:alpha val="24000"/>
                </a:schemeClr>
              </a:solidFill>
              <a:ln w="12700" cap="flat" cmpd="sng" algn="ctr">
                <a:solidFill>
                  <a:srgbClr val="44546A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9A7DADB-3CD3-4AF6-BE5B-C94E4D9A10FE}"/>
                  </a:ext>
                </a:extLst>
              </p:cNvPr>
              <p:cNvSpPr txBox="1"/>
              <p:nvPr/>
            </p:nvSpPr>
            <p:spPr>
              <a:xfrm>
                <a:off x="1466457" y="583449"/>
                <a:ext cx="2588596" cy="3829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Context 1: Moray HSCP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47699AC-49CB-44F8-BFE2-FB4DACD2AB96}"/>
                  </a:ext>
                </a:extLst>
              </p:cNvPr>
              <p:cNvSpPr txBox="1"/>
              <p:nvPr/>
            </p:nvSpPr>
            <p:spPr>
              <a:xfrm>
                <a:off x="8393893" y="557287"/>
                <a:ext cx="3380495" cy="688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Context 3: Aberdeen City </a:t>
                </a:r>
              </a:p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HSCP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1032CFD-AFB8-40A0-9B61-8D9F25BCC31D}"/>
                  </a:ext>
                </a:extLst>
              </p:cNvPr>
              <p:cNvSpPr txBox="1"/>
              <p:nvPr/>
            </p:nvSpPr>
            <p:spPr>
              <a:xfrm>
                <a:off x="4813651" y="580938"/>
                <a:ext cx="3360558" cy="688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Context 2: Aberdeenshire  </a:t>
                </a:r>
              </a:p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HSCP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95CA364-A178-4F3A-881A-A02A5EA09CBA}"/>
                  </a:ext>
                </a:extLst>
              </p:cNvPr>
              <p:cNvSpPr txBox="1"/>
              <p:nvPr/>
            </p:nvSpPr>
            <p:spPr>
              <a:xfrm>
                <a:off x="5490850" y="-59040"/>
                <a:ext cx="2509565" cy="4132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IHSC in the region</a:t>
                </a:r>
              </a:p>
            </p:txBody>
          </p: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25A98B6A-D8EB-44B8-B049-2AFAD5FFD841}"/>
                  </a:ext>
                </a:extLst>
              </p:cNvPr>
              <p:cNvGrpSpPr/>
              <p:nvPr/>
            </p:nvGrpSpPr>
            <p:grpSpPr>
              <a:xfrm>
                <a:off x="1322503" y="1041751"/>
                <a:ext cx="2962873" cy="5090968"/>
                <a:chOff x="1033615" y="1074452"/>
                <a:chExt cx="2962873" cy="5090968"/>
              </a:xfrm>
            </p:grpSpPr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6095C55F-E558-4417-85CD-65285CE8C56A}"/>
                    </a:ext>
                  </a:extLst>
                </p:cNvPr>
                <p:cNvGrpSpPr/>
                <p:nvPr/>
              </p:nvGrpSpPr>
              <p:grpSpPr>
                <a:xfrm>
                  <a:off x="1036229" y="1074452"/>
                  <a:ext cx="2960259" cy="2333766"/>
                  <a:chOff x="1036229" y="1074452"/>
                  <a:chExt cx="2960259" cy="2333766"/>
                </a:xfrm>
              </p:grpSpPr>
              <p:sp>
                <p:nvSpPr>
                  <p:cNvPr id="91" name="Oval 90">
                    <a:extLst>
                      <a:ext uri="{FF2B5EF4-FFF2-40B4-BE49-F238E27FC236}">
                        <a16:creationId xmlns:a16="http://schemas.microsoft.com/office/drawing/2014/main" id="{00EEC85F-7496-4846-A081-A78AEE69FD58}"/>
                      </a:ext>
                    </a:extLst>
                  </p:cNvPr>
                  <p:cNvSpPr/>
                  <p:nvPr/>
                </p:nvSpPr>
                <p:spPr>
                  <a:xfrm>
                    <a:off x="1690015" y="1074452"/>
                    <a:ext cx="2306473" cy="2333766"/>
                  </a:xfrm>
                  <a:prstGeom prst="ellipse">
                    <a:avLst/>
                  </a:prstGeom>
                  <a:solidFill>
                    <a:srgbClr val="5B9BD5"/>
                  </a:solidFill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cxnSp>
                <p:nvCxnSpPr>
                  <p:cNvPr id="92" name="Straight Connector 91">
                    <a:extLst>
                      <a:ext uri="{FF2B5EF4-FFF2-40B4-BE49-F238E27FC236}">
                        <a16:creationId xmlns:a16="http://schemas.microsoft.com/office/drawing/2014/main" id="{839AE790-DC2F-478F-A5C8-1CACE516AA9D}"/>
                      </a:ext>
                    </a:extLst>
                  </p:cNvPr>
                  <p:cNvCxnSpPr>
                    <a:stCxn id="91" idx="0"/>
                  </p:cNvCxnSpPr>
                  <p:nvPr/>
                </p:nvCxnSpPr>
                <p:spPr>
                  <a:xfrm>
                    <a:off x="2843252" y="1074452"/>
                    <a:ext cx="0" cy="1166882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93" name="Straight Connector 92">
                    <a:extLst>
                      <a:ext uri="{FF2B5EF4-FFF2-40B4-BE49-F238E27FC236}">
                        <a16:creationId xmlns:a16="http://schemas.microsoft.com/office/drawing/2014/main" id="{CBC63C54-2CE1-4DAA-B3B0-EE6A43F2BDD9}"/>
                      </a:ext>
                    </a:extLst>
                  </p:cNvPr>
                  <p:cNvCxnSpPr>
                    <a:stCxn id="91" idx="3"/>
                  </p:cNvCxnSpPr>
                  <p:nvPr/>
                </p:nvCxnSpPr>
                <p:spPr>
                  <a:xfrm flipV="1">
                    <a:off x="2027791" y="2241334"/>
                    <a:ext cx="815461" cy="825114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94" name="Straight Connector 93">
                    <a:extLst>
                      <a:ext uri="{FF2B5EF4-FFF2-40B4-BE49-F238E27FC236}">
                        <a16:creationId xmlns:a16="http://schemas.microsoft.com/office/drawing/2014/main" id="{8ACF6892-05C2-42D2-BFD0-68BA028EC49C}"/>
                      </a:ext>
                    </a:extLst>
                  </p:cNvPr>
                  <p:cNvCxnSpPr>
                    <a:stCxn id="91" idx="5"/>
                  </p:cNvCxnSpPr>
                  <p:nvPr/>
                </p:nvCxnSpPr>
                <p:spPr>
                  <a:xfrm flipH="1" flipV="1">
                    <a:off x="2843252" y="2241334"/>
                    <a:ext cx="815461" cy="825114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95" name="TextBox 94">
                    <a:extLst>
                      <a:ext uri="{FF2B5EF4-FFF2-40B4-BE49-F238E27FC236}">
                        <a16:creationId xmlns:a16="http://schemas.microsoft.com/office/drawing/2014/main" id="{8EB950E6-0CDC-42A3-B464-D6F7D914A7C9}"/>
                      </a:ext>
                    </a:extLst>
                  </p:cNvPr>
                  <p:cNvSpPr txBox="1"/>
                  <p:nvPr/>
                </p:nvSpPr>
                <p:spPr>
                  <a:xfrm>
                    <a:off x="2832111" y="1695658"/>
                    <a:ext cx="950939" cy="50537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Informal</a:t>
                    </a:r>
                  </a:p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Carer</a:t>
                    </a:r>
                  </a:p>
                </p:txBody>
              </p:sp>
              <p:sp>
                <p:nvSpPr>
                  <p:cNvPr id="96" name="TextBox 95">
                    <a:extLst>
                      <a:ext uri="{FF2B5EF4-FFF2-40B4-BE49-F238E27FC236}">
                        <a16:creationId xmlns:a16="http://schemas.microsoft.com/office/drawing/2014/main" id="{19C97A59-2FE6-4A98-BA40-4FB9DD5F3944}"/>
                      </a:ext>
                    </a:extLst>
                  </p:cNvPr>
                  <p:cNvSpPr txBox="1"/>
                  <p:nvPr/>
                </p:nvSpPr>
                <p:spPr>
                  <a:xfrm>
                    <a:off x="1837456" y="1691717"/>
                    <a:ext cx="847929" cy="50537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Service</a:t>
                    </a:r>
                  </a:p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User</a:t>
                    </a:r>
                  </a:p>
                </p:txBody>
              </p:sp>
              <p:sp>
                <p:nvSpPr>
                  <p:cNvPr id="97" name="TextBox 96">
                    <a:extLst>
                      <a:ext uri="{FF2B5EF4-FFF2-40B4-BE49-F238E27FC236}">
                        <a16:creationId xmlns:a16="http://schemas.microsoft.com/office/drawing/2014/main" id="{B48D898B-1FBA-4417-A443-B255D9DC4D4E}"/>
                      </a:ext>
                    </a:extLst>
                  </p:cNvPr>
                  <p:cNvSpPr txBox="1"/>
                  <p:nvPr/>
                </p:nvSpPr>
                <p:spPr>
                  <a:xfrm>
                    <a:off x="2177017" y="2787226"/>
                    <a:ext cx="1416083" cy="4132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IHSC Staff</a:t>
                    </a:r>
                  </a:p>
                </p:txBody>
              </p:sp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6AF3B81D-23E8-48CE-BEAC-22B5E5CB012D}"/>
                      </a:ext>
                    </a:extLst>
                  </p:cNvPr>
                  <p:cNvSpPr txBox="1"/>
                  <p:nvPr/>
                </p:nvSpPr>
                <p:spPr>
                  <a:xfrm>
                    <a:off x="1036229" y="1691717"/>
                    <a:ext cx="667212" cy="50537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ED7D31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Case</a:t>
                    </a: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ED7D31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A</a:t>
                    </a:r>
                  </a:p>
                </p:txBody>
              </p:sp>
            </p:grpSp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08265B21-0F56-46EC-8EEA-3CF6064BD00C}"/>
                    </a:ext>
                  </a:extLst>
                </p:cNvPr>
                <p:cNvGrpSpPr/>
                <p:nvPr/>
              </p:nvGrpSpPr>
              <p:grpSpPr>
                <a:xfrm>
                  <a:off x="1033615" y="3831653"/>
                  <a:ext cx="2960259" cy="2333767"/>
                  <a:chOff x="1036229" y="1074451"/>
                  <a:chExt cx="2960259" cy="2333767"/>
                </a:xfrm>
              </p:grpSpPr>
              <p:sp>
                <p:nvSpPr>
                  <p:cNvPr id="83" name="Oval 82">
                    <a:extLst>
                      <a:ext uri="{FF2B5EF4-FFF2-40B4-BE49-F238E27FC236}">
                        <a16:creationId xmlns:a16="http://schemas.microsoft.com/office/drawing/2014/main" id="{6AD1B93C-398B-4BB4-A508-9CACF78D2961}"/>
                      </a:ext>
                    </a:extLst>
                  </p:cNvPr>
                  <p:cNvSpPr/>
                  <p:nvPr/>
                </p:nvSpPr>
                <p:spPr>
                  <a:xfrm>
                    <a:off x="1690016" y="1074451"/>
                    <a:ext cx="2306472" cy="2333767"/>
                  </a:xfrm>
                  <a:prstGeom prst="ellipse">
                    <a:avLst/>
                  </a:prstGeom>
                  <a:solidFill>
                    <a:srgbClr val="5B9BD5"/>
                  </a:solidFill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cxnSp>
                <p:nvCxnSpPr>
                  <p:cNvPr id="84" name="Straight Connector 83">
                    <a:extLst>
                      <a:ext uri="{FF2B5EF4-FFF2-40B4-BE49-F238E27FC236}">
                        <a16:creationId xmlns:a16="http://schemas.microsoft.com/office/drawing/2014/main" id="{CEE94D1C-1EA7-4075-AAB1-C653061E629D}"/>
                      </a:ext>
                    </a:extLst>
                  </p:cNvPr>
                  <p:cNvCxnSpPr>
                    <a:stCxn id="83" idx="0"/>
                  </p:cNvCxnSpPr>
                  <p:nvPr/>
                </p:nvCxnSpPr>
                <p:spPr>
                  <a:xfrm>
                    <a:off x="2843252" y="1074451"/>
                    <a:ext cx="0" cy="116688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85" name="Straight Connector 84">
                    <a:extLst>
                      <a:ext uri="{FF2B5EF4-FFF2-40B4-BE49-F238E27FC236}">
                        <a16:creationId xmlns:a16="http://schemas.microsoft.com/office/drawing/2014/main" id="{0604681D-94CB-4BFA-89B3-C3BD523892D8}"/>
                      </a:ext>
                    </a:extLst>
                  </p:cNvPr>
                  <p:cNvCxnSpPr>
                    <a:stCxn id="83" idx="3"/>
                  </p:cNvCxnSpPr>
                  <p:nvPr/>
                </p:nvCxnSpPr>
                <p:spPr>
                  <a:xfrm flipV="1">
                    <a:off x="2027791" y="2241332"/>
                    <a:ext cx="815461" cy="825114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86" name="Straight Connector 85">
                    <a:extLst>
                      <a:ext uri="{FF2B5EF4-FFF2-40B4-BE49-F238E27FC236}">
                        <a16:creationId xmlns:a16="http://schemas.microsoft.com/office/drawing/2014/main" id="{89681393-F3EB-4531-AA11-6D87780F2DC7}"/>
                      </a:ext>
                    </a:extLst>
                  </p:cNvPr>
                  <p:cNvCxnSpPr>
                    <a:stCxn id="83" idx="5"/>
                  </p:cNvCxnSpPr>
                  <p:nvPr/>
                </p:nvCxnSpPr>
                <p:spPr>
                  <a:xfrm flipH="1" flipV="1">
                    <a:off x="2843252" y="2241332"/>
                    <a:ext cx="815461" cy="825114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A612364C-EFFA-44DB-8FBF-58AFEA88324D}"/>
                      </a:ext>
                    </a:extLst>
                  </p:cNvPr>
                  <p:cNvSpPr txBox="1"/>
                  <p:nvPr/>
                </p:nvSpPr>
                <p:spPr>
                  <a:xfrm>
                    <a:off x="2856677" y="1710731"/>
                    <a:ext cx="950939" cy="50537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Informal</a:t>
                    </a:r>
                  </a:p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Carer</a:t>
                    </a:r>
                  </a:p>
                </p:txBody>
              </p:sp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B8CD2E22-D8CF-4AAF-9730-47AEC9FAAFB8}"/>
                      </a:ext>
                    </a:extLst>
                  </p:cNvPr>
                  <p:cNvSpPr txBox="1"/>
                  <p:nvPr/>
                </p:nvSpPr>
                <p:spPr>
                  <a:xfrm>
                    <a:off x="1785335" y="1685509"/>
                    <a:ext cx="847929" cy="50537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Service</a:t>
                    </a:r>
                  </a:p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User</a:t>
                    </a:r>
                  </a:p>
                </p:txBody>
              </p:sp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6B7A96E9-0FC9-4C85-87BB-E3BDCE973F7F}"/>
                      </a:ext>
                    </a:extLst>
                  </p:cNvPr>
                  <p:cNvSpPr txBox="1"/>
                  <p:nvPr/>
                </p:nvSpPr>
                <p:spPr>
                  <a:xfrm>
                    <a:off x="2143954" y="2821728"/>
                    <a:ext cx="1416083" cy="4132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IHSC Staff</a:t>
                    </a:r>
                  </a:p>
                </p:txBody>
              </p:sp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A2A6F490-400C-4818-AD49-C9C11DB90557}"/>
                      </a:ext>
                    </a:extLst>
                  </p:cNvPr>
                  <p:cNvSpPr txBox="1"/>
                  <p:nvPr/>
                </p:nvSpPr>
                <p:spPr>
                  <a:xfrm>
                    <a:off x="1036229" y="1691717"/>
                    <a:ext cx="667212" cy="50537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ED7D31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Case</a:t>
                    </a: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ED7D31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B</a:t>
                    </a:r>
                  </a:p>
                </p:txBody>
              </p:sp>
            </p:grp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B13291BC-DB24-43A3-99E5-163074A726AD}"/>
                  </a:ext>
                </a:extLst>
              </p:cNvPr>
              <p:cNvGrpSpPr/>
              <p:nvPr/>
            </p:nvGrpSpPr>
            <p:grpSpPr>
              <a:xfrm>
                <a:off x="4938606" y="1041750"/>
                <a:ext cx="2962873" cy="5090969"/>
                <a:chOff x="1033615" y="1074451"/>
                <a:chExt cx="2962873" cy="5090969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203935F5-FE24-4449-B230-56AB802A1331}"/>
                    </a:ext>
                  </a:extLst>
                </p:cNvPr>
                <p:cNvGrpSpPr/>
                <p:nvPr/>
              </p:nvGrpSpPr>
              <p:grpSpPr>
                <a:xfrm>
                  <a:off x="1036229" y="1074451"/>
                  <a:ext cx="2960259" cy="2333767"/>
                  <a:chOff x="1036229" y="1074451"/>
                  <a:chExt cx="2960259" cy="2333767"/>
                </a:xfrm>
              </p:grpSpPr>
              <p:sp>
                <p:nvSpPr>
                  <p:cNvPr id="66" name="Oval 65">
                    <a:extLst>
                      <a:ext uri="{FF2B5EF4-FFF2-40B4-BE49-F238E27FC236}">
                        <a16:creationId xmlns:a16="http://schemas.microsoft.com/office/drawing/2014/main" id="{7B7DF70D-8A93-4889-B4E9-8359B43CBEF8}"/>
                      </a:ext>
                    </a:extLst>
                  </p:cNvPr>
                  <p:cNvSpPr/>
                  <p:nvPr/>
                </p:nvSpPr>
                <p:spPr>
                  <a:xfrm>
                    <a:off x="1690016" y="1074451"/>
                    <a:ext cx="2306472" cy="2333767"/>
                  </a:xfrm>
                  <a:prstGeom prst="ellipse">
                    <a:avLst/>
                  </a:prstGeom>
                  <a:solidFill>
                    <a:srgbClr val="5B9BD5"/>
                  </a:solidFill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cxnSp>
                <p:nvCxnSpPr>
                  <p:cNvPr id="67" name="Straight Connector 66">
                    <a:extLst>
                      <a:ext uri="{FF2B5EF4-FFF2-40B4-BE49-F238E27FC236}">
                        <a16:creationId xmlns:a16="http://schemas.microsoft.com/office/drawing/2014/main" id="{7741235F-8D45-417F-A42A-1DFA6FA0A65D}"/>
                      </a:ext>
                    </a:extLst>
                  </p:cNvPr>
                  <p:cNvCxnSpPr>
                    <a:stCxn id="66" idx="0"/>
                  </p:cNvCxnSpPr>
                  <p:nvPr/>
                </p:nvCxnSpPr>
                <p:spPr>
                  <a:xfrm>
                    <a:off x="2843252" y="1074451"/>
                    <a:ext cx="0" cy="116688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68" name="Straight Connector 67">
                    <a:extLst>
                      <a:ext uri="{FF2B5EF4-FFF2-40B4-BE49-F238E27FC236}">
                        <a16:creationId xmlns:a16="http://schemas.microsoft.com/office/drawing/2014/main" id="{CE7411AF-27DF-4507-9027-BAD66DBACCF6}"/>
                      </a:ext>
                    </a:extLst>
                  </p:cNvPr>
                  <p:cNvCxnSpPr>
                    <a:stCxn id="66" idx="3"/>
                  </p:cNvCxnSpPr>
                  <p:nvPr/>
                </p:nvCxnSpPr>
                <p:spPr>
                  <a:xfrm flipV="1">
                    <a:off x="2027791" y="2241332"/>
                    <a:ext cx="815461" cy="825114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69" name="Straight Connector 68">
                    <a:extLst>
                      <a:ext uri="{FF2B5EF4-FFF2-40B4-BE49-F238E27FC236}">
                        <a16:creationId xmlns:a16="http://schemas.microsoft.com/office/drawing/2014/main" id="{7D4AA88F-92C7-4183-8571-3FEEA0CFEE9F}"/>
                      </a:ext>
                    </a:extLst>
                  </p:cNvPr>
                  <p:cNvCxnSpPr>
                    <a:stCxn id="66" idx="5"/>
                  </p:cNvCxnSpPr>
                  <p:nvPr/>
                </p:nvCxnSpPr>
                <p:spPr>
                  <a:xfrm flipH="1" flipV="1">
                    <a:off x="2843252" y="2241332"/>
                    <a:ext cx="815461" cy="825114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2AE1DA89-8404-4701-AF67-AC5F03C40B34}"/>
                      </a:ext>
                    </a:extLst>
                  </p:cNvPr>
                  <p:cNvSpPr txBox="1"/>
                  <p:nvPr/>
                </p:nvSpPr>
                <p:spPr>
                  <a:xfrm>
                    <a:off x="2849746" y="1678149"/>
                    <a:ext cx="950939" cy="50537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Informal</a:t>
                    </a:r>
                  </a:p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Carer</a:t>
                    </a:r>
                  </a:p>
                </p:txBody>
              </p:sp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95E95633-1057-460A-A03B-D854598DD793}"/>
                      </a:ext>
                    </a:extLst>
                  </p:cNvPr>
                  <p:cNvSpPr txBox="1"/>
                  <p:nvPr/>
                </p:nvSpPr>
                <p:spPr>
                  <a:xfrm>
                    <a:off x="1750085" y="1671118"/>
                    <a:ext cx="847929" cy="50537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Service</a:t>
                    </a:r>
                  </a:p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User</a:t>
                    </a:r>
                  </a:p>
                </p:txBody>
              </p:sp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9492E6F5-317D-40C1-A018-9625872A983E}"/>
                      </a:ext>
                    </a:extLst>
                  </p:cNvPr>
                  <p:cNvSpPr txBox="1"/>
                  <p:nvPr/>
                </p:nvSpPr>
                <p:spPr>
                  <a:xfrm>
                    <a:off x="2162427" y="2834958"/>
                    <a:ext cx="1416083" cy="4132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IHSC Staff</a:t>
                    </a:r>
                  </a:p>
                </p:txBody>
              </p:sp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4AFC3EA7-0B5D-40D3-BAF3-A58FC8A77201}"/>
                      </a:ext>
                    </a:extLst>
                  </p:cNvPr>
                  <p:cNvSpPr txBox="1"/>
                  <p:nvPr/>
                </p:nvSpPr>
                <p:spPr>
                  <a:xfrm>
                    <a:off x="1036229" y="1691717"/>
                    <a:ext cx="667212" cy="50537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ED7D31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Case</a:t>
                    </a: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ED7D31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C</a:t>
                    </a:r>
                  </a:p>
                </p:txBody>
              </p:sp>
            </p:grp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DA32D653-5124-444F-AE6E-BC1651556F5C}"/>
                    </a:ext>
                  </a:extLst>
                </p:cNvPr>
                <p:cNvGrpSpPr/>
                <p:nvPr/>
              </p:nvGrpSpPr>
              <p:grpSpPr>
                <a:xfrm>
                  <a:off x="1033615" y="3831653"/>
                  <a:ext cx="2960259" cy="2333767"/>
                  <a:chOff x="1036229" y="1074451"/>
                  <a:chExt cx="2960259" cy="2333767"/>
                </a:xfrm>
              </p:grpSpPr>
              <p:sp>
                <p:nvSpPr>
                  <p:cNvPr id="58" name="Oval 57">
                    <a:extLst>
                      <a:ext uri="{FF2B5EF4-FFF2-40B4-BE49-F238E27FC236}">
                        <a16:creationId xmlns:a16="http://schemas.microsoft.com/office/drawing/2014/main" id="{74C8CAF9-10FB-42B2-9EB9-E28023D155DD}"/>
                      </a:ext>
                    </a:extLst>
                  </p:cNvPr>
                  <p:cNvSpPr/>
                  <p:nvPr/>
                </p:nvSpPr>
                <p:spPr>
                  <a:xfrm>
                    <a:off x="1690016" y="1074451"/>
                    <a:ext cx="2306472" cy="2333767"/>
                  </a:xfrm>
                  <a:prstGeom prst="ellipse">
                    <a:avLst/>
                  </a:prstGeom>
                  <a:solidFill>
                    <a:srgbClr val="5B9BD5"/>
                  </a:solidFill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cxnSp>
                <p:nvCxnSpPr>
                  <p:cNvPr id="59" name="Straight Connector 58">
                    <a:extLst>
                      <a:ext uri="{FF2B5EF4-FFF2-40B4-BE49-F238E27FC236}">
                        <a16:creationId xmlns:a16="http://schemas.microsoft.com/office/drawing/2014/main" id="{08EF4CA1-0D04-4571-9236-C7CD8C43171C}"/>
                      </a:ext>
                    </a:extLst>
                  </p:cNvPr>
                  <p:cNvCxnSpPr>
                    <a:stCxn id="58" idx="0"/>
                  </p:cNvCxnSpPr>
                  <p:nvPr/>
                </p:nvCxnSpPr>
                <p:spPr>
                  <a:xfrm>
                    <a:off x="2843252" y="1074451"/>
                    <a:ext cx="0" cy="116688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id="{E1E11DBC-1116-4D52-A6B1-71D8D241FCC8}"/>
                      </a:ext>
                    </a:extLst>
                  </p:cNvPr>
                  <p:cNvCxnSpPr>
                    <a:stCxn id="58" idx="3"/>
                  </p:cNvCxnSpPr>
                  <p:nvPr/>
                </p:nvCxnSpPr>
                <p:spPr>
                  <a:xfrm flipV="1">
                    <a:off x="2027791" y="2241332"/>
                    <a:ext cx="815461" cy="825114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25C6646D-34A9-4BA4-80A0-BD013C46F195}"/>
                      </a:ext>
                    </a:extLst>
                  </p:cNvPr>
                  <p:cNvCxnSpPr>
                    <a:stCxn id="58" idx="5"/>
                  </p:cNvCxnSpPr>
                  <p:nvPr/>
                </p:nvCxnSpPr>
                <p:spPr>
                  <a:xfrm flipH="1" flipV="1">
                    <a:off x="2843252" y="2241332"/>
                    <a:ext cx="815461" cy="825114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271BE750-C91C-471A-AE24-F6D9610E2FC2}"/>
                      </a:ext>
                    </a:extLst>
                  </p:cNvPr>
                  <p:cNvSpPr txBox="1"/>
                  <p:nvPr/>
                </p:nvSpPr>
                <p:spPr>
                  <a:xfrm>
                    <a:off x="2851490" y="1765063"/>
                    <a:ext cx="950939" cy="50537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Informal</a:t>
                    </a:r>
                  </a:p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Carer</a:t>
                    </a:r>
                  </a:p>
                </p:txBody>
              </p:sp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BF45EE94-C2AF-4E6E-9CD6-5BF1287F2A17}"/>
                      </a:ext>
                    </a:extLst>
                  </p:cNvPr>
                  <p:cNvSpPr txBox="1"/>
                  <p:nvPr/>
                </p:nvSpPr>
                <p:spPr>
                  <a:xfrm>
                    <a:off x="1758860" y="1765063"/>
                    <a:ext cx="847929" cy="50537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Service</a:t>
                    </a:r>
                  </a:p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User</a:t>
                    </a:r>
                  </a:p>
                </p:txBody>
              </p:sp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F60C6170-749A-481A-97C8-7114FA139389}"/>
                      </a:ext>
                    </a:extLst>
                  </p:cNvPr>
                  <p:cNvSpPr txBox="1"/>
                  <p:nvPr/>
                </p:nvSpPr>
                <p:spPr>
                  <a:xfrm>
                    <a:off x="2165040" y="2866417"/>
                    <a:ext cx="1416083" cy="4132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IHSC Staff</a:t>
                    </a:r>
                  </a:p>
                </p:txBody>
              </p:sp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64CE5005-A6EF-473A-8C62-31822AB31852}"/>
                      </a:ext>
                    </a:extLst>
                  </p:cNvPr>
                  <p:cNvSpPr txBox="1"/>
                  <p:nvPr/>
                </p:nvSpPr>
                <p:spPr>
                  <a:xfrm>
                    <a:off x="1036229" y="1691717"/>
                    <a:ext cx="667212" cy="50537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ED7D31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Case</a:t>
                    </a: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ED7D31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D</a:t>
                    </a:r>
                  </a:p>
                </p:txBody>
              </p:sp>
            </p:grp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EF49B6FF-6469-41C2-8113-4063C1536F22}"/>
                  </a:ext>
                </a:extLst>
              </p:cNvPr>
              <p:cNvGrpSpPr/>
              <p:nvPr/>
            </p:nvGrpSpPr>
            <p:grpSpPr>
              <a:xfrm>
                <a:off x="8537506" y="1048351"/>
                <a:ext cx="2962873" cy="5090969"/>
                <a:chOff x="1033615" y="1074451"/>
                <a:chExt cx="2962873" cy="5090969"/>
              </a:xfrm>
            </p:grpSpPr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4221076C-4013-4BA9-B724-15E9812F8CD2}"/>
                    </a:ext>
                  </a:extLst>
                </p:cNvPr>
                <p:cNvGrpSpPr/>
                <p:nvPr/>
              </p:nvGrpSpPr>
              <p:grpSpPr>
                <a:xfrm>
                  <a:off x="1036229" y="1074451"/>
                  <a:ext cx="2960259" cy="2333767"/>
                  <a:chOff x="1036229" y="1074451"/>
                  <a:chExt cx="2960259" cy="2333767"/>
                </a:xfrm>
              </p:grpSpPr>
              <p:sp>
                <p:nvSpPr>
                  <p:cNvPr id="41" name="Oval 40">
                    <a:extLst>
                      <a:ext uri="{FF2B5EF4-FFF2-40B4-BE49-F238E27FC236}">
                        <a16:creationId xmlns:a16="http://schemas.microsoft.com/office/drawing/2014/main" id="{510C8243-2176-4656-9BB7-09ACF6D13237}"/>
                      </a:ext>
                    </a:extLst>
                  </p:cNvPr>
                  <p:cNvSpPr/>
                  <p:nvPr/>
                </p:nvSpPr>
                <p:spPr>
                  <a:xfrm>
                    <a:off x="1690016" y="1074451"/>
                    <a:ext cx="2306472" cy="2333767"/>
                  </a:xfrm>
                  <a:prstGeom prst="ellipse">
                    <a:avLst/>
                  </a:prstGeom>
                  <a:solidFill>
                    <a:srgbClr val="5B9BD5"/>
                  </a:solidFill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cxnSp>
                <p:nvCxnSpPr>
                  <p:cNvPr id="42" name="Straight Connector 41">
                    <a:extLst>
                      <a:ext uri="{FF2B5EF4-FFF2-40B4-BE49-F238E27FC236}">
                        <a16:creationId xmlns:a16="http://schemas.microsoft.com/office/drawing/2014/main" id="{ED3DF0E9-A7F5-4258-9864-0863380419B6}"/>
                      </a:ext>
                    </a:extLst>
                  </p:cNvPr>
                  <p:cNvCxnSpPr>
                    <a:stCxn id="41" idx="0"/>
                  </p:cNvCxnSpPr>
                  <p:nvPr/>
                </p:nvCxnSpPr>
                <p:spPr>
                  <a:xfrm>
                    <a:off x="2843252" y="1074451"/>
                    <a:ext cx="0" cy="116688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3" name="Straight Connector 42">
                    <a:extLst>
                      <a:ext uri="{FF2B5EF4-FFF2-40B4-BE49-F238E27FC236}">
                        <a16:creationId xmlns:a16="http://schemas.microsoft.com/office/drawing/2014/main" id="{96E97B88-D42E-4584-98EF-D546EC358E96}"/>
                      </a:ext>
                    </a:extLst>
                  </p:cNvPr>
                  <p:cNvCxnSpPr>
                    <a:stCxn id="41" idx="3"/>
                  </p:cNvCxnSpPr>
                  <p:nvPr/>
                </p:nvCxnSpPr>
                <p:spPr>
                  <a:xfrm flipV="1">
                    <a:off x="2027791" y="2241332"/>
                    <a:ext cx="815461" cy="825114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4" name="Straight Connector 43">
                    <a:extLst>
                      <a:ext uri="{FF2B5EF4-FFF2-40B4-BE49-F238E27FC236}">
                        <a16:creationId xmlns:a16="http://schemas.microsoft.com/office/drawing/2014/main" id="{845FB2A9-41A7-4AA0-A85E-F2D88B7F30E7}"/>
                      </a:ext>
                    </a:extLst>
                  </p:cNvPr>
                  <p:cNvCxnSpPr>
                    <a:stCxn id="41" idx="5"/>
                  </p:cNvCxnSpPr>
                  <p:nvPr/>
                </p:nvCxnSpPr>
                <p:spPr>
                  <a:xfrm flipH="1" flipV="1">
                    <a:off x="2843252" y="2241332"/>
                    <a:ext cx="815461" cy="825114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374565D2-7B9B-4B29-84D7-2DC8E35F04FF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147" y="1678149"/>
                    <a:ext cx="950939" cy="50537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Informal</a:t>
                    </a:r>
                  </a:p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Carer</a:t>
                    </a:r>
                  </a:p>
                </p:txBody>
              </p:sp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AD6B09CF-64C9-4110-8F0B-F0514285E9B6}"/>
                      </a:ext>
                    </a:extLst>
                  </p:cNvPr>
                  <p:cNvSpPr txBox="1"/>
                  <p:nvPr/>
                </p:nvSpPr>
                <p:spPr>
                  <a:xfrm>
                    <a:off x="1796034" y="1709877"/>
                    <a:ext cx="847929" cy="50537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Service</a:t>
                    </a:r>
                  </a:p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User</a:t>
                    </a:r>
                  </a:p>
                </p:txBody>
              </p:sp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EF421B2A-6344-429D-BD58-2ECC35A204E2}"/>
                      </a:ext>
                    </a:extLst>
                  </p:cNvPr>
                  <p:cNvSpPr txBox="1"/>
                  <p:nvPr/>
                </p:nvSpPr>
                <p:spPr>
                  <a:xfrm>
                    <a:off x="2144846" y="2798863"/>
                    <a:ext cx="1493217" cy="4132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IHSC Staff </a:t>
                    </a:r>
                  </a:p>
                </p:txBody>
              </p:sp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27878863-CE21-49AC-928E-523879EE81B7}"/>
                      </a:ext>
                    </a:extLst>
                  </p:cNvPr>
                  <p:cNvSpPr txBox="1"/>
                  <p:nvPr/>
                </p:nvSpPr>
                <p:spPr>
                  <a:xfrm>
                    <a:off x="1036229" y="1691717"/>
                    <a:ext cx="667212" cy="50537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ED7D31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Case</a:t>
                    </a: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ED7D31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E</a:t>
                    </a:r>
                  </a:p>
                </p:txBody>
              </p:sp>
            </p:grp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1E50BEC7-545E-4D3F-9329-CF5BEB8F40F5}"/>
                    </a:ext>
                  </a:extLst>
                </p:cNvPr>
                <p:cNvGrpSpPr/>
                <p:nvPr/>
              </p:nvGrpSpPr>
              <p:grpSpPr>
                <a:xfrm>
                  <a:off x="1033615" y="3831653"/>
                  <a:ext cx="2960259" cy="2333767"/>
                  <a:chOff x="1036229" y="1074451"/>
                  <a:chExt cx="2960259" cy="2333767"/>
                </a:xfrm>
              </p:grpSpPr>
              <p:sp>
                <p:nvSpPr>
                  <p:cNvPr id="33" name="Oval 32">
                    <a:extLst>
                      <a:ext uri="{FF2B5EF4-FFF2-40B4-BE49-F238E27FC236}">
                        <a16:creationId xmlns:a16="http://schemas.microsoft.com/office/drawing/2014/main" id="{8BECAB78-BA20-40E9-AA27-4B40428F06AD}"/>
                      </a:ext>
                    </a:extLst>
                  </p:cNvPr>
                  <p:cNvSpPr/>
                  <p:nvPr/>
                </p:nvSpPr>
                <p:spPr>
                  <a:xfrm>
                    <a:off x="1690016" y="1074451"/>
                    <a:ext cx="2306472" cy="2333767"/>
                  </a:xfrm>
                  <a:prstGeom prst="ellipse">
                    <a:avLst/>
                  </a:prstGeom>
                  <a:solidFill>
                    <a:srgbClr val="5B9BD5"/>
                  </a:solidFill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cxnSp>
                <p:nvCxnSpPr>
                  <p:cNvPr id="34" name="Straight Connector 33">
                    <a:extLst>
                      <a:ext uri="{FF2B5EF4-FFF2-40B4-BE49-F238E27FC236}">
                        <a16:creationId xmlns:a16="http://schemas.microsoft.com/office/drawing/2014/main" id="{67B3E960-4DD8-41A8-A7EC-925C3CCF50B2}"/>
                      </a:ext>
                    </a:extLst>
                  </p:cNvPr>
                  <p:cNvCxnSpPr>
                    <a:stCxn id="33" idx="0"/>
                  </p:cNvCxnSpPr>
                  <p:nvPr/>
                </p:nvCxnSpPr>
                <p:spPr>
                  <a:xfrm>
                    <a:off x="2843252" y="1074451"/>
                    <a:ext cx="0" cy="116688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5" name="Straight Connector 34">
                    <a:extLst>
                      <a:ext uri="{FF2B5EF4-FFF2-40B4-BE49-F238E27FC236}">
                        <a16:creationId xmlns:a16="http://schemas.microsoft.com/office/drawing/2014/main" id="{1301857C-362B-4D56-B15C-5C50F88A894E}"/>
                      </a:ext>
                    </a:extLst>
                  </p:cNvPr>
                  <p:cNvCxnSpPr>
                    <a:stCxn id="33" idx="3"/>
                  </p:cNvCxnSpPr>
                  <p:nvPr/>
                </p:nvCxnSpPr>
                <p:spPr>
                  <a:xfrm flipV="1">
                    <a:off x="2027791" y="2241332"/>
                    <a:ext cx="815461" cy="825114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6" name="Straight Connector 35">
                    <a:extLst>
                      <a:ext uri="{FF2B5EF4-FFF2-40B4-BE49-F238E27FC236}">
                        <a16:creationId xmlns:a16="http://schemas.microsoft.com/office/drawing/2014/main" id="{E49B874C-E0C1-4999-849C-89E5015545CB}"/>
                      </a:ext>
                    </a:extLst>
                  </p:cNvPr>
                  <p:cNvCxnSpPr>
                    <a:stCxn id="33" idx="5"/>
                  </p:cNvCxnSpPr>
                  <p:nvPr/>
                </p:nvCxnSpPr>
                <p:spPr>
                  <a:xfrm flipH="1" flipV="1">
                    <a:off x="2843252" y="2241332"/>
                    <a:ext cx="815461" cy="825114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FD18A960-0309-4F9A-ACB2-34B2E310C4E2}"/>
                      </a:ext>
                    </a:extLst>
                  </p:cNvPr>
                  <p:cNvSpPr txBox="1"/>
                  <p:nvPr/>
                </p:nvSpPr>
                <p:spPr>
                  <a:xfrm>
                    <a:off x="2846156" y="1678149"/>
                    <a:ext cx="950939" cy="50537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Informal</a:t>
                    </a:r>
                  </a:p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Carer</a:t>
                    </a:r>
                  </a:p>
                </p:txBody>
              </p:sp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1909392C-BF7A-4756-90D4-D554BC9AFE7E}"/>
                      </a:ext>
                    </a:extLst>
                  </p:cNvPr>
                  <p:cNvSpPr txBox="1"/>
                  <p:nvPr/>
                </p:nvSpPr>
                <p:spPr>
                  <a:xfrm>
                    <a:off x="1837456" y="1691717"/>
                    <a:ext cx="847929" cy="50537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Service</a:t>
                    </a:r>
                  </a:p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User</a:t>
                    </a:r>
                  </a:p>
                </p:txBody>
              </p:sp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08ED7143-3ABE-4047-B6AB-443146797440}"/>
                      </a:ext>
                    </a:extLst>
                  </p:cNvPr>
                  <p:cNvSpPr txBox="1"/>
                  <p:nvPr/>
                </p:nvSpPr>
                <p:spPr>
                  <a:xfrm>
                    <a:off x="2154217" y="2826600"/>
                    <a:ext cx="1493217" cy="4132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IHSC Staff </a:t>
                    </a:r>
                  </a:p>
                </p:txBody>
              </p:sp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188D96B4-3031-4618-8654-E6BEB818915C}"/>
                      </a:ext>
                    </a:extLst>
                  </p:cNvPr>
                  <p:cNvSpPr txBox="1"/>
                  <p:nvPr/>
                </p:nvSpPr>
                <p:spPr>
                  <a:xfrm>
                    <a:off x="1036229" y="1691717"/>
                    <a:ext cx="667212" cy="50537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ED7D31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Case</a:t>
                    </a: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ED7D31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F</a:t>
                    </a:r>
                  </a:p>
                </p:txBody>
              </p:sp>
            </p:grpSp>
          </p:grp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102CB5B-950B-496A-9241-9A5B722000CD}"/>
                </a:ext>
              </a:extLst>
            </p:cNvPr>
            <p:cNvCxnSpPr/>
            <p:nvPr/>
          </p:nvCxnSpPr>
          <p:spPr>
            <a:xfrm>
              <a:off x="8250071" y="546265"/>
              <a:ext cx="0" cy="5723906"/>
            </a:xfrm>
            <a:prstGeom prst="line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0858546-88A2-4976-906F-CCD03A2DF757}"/>
                </a:ext>
              </a:extLst>
            </p:cNvPr>
            <p:cNvCxnSpPr/>
            <p:nvPr/>
          </p:nvCxnSpPr>
          <p:spPr>
            <a:xfrm>
              <a:off x="4648557" y="546265"/>
              <a:ext cx="0" cy="5723906"/>
            </a:xfrm>
            <a:prstGeom prst="line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</p:grp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A0CB9E15-784D-4D23-9DFF-05C73F5A9A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97414" y="1374686"/>
            <a:ext cx="2991305" cy="4218030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/>
              <a:t>Data collection &amp; analysis</a:t>
            </a:r>
          </a:p>
          <a:p>
            <a:r>
              <a:rPr lang="en-GB" sz="2000" dirty="0"/>
              <a:t>Semi-structured interviews </a:t>
            </a:r>
          </a:p>
          <a:p>
            <a:r>
              <a:rPr lang="en-GB" sz="2000" dirty="0"/>
              <a:t>1 hour (1:1)</a:t>
            </a:r>
          </a:p>
          <a:p>
            <a:r>
              <a:rPr lang="en-GB" sz="2000" dirty="0"/>
              <a:t>2 hour (Group)</a:t>
            </a:r>
          </a:p>
          <a:p>
            <a:r>
              <a:rPr lang="en-GB" sz="2000" dirty="0"/>
              <a:t>Time/date/location of your choosing</a:t>
            </a:r>
          </a:p>
          <a:p>
            <a:r>
              <a:rPr lang="en-GB" sz="2000" dirty="0"/>
              <a:t>Thematic analysis: </a:t>
            </a:r>
            <a:r>
              <a:rPr lang="en-GB" sz="2000" dirty="0" err="1"/>
              <a:t>Nvivo</a:t>
            </a:r>
            <a:r>
              <a:rPr lang="en-GB" sz="2000" dirty="0"/>
              <a:t> - Replication logic ↑certainty of results</a:t>
            </a:r>
          </a:p>
          <a:p>
            <a:r>
              <a:rPr lang="en-GB" sz="2000" dirty="0"/>
              <a:t>Summary report available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0DE7E0-A333-43A9-8CA2-E6581706D29C}"/>
              </a:ext>
            </a:extLst>
          </p:cNvPr>
          <p:cNvSpPr txBox="1"/>
          <p:nvPr/>
        </p:nvSpPr>
        <p:spPr>
          <a:xfrm>
            <a:off x="7217942" y="5869971"/>
            <a:ext cx="1130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(Yin 2018)</a:t>
            </a:r>
          </a:p>
        </p:txBody>
      </p:sp>
    </p:spTree>
    <p:extLst>
      <p:ext uri="{BB962C8B-B14F-4D97-AF65-F5344CB8AC3E}">
        <p14:creationId xmlns:p14="http://schemas.microsoft.com/office/powerpoint/2010/main" val="3022439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82270-BFB8-40BB-B43E-1E745DFF8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624213"/>
            <a:ext cx="4436805" cy="650189"/>
          </a:xfrm>
        </p:spPr>
        <p:txBody>
          <a:bodyPr/>
          <a:lstStyle/>
          <a:p>
            <a:r>
              <a:rPr lang="en-GB" sz="3200" dirty="0"/>
              <a:t>Anticipated Impact &amp; Study Progress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014CDE-5A16-498F-AC64-704599C5D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6690-27C6-4290-9C35-2FB22267BD0F}" type="datetime4">
              <a:rPr lang="en-GB" smtClean="0"/>
              <a:t>27 August 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AE4D0-9C2C-48DD-99FA-EF8C15E25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94D7-DC86-9A4E-9C9F-0B324FE8876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B9507F5B-8013-4336-9C7F-621A494CE9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6726" y="1744400"/>
            <a:ext cx="5181600" cy="3913957"/>
          </a:xfrm>
          <a:ln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GB" sz="2400" b="1" dirty="0"/>
              <a:t>Progress</a:t>
            </a:r>
          </a:p>
          <a:p>
            <a:r>
              <a:rPr lang="en-GB" sz="2400" dirty="0">
                <a:solidFill>
                  <a:srgbClr val="00B050"/>
                </a:solidFill>
              </a:rPr>
              <a:t>2 years into PhD (1/2 way)</a:t>
            </a:r>
          </a:p>
          <a:p>
            <a:r>
              <a:rPr lang="en-GB" sz="2400" dirty="0">
                <a:solidFill>
                  <a:srgbClr val="00B050"/>
                </a:solidFill>
              </a:rPr>
              <a:t>Integrative literature review</a:t>
            </a:r>
          </a:p>
          <a:p>
            <a:r>
              <a:rPr lang="en-GB" sz="2400" dirty="0">
                <a:solidFill>
                  <a:srgbClr val="00B050"/>
                </a:solidFill>
              </a:rPr>
              <a:t>Exploratory field work</a:t>
            </a:r>
          </a:p>
          <a:p>
            <a:r>
              <a:rPr lang="en-GB" sz="2400" b="1" dirty="0">
                <a:solidFill>
                  <a:srgbClr val="00B050"/>
                </a:solidFill>
              </a:rPr>
              <a:t>Patient, Public &amp; Staff Involvement</a:t>
            </a:r>
          </a:p>
          <a:p>
            <a:r>
              <a:rPr lang="en-GB" sz="2400" dirty="0">
                <a:solidFill>
                  <a:srgbClr val="00B050"/>
                </a:solidFill>
              </a:rPr>
              <a:t>Ethical review: SERP &amp; IRAS</a:t>
            </a:r>
          </a:p>
          <a:p>
            <a:r>
              <a:rPr lang="en-GB" sz="2400" dirty="0">
                <a:solidFill>
                  <a:schemeClr val="accent5"/>
                </a:solidFill>
              </a:rPr>
              <a:t>Data collection</a:t>
            </a:r>
          </a:p>
          <a:p>
            <a:r>
              <a:rPr lang="en-GB" sz="2400" dirty="0">
                <a:solidFill>
                  <a:schemeClr val="accent5"/>
                </a:solidFill>
              </a:rPr>
              <a:t>Analysis, findings &amp; writing up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3BFFF6-6499-4588-832D-F9B83866B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4652" y="0"/>
            <a:ext cx="1147348" cy="1147348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49A3201-93B3-43AD-8235-9986F4922312}"/>
              </a:ext>
            </a:extLst>
          </p:cNvPr>
          <p:cNvSpPr txBox="1">
            <a:spLocks/>
          </p:cNvSpPr>
          <p:nvPr/>
        </p:nvSpPr>
        <p:spPr>
          <a:xfrm>
            <a:off x="254121" y="1147348"/>
            <a:ext cx="5181600" cy="391395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69216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9216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800" b="1" dirty="0">
                <a:solidFill>
                  <a:schemeClr val="dk1"/>
                </a:solidFill>
              </a:rPr>
              <a:t>Impact</a:t>
            </a:r>
          </a:p>
          <a:p>
            <a:r>
              <a:rPr lang="en-GB" sz="3300" b="1" dirty="0"/>
              <a:t>Improving care</a:t>
            </a:r>
            <a:r>
              <a:rPr lang="en-GB" sz="3300" dirty="0"/>
              <a:t> for service users and their families.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GB" sz="3300" b="1" dirty="0"/>
          </a:p>
          <a:p>
            <a:r>
              <a:rPr lang="en-GB" sz="3300" dirty="0"/>
              <a:t>Could contribute to</a:t>
            </a:r>
            <a:r>
              <a:rPr lang="en-GB" sz="3300" b="1" dirty="0"/>
              <a:t> future development of IHSC in the region.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GB" sz="3300" b="1" dirty="0"/>
          </a:p>
          <a:p>
            <a:r>
              <a:rPr lang="en-GB" sz="3300" b="1" dirty="0"/>
              <a:t>Potential </a:t>
            </a:r>
            <a:r>
              <a:rPr lang="en-GB" sz="3300" dirty="0"/>
              <a:t>to feed into Scottish Government.</a:t>
            </a:r>
          </a:p>
          <a:p>
            <a:pPr marL="914400" lvl="2" indent="0">
              <a:buFont typeface="Arial" panose="020B0604020202020204" pitchFamily="34" charset="0"/>
              <a:buNone/>
            </a:pPr>
            <a:r>
              <a:rPr lang="en-GB" sz="3300" b="1" dirty="0"/>
              <a:t>					… if appropriate (bold?)	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BD34DE-D5F4-4CBB-B787-1153BE8ED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295588" y="5263659"/>
            <a:ext cx="1640635" cy="137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C4E05CE-FCFD-4264-AFAC-7767749A88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can we become involved in this study?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A7635-CF6F-4914-BA13-8FF0AF81D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63A6-5112-4BE3-8F5E-36CEB927CD24}" type="datetime4">
              <a:rPr lang="en-GB" smtClean="0"/>
              <a:t>27 August 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B3BEE7-1EDD-4A94-B57D-699B000AA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94D7-DC86-9A4E-9C9F-0B324FE8876A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8A14EC-5CAE-48E8-B7C6-BA9F338BD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4652" y="0"/>
            <a:ext cx="1147348" cy="11473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F5C40B-CCE1-42B7-B3E2-26CBE6C3E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464" y="3355169"/>
            <a:ext cx="4007876" cy="229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6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D85ED31-D2F2-4056-97C6-16461984A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39" y="1009500"/>
            <a:ext cx="2726508" cy="481097"/>
          </a:xfrm>
        </p:spPr>
        <p:txBody>
          <a:bodyPr/>
          <a:lstStyle/>
          <a:p>
            <a:r>
              <a:rPr lang="en-GB" sz="2800" dirty="0"/>
              <a:t>Inclusion criteria</a:t>
            </a:r>
          </a:p>
        </p:txBody>
      </p:sp>
      <p:pic>
        <p:nvPicPr>
          <p:cNvPr id="16" name="Content Placeholder 15" descr="Email">
            <a:extLst>
              <a:ext uri="{FF2B5EF4-FFF2-40B4-BE49-F238E27FC236}">
                <a16:creationId xmlns:a16="http://schemas.microsoft.com/office/drawing/2014/main" id="{C0C1A7A9-173E-491B-9AEE-09B30AC65CE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1147" y="5119681"/>
            <a:ext cx="914400" cy="9144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6A9BD-4405-4A3C-B60E-F0B6D3EB8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63A6-5112-4BE3-8F5E-36CEB927CD24}" type="datetime4">
              <a:rPr lang="en-GB" smtClean="0"/>
              <a:t>27 August 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6FEA74-5F20-4032-B63A-00AE2184B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94D7-DC86-9A4E-9C9F-0B324FE8876A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C468C5-6423-4526-B633-DA57A2FB23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4652" y="0"/>
            <a:ext cx="1147348" cy="11473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ED0C67-138B-4D40-B0D0-823283A1EBB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925" r="18455"/>
          <a:stretch/>
        </p:blipFill>
        <p:spPr>
          <a:xfrm rot="20974080">
            <a:off x="10452804" y="4185622"/>
            <a:ext cx="892843" cy="886210"/>
          </a:xfrm>
          <a:prstGeom prst="rect">
            <a:avLst/>
          </a:prstGeom>
        </p:spPr>
      </p:pic>
      <p:pic>
        <p:nvPicPr>
          <p:cNvPr id="18" name="Graphic 17" descr="Mailbox">
            <a:extLst>
              <a:ext uri="{FF2B5EF4-FFF2-40B4-BE49-F238E27FC236}">
                <a16:creationId xmlns:a16="http://schemas.microsoft.com/office/drawing/2014/main" id="{7D119F92-BA52-4FEE-9712-78263979C9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7943" y="4120310"/>
            <a:ext cx="962752" cy="962752"/>
          </a:xfrm>
          <a:prstGeom prst="rect">
            <a:avLst/>
          </a:prstGeom>
        </p:spPr>
      </p:pic>
      <p:pic>
        <p:nvPicPr>
          <p:cNvPr id="20" name="Graphic 19" descr="Send">
            <a:extLst>
              <a:ext uri="{FF2B5EF4-FFF2-40B4-BE49-F238E27FC236}">
                <a16:creationId xmlns:a16="http://schemas.microsoft.com/office/drawing/2014/main" id="{8BD44CC6-BCA6-4B41-A583-EDDC2595A6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92775" y="4810078"/>
            <a:ext cx="914400" cy="914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94CC694-B0D2-416F-806C-063DDBBBB3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040817">
            <a:off x="5199028" y="404243"/>
            <a:ext cx="5565308" cy="31304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4BEA41-2A47-4D76-A717-913C79A0365D}"/>
              </a:ext>
            </a:extLst>
          </p:cNvPr>
          <p:cNvSpPr txBox="1"/>
          <p:nvPr/>
        </p:nvSpPr>
        <p:spPr>
          <a:xfrm>
            <a:off x="42496" y="1517348"/>
            <a:ext cx="41678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Over 18 years of 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English speaking.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Using</a:t>
            </a:r>
            <a:r>
              <a:rPr lang="en-GB" sz="2000" dirty="0"/>
              <a:t> IHSC services regularly.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Currently supporting the person. who is using IHSC </a:t>
            </a:r>
            <a:r>
              <a:rPr lang="en-GB" sz="2000" b="1" dirty="0"/>
              <a:t>(informal carer)</a:t>
            </a:r>
            <a:r>
              <a:rPr lang="en-GB" sz="2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Regularly </a:t>
            </a:r>
            <a:r>
              <a:rPr lang="en-GB" sz="2000" b="1" dirty="0"/>
              <a:t>provide IHSC</a:t>
            </a:r>
            <a:r>
              <a:rPr lang="en-GB" sz="2000" dirty="0"/>
              <a:t> through a contractual paid IHSC role, to the person that is using IHSC. </a:t>
            </a:r>
          </a:p>
        </p:txBody>
      </p:sp>
      <p:sp>
        <p:nvSpPr>
          <p:cNvPr id="19" name="Title 5">
            <a:extLst>
              <a:ext uri="{FF2B5EF4-FFF2-40B4-BE49-F238E27FC236}">
                <a16:creationId xmlns:a16="http://schemas.microsoft.com/office/drawing/2014/main" id="{D2300635-F4C4-4837-9E85-B27B84AB5532}"/>
              </a:ext>
            </a:extLst>
          </p:cNvPr>
          <p:cNvSpPr txBox="1">
            <a:spLocks/>
          </p:cNvSpPr>
          <p:nvPr/>
        </p:nvSpPr>
        <p:spPr>
          <a:xfrm>
            <a:off x="5152054" y="4388180"/>
            <a:ext cx="2726508" cy="481097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69216A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2800" dirty="0"/>
              <a:t>Exclusions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3B9238-DACC-4818-9DF4-8FD6ACE80F04}"/>
              </a:ext>
            </a:extLst>
          </p:cNvPr>
          <p:cNvSpPr txBox="1"/>
          <p:nvPr/>
        </p:nvSpPr>
        <p:spPr>
          <a:xfrm>
            <a:off x="4887894" y="4761273"/>
            <a:ext cx="43236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People with learning difficulties.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People who do not have capacity to consent.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People who have profound mental health issues.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16FC31-70A0-4A19-BB34-FD8BACC88E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18082" y="5624619"/>
            <a:ext cx="709246" cy="73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82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2FE04-56C2-4146-9C8E-5DEE5659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8917" y="576291"/>
            <a:ext cx="4412886" cy="757129"/>
          </a:xfrm>
        </p:spPr>
        <p:txBody>
          <a:bodyPr/>
          <a:lstStyle/>
          <a:p>
            <a:r>
              <a:rPr lang="en-GB" dirty="0"/>
              <a:t>Closing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/>
              <a:t>remarks</a:t>
            </a:r>
            <a:r>
              <a:rPr lang="en-GB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A1A2B-2436-4F0A-8040-F7409EFA6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DD35-599D-44F5-870C-F87500701915}" type="datetime4">
              <a:rPr lang="en-GB" smtClean="0">
                <a:solidFill>
                  <a:schemeClr val="tx1"/>
                </a:solidFill>
              </a:rPr>
              <a:t>27 August 2021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9F4CB-A610-465A-9012-AB50CCD99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94D7-DC86-9A4E-9C9F-0B324FE8876A}" type="slidenum">
              <a:rPr lang="en-US" smtClean="0">
                <a:solidFill>
                  <a:schemeClr val="tx1"/>
                </a:solidFill>
              </a:rPr>
              <a:pPr/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83F25F-CAC9-4E81-BD9A-F79D08C59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4652" y="0"/>
            <a:ext cx="1147348" cy="1147348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5F7DC55-F8A5-45E8-A805-46C6F1559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313" y="1653987"/>
            <a:ext cx="6832621" cy="4627722"/>
          </a:xfrm>
        </p:spPr>
        <p:txBody>
          <a:bodyPr/>
          <a:lstStyle/>
          <a:p>
            <a:r>
              <a:rPr lang="en-GB" sz="2400" dirty="0"/>
              <a:t>Outlined some of the findings from our literature review &amp; given you an overview of our study. Exciting time of change in IHSC…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Please get in touch if you would like to </a:t>
            </a:r>
            <a:r>
              <a:rPr lang="en-GB" sz="2400" b="1" dirty="0"/>
              <a:t>know more</a:t>
            </a:r>
            <a:r>
              <a:rPr lang="en-GB" sz="2400" dirty="0"/>
              <a:t> about the study or if you, or someone you know may like to </a:t>
            </a:r>
            <a:r>
              <a:rPr lang="en-GB" sz="2400" b="1" dirty="0"/>
              <a:t>take part</a:t>
            </a:r>
            <a:r>
              <a:rPr lang="en-GB" sz="2400" dirty="0"/>
              <a:t>.</a:t>
            </a:r>
          </a:p>
          <a:p>
            <a:endParaRPr lang="en-GB" sz="2400" dirty="0"/>
          </a:p>
          <a:p>
            <a:endParaRPr lang="en-GB" sz="2400" dirty="0"/>
          </a:p>
          <a:p>
            <a:pPr marL="0" indent="0" algn="ctr">
              <a:buNone/>
            </a:pPr>
            <a:r>
              <a:rPr lang="en-GB" sz="2400" i="1" dirty="0"/>
              <a:t>Many thanks, in anticipation of your help. </a:t>
            </a:r>
          </a:p>
        </p:txBody>
      </p:sp>
      <p:sp>
        <p:nvSpPr>
          <p:cNvPr id="7" name="Subtitle 5">
            <a:extLst>
              <a:ext uri="{FF2B5EF4-FFF2-40B4-BE49-F238E27FC236}">
                <a16:creationId xmlns:a16="http://schemas.microsoft.com/office/drawing/2014/main" id="{EACA2CD1-2E6E-4643-8DF3-D58A17DA306A}"/>
              </a:ext>
            </a:extLst>
          </p:cNvPr>
          <p:cNvSpPr txBox="1">
            <a:spLocks/>
          </p:cNvSpPr>
          <p:nvPr/>
        </p:nvSpPr>
        <p:spPr>
          <a:xfrm>
            <a:off x="8479561" y="2205332"/>
            <a:ext cx="3019331" cy="313075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69216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9216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/>
              <a:t>Louise Henderson</a:t>
            </a:r>
          </a:p>
          <a:p>
            <a:pPr marL="0" indent="0">
              <a:buNone/>
            </a:pPr>
            <a:r>
              <a:rPr lang="en-GB" sz="1800" dirty="0"/>
              <a:t>PhD Student, NHSG/RGU </a:t>
            </a:r>
          </a:p>
          <a:p>
            <a:pPr marL="0" indent="0">
              <a:buNone/>
            </a:pPr>
            <a:r>
              <a:rPr lang="en-GB" sz="1800" dirty="0"/>
              <a:t>Lecturer, RGU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T: 01224 263157</a:t>
            </a:r>
          </a:p>
          <a:p>
            <a:pPr marL="0" indent="0">
              <a:buNone/>
            </a:pPr>
            <a:r>
              <a:rPr lang="en-GB" sz="1800" dirty="0"/>
              <a:t>E: </a:t>
            </a:r>
            <a:r>
              <a:rPr lang="en-GB" sz="1800" dirty="0">
                <a:hlinkClick r:id="rId4"/>
              </a:rPr>
              <a:t>l.c.henderson2@rgu.ac.uk</a:t>
            </a: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    : @Lou_Henderson2</a:t>
            </a:r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5EAE22-937A-4709-9A4C-7F6D2F96E13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925" r="18455"/>
          <a:stretch/>
        </p:blipFill>
        <p:spPr>
          <a:xfrm>
            <a:off x="8537302" y="4828783"/>
            <a:ext cx="271238" cy="28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60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87390-9D80-42FD-8E5F-48BFA7A41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42E24-F92E-479E-9FD7-1D54C09DA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843" y="1940489"/>
            <a:ext cx="10515600" cy="4695522"/>
          </a:xfrm>
        </p:spPr>
        <p:txBody>
          <a:bodyPr/>
          <a:lstStyle/>
          <a:p>
            <a:r>
              <a:rPr lang="en-GB" sz="1800" dirty="0"/>
              <a:t>BAXTER, P. and JACK, S. 2008. Qualitative case study methodology: study design and implementation. </a:t>
            </a:r>
            <a:r>
              <a:rPr lang="en-GB" sz="1800" i="1" dirty="0"/>
              <a:t>The Qualitative Report,</a:t>
            </a:r>
            <a:r>
              <a:rPr lang="en-GB" sz="1800" dirty="0"/>
              <a:t> 13</a:t>
            </a:r>
            <a:r>
              <a:rPr lang="en-GB" sz="1800" b="1" dirty="0"/>
              <a:t>,</a:t>
            </a:r>
            <a:r>
              <a:rPr lang="en-GB" sz="1800" dirty="0"/>
              <a:t> 544-599.</a:t>
            </a:r>
          </a:p>
          <a:p>
            <a:endParaRPr lang="en-GB" sz="1800" dirty="0"/>
          </a:p>
          <a:p>
            <a:r>
              <a:rPr lang="en-GB" sz="1800" dirty="0"/>
              <a:t>HEWITT-TAYLOR, J., 2017. The essential guide to doing a health and social care literature review. Oxon: Routledge.</a:t>
            </a:r>
          </a:p>
          <a:p>
            <a:endParaRPr lang="en-GB" sz="1800" dirty="0"/>
          </a:p>
          <a:p>
            <a:r>
              <a:rPr lang="en-GB" sz="1800" dirty="0"/>
              <a:t>HENDERSON, L., KENNEDY, C., BAIN, H. and ALLAN, E. 2018. </a:t>
            </a:r>
            <a:r>
              <a:rPr lang="en-GB" sz="1800" i="1" dirty="0"/>
              <a:t>Integrated health and social care; exploring the needs and experiences of service users and their families </a:t>
            </a:r>
            <a:r>
              <a:rPr lang="en-GB" sz="1800" dirty="0"/>
              <a:t>[Online]. York, UK: National Institute for Health Research. Available: </a:t>
            </a:r>
            <a:r>
              <a:rPr lang="en-GB" sz="1800" u="sng" dirty="0"/>
              <a:t>http://www.crd.york.ac.uk/PROSPERO/display_record.php?ID=CRD42018085550</a:t>
            </a:r>
            <a:r>
              <a:rPr lang="en-GB" sz="1800" dirty="0"/>
              <a:t> [Accessed 01/09/2018 2018].</a:t>
            </a:r>
          </a:p>
          <a:p>
            <a:endParaRPr lang="en-GB" sz="1800" dirty="0"/>
          </a:p>
          <a:p>
            <a:r>
              <a:rPr lang="en-GB" sz="1800" dirty="0"/>
              <a:t>YIN, R. K. 2018. </a:t>
            </a:r>
            <a:r>
              <a:rPr lang="en-GB" sz="1800" i="1" dirty="0"/>
              <a:t>Case Study Research and Applications : Design and Methods 6th ed, </a:t>
            </a:r>
            <a:r>
              <a:rPr lang="en-GB" sz="1800" dirty="0"/>
              <a:t>London, Sage Publications Incorporated</a:t>
            </a:r>
          </a:p>
          <a:p>
            <a:endParaRPr lang="en-GB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4A4A0-19EE-443D-A174-505853542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9DE82-1F0C-4D1F-B2DF-288536594528}" type="datetime4">
              <a:rPr lang="en-GB" smtClean="0"/>
              <a:t>27 August 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7D043E-E753-4AB8-B104-D67857B09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94D7-DC86-9A4E-9C9F-0B324FE8876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031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EE181DC-CB4A-4E96-B1E6-B31231E9A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1602" y="2870660"/>
            <a:ext cx="3408121" cy="757129"/>
          </a:xfrm>
        </p:spPr>
        <p:txBody>
          <a:bodyPr/>
          <a:lstStyle/>
          <a:p>
            <a:r>
              <a:rPr lang="en-GB" dirty="0"/>
              <a:t>My name is…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6C152-DF89-47FF-9317-E8F446B86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D9136-A14D-43D8-BA5A-8B0ABD68CCD1}" type="datetime4">
              <a:rPr lang="en-GB" smtClean="0"/>
              <a:t>27 August 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8147C-3637-4C2E-97DD-BCEAB8C18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94D7-DC86-9A4E-9C9F-0B324FE8876A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E35B479-BBDF-481B-B374-A813738E37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971926"/>
            <a:ext cx="7509164" cy="5272871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454060-C675-402D-82E0-B939880AA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4652" y="0"/>
            <a:ext cx="1147348" cy="114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6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A6E64-D332-44D6-A256-56BFC6B60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43" y="1083407"/>
            <a:ext cx="10515600" cy="757129"/>
          </a:xfrm>
        </p:spPr>
        <p:txBody>
          <a:bodyPr/>
          <a:lstStyle/>
          <a:p>
            <a:r>
              <a:rPr lang="en-GB" dirty="0"/>
              <a:t>For today…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819D8-EDD2-431D-ADF3-83478C461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843" y="2089500"/>
            <a:ext cx="11032050" cy="4057777"/>
          </a:xfrm>
        </p:spPr>
        <p:txBody>
          <a:bodyPr/>
          <a:lstStyle/>
          <a:p>
            <a:r>
              <a:rPr lang="en-GB" sz="3600" dirty="0"/>
              <a:t>Outline some of the key findings from our literature review.</a:t>
            </a:r>
          </a:p>
          <a:p>
            <a:endParaRPr lang="en-GB" sz="3600" dirty="0"/>
          </a:p>
          <a:p>
            <a:r>
              <a:rPr lang="en-GB" sz="3600" dirty="0"/>
              <a:t>Give you a brief overview of our study.</a:t>
            </a:r>
          </a:p>
          <a:p>
            <a:pPr marL="0" indent="0">
              <a:buNone/>
            </a:pPr>
            <a:endParaRPr lang="en-GB" sz="3600" dirty="0"/>
          </a:p>
          <a:p>
            <a:r>
              <a:rPr lang="en-GB" sz="3600" dirty="0"/>
              <a:t>Highlight opportunities to take part in our research.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9CB56-8B97-41E4-8223-F39A8AA02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9DE82-1F0C-4D1F-B2DF-288536594528}" type="datetime4">
              <a:rPr lang="en-GB" smtClean="0"/>
              <a:t>27 August 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5DBBB5-AD74-4E96-9BC8-E37EBEEC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94D7-DC86-9A4E-9C9F-0B324FE8876A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6C5926-52C6-4B67-A7F2-0320AAA89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4652" y="-63941"/>
            <a:ext cx="1147348" cy="114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26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>
            <a:extLst>
              <a:ext uri="{FF2B5EF4-FFF2-40B4-BE49-F238E27FC236}">
                <a16:creationId xmlns:a16="http://schemas.microsoft.com/office/drawing/2014/main" id="{76164371-EA4E-40EA-8BF9-B6D6C99A6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8652" y="3943250"/>
            <a:ext cx="4359759" cy="1571625"/>
          </a:xfrm>
        </p:spPr>
        <p:txBody>
          <a:bodyPr/>
          <a:lstStyle/>
          <a:p>
            <a:r>
              <a:rPr lang="en-GB" sz="4000" dirty="0"/>
              <a:t>… Literature review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FF03F0-9242-4CEF-A583-E644C7F56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6690-27C6-4290-9C35-2FB22267BD0F}" type="datetime4">
              <a:rPr lang="en-GB" smtClean="0"/>
              <a:t>27 August 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1C298-E64C-4EB4-BF29-471FD2A6A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94D7-DC86-9A4E-9C9F-0B324FE8876A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ECDDB7-DC00-4E89-AF5F-9D95058F4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4652" y="0"/>
            <a:ext cx="1147348" cy="11473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115B98-052D-4391-BDAC-87F90AA57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241" y="1246143"/>
            <a:ext cx="4359759" cy="245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2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6E5F0C4-2A41-410F-9DBA-FBD141F7A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1530" y="421425"/>
            <a:ext cx="6385724" cy="757129"/>
          </a:xfrm>
        </p:spPr>
        <p:txBody>
          <a:bodyPr/>
          <a:lstStyle/>
          <a:p>
            <a:r>
              <a:rPr lang="en-GB" dirty="0"/>
              <a:t>Questions of the literature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7AE5985-EEE3-4D5C-ABC5-26F7690E5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209760"/>
            <a:ext cx="10515600" cy="2779565"/>
          </a:xfrm>
        </p:spPr>
        <p:txBody>
          <a:bodyPr/>
          <a:lstStyle/>
          <a:p>
            <a:r>
              <a:rPr lang="en-GB" sz="1800" dirty="0"/>
              <a:t>What are the </a:t>
            </a:r>
            <a:r>
              <a:rPr lang="en-GB" sz="1800" b="1" dirty="0"/>
              <a:t>experiences</a:t>
            </a:r>
            <a:r>
              <a:rPr lang="en-GB" sz="1800" dirty="0"/>
              <a:t> of people who access and receive integrated health and social care (IHSC) at home to meet their </a:t>
            </a:r>
            <a:r>
              <a:rPr lang="en-GB" sz="1800" b="1" dirty="0"/>
              <a:t>health &amp; wellbeing needs (HWB)</a:t>
            </a:r>
            <a:r>
              <a:rPr lang="en-GB" sz="1800" dirty="0"/>
              <a:t>?</a:t>
            </a:r>
          </a:p>
          <a:p>
            <a:endParaRPr lang="en-GB" sz="800" dirty="0"/>
          </a:p>
          <a:p>
            <a:r>
              <a:rPr lang="en-GB" sz="1800" dirty="0"/>
              <a:t>How do people </a:t>
            </a:r>
            <a:r>
              <a:rPr lang="en-GB" sz="1800" b="1" dirty="0"/>
              <a:t>access</a:t>
            </a:r>
            <a:r>
              <a:rPr lang="en-GB" sz="1800" dirty="0"/>
              <a:t> IHSC at home?</a:t>
            </a:r>
          </a:p>
          <a:p>
            <a:endParaRPr lang="en-GB" sz="800" dirty="0"/>
          </a:p>
          <a:p>
            <a:r>
              <a:rPr lang="en-GB" sz="1800" dirty="0"/>
              <a:t>What do people, who utilise IHSC at home, </a:t>
            </a:r>
            <a:r>
              <a:rPr lang="en-GB" sz="1800" b="1" dirty="0"/>
              <a:t>perceive as their HWB</a:t>
            </a:r>
            <a:r>
              <a:rPr lang="en-GB" sz="1800" dirty="0"/>
              <a:t> </a:t>
            </a:r>
            <a:r>
              <a:rPr lang="en-GB" sz="1800" b="1" dirty="0"/>
              <a:t>needs</a:t>
            </a:r>
            <a:r>
              <a:rPr lang="en-GB" sz="1800" dirty="0"/>
              <a:t>?</a:t>
            </a:r>
          </a:p>
          <a:p>
            <a:endParaRPr lang="en-GB" sz="800" dirty="0"/>
          </a:p>
          <a:p>
            <a:r>
              <a:rPr lang="en-GB" sz="1800" dirty="0"/>
              <a:t>How do integrated health and social care </a:t>
            </a:r>
            <a:r>
              <a:rPr lang="en-GB" sz="1800" b="1" dirty="0"/>
              <a:t>meet the HWB needs</a:t>
            </a:r>
            <a:r>
              <a:rPr lang="en-GB" sz="1800" dirty="0"/>
              <a:t> of those who utilise it?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A9BC8-D418-4151-A365-B582D3BAC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63A6-5112-4BE3-8F5E-36CEB927CD24}" type="datetime4">
              <a:rPr lang="en-GB" smtClean="0"/>
              <a:t>27 August 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E706D7-EC22-4A58-8007-60E71FBF6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94D7-DC86-9A4E-9C9F-0B324FE8876A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AB0BF3-9B09-4713-A90B-79BB37EC4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4652" y="0"/>
            <a:ext cx="1147348" cy="114734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2A6DE91-26CF-4C6B-B4F5-FFA2E5DC3562}"/>
              </a:ext>
            </a:extLst>
          </p:cNvPr>
          <p:cNvSpPr txBox="1">
            <a:spLocks/>
          </p:cNvSpPr>
          <p:nvPr/>
        </p:nvSpPr>
        <p:spPr>
          <a:xfrm>
            <a:off x="9071876" y="4365620"/>
            <a:ext cx="2782806" cy="87296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69216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9216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/>
              <a:t>Prospero Protocol</a:t>
            </a:r>
            <a:r>
              <a:rPr lang="en-GB" sz="2000" dirty="0"/>
              <a:t> Published March 2018 </a:t>
            </a:r>
            <a:r>
              <a:rPr lang="en-GB" sz="1200" dirty="0"/>
              <a:t>(Henderson et al. 2018)</a:t>
            </a:r>
            <a:r>
              <a:rPr lang="en-GB" sz="1600" dirty="0"/>
              <a:t>	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1C6156-E46D-403B-8456-3EC2D0AD643C}"/>
              </a:ext>
            </a:extLst>
          </p:cNvPr>
          <p:cNvSpPr txBox="1"/>
          <p:nvPr/>
        </p:nvSpPr>
        <p:spPr>
          <a:xfrm>
            <a:off x="418323" y="3876726"/>
            <a:ext cx="2782806" cy="2274341"/>
          </a:xfrm>
          <a:prstGeom prst="rect">
            <a:avLst/>
          </a:prstGeom>
          <a:gradFill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ea typeface="Times New Roman" panose="02020603050405020304" pitchFamily="18" charset="0"/>
                <a:cs typeface="Arial" panose="020B0604020202020204" pitchFamily="34" charset="0"/>
              </a:rPr>
              <a:t>Scoping review Oct ’17 </a:t>
            </a:r>
            <a:r>
              <a:rPr lang="en-GB" sz="1200" dirty="0"/>
              <a:t>(Baxter and Jack 2008)</a:t>
            </a:r>
            <a:endParaRPr lang="en-GB" sz="12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8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Integrative</a:t>
            </a:r>
            <a:r>
              <a:rPr lang="en-GB" dirty="0">
                <a:ea typeface="Times New Roman" panose="02020603050405020304" pitchFamily="18" charset="0"/>
                <a:cs typeface="Arial" panose="020B0604020202020204" pitchFamily="34" charset="0"/>
              </a:rPr>
              <a:t> review </a:t>
            </a:r>
          </a:p>
          <a:p>
            <a:pPr lvl="1">
              <a:lnSpc>
                <a:spcPct val="115000"/>
              </a:lnSpc>
            </a:pPr>
            <a:r>
              <a:rPr lang="en-GB" dirty="0">
                <a:ea typeface="Times New Roman" panose="02020603050405020304" pitchFamily="18" charset="0"/>
                <a:cs typeface="Arial" panose="020B0604020202020204" pitchFamily="34" charset="0"/>
              </a:rPr>
              <a:t>Mar – Apr ’18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8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ea typeface="Times New Roman" panose="02020603050405020304" pitchFamily="18" charset="0"/>
                <a:cs typeface="Arial" panose="020B0604020202020204" pitchFamily="34" charset="0"/>
              </a:rPr>
              <a:t>Thematic analysis </a:t>
            </a:r>
            <a:r>
              <a:rPr lang="en-GB" sz="1200" dirty="0">
                <a:ea typeface="Times New Roman" panose="02020603050405020304" pitchFamily="18" charset="0"/>
                <a:cs typeface="Arial" panose="020B0604020202020204" pitchFamily="34" charset="0"/>
              </a:rPr>
              <a:t>(Braun &amp; Clarke, 2016)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8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DF2448-7237-4614-80C5-EC9FB2F71DD9}"/>
              </a:ext>
            </a:extLst>
          </p:cNvPr>
          <p:cNvSpPr/>
          <p:nvPr/>
        </p:nvSpPr>
        <p:spPr>
          <a:xfrm>
            <a:off x="4751229" y="3876726"/>
            <a:ext cx="2782806" cy="2215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700" b="1" dirty="0">
                <a:ea typeface="Times New Roman" panose="02020603050405020304" pitchFamily="18" charset="0"/>
                <a:cs typeface="Arial" panose="020B0604020202020204" pitchFamily="34" charset="0"/>
              </a:rPr>
              <a:t>Databases (7)</a:t>
            </a:r>
            <a:endParaRPr lang="en-GB" sz="17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700" dirty="0" err="1">
                <a:ea typeface="Times New Roman" panose="02020603050405020304" pitchFamily="18" charset="0"/>
                <a:cs typeface="Arial" panose="020B0604020202020204" pitchFamily="34" charset="0"/>
              </a:rPr>
              <a:t>EBSCOHost</a:t>
            </a:r>
            <a:r>
              <a:rPr lang="en-GB" sz="1700" dirty="0"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</a:p>
          <a:p>
            <a:pPr lvl="1">
              <a:lnSpc>
                <a:spcPct val="115000"/>
              </a:lnSpc>
            </a:pPr>
            <a:r>
              <a:rPr lang="en-GB" sz="1700" dirty="0">
                <a:ea typeface="Times New Roman" panose="02020603050405020304" pitchFamily="18" charset="0"/>
                <a:cs typeface="Arial" panose="020B0604020202020204" pitchFamily="34" charset="0"/>
              </a:rPr>
              <a:t>CINAHL; AMED; </a:t>
            </a:r>
            <a:r>
              <a:rPr lang="en-GB" sz="1700" dirty="0" err="1">
                <a:ea typeface="Times New Roman" panose="02020603050405020304" pitchFamily="18" charset="0"/>
                <a:cs typeface="Arial" panose="020B0604020202020204" pitchFamily="34" charset="0"/>
              </a:rPr>
              <a:t>SocINDEX</a:t>
            </a:r>
            <a:r>
              <a:rPr lang="en-GB" sz="1700" dirty="0">
                <a:ea typeface="Times New Roman" panose="02020603050405020304" pitchFamily="18" charset="0"/>
                <a:cs typeface="Arial" panose="020B0604020202020204" pitchFamily="34" charset="0"/>
              </a:rPr>
              <a:t>; MEDLINE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ea typeface="Times New Roman" panose="02020603050405020304" pitchFamily="18" charset="0"/>
                <a:cs typeface="Arial" panose="020B0604020202020204" pitchFamily="34" charset="0"/>
              </a:rPr>
              <a:t>TRIP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ea typeface="Times New Roman" panose="02020603050405020304" pitchFamily="18" charset="0"/>
                <a:cs typeface="Arial" panose="020B0604020202020204" pitchFamily="34" charset="0"/>
              </a:rPr>
              <a:t>Web of Science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ea typeface="Times New Roman" panose="02020603050405020304" pitchFamily="18" charset="0"/>
                <a:cs typeface="Arial" panose="020B0604020202020204" pitchFamily="34" charset="0"/>
              </a:rPr>
              <a:t>Science Direct</a:t>
            </a:r>
          </a:p>
        </p:txBody>
      </p:sp>
    </p:spTree>
    <p:extLst>
      <p:ext uri="{BB962C8B-B14F-4D97-AF65-F5344CB8AC3E}">
        <p14:creationId xmlns:p14="http://schemas.microsoft.com/office/powerpoint/2010/main" val="20501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D475B-B9A9-43C3-8144-780BE8D2C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904" y="956721"/>
            <a:ext cx="2160034" cy="757129"/>
          </a:xfrm>
        </p:spPr>
        <p:txBody>
          <a:bodyPr/>
          <a:lstStyle/>
          <a:p>
            <a:r>
              <a:rPr lang="en-GB" dirty="0"/>
              <a:t>Findings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D48FF-3BAF-4CE7-8B52-23D27D9A0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9DE82-1F0C-4D1F-B2DF-288536594528}" type="datetime4">
              <a:rPr lang="en-GB" smtClean="0"/>
              <a:t>27 August 2021</a:t>
            </a:fld>
            <a:r>
              <a:rPr lang="en-GB" dirty="0"/>
              <a:t> </a:t>
            </a:r>
            <a:r>
              <a:rPr lang="en-GB" b="1" dirty="0">
                <a:solidFill>
                  <a:schemeClr val="tx2"/>
                </a:solidFill>
              </a:rPr>
              <a:t>F</a:t>
            </a:r>
            <a:r>
              <a:rPr lang="en-GB" dirty="0"/>
              <a:t> C P E G</a:t>
            </a:r>
            <a:r>
              <a:rPr lang="en-GB" b="1" dirty="0"/>
              <a:t> </a:t>
            </a:r>
            <a:r>
              <a:rPr lang="en-GB" b="1" dirty="0">
                <a:solidFill>
                  <a:schemeClr val="tx2"/>
                </a:solidFill>
              </a:rPr>
              <a:t>N</a:t>
            </a:r>
            <a:r>
              <a:rPr lang="en-GB" dirty="0"/>
              <a:t> S I 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E202DF-E81A-4A22-B732-4B7FF4566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94D7-DC86-9A4E-9C9F-0B324FE8876A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6BC62A-1235-41C5-B9F6-B523662BB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4652" y="0"/>
            <a:ext cx="1147348" cy="114734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3254074-A1D2-4E81-984B-4C8B99A435BD}"/>
              </a:ext>
            </a:extLst>
          </p:cNvPr>
          <p:cNvGrpSpPr/>
          <p:nvPr/>
        </p:nvGrpSpPr>
        <p:grpSpPr>
          <a:xfrm>
            <a:off x="4264920" y="548263"/>
            <a:ext cx="6064013" cy="5591080"/>
            <a:chOff x="0" y="0"/>
            <a:chExt cx="5597732" cy="58832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4048947-6655-46B0-93D8-FD144C842A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228850" cy="7241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91440" rIns="91440" bIns="9144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3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Records identified through database searching</a:t>
              </a:r>
              <a:br>
                <a:rPr lang="en-GB" sz="13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GB" sz="13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(n = 435)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1843494-EED4-4644-A0A2-63EEF925CDF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58785" y="688769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9153D8D-1FA2-4FC8-9B8E-52E486BC74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38847" y="688769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2122D6F-4551-4179-A48D-D1B65B46E5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6946" y="0"/>
              <a:ext cx="2228850" cy="723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91440" rIns="91440" bIns="9144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3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Additional records identified through other sources</a:t>
              </a:r>
              <a:br>
                <a:rPr lang="en-GB" sz="13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GB" sz="13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(n = 2)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CDB0051-3442-4E69-BA00-8A6D2C6465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9403" y="1151907"/>
              <a:ext cx="2771775" cy="571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91440" rIns="91440" bIns="9144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3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Records after duplicates removed</a:t>
              </a:r>
              <a:br>
                <a:rPr lang="en-GB" sz="13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GB" sz="13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(n = 430)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4280C4A-C7F9-45AC-A04A-97C7A854C0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7543" y="2185060"/>
              <a:ext cx="1670050" cy="571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91440" rIns="91440" bIns="9144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3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Records screened</a:t>
              </a:r>
              <a:br>
                <a:rPr lang="en-GB" sz="13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GB" sz="13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(n = 430)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49BD9A1-4AC2-4B76-A4AC-C04F132A8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3232" y="2185060"/>
              <a:ext cx="1714500" cy="571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91440" rIns="91440" bIns="9144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3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Records excluded</a:t>
              </a:r>
              <a:br>
                <a:rPr lang="en-GB" sz="13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GB" sz="13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(n = 383)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93DFDAF-3843-4720-90FB-B548FF68DF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3793" y="3087585"/>
              <a:ext cx="1714500" cy="7188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91440" rIns="91440" bIns="9144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3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Full-text articles assessed for eligibility</a:t>
              </a:r>
              <a:br>
                <a:rPr lang="en-GB" sz="13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GB" sz="13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(n = 47)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80833E6-274E-451D-9E25-6E3D03F2F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3793" y="4120738"/>
              <a:ext cx="1714500" cy="77596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91440" rIns="91440" bIns="9144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3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Studies included in qualitative synthesis</a:t>
              </a:r>
              <a:br>
                <a:rPr lang="en-GB" sz="13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GB" sz="13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(n =12)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3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3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(Mixed method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9373972-DFF9-40F8-825E-B18C945069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3793" y="5153891"/>
              <a:ext cx="1714500" cy="729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91440" rIns="91440" bIns="9144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3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Studies included in quantitative synthesis </a:t>
              </a:r>
              <a:br>
                <a:rPr lang="en-GB" sz="13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GB" sz="13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(n = 8)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018A16F-A69A-4387-948A-FA5CB9B68C9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398816" y="1721922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58946A0-EB6A-4FEE-B147-03F1FAB96A1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398816" y="2755075"/>
              <a:ext cx="0" cy="3429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DA7D6DB-8658-4498-9563-4F658BAAAAA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398816" y="3776353"/>
              <a:ext cx="0" cy="3429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ECC1C17-C3BD-4610-9FBD-44653B422B5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241964" y="2470068"/>
              <a:ext cx="65087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C4EA56C-F330-447B-88AE-ED8F6E6E995A}"/>
              </a:ext>
            </a:extLst>
          </p:cNvPr>
          <p:cNvSpPr txBox="1"/>
          <p:nvPr/>
        </p:nvSpPr>
        <p:spPr>
          <a:xfrm>
            <a:off x="9608516" y="3543210"/>
            <a:ext cx="2420693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Exclusions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Not primary research- descriptive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Does not meet criteria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Population; relevance: “integration”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A42B7C-9061-4CFD-8521-679BAD3A581D}"/>
              </a:ext>
            </a:extLst>
          </p:cNvPr>
          <p:cNvSpPr txBox="1"/>
          <p:nvPr/>
        </p:nvSpPr>
        <p:spPr>
          <a:xfrm>
            <a:off x="1498801" y="4102913"/>
            <a:ext cx="3938069" cy="9251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600" b="1" dirty="0">
                <a:ea typeface="Times New Roman" panose="02020603050405020304" pitchFamily="18" charset="0"/>
                <a:cs typeface="Arial" panose="020B0604020202020204" pitchFamily="34" charset="0"/>
              </a:rPr>
              <a:t>Quality appraisal</a:t>
            </a:r>
            <a:endParaRPr lang="en-GB" sz="16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ea typeface="Times New Roman" panose="02020603050405020304" pitchFamily="18" charset="0"/>
                <a:cs typeface="Arial" panose="020B0604020202020204" pitchFamily="34" charset="0"/>
              </a:rPr>
              <a:t>Critical Appraisal Skills Programme (CASP)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ea typeface="Times New Roman" panose="02020603050405020304" pitchFamily="18" charset="0"/>
                <a:cs typeface="Arial" panose="020B0604020202020204" pitchFamily="34" charset="0"/>
              </a:rPr>
              <a:t>Overall, quality of papers was poor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645F79E-12B4-423F-89C5-C94921420995}"/>
              </a:ext>
            </a:extLst>
          </p:cNvPr>
          <p:cNvSpPr txBox="1"/>
          <p:nvPr/>
        </p:nvSpPr>
        <p:spPr>
          <a:xfrm>
            <a:off x="561942" y="2192570"/>
            <a:ext cx="3865391" cy="12082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600" b="1" dirty="0">
                <a:ea typeface="Times New Roman" panose="02020603050405020304" pitchFamily="18" charset="0"/>
                <a:cs typeface="Arial" panose="020B0604020202020204" pitchFamily="34" charset="0"/>
              </a:rPr>
              <a:t>Quality appraisal</a:t>
            </a:r>
            <a:endParaRPr lang="en-GB" sz="16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ea typeface="Times New Roman" panose="02020603050405020304" pitchFamily="18" charset="0"/>
                <a:cs typeface="Arial" panose="020B0604020202020204" pitchFamily="34" charset="0"/>
              </a:rPr>
              <a:t>SIGN grading system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ea typeface="Times New Roman" panose="02020603050405020304" pitchFamily="18" charset="0"/>
                <a:cs typeface="Arial" panose="020B0604020202020204" pitchFamily="34" charset="0"/>
              </a:rPr>
              <a:t>Grading ranged from 2++ to  3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ea typeface="Times New Roman" panose="02020603050405020304" pitchFamily="18" charset="0"/>
                <a:cs typeface="Arial" panose="020B0604020202020204" pitchFamily="34" charset="0"/>
              </a:rPr>
              <a:t>Grading ranged from B to D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9965C6C-C546-4DC6-9AD4-6283878EB866}"/>
              </a:ext>
            </a:extLst>
          </p:cNvPr>
          <p:cNvGrpSpPr/>
          <p:nvPr/>
        </p:nvGrpSpPr>
        <p:grpSpPr>
          <a:xfrm>
            <a:off x="357125" y="5877340"/>
            <a:ext cx="5008271" cy="365125"/>
            <a:chOff x="3086288" y="176463"/>
            <a:chExt cx="5962560" cy="43702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0BC4D6C-49EF-41C5-AB67-2942F8EE1B99}"/>
                </a:ext>
              </a:extLst>
            </p:cNvPr>
            <p:cNvGrpSpPr/>
            <p:nvPr/>
          </p:nvGrpSpPr>
          <p:grpSpPr>
            <a:xfrm>
              <a:off x="4599398" y="176463"/>
              <a:ext cx="4449450" cy="437026"/>
              <a:chOff x="856262" y="3305798"/>
              <a:chExt cx="7036462" cy="494284"/>
            </a:xfrm>
          </p:grpSpPr>
          <p:pic>
            <p:nvPicPr>
              <p:cNvPr id="32" name="Content Placeholder 6">
                <a:extLst>
                  <a:ext uri="{FF2B5EF4-FFF2-40B4-BE49-F238E27FC236}">
                    <a16:creationId xmlns:a16="http://schemas.microsoft.com/office/drawing/2014/main" id="{BA883044-80A8-4DE8-9927-233CE2ECCE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985741">
                <a:off x="7116223" y="3305798"/>
                <a:ext cx="776501" cy="46590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A13DCA6F-07F6-449B-AF01-9A41071A08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58588">
                <a:off x="1905275" y="3372314"/>
                <a:ext cx="701456" cy="42087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3A33568D-A850-44E0-84C7-A681A8788D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43338">
                <a:off x="6098598" y="3351002"/>
                <a:ext cx="640376" cy="42691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F9CC259B-0D4C-4BFA-9FE9-8D1B92D50D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010084">
                <a:off x="4018966" y="3370441"/>
                <a:ext cx="602253" cy="401703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9814114F-8343-4D2D-A27E-FE50BAB6D9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903745">
                <a:off x="2983657" y="3361045"/>
                <a:ext cx="621811" cy="4148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CDBFF30F-818E-4281-8827-7848AC63E0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855423">
                <a:off x="5037158" y="3339499"/>
                <a:ext cx="681602" cy="42600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7D0306EF-CC57-4AF9-B814-83AB4F598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907155">
                <a:off x="856262" y="3380036"/>
                <a:ext cx="672074" cy="42004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D7FCA9C-75D0-478E-9EF5-B72A999C6B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96948">
              <a:off x="3869719" y="222118"/>
              <a:ext cx="534256" cy="35647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739AB66-2688-41FB-A1B1-4C07E01499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89409">
              <a:off x="3086288" y="239936"/>
              <a:ext cx="570723" cy="34871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73E99A3-2C8E-4A4E-ACB2-74B3BD30E52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727" y="4464328"/>
            <a:ext cx="1206634" cy="120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5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1E95C597-D4A5-42FB-9977-F10BCA7E751F}"/>
              </a:ext>
            </a:extLst>
          </p:cNvPr>
          <p:cNvGrpSpPr/>
          <p:nvPr/>
        </p:nvGrpSpPr>
        <p:grpSpPr>
          <a:xfrm>
            <a:off x="400526" y="285983"/>
            <a:ext cx="11023423" cy="6346690"/>
            <a:chOff x="400526" y="285983"/>
            <a:chExt cx="11023423" cy="634669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26519E6-4BFB-4A63-8071-D1C0CA3B0A1D}"/>
                </a:ext>
              </a:extLst>
            </p:cNvPr>
            <p:cNvSpPr/>
            <p:nvPr/>
          </p:nvSpPr>
          <p:spPr>
            <a:xfrm>
              <a:off x="1622552" y="285983"/>
              <a:ext cx="8336994" cy="514688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2893B6D-0527-45E0-9B2B-FFE8B578B3BB}"/>
                </a:ext>
              </a:extLst>
            </p:cNvPr>
            <p:cNvSpPr/>
            <p:nvPr/>
          </p:nvSpPr>
          <p:spPr>
            <a:xfrm>
              <a:off x="400526" y="1003460"/>
              <a:ext cx="7495405" cy="5284000"/>
            </a:xfrm>
            <a:prstGeom prst="roundRect">
              <a:avLst/>
            </a:prstGeom>
            <a:solidFill>
              <a:srgbClr val="FEE8FD">
                <a:alpha val="50000"/>
              </a:srgbClr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277F4A9D-4275-4587-AA03-4F7E53017333}"/>
                </a:ext>
              </a:extLst>
            </p:cNvPr>
            <p:cNvSpPr/>
            <p:nvPr/>
          </p:nvSpPr>
          <p:spPr>
            <a:xfrm>
              <a:off x="4367913" y="1844888"/>
              <a:ext cx="7056036" cy="461917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6ABBBA5-38C1-4BA9-9F8A-72667DD99755}"/>
                </a:ext>
              </a:extLst>
            </p:cNvPr>
            <p:cNvSpPr txBox="1"/>
            <p:nvPr/>
          </p:nvSpPr>
          <p:spPr>
            <a:xfrm>
              <a:off x="7756604" y="430136"/>
              <a:ext cx="195723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Maintaining and promoting health and wellbeing through IHSC</a:t>
              </a:r>
              <a:endParaRPr kumimoji="0" lang="en-US" sz="1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4D667B7-4466-46F5-9EDC-5F50F43B8E21}"/>
                </a:ext>
              </a:extLst>
            </p:cNvPr>
            <p:cNvSpPr txBox="1"/>
            <p:nvPr/>
          </p:nvSpPr>
          <p:spPr>
            <a:xfrm>
              <a:off x="819776" y="5500670"/>
              <a:ext cx="20137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Relationships as a cornerstone of IHSC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C3B4AD4-33ED-4EAA-B264-B73FA17A1F3B}"/>
                </a:ext>
              </a:extLst>
            </p:cNvPr>
            <p:cNvSpPr txBox="1"/>
            <p:nvPr/>
          </p:nvSpPr>
          <p:spPr>
            <a:xfrm>
              <a:off x="8186086" y="5555455"/>
              <a:ext cx="288674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Understanding and navigating integrated collaborative systems of care</a:t>
              </a:r>
              <a:endParaRPr kumimoji="0" lang="en-US" sz="1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9D7E26C-AE93-4442-9A0C-15FCBB8A3B56}"/>
                </a:ext>
              </a:extLst>
            </p:cNvPr>
            <p:cNvGrpSpPr/>
            <p:nvPr/>
          </p:nvGrpSpPr>
          <p:grpSpPr>
            <a:xfrm>
              <a:off x="4909699" y="2254533"/>
              <a:ext cx="2290463" cy="2861382"/>
              <a:chOff x="4872479" y="2950612"/>
              <a:chExt cx="2290463" cy="3552860"/>
            </a:xfrm>
            <a:solidFill>
              <a:schemeClr val="accent4">
                <a:lumMod val="60000"/>
                <a:lumOff val="40000"/>
                <a:alpha val="50000"/>
              </a:schemeClr>
            </a:solidFill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EEFBE27C-32F6-4DC0-8FE5-F77BEB4AC1B5}"/>
                  </a:ext>
                </a:extLst>
              </p:cNvPr>
              <p:cNvSpPr/>
              <p:nvPr/>
            </p:nvSpPr>
            <p:spPr>
              <a:xfrm>
                <a:off x="4911623" y="2950612"/>
                <a:ext cx="2212174" cy="355286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CFEDA81-5554-4B24-8287-78DB0371673B}"/>
                  </a:ext>
                </a:extLst>
              </p:cNvPr>
              <p:cNvSpPr txBox="1"/>
              <p:nvPr/>
            </p:nvSpPr>
            <p:spPr>
              <a:xfrm>
                <a:off x="4872479" y="3177792"/>
                <a:ext cx="2290463" cy="24622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Collaboration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Communication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Relationships &amp; Trust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Community &amp; Social Roles &amp; Contacts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4FBAC10-2B69-4707-AF58-174F224F97C9}"/>
                </a:ext>
              </a:extLst>
            </p:cNvPr>
            <p:cNvSpPr txBox="1"/>
            <p:nvPr/>
          </p:nvSpPr>
          <p:spPr>
            <a:xfrm>
              <a:off x="1759752" y="2060124"/>
              <a:ext cx="1558179" cy="91940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Relationships with staff, carers and family are important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0E9FD9-1611-4C9E-A8FD-02FCABB32337}"/>
                </a:ext>
              </a:extLst>
            </p:cNvPr>
            <p:cNvSpPr txBox="1"/>
            <p:nvPr/>
          </p:nvSpPr>
          <p:spPr>
            <a:xfrm>
              <a:off x="1922163" y="3898936"/>
              <a:ext cx="1223158" cy="51077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Feeling able to cope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8CBB836-C9C6-4329-95D4-E2FDA256630F}"/>
                </a:ext>
              </a:extLst>
            </p:cNvPr>
            <p:cNvSpPr txBox="1"/>
            <p:nvPr/>
          </p:nvSpPr>
          <p:spPr>
            <a:xfrm>
              <a:off x="2982376" y="3285688"/>
              <a:ext cx="1223158" cy="30646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 b="1">
                  <a:solidFill>
                    <a:srgbClr val="0066FF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Inclusion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20A53FE-C5DE-4030-89DF-B33C6544C958}"/>
                </a:ext>
              </a:extLst>
            </p:cNvPr>
            <p:cNvSpPr txBox="1"/>
            <p:nvPr/>
          </p:nvSpPr>
          <p:spPr>
            <a:xfrm>
              <a:off x="5380286" y="5609594"/>
              <a:ext cx="1349287" cy="51077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 b="1">
                  <a:solidFill>
                    <a:srgbClr val="0066FF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Connecting with staff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5913D36-4D4F-4750-B994-35101183A55C}"/>
                </a:ext>
              </a:extLst>
            </p:cNvPr>
            <p:cNvSpPr txBox="1"/>
            <p:nvPr/>
          </p:nvSpPr>
          <p:spPr>
            <a:xfrm>
              <a:off x="2807249" y="4681684"/>
              <a:ext cx="1413500" cy="30646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 b="1">
                  <a:solidFill>
                    <a:srgbClr val="0066FF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Functionality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8A01E31-7393-48BA-BBE1-E791718687B2}"/>
                </a:ext>
              </a:extLst>
            </p:cNvPr>
            <p:cNvSpPr txBox="1"/>
            <p:nvPr/>
          </p:nvSpPr>
          <p:spPr>
            <a:xfrm>
              <a:off x="8228191" y="4363161"/>
              <a:ext cx="1133092" cy="51077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 b="1">
                  <a:solidFill>
                    <a:srgbClr val="0066FF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Clarity of care systems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AB0D398-9DE7-46D7-8E72-0ECC7F3F2843}"/>
                </a:ext>
              </a:extLst>
            </p:cNvPr>
            <p:cNvSpPr txBox="1"/>
            <p:nvPr/>
          </p:nvSpPr>
          <p:spPr>
            <a:xfrm>
              <a:off x="8201783" y="2432628"/>
              <a:ext cx="1223158" cy="51077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Feeling in control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9BE53B0-CB3E-468D-8D81-48B7A661F1B0}"/>
                </a:ext>
              </a:extLst>
            </p:cNvPr>
            <p:cNvSpPr txBox="1"/>
            <p:nvPr/>
          </p:nvSpPr>
          <p:spPr>
            <a:xfrm>
              <a:off x="5290554" y="513243"/>
              <a:ext cx="1223158" cy="30646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 b="1">
                  <a:solidFill>
                    <a:srgbClr val="0066FF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Feeling safe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589F18B-F51F-48E7-BE57-894ED7B66A9B}"/>
              </a:ext>
            </a:extLst>
          </p:cNvPr>
          <p:cNvGrpSpPr/>
          <p:nvPr/>
        </p:nvGrpSpPr>
        <p:grpSpPr>
          <a:xfrm>
            <a:off x="1826661" y="526334"/>
            <a:ext cx="7986302" cy="5389834"/>
            <a:chOff x="1826661" y="526334"/>
            <a:chExt cx="7986302" cy="5389834"/>
          </a:xfrm>
        </p:grpSpPr>
        <p:cxnSp>
          <p:nvCxnSpPr>
            <p:cNvPr id="21" name="Connector: Curved 20">
              <a:extLst>
                <a:ext uri="{FF2B5EF4-FFF2-40B4-BE49-F238E27FC236}">
                  <a16:creationId xmlns:a16="http://schemas.microsoft.com/office/drawing/2014/main" id="{52291F4C-0143-4545-8234-6EF9EBCC474B}"/>
                </a:ext>
              </a:extLst>
            </p:cNvPr>
            <p:cNvCxnSpPr>
              <a:cxnSpLocks/>
            </p:cNvCxnSpPr>
            <p:nvPr/>
          </p:nvCxnSpPr>
          <p:spPr>
            <a:xfrm>
              <a:off x="6298931" y="737628"/>
              <a:ext cx="2075048" cy="1950388"/>
            </a:xfrm>
            <a:prstGeom prst="curvedConnector3">
              <a:avLst/>
            </a:prstGeom>
            <a:ln>
              <a:solidFill>
                <a:srgbClr val="C00000"/>
              </a:solidFill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Connector: Curved 21">
              <a:extLst>
                <a:ext uri="{FF2B5EF4-FFF2-40B4-BE49-F238E27FC236}">
                  <a16:creationId xmlns:a16="http://schemas.microsoft.com/office/drawing/2014/main" id="{23F0A36E-D317-4DA2-8273-CC23D686089A}"/>
                </a:ext>
              </a:extLst>
            </p:cNvPr>
            <p:cNvCxnSpPr/>
            <p:nvPr/>
          </p:nvCxnSpPr>
          <p:spPr>
            <a:xfrm rot="5400000">
              <a:off x="6975315" y="2895444"/>
              <a:ext cx="1498420" cy="1426384"/>
            </a:xfrm>
            <a:prstGeom prst="curvedConnector3">
              <a:avLst/>
            </a:prstGeom>
            <a:ln>
              <a:solidFill>
                <a:srgbClr val="C00000"/>
              </a:solidFill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Connector: Curved 22">
              <a:extLst>
                <a:ext uri="{FF2B5EF4-FFF2-40B4-BE49-F238E27FC236}">
                  <a16:creationId xmlns:a16="http://schemas.microsoft.com/office/drawing/2014/main" id="{649E78C4-AE00-4073-B94D-693FA265B439}"/>
                </a:ext>
              </a:extLst>
            </p:cNvPr>
            <p:cNvCxnSpPr>
              <a:cxnSpLocks/>
            </p:cNvCxnSpPr>
            <p:nvPr/>
          </p:nvCxnSpPr>
          <p:spPr>
            <a:xfrm>
              <a:off x="6729573" y="3209238"/>
              <a:ext cx="1633773" cy="1363379"/>
            </a:xfrm>
            <a:prstGeom prst="curvedConnector3">
              <a:avLst/>
            </a:prstGeom>
            <a:ln>
              <a:solidFill>
                <a:srgbClr val="C00000"/>
              </a:solidFill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Connector: Curved 23">
              <a:extLst>
                <a:ext uri="{FF2B5EF4-FFF2-40B4-BE49-F238E27FC236}">
                  <a16:creationId xmlns:a16="http://schemas.microsoft.com/office/drawing/2014/main" id="{893A3295-175E-44D4-B1A9-EAE3D3C7D39B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3288895" y="2466074"/>
              <a:ext cx="2689685" cy="1093861"/>
            </a:xfrm>
            <a:prstGeom prst="curvedConnector3">
              <a:avLst/>
            </a:prstGeom>
            <a:ln>
              <a:solidFill>
                <a:srgbClr val="C00000"/>
              </a:solidFill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Connector: Curved 24">
              <a:extLst>
                <a:ext uri="{FF2B5EF4-FFF2-40B4-BE49-F238E27FC236}">
                  <a16:creationId xmlns:a16="http://schemas.microsoft.com/office/drawing/2014/main" id="{A26D75D4-21D9-4374-9F48-25794832C1E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3947140" y="3547260"/>
              <a:ext cx="1160746" cy="924224"/>
            </a:xfrm>
            <a:prstGeom prst="curvedConnector3">
              <a:avLst/>
            </a:prstGeom>
            <a:ln>
              <a:solidFill>
                <a:srgbClr val="C00000"/>
              </a:solidFill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Connector: Curved 25">
              <a:extLst>
                <a:ext uri="{FF2B5EF4-FFF2-40B4-BE49-F238E27FC236}">
                  <a16:creationId xmlns:a16="http://schemas.microsoft.com/office/drawing/2014/main" id="{EDADFC75-BE4D-45D6-836C-5BFCBE9F7D31}"/>
                </a:ext>
              </a:extLst>
            </p:cNvPr>
            <p:cNvCxnSpPr/>
            <p:nvPr/>
          </p:nvCxnSpPr>
          <p:spPr>
            <a:xfrm>
              <a:off x="6690428" y="2618400"/>
              <a:ext cx="1832494" cy="1746330"/>
            </a:xfrm>
            <a:prstGeom prst="curvedConnector3">
              <a:avLst/>
            </a:prstGeom>
            <a:ln>
              <a:solidFill>
                <a:srgbClr val="C00000"/>
              </a:solidFill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Connector: Curved 26">
              <a:extLst>
                <a:ext uri="{FF2B5EF4-FFF2-40B4-BE49-F238E27FC236}">
                  <a16:creationId xmlns:a16="http://schemas.microsoft.com/office/drawing/2014/main" id="{775A5DA5-7547-4ACB-B2A3-BF58A08CB317}"/>
                </a:ext>
              </a:extLst>
            </p:cNvPr>
            <p:cNvCxnSpPr/>
            <p:nvPr/>
          </p:nvCxnSpPr>
          <p:spPr>
            <a:xfrm rot="10800000" flipV="1">
              <a:off x="4047662" y="711112"/>
              <a:ext cx="1357474" cy="749316"/>
            </a:xfrm>
            <a:prstGeom prst="curvedConnector3">
              <a:avLst/>
            </a:prstGeom>
            <a:ln>
              <a:solidFill>
                <a:srgbClr val="C00000"/>
              </a:solidFill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Connector: Curved 27">
              <a:extLst>
                <a:ext uri="{FF2B5EF4-FFF2-40B4-BE49-F238E27FC236}">
                  <a16:creationId xmlns:a16="http://schemas.microsoft.com/office/drawing/2014/main" id="{4E48DD32-BEF0-46D6-8E7E-5D0AB75EE845}"/>
                </a:ext>
              </a:extLst>
            </p:cNvPr>
            <p:cNvCxnSpPr/>
            <p:nvPr/>
          </p:nvCxnSpPr>
          <p:spPr>
            <a:xfrm>
              <a:off x="3145321" y="2178882"/>
              <a:ext cx="2087429" cy="1554211"/>
            </a:xfrm>
            <a:prstGeom prst="curvedConnector3">
              <a:avLst/>
            </a:prstGeom>
            <a:ln>
              <a:solidFill>
                <a:srgbClr val="C00000"/>
              </a:solidFill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Connector: Curved 28">
              <a:extLst>
                <a:ext uri="{FF2B5EF4-FFF2-40B4-BE49-F238E27FC236}">
                  <a16:creationId xmlns:a16="http://schemas.microsoft.com/office/drawing/2014/main" id="{B389BD9D-710C-4780-A2BA-597794D4DA53}"/>
                </a:ext>
              </a:extLst>
            </p:cNvPr>
            <p:cNvCxnSpPr/>
            <p:nvPr/>
          </p:nvCxnSpPr>
          <p:spPr>
            <a:xfrm rot="16200000" flipH="1">
              <a:off x="1514562" y="3200047"/>
              <a:ext cx="1239212" cy="365301"/>
            </a:xfrm>
            <a:prstGeom prst="curvedConnector3">
              <a:avLst>
                <a:gd name="adj1" fmla="val 92877"/>
              </a:avLst>
            </a:prstGeom>
            <a:ln>
              <a:solidFill>
                <a:srgbClr val="C00000"/>
              </a:solidFill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Connector: Curved 29">
              <a:extLst>
                <a:ext uri="{FF2B5EF4-FFF2-40B4-BE49-F238E27FC236}">
                  <a16:creationId xmlns:a16="http://schemas.microsoft.com/office/drawing/2014/main" id="{4E2274BA-0C3D-4D07-98E0-9414E634EA51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2997843" y="3749783"/>
              <a:ext cx="1084210" cy="768963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C00000"/>
              </a:solidFill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Connector: Curved 30">
              <a:extLst>
                <a:ext uri="{FF2B5EF4-FFF2-40B4-BE49-F238E27FC236}">
                  <a16:creationId xmlns:a16="http://schemas.microsoft.com/office/drawing/2014/main" id="{7F2271FF-A51C-48D3-B9EB-6A648E917AE5}"/>
                </a:ext>
              </a:extLst>
            </p:cNvPr>
            <p:cNvCxnSpPr/>
            <p:nvPr/>
          </p:nvCxnSpPr>
          <p:spPr>
            <a:xfrm flipV="1">
              <a:off x="4086807" y="4676369"/>
              <a:ext cx="1203747" cy="195529"/>
            </a:xfrm>
            <a:prstGeom prst="curvedConnector3">
              <a:avLst/>
            </a:prstGeom>
            <a:ln>
              <a:solidFill>
                <a:srgbClr val="C00000"/>
              </a:solidFill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Connector: Curved 31">
              <a:extLst>
                <a:ext uri="{FF2B5EF4-FFF2-40B4-BE49-F238E27FC236}">
                  <a16:creationId xmlns:a16="http://schemas.microsoft.com/office/drawing/2014/main" id="{3793C96C-9D62-4598-8F1C-9FFB3E31BB8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756905" y="2022247"/>
              <a:ext cx="4098053" cy="1516538"/>
            </a:xfrm>
            <a:prstGeom prst="curvedConnector3">
              <a:avLst/>
            </a:prstGeom>
            <a:ln>
              <a:solidFill>
                <a:srgbClr val="C00000"/>
              </a:solidFill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Connector: Curved 32">
              <a:extLst>
                <a:ext uri="{FF2B5EF4-FFF2-40B4-BE49-F238E27FC236}">
                  <a16:creationId xmlns:a16="http://schemas.microsoft.com/office/drawing/2014/main" id="{C912CD7C-8762-4538-A6C6-86489D8BD2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08944" y="526334"/>
              <a:ext cx="3361964" cy="1584747"/>
            </a:xfrm>
            <a:prstGeom prst="curvedConnector3">
              <a:avLst>
                <a:gd name="adj1" fmla="val -2413"/>
              </a:avLst>
            </a:prstGeom>
            <a:ln>
              <a:solidFill>
                <a:srgbClr val="C00000"/>
              </a:solidFill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Connector: Curved 33">
              <a:extLst>
                <a:ext uri="{FF2B5EF4-FFF2-40B4-BE49-F238E27FC236}">
                  <a16:creationId xmlns:a16="http://schemas.microsoft.com/office/drawing/2014/main" id="{202F9A76-5C6B-4CA4-9571-79259EFC2A3A}"/>
                </a:ext>
              </a:extLst>
            </p:cNvPr>
            <p:cNvCxnSpPr/>
            <p:nvPr/>
          </p:nvCxnSpPr>
          <p:spPr>
            <a:xfrm>
              <a:off x="1826661" y="2618400"/>
              <a:ext cx="3737540" cy="3297768"/>
            </a:xfrm>
            <a:prstGeom prst="curvedConnector3">
              <a:avLst>
                <a:gd name="adj1" fmla="val -2237"/>
              </a:avLst>
            </a:prstGeom>
            <a:ln>
              <a:solidFill>
                <a:srgbClr val="C00000"/>
              </a:solidFill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D13D614-21F3-4DDF-A305-8D981317BDD6}"/>
                </a:ext>
              </a:extLst>
            </p:cNvPr>
            <p:cNvSpPr/>
            <p:nvPr/>
          </p:nvSpPr>
          <p:spPr>
            <a:xfrm>
              <a:off x="6672649" y="3771112"/>
              <a:ext cx="979217" cy="1999493"/>
            </a:xfrm>
            <a:custGeom>
              <a:avLst/>
              <a:gdLst>
                <a:gd name="connsiteX0" fmla="*/ 247135 w 979217"/>
                <a:gd name="connsiteY0" fmla="*/ 71839 h 1999493"/>
                <a:gd name="connsiteX1" fmla="*/ 976183 w 979217"/>
                <a:gd name="connsiteY1" fmla="*/ 232477 h 1999493"/>
                <a:gd name="connsiteX2" fmla="*/ 0 w 979217"/>
                <a:gd name="connsiteY2" fmla="*/ 1999493 h 1999493"/>
                <a:gd name="connsiteX3" fmla="*/ 0 w 979217"/>
                <a:gd name="connsiteY3" fmla="*/ 1999493 h 199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9217" h="1999493">
                  <a:moveTo>
                    <a:pt x="247135" y="71839"/>
                  </a:moveTo>
                  <a:cubicBezTo>
                    <a:pt x="632253" y="-8480"/>
                    <a:pt x="1017372" y="-88799"/>
                    <a:pt x="976183" y="232477"/>
                  </a:cubicBezTo>
                  <a:cubicBezTo>
                    <a:pt x="934994" y="553753"/>
                    <a:pt x="0" y="1999493"/>
                    <a:pt x="0" y="1999493"/>
                  </a:cubicBezTo>
                  <a:lnTo>
                    <a:pt x="0" y="1999493"/>
                  </a:lnTo>
                </a:path>
              </a:pathLst>
            </a:custGeom>
            <a:ln>
              <a:solidFill>
                <a:srgbClr val="C00000"/>
              </a:solidFill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6" name="Connector: Curved 35">
              <a:extLst>
                <a:ext uri="{FF2B5EF4-FFF2-40B4-BE49-F238E27FC236}">
                  <a16:creationId xmlns:a16="http://schemas.microsoft.com/office/drawing/2014/main" id="{7371A340-8448-4909-A2C8-2E8E2481DD37}"/>
                </a:ext>
              </a:extLst>
            </p:cNvPr>
            <p:cNvCxnSpPr>
              <a:cxnSpLocks/>
            </p:cNvCxnSpPr>
            <p:nvPr/>
          </p:nvCxnSpPr>
          <p:spPr>
            <a:xfrm>
              <a:off x="6812975" y="2481286"/>
              <a:ext cx="1550371" cy="299230"/>
            </a:xfrm>
            <a:prstGeom prst="curvedConnector3">
              <a:avLst/>
            </a:prstGeom>
            <a:ln>
              <a:solidFill>
                <a:srgbClr val="C00000"/>
              </a:solidFill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756D54C-C51C-4DBB-B845-ECA709B7F498}"/>
                </a:ext>
              </a:extLst>
            </p:cNvPr>
            <p:cNvSpPr/>
            <p:nvPr/>
          </p:nvSpPr>
          <p:spPr>
            <a:xfrm>
              <a:off x="1831116" y="2763091"/>
              <a:ext cx="7981847" cy="2483982"/>
            </a:xfrm>
            <a:custGeom>
              <a:avLst/>
              <a:gdLst>
                <a:gd name="connsiteX0" fmla="*/ 7524705 w 8219085"/>
                <a:gd name="connsiteY0" fmla="*/ 0 h 2577716"/>
                <a:gd name="connsiteX1" fmla="*/ 7883051 w 8219085"/>
                <a:gd name="connsiteY1" fmla="*/ 1371600 h 2577716"/>
                <a:gd name="connsiteX2" fmla="*/ 7611202 w 8219085"/>
                <a:gd name="connsiteY2" fmla="*/ 2434282 h 2577716"/>
                <a:gd name="connsiteX3" fmla="*/ 827343 w 8219085"/>
                <a:gd name="connsiteY3" fmla="*/ 2483709 h 2577716"/>
                <a:gd name="connsiteX4" fmla="*/ 357786 w 8219085"/>
                <a:gd name="connsiteY4" fmla="*/ 1655806 h 2577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9085" h="2577716">
                  <a:moveTo>
                    <a:pt x="7524705" y="0"/>
                  </a:moveTo>
                  <a:cubicBezTo>
                    <a:pt x="7696670" y="482943"/>
                    <a:pt x="7868635" y="965886"/>
                    <a:pt x="7883051" y="1371600"/>
                  </a:cubicBezTo>
                  <a:cubicBezTo>
                    <a:pt x="7897467" y="1777314"/>
                    <a:pt x="8787153" y="2248931"/>
                    <a:pt x="7611202" y="2434282"/>
                  </a:cubicBezTo>
                  <a:cubicBezTo>
                    <a:pt x="6435251" y="2619633"/>
                    <a:pt x="2036246" y="2613455"/>
                    <a:pt x="827343" y="2483709"/>
                  </a:cubicBezTo>
                  <a:cubicBezTo>
                    <a:pt x="-381560" y="2353963"/>
                    <a:pt x="-11887" y="2004884"/>
                    <a:pt x="357786" y="1655806"/>
                  </a:cubicBezTo>
                </a:path>
              </a:pathLst>
            </a:custGeom>
            <a:ln>
              <a:solidFill>
                <a:srgbClr val="C00000"/>
              </a:solidFill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9" name="Title 1">
            <a:extLst>
              <a:ext uri="{FF2B5EF4-FFF2-40B4-BE49-F238E27FC236}">
                <a16:creationId xmlns:a16="http://schemas.microsoft.com/office/drawing/2014/main" id="{DA8CCF9F-3BF7-4B96-976E-353760F229A8}"/>
              </a:ext>
            </a:extLst>
          </p:cNvPr>
          <p:cNvSpPr txBox="1">
            <a:spLocks/>
          </p:cNvSpPr>
          <p:nvPr/>
        </p:nvSpPr>
        <p:spPr>
          <a:xfrm>
            <a:off x="10267955" y="647902"/>
            <a:ext cx="1609760" cy="757129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69216A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69216A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Findings</a:t>
            </a:r>
          </a:p>
        </p:txBody>
      </p:sp>
    </p:spTree>
    <p:extLst>
      <p:ext uri="{BB962C8B-B14F-4D97-AF65-F5344CB8AC3E}">
        <p14:creationId xmlns:p14="http://schemas.microsoft.com/office/powerpoint/2010/main" val="13045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8F0466-ECA6-4C65-AB92-78D655EE33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Our study…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E4C503-3C13-4565-BF38-2E33E5F5F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6690-27C6-4290-9C35-2FB22267BD0F}" type="datetime4">
              <a:rPr lang="en-GB" smtClean="0"/>
              <a:t>27 August 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8429D-D6F1-4906-BA2B-BD45BF18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94D7-DC86-9A4E-9C9F-0B324FE8876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27BE7B-8899-4F7B-8C16-368B105E2458}"/>
              </a:ext>
            </a:extLst>
          </p:cNvPr>
          <p:cNvSpPr txBox="1"/>
          <p:nvPr/>
        </p:nvSpPr>
        <p:spPr>
          <a:xfrm>
            <a:off x="1059873" y="4236710"/>
            <a:ext cx="10072254" cy="126296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anchor="t"/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rgbClr val="69216A"/>
                </a:solidFill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A case study of service user, informal carer and staff experiences of IHSC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EB91B9-C507-4B77-B9A8-87424EED0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4652" y="0"/>
            <a:ext cx="1147348" cy="114734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32048B1-3B47-4BBB-B082-330DCCCBA388}"/>
              </a:ext>
            </a:extLst>
          </p:cNvPr>
          <p:cNvGrpSpPr/>
          <p:nvPr/>
        </p:nvGrpSpPr>
        <p:grpSpPr>
          <a:xfrm>
            <a:off x="5632231" y="524168"/>
            <a:ext cx="4938787" cy="3258123"/>
            <a:chOff x="1574657" y="1304592"/>
            <a:chExt cx="6546048" cy="4494771"/>
          </a:xfrm>
        </p:grpSpPr>
        <p:graphicFrame>
          <p:nvGraphicFramePr>
            <p:cNvPr id="11" name="Diagram 10">
              <a:extLst>
                <a:ext uri="{FF2B5EF4-FFF2-40B4-BE49-F238E27FC236}">
                  <a16:creationId xmlns:a16="http://schemas.microsoft.com/office/drawing/2014/main" id="{1595D0FE-02EC-41EF-B84A-B91E2851536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602503177"/>
                </p:ext>
              </p:extLst>
            </p:nvPr>
          </p:nvGraphicFramePr>
          <p:xfrm>
            <a:off x="1574657" y="1304592"/>
            <a:ext cx="6546048" cy="449477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81CB857-E157-4AF8-8475-98BAEC64B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3146" y="4226070"/>
              <a:ext cx="759252" cy="76018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F5B3AB2-E826-4544-96A0-6AF6C3A2F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007106" y="4239964"/>
              <a:ext cx="703927" cy="71348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EA3C6B7-F91E-4BF8-A02F-0F43133EE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8105" y="1654388"/>
              <a:ext cx="1019153" cy="4131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8406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71F4BEA-AF38-49A0-9E7B-71059BA889BD}"/>
              </a:ext>
            </a:extLst>
          </p:cNvPr>
          <p:cNvSpPr/>
          <p:nvPr/>
        </p:nvSpPr>
        <p:spPr>
          <a:xfrm>
            <a:off x="254645" y="1479298"/>
            <a:ext cx="3048114" cy="4020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7D82D0-7370-46CF-974E-F1632E9F5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4652" y="0"/>
            <a:ext cx="1147348" cy="114734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11603-098F-4450-9BC6-C1A99867D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6E2E-8F08-4608-81B7-4C8FC1D972A8}" type="datetime4">
              <a:rPr lang="en-GB" smtClean="0"/>
              <a:t>27 August 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F69D5-2B47-4919-973D-DA5CE55A1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94D7-DC86-9A4E-9C9F-0B324FE8876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0059999-09F8-4DDE-B1DB-A7569768D998}"/>
              </a:ext>
            </a:extLst>
          </p:cNvPr>
          <p:cNvSpPr txBox="1">
            <a:spLocks/>
          </p:cNvSpPr>
          <p:nvPr/>
        </p:nvSpPr>
        <p:spPr>
          <a:xfrm>
            <a:off x="3730228" y="508523"/>
            <a:ext cx="6696662" cy="638826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69216A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/>
              <a:t>Aim &amp; objectives of this study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2D5FC5-578D-4A5E-B761-B6271C40E9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03260" y="1340448"/>
            <a:ext cx="7859150" cy="4855635"/>
          </a:xfrm>
        </p:spPr>
        <p:txBody>
          <a:bodyPr/>
          <a:lstStyle/>
          <a:p>
            <a:pPr marL="0" indent="0">
              <a:buNone/>
            </a:pPr>
            <a:r>
              <a:rPr lang="en-GB" sz="2200" b="1" dirty="0"/>
              <a:t>Objectives</a:t>
            </a:r>
          </a:p>
          <a:p>
            <a:pPr marL="0" indent="0">
              <a:buNone/>
            </a:pPr>
            <a:endParaRPr lang="en-GB" sz="800" b="1" dirty="0"/>
          </a:p>
          <a:p>
            <a:r>
              <a:rPr lang="en-GB" sz="2200" dirty="0"/>
              <a:t>To </a:t>
            </a:r>
            <a:r>
              <a:rPr lang="en-GB" sz="2200" b="1" dirty="0"/>
              <a:t>describe</a:t>
            </a:r>
            <a:r>
              <a:rPr lang="en-GB" sz="2200" dirty="0"/>
              <a:t> </a:t>
            </a:r>
            <a:r>
              <a:rPr lang="en-GB" sz="2200" b="1" dirty="0"/>
              <a:t>the health &amp; wellbeing</a:t>
            </a:r>
            <a:r>
              <a:rPr lang="en-GB" sz="2200" dirty="0"/>
              <a:t> (HWB)</a:t>
            </a:r>
            <a:r>
              <a:rPr lang="en-GB" sz="2200" b="1" dirty="0"/>
              <a:t> needs</a:t>
            </a:r>
            <a:r>
              <a:rPr lang="en-GB" sz="2200" dirty="0"/>
              <a:t> of services users and informal carers.</a:t>
            </a:r>
          </a:p>
          <a:p>
            <a:endParaRPr lang="en-GB" sz="2200" dirty="0"/>
          </a:p>
          <a:p>
            <a:r>
              <a:rPr lang="en-GB" sz="2200" dirty="0"/>
              <a:t>To </a:t>
            </a:r>
            <a:r>
              <a:rPr lang="en-GB" sz="2200" b="1" dirty="0"/>
              <a:t>investigate the relationship</a:t>
            </a:r>
            <a:r>
              <a:rPr lang="en-GB" sz="2200" dirty="0"/>
              <a:t> between </a:t>
            </a:r>
            <a:r>
              <a:rPr lang="en-GB" sz="2200" b="1" dirty="0"/>
              <a:t>HWB </a:t>
            </a:r>
            <a:r>
              <a:rPr lang="en-GB" sz="2200" dirty="0"/>
              <a:t>needs and the </a:t>
            </a:r>
            <a:r>
              <a:rPr lang="en-GB" sz="2200" b="1" dirty="0"/>
              <a:t>experiences</a:t>
            </a:r>
            <a:r>
              <a:rPr lang="en-GB" sz="2200" dirty="0"/>
              <a:t> of key stakeholders who receive IHSC.</a:t>
            </a:r>
          </a:p>
          <a:p>
            <a:endParaRPr lang="en-GB" sz="2200" dirty="0"/>
          </a:p>
          <a:p>
            <a:r>
              <a:rPr lang="en-GB" sz="2200" dirty="0"/>
              <a:t>To </a:t>
            </a:r>
            <a:r>
              <a:rPr lang="en-GB" sz="2200" b="1" dirty="0"/>
              <a:t>explore the experiences</a:t>
            </a:r>
            <a:r>
              <a:rPr lang="en-GB" sz="2200" dirty="0"/>
              <a:t> of key stakeholders who access and delivery IHSC services in a regional area of Scotland.</a:t>
            </a:r>
          </a:p>
          <a:p>
            <a:pPr marL="0" indent="0">
              <a:buNone/>
            </a:pPr>
            <a:endParaRPr lang="en-GB" sz="2200" b="1" dirty="0"/>
          </a:p>
          <a:p>
            <a:r>
              <a:rPr lang="en-GB" sz="2200" dirty="0"/>
              <a:t>To </a:t>
            </a:r>
            <a:r>
              <a:rPr lang="en-GB" sz="2200" b="1" dirty="0"/>
              <a:t>explore the significance of relationships</a:t>
            </a:r>
            <a:r>
              <a:rPr lang="en-GB" sz="2200" dirty="0"/>
              <a:t> in experiences of IHSC</a:t>
            </a:r>
          </a:p>
          <a:p>
            <a:pPr marL="0" indent="0">
              <a:buNone/>
            </a:pPr>
            <a:endParaRPr lang="en-GB" sz="2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925785-0524-459B-8EC4-0D470847FD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9589" y="1653533"/>
            <a:ext cx="2763985" cy="3725169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</a:rPr>
              <a:t>Aim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To understand experiences of integrated health and social care, for service users and people that help them at home.</a:t>
            </a:r>
            <a:endParaRPr lang="en-GB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57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uiExpand="1" build="p"/>
      <p:bldP spid="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5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GU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9216A"/>
      </a:accent1>
      <a:accent2>
        <a:srgbClr val="00A3DA"/>
      </a:accent2>
      <a:accent3>
        <a:srgbClr val="F2B229"/>
      </a:accent3>
      <a:accent4>
        <a:srgbClr val="E88A2C"/>
      </a:accent4>
      <a:accent5>
        <a:srgbClr val="D91F53"/>
      </a:accent5>
      <a:accent6>
        <a:srgbClr val="80AE3D"/>
      </a:accent6>
      <a:hlink>
        <a:srgbClr val="C51473"/>
      </a:hlink>
      <a:folHlink>
        <a:srgbClr val="0067A4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GU_Powerpoint_beta_3.pptx" id="{EC4F9BB3-55E2-415D-A6BD-4935D62AD650}" vid="{A38CEB7B-ECA3-4D66-9425-0A1AE3BDB341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GU_Powerpoint_beta_3.pptx" id="{EC4F9BB3-55E2-415D-A6BD-4935D62AD650}" vid="{32968CA8-1F4C-482B-849C-69D9E230920B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GU_Powerpoint_beta_3.pptx" id="{EC4F9BB3-55E2-415D-A6BD-4935D62AD650}" vid="{65D18D78-CD57-423C-B7E2-884B26735A11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RGU_Powerpoint_beta_3_potx</Template>
  <TotalTime>961</TotalTime>
  <Words>1133</Words>
  <Application>Microsoft Office PowerPoint</Application>
  <PresentationFormat>Widescreen</PresentationFormat>
  <Paragraphs>240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Verdana</vt:lpstr>
      <vt:lpstr>Office Theme</vt:lpstr>
      <vt:lpstr>1_Custom Design</vt:lpstr>
      <vt:lpstr>Custom Design</vt:lpstr>
      <vt:lpstr>1_Office Theme</vt:lpstr>
      <vt:lpstr>Exploring the experiences of people who use and deliver Integrated Health and Social Care in a regional area of Scotland.</vt:lpstr>
      <vt:lpstr>My name is…</vt:lpstr>
      <vt:lpstr>For today…</vt:lpstr>
      <vt:lpstr>PowerPoint Presentation</vt:lpstr>
      <vt:lpstr>Questions of the literature</vt:lpstr>
      <vt:lpstr>Findings</vt:lpstr>
      <vt:lpstr>PowerPoint Presentation</vt:lpstr>
      <vt:lpstr>Our study…</vt:lpstr>
      <vt:lpstr>PowerPoint Presentation</vt:lpstr>
      <vt:lpstr>Participants &amp; Methods</vt:lpstr>
      <vt:lpstr>Anticipated Impact &amp; Study Progress</vt:lpstr>
      <vt:lpstr>How can we become involved in this study?</vt:lpstr>
      <vt:lpstr>Inclusion criteria</vt:lpstr>
      <vt:lpstr>Closing remarks…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Improvement… but not as we know it.</dc:title>
  <dc:creator>Louise Henderson (snm)</dc:creator>
  <cp:lastModifiedBy>Leah Morrison (lib)</cp:lastModifiedBy>
  <cp:revision>69</cp:revision>
  <cp:lastPrinted>2019-07-05T12:26:37Z</cp:lastPrinted>
  <dcterms:created xsi:type="dcterms:W3CDTF">2019-09-09T08:41:31Z</dcterms:created>
  <dcterms:modified xsi:type="dcterms:W3CDTF">2021-08-27T09:02:28Z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7C1553BD-29FE-4DA8-8849-9620A2B60773</vt:lpwstr>
  </property>
  <property fmtid="{D5CDD505-2E9C-101B-9397-08002B2CF9AE}" pid="3" name="ArticulatePath">
    <vt:lpwstr>Lou H - V1-Excellence Event Oct. 2019</vt:lpwstr>
  </property>
</Properties>
</file>