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  <p:sldMasterId id="2147483648" r:id="rId5"/>
  </p:sldMasterIdLst>
  <p:notesMasterIdLst>
    <p:notesMasterId r:id="rId14"/>
  </p:notesMasterIdLst>
  <p:sldIdLst>
    <p:sldId id="257" r:id="rId6"/>
    <p:sldId id="286" r:id="rId7"/>
    <p:sldId id="288" r:id="rId8"/>
    <p:sldId id="289" r:id="rId9"/>
    <p:sldId id="296" r:id="rId10"/>
    <p:sldId id="294" r:id="rId11"/>
    <p:sldId id="292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22386-B35C-40E0-908C-AB47338C57F7}" v="948" dt="2023-06-01T07:49:18.790"/>
    <p1510:client id="{3B55FEF6-3C9F-4F7C-8CF5-BFA944AE5112}" v="464" dt="2023-06-22T17:36:08.320"/>
    <p1510:client id="{890401D5-437B-4944-9B8E-91EDB89FF2EA}" v="299" dt="2023-06-21T23:36:32.424"/>
    <p1510:client id="{8DEEF91D-B516-4DE4-AFBE-266E721F8314}" v="102" dt="2023-06-23T07:22:10.498"/>
    <p1510:client id="{957DA4E1-307F-471B-A9F1-A2B0049E1B86}" v="20" dt="2023-06-14T12:29:32.640"/>
    <p1510:client id="{DF491EAD-2F09-4304-A0AE-446B3D24CB01}" v="106" dt="2023-06-23T08:18:24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19"/>
    <p:restoredTop sz="94679"/>
  </p:normalViewPr>
  <p:slideViewPr>
    <p:cSldViewPr snapToGrid="0">
      <p:cViewPr varScale="1">
        <p:scale>
          <a:sx n="40" d="100"/>
          <a:sy n="40" d="100"/>
        </p:scale>
        <p:origin x="94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47E8B2-5B1B-4EE4-A285-BB44D61E011B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067D2E6-6CA0-4118-ABFB-E6A2529267E1}">
      <dgm:prSet phldrT="[Text]" phldr="0" custT="1"/>
      <dgm:spPr/>
      <dgm:t>
        <a:bodyPr/>
        <a:lstStyle/>
        <a:p>
          <a:pPr rtl="0"/>
          <a:r>
            <a:rPr lang="en-US" sz="1200" b="0" dirty="0">
              <a:solidFill>
                <a:schemeClr val="bg1"/>
              </a:solidFill>
              <a:latin typeface="+mn-lt"/>
            </a:rPr>
            <a:t>High educational attainment and experience</a:t>
          </a:r>
        </a:p>
      </dgm:t>
    </dgm:pt>
    <dgm:pt modelId="{02CEE171-93C8-4800-A4D5-B1C293391299}" type="parTrans" cxnId="{2AEA313F-903F-4C48-9A82-62E8DA1F6706}">
      <dgm:prSet/>
      <dgm:spPr/>
      <dgm:t>
        <a:bodyPr/>
        <a:lstStyle/>
        <a:p>
          <a:endParaRPr lang="en-US"/>
        </a:p>
      </dgm:t>
    </dgm:pt>
    <dgm:pt modelId="{0523333E-9C3E-433D-9335-BE3FA78B24EA}" type="sibTrans" cxnId="{2AEA313F-903F-4C48-9A82-62E8DA1F6706}">
      <dgm:prSet/>
      <dgm:spPr/>
      <dgm:t>
        <a:bodyPr/>
        <a:lstStyle/>
        <a:p>
          <a:endParaRPr lang="en-US"/>
        </a:p>
      </dgm:t>
    </dgm:pt>
    <dgm:pt modelId="{D95F58A4-956C-422E-A27F-5094E546BF91}">
      <dgm:prSet phldrT="[Text]" phldr="0" custT="1"/>
      <dgm:spPr/>
      <dgm:t>
        <a:bodyPr/>
        <a:lstStyle/>
        <a:p>
          <a:pPr rtl="0"/>
          <a:r>
            <a:rPr lang="en-US" sz="1200" b="0" dirty="0">
              <a:solidFill>
                <a:schemeClr val="bg1"/>
              </a:solidFill>
              <a:latin typeface="+mn-lt"/>
            </a:rPr>
            <a:t>Greater autonomy/Independence</a:t>
          </a:r>
        </a:p>
      </dgm:t>
    </dgm:pt>
    <dgm:pt modelId="{E1B8E480-CB90-4057-B5BD-33AFAAB0500A}" type="parTrans" cxnId="{935699E1-0039-41D7-AD41-A90742581346}">
      <dgm:prSet/>
      <dgm:spPr/>
      <dgm:t>
        <a:bodyPr/>
        <a:lstStyle/>
        <a:p>
          <a:endParaRPr lang="en-US"/>
        </a:p>
      </dgm:t>
    </dgm:pt>
    <dgm:pt modelId="{E8EBA6A4-3F9D-4224-BEC1-1A183DE2377C}" type="sibTrans" cxnId="{935699E1-0039-41D7-AD41-A90742581346}">
      <dgm:prSet/>
      <dgm:spPr/>
      <dgm:t>
        <a:bodyPr/>
        <a:lstStyle/>
        <a:p>
          <a:endParaRPr lang="en-US"/>
        </a:p>
      </dgm:t>
    </dgm:pt>
    <dgm:pt modelId="{1BA553E7-2609-4B93-8229-44AB7ACF6E64}">
      <dgm:prSet phldrT="[Text]" phldr="0" custT="1"/>
      <dgm:spPr/>
      <dgm:t>
        <a:bodyPr/>
        <a:lstStyle/>
        <a:p>
          <a:pPr rtl="0"/>
          <a:r>
            <a:rPr lang="en-US" sz="1200" b="0" dirty="0">
              <a:solidFill>
                <a:schemeClr val="bg1"/>
              </a:solidFill>
              <a:latin typeface="+mn-lt"/>
            </a:rPr>
            <a:t>Expected earning</a:t>
          </a:r>
        </a:p>
      </dgm:t>
    </dgm:pt>
    <dgm:pt modelId="{4264B6D4-1B86-46F0-A6BE-3626A20ADBF6}" type="parTrans" cxnId="{B96F02EC-BB76-44C3-8AEB-2E60540C5A9D}">
      <dgm:prSet/>
      <dgm:spPr/>
      <dgm:t>
        <a:bodyPr/>
        <a:lstStyle/>
        <a:p>
          <a:endParaRPr lang="en-US"/>
        </a:p>
      </dgm:t>
    </dgm:pt>
    <dgm:pt modelId="{6F4C6837-7FA3-4A08-AD8C-E3F1600F8E9D}" type="sibTrans" cxnId="{B96F02EC-BB76-44C3-8AEB-2E60540C5A9D}">
      <dgm:prSet/>
      <dgm:spPr/>
      <dgm:t>
        <a:bodyPr/>
        <a:lstStyle/>
        <a:p>
          <a:endParaRPr lang="en-US"/>
        </a:p>
      </dgm:t>
    </dgm:pt>
    <dgm:pt modelId="{A168703E-F729-475F-AFE6-609A6CEE1A72}">
      <dgm:prSet phldrT="[Text]" phldr="0" custT="1"/>
      <dgm:spPr/>
      <dgm:t>
        <a:bodyPr/>
        <a:lstStyle/>
        <a:p>
          <a:pPr rtl="0"/>
          <a:r>
            <a:rPr lang="en-US" sz="1200" b="0" dirty="0">
              <a:solidFill>
                <a:schemeClr val="bg1"/>
              </a:solidFill>
              <a:latin typeface="+mn-lt"/>
              <a:cs typeface="Arial"/>
            </a:rPr>
            <a:t>Identified opportunity</a:t>
          </a:r>
          <a:endParaRPr lang="en-US" sz="1200" b="0" dirty="0">
            <a:solidFill>
              <a:schemeClr val="bg1"/>
            </a:solidFill>
            <a:latin typeface="+mn-lt"/>
          </a:endParaRPr>
        </a:p>
      </dgm:t>
    </dgm:pt>
    <dgm:pt modelId="{0AC0FF5B-9897-4749-A86F-C6284917BF41}" type="parTrans" cxnId="{3F54120C-6B94-4FDD-AB87-7E89BD80D006}">
      <dgm:prSet/>
      <dgm:spPr/>
      <dgm:t>
        <a:bodyPr/>
        <a:lstStyle/>
        <a:p>
          <a:endParaRPr lang="en-US"/>
        </a:p>
      </dgm:t>
    </dgm:pt>
    <dgm:pt modelId="{F465C9F4-760B-4391-94CD-7FD5F36E670A}" type="sibTrans" cxnId="{3F54120C-6B94-4FDD-AB87-7E89BD80D006}">
      <dgm:prSet/>
      <dgm:spPr/>
      <dgm:t>
        <a:bodyPr/>
        <a:lstStyle/>
        <a:p>
          <a:endParaRPr lang="en-US"/>
        </a:p>
      </dgm:t>
    </dgm:pt>
    <dgm:pt modelId="{1F69A16C-0850-49F1-8CED-D3F675AE5DCE}">
      <dgm:prSet phldrT="[Text]" phldr="0" custT="1"/>
      <dgm:spPr/>
      <dgm:t>
        <a:bodyPr/>
        <a:lstStyle/>
        <a:p>
          <a:pPr rtl="0"/>
          <a:r>
            <a:rPr lang="en-US" sz="1200" b="0" dirty="0">
              <a:solidFill>
                <a:schemeClr val="bg1"/>
              </a:solidFill>
              <a:latin typeface="+mn-lt"/>
            </a:rPr>
            <a:t>Women less likely to be pulled due to uncertainty. Men pulled by personal interest</a:t>
          </a:r>
        </a:p>
      </dgm:t>
    </dgm:pt>
    <dgm:pt modelId="{E6921614-49D4-4B70-A68A-07985DBF31EB}" type="parTrans" cxnId="{85D46D0B-2817-4E3F-9172-096569EC94CF}">
      <dgm:prSet/>
      <dgm:spPr/>
      <dgm:t>
        <a:bodyPr/>
        <a:lstStyle/>
        <a:p>
          <a:endParaRPr lang="en-GB"/>
        </a:p>
      </dgm:t>
    </dgm:pt>
    <dgm:pt modelId="{F6C19A53-9BAA-4FDE-87E0-AE6EB8399C51}" type="sibTrans" cxnId="{85D46D0B-2817-4E3F-9172-096569EC94CF}">
      <dgm:prSet/>
      <dgm:spPr/>
      <dgm:t>
        <a:bodyPr/>
        <a:lstStyle/>
        <a:p>
          <a:endParaRPr lang="en-GB"/>
        </a:p>
      </dgm:t>
    </dgm:pt>
    <dgm:pt modelId="{AC76E130-9F96-49F2-B607-2272927D8F82}" type="pres">
      <dgm:prSet presAssocID="{E447E8B2-5B1B-4EE4-A285-BB44D61E011B}" presName="cycle" presStyleCnt="0">
        <dgm:presLayoutVars>
          <dgm:dir/>
          <dgm:resizeHandles val="exact"/>
        </dgm:presLayoutVars>
      </dgm:prSet>
      <dgm:spPr/>
    </dgm:pt>
    <dgm:pt modelId="{97B109DE-E02C-403E-9130-DE0A2BE54C92}" type="pres">
      <dgm:prSet presAssocID="{4067D2E6-6CA0-4118-ABFB-E6A2529267E1}" presName="node" presStyleLbl="node1" presStyleIdx="0" presStyleCnt="5">
        <dgm:presLayoutVars>
          <dgm:bulletEnabled val="1"/>
        </dgm:presLayoutVars>
      </dgm:prSet>
      <dgm:spPr/>
    </dgm:pt>
    <dgm:pt modelId="{A714101F-2832-40C9-94B3-6C1F500090F6}" type="pres">
      <dgm:prSet presAssocID="{0523333E-9C3E-433D-9335-BE3FA78B24EA}" presName="sibTrans" presStyleLbl="sibTrans2D1" presStyleIdx="0" presStyleCnt="5"/>
      <dgm:spPr/>
    </dgm:pt>
    <dgm:pt modelId="{5C1E4E61-7DE1-406C-A29A-5FCB16086FEB}" type="pres">
      <dgm:prSet presAssocID="{0523333E-9C3E-433D-9335-BE3FA78B24EA}" presName="connectorText" presStyleLbl="sibTrans2D1" presStyleIdx="0" presStyleCnt="5"/>
      <dgm:spPr/>
    </dgm:pt>
    <dgm:pt modelId="{807E3449-1DA8-4217-9BB3-4AF31ACDAC8D}" type="pres">
      <dgm:prSet presAssocID="{D95F58A4-956C-422E-A27F-5094E546BF91}" presName="node" presStyleLbl="node1" presStyleIdx="1" presStyleCnt="5">
        <dgm:presLayoutVars>
          <dgm:bulletEnabled val="1"/>
        </dgm:presLayoutVars>
      </dgm:prSet>
      <dgm:spPr/>
    </dgm:pt>
    <dgm:pt modelId="{7F9CF6E8-98F6-42BA-AA2D-E54931C4A43E}" type="pres">
      <dgm:prSet presAssocID="{E8EBA6A4-3F9D-4224-BEC1-1A183DE2377C}" presName="sibTrans" presStyleLbl="sibTrans2D1" presStyleIdx="1" presStyleCnt="5"/>
      <dgm:spPr/>
    </dgm:pt>
    <dgm:pt modelId="{4C5921CA-519B-4282-9372-AB4783D58545}" type="pres">
      <dgm:prSet presAssocID="{E8EBA6A4-3F9D-4224-BEC1-1A183DE2377C}" presName="connectorText" presStyleLbl="sibTrans2D1" presStyleIdx="1" presStyleCnt="5"/>
      <dgm:spPr/>
    </dgm:pt>
    <dgm:pt modelId="{5E95FAD3-3C1E-4B7B-83FE-56CCBC84A169}" type="pres">
      <dgm:prSet presAssocID="{1BA553E7-2609-4B93-8229-44AB7ACF6E64}" presName="node" presStyleLbl="node1" presStyleIdx="2" presStyleCnt="5" custRadScaleRad="102480" custRadScaleInc="4239">
        <dgm:presLayoutVars>
          <dgm:bulletEnabled val="1"/>
        </dgm:presLayoutVars>
      </dgm:prSet>
      <dgm:spPr/>
    </dgm:pt>
    <dgm:pt modelId="{2FC461ED-8324-403A-9C70-D256A21FBFD1}" type="pres">
      <dgm:prSet presAssocID="{6F4C6837-7FA3-4A08-AD8C-E3F1600F8E9D}" presName="sibTrans" presStyleLbl="sibTrans2D1" presStyleIdx="2" presStyleCnt="5"/>
      <dgm:spPr/>
    </dgm:pt>
    <dgm:pt modelId="{97B1FB56-F5B4-43EE-A501-9125D803FFCE}" type="pres">
      <dgm:prSet presAssocID="{6F4C6837-7FA3-4A08-AD8C-E3F1600F8E9D}" presName="connectorText" presStyleLbl="sibTrans2D1" presStyleIdx="2" presStyleCnt="5"/>
      <dgm:spPr/>
    </dgm:pt>
    <dgm:pt modelId="{03DD645F-3B1C-46F2-BC30-0E8E47BD44D5}" type="pres">
      <dgm:prSet presAssocID="{A168703E-F729-475F-AFE6-609A6CEE1A72}" presName="node" presStyleLbl="node1" presStyleIdx="3" presStyleCnt="5">
        <dgm:presLayoutVars>
          <dgm:bulletEnabled val="1"/>
        </dgm:presLayoutVars>
      </dgm:prSet>
      <dgm:spPr/>
    </dgm:pt>
    <dgm:pt modelId="{C0A865AC-AD68-4C48-913A-3B2EC1E852D9}" type="pres">
      <dgm:prSet presAssocID="{F465C9F4-760B-4391-94CD-7FD5F36E670A}" presName="sibTrans" presStyleLbl="sibTrans2D1" presStyleIdx="3" presStyleCnt="5"/>
      <dgm:spPr/>
    </dgm:pt>
    <dgm:pt modelId="{767B2E7C-161B-4D98-B4CC-522DB76F7269}" type="pres">
      <dgm:prSet presAssocID="{F465C9F4-760B-4391-94CD-7FD5F36E670A}" presName="connectorText" presStyleLbl="sibTrans2D1" presStyleIdx="3" presStyleCnt="5"/>
      <dgm:spPr/>
    </dgm:pt>
    <dgm:pt modelId="{DDCBF2A9-FCD2-474D-A62C-CC363B8DD582}" type="pres">
      <dgm:prSet presAssocID="{1F69A16C-0850-49F1-8CED-D3F675AE5DCE}" presName="node" presStyleLbl="node1" presStyleIdx="4" presStyleCnt="5" custRadScaleRad="100871" custRadScaleInc="3723">
        <dgm:presLayoutVars>
          <dgm:bulletEnabled val="1"/>
        </dgm:presLayoutVars>
      </dgm:prSet>
      <dgm:spPr/>
    </dgm:pt>
    <dgm:pt modelId="{E763AF72-F1CD-4A1C-A342-C90D0C7BBECF}" type="pres">
      <dgm:prSet presAssocID="{F6C19A53-9BAA-4FDE-87E0-AE6EB8399C51}" presName="sibTrans" presStyleLbl="sibTrans2D1" presStyleIdx="4" presStyleCnt="5"/>
      <dgm:spPr/>
    </dgm:pt>
    <dgm:pt modelId="{E4EAD216-C608-46A9-A790-56F1738012CA}" type="pres">
      <dgm:prSet presAssocID="{F6C19A53-9BAA-4FDE-87E0-AE6EB8399C51}" presName="connectorText" presStyleLbl="sibTrans2D1" presStyleIdx="4" presStyleCnt="5"/>
      <dgm:spPr/>
    </dgm:pt>
  </dgm:ptLst>
  <dgm:cxnLst>
    <dgm:cxn modelId="{85D46D0B-2817-4E3F-9172-096569EC94CF}" srcId="{E447E8B2-5B1B-4EE4-A285-BB44D61E011B}" destId="{1F69A16C-0850-49F1-8CED-D3F675AE5DCE}" srcOrd="4" destOrd="0" parTransId="{E6921614-49D4-4B70-A68A-07985DBF31EB}" sibTransId="{F6C19A53-9BAA-4FDE-87E0-AE6EB8399C51}"/>
    <dgm:cxn modelId="{3F54120C-6B94-4FDD-AB87-7E89BD80D006}" srcId="{E447E8B2-5B1B-4EE4-A285-BB44D61E011B}" destId="{A168703E-F729-475F-AFE6-609A6CEE1A72}" srcOrd="3" destOrd="0" parTransId="{0AC0FF5B-9897-4749-A86F-C6284917BF41}" sibTransId="{F465C9F4-760B-4391-94CD-7FD5F36E670A}"/>
    <dgm:cxn modelId="{62C45C14-C553-49B8-A038-8EDAE7131710}" type="presOf" srcId="{D95F58A4-956C-422E-A27F-5094E546BF91}" destId="{807E3449-1DA8-4217-9BB3-4AF31ACDAC8D}" srcOrd="0" destOrd="0" presId="urn:microsoft.com/office/officeart/2005/8/layout/cycle2"/>
    <dgm:cxn modelId="{7B322819-F023-4AA4-A51F-B63DD59564C4}" type="presOf" srcId="{F6C19A53-9BAA-4FDE-87E0-AE6EB8399C51}" destId="{E763AF72-F1CD-4A1C-A342-C90D0C7BBECF}" srcOrd="0" destOrd="0" presId="urn:microsoft.com/office/officeart/2005/8/layout/cycle2"/>
    <dgm:cxn modelId="{8EAF2422-146C-43E4-ABF7-CB634D652B42}" type="presOf" srcId="{6F4C6837-7FA3-4A08-AD8C-E3F1600F8E9D}" destId="{97B1FB56-F5B4-43EE-A501-9125D803FFCE}" srcOrd="1" destOrd="0" presId="urn:microsoft.com/office/officeart/2005/8/layout/cycle2"/>
    <dgm:cxn modelId="{4047B131-B942-4335-A842-6DBB4E2644E2}" type="presOf" srcId="{E8EBA6A4-3F9D-4224-BEC1-1A183DE2377C}" destId="{7F9CF6E8-98F6-42BA-AA2D-E54931C4A43E}" srcOrd="0" destOrd="0" presId="urn:microsoft.com/office/officeart/2005/8/layout/cycle2"/>
    <dgm:cxn modelId="{9C0EF93E-ADBE-430B-BCF5-1F614142F0FD}" type="presOf" srcId="{1F69A16C-0850-49F1-8CED-D3F675AE5DCE}" destId="{DDCBF2A9-FCD2-474D-A62C-CC363B8DD582}" srcOrd="0" destOrd="0" presId="urn:microsoft.com/office/officeart/2005/8/layout/cycle2"/>
    <dgm:cxn modelId="{2AEA313F-903F-4C48-9A82-62E8DA1F6706}" srcId="{E447E8B2-5B1B-4EE4-A285-BB44D61E011B}" destId="{4067D2E6-6CA0-4118-ABFB-E6A2529267E1}" srcOrd="0" destOrd="0" parTransId="{02CEE171-93C8-4800-A4D5-B1C293391299}" sibTransId="{0523333E-9C3E-433D-9335-BE3FA78B24EA}"/>
    <dgm:cxn modelId="{3B639B5C-B452-4F11-804C-60973FBE90AB}" type="presOf" srcId="{4067D2E6-6CA0-4118-ABFB-E6A2529267E1}" destId="{97B109DE-E02C-403E-9130-DE0A2BE54C92}" srcOrd="0" destOrd="0" presId="urn:microsoft.com/office/officeart/2005/8/layout/cycle2"/>
    <dgm:cxn modelId="{4FDF4652-2BCD-4ED5-90C8-9767C6032F3A}" type="presOf" srcId="{0523333E-9C3E-433D-9335-BE3FA78B24EA}" destId="{A714101F-2832-40C9-94B3-6C1F500090F6}" srcOrd="0" destOrd="0" presId="urn:microsoft.com/office/officeart/2005/8/layout/cycle2"/>
    <dgm:cxn modelId="{8339BE79-BD69-4397-B578-901C407CB4E4}" type="presOf" srcId="{E447E8B2-5B1B-4EE4-A285-BB44D61E011B}" destId="{AC76E130-9F96-49F2-B607-2272927D8F82}" srcOrd="0" destOrd="0" presId="urn:microsoft.com/office/officeart/2005/8/layout/cycle2"/>
    <dgm:cxn modelId="{DE3EE085-9162-42C2-B687-1E9921F6CED0}" type="presOf" srcId="{F465C9F4-760B-4391-94CD-7FD5F36E670A}" destId="{767B2E7C-161B-4D98-B4CC-522DB76F7269}" srcOrd="1" destOrd="0" presId="urn:microsoft.com/office/officeart/2005/8/layout/cycle2"/>
    <dgm:cxn modelId="{BDEA278A-561C-4439-BDA2-51E77FA25B45}" type="presOf" srcId="{E8EBA6A4-3F9D-4224-BEC1-1A183DE2377C}" destId="{4C5921CA-519B-4282-9372-AB4783D58545}" srcOrd="1" destOrd="0" presId="urn:microsoft.com/office/officeart/2005/8/layout/cycle2"/>
    <dgm:cxn modelId="{526C7C8E-AD6D-431D-BCA9-10E85B44E268}" type="presOf" srcId="{F465C9F4-760B-4391-94CD-7FD5F36E670A}" destId="{C0A865AC-AD68-4C48-913A-3B2EC1E852D9}" srcOrd="0" destOrd="0" presId="urn:microsoft.com/office/officeart/2005/8/layout/cycle2"/>
    <dgm:cxn modelId="{858CF690-D8BC-44E5-AB49-9E01CD9559E5}" type="presOf" srcId="{A168703E-F729-475F-AFE6-609A6CEE1A72}" destId="{03DD645F-3B1C-46F2-BC30-0E8E47BD44D5}" srcOrd="0" destOrd="0" presId="urn:microsoft.com/office/officeart/2005/8/layout/cycle2"/>
    <dgm:cxn modelId="{BF24C3CC-3919-43D3-A196-8F8F77DFCEAF}" type="presOf" srcId="{0523333E-9C3E-433D-9335-BE3FA78B24EA}" destId="{5C1E4E61-7DE1-406C-A29A-5FCB16086FEB}" srcOrd="1" destOrd="0" presId="urn:microsoft.com/office/officeart/2005/8/layout/cycle2"/>
    <dgm:cxn modelId="{935699E1-0039-41D7-AD41-A90742581346}" srcId="{E447E8B2-5B1B-4EE4-A285-BB44D61E011B}" destId="{D95F58A4-956C-422E-A27F-5094E546BF91}" srcOrd="1" destOrd="0" parTransId="{E1B8E480-CB90-4057-B5BD-33AFAAB0500A}" sibTransId="{E8EBA6A4-3F9D-4224-BEC1-1A183DE2377C}"/>
    <dgm:cxn modelId="{E4C9BBEA-8395-47A8-9387-D648914AF4FC}" type="presOf" srcId="{1BA553E7-2609-4B93-8229-44AB7ACF6E64}" destId="{5E95FAD3-3C1E-4B7B-83FE-56CCBC84A169}" srcOrd="0" destOrd="0" presId="urn:microsoft.com/office/officeart/2005/8/layout/cycle2"/>
    <dgm:cxn modelId="{B96F02EC-BB76-44C3-8AEB-2E60540C5A9D}" srcId="{E447E8B2-5B1B-4EE4-A285-BB44D61E011B}" destId="{1BA553E7-2609-4B93-8229-44AB7ACF6E64}" srcOrd="2" destOrd="0" parTransId="{4264B6D4-1B86-46F0-A6BE-3626A20ADBF6}" sibTransId="{6F4C6837-7FA3-4A08-AD8C-E3F1600F8E9D}"/>
    <dgm:cxn modelId="{2E3D3FF4-EB6F-474A-A4E2-373586F086A5}" type="presOf" srcId="{F6C19A53-9BAA-4FDE-87E0-AE6EB8399C51}" destId="{E4EAD216-C608-46A9-A790-56F1738012CA}" srcOrd="1" destOrd="0" presId="urn:microsoft.com/office/officeart/2005/8/layout/cycle2"/>
    <dgm:cxn modelId="{518D8CF7-88D4-4BFE-B065-591BD52AACDB}" type="presOf" srcId="{6F4C6837-7FA3-4A08-AD8C-E3F1600F8E9D}" destId="{2FC461ED-8324-403A-9C70-D256A21FBFD1}" srcOrd="0" destOrd="0" presId="urn:microsoft.com/office/officeart/2005/8/layout/cycle2"/>
    <dgm:cxn modelId="{2945F405-AC81-47FE-ACC7-05B120AB0815}" type="presParOf" srcId="{AC76E130-9F96-49F2-B607-2272927D8F82}" destId="{97B109DE-E02C-403E-9130-DE0A2BE54C92}" srcOrd="0" destOrd="0" presId="urn:microsoft.com/office/officeart/2005/8/layout/cycle2"/>
    <dgm:cxn modelId="{E12B7289-2963-46C1-B246-FC18209AF045}" type="presParOf" srcId="{AC76E130-9F96-49F2-B607-2272927D8F82}" destId="{A714101F-2832-40C9-94B3-6C1F500090F6}" srcOrd="1" destOrd="0" presId="urn:microsoft.com/office/officeart/2005/8/layout/cycle2"/>
    <dgm:cxn modelId="{5758E2F6-C924-483E-8461-9FBABD4F8D89}" type="presParOf" srcId="{A714101F-2832-40C9-94B3-6C1F500090F6}" destId="{5C1E4E61-7DE1-406C-A29A-5FCB16086FEB}" srcOrd="0" destOrd="0" presId="urn:microsoft.com/office/officeart/2005/8/layout/cycle2"/>
    <dgm:cxn modelId="{B3C11059-312E-4FA2-AA19-1F78B57336E0}" type="presParOf" srcId="{AC76E130-9F96-49F2-B607-2272927D8F82}" destId="{807E3449-1DA8-4217-9BB3-4AF31ACDAC8D}" srcOrd="2" destOrd="0" presId="urn:microsoft.com/office/officeart/2005/8/layout/cycle2"/>
    <dgm:cxn modelId="{2898DF79-84F2-4C5F-85C7-32C72E228B12}" type="presParOf" srcId="{AC76E130-9F96-49F2-B607-2272927D8F82}" destId="{7F9CF6E8-98F6-42BA-AA2D-E54931C4A43E}" srcOrd="3" destOrd="0" presId="urn:microsoft.com/office/officeart/2005/8/layout/cycle2"/>
    <dgm:cxn modelId="{53BB35B3-9FB5-4BBF-AE6E-711CF94EAB7E}" type="presParOf" srcId="{7F9CF6E8-98F6-42BA-AA2D-E54931C4A43E}" destId="{4C5921CA-519B-4282-9372-AB4783D58545}" srcOrd="0" destOrd="0" presId="urn:microsoft.com/office/officeart/2005/8/layout/cycle2"/>
    <dgm:cxn modelId="{D7ED254D-718F-4EE8-BC2D-6ABD653DAC08}" type="presParOf" srcId="{AC76E130-9F96-49F2-B607-2272927D8F82}" destId="{5E95FAD3-3C1E-4B7B-83FE-56CCBC84A169}" srcOrd="4" destOrd="0" presId="urn:microsoft.com/office/officeart/2005/8/layout/cycle2"/>
    <dgm:cxn modelId="{ADC2017D-94C3-4428-A50A-0CB67523E280}" type="presParOf" srcId="{AC76E130-9F96-49F2-B607-2272927D8F82}" destId="{2FC461ED-8324-403A-9C70-D256A21FBFD1}" srcOrd="5" destOrd="0" presId="urn:microsoft.com/office/officeart/2005/8/layout/cycle2"/>
    <dgm:cxn modelId="{E972C776-232A-403B-A038-022D4EFC4542}" type="presParOf" srcId="{2FC461ED-8324-403A-9C70-D256A21FBFD1}" destId="{97B1FB56-F5B4-43EE-A501-9125D803FFCE}" srcOrd="0" destOrd="0" presId="urn:microsoft.com/office/officeart/2005/8/layout/cycle2"/>
    <dgm:cxn modelId="{C76BBD34-D6DD-4203-BA7D-71955BF5B6AA}" type="presParOf" srcId="{AC76E130-9F96-49F2-B607-2272927D8F82}" destId="{03DD645F-3B1C-46F2-BC30-0E8E47BD44D5}" srcOrd="6" destOrd="0" presId="urn:microsoft.com/office/officeart/2005/8/layout/cycle2"/>
    <dgm:cxn modelId="{DE1C4225-E5A6-4CD1-871B-3FA0D664213F}" type="presParOf" srcId="{AC76E130-9F96-49F2-B607-2272927D8F82}" destId="{C0A865AC-AD68-4C48-913A-3B2EC1E852D9}" srcOrd="7" destOrd="0" presId="urn:microsoft.com/office/officeart/2005/8/layout/cycle2"/>
    <dgm:cxn modelId="{56E1301A-B644-4220-A303-0DBB70AF90CD}" type="presParOf" srcId="{C0A865AC-AD68-4C48-913A-3B2EC1E852D9}" destId="{767B2E7C-161B-4D98-B4CC-522DB76F7269}" srcOrd="0" destOrd="0" presId="urn:microsoft.com/office/officeart/2005/8/layout/cycle2"/>
    <dgm:cxn modelId="{81EEF901-EFB0-4BEE-A4BD-A6BDE71FB03A}" type="presParOf" srcId="{AC76E130-9F96-49F2-B607-2272927D8F82}" destId="{DDCBF2A9-FCD2-474D-A62C-CC363B8DD582}" srcOrd="8" destOrd="0" presId="urn:microsoft.com/office/officeart/2005/8/layout/cycle2"/>
    <dgm:cxn modelId="{F91EB86C-55CE-4417-970C-27FD1DC5704F}" type="presParOf" srcId="{AC76E130-9F96-49F2-B607-2272927D8F82}" destId="{E763AF72-F1CD-4A1C-A342-C90D0C7BBECF}" srcOrd="9" destOrd="0" presId="urn:microsoft.com/office/officeart/2005/8/layout/cycle2"/>
    <dgm:cxn modelId="{97228667-D305-4EC6-879B-16B4D6A561B0}" type="presParOf" srcId="{E763AF72-F1CD-4A1C-A342-C90D0C7BBECF}" destId="{E4EAD216-C608-46A9-A790-56F1738012C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47E8B2-5B1B-4EE4-A285-BB44D61E011B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067D2E6-6CA0-4118-ABFB-E6A2529267E1}">
      <dgm:prSet phldrT="[Text]" phldr="0" custT="1"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Calibri Light"/>
              <a:cs typeface="Calibri Light"/>
            </a:rPr>
            <a:t> </a:t>
          </a:r>
          <a:r>
            <a:rPr lang="en-US" b="0" dirty="0">
              <a:solidFill>
                <a:srgbClr val="000000"/>
              </a:solidFill>
              <a:latin typeface="Calibri Light" panose="020F0302020204030204"/>
            </a:rPr>
            <a:t> </a:t>
          </a:r>
          <a:r>
            <a:rPr lang="en-US" b="0" dirty="0">
              <a:solidFill>
                <a:schemeClr val="bg1"/>
              </a:solidFill>
              <a:latin typeface="Calibri Light" panose="020F0302020204030204"/>
            </a:rPr>
            <a:t>Job</a:t>
          </a:r>
          <a:r>
            <a:rPr lang="en-US" b="0" dirty="0">
              <a:solidFill>
                <a:schemeClr val="bg1"/>
              </a:solidFill>
            </a:rPr>
            <a:t> dissatisfaction</a:t>
          </a:r>
          <a:endParaRPr lang="en-US" sz="1200" b="0" dirty="0">
            <a:solidFill>
              <a:schemeClr val="bg1"/>
            </a:solidFill>
            <a:latin typeface="Calibri Light"/>
            <a:cs typeface="Calibri Light"/>
          </a:endParaRPr>
        </a:p>
      </dgm:t>
    </dgm:pt>
    <dgm:pt modelId="{02CEE171-93C8-4800-A4D5-B1C293391299}" type="parTrans" cxnId="{2AEA313F-903F-4C48-9A82-62E8DA1F6706}">
      <dgm:prSet/>
      <dgm:spPr/>
      <dgm:t>
        <a:bodyPr/>
        <a:lstStyle/>
        <a:p>
          <a:endParaRPr lang="en-US"/>
        </a:p>
      </dgm:t>
    </dgm:pt>
    <dgm:pt modelId="{0523333E-9C3E-433D-9335-BE3FA78B24EA}" type="sibTrans" cxnId="{2AEA313F-903F-4C48-9A82-62E8DA1F6706}">
      <dgm:prSet/>
      <dgm:spPr/>
      <dgm:t>
        <a:bodyPr/>
        <a:lstStyle/>
        <a:p>
          <a:endParaRPr lang="en-US"/>
        </a:p>
      </dgm:t>
    </dgm:pt>
    <dgm:pt modelId="{1BA553E7-2609-4B93-8229-44AB7ACF6E64}">
      <dgm:prSet phldrT="[Text]" phldr="0" custT="1"/>
      <dgm:spPr/>
      <dgm:t>
        <a:bodyPr/>
        <a:lstStyle/>
        <a:p>
          <a:pPr rtl="0"/>
          <a:r>
            <a:rPr lang="en-US" sz="1200" b="0" dirty="0">
              <a:solidFill>
                <a:schemeClr val="bg1"/>
              </a:solidFill>
              <a:latin typeface="+mn-lt"/>
              <a:cs typeface="Arial"/>
            </a:rPr>
            <a:t>Imbalance between current and desire state</a:t>
          </a:r>
        </a:p>
      </dgm:t>
    </dgm:pt>
    <dgm:pt modelId="{4264B6D4-1B86-46F0-A6BE-3626A20ADBF6}" type="parTrans" cxnId="{B96F02EC-BB76-44C3-8AEB-2E60540C5A9D}">
      <dgm:prSet/>
      <dgm:spPr/>
      <dgm:t>
        <a:bodyPr/>
        <a:lstStyle/>
        <a:p>
          <a:endParaRPr lang="en-US"/>
        </a:p>
      </dgm:t>
    </dgm:pt>
    <dgm:pt modelId="{6F4C6837-7FA3-4A08-AD8C-E3F1600F8E9D}" type="sibTrans" cxnId="{B96F02EC-BB76-44C3-8AEB-2E60540C5A9D}">
      <dgm:prSet/>
      <dgm:spPr/>
      <dgm:t>
        <a:bodyPr/>
        <a:lstStyle/>
        <a:p>
          <a:endParaRPr lang="en-US"/>
        </a:p>
      </dgm:t>
    </dgm:pt>
    <dgm:pt modelId="{A168703E-F729-475F-AFE6-609A6CEE1A72}">
      <dgm:prSet phldrT="[Text]" phldr="0" custT="1"/>
      <dgm:spPr/>
      <dgm:t>
        <a:bodyPr/>
        <a:lstStyle/>
        <a:p>
          <a:pPr rtl="0"/>
          <a:r>
            <a:rPr lang="en-US" sz="1200" b="0" dirty="0">
              <a:solidFill>
                <a:schemeClr val="bg1"/>
              </a:solidFill>
              <a:latin typeface="+mn-lt"/>
              <a:cs typeface="Arial"/>
            </a:rPr>
            <a:t>low levels of education and experience</a:t>
          </a:r>
        </a:p>
      </dgm:t>
    </dgm:pt>
    <dgm:pt modelId="{0AC0FF5B-9897-4749-A86F-C6284917BF41}" type="parTrans" cxnId="{3F54120C-6B94-4FDD-AB87-7E89BD80D006}">
      <dgm:prSet/>
      <dgm:spPr/>
      <dgm:t>
        <a:bodyPr/>
        <a:lstStyle/>
        <a:p>
          <a:endParaRPr lang="en-US"/>
        </a:p>
      </dgm:t>
    </dgm:pt>
    <dgm:pt modelId="{F465C9F4-760B-4391-94CD-7FD5F36E670A}" type="sibTrans" cxnId="{3F54120C-6B94-4FDD-AB87-7E89BD80D006}">
      <dgm:prSet/>
      <dgm:spPr/>
      <dgm:t>
        <a:bodyPr/>
        <a:lstStyle/>
        <a:p>
          <a:endParaRPr lang="en-US"/>
        </a:p>
      </dgm:t>
    </dgm:pt>
    <dgm:pt modelId="{A1113A45-8D5A-4B66-820E-B5BFFC575516}">
      <dgm:prSet phldrT="[Text]" phldr="0" custT="1"/>
      <dgm:spPr/>
      <dgm:t>
        <a:bodyPr/>
        <a:lstStyle/>
        <a:p>
          <a:pPr rtl="0"/>
          <a:r>
            <a:rPr lang="en-US" sz="1200" b="0" dirty="0">
              <a:solidFill>
                <a:schemeClr val="bg1"/>
              </a:solidFill>
              <a:latin typeface="+mn-lt"/>
              <a:cs typeface="Arial"/>
            </a:rPr>
            <a:t>Women – pushed by gender inequality (glass ceiling within certain professions)</a:t>
          </a:r>
        </a:p>
      </dgm:t>
    </dgm:pt>
    <dgm:pt modelId="{7A1163F4-7E9B-409F-AE28-3D23D26C670B}" type="parTrans" cxnId="{248553F7-CDE0-40C5-9A08-80FAE89A61BE}">
      <dgm:prSet/>
      <dgm:spPr/>
      <dgm:t>
        <a:bodyPr/>
        <a:lstStyle/>
        <a:p>
          <a:endParaRPr lang="en-GB"/>
        </a:p>
      </dgm:t>
    </dgm:pt>
    <dgm:pt modelId="{75501AD8-264E-43C2-A33E-AB8B131CCE67}" type="sibTrans" cxnId="{248553F7-CDE0-40C5-9A08-80FAE89A61BE}">
      <dgm:prSet/>
      <dgm:spPr/>
      <dgm:t>
        <a:bodyPr/>
        <a:lstStyle/>
        <a:p>
          <a:endParaRPr lang="en-GB"/>
        </a:p>
      </dgm:t>
    </dgm:pt>
    <dgm:pt modelId="{F5486988-C5DA-4883-861C-0299EA0420EC}">
      <dgm:prSet phldr="0"/>
      <dgm:spPr/>
      <dgm:t>
        <a:bodyPr/>
        <a:lstStyle/>
        <a:p>
          <a:pPr rtl="0"/>
          <a:r>
            <a:rPr lang="en-US" dirty="0">
              <a:latin typeface="+mn-lt"/>
              <a:ea typeface="+mn-lt"/>
              <a:cs typeface="Arial"/>
            </a:rPr>
            <a:t>Social development</a:t>
          </a:r>
        </a:p>
      </dgm:t>
    </dgm:pt>
    <dgm:pt modelId="{5607D572-DABA-405C-B9C3-5B763052EE4E}" type="parTrans" cxnId="{895B1E60-5B61-49F5-A4B2-0E1F85E1CCEF}">
      <dgm:prSet/>
      <dgm:spPr/>
    </dgm:pt>
    <dgm:pt modelId="{1A3F4E0C-A35C-4C7E-8632-C21616DEDD6A}" type="sibTrans" cxnId="{895B1E60-5B61-49F5-A4B2-0E1F85E1CCEF}">
      <dgm:prSet/>
      <dgm:spPr/>
      <dgm:t>
        <a:bodyPr/>
        <a:lstStyle/>
        <a:p>
          <a:endParaRPr lang="en-US"/>
        </a:p>
      </dgm:t>
    </dgm:pt>
    <dgm:pt modelId="{AC76E130-9F96-49F2-B607-2272927D8F82}" type="pres">
      <dgm:prSet presAssocID="{E447E8B2-5B1B-4EE4-A285-BB44D61E011B}" presName="cycle" presStyleCnt="0">
        <dgm:presLayoutVars>
          <dgm:dir/>
          <dgm:resizeHandles val="exact"/>
        </dgm:presLayoutVars>
      </dgm:prSet>
      <dgm:spPr/>
    </dgm:pt>
    <dgm:pt modelId="{97B109DE-E02C-403E-9130-DE0A2BE54C92}" type="pres">
      <dgm:prSet presAssocID="{4067D2E6-6CA0-4118-ABFB-E6A2529267E1}" presName="node" presStyleLbl="node1" presStyleIdx="0" presStyleCnt="5">
        <dgm:presLayoutVars>
          <dgm:bulletEnabled val="1"/>
        </dgm:presLayoutVars>
      </dgm:prSet>
      <dgm:spPr/>
    </dgm:pt>
    <dgm:pt modelId="{A714101F-2832-40C9-94B3-6C1F500090F6}" type="pres">
      <dgm:prSet presAssocID="{0523333E-9C3E-433D-9335-BE3FA78B24EA}" presName="sibTrans" presStyleLbl="sibTrans2D1" presStyleIdx="0" presStyleCnt="5"/>
      <dgm:spPr/>
    </dgm:pt>
    <dgm:pt modelId="{5C1E4E61-7DE1-406C-A29A-5FCB16086FEB}" type="pres">
      <dgm:prSet presAssocID="{0523333E-9C3E-433D-9335-BE3FA78B24EA}" presName="connectorText" presStyleLbl="sibTrans2D1" presStyleIdx="0" presStyleCnt="5"/>
      <dgm:spPr/>
    </dgm:pt>
    <dgm:pt modelId="{6AD061A8-A05A-4EB3-9E55-EE852900A38B}" type="pres">
      <dgm:prSet presAssocID="{F5486988-C5DA-4883-861C-0299EA0420EC}" presName="node" presStyleLbl="node1" presStyleIdx="1" presStyleCnt="5">
        <dgm:presLayoutVars>
          <dgm:bulletEnabled val="1"/>
        </dgm:presLayoutVars>
      </dgm:prSet>
      <dgm:spPr/>
    </dgm:pt>
    <dgm:pt modelId="{373B5359-28F7-4F2A-A56E-4487C143E6C1}" type="pres">
      <dgm:prSet presAssocID="{1A3F4E0C-A35C-4C7E-8632-C21616DEDD6A}" presName="sibTrans" presStyleLbl="sibTrans2D1" presStyleIdx="1" presStyleCnt="5"/>
      <dgm:spPr/>
    </dgm:pt>
    <dgm:pt modelId="{19D6E8A4-3A1C-4CB5-AFD5-ABCA73ED7324}" type="pres">
      <dgm:prSet presAssocID="{1A3F4E0C-A35C-4C7E-8632-C21616DEDD6A}" presName="connectorText" presStyleLbl="sibTrans2D1" presStyleIdx="1" presStyleCnt="5"/>
      <dgm:spPr/>
    </dgm:pt>
    <dgm:pt modelId="{5E95FAD3-3C1E-4B7B-83FE-56CCBC84A169}" type="pres">
      <dgm:prSet presAssocID="{1BA553E7-2609-4B93-8229-44AB7ACF6E64}" presName="node" presStyleLbl="node1" presStyleIdx="2" presStyleCnt="5">
        <dgm:presLayoutVars>
          <dgm:bulletEnabled val="1"/>
        </dgm:presLayoutVars>
      </dgm:prSet>
      <dgm:spPr/>
    </dgm:pt>
    <dgm:pt modelId="{2FC461ED-8324-403A-9C70-D256A21FBFD1}" type="pres">
      <dgm:prSet presAssocID="{6F4C6837-7FA3-4A08-AD8C-E3F1600F8E9D}" presName="sibTrans" presStyleLbl="sibTrans2D1" presStyleIdx="2" presStyleCnt="5"/>
      <dgm:spPr/>
    </dgm:pt>
    <dgm:pt modelId="{97B1FB56-F5B4-43EE-A501-9125D803FFCE}" type="pres">
      <dgm:prSet presAssocID="{6F4C6837-7FA3-4A08-AD8C-E3F1600F8E9D}" presName="connectorText" presStyleLbl="sibTrans2D1" presStyleIdx="2" presStyleCnt="5"/>
      <dgm:spPr/>
    </dgm:pt>
    <dgm:pt modelId="{03DD645F-3B1C-46F2-BC30-0E8E47BD44D5}" type="pres">
      <dgm:prSet presAssocID="{A168703E-F729-475F-AFE6-609A6CEE1A72}" presName="node" presStyleLbl="node1" presStyleIdx="3" presStyleCnt="5">
        <dgm:presLayoutVars>
          <dgm:bulletEnabled val="1"/>
        </dgm:presLayoutVars>
      </dgm:prSet>
      <dgm:spPr/>
    </dgm:pt>
    <dgm:pt modelId="{C0A865AC-AD68-4C48-913A-3B2EC1E852D9}" type="pres">
      <dgm:prSet presAssocID="{F465C9F4-760B-4391-94CD-7FD5F36E670A}" presName="sibTrans" presStyleLbl="sibTrans2D1" presStyleIdx="3" presStyleCnt="5"/>
      <dgm:spPr/>
    </dgm:pt>
    <dgm:pt modelId="{767B2E7C-161B-4D98-B4CC-522DB76F7269}" type="pres">
      <dgm:prSet presAssocID="{F465C9F4-760B-4391-94CD-7FD5F36E670A}" presName="connectorText" presStyleLbl="sibTrans2D1" presStyleIdx="3" presStyleCnt="5"/>
      <dgm:spPr/>
    </dgm:pt>
    <dgm:pt modelId="{3219BA97-B97C-49B3-85E8-5735FDF0384E}" type="pres">
      <dgm:prSet presAssocID="{A1113A45-8D5A-4B66-820E-B5BFFC575516}" presName="node" presStyleLbl="node1" presStyleIdx="4" presStyleCnt="5" custScaleX="143330" custScaleY="101150">
        <dgm:presLayoutVars>
          <dgm:bulletEnabled val="1"/>
        </dgm:presLayoutVars>
      </dgm:prSet>
      <dgm:spPr/>
    </dgm:pt>
    <dgm:pt modelId="{2D794065-1450-4A94-9C06-4697724663DF}" type="pres">
      <dgm:prSet presAssocID="{75501AD8-264E-43C2-A33E-AB8B131CCE67}" presName="sibTrans" presStyleLbl="sibTrans2D1" presStyleIdx="4" presStyleCnt="5"/>
      <dgm:spPr/>
    </dgm:pt>
    <dgm:pt modelId="{F3AD4772-CF5A-4AE3-B569-F69CBDC24FDB}" type="pres">
      <dgm:prSet presAssocID="{75501AD8-264E-43C2-A33E-AB8B131CCE67}" presName="connectorText" presStyleLbl="sibTrans2D1" presStyleIdx="4" presStyleCnt="5"/>
      <dgm:spPr/>
    </dgm:pt>
  </dgm:ptLst>
  <dgm:cxnLst>
    <dgm:cxn modelId="{3F54120C-6B94-4FDD-AB87-7E89BD80D006}" srcId="{E447E8B2-5B1B-4EE4-A285-BB44D61E011B}" destId="{A168703E-F729-475F-AFE6-609A6CEE1A72}" srcOrd="3" destOrd="0" parTransId="{0AC0FF5B-9897-4749-A86F-C6284917BF41}" sibTransId="{F465C9F4-760B-4391-94CD-7FD5F36E670A}"/>
    <dgm:cxn modelId="{5AF3330D-ACA8-4BD3-AF46-DD1CB05672E2}" type="presOf" srcId="{F5486988-C5DA-4883-861C-0299EA0420EC}" destId="{6AD061A8-A05A-4EB3-9E55-EE852900A38B}" srcOrd="0" destOrd="0" presId="urn:microsoft.com/office/officeart/2005/8/layout/cycle2"/>
    <dgm:cxn modelId="{52D39B37-080D-49E7-888E-8D6308F6EE3C}" type="presOf" srcId="{0523333E-9C3E-433D-9335-BE3FA78B24EA}" destId="{5C1E4E61-7DE1-406C-A29A-5FCB16086FEB}" srcOrd="1" destOrd="0" presId="urn:microsoft.com/office/officeart/2005/8/layout/cycle2"/>
    <dgm:cxn modelId="{2AEA313F-903F-4C48-9A82-62E8DA1F6706}" srcId="{E447E8B2-5B1B-4EE4-A285-BB44D61E011B}" destId="{4067D2E6-6CA0-4118-ABFB-E6A2529267E1}" srcOrd="0" destOrd="0" parTransId="{02CEE171-93C8-4800-A4D5-B1C293391299}" sibTransId="{0523333E-9C3E-433D-9335-BE3FA78B24EA}"/>
    <dgm:cxn modelId="{895B1E60-5B61-49F5-A4B2-0E1F85E1CCEF}" srcId="{E447E8B2-5B1B-4EE4-A285-BB44D61E011B}" destId="{F5486988-C5DA-4883-861C-0299EA0420EC}" srcOrd="1" destOrd="0" parTransId="{5607D572-DABA-405C-B9C3-5B763052EE4E}" sibTransId="{1A3F4E0C-A35C-4C7E-8632-C21616DEDD6A}"/>
    <dgm:cxn modelId="{A96B1268-57B7-4239-9E42-8C87B36B726F}" type="presOf" srcId="{1A3F4E0C-A35C-4C7E-8632-C21616DEDD6A}" destId="{19D6E8A4-3A1C-4CB5-AFD5-ABCA73ED7324}" srcOrd="1" destOrd="0" presId="urn:microsoft.com/office/officeart/2005/8/layout/cycle2"/>
    <dgm:cxn modelId="{CDFCE76D-E9F1-474B-A3B0-9BCB20C27260}" type="presOf" srcId="{A1113A45-8D5A-4B66-820E-B5BFFC575516}" destId="{3219BA97-B97C-49B3-85E8-5735FDF0384E}" srcOrd="0" destOrd="0" presId="urn:microsoft.com/office/officeart/2005/8/layout/cycle2"/>
    <dgm:cxn modelId="{2B56936E-2531-4086-9ABA-AEB079D7C68D}" type="presOf" srcId="{1BA553E7-2609-4B93-8229-44AB7ACF6E64}" destId="{5E95FAD3-3C1E-4B7B-83FE-56CCBC84A169}" srcOrd="0" destOrd="0" presId="urn:microsoft.com/office/officeart/2005/8/layout/cycle2"/>
    <dgm:cxn modelId="{8F444553-36D0-4BC7-9CF7-3A75009001D0}" type="presOf" srcId="{1A3F4E0C-A35C-4C7E-8632-C21616DEDD6A}" destId="{373B5359-28F7-4F2A-A56E-4487C143E6C1}" srcOrd="0" destOrd="0" presId="urn:microsoft.com/office/officeart/2005/8/layout/cycle2"/>
    <dgm:cxn modelId="{BB101159-A78B-4D1C-9318-B5BAC9405B98}" type="presOf" srcId="{A168703E-F729-475F-AFE6-609A6CEE1A72}" destId="{03DD645F-3B1C-46F2-BC30-0E8E47BD44D5}" srcOrd="0" destOrd="0" presId="urn:microsoft.com/office/officeart/2005/8/layout/cycle2"/>
    <dgm:cxn modelId="{8339BE79-BD69-4397-B578-901C407CB4E4}" type="presOf" srcId="{E447E8B2-5B1B-4EE4-A285-BB44D61E011B}" destId="{AC76E130-9F96-49F2-B607-2272927D8F82}" srcOrd="0" destOrd="0" presId="urn:microsoft.com/office/officeart/2005/8/layout/cycle2"/>
    <dgm:cxn modelId="{2EDE167A-D607-43CF-B699-0A9E072BD0CA}" type="presOf" srcId="{6F4C6837-7FA3-4A08-AD8C-E3F1600F8E9D}" destId="{97B1FB56-F5B4-43EE-A501-9125D803FFCE}" srcOrd="1" destOrd="0" presId="urn:microsoft.com/office/officeart/2005/8/layout/cycle2"/>
    <dgm:cxn modelId="{C9C9F79C-E21A-40A8-A469-1B2201FD17C6}" type="presOf" srcId="{75501AD8-264E-43C2-A33E-AB8B131CCE67}" destId="{2D794065-1450-4A94-9C06-4697724663DF}" srcOrd="0" destOrd="0" presId="urn:microsoft.com/office/officeart/2005/8/layout/cycle2"/>
    <dgm:cxn modelId="{E8FF0CBC-7E1B-47D0-B3A1-D055D89B011C}" type="presOf" srcId="{4067D2E6-6CA0-4118-ABFB-E6A2529267E1}" destId="{97B109DE-E02C-403E-9130-DE0A2BE54C92}" srcOrd="0" destOrd="0" presId="urn:microsoft.com/office/officeart/2005/8/layout/cycle2"/>
    <dgm:cxn modelId="{2713BAD0-DB05-45DD-8B6D-05E0C9E7A9AA}" type="presOf" srcId="{F465C9F4-760B-4391-94CD-7FD5F36E670A}" destId="{767B2E7C-161B-4D98-B4CC-522DB76F7269}" srcOrd="1" destOrd="0" presId="urn:microsoft.com/office/officeart/2005/8/layout/cycle2"/>
    <dgm:cxn modelId="{984EF4D9-8CDD-480E-ADEE-4415600E6FD8}" type="presOf" srcId="{F465C9F4-760B-4391-94CD-7FD5F36E670A}" destId="{C0A865AC-AD68-4C48-913A-3B2EC1E852D9}" srcOrd="0" destOrd="0" presId="urn:microsoft.com/office/officeart/2005/8/layout/cycle2"/>
    <dgm:cxn modelId="{B96F02EC-BB76-44C3-8AEB-2E60540C5A9D}" srcId="{E447E8B2-5B1B-4EE4-A285-BB44D61E011B}" destId="{1BA553E7-2609-4B93-8229-44AB7ACF6E64}" srcOrd="2" destOrd="0" parTransId="{4264B6D4-1B86-46F0-A6BE-3626A20ADBF6}" sibTransId="{6F4C6837-7FA3-4A08-AD8C-E3F1600F8E9D}"/>
    <dgm:cxn modelId="{A916ADF0-ECCC-4169-A3D1-2789557FDA87}" type="presOf" srcId="{75501AD8-264E-43C2-A33E-AB8B131CCE67}" destId="{F3AD4772-CF5A-4AE3-B569-F69CBDC24FDB}" srcOrd="1" destOrd="0" presId="urn:microsoft.com/office/officeart/2005/8/layout/cycle2"/>
    <dgm:cxn modelId="{55247CF3-53EB-477B-8E5F-ACAA3D2FE5FB}" type="presOf" srcId="{6F4C6837-7FA3-4A08-AD8C-E3F1600F8E9D}" destId="{2FC461ED-8324-403A-9C70-D256A21FBFD1}" srcOrd="0" destOrd="0" presId="urn:microsoft.com/office/officeart/2005/8/layout/cycle2"/>
    <dgm:cxn modelId="{248553F7-CDE0-40C5-9A08-80FAE89A61BE}" srcId="{E447E8B2-5B1B-4EE4-A285-BB44D61E011B}" destId="{A1113A45-8D5A-4B66-820E-B5BFFC575516}" srcOrd="4" destOrd="0" parTransId="{7A1163F4-7E9B-409F-AE28-3D23D26C670B}" sibTransId="{75501AD8-264E-43C2-A33E-AB8B131CCE67}"/>
    <dgm:cxn modelId="{827086F7-3F47-4B71-B9D9-CAF33441D335}" type="presOf" srcId="{0523333E-9C3E-433D-9335-BE3FA78B24EA}" destId="{A714101F-2832-40C9-94B3-6C1F500090F6}" srcOrd="0" destOrd="0" presId="urn:microsoft.com/office/officeart/2005/8/layout/cycle2"/>
    <dgm:cxn modelId="{10A8AC6F-BA52-4E1F-91B7-4C84B6C10AC0}" type="presParOf" srcId="{AC76E130-9F96-49F2-B607-2272927D8F82}" destId="{97B109DE-E02C-403E-9130-DE0A2BE54C92}" srcOrd="0" destOrd="0" presId="urn:microsoft.com/office/officeart/2005/8/layout/cycle2"/>
    <dgm:cxn modelId="{B2A6D294-7737-4610-9B0F-6E75069D3617}" type="presParOf" srcId="{AC76E130-9F96-49F2-B607-2272927D8F82}" destId="{A714101F-2832-40C9-94B3-6C1F500090F6}" srcOrd="1" destOrd="0" presId="urn:microsoft.com/office/officeart/2005/8/layout/cycle2"/>
    <dgm:cxn modelId="{2F5A5DE8-BA27-471A-ABE1-C07AEDA97137}" type="presParOf" srcId="{A714101F-2832-40C9-94B3-6C1F500090F6}" destId="{5C1E4E61-7DE1-406C-A29A-5FCB16086FEB}" srcOrd="0" destOrd="0" presId="urn:microsoft.com/office/officeart/2005/8/layout/cycle2"/>
    <dgm:cxn modelId="{DD52A0F7-3AC5-4792-ABEC-31544324BB56}" type="presParOf" srcId="{AC76E130-9F96-49F2-B607-2272927D8F82}" destId="{6AD061A8-A05A-4EB3-9E55-EE852900A38B}" srcOrd="2" destOrd="0" presId="urn:microsoft.com/office/officeart/2005/8/layout/cycle2"/>
    <dgm:cxn modelId="{2B526D51-B80D-4B9E-91E5-C4B2772EADDC}" type="presParOf" srcId="{AC76E130-9F96-49F2-B607-2272927D8F82}" destId="{373B5359-28F7-4F2A-A56E-4487C143E6C1}" srcOrd="3" destOrd="0" presId="urn:microsoft.com/office/officeart/2005/8/layout/cycle2"/>
    <dgm:cxn modelId="{EAF0F3EF-CA52-492A-AD98-91515C9C40C8}" type="presParOf" srcId="{373B5359-28F7-4F2A-A56E-4487C143E6C1}" destId="{19D6E8A4-3A1C-4CB5-AFD5-ABCA73ED7324}" srcOrd="0" destOrd="0" presId="urn:microsoft.com/office/officeart/2005/8/layout/cycle2"/>
    <dgm:cxn modelId="{591831F3-5D27-4AD9-85B6-50E4D555DD11}" type="presParOf" srcId="{AC76E130-9F96-49F2-B607-2272927D8F82}" destId="{5E95FAD3-3C1E-4B7B-83FE-56CCBC84A169}" srcOrd="4" destOrd="0" presId="urn:microsoft.com/office/officeart/2005/8/layout/cycle2"/>
    <dgm:cxn modelId="{CAFD3250-91F2-4BF1-9699-D39C3FA16D48}" type="presParOf" srcId="{AC76E130-9F96-49F2-B607-2272927D8F82}" destId="{2FC461ED-8324-403A-9C70-D256A21FBFD1}" srcOrd="5" destOrd="0" presId="urn:microsoft.com/office/officeart/2005/8/layout/cycle2"/>
    <dgm:cxn modelId="{7CBC7CD1-D19B-4F3B-8EDE-48025596B184}" type="presParOf" srcId="{2FC461ED-8324-403A-9C70-D256A21FBFD1}" destId="{97B1FB56-F5B4-43EE-A501-9125D803FFCE}" srcOrd="0" destOrd="0" presId="urn:microsoft.com/office/officeart/2005/8/layout/cycle2"/>
    <dgm:cxn modelId="{C680C878-894C-4DBE-B01F-ECEDBE9B6A0F}" type="presParOf" srcId="{AC76E130-9F96-49F2-B607-2272927D8F82}" destId="{03DD645F-3B1C-46F2-BC30-0E8E47BD44D5}" srcOrd="6" destOrd="0" presId="urn:microsoft.com/office/officeart/2005/8/layout/cycle2"/>
    <dgm:cxn modelId="{E104FBB9-BFE5-41C4-8527-57AC69F7FD60}" type="presParOf" srcId="{AC76E130-9F96-49F2-B607-2272927D8F82}" destId="{C0A865AC-AD68-4C48-913A-3B2EC1E852D9}" srcOrd="7" destOrd="0" presId="urn:microsoft.com/office/officeart/2005/8/layout/cycle2"/>
    <dgm:cxn modelId="{AD1B5AC8-1D43-4A24-BE25-EE2727D410F6}" type="presParOf" srcId="{C0A865AC-AD68-4C48-913A-3B2EC1E852D9}" destId="{767B2E7C-161B-4D98-B4CC-522DB76F7269}" srcOrd="0" destOrd="0" presId="urn:microsoft.com/office/officeart/2005/8/layout/cycle2"/>
    <dgm:cxn modelId="{8924EF91-B17A-4A8B-83BF-C89B50E75CAF}" type="presParOf" srcId="{AC76E130-9F96-49F2-B607-2272927D8F82}" destId="{3219BA97-B97C-49B3-85E8-5735FDF0384E}" srcOrd="8" destOrd="0" presId="urn:microsoft.com/office/officeart/2005/8/layout/cycle2"/>
    <dgm:cxn modelId="{D66ADAF0-093A-449E-96A7-A9234CF77D25}" type="presParOf" srcId="{AC76E130-9F96-49F2-B607-2272927D8F82}" destId="{2D794065-1450-4A94-9C06-4697724663DF}" srcOrd="9" destOrd="0" presId="urn:microsoft.com/office/officeart/2005/8/layout/cycle2"/>
    <dgm:cxn modelId="{F473106E-3E2E-4E8B-938C-4D68D0C0AD63}" type="presParOf" srcId="{2D794065-1450-4A94-9C06-4697724663DF}" destId="{F3AD4772-CF5A-4AE3-B569-F69CBDC24FD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47E8B2-5B1B-4EE4-A285-BB44D61E011B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067D2E6-6CA0-4118-ABFB-E6A2529267E1}">
      <dgm:prSet phldrT="[Text]" phldr="0"/>
      <dgm:spPr/>
      <dgm:t>
        <a:bodyPr/>
        <a:lstStyle/>
        <a:p>
          <a:pPr rtl="0"/>
          <a:r>
            <a:rPr lang="en-US">
              <a:latin typeface="Times New Roman"/>
              <a:cs typeface="Times New Roman"/>
            </a:rPr>
            <a:t>Job insecurity</a:t>
          </a:r>
          <a:endParaRPr lang="en-US"/>
        </a:p>
      </dgm:t>
    </dgm:pt>
    <dgm:pt modelId="{02CEE171-93C8-4800-A4D5-B1C293391299}" type="parTrans" cxnId="{2AEA313F-903F-4C48-9A82-62E8DA1F6706}">
      <dgm:prSet/>
      <dgm:spPr/>
      <dgm:t>
        <a:bodyPr/>
        <a:lstStyle/>
        <a:p>
          <a:endParaRPr lang="en-US"/>
        </a:p>
      </dgm:t>
    </dgm:pt>
    <dgm:pt modelId="{0523333E-9C3E-433D-9335-BE3FA78B24EA}" type="sibTrans" cxnId="{2AEA313F-903F-4C48-9A82-62E8DA1F6706}">
      <dgm:prSet/>
      <dgm:spPr/>
      <dgm:t>
        <a:bodyPr/>
        <a:lstStyle/>
        <a:p>
          <a:endParaRPr lang="en-US"/>
        </a:p>
      </dgm:t>
    </dgm:pt>
    <dgm:pt modelId="{D95F58A4-956C-422E-A27F-5094E546BF91}">
      <dgm:prSet phldrT="[Text]" phldr="0"/>
      <dgm:spPr/>
      <dgm:t>
        <a:bodyPr/>
        <a:lstStyle/>
        <a:p>
          <a:pPr rtl="0"/>
          <a:r>
            <a:rPr lang="en-US" b="1">
              <a:solidFill>
                <a:schemeClr val="tx1"/>
              </a:solidFill>
              <a:latin typeface="Calibri Light" panose="020F0302020204030204"/>
            </a:rPr>
            <a:t>Greater autonomy</a:t>
          </a:r>
          <a:endParaRPr lang="en-US" b="1">
            <a:solidFill>
              <a:schemeClr val="tx1"/>
            </a:solidFill>
          </a:endParaRPr>
        </a:p>
      </dgm:t>
    </dgm:pt>
    <dgm:pt modelId="{E1B8E480-CB90-4057-B5BD-33AFAAB0500A}" type="parTrans" cxnId="{935699E1-0039-41D7-AD41-A90742581346}">
      <dgm:prSet/>
      <dgm:spPr/>
      <dgm:t>
        <a:bodyPr/>
        <a:lstStyle/>
        <a:p>
          <a:endParaRPr lang="en-US"/>
        </a:p>
      </dgm:t>
    </dgm:pt>
    <dgm:pt modelId="{E8EBA6A4-3F9D-4224-BEC1-1A183DE2377C}" type="sibTrans" cxnId="{935699E1-0039-41D7-AD41-A90742581346}">
      <dgm:prSet/>
      <dgm:spPr/>
      <dgm:t>
        <a:bodyPr/>
        <a:lstStyle/>
        <a:p>
          <a:endParaRPr lang="en-US"/>
        </a:p>
      </dgm:t>
    </dgm:pt>
    <dgm:pt modelId="{1BA553E7-2609-4B93-8229-44AB7ACF6E64}">
      <dgm:prSet phldrT="[Text]" phldr="0"/>
      <dgm:spPr/>
      <dgm:t>
        <a:bodyPr/>
        <a:lstStyle/>
        <a:p>
          <a:pPr rtl="0"/>
          <a:r>
            <a:rPr lang="en-US" b="1">
              <a:solidFill>
                <a:schemeClr val="tx1"/>
              </a:solidFill>
              <a:latin typeface="Calibri Light" panose="020F0302020204030204"/>
            </a:rPr>
            <a:t>Identified gap in the market</a:t>
          </a:r>
          <a:endParaRPr lang="en-US" b="1">
            <a:solidFill>
              <a:schemeClr val="tx1"/>
            </a:solidFill>
          </a:endParaRPr>
        </a:p>
      </dgm:t>
    </dgm:pt>
    <dgm:pt modelId="{4264B6D4-1B86-46F0-A6BE-3626A20ADBF6}" type="parTrans" cxnId="{B96F02EC-BB76-44C3-8AEB-2E60540C5A9D}">
      <dgm:prSet/>
      <dgm:spPr/>
      <dgm:t>
        <a:bodyPr/>
        <a:lstStyle/>
        <a:p>
          <a:endParaRPr lang="en-US"/>
        </a:p>
      </dgm:t>
    </dgm:pt>
    <dgm:pt modelId="{6F4C6837-7FA3-4A08-AD8C-E3F1600F8E9D}" type="sibTrans" cxnId="{B96F02EC-BB76-44C3-8AEB-2E60540C5A9D}">
      <dgm:prSet/>
      <dgm:spPr/>
      <dgm:t>
        <a:bodyPr/>
        <a:lstStyle/>
        <a:p>
          <a:endParaRPr lang="en-US"/>
        </a:p>
      </dgm:t>
    </dgm:pt>
    <dgm:pt modelId="{A168703E-F729-475F-AFE6-609A6CEE1A72}">
      <dgm:prSet phldrT="[Text]" phldr="0"/>
      <dgm:spPr/>
      <dgm:t>
        <a:bodyPr/>
        <a:lstStyle/>
        <a:p>
          <a:pPr rtl="0"/>
          <a:r>
            <a:rPr lang="en-US" b="1">
              <a:solidFill>
                <a:srgbClr val="000000"/>
              </a:solidFill>
              <a:latin typeface="Arial"/>
              <a:cs typeface="Arial"/>
            </a:rPr>
            <a:t>Regaining satisfaction in one’s work</a:t>
          </a:r>
          <a:endParaRPr lang="en-US"/>
        </a:p>
      </dgm:t>
    </dgm:pt>
    <dgm:pt modelId="{0AC0FF5B-9897-4749-A86F-C6284917BF41}" type="parTrans" cxnId="{3F54120C-6B94-4FDD-AB87-7E89BD80D006}">
      <dgm:prSet/>
      <dgm:spPr/>
      <dgm:t>
        <a:bodyPr/>
        <a:lstStyle/>
        <a:p>
          <a:endParaRPr lang="en-US"/>
        </a:p>
      </dgm:t>
    </dgm:pt>
    <dgm:pt modelId="{F465C9F4-760B-4391-94CD-7FD5F36E670A}" type="sibTrans" cxnId="{3F54120C-6B94-4FDD-AB87-7E89BD80D006}">
      <dgm:prSet/>
      <dgm:spPr/>
      <dgm:t>
        <a:bodyPr/>
        <a:lstStyle/>
        <a:p>
          <a:endParaRPr lang="en-US"/>
        </a:p>
      </dgm:t>
    </dgm:pt>
    <dgm:pt modelId="{AC76E130-9F96-49F2-B607-2272927D8F82}" type="pres">
      <dgm:prSet presAssocID="{E447E8B2-5B1B-4EE4-A285-BB44D61E011B}" presName="cycle" presStyleCnt="0">
        <dgm:presLayoutVars>
          <dgm:dir/>
          <dgm:resizeHandles val="exact"/>
        </dgm:presLayoutVars>
      </dgm:prSet>
      <dgm:spPr/>
    </dgm:pt>
    <dgm:pt modelId="{97B109DE-E02C-403E-9130-DE0A2BE54C92}" type="pres">
      <dgm:prSet presAssocID="{4067D2E6-6CA0-4118-ABFB-E6A2529267E1}" presName="node" presStyleLbl="node1" presStyleIdx="0" presStyleCnt="4">
        <dgm:presLayoutVars>
          <dgm:bulletEnabled val="1"/>
        </dgm:presLayoutVars>
      </dgm:prSet>
      <dgm:spPr/>
    </dgm:pt>
    <dgm:pt modelId="{A714101F-2832-40C9-94B3-6C1F500090F6}" type="pres">
      <dgm:prSet presAssocID="{0523333E-9C3E-433D-9335-BE3FA78B24EA}" presName="sibTrans" presStyleLbl="sibTrans2D1" presStyleIdx="0" presStyleCnt="4"/>
      <dgm:spPr/>
    </dgm:pt>
    <dgm:pt modelId="{5C1E4E61-7DE1-406C-A29A-5FCB16086FEB}" type="pres">
      <dgm:prSet presAssocID="{0523333E-9C3E-433D-9335-BE3FA78B24EA}" presName="connectorText" presStyleLbl="sibTrans2D1" presStyleIdx="0" presStyleCnt="4"/>
      <dgm:spPr/>
    </dgm:pt>
    <dgm:pt modelId="{807E3449-1DA8-4217-9BB3-4AF31ACDAC8D}" type="pres">
      <dgm:prSet presAssocID="{D95F58A4-956C-422E-A27F-5094E546BF91}" presName="node" presStyleLbl="node1" presStyleIdx="1" presStyleCnt="4">
        <dgm:presLayoutVars>
          <dgm:bulletEnabled val="1"/>
        </dgm:presLayoutVars>
      </dgm:prSet>
      <dgm:spPr/>
    </dgm:pt>
    <dgm:pt modelId="{7F9CF6E8-98F6-42BA-AA2D-E54931C4A43E}" type="pres">
      <dgm:prSet presAssocID="{E8EBA6A4-3F9D-4224-BEC1-1A183DE2377C}" presName="sibTrans" presStyleLbl="sibTrans2D1" presStyleIdx="1" presStyleCnt="4"/>
      <dgm:spPr/>
    </dgm:pt>
    <dgm:pt modelId="{4C5921CA-519B-4282-9372-AB4783D58545}" type="pres">
      <dgm:prSet presAssocID="{E8EBA6A4-3F9D-4224-BEC1-1A183DE2377C}" presName="connectorText" presStyleLbl="sibTrans2D1" presStyleIdx="1" presStyleCnt="4"/>
      <dgm:spPr/>
    </dgm:pt>
    <dgm:pt modelId="{5E95FAD3-3C1E-4B7B-83FE-56CCBC84A169}" type="pres">
      <dgm:prSet presAssocID="{1BA553E7-2609-4B93-8229-44AB7ACF6E64}" presName="node" presStyleLbl="node1" presStyleIdx="2" presStyleCnt="4">
        <dgm:presLayoutVars>
          <dgm:bulletEnabled val="1"/>
        </dgm:presLayoutVars>
      </dgm:prSet>
      <dgm:spPr/>
    </dgm:pt>
    <dgm:pt modelId="{2FC461ED-8324-403A-9C70-D256A21FBFD1}" type="pres">
      <dgm:prSet presAssocID="{6F4C6837-7FA3-4A08-AD8C-E3F1600F8E9D}" presName="sibTrans" presStyleLbl="sibTrans2D1" presStyleIdx="2" presStyleCnt="4"/>
      <dgm:spPr/>
    </dgm:pt>
    <dgm:pt modelId="{97B1FB56-F5B4-43EE-A501-9125D803FFCE}" type="pres">
      <dgm:prSet presAssocID="{6F4C6837-7FA3-4A08-AD8C-E3F1600F8E9D}" presName="connectorText" presStyleLbl="sibTrans2D1" presStyleIdx="2" presStyleCnt="4"/>
      <dgm:spPr/>
    </dgm:pt>
    <dgm:pt modelId="{03DD645F-3B1C-46F2-BC30-0E8E47BD44D5}" type="pres">
      <dgm:prSet presAssocID="{A168703E-F729-475F-AFE6-609A6CEE1A72}" presName="node" presStyleLbl="node1" presStyleIdx="3" presStyleCnt="4">
        <dgm:presLayoutVars>
          <dgm:bulletEnabled val="1"/>
        </dgm:presLayoutVars>
      </dgm:prSet>
      <dgm:spPr/>
    </dgm:pt>
    <dgm:pt modelId="{C0A865AC-AD68-4C48-913A-3B2EC1E852D9}" type="pres">
      <dgm:prSet presAssocID="{F465C9F4-760B-4391-94CD-7FD5F36E670A}" presName="sibTrans" presStyleLbl="sibTrans2D1" presStyleIdx="3" presStyleCnt="4"/>
      <dgm:spPr/>
    </dgm:pt>
    <dgm:pt modelId="{767B2E7C-161B-4D98-B4CC-522DB76F7269}" type="pres">
      <dgm:prSet presAssocID="{F465C9F4-760B-4391-94CD-7FD5F36E670A}" presName="connectorText" presStyleLbl="sibTrans2D1" presStyleIdx="3" presStyleCnt="4"/>
      <dgm:spPr/>
    </dgm:pt>
  </dgm:ptLst>
  <dgm:cxnLst>
    <dgm:cxn modelId="{3F54120C-6B94-4FDD-AB87-7E89BD80D006}" srcId="{E447E8B2-5B1B-4EE4-A285-BB44D61E011B}" destId="{A168703E-F729-475F-AFE6-609A6CEE1A72}" srcOrd="3" destOrd="0" parTransId="{0AC0FF5B-9897-4749-A86F-C6284917BF41}" sibTransId="{F465C9F4-760B-4391-94CD-7FD5F36E670A}"/>
    <dgm:cxn modelId="{62C45C14-C553-49B8-A038-8EDAE7131710}" type="presOf" srcId="{D95F58A4-956C-422E-A27F-5094E546BF91}" destId="{807E3449-1DA8-4217-9BB3-4AF31ACDAC8D}" srcOrd="0" destOrd="0" presId="urn:microsoft.com/office/officeart/2005/8/layout/cycle2"/>
    <dgm:cxn modelId="{8EAF2422-146C-43E4-ABF7-CB634D652B42}" type="presOf" srcId="{6F4C6837-7FA3-4A08-AD8C-E3F1600F8E9D}" destId="{97B1FB56-F5B4-43EE-A501-9125D803FFCE}" srcOrd="1" destOrd="0" presId="urn:microsoft.com/office/officeart/2005/8/layout/cycle2"/>
    <dgm:cxn modelId="{4047B131-B942-4335-A842-6DBB4E2644E2}" type="presOf" srcId="{E8EBA6A4-3F9D-4224-BEC1-1A183DE2377C}" destId="{7F9CF6E8-98F6-42BA-AA2D-E54931C4A43E}" srcOrd="0" destOrd="0" presId="urn:microsoft.com/office/officeart/2005/8/layout/cycle2"/>
    <dgm:cxn modelId="{2AEA313F-903F-4C48-9A82-62E8DA1F6706}" srcId="{E447E8B2-5B1B-4EE4-A285-BB44D61E011B}" destId="{4067D2E6-6CA0-4118-ABFB-E6A2529267E1}" srcOrd="0" destOrd="0" parTransId="{02CEE171-93C8-4800-A4D5-B1C293391299}" sibTransId="{0523333E-9C3E-433D-9335-BE3FA78B24EA}"/>
    <dgm:cxn modelId="{3B639B5C-B452-4F11-804C-60973FBE90AB}" type="presOf" srcId="{4067D2E6-6CA0-4118-ABFB-E6A2529267E1}" destId="{97B109DE-E02C-403E-9130-DE0A2BE54C92}" srcOrd="0" destOrd="0" presId="urn:microsoft.com/office/officeart/2005/8/layout/cycle2"/>
    <dgm:cxn modelId="{4FDF4652-2BCD-4ED5-90C8-9767C6032F3A}" type="presOf" srcId="{0523333E-9C3E-433D-9335-BE3FA78B24EA}" destId="{A714101F-2832-40C9-94B3-6C1F500090F6}" srcOrd="0" destOrd="0" presId="urn:microsoft.com/office/officeart/2005/8/layout/cycle2"/>
    <dgm:cxn modelId="{8339BE79-BD69-4397-B578-901C407CB4E4}" type="presOf" srcId="{E447E8B2-5B1B-4EE4-A285-BB44D61E011B}" destId="{AC76E130-9F96-49F2-B607-2272927D8F82}" srcOrd="0" destOrd="0" presId="urn:microsoft.com/office/officeart/2005/8/layout/cycle2"/>
    <dgm:cxn modelId="{DE3EE085-9162-42C2-B687-1E9921F6CED0}" type="presOf" srcId="{F465C9F4-760B-4391-94CD-7FD5F36E670A}" destId="{767B2E7C-161B-4D98-B4CC-522DB76F7269}" srcOrd="1" destOrd="0" presId="urn:microsoft.com/office/officeart/2005/8/layout/cycle2"/>
    <dgm:cxn modelId="{BDEA278A-561C-4439-BDA2-51E77FA25B45}" type="presOf" srcId="{E8EBA6A4-3F9D-4224-BEC1-1A183DE2377C}" destId="{4C5921CA-519B-4282-9372-AB4783D58545}" srcOrd="1" destOrd="0" presId="urn:microsoft.com/office/officeart/2005/8/layout/cycle2"/>
    <dgm:cxn modelId="{526C7C8E-AD6D-431D-BCA9-10E85B44E268}" type="presOf" srcId="{F465C9F4-760B-4391-94CD-7FD5F36E670A}" destId="{C0A865AC-AD68-4C48-913A-3B2EC1E852D9}" srcOrd="0" destOrd="0" presId="urn:microsoft.com/office/officeart/2005/8/layout/cycle2"/>
    <dgm:cxn modelId="{858CF690-D8BC-44E5-AB49-9E01CD9559E5}" type="presOf" srcId="{A168703E-F729-475F-AFE6-609A6CEE1A72}" destId="{03DD645F-3B1C-46F2-BC30-0E8E47BD44D5}" srcOrd="0" destOrd="0" presId="urn:microsoft.com/office/officeart/2005/8/layout/cycle2"/>
    <dgm:cxn modelId="{BF24C3CC-3919-43D3-A196-8F8F77DFCEAF}" type="presOf" srcId="{0523333E-9C3E-433D-9335-BE3FA78B24EA}" destId="{5C1E4E61-7DE1-406C-A29A-5FCB16086FEB}" srcOrd="1" destOrd="0" presId="urn:microsoft.com/office/officeart/2005/8/layout/cycle2"/>
    <dgm:cxn modelId="{935699E1-0039-41D7-AD41-A90742581346}" srcId="{E447E8B2-5B1B-4EE4-A285-BB44D61E011B}" destId="{D95F58A4-956C-422E-A27F-5094E546BF91}" srcOrd="1" destOrd="0" parTransId="{E1B8E480-CB90-4057-B5BD-33AFAAB0500A}" sibTransId="{E8EBA6A4-3F9D-4224-BEC1-1A183DE2377C}"/>
    <dgm:cxn modelId="{E4C9BBEA-8395-47A8-9387-D648914AF4FC}" type="presOf" srcId="{1BA553E7-2609-4B93-8229-44AB7ACF6E64}" destId="{5E95FAD3-3C1E-4B7B-83FE-56CCBC84A169}" srcOrd="0" destOrd="0" presId="urn:microsoft.com/office/officeart/2005/8/layout/cycle2"/>
    <dgm:cxn modelId="{B96F02EC-BB76-44C3-8AEB-2E60540C5A9D}" srcId="{E447E8B2-5B1B-4EE4-A285-BB44D61E011B}" destId="{1BA553E7-2609-4B93-8229-44AB7ACF6E64}" srcOrd="2" destOrd="0" parTransId="{4264B6D4-1B86-46F0-A6BE-3626A20ADBF6}" sibTransId="{6F4C6837-7FA3-4A08-AD8C-E3F1600F8E9D}"/>
    <dgm:cxn modelId="{518D8CF7-88D4-4BFE-B065-591BD52AACDB}" type="presOf" srcId="{6F4C6837-7FA3-4A08-AD8C-E3F1600F8E9D}" destId="{2FC461ED-8324-403A-9C70-D256A21FBFD1}" srcOrd="0" destOrd="0" presId="urn:microsoft.com/office/officeart/2005/8/layout/cycle2"/>
    <dgm:cxn modelId="{2945F405-AC81-47FE-ACC7-05B120AB0815}" type="presParOf" srcId="{AC76E130-9F96-49F2-B607-2272927D8F82}" destId="{97B109DE-E02C-403E-9130-DE0A2BE54C92}" srcOrd="0" destOrd="0" presId="urn:microsoft.com/office/officeart/2005/8/layout/cycle2"/>
    <dgm:cxn modelId="{E12B7289-2963-46C1-B246-FC18209AF045}" type="presParOf" srcId="{AC76E130-9F96-49F2-B607-2272927D8F82}" destId="{A714101F-2832-40C9-94B3-6C1F500090F6}" srcOrd="1" destOrd="0" presId="urn:microsoft.com/office/officeart/2005/8/layout/cycle2"/>
    <dgm:cxn modelId="{5758E2F6-C924-483E-8461-9FBABD4F8D89}" type="presParOf" srcId="{A714101F-2832-40C9-94B3-6C1F500090F6}" destId="{5C1E4E61-7DE1-406C-A29A-5FCB16086FEB}" srcOrd="0" destOrd="0" presId="urn:microsoft.com/office/officeart/2005/8/layout/cycle2"/>
    <dgm:cxn modelId="{B3C11059-312E-4FA2-AA19-1F78B57336E0}" type="presParOf" srcId="{AC76E130-9F96-49F2-B607-2272927D8F82}" destId="{807E3449-1DA8-4217-9BB3-4AF31ACDAC8D}" srcOrd="2" destOrd="0" presId="urn:microsoft.com/office/officeart/2005/8/layout/cycle2"/>
    <dgm:cxn modelId="{2898DF79-84F2-4C5F-85C7-32C72E228B12}" type="presParOf" srcId="{AC76E130-9F96-49F2-B607-2272927D8F82}" destId="{7F9CF6E8-98F6-42BA-AA2D-E54931C4A43E}" srcOrd="3" destOrd="0" presId="urn:microsoft.com/office/officeart/2005/8/layout/cycle2"/>
    <dgm:cxn modelId="{53BB35B3-9FB5-4BBF-AE6E-711CF94EAB7E}" type="presParOf" srcId="{7F9CF6E8-98F6-42BA-AA2D-E54931C4A43E}" destId="{4C5921CA-519B-4282-9372-AB4783D58545}" srcOrd="0" destOrd="0" presId="urn:microsoft.com/office/officeart/2005/8/layout/cycle2"/>
    <dgm:cxn modelId="{D7ED254D-718F-4EE8-BC2D-6ABD653DAC08}" type="presParOf" srcId="{AC76E130-9F96-49F2-B607-2272927D8F82}" destId="{5E95FAD3-3C1E-4B7B-83FE-56CCBC84A169}" srcOrd="4" destOrd="0" presId="urn:microsoft.com/office/officeart/2005/8/layout/cycle2"/>
    <dgm:cxn modelId="{ADC2017D-94C3-4428-A50A-0CB67523E280}" type="presParOf" srcId="{AC76E130-9F96-49F2-B607-2272927D8F82}" destId="{2FC461ED-8324-403A-9C70-D256A21FBFD1}" srcOrd="5" destOrd="0" presId="urn:microsoft.com/office/officeart/2005/8/layout/cycle2"/>
    <dgm:cxn modelId="{E972C776-232A-403B-A038-022D4EFC4542}" type="presParOf" srcId="{2FC461ED-8324-403A-9C70-D256A21FBFD1}" destId="{97B1FB56-F5B4-43EE-A501-9125D803FFCE}" srcOrd="0" destOrd="0" presId="urn:microsoft.com/office/officeart/2005/8/layout/cycle2"/>
    <dgm:cxn modelId="{C76BBD34-D6DD-4203-BA7D-71955BF5B6AA}" type="presParOf" srcId="{AC76E130-9F96-49F2-B607-2272927D8F82}" destId="{03DD645F-3B1C-46F2-BC30-0E8E47BD44D5}" srcOrd="6" destOrd="0" presId="urn:microsoft.com/office/officeart/2005/8/layout/cycle2"/>
    <dgm:cxn modelId="{DE1C4225-E5A6-4CD1-871B-3FA0D664213F}" type="presParOf" srcId="{AC76E130-9F96-49F2-B607-2272927D8F82}" destId="{C0A865AC-AD68-4C48-913A-3B2EC1E852D9}" srcOrd="7" destOrd="0" presId="urn:microsoft.com/office/officeart/2005/8/layout/cycle2"/>
    <dgm:cxn modelId="{56E1301A-B644-4220-A303-0DBB70AF90CD}" type="presParOf" srcId="{C0A865AC-AD68-4C48-913A-3B2EC1E852D9}" destId="{767B2E7C-161B-4D98-B4CC-522DB76F726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47E8B2-5B1B-4EE4-A285-BB44D61E011B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067D2E6-6CA0-4118-ABFB-E6A2529267E1}">
      <dgm:prSet phldrT="[Text]" phldr="0"/>
      <dgm:spPr/>
      <dgm:t>
        <a:bodyPr/>
        <a:lstStyle/>
        <a:p>
          <a:pPr rtl="0"/>
          <a:r>
            <a:rPr lang="en-US">
              <a:solidFill>
                <a:schemeClr val="bg1"/>
              </a:solidFill>
              <a:latin typeface="Times New Roman"/>
              <a:cs typeface="Times New Roman"/>
            </a:rPr>
            <a:t>Financial Motivation</a:t>
          </a:r>
          <a:endParaRPr lang="en-US">
            <a:solidFill>
              <a:schemeClr val="bg1"/>
            </a:solidFill>
          </a:endParaRPr>
        </a:p>
      </dgm:t>
    </dgm:pt>
    <dgm:pt modelId="{02CEE171-93C8-4800-A4D5-B1C293391299}" type="parTrans" cxnId="{2AEA313F-903F-4C48-9A82-62E8DA1F6706}">
      <dgm:prSet/>
      <dgm:spPr/>
      <dgm:t>
        <a:bodyPr/>
        <a:lstStyle/>
        <a:p>
          <a:endParaRPr lang="en-US"/>
        </a:p>
      </dgm:t>
    </dgm:pt>
    <dgm:pt modelId="{0523333E-9C3E-433D-9335-BE3FA78B24EA}" type="sibTrans" cxnId="{2AEA313F-903F-4C48-9A82-62E8DA1F6706}">
      <dgm:prSet/>
      <dgm:spPr/>
      <dgm:t>
        <a:bodyPr/>
        <a:lstStyle/>
        <a:p>
          <a:endParaRPr lang="en-US"/>
        </a:p>
      </dgm:t>
    </dgm:pt>
    <dgm:pt modelId="{D95F58A4-956C-422E-A27F-5094E546BF91}">
      <dgm:prSet phldrT="[Text]" phldr="0"/>
      <dgm:spPr/>
      <dgm:t>
        <a:bodyPr/>
        <a:lstStyle/>
        <a:p>
          <a:pPr rtl="0"/>
          <a:r>
            <a:rPr lang="en-US" b="1">
              <a:solidFill>
                <a:schemeClr val="bg1"/>
              </a:solidFill>
              <a:latin typeface="Arial"/>
              <a:cs typeface="Arial"/>
            </a:rPr>
            <a:t>Non-pecuniary and internal motivations </a:t>
          </a:r>
        </a:p>
      </dgm:t>
    </dgm:pt>
    <dgm:pt modelId="{E1B8E480-CB90-4057-B5BD-33AFAAB0500A}" type="parTrans" cxnId="{935699E1-0039-41D7-AD41-A90742581346}">
      <dgm:prSet/>
      <dgm:spPr/>
      <dgm:t>
        <a:bodyPr/>
        <a:lstStyle/>
        <a:p>
          <a:endParaRPr lang="en-US"/>
        </a:p>
      </dgm:t>
    </dgm:pt>
    <dgm:pt modelId="{E8EBA6A4-3F9D-4224-BEC1-1A183DE2377C}" type="sibTrans" cxnId="{935699E1-0039-41D7-AD41-A90742581346}">
      <dgm:prSet/>
      <dgm:spPr/>
      <dgm:t>
        <a:bodyPr/>
        <a:lstStyle/>
        <a:p>
          <a:endParaRPr lang="en-US"/>
        </a:p>
      </dgm:t>
    </dgm:pt>
    <dgm:pt modelId="{1BA553E7-2609-4B93-8229-44AB7ACF6E64}">
      <dgm:prSet phldrT="[Text]" phldr="0"/>
      <dgm:spPr/>
      <dgm:t>
        <a:bodyPr/>
        <a:lstStyle/>
        <a:p>
          <a:pPr rtl="0"/>
          <a:r>
            <a:rPr lang="en-US" b="1">
              <a:solidFill>
                <a:schemeClr val="bg1"/>
              </a:solidFill>
              <a:latin typeface="Arial"/>
              <a:cs typeface="Arial"/>
            </a:rPr>
            <a:t>Self-employment </a:t>
          </a:r>
        </a:p>
      </dgm:t>
    </dgm:pt>
    <dgm:pt modelId="{4264B6D4-1B86-46F0-A6BE-3626A20ADBF6}" type="parTrans" cxnId="{B96F02EC-BB76-44C3-8AEB-2E60540C5A9D}">
      <dgm:prSet/>
      <dgm:spPr/>
      <dgm:t>
        <a:bodyPr/>
        <a:lstStyle/>
        <a:p>
          <a:endParaRPr lang="en-US"/>
        </a:p>
      </dgm:t>
    </dgm:pt>
    <dgm:pt modelId="{6F4C6837-7FA3-4A08-AD8C-E3F1600F8E9D}" type="sibTrans" cxnId="{B96F02EC-BB76-44C3-8AEB-2E60540C5A9D}">
      <dgm:prSet/>
      <dgm:spPr/>
      <dgm:t>
        <a:bodyPr/>
        <a:lstStyle/>
        <a:p>
          <a:endParaRPr lang="en-US"/>
        </a:p>
      </dgm:t>
    </dgm:pt>
    <dgm:pt modelId="{A168703E-F729-475F-AFE6-609A6CEE1A72}">
      <dgm:prSet phldrT="[Text]" phldr="0"/>
      <dgm:spPr/>
      <dgm:t>
        <a:bodyPr/>
        <a:lstStyle/>
        <a:p>
          <a:pPr rtl="0"/>
          <a:r>
            <a:rPr lang="en-US" b="1">
              <a:solidFill>
                <a:schemeClr val="bg1"/>
              </a:solidFill>
              <a:latin typeface="Arial"/>
              <a:cs typeface="Arial"/>
            </a:rPr>
            <a:t>Seeking greater autonomy</a:t>
          </a:r>
        </a:p>
      </dgm:t>
    </dgm:pt>
    <dgm:pt modelId="{0AC0FF5B-9897-4749-A86F-C6284917BF41}" type="parTrans" cxnId="{3F54120C-6B94-4FDD-AB87-7E89BD80D006}">
      <dgm:prSet/>
      <dgm:spPr/>
      <dgm:t>
        <a:bodyPr/>
        <a:lstStyle/>
        <a:p>
          <a:endParaRPr lang="en-US"/>
        </a:p>
      </dgm:t>
    </dgm:pt>
    <dgm:pt modelId="{F465C9F4-760B-4391-94CD-7FD5F36E670A}" type="sibTrans" cxnId="{3F54120C-6B94-4FDD-AB87-7E89BD80D006}">
      <dgm:prSet/>
      <dgm:spPr/>
      <dgm:t>
        <a:bodyPr/>
        <a:lstStyle/>
        <a:p>
          <a:endParaRPr lang="en-US"/>
        </a:p>
      </dgm:t>
    </dgm:pt>
    <dgm:pt modelId="{18366A9C-5CE5-4558-ADC6-495162FA9CB6}">
      <dgm:prSet phldrT="[Text]" phldr="0"/>
      <dgm:spPr/>
      <dgm:t>
        <a:bodyPr/>
        <a:lstStyle/>
        <a:p>
          <a:pPr rtl="0"/>
          <a:r>
            <a:rPr lang="en-US" b="1">
              <a:solidFill>
                <a:schemeClr val="bg1"/>
              </a:solidFill>
              <a:latin typeface="Arial"/>
              <a:cs typeface="Arial"/>
            </a:rPr>
            <a:t>Regaining satisfaction in one’s work</a:t>
          </a:r>
          <a:endParaRPr lang="en-US">
            <a:solidFill>
              <a:schemeClr val="bg1"/>
            </a:solidFill>
          </a:endParaRPr>
        </a:p>
      </dgm:t>
    </dgm:pt>
    <dgm:pt modelId="{AF788DBE-BFE3-4D9C-B618-935DF97F6A70}" type="parTrans" cxnId="{46A2E576-DB56-44DF-8701-9EE33E8A2073}">
      <dgm:prSet/>
      <dgm:spPr/>
      <dgm:t>
        <a:bodyPr/>
        <a:lstStyle/>
        <a:p>
          <a:endParaRPr lang="en-US"/>
        </a:p>
      </dgm:t>
    </dgm:pt>
    <dgm:pt modelId="{8953D0AB-26C3-4CC8-A946-77796FF1909F}" type="sibTrans" cxnId="{46A2E576-DB56-44DF-8701-9EE33E8A2073}">
      <dgm:prSet/>
      <dgm:spPr/>
      <dgm:t>
        <a:bodyPr/>
        <a:lstStyle/>
        <a:p>
          <a:endParaRPr lang="en-US"/>
        </a:p>
      </dgm:t>
    </dgm:pt>
    <dgm:pt modelId="{40926955-52B3-4579-A1C2-277858AC17FD}">
      <dgm:prSet phldr="0"/>
      <dgm:spPr/>
      <dgm:t>
        <a:bodyPr/>
        <a:lstStyle/>
        <a:p>
          <a:pPr rtl="0"/>
          <a:r>
            <a:rPr lang="en-US" b="1">
              <a:solidFill>
                <a:schemeClr val="bg1"/>
              </a:solidFill>
              <a:latin typeface="Arial"/>
              <a:cs typeface="Arial"/>
            </a:rPr>
            <a:t>Identifying a gap in the market</a:t>
          </a:r>
          <a:endParaRPr lang="en-US">
            <a:solidFill>
              <a:schemeClr val="bg1"/>
            </a:solidFill>
            <a:latin typeface="Calibri Light" panose="020F0302020204030204"/>
          </a:endParaRPr>
        </a:p>
      </dgm:t>
    </dgm:pt>
    <dgm:pt modelId="{9433A3D1-006F-435D-85A6-204CDC30ECAC}" type="parTrans" cxnId="{82CF2789-98A4-4DA6-935E-9A6258A8E2A3}">
      <dgm:prSet/>
      <dgm:spPr/>
    </dgm:pt>
    <dgm:pt modelId="{74F80B70-42BA-4912-ADE8-BC2A0E115CE8}" type="sibTrans" cxnId="{82CF2789-98A4-4DA6-935E-9A6258A8E2A3}">
      <dgm:prSet/>
      <dgm:spPr/>
      <dgm:t>
        <a:bodyPr/>
        <a:lstStyle/>
        <a:p>
          <a:endParaRPr lang="en-US"/>
        </a:p>
      </dgm:t>
    </dgm:pt>
    <dgm:pt modelId="{AC76E130-9F96-49F2-B607-2272927D8F82}" type="pres">
      <dgm:prSet presAssocID="{E447E8B2-5B1B-4EE4-A285-BB44D61E011B}" presName="cycle" presStyleCnt="0">
        <dgm:presLayoutVars>
          <dgm:dir/>
          <dgm:resizeHandles val="exact"/>
        </dgm:presLayoutVars>
      </dgm:prSet>
      <dgm:spPr/>
    </dgm:pt>
    <dgm:pt modelId="{97B109DE-E02C-403E-9130-DE0A2BE54C92}" type="pres">
      <dgm:prSet presAssocID="{4067D2E6-6CA0-4118-ABFB-E6A2529267E1}" presName="node" presStyleLbl="node1" presStyleIdx="0" presStyleCnt="6">
        <dgm:presLayoutVars>
          <dgm:bulletEnabled val="1"/>
        </dgm:presLayoutVars>
      </dgm:prSet>
      <dgm:spPr/>
    </dgm:pt>
    <dgm:pt modelId="{A714101F-2832-40C9-94B3-6C1F500090F6}" type="pres">
      <dgm:prSet presAssocID="{0523333E-9C3E-433D-9335-BE3FA78B24EA}" presName="sibTrans" presStyleLbl="sibTrans2D1" presStyleIdx="0" presStyleCnt="6"/>
      <dgm:spPr/>
    </dgm:pt>
    <dgm:pt modelId="{5C1E4E61-7DE1-406C-A29A-5FCB16086FEB}" type="pres">
      <dgm:prSet presAssocID="{0523333E-9C3E-433D-9335-BE3FA78B24EA}" presName="connectorText" presStyleLbl="sibTrans2D1" presStyleIdx="0" presStyleCnt="6"/>
      <dgm:spPr/>
    </dgm:pt>
    <dgm:pt modelId="{807E3449-1DA8-4217-9BB3-4AF31ACDAC8D}" type="pres">
      <dgm:prSet presAssocID="{D95F58A4-956C-422E-A27F-5094E546BF91}" presName="node" presStyleLbl="node1" presStyleIdx="1" presStyleCnt="6">
        <dgm:presLayoutVars>
          <dgm:bulletEnabled val="1"/>
        </dgm:presLayoutVars>
      </dgm:prSet>
      <dgm:spPr/>
    </dgm:pt>
    <dgm:pt modelId="{7F9CF6E8-98F6-42BA-AA2D-E54931C4A43E}" type="pres">
      <dgm:prSet presAssocID="{E8EBA6A4-3F9D-4224-BEC1-1A183DE2377C}" presName="sibTrans" presStyleLbl="sibTrans2D1" presStyleIdx="1" presStyleCnt="6"/>
      <dgm:spPr/>
    </dgm:pt>
    <dgm:pt modelId="{4C5921CA-519B-4282-9372-AB4783D58545}" type="pres">
      <dgm:prSet presAssocID="{E8EBA6A4-3F9D-4224-BEC1-1A183DE2377C}" presName="connectorText" presStyleLbl="sibTrans2D1" presStyleIdx="1" presStyleCnt="6"/>
      <dgm:spPr/>
    </dgm:pt>
    <dgm:pt modelId="{5E95FAD3-3C1E-4B7B-83FE-56CCBC84A169}" type="pres">
      <dgm:prSet presAssocID="{1BA553E7-2609-4B93-8229-44AB7ACF6E64}" presName="node" presStyleLbl="node1" presStyleIdx="2" presStyleCnt="6">
        <dgm:presLayoutVars>
          <dgm:bulletEnabled val="1"/>
        </dgm:presLayoutVars>
      </dgm:prSet>
      <dgm:spPr/>
    </dgm:pt>
    <dgm:pt modelId="{2FC461ED-8324-403A-9C70-D256A21FBFD1}" type="pres">
      <dgm:prSet presAssocID="{6F4C6837-7FA3-4A08-AD8C-E3F1600F8E9D}" presName="sibTrans" presStyleLbl="sibTrans2D1" presStyleIdx="2" presStyleCnt="6"/>
      <dgm:spPr/>
    </dgm:pt>
    <dgm:pt modelId="{97B1FB56-F5B4-43EE-A501-9125D803FFCE}" type="pres">
      <dgm:prSet presAssocID="{6F4C6837-7FA3-4A08-AD8C-E3F1600F8E9D}" presName="connectorText" presStyleLbl="sibTrans2D1" presStyleIdx="2" presStyleCnt="6"/>
      <dgm:spPr/>
    </dgm:pt>
    <dgm:pt modelId="{03DD645F-3B1C-46F2-BC30-0E8E47BD44D5}" type="pres">
      <dgm:prSet presAssocID="{A168703E-F729-475F-AFE6-609A6CEE1A72}" presName="node" presStyleLbl="node1" presStyleIdx="3" presStyleCnt="6">
        <dgm:presLayoutVars>
          <dgm:bulletEnabled val="1"/>
        </dgm:presLayoutVars>
      </dgm:prSet>
      <dgm:spPr/>
    </dgm:pt>
    <dgm:pt modelId="{C0A865AC-AD68-4C48-913A-3B2EC1E852D9}" type="pres">
      <dgm:prSet presAssocID="{F465C9F4-760B-4391-94CD-7FD5F36E670A}" presName="sibTrans" presStyleLbl="sibTrans2D1" presStyleIdx="3" presStyleCnt="6"/>
      <dgm:spPr/>
    </dgm:pt>
    <dgm:pt modelId="{767B2E7C-161B-4D98-B4CC-522DB76F7269}" type="pres">
      <dgm:prSet presAssocID="{F465C9F4-760B-4391-94CD-7FD5F36E670A}" presName="connectorText" presStyleLbl="sibTrans2D1" presStyleIdx="3" presStyleCnt="6"/>
      <dgm:spPr/>
    </dgm:pt>
    <dgm:pt modelId="{FC130C85-D42C-4A6C-8B28-F9D70C176140}" type="pres">
      <dgm:prSet presAssocID="{18366A9C-5CE5-4558-ADC6-495162FA9CB6}" presName="node" presStyleLbl="node1" presStyleIdx="4" presStyleCnt="6">
        <dgm:presLayoutVars>
          <dgm:bulletEnabled val="1"/>
        </dgm:presLayoutVars>
      </dgm:prSet>
      <dgm:spPr/>
    </dgm:pt>
    <dgm:pt modelId="{60CAE919-E931-49E8-A584-318D5D141C08}" type="pres">
      <dgm:prSet presAssocID="{8953D0AB-26C3-4CC8-A946-77796FF1909F}" presName="sibTrans" presStyleLbl="sibTrans2D1" presStyleIdx="4" presStyleCnt="6"/>
      <dgm:spPr/>
    </dgm:pt>
    <dgm:pt modelId="{E6041CEC-3C9F-426B-A8B4-3B38A19A4725}" type="pres">
      <dgm:prSet presAssocID="{8953D0AB-26C3-4CC8-A946-77796FF1909F}" presName="connectorText" presStyleLbl="sibTrans2D1" presStyleIdx="4" presStyleCnt="6"/>
      <dgm:spPr/>
    </dgm:pt>
    <dgm:pt modelId="{66F43A79-8321-4B49-94D1-06862C5EA3E2}" type="pres">
      <dgm:prSet presAssocID="{40926955-52B3-4579-A1C2-277858AC17FD}" presName="node" presStyleLbl="node1" presStyleIdx="5" presStyleCnt="6">
        <dgm:presLayoutVars>
          <dgm:bulletEnabled val="1"/>
        </dgm:presLayoutVars>
      </dgm:prSet>
      <dgm:spPr/>
    </dgm:pt>
    <dgm:pt modelId="{7AF01D94-18AF-448B-AD6B-2B7E87ED6DEB}" type="pres">
      <dgm:prSet presAssocID="{74F80B70-42BA-4912-ADE8-BC2A0E115CE8}" presName="sibTrans" presStyleLbl="sibTrans2D1" presStyleIdx="5" presStyleCnt="6"/>
      <dgm:spPr/>
    </dgm:pt>
    <dgm:pt modelId="{BCC5C758-AD45-4E16-8FEA-BB7EF0491C8F}" type="pres">
      <dgm:prSet presAssocID="{74F80B70-42BA-4912-ADE8-BC2A0E115CE8}" presName="connectorText" presStyleLbl="sibTrans2D1" presStyleIdx="5" presStyleCnt="6"/>
      <dgm:spPr/>
    </dgm:pt>
  </dgm:ptLst>
  <dgm:cxnLst>
    <dgm:cxn modelId="{3F54120C-6B94-4FDD-AB87-7E89BD80D006}" srcId="{E447E8B2-5B1B-4EE4-A285-BB44D61E011B}" destId="{A168703E-F729-475F-AFE6-609A6CEE1A72}" srcOrd="3" destOrd="0" parTransId="{0AC0FF5B-9897-4749-A86F-C6284917BF41}" sibTransId="{F465C9F4-760B-4391-94CD-7FD5F36E670A}"/>
    <dgm:cxn modelId="{044C6D18-A523-49F2-B645-417E5D17CDC0}" type="presOf" srcId="{1BA553E7-2609-4B93-8229-44AB7ACF6E64}" destId="{5E95FAD3-3C1E-4B7B-83FE-56CCBC84A169}" srcOrd="0" destOrd="0" presId="urn:microsoft.com/office/officeart/2005/8/layout/cycle2"/>
    <dgm:cxn modelId="{32A28426-B030-4B0F-A2A2-F36AF0E404E5}" type="presOf" srcId="{8953D0AB-26C3-4CC8-A946-77796FF1909F}" destId="{60CAE919-E931-49E8-A584-318D5D141C08}" srcOrd="0" destOrd="0" presId="urn:microsoft.com/office/officeart/2005/8/layout/cycle2"/>
    <dgm:cxn modelId="{2AEA313F-903F-4C48-9A82-62E8DA1F6706}" srcId="{E447E8B2-5B1B-4EE4-A285-BB44D61E011B}" destId="{4067D2E6-6CA0-4118-ABFB-E6A2529267E1}" srcOrd="0" destOrd="0" parTransId="{02CEE171-93C8-4800-A4D5-B1C293391299}" sibTransId="{0523333E-9C3E-433D-9335-BE3FA78B24EA}"/>
    <dgm:cxn modelId="{8E18475E-59BE-46CC-9732-4B091AC8D077}" type="presOf" srcId="{A168703E-F729-475F-AFE6-609A6CEE1A72}" destId="{03DD645F-3B1C-46F2-BC30-0E8E47BD44D5}" srcOrd="0" destOrd="0" presId="urn:microsoft.com/office/officeart/2005/8/layout/cycle2"/>
    <dgm:cxn modelId="{66675C47-C132-4899-94A3-BADFED3526CF}" type="presOf" srcId="{74F80B70-42BA-4912-ADE8-BC2A0E115CE8}" destId="{7AF01D94-18AF-448B-AD6B-2B7E87ED6DEB}" srcOrd="0" destOrd="0" presId="urn:microsoft.com/office/officeart/2005/8/layout/cycle2"/>
    <dgm:cxn modelId="{D38E7550-E267-4D5C-AC98-AEF7678AB85F}" type="presOf" srcId="{D95F58A4-956C-422E-A27F-5094E546BF91}" destId="{807E3449-1DA8-4217-9BB3-4AF31ACDAC8D}" srcOrd="0" destOrd="0" presId="urn:microsoft.com/office/officeart/2005/8/layout/cycle2"/>
    <dgm:cxn modelId="{46A2E576-DB56-44DF-8701-9EE33E8A2073}" srcId="{E447E8B2-5B1B-4EE4-A285-BB44D61E011B}" destId="{18366A9C-5CE5-4558-ADC6-495162FA9CB6}" srcOrd="4" destOrd="0" parTransId="{AF788DBE-BFE3-4D9C-B618-935DF97F6A70}" sibTransId="{8953D0AB-26C3-4CC8-A946-77796FF1909F}"/>
    <dgm:cxn modelId="{3A415458-5C41-4B36-8FB9-D44C05070F7B}" type="presOf" srcId="{6F4C6837-7FA3-4A08-AD8C-E3F1600F8E9D}" destId="{2FC461ED-8324-403A-9C70-D256A21FBFD1}" srcOrd="0" destOrd="0" presId="urn:microsoft.com/office/officeart/2005/8/layout/cycle2"/>
    <dgm:cxn modelId="{8339BE79-BD69-4397-B578-901C407CB4E4}" type="presOf" srcId="{E447E8B2-5B1B-4EE4-A285-BB44D61E011B}" destId="{AC76E130-9F96-49F2-B607-2272927D8F82}" srcOrd="0" destOrd="0" presId="urn:microsoft.com/office/officeart/2005/8/layout/cycle2"/>
    <dgm:cxn modelId="{3BA25480-8693-4B5D-B647-4853FA5E63EC}" type="presOf" srcId="{4067D2E6-6CA0-4118-ABFB-E6A2529267E1}" destId="{97B109DE-E02C-403E-9130-DE0A2BE54C92}" srcOrd="0" destOrd="0" presId="urn:microsoft.com/office/officeart/2005/8/layout/cycle2"/>
    <dgm:cxn modelId="{82CF2789-98A4-4DA6-935E-9A6258A8E2A3}" srcId="{E447E8B2-5B1B-4EE4-A285-BB44D61E011B}" destId="{40926955-52B3-4579-A1C2-277858AC17FD}" srcOrd="5" destOrd="0" parTransId="{9433A3D1-006F-435D-85A6-204CDC30ECAC}" sibTransId="{74F80B70-42BA-4912-ADE8-BC2A0E115CE8}"/>
    <dgm:cxn modelId="{2733C692-F07D-4BBB-8421-2A8E0F252C3F}" type="presOf" srcId="{0523333E-9C3E-433D-9335-BE3FA78B24EA}" destId="{A714101F-2832-40C9-94B3-6C1F500090F6}" srcOrd="0" destOrd="0" presId="urn:microsoft.com/office/officeart/2005/8/layout/cycle2"/>
    <dgm:cxn modelId="{D2D006A1-E0E2-4ECB-AD21-ECFF157554DC}" type="presOf" srcId="{18366A9C-5CE5-4558-ADC6-495162FA9CB6}" destId="{FC130C85-D42C-4A6C-8B28-F9D70C176140}" srcOrd="0" destOrd="0" presId="urn:microsoft.com/office/officeart/2005/8/layout/cycle2"/>
    <dgm:cxn modelId="{08800FA3-13FB-4204-80AC-154DA2B3558B}" type="presOf" srcId="{0523333E-9C3E-433D-9335-BE3FA78B24EA}" destId="{5C1E4E61-7DE1-406C-A29A-5FCB16086FEB}" srcOrd="1" destOrd="0" presId="urn:microsoft.com/office/officeart/2005/8/layout/cycle2"/>
    <dgm:cxn modelId="{093401AB-9963-49DC-BDEA-D27DA5B14B91}" type="presOf" srcId="{E8EBA6A4-3F9D-4224-BEC1-1A183DE2377C}" destId="{4C5921CA-519B-4282-9372-AB4783D58545}" srcOrd="1" destOrd="0" presId="urn:microsoft.com/office/officeart/2005/8/layout/cycle2"/>
    <dgm:cxn modelId="{C9C9E5AE-0F8D-49EB-AFE4-BD90DB0CE44F}" type="presOf" srcId="{8953D0AB-26C3-4CC8-A946-77796FF1909F}" destId="{E6041CEC-3C9F-426B-A8B4-3B38A19A4725}" srcOrd="1" destOrd="0" presId="urn:microsoft.com/office/officeart/2005/8/layout/cycle2"/>
    <dgm:cxn modelId="{94649BC7-BF0B-46A4-A554-A246468CF16B}" type="presOf" srcId="{6F4C6837-7FA3-4A08-AD8C-E3F1600F8E9D}" destId="{97B1FB56-F5B4-43EE-A501-9125D803FFCE}" srcOrd="1" destOrd="0" presId="urn:microsoft.com/office/officeart/2005/8/layout/cycle2"/>
    <dgm:cxn modelId="{0C178ED0-A6DC-4005-BFF2-29C53F289B7A}" type="presOf" srcId="{F465C9F4-760B-4391-94CD-7FD5F36E670A}" destId="{767B2E7C-161B-4D98-B4CC-522DB76F7269}" srcOrd="1" destOrd="0" presId="urn:microsoft.com/office/officeart/2005/8/layout/cycle2"/>
    <dgm:cxn modelId="{607E75E0-9183-4BA1-8FAB-6EC1B049C5F6}" type="presOf" srcId="{F465C9F4-760B-4391-94CD-7FD5F36E670A}" destId="{C0A865AC-AD68-4C48-913A-3B2EC1E852D9}" srcOrd="0" destOrd="0" presId="urn:microsoft.com/office/officeart/2005/8/layout/cycle2"/>
    <dgm:cxn modelId="{935699E1-0039-41D7-AD41-A90742581346}" srcId="{E447E8B2-5B1B-4EE4-A285-BB44D61E011B}" destId="{D95F58A4-956C-422E-A27F-5094E546BF91}" srcOrd="1" destOrd="0" parTransId="{E1B8E480-CB90-4057-B5BD-33AFAAB0500A}" sibTransId="{E8EBA6A4-3F9D-4224-BEC1-1A183DE2377C}"/>
    <dgm:cxn modelId="{B2A898E6-3804-422F-AD07-D51574D2E4EA}" type="presOf" srcId="{74F80B70-42BA-4912-ADE8-BC2A0E115CE8}" destId="{BCC5C758-AD45-4E16-8FEA-BB7EF0491C8F}" srcOrd="1" destOrd="0" presId="urn:microsoft.com/office/officeart/2005/8/layout/cycle2"/>
    <dgm:cxn modelId="{B96F02EC-BB76-44C3-8AEB-2E60540C5A9D}" srcId="{E447E8B2-5B1B-4EE4-A285-BB44D61E011B}" destId="{1BA553E7-2609-4B93-8229-44AB7ACF6E64}" srcOrd="2" destOrd="0" parTransId="{4264B6D4-1B86-46F0-A6BE-3626A20ADBF6}" sibTransId="{6F4C6837-7FA3-4A08-AD8C-E3F1600F8E9D}"/>
    <dgm:cxn modelId="{87AF8DED-3B42-41B2-92B9-54A8BF86E99B}" type="presOf" srcId="{E8EBA6A4-3F9D-4224-BEC1-1A183DE2377C}" destId="{7F9CF6E8-98F6-42BA-AA2D-E54931C4A43E}" srcOrd="0" destOrd="0" presId="urn:microsoft.com/office/officeart/2005/8/layout/cycle2"/>
    <dgm:cxn modelId="{3807A4EE-4EEE-466B-899F-F1E317D69F2B}" type="presOf" srcId="{40926955-52B3-4579-A1C2-277858AC17FD}" destId="{66F43A79-8321-4B49-94D1-06862C5EA3E2}" srcOrd="0" destOrd="0" presId="urn:microsoft.com/office/officeart/2005/8/layout/cycle2"/>
    <dgm:cxn modelId="{B6BCC8B9-99FC-4A0A-8BC9-D99B64D06E44}" type="presParOf" srcId="{AC76E130-9F96-49F2-B607-2272927D8F82}" destId="{97B109DE-E02C-403E-9130-DE0A2BE54C92}" srcOrd="0" destOrd="0" presId="urn:microsoft.com/office/officeart/2005/8/layout/cycle2"/>
    <dgm:cxn modelId="{9114F938-92AB-445E-93C3-4D65291F2848}" type="presParOf" srcId="{AC76E130-9F96-49F2-B607-2272927D8F82}" destId="{A714101F-2832-40C9-94B3-6C1F500090F6}" srcOrd="1" destOrd="0" presId="urn:microsoft.com/office/officeart/2005/8/layout/cycle2"/>
    <dgm:cxn modelId="{C49C2D4C-50A1-4A7D-A61B-1E230619C22C}" type="presParOf" srcId="{A714101F-2832-40C9-94B3-6C1F500090F6}" destId="{5C1E4E61-7DE1-406C-A29A-5FCB16086FEB}" srcOrd="0" destOrd="0" presId="urn:microsoft.com/office/officeart/2005/8/layout/cycle2"/>
    <dgm:cxn modelId="{E66EA43E-A1E7-48E0-B266-0908649041B2}" type="presParOf" srcId="{AC76E130-9F96-49F2-B607-2272927D8F82}" destId="{807E3449-1DA8-4217-9BB3-4AF31ACDAC8D}" srcOrd="2" destOrd="0" presId="urn:microsoft.com/office/officeart/2005/8/layout/cycle2"/>
    <dgm:cxn modelId="{63E8591F-E434-4F47-938F-CFF7B13AF164}" type="presParOf" srcId="{AC76E130-9F96-49F2-B607-2272927D8F82}" destId="{7F9CF6E8-98F6-42BA-AA2D-E54931C4A43E}" srcOrd="3" destOrd="0" presId="urn:microsoft.com/office/officeart/2005/8/layout/cycle2"/>
    <dgm:cxn modelId="{35876060-C7CB-45F1-ADA0-B8CB6CC3B129}" type="presParOf" srcId="{7F9CF6E8-98F6-42BA-AA2D-E54931C4A43E}" destId="{4C5921CA-519B-4282-9372-AB4783D58545}" srcOrd="0" destOrd="0" presId="urn:microsoft.com/office/officeart/2005/8/layout/cycle2"/>
    <dgm:cxn modelId="{0B8DCA96-977C-4D63-956B-353C58C11F19}" type="presParOf" srcId="{AC76E130-9F96-49F2-B607-2272927D8F82}" destId="{5E95FAD3-3C1E-4B7B-83FE-56CCBC84A169}" srcOrd="4" destOrd="0" presId="urn:microsoft.com/office/officeart/2005/8/layout/cycle2"/>
    <dgm:cxn modelId="{5FDC5992-9830-46A7-B7AC-13591014FB18}" type="presParOf" srcId="{AC76E130-9F96-49F2-B607-2272927D8F82}" destId="{2FC461ED-8324-403A-9C70-D256A21FBFD1}" srcOrd="5" destOrd="0" presId="urn:microsoft.com/office/officeart/2005/8/layout/cycle2"/>
    <dgm:cxn modelId="{E97E50CC-FA8B-4ED9-AA5A-A4B0B61F7C3B}" type="presParOf" srcId="{2FC461ED-8324-403A-9C70-D256A21FBFD1}" destId="{97B1FB56-F5B4-43EE-A501-9125D803FFCE}" srcOrd="0" destOrd="0" presId="urn:microsoft.com/office/officeart/2005/8/layout/cycle2"/>
    <dgm:cxn modelId="{42711156-2851-4C31-B215-30623AE30078}" type="presParOf" srcId="{AC76E130-9F96-49F2-B607-2272927D8F82}" destId="{03DD645F-3B1C-46F2-BC30-0E8E47BD44D5}" srcOrd="6" destOrd="0" presId="urn:microsoft.com/office/officeart/2005/8/layout/cycle2"/>
    <dgm:cxn modelId="{0758CED7-3950-48CD-B28C-1D7878F6DBC8}" type="presParOf" srcId="{AC76E130-9F96-49F2-B607-2272927D8F82}" destId="{C0A865AC-AD68-4C48-913A-3B2EC1E852D9}" srcOrd="7" destOrd="0" presId="urn:microsoft.com/office/officeart/2005/8/layout/cycle2"/>
    <dgm:cxn modelId="{20765178-BEFE-4834-9451-616371A51481}" type="presParOf" srcId="{C0A865AC-AD68-4C48-913A-3B2EC1E852D9}" destId="{767B2E7C-161B-4D98-B4CC-522DB76F7269}" srcOrd="0" destOrd="0" presId="urn:microsoft.com/office/officeart/2005/8/layout/cycle2"/>
    <dgm:cxn modelId="{50EC44E5-3E26-4BAD-B0A5-560A8B69EF27}" type="presParOf" srcId="{AC76E130-9F96-49F2-B607-2272927D8F82}" destId="{FC130C85-D42C-4A6C-8B28-F9D70C176140}" srcOrd="8" destOrd="0" presId="urn:microsoft.com/office/officeart/2005/8/layout/cycle2"/>
    <dgm:cxn modelId="{6DF23EE0-12C2-48D5-810B-5083A6CB796B}" type="presParOf" srcId="{AC76E130-9F96-49F2-B607-2272927D8F82}" destId="{60CAE919-E931-49E8-A584-318D5D141C08}" srcOrd="9" destOrd="0" presId="urn:microsoft.com/office/officeart/2005/8/layout/cycle2"/>
    <dgm:cxn modelId="{E33A2045-2D20-428E-A5E5-88F0429CA7BD}" type="presParOf" srcId="{60CAE919-E931-49E8-A584-318D5D141C08}" destId="{E6041CEC-3C9F-426B-A8B4-3B38A19A4725}" srcOrd="0" destOrd="0" presId="urn:microsoft.com/office/officeart/2005/8/layout/cycle2"/>
    <dgm:cxn modelId="{66EC1B1B-156F-465B-A418-904926CAB81E}" type="presParOf" srcId="{AC76E130-9F96-49F2-B607-2272927D8F82}" destId="{66F43A79-8321-4B49-94D1-06862C5EA3E2}" srcOrd="10" destOrd="0" presId="urn:microsoft.com/office/officeart/2005/8/layout/cycle2"/>
    <dgm:cxn modelId="{4AF2F9BC-22A1-4D8E-9FF9-BA447BA3E44E}" type="presParOf" srcId="{AC76E130-9F96-49F2-B607-2272927D8F82}" destId="{7AF01D94-18AF-448B-AD6B-2B7E87ED6DEB}" srcOrd="11" destOrd="0" presId="urn:microsoft.com/office/officeart/2005/8/layout/cycle2"/>
    <dgm:cxn modelId="{96E91319-6327-4A77-83B2-21C245168755}" type="presParOf" srcId="{7AF01D94-18AF-448B-AD6B-2B7E87ED6DEB}" destId="{BCC5C758-AD45-4E16-8FEA-BB7EF0491C8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109DE-E02C-403E-9130-DE0A2BE54C92}">
      <dsp:nvSpPr>
        <dsp:cNvPr id="0" name=""/>
        <dsp:cNvSpPr/>
      </dsp:nvSpPr>
      <dsp:spPr>
        <a:xfrm>
          <a:off x="1864109" y="84890"/>
          <a:ext cx="1533939" cy="15339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  <a:latin typeface="+mn-lt"/>
            </a:rPr>
            <a:t>High educational attainment and experience</a:t>
          </a:r>
        </a:p>
      </dsp:txBody>
      <dsp:txXfrm>
        <a:off x="2088749" y="309530"/>
        <a:ext cx="1084659" cy="1084659"/>
      </dsp:txXfrm>
    </dsp:sp>
    <dsp:sp modelId="{A714101F-2832-40C9-94B3-6C1F500090F6}">
      <dsp:nvSpPr>
        <dsp:cNvPr id="0" name=""/>
        <dsp:cNvSpPr/>
      </dsp:nvSpPr>
      <dsp:spPr>
        <a:xfrm rot="2160000">
          <a:off x="3349450" y="1262888"/>
          <a:ext cx="407278" cy="5177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3361117" y="1330520"/>
        <a:ext cx="285095" cy="310622"/>
      </dsp:txXfrm>
    </dsp:sp>
    <dsp:sp modelId="{807E3449-1DA8-4217-9BB3-4AF31ACDAC8D}">
      <dsp:nvSpPr>
        <dsp:cNvPr id="0" name=""/>
        <dsp:cNvSpPr/>
      </dsp:nvSpPr>
      <dsp:spPr>
        <a:xfrm>
          <a:off x="3726781" y="1438201"/>
          <a:ext cx="1533939" cy="153393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  <a:latin typeface="+mn-lt"/>
            </a:rPr>
            <a:t>Greater autonomy/Independence</a:t>
          </a:r>
        </a:p>
      </dsp:txBody>
      <dsp:txXfrm>
        <a:off x="3951421" y="1662841"/>
        <a:ext cx="1084659" cy="1084659"/>
      </dsp:txXfrm>
    </dsp:sp>
    <dsp:sp modelId="{7F9CF6E8-98F6-42BA-AA2D-E54931C4A43E}">
      <dsp:nvSpPr>
        <dsp:cNvPr id="0" name=""/>
        <dsp:cNvSpPr/>
      </dsp:nvSpPr>
      <dsp:spPr>
        <a:xfrm rot="6469426">
          <a:off x="3911756" y="3064246"/>
          <a:ext cx="445113" cy="5177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 rot="10800000">
        <a:off x="3998960" y="3104225"/>
        <a:ext cx="311579" cy="310622"/>
      </dsp:txXfrm>
    </dsp:sp>
    <dsp:sp modelId="{5E95FAD3-3C1E-4B7B-83FE-56CCBC84A169}">
      <dsp:nvSpPr>
        <dsp:cNvPr id="0" name=""/>
        <dsp:cNvSpPr/>
      </dsp:nvSpPr>
      <dsp:spPr>
        <a:xfrm>
          <a:off x="3000192" y="3698041"/>
          <a:ext cx="1533939" cy="15339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  <a:latin typeface="+mn-lt"/>
            </a:rPr>
            <a:t>Expected earning</a:t>
          </a:r>
        </a:p>
      </dsp:txBody>
      <dsp:txXfrm>
        <a:off x="3224832" y="3922681"/>
        <a:ext cx="1084659" cy="1084659"/>
      </dsp:txXfrm>
    </dsp:sp>
    <dsp:sp modelId="{2FC461ED-8324-403A-9C70-D256A21FBFD1}">
      <dsp:nvSpPr>
        <dsp:cNvPr id="0" name=""/>
        <dsp:cNvSpPr/>
      </dsp:nvSpPr>
      <dsp:spPr>
        <a:xfrm rot="10905382">
          <a:off x="2434914" y="4171437"/>
          <a:ext cx="399839" cy="5177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 rot="10800000">
        <a:off x="2554838" y="4276816"/>
        <a:ext cx="279887" cy="310622"/>
      </dsp:txXfrm>
    </dsp:sp>
    <dsp:sp modelId="{03DD645F-3B1C-46F2-BC30-0E8E47BD44D5}">
      <dsp:nvSpPr>
        <dsp:cNvPr id="0" name=""/>
        <dsp:cNvSpPr/>
      </dsp:nvSpPr>
      <dsp:spPr>
        <a:xfrm>
          <a:off x="712914" y="3627904"/>
          <a:ext cx="1533939" cy="153393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  <a:latin typeface="+mn-lt"/>
              <a:cs typeface="Arial"/>
            </a:rPr>
            <a:t>Identified opportunity</a:t>
          </a:r>
          <a:endParaRPr lang="en-US" sz="1200" b="0" kern="1200" dirty="0">
            <a:solidFill>
              <a:schemeClr val="bg1"/>
            </a:solidFill>
            <a:latin typeface="+mn-lt"/>
          </a:endParaRPr>
        </a:p>
      </dsp:txBody>
      <dsp:txXfrm>
        <a:off x="937554" y="3852544"/>
        <a:ext cx="1084659" cy="1084659"/>
      </dsp:txXfrm>
    </dsp:sp>
    <dsp:sp modelId="{C0A865AC-AD68-4C48-913A-3B2EC1E852D9}">
      <dsp:nvSpPr>
        <dsp:cNvPr id="0" name=""/>
        <dsp:cNvSpPr/>
      </dsp:nvSpPr>
      <dsp:spPr>
        <a:xfrm rot="15140188">
          <a:off x="911012" y="3028301"/>
          <a:ext cx="432259" cy="5177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 rot="10800000">
        <a:off x="995525" y="3193624"/>
        <a:ext cx="302581" cy="310622"/>
      </dsp:txXfrm>
    </dsp:sp>
    <dsp:sp modelId="{DDCBF2A9-FCD2-474D-A62C-CC363B8DD582}">
      <dsp:nvSpPr>
        <dsp:cNvPr id="0" name=""/>
        <dsp:cNvSpPr/>
      </dsp:nvSpPr>
      <dsp:spPr>
        <a:xfrm>
          <a:off x="6" y="1389149"/>
          <a:ext cx="1533939" cy="153393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  <a:latin typeface="+mn-lt"/>
            </a:rPr>
            <a:t>Women less likely to be pulled due to uncertainty. Men pulled by personal interest</a:t>
          </a:r>
        </a:p>
      </dsp:txBody>
      <dsp:txXfrm>
        <a:off x="224646" y="1613789"/>
        <a:ext cx="1084659" cy="1084659"/>
      </dsp:txXfrm>
    </dsp:sp>
    <dsp:sp modelId="{E763AF72-F1CD-4A1C-A342-C90D0C7BBECF}">
      <dsp:nvSpPr>
        <dsp:cNvPr id="0" name=""/>
        <dsp:cNvSpPr/>
      </dsp:nvSpPr>
      <dsp:spPr>
        <a:xfrm rot="19501238">
          <a:off x="1493517" y="1251510"/>
          <a:ext cx="392802" cy="5177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1504160" y="1388829"/>
        <a:ext cx="274961" cy="310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109DE-E02C-403E-9130-DE0A2BE54C92}">
      <dsp:nvSpPr>
        <dsp:cNvPr id="0" name=""/>
        <dsp:cNvSpPr/>
      </dsp:nvSpPr>
      <dsp:spPr>
        <a:xfrm>
          <a:off x="2573507" y="2167"/>
          <a:ext cx="1571073" cy="15710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kern="1200" dirty="0">
              <a:solidFill>
                <a:srgbClr val="000000"/>
              </a:solidFill>
              <a:latin typeface="Calibri Light"/>
              <a:cs typeface="Calibri Light"/>
            </a:rPr>
            <a:t> </a:t>
          </a:r>
          <a:r>
            <a:rPr lang="en-US" b="0" kern="1200" dirty="0">
              <a:solidFill>
                <a:srgbClr val="000000"/>
              </a:solidFill>
              <a:latin typeface="Calibri Light" panose="020F0302020204030204"/>
            </a:rPr>
            <a:t> </a:t>
          </a:r>
          <a:r>
            <a:rPr lang="en-US" b="0" kern="1200" dirty="0">
              <a:solidFill>
                <a:schemeClr val="bg1"/>
              </a:solidFill>
              <a:latin typeface="Calibri Light" panose="020F0302020204030204"/>
            </a:rPr>
            <a:t>Job</a:t>
          </a:r>
          <a:r>
            <a:rPr lang="en-US" b="0" kern="1200" dirty="0">
              <a:solidFill>
                <a:schemeClr val="bg1"/>
              </a:solidFill>
            </a:rPr>
            <a:t> dissatisfaction</a:t>
          </a:r>
          <a:endParaRPr lang="en-US" sz="1200" b="0" kern="1200" dirty="0">
            <a:solidFill>
              <a:schemeClr val="bg1"/>
            </a:solidFill>
            <a:latin typeface="Calibri Light"/>
            <a:cs typeface="Calibri Light"/>
          </a:endParaRPr>
        </a:p>
      </dsp:txBody>
      <dsp:txXfrm>
        <a:off x="2803585" y="232245"/>
        <a:ext cx="1110917" cy="1110917"/>
      </dsp:txXfrm>
    </dsp:sp>
    <dsp:sp modelId="{A714101F-2832-40C9-94B3-6C1F500090F6}">
      <dsp:nvSpPr>
        <dsp:cNvPr id="0" name=""/>
        <dsp:cNvSpPr/>
      </dsp:nvSpPr>
      <dsp:spPr>
        <a:xfrm rot="2160000">
          <a:off x="4094835" y="1208746"/>
          <a:ext cx="417258" cy="530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4106788" y="1278004"/>
        <a:ext cx="292081" cy="318143"/>
      </dsp:txXfrm>
    </dsp:sp>
    <dsp:sp modelId="{6AD061A8-A05A-4EB3-9E55-EE852900A38B}">
      <dsp:nvSpPr>
        <dsp:cNvPr id="0" name=""/>
        <dsp:cNvSpPr/>
      </dsp:nvSpPr>
      <dsp:spPr>
        <a:xfrm>
          <a:off x="4481455" y="1388372"/>
          <a:ext cx="1571073" cy="15710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+mn-lt"/>
              <a:ea typeface="+mn-lt"/>
              <a:cs typeface="Arial"/>
            </a:rPr>
            <a:t>Social development</a:t>
          </a:r>
        </a:p>
      </dsp:txBody>
      <dsp:txXfrm>
        <a:off x="4711533" y="1618450"/>
        <a:ext cx="1110917" cy="1110917"/>
      </dsp:txXfrm>
    </dsp:sp>
    <dsp:sp modelId="{373B5359-28F7-4F2A-A56E-4487C143E6C1}">
      <dsp:nvSpPr>
        <dsp:cNvPr id="0" name=""/>
        <dsp:cNvSpPr/>
      </dsp:nvSpPr>
      <dsp:spPr>
        <a:xfrm rot="6480000">
          <a:off x="4697626" y="3019022"/>
          <a:ext cx="417258" cy="530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4779555" y="3065544"/>
        <a:ext cx="292081" cy="318143"/>
      </dsp:txXfrm>
    </dsp:sp>
    <dsp:sp modelId="{5E95FAD3-3C1E-4B7B-83FE-56CCBC84A169}">
      <dsp:nvSpPr>
        <dsp:cNvPr id="0" name=""/>
        <dsp:cNvSpPr/>
      </dsp:nvSpPr>
      <dsp:spPr>
        <a:xfrm>
          <a:off x="3752684" y="3631299"/>
          <a:ext cx="1571073" cy="15710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  <a:latin typeface="+mn-lt"/>
              <a:cs typeface="Arial"/>
            </a:rPr>
            <a:t>Imbalance between current and desire state</a:t>
          </a:r>
        </a:p>
      </dsp:txBody>
      <dsp:txXfrm>
        <a:off x="3982762" y="3861377"/>
        <a:ext cx="1110917" cy="1110917"/>
      </dsp:txXfrm>
    </dsp:sp>
    <dsp:sp modelId="{2FC461ED-8324-403A-9C70-D256A21FBFD1}">
      <dsp:nvSpPr>
        <dsp:cNvPr id="0" name=""/>
        <dsp:cNvSpPr/>
      </dsp:nvSpPr>
      <dsp:spPr>
        <a:xfrm rot="10800000">
          <a:off x="3162224" y="4151717"/>
          <a:ext cx="417258" cy="530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3287401" y="4257764"/>
        <a:ext cx="292081" cy="318143"/>
      </dsp:txXfrm>
    </dsp:sp>
    <dsp:sp modelId="{03DD645F-3B1C-46F2-BC30-0E8E47BD44D5}">
      <dsp:nvSpPr>
        <dsp:cNvPr id="0" name=""/>
        <dsp:cNvSpPr/>
      </dsp:nvSpPr>
      <dsp:spPr>
        <a:xfrm>
          <a:off x="1394331" y="3631299"/>
          <a:ext cx="1571073" cy="157107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  <a:latin typeface="+mn-lt"/>
              <a:cs typeface="Arial"/>
            </a:rPr>
            <a:t>low levels of education and experience</a:t>
          </a:r>
        </a:p>
      </dsp:txBody>
      <dsp:txXfrm>
        <a:off x="1624409" y="3861377"/>
        <a:ext cx="1110917" cy="1110917"/>
      </dsp:txXfrm>
    </dsp:sp>
    <dsp:sp modelId="{C0A865AC-AD68-4C48-913A-3B2EC1E852D9}">
      <dsp:nvSpPr>
        <dsp:cNvPr id="0" name=""/>
        <dsp:cNvSpPr/>
      </dsp:nvSpPr>
      <dsp:spPr>
        <a:xfrm rot="15120000">
          <a:off x="1622447" y="3054764"/>
          <a:ext cx="401999" cy="530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1701381" y="3218160"/>
        <a:ext cx="281399" cy="318143"/>
      </dsp:txXfrm>
    </dsp:sp>
    <dsp:sp modelId="{3219BA97-B97C-49B3-85E8-5735FDF0384E}">
      <dsp:nvSpPr>
        <dsp:cNvPr id="0" name=""/>
        <dsp:cNvSpPr/>
      </dsp:nvSpPr>
      <dsp:spPr>
        <a:xfrm>
          <a:off x="325187" y="1379338"/>
          <a:ext cx="2251819" cy="158914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  <a:latin typeface="+mn-lt"/>
              <a:cs typeface="Arial"/>
            </a:rPr>
            <a:t>Women – pushed by gender inequality (glass ceiling within certain professions)</a:t>
          </a:r>
        </a:p>
      </dsp:txBody>
      <dsp:txXfrm>
        <a:off x="654958" y="1612062"/>
        <a:ext cx="1592277" cy="1123692"/>
      </dsp:txXfrm>
    </dsp:sp>
    <dsp:sp modelId="{2D794065-1450-4A94-9C06-4697724663DF}">
      <dsp:nvSpPr>
        <dsp:cNvPr id="0" name=""/>
        <dsp:cNvSpPr/>
      </dsp:nvSpPr>
      <dsp:spPr>
        <a:xfrm rot="19440000">
          <a:off x="2312399" y="1166891"/>
          <a:ext cx="319668" cy="530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>
        <a:off x="2321557" y="1301122"/>
        <a:ext cx="223768" cy="3181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109DE-E02C-403E-9130-DE0A2BE54C92}">
      <dsp:nvSpPr>
        <dsp:cNvPr id="0" name=""/>
        <dsp:cNvSpPr/>
      </dsp:nvSpPr>
      <dsp:spPr>
        <a:xfrm>
          <a:off x="1731026" y="1871"/>
          <a:ext cx="1506611" cy="150661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Times New Roman"/>
              <a:cs typeface="Times New Roman"/>
            </a:rPr>
            <a:t>Job insecurity</a:t>
          </a:r>
          <a:endParaRPr lang="en-US" sz="1100" kern="1200"/>
        </a:p>
      </dsp:txBody>
      <dsp:txXfrm>
        <a:off x="1951664" y="222509"/>
        <a:ext cx="1065335" cy="1065335"/>
      </dsp:txXfrm>
    </dsp:sp>
    <dsp:sp modelId="{A714101F-2832-40C9-94B3-6C1F500090F6}">
      <dsp:nvSpPr>
        <dsp:cNvPr id="0" name=""/>
        <dsp:cNvSpPr/>
      </dsp:nvSpPr>
      <dsp:spPr>
        <a:xfrm rot="2700000">
          <a:off x="3075817" y="1292388"/>
          <a:ext cx="399932" cy="5084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093388" y="1351665"/>
        <a:ext cx="279952" cy="305089"/>
      </dsp:txXfrm>
    </dsp:sp>
    <dsp:sp modelId="{807E3449-1DA8-4217-9BB3-4AF31ACDAC8D}">
      <dsp:nvSpPr>
        <dsp:cNvPr id="0" name=""/>
        <dsp:cNvSpPr/>
      </dsp:nvSpPr>
      <dsp:spPr>
        <a:xfrm>
          <a:off x="3329936" y="1600781"/>
          <a:ext cx="1506611" cy="150661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>
              <a:solidFill>
                <a:schemeClr val="tx1"/>
              </a:solidFill>
              <a:latin typeface="Calibri Light" panose="020F0302020204030204"/>
            </a:rPr>
            <a:t>Greater autonomy</a:t>
          </a:r>
          <a:endParaRPr lang="en-US" sz="1100" b="1" kern="1200">
            <a:solidFill>
              <a:schemeClr val="tx1"/>
            </a:solidFill>
          </a:endParaRPr>
        </a:p>
      </dsp:txBody>
      <dsp:txXfrm>
        <a:off x="3550574" y="1821419"/>
        <a:ext cx="1065335" cy="1065335"/>
      </dsp:txXfrm>
    </dsp:sp>
    <dsp:sp modelId="{7F9CF6E8-98F6-42BA-AA2D-E54931C4A43E}">
      <dsp:nvSpPr>
        <dsp:cNvPr id="0" name=""/>
        <dsp:cNvSpPr/>
      </dsp:nvSpPr>
      <dsp:spPr>
        <a:xfrm rot="8100000">
          <a:off x="3091824" y="2891298"/>
          <a:ext cx="399932" cy="5084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3194233" y="2950575"/>
        <a:ext cx="279952" cy="305089"/>
      </dsp:txXfrm>
    </dsp:sp>
    <dsp:sp modelId="{5E95FAD3-3C1E-4B7B-83FE-56CCBC84A169}">
      <dsp:nvSpPr>
        <dsp:cNvPr id="0" name=""/>
        <dsp:cNvSpPr/>
      </dsp:nvSpPr>
      <dsp:spPr>
        <a:xfrm>
          <a:off x="1731026" y="3199692"/>
          <a:ext cx="1506611" cy="15066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>
              <a:solidFill>
                <a:schemeClr val="tx1"/>
              </a:solidFill>
              <a:latin typeface="Calibri Light" panose="020F0302020204030204"/>
            </a:rPr>
            <a:t>Identified gap in the market</a:t>
          </a:r>
          <a:endParaRPr lang="en-US" sz="1100" b="1" kern="1200">
            <a:solidFill>
              <a:schemeClr val="tx1"/>
            </a:solidFill>
          </a:endParaRPr>
        </a:p>
      </dsp:txBody>
      <dsp:txXfrm>
        <a:off x="1951664" y="3420330"/>
        <a:ext cx="1065335" cy="1065335"/>
      </dsp:txXfrm>
    </dsp:sp>
    <dsp:sp modelId="{2FC461ED-8324-403A-9C70-D256A21FBFD1}">
      <dsp:nvSpPr>
        <dsp:cNvPr id="0" name=""/>
        <dsp:cNvSpPr/>
      </dsp:nvSpPr>
      <dsp:spPr>
        <a:xfrm rot="13500000">
          <a:off x="1492914" y="2907305"/>
          <a:ext cx="399932" cy="5084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1595323" y="3051420"/>
        <a:ext cx="279952" cy="305089"/>
      </dsp:txXfrm>
    </dsp:sp>
    <dsp:sp modelId="{03DD645F-3B1C-46F2-BC30-0E8E47BD44D5}">
      <dsp:nvSpPr>
        <dsp:cNvPr id="0" name=""/>
        <dsp:cNvSpPr/>
      </dsp:nvSpPr>
      <dsp:spPr>
        <a:xfrm>
          <a:off x="132115" y="1600781"/>
          <a:ext cx="1506611" cy="150661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>
              <a:solidFill>
                <a:srgbClr val="000000"/>
              </a:solidFill>
              <a:latin typeface="Arial"/>
              <a:cs typeface="Arial"/>
            </a:rPr>
            <a:t>Regaining satisfaction in one’s work</a:t>
          </a:r>
          <a:endParaRPr lang="en-US" sz="1100" kern="1200"/>
        </a:p>
      </dsp:txBody>
      <dsp:txXfrm>
        <a:off x="352753" y="1821419"/>
        <a:ext cx="1065335" cy="1065335"/>
      </dsp:txXfrm>
    </dsp:sp>
    <dsp:sp modelId="{C0A865AC-AD68-4C48-913A-3B2EC1E852D9}">
      <dsp:nvSpPr>
        <dsp:cNvPr id="0" name=""/>
        <dsp:cNvSpPr/>
      </dsp:nvSpPr>
      <dsp:spPr>
        <a:xfrm rot="18900000">
          <a:off x="1476907" y="1308395"/>
          <a:ext cx="399932" cy="5084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494478" y="1452510"/>
        <a:ext cx="279952" cy="3050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109DE-E02C-403E-9130-DE0A2BE54C92}">
      <dsp:nvSpPr>
        <dsp:cNvPr id="0" name=""/>
        <dsp:cNvSpPr/>
      </dsp:nvSpPr>
      <dsp:spPr>
        <a:xfrm>
          <a:off x="2527645" y="2323"/>
          <a:ext cx="1149824" cy="11498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bg1"/>
              </a:solidFill>
              <a:latin typeface="Times New Roman"/>
              <a:cs typeface="Times New Roman"/>
            </a:rPr>
            <a:t>Financial Motivation</a:t>
          </a:r>
          <a:endParaRPr lang="en-US" sz="1000" kern="1200">
            <a:solidFill>
              <a:schemeClr val="bg1"/>
            </a:solidFill>
          </a:endParaRPr>
        </a:p>
      </dsp:txBody>
      <dsp:txXfrm>
        <a:off x="2696033" y="170711"/>
        <a:ext cx="813048" cy="813048"/>
      </dsp:txXfrm>
    </dsp:sp>
    <dsp:sp modelId="{A714101F-2832-40C9-94B3-6C1F500090F6}">
      <dsp:nvSpPr>
        <dsp:cNvPr id="0" name=""/>
        <dsp:cNvSpPr/>
      </dsp:nvSpPr>
      <dsp:spPr>
        <a:xfrm rot="1800000">
          <a:off x="3689849" y="810510"/>
          <a:ext cx="305653" cy="388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695991" y="865199"/>
        <a:ext cx="213957" cy="232839"/>
      </dsp:txXfrm>
    </dsp:sp>
    <dsp:sp modelId="{807E3449-1DA8-4217-9BB3-4AF31ACDAC8D}">
      <dsp:nvSpPr>
        <dsp:cNvPr id="0" name=""/>
        <dsp:cNvSpPr/>
      </dsp:nvSpPr>
      <dsp:spPr>
        <a:xfrm>
          <a:off x="4022864" y="865588"/>
          <a:ext cx="1149824" cy="11498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>
              <a:solidFill>
                <a:schemeClr val="bg1"/>
              </a:solidFill>
              <a:latin typeface="Arial"/>
              <a:cs typeface="Arial"/>
            </a:rPr>
            <a:t>Non-pecuniary and internal motivations </a:t>
          </a:r>
        </a:p>
      </dsp:txBody>
      <dsp:txXfrm>
        <a:off x="4191252" y="1033976"/>
        <a:ext cx="813048" cy="813048"/>
      </dsp:txXfrm>
    </dsp:sp>
    <dsp:sp modelId="{7F9CF6E8-98F6-42BA-AA2D-E54931C4A43E}">
      <dsp:nvSpPr>
        <dsp:cNvPr id="0" name=""/>
        <dsp:cNvSpPr/>
      </dsp:nvSpPr>
      <dsp:spPr>
        <a:xfrm rot="5400000">
          <a:off x="4444950" y="2101082"/>
          <a:ext cx="305653" cy="388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490798" y="2132847"/>
        <a:ext cx="213957" cy="232839"/>
      </dsp:txXfrm>
    </dsp:sp>
    <dsp:sp modelId="{5E95FAD3-3C1E-4B7B-83FE-56CCBC84A169}">
      <dsp:nvSpPr>
        <dsp:cNvPr id="0" name=""/>
        <dsp:cNvSpPr/>
      </dsp:nvSpPr>
      <dsp:spPr>
        <a:xfrm>
          <a:off x="4022864" y="2592119"/>
          <a:ext cx="1149824" cy="114982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>
              <a:solidFill>
                <a:schemeClr val="bg1"/>
              </a:solidFill>
              <a:latin typeface="Arial"/>
              <a:cs typeface="Arial"/>
            </a:rPr>
            <a:t>Self-employment </a:t>
          </a:r>
        </a:p>
      </dsp:txBody>
      <dsp:txXfrm>
        <a:off x="4191252" y="2760507"/>
        <a:ext cx="813048" cy="813048"/>
      </dsp:txXfrm>
    </dsp:sp>
    <dsp:sp modelId="{2FC461ED-8324-403A-9C70-D256A21FBFD1}">
      <dsp:nvSpPr>
        <dsp:cNvPr id="0" name=""/>
        <dsp:cNvSpPr/>
      </dsp:nvSpPr>
      <dsp:spPr>
        <a:xfrm rot="9000000">
          <a:off x="3704832" y="3400306"/>
          <a:ext cx="305653" cy="388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3790386" y="3454995"/>
        <a:ext cx="213957" cy="232839"/>
      </dsp:txXfrm>
    </dsp:sp>
    <dsp:sp modelId="{03DD645F-3B1C-46F2-BC30-0E8E47BD44D5}">
      <dsp:nvSpPr>
        <dsp:cNvPr id="0" name=""/>
        <dsp:cNvSpPr/>
      </dsp:nvSpPr>
      <dsp:spPr>
        <a:xfrm>
          <a:off x="2527645" y="3455384"/>
          <a:ext cx="1149824" cy="114982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>
              <a:solidFill>
                <a:schemeClr val="bg1"/>
              </a:solidFill>
              <a:latin typeface="Arial"/>
              <a:cs typeface="Arial"/>
            </a:rPr>
            <a:t>Seeking greater autonomy</a:t>
          </a:r>
        </a:p>
      </dsp:txBody>
      <dsp:txXfrm>
        <a:off x="2696033" y="3623772"/>
        <a:ext cx="813048" cy="813048"/>
      </dsp:txXfrm>
    </dsp:sp>
    <dsp:sp modelId="{C0A865AC-AD68-4C48-913A-3B2EC1E852D9}">
      <dsp:nvSpPr>
        <dsp:cNvPr id="0" name=""/>
        <dsp:cNvSpPr/>
      </dsp:nvSpPr>
      <dsp:spPr>
        <a:xfrm rot="12600000">
          <a:off x="2209612" y="3408956"/>
          <a:ext cx="305653" cy="388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295166" y="3509493"/>
        <a:ext cx="213957" cy="232839"/>
      </dsp:txXfrm>
    </dsp:sp>
    <dsp:sp modelId="{FC130C85-D42C-4A6C-8B28-F9D70C176140}">
      <dsp:nvSpPr>
        <dsp:cNvPr id="0" name=""/>
        <dsp:cNvSpPr/>
      </dsp:nvSpPr>
      <dsp:spPr>
        <a:xfrm>
          <a:off x="1032426" y="2592119"/>
          <a:ext cx="1149824" cy="114982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>
              <a:solidFill>
                <a:schemeClr val="bg1"/>
              </a:solidFill>
              <a:latin typeface="Arial"/>
              <a:cs typeface="Arial"/>
            </a:rPr>
            <a:t>Regaining satisfaction in one’s work</a:t>
          </a:r>
          <a:endParaRPr lang="en-US" sz="1000" kern="1200">
            <a:solidFill>
              <a:schemeClr val="bg1"/>
            </a:solidFill>
          </a:endParaRPr>
        </a:p>
      </dsp:txBody>
      <dsp:txXfrm>
        <a:off x="1200814" y="2760507"/>
        <a:ext cx="813048" cy="813048"/>
      </dsp:txXfrm>
    </dsp:sp>
    <dsp:sp modelId="{60CAE919-E931-49E8-A584-318D5D141C08}">
      <dsp:nvSpPr>
        <dsp:cNvPr id="0" name=""/>
        <dsp:cNvSpPr/>
      </dsp:nvSpPr>
      <dsp:spPr>
        <a:xfrm rot="16200000">
          <a:off x="1454511" y="2118384"/>
          <a:ext cx="305653" cy="388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500359" y="2241845"/>
        <a:ext cx="213957" cy="232839"/>
      </dsp:txXfrm>
    </dsp:sp>
    <dsp:sp modelId="{66F43A79-8321-4B49-94D1-06862C5EA3E2}">
      <dsp:nvSpPr>
        <dsp:cNvPr id="0" name=""/>
        <dsp:cNvSpPr/>
      </dsp:nvSpPr>
      <dsp:spPr>
        <a:xfrm>
          <a:off x="1032426" y="865588"/>
          <a:ext cx="1149824" cy="11498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>
              <a:solidFill>
                <a:schemeClr val="bg1"/>
              </a:solidFill>
              <a:latin typeface="Arial"/>
              <a:cs typeface="Arial"/>
            </a:rPr>
            <a:t>Identifying a gap in the market</a:t>
          </a:r>
          <a:endParaRPr lang="en-US" sz="1000" kern="1200">
            <a:solidFill>
              <a:schemeClr val="bg1"/>
            </a:solidFill>
            <a:latin typeface="Calibri Light" panose="020F0302020204030204"/>
          </a:endParaRPr>
        </a:p>
      </dsp:txBody>
      <dsp:txXfrm>
        <a:off x="1200814" y="1033976"/>
        <a:ext cx="813048" cy="813048"/>
      </dsp:txXfrm>
    </dsp:sp>
    <dsp:sp modelId="{7AF01D94-18AF-448B-AD6B-2B7E87ED6DEB}">
      <dsp:nvSpPr>
        <dsp:cNvPr id="0" name=""/>
        <dsp:cNvSpPr/>
      </dsp:nvSpPr>
      <dsp:spPr>
        <a:xfrm rot="19800000">
          <a:off x="2194629" y="819160"/>
          <a:ext cx="305653" cy="388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200771" y="919697"/>
        <a:ext cx="213957" cy="232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A34C1-03D4-6349-83C1-926A6D7A9FB9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FB0E5-7D26-3E49-A8A5-E7F1CCE9F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70EB-8AD4-794B-A1F4-2957D3ED2C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3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354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EFB0E5-7D26-3E49-A8A5-E7F1CCE9FC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7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431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1FA58-CBEE-D241-97AA-3CE6FABD3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FAB15-C751-1746-8778-78DF065C8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2E9A1-BFAC-0944-8B0F-75C45A31C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4BD56-DB32-9C48-BADF-E672B142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7BA66-9A9F-2E43-9C77-5481E923B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0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F689D-914C-4242-B3A6-3D071BBB0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233E9-91B8-2741-9CFA-5430DD0E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5554C-D012-6D4D-9EE4-BF285E6DE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24D81-331A-E949-AACB-6152E0014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387F3-8DC1-114D-82C8-99D54DCEB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5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C8CCE9-91B5-6B41-887A-4A5DC7B68E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A762B5-9675-8444-A268-90CFAE4F0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F0FC6-02FA-4C4D-857D-D50E7318E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D1FD-226B-EE44-A978-402DF363B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61B21-9CC1-ED48-BE80-73D78B63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17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 Slide">
  <p:cSld name="Default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91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 Slide">
  <p:cSld name="Default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5BC6-93DE-CF42-ACF8-171A1A7D4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DCB6F-AAEB-C748-8C63-51AE4D1BE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F7188-2CD6-FF42-8308-9E57F919A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81C34-ACE1-5B49-8BFF-C43DDD37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6F516-1ACA-D641-B7CE-AE7076980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0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AB88E-7647-D249-B7AD-3C8F22267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00958-7AE8-E849-A062-F59A88E43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54919-F1F8-DF4D-A5C0-F12D10FB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32EB-DD2D-384C-A237-BB5ABC0F4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0FBB7-6205-CE4B-B749-2E423177E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2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1E14D-DC8D-0D41-9704-4602601F2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3AD3D-65A6-5045-815A-A1B92B890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2B649-418B-F04C-BA88-D60BBA795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D20CE-D873-4046-A944-C66A529E8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41C8-5AC3-3845-AE6E-8C0BF4D9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28CAE-69DE-2A4A-A38E-346821B26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4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9A352-7637-EF4C-8A4F-A5D64B40D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31F6C-8697-614F-B3B5-76FB887EF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D6678-FC41-604A-A155-55BF4F94E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F18B00-67D5-4940-BFC7-CB24C03EB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2196F-E67F-0C45-BF3A-F81A78AC3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56B94F-9013-4046-8A51-2C309A5F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DEE22-84D2-5C4A-A73F-1AB3A1034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610578-6AFC-2745-BBB5-3E16319C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5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71E2-19AA-7E45-99E7-AE37F5CBB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9FF3C3-4E0B-044B-A8CF-10317644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B8F21-5DE5-2D48-9519-6E26F86D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8B5C07-0661-054C-8759-3523F45C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2987D1-08A1-FB47-B0F3-04B90E59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8040F-B1CB-5C48-B777-47A72EF98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CDBF-402D-2541-B0A8-26A2C69A2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3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8976-0B7D-3D43-9653-1D7D23107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77994-46B7-E540-B58D-ED3A4290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A427E0-876F-F643-B7AE-324E6C4F0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3303F-063C-8043-B490-CD1B9E5ED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862730-40DC-BB42-9629-6ADABFE0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73F17-5B63-2B4D-837E-34E90DD53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3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13AE7-B56C-C94F-B418-9BDA0A1EA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3CF4A-7AB0-124B-BDD0-F554DC3F64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A4A50-92BC-9949-B799-8D64D96B1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D15996-C8DF-BD40-8656-157486943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0595A-7718-5A41-AA89-246B5E988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0D208-58D0-1A4F-9CFA-90DEECC3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9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5F8C78-F481-CD43-85A3-121BBC383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DBA24-878C-0149-B0F1-0D5531578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AAF74-6243-954C-80D0-ECC916C21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89A78-E00F-C542-86EC-161A4BC92E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2E118-9A13-D94B-AAE7-2497F8862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7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/>
          <p:nvPr/>
        </p:nvSpPr>
        <p:spPr>
          <a:xfrm>
            <a:off x="11154250" y="381000"/>
            <a:ext cx="277139" cy="277067"/>
          </a:xfrm>
          <a:prstGeom prst="ellipse">
            <a:avLst/>
          </a:prstGeom>
          <a:solidFill>
            <a:srgbClr val="535B6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Poppins"/>
              <a:buNone/>
              <a:defRPr sz="6600" b="1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Arial"/>
              <a:buNone/>
              <a:defRPr sz="55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799"/>
              <a:buFont typeface="Arial"/>
              <a:buNone/>
              <a:defRPr sz="47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999"/>
              <a:buFont typeface="Arial"/>
              <a:buNone/>
              <a:defRPr sz="39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None/>
              <a:defRPr sz="35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None/>
              <a:defRPr sz="35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/>
          <p:nvPr/>
        </p:nvSpPr>
        <p:spPr>
          <a:xfrm>
            <a:off x="11198218" y="442590"/>
            <a:ext cx="18920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 b="0" i="0" u="none" strike="noStrike" cap="none">
              <a:solidFill>
                <a:schemeClr val="lt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image" Target="../media/image1.jpeg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407C9FC5-0C1E-42A8-97E6-F940775A0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8629" y="5021944"/>
            <a:ext cx="5568354" cy="21977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Chioma </a:t>
            </a:r>
            <a:r>
              <a:rPr lang="en-US" dirty="0" err="1"/>
              <a:t>Onoshakpor</a:t>
            </a:r>
            <a:endParaRPr lang="en-US" dirty="0">
              <a:ea typeface="Calibri"/>
              <a:cs typeface="Calibr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Imaobong</a:t>
            </a:r>
            <a:r>
              <a:rPr lang="en-US" dirty="0">
                <a:latin typeface="Calibri"/>
                <a:cs typeface="Calibri"/>
              </a:rPr>
              <a:t> James 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 err="1">
                <a:latin typeface="Calibri"/>
                <a:cs typeface="Calibri"/>
              </a:rPr>
              <a:t>Tolulope</a:t>
            </a:r>
            <a:r>
              <a:rPr lang="en-US" dirty="0">
                <a:latin typeface="Calibri"/>
                <a:cs typeface="Calibri"/>
              </a:rPr>
              <a:t> Ibukun 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alibri"/>
                <a:cs typeface="Calibri"/>
              </a:rPr>
              <a:t>Bridget Irene </a:t>
            </a:r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9EE371B4-A1D9-4EFE-8FE1-00049583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13617" y="4218281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solidFill>
                <a:schemeClr val="accent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Arc 93">
            <a:extLst>
              <a:ext uri="{FF2B5EF4-FFF2-40B4-BE49-F238E27FC236}">
                <a16:creationId xmlns:a16="http://schemas.microsoft.com/office/drawing/2014/main" id="{2E19C174-9C7C-461E-970B-432019901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038539" y="3295432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Google Shape;151;p5">
            <a:extLst>
              <a:ext uri="{FF2B5EF4-FFF2-40B4-BE49-F238E27FC236}">
                <a16:creationId xmlns:a16="http://schemas.microsoft.com/office/drawing/2014/main" id="{21318B6E-35EB-DB4F-8DE0-F9B8A35F914E}"/>
              </a:ext>
            </a:extLst>
          </p:cNvPr>
          <p:cNvSpPr/>
          <p:nvPr/>
        </p:nvSpPr>
        <p:spPr>
          <a:xfrm rot="5400000">
            <a:off x="3134871" y="430822"/>
            <a:ext cx="2521859" cy="7285477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B15A6-ED2F-8B49-A46F-C0113965418B}"/>
              </a:ext>
            </a:extLst>
          </p:cNvPr>
          <p:cNvSpPr txBox="1"/>
          <p:nvPr/>
        </p:nvSpPr>
        <p:spPr>
          <a:xfrm>
            <a:off x="406400" y="174171"/>
            <a:ext cx="5573486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/>
              <a:t>GWO 2023 Conference </a:t>
            </a:r>
          </a:p>
          <a:p>
            <a:r>
              <a:rPr lang="en-US" b="1"/>
              <a:t>Day 2 (28/06/2023)- Stream 22-Women Entrepreneurship</a:t>
            </a:r>
            <a:endParaRPr lang="en-US" b="1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E95A9-787E-554E-B75C-27C80419CDE2}"/>
              </a:ext>
            </a:extLst>
          </p:cNvPr>
          <p:cNvSpPr txBox="1"/>
          <p:nvPr/>
        </p:nvSpPr>
        <p:spPr>
          <a:xfrm>
            <a:off x="1711291" y="3037973"/>
            <a:ext cx="5369017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Calibri"/>
                <a:cs typeface="Calibri"/>
              </a:rPr>
              <a:t>Gender </a:t>
            </a:r>
            <a:r>
              <a:rPr lang="en-US" sz="2800" dirty="0" err="1">
                <a:solidFill>
                  <a:srgbClr val="FFFFFF"/>
                </a:solidFill>
                <a:latin typeface="Calibri"/>
                <a:cs typeface="Calibri"/>
              </a:rPr>
              <a:t>Marginalisation</a:t>
            </a:r>
            <a:r>
              <a:rPr lang="en-US" sz="2800" dirty="0">
                <a:solidFill>
                  <a:srgbClr val="FFFFFF"/>
                </a:solidFill>
                <a:latin typeface="Calibri"/>
                <a:cs typeface="Calibri"/>
              </a:rPr>
              <a:t> and Entrepreneurial Motivation in the Global South</a:t>
            </a:r>
            <a:endParaRPr lang="en-US" dirty="0"/>
          </a:p>
          <a:p>
            <a:endParaRPr lang="en-US" sz="2800">
              <a:solidFill>
                <a:schemeClr val="bg1"/>
              </a:solidFill>
              <a:cs typeface="Calibri"/>
            </a:endParaRPr>
          </a:p>
        </p:txBody>
      </p:sp>
      <p:pic>
        <p:nvPicPr>
          <p:cNvPr id="7" name="Picture 2" descr="May be an image of text that says &quot;RGU ABERDEEN&quot;">
            <a:extLst>
              <a:ext uri="{FF2B5EF4-FFF2-40B4-BE49-F238E27FC236}">
                <a16:creationId xmlns:a16="http://schemas.microsoft.com/office/drawing/2014/main" id="{EC7E6EED-422A-826D-C615-09A452AD50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2" t="11738" r="13623" b="15009"/>
          <a:stretch/>
        </p:blipFill>
        <p:spPr bwMode="auto">
          <a:xfrm>
            <a:off x="10924372" y="69959"/>
            <a:ext cx="1120140" cy="113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A picture containing text, outdoor object, flag&#10;&#10;Description automatically generated">
            <a:extLst>
              <a:ext uri="{FF2B5EF4-FFF2-40B4-BE49-F238E27FC236}">
                <a16:creationId xmlns:a16="http://schemas.microsoft.com/office/drawing/2014/main" id="{26623308-504C-77E1-A338-DC93D8A369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9860" y="105335"/>
            <a:ext cx="1058397" cy="11004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F80482-5666-17E7-820F-3DDE8C0B54B6}"/>
              </a:ext>
            </a:extLst>
          </p:cNvPr>
          <p:cNvSpPr txBox="1"/>
          <p:nvPr/>
        </p:nvSpPr>
        <p:spPr>
          <a:xfrm>
            <a:off x="-4482" y="5934636"/>
            <a:ext cx="5645523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i="1" err="1">
                <a:latin typeface="PT Serif"/>
              </a:rPr>
              <a:t>Marginalised</a:t>
            </a:r>
            <a:r>
              <a:rPr lang="en-US" sz="1600" i="1" dirty="0">
                <a:latin typeface="PT Serif"/>
              </a:rPr>
              <a:t> Gender Identities -</a:t>
            </a:r>
            <a:br>
              <a:rPr lang="en-US" sz="1600" b="1" dirty="0">
                <a:latin typeface="PT Serif"/>
              </a:rPr>
            </a:br>
            <a:r>
              <a:rPr lang="en-US" sz="1600" i="1" dirty="0">
                <a:latin typeface="PT Serif"/>
              </a:rPr>
              <a:t>How can Intellectual Activism transform Work and Organization</a:t>
            </a:r>
          </a:p>
        </p:txBody>
      </p:sp>
    </p:spTree>
    <p:extLst>
      <p:ext uri="{BB962C8B-B14F-4D97-AF65-F5344CB8AC3E}">
        <p14:creationId xmlns:p14="http://schemas.microsoft.com/office/powerpoint/2010/main" val="328872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/>
          <p:nvPr/>
        </p:nvSpPr>
        <p:spPr>
          <a:xfrm>
            <a:off x="3871372" y="306186"/>
            <a:ext cx="4449295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3200" b="1"/>
              <a:t>Rationale of Study</a:t>
            </a:r>
            <a:endParaRPr sz="900" b="1"/>
          </a:p>
        </p:txBody>
      </p:sp>
      <p:sp>
        <p:nvSpPr>
          <p:cNvPr id="55" name="Google Shape;55;p2"/>
          <p:cNvSpPr/>
          <p:nvPr/>
        </p:nvSpPr>
        <p:spPr>
          <a:xfrm>
            <a:off x="1588" y="2032648"/>
            <a:ext cx="12188825" cy="176864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"/>
          <p:cNvSpPr/>
          <p:nvPr/>
        </p:nvSpPr>
        <p:spPr>
          <a:xfrm>
            <a:off x="762000" y="1731858"/>
            <a:ext cx="1720516" cy="2838431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"/>
          <p:cNvSpPr/>
          <p:nvPr/>
        </p:nvSpPr>
        <p:spPr>
          <a:xfrm>
            <a:off x="2482516" y="1731858"/>
            <a:ext cx="156411" cy="300790"/>
          </a:xfrm>
          <a:prstGeom prst="rtTriangle">
            <a:avLst/>
          </a:prstGeom>
          <a:solidFill>
            <a:srgbClr val="1E5F50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"/>
          <p:cNvSpPr/>
          <p:nvPr/>
        </p:nvSpPr>
        <p:spPr>
          <a:xfrm>
            <a:off x="2998871" y="1731858"/>
            <a:ext cx="1720516" cy="2838431"/>
          </a:xfrm>
          <a:prstGeom prst="flowChartOffpageConnector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"/>
          <p:cNvSpPr/>
          <p:nvPr/>
        </p:nvSpPr>
        <p:spPr>
          <a:xfrm>
            <a:off x="4719387" y="1731858"/>
            <a:ext cx="156411" cy="300790"/>
          </a:xfrm>
          <a:prstGeom prst="rtTriangle">
            <a:avLst/>
          </a:prstGeom>
          <a:solidFill>
            <a:srgbClr val="0D6487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2"/>
          <p:cNvSpPr/>
          <p:nvPr/>
        </p:nvSpPr>
        <p:spPr>
          <a:xfrm>
            <a:off x="5235742" y="1731858"/>
            <a:ext cx="1720516" cy="2838431"/>
          </a:xfrm>
          <a:prstGeom prst="flowChartOffpageConnector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"/>
          <p:cNvSpPr/>
          <p:nvPr/>
        </p:nvSpPr>
        <p:spPr>
          <a:xfrm>
            <a:off x="6956258" y="1731858"/>
            <a:ext cx="156411" cy="300790"/>
          </a:xfrm>
          <a:prstGeom prst="rtTriangle">
            <a:avLst/>
          </a:prstGeom>
          <a:solidFill>
            <a:srgbClr val="0C456B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2"/>
          <p:cNvSpPr/>
          <p:nvPr/>
        </p:nvSpPr>
        <p:spPr>
          <a:xfrm>
            <a:off x="7472613" y="1731858"/>
            <a:ext cx="1720516" cy="2838431"/>
          </a:xfrm>
          <a:prstGeom prst="flowChartOffpageConnector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"/>
          <p:cNvSpPr/>
          <p:nvPr/>
        </p:nvSpPr>
        <p:spPr>
          <a:xfrm>
            <a:off x="9193129" y="1731858"/>
            <a:ext cx="156411" cy="300790"/>
          </a:xfrm>
          <a:prstGeom prst="rtTriangle">
            <a:avLst/>
          </a:prstGeom>
          <a:solidFill>
            <a:srgbClr val="09203F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2"/>
          <p:cNvSpPr/>
          <p:nvPr/>
        </p:nvSpPr>
        <p:spPr>
          <a:xfrm>
            <a:off x="9709485" y="1731858"/>
            <a:ext cx="1720516" cy="2838431"/>
          </a:xfrm>
          <a:prstGeom prst="flowChartOffpageConnector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11430000" y="1731858"/>
            <a:ext cx="156411" cy="300790"/>
          </a:xfrm>
          <a:prstGeom prst="rtTriangle">
            <a:avLst/>
          </a:prstGeom>
          <a:solidFill>
            <a:srgbClr val="17218A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729947" y="4814941"/>
            <a:ext cx="1478130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Marginalization</a:t>
            </a:r>
            <a:endParaRPr sz="900"/>
          </a:p>
        </p:txBody>
      </p:sp>
      <p:sp>
        <p:nvSpPr>
          <p:cNvPr id="67" name="Google Shape;67;p2"/>
          <p:cNvSpPr txBox="1"/>
          <p:nvPr/>
        </p:nvSpPr>
        <p:spPr>
          <a:xfrm>
            <a:off x="762000" y="5167698"/>
            <a:ext cx="1720516" cy="600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/>
              <a:t>Women face marginalisation in Sub Saharan African Countries </a:t>
            </a:r>
            <a:endParaRPr lang="en-GB" sz="1200" dirty="0">
              <a:solidFill>
                <a:schemeClr val="accent1"/>
              </a:solidFill>
              <a:ea typeface="Calibri"/>
              <a:cs typeface="Calibri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2939962" y="4840353"/>
            <a:ext cx="151820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Significant rise</a:t>
            </a:r>
            <a:endParaRPr sz="900"/>
          </a:p>
        </p:txBody>
      </p:sp>
      <p:sp>
        <p:nvSpPr>
          <p:cNvPr id="69" name="Google Shape;69;p2"/>
          <p:cNvSpPr txBox="1"/>
          <p:nvPr/>
        </p:nvSpPr>
        <p:spPr>
          <a:xfrm>
            <a:off x="2768834" y="5167698"/>
            <a:ext cx="1964930" cy="115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/>
              <a:t>Significant growth (</a:t>
            </a:r>
            <a:r>
              <a:rPr lang="en-GB" sz="1200" dirty="0">
                <a:latin typeface="Calibri"/>
                <a:ea typeface="Calibri"/>
                <a:cs typeface="Calibri"/>
              </a:rPr>
              <a:t>231 million </a:t>
            </a:r>
            <a:r>
              <a:rPr lang="en-GB" sz="1200" dirty="0"/>
              <a:t>GEM 2018/2019) in female entrepreneurship, in developed and developing economies. More women in </a:t>
            </a:r>
            <a:r>
              <a:rPr lang="en-GB" sz="1100" dirty="0">
                <a:latin typeface="Verdana"/>
                <a:ea typeface="Verdana"/>
              </a:rPr>
              <a:t>Ecuador and Vietnam</a:t>
            </a:r>
            <a:endParaRPr lang="en-GB" sz="1200" dirty="0">
              <a:ea typeface="Calibri"/>
              <a:cs typeface="Calibri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5025338" y="4571722"/>
            <a:ext cx="1928828" cy="549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cs typeface="Poppins"/>
                <a:sym typeface="Poppins"/>
              </a:rPr>
              <a:t>Entrepreneurial  Motivation</a:t>
            </a:r>
            <a:endParaRPr sz="900" dirty="0">
              <a:solidFill>
                <a:schemeClr val="dk2"/>
              </a:solidFill>
            </a:endParaRPr>
          </a:p>
        </p:txBody>
      </p:sp>
      <p:sp>
        <p:nvSpPr>
          <p:cNvPr id="71" name="Google Shape;71;p2"/>
          <p:cNvSpPr txBox="1"/>
          <p:nvPr/>
        </p:nvSpPr>
        <p:spPr>
          <a:xfrm>
            <a:off x="5235742" y="5167698"/>
            <a:ext cx="1720516" cy="784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/>
              <a:t>Why choose entrepreneurship in the face of marginalization. 41% in Nigeria.</a:t>
            </a:r>
            <a:endParaRPr lang="en-GB" sz="1200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7400068" y="4579583"/>
            <a:ext cx="1539845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cs typeface="Poppins"/>
                <a:sym typeface="Poppins"/>
              </a:rPr>
              <a:t>Gender Difference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7472613" y="5167698"/>
            <a:ext cx="1720516" cy="784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>
                <a:cs typeface="Calibri"/>
              </a:rPr>
              <a:t>Women are motivated for non-financial reasons, while males are profit oriented. </a:t>
            </a:r>
          </a:p>
        </p:txBody>
      </p:sp>
      <p:sp>
        <p:nvSpPr>
          <p:cNvPr id="74" name="Google Shape;74;p2"/>
          <p:cNvSpPr txBox="1"/>
          <p:nvPr/>
        </p:nvSpPr>
        <p:spPr>
          <a:xfrm>
            <a:off x="9546007" y="4699751"/>
            <a:ext cx="153423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cs typeface="Poppins"/>
                <a:sym typeface="Poppins"/>
              </a:rPr>
              <a:t>Patriarchy</a:t>
            </a:r>
            <a:endParaRPr lang="en-US" dirty="0"/>
          </a:p>
        </p:txBody>
      </p:sp>
      <p:sp>
        <p:nvSpPr>
          <p:cNvPr id="75" name="Google Shape;75;p2"/>
          <p:cNvSpPr txBox="1"/>
          <p:nvPr/>
        </p:nvSpPr>
        <p:spPr>
          <a:xfrm>
            <a:off x="9709485" y="5052679"/>
            <a:ext cx="1720516" cy="784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>
                <a:cs typeface="Calibri"/>
              </a:rPr>
              <a:t>Influence on gender inequality on entrepreneurial motivation.</a:t>
            </a:r>
            <a:endParaRPr lang="en-US" dirty="0"/>
          </a:p>
        </p:txBody>
      </p:sp>
      <p:sp>
        <p:nvSpPr>
          <p:cNvPr id="76" name="Google Shape;76;p2"/>
          <p:cNvSpPr/>
          <p:nvPr/>
        </p:nvSpPr>
        <p:spPr>
          <a:xfrm>
            <a:off x="3551175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328" h="293328" extrusionOk="0">
                <a:moveTo>
                  <a:pt x="126591" y="266700"/>
                </a:moveTo>
                <a:lnTo>
                  <a:pt x="168320" y="266700"/>
                </a:lnTo>
                <a:cubicBezTo>
                  <a:pt x="170860" y="266700"/>
                  <a:pt x="172674" y="268898"/>
                  <a:pt x="172674" y="271096"/>
                </a:cubicBezTo>
                <a:cubicBezTo>
                  <a:pt x="172674" y="273661"/>
                  <a:pt x="170860" y="275859"/>
                  <a:pt x="168320" y="275859"/>
                </a:cubicBezTo>
                <a:lnTo>
                  <a:pt x="126591" y="275859"/>
                </a:lnTo>
                <a:cubicBezTo>
                  <a:pt x="124051" y="275859"/>
                  <a:pt x="122237" y="273661"/>
                  <a:pt x="122237" y="271096"/>
                </a:cubicBezTo>
                <a:cubicBezTo>
                  <a:pt x="122237" y="268898"/>
                  <a:pt x="124051" y="266700"/>
                  <a:pt x="126591" y="266700"/>
                </a:cubicBezTo>
                <a:close/>
                <a:moveTo>
                  <a:pt x="8976" y="258100"/>
                </a:moveTo>
                <a:lnTo>
                  <a:pt x="8976" y="271040"/>
                </a:lnTo>
                <a:cubicBezTo>
                  <a:pt x="8976" y="278589"/>
                  <a:pt x="15079" y="284341"/>
                  <a:pt x="22619" y="284341"/>
                </a:cubicBezTo>
                <a:lnTo>
                  <a:pt x="270709" y="284341"/>
                </a:lnTo>
                <a:cubicBezTo>
                  <a:pt x="278249" y="284341"/>
                  <a:pt x="284352" y="278589"/>
                  <a:pt x="284352" y="271040"/>
                </a:cubicBezTo>
                <a:lnTo>
                  <a:pt x="284352" y="258100"/>
                </a:lnTo>
                <a:lnTo>
                  <a:pt x="8976" y="258100"/>
                </a:lnTo>
                <a:close/>
                <a:moveTo>
                  <a:pt x="31236" y="210290"/>
                </a:moveTo>
                <a:lnTo>
                  <a:pt x="11848" y="249113"/>
                </a:lnTo>
                <a:lnTo>
                  <a:pt x="281480" y="249113"/>
                </a:lnTo>
                <a:lnTo>
                  <a:pt x="262092" y="210290"/>
                </a:lnTo>
                <a:lnTo>
                  <a:pt x="31236" y="210290"/>
                </a:lnTo>
                <a:close/>
                <a:moveTo>
                  <a:pt x="202905" y="73256"/>
                </a:moveTo>
                <a:cubicBezTo>
                  <a:pt x="204337" y="71437"/>
                  <a:pt x="207200" y="71437"/>
                  <a:pt x="208990" y="73256"/>
                </a:cubicBezTo>
                <a:cubicBezTo>
                  <a:pt x="210779" y="75075"/>
                  <a:pt x="210779" y="77986"/>
                  <a:pt x="208990" y="79441"/>
                </a:cubicBezTo>
                <a:lnTo>
                  <a:pt x="149935" y="139468"/>
                </a:lnTo>
                <a:cubicBezTo>
                  <a:pt x="149219" y="140559"/>
                  <a:pt x="147787" y="140923"/>
                  <a:pt x="146713" y="140923"/>
                </a:cubicBezTo>
                <a:cubicBezTo>
                  <a:pt x="145998" y="140923"/>
                  <a:pt x="144566" y="140559"/>
                  <a:pt x="143850" y="139468"/>
                </a:cubicBezTo>
                <a:lnTo>
                  <a:pt x="114144" y="109636"/>
                </a:lnTo>
                <a:cubicBezTo>
                  <a:pt x="112712" y="108181"/>
                  <a:pt x="112712" y="104907"/>
                  <a:pt x="114144" y="103088"/>
                </a:cubicBezTo>
                <a:cubicBezTo>
                  <a:pt x="115933" y="101633"/>
                  <a:pt x="118797" y="101633"/>
                  <a:pt x="120586" y="103088"/>
                </a:cubicBezTo>
                <a:lnTo>
                  <a:pt x="146713" y="130009"/>
                </a:lnTo>
                <a:lnTo>
                  <a:pt x="202905" y="73256"/>
                </a:lnTo>
                <a:close/>
                <a:moveTo>
                  <a:pt x="146230" y="41275"/>
                </a:moveTo>
                <a:cubicBezTo>
                  <a:pt x="160261" y="41275"/>
                  <a:pt x="173573" y="45611"/>
                  <a:pt x="184726" y="54283"/>
                </a:cubicBezTo>
                <a:cubicBezTo>
                  <a:pt x="186884" y="55728"/>
                  <a:pt x="187244" y="58618"/>
                  <a:pt x="185805" y="60425"/>
                </a:cubicBezTo>
                <a:cubicBezTo>
                  <a:pt x="184366" y="62232"/>
                  <a:pt x="181488" y="62593"/>
                  <a:pt x="179329" y="61148"/>
                </a:cubicBezTo>
                <a:cubicBezTo>
                  <a:pt x="169975" y="53921"/>
                  <a:pt x="158462" y="50308"/>
                  <a:pt x="146230" y="50308"/>
                </a:cubicBezTo>
                <a:cubicBezTo>
                  <a:pt x="116369" y="50308"/>
                  <a:pt x="91544" y="74878"/>
                  <a:pt x="91544" y="105229"/>
                </a:cubicBezTo>
                <a:lnTo>
                  <a:pt x="91544" y="174963"/>
                </a:lnTo>
                <a:lnTo>
                  <a:pt x="113131" y="153284"/>
                </a:lnTo>
                <a:cubicBezTo>
                  <a:pt x="114570" y="151839"/>
                  <a:pt x="116729" y="151839"/>
                  <a:pt x="118527" y="152562"/>
                </a:cubicBezTo>
                <a:cubicBezTo>
                  <a:pt x="127162" y="157620"/>
                  <a:pt x="136516" y="160511"/>
                  <a:pt x="146230" y="160511"/>
                </a:cubicBezTo>
                <a:cubicBezTo>
                  <a:pt x="172134" y="160511"/>
                  <a:pt x="194440" y="142083"/>
                  <a:pt x="199836" y="117152"/>
                </a:cubicBezTo>
                <a:cubicBezTo>
                  <a:pt x="200556" y="114984"/>
                  <a:pt x="202714" y="113178"/>
                  <a:pt x="205233" y="113900"/>
                </a:cubicBezTo>
                <a:cubicBezTo>
                  <a:pt x="207751" y="114262"/>
                  <a:pt x="209190" y="116791"/>
                  <a:pt x="208471" y="119320"/>
                </a:cubicBezTo>
                <a:cubicBezTo>
                  <a:pt x="201995" y="148226"/>
                  <a:pt x="176091" y="169182"/>
                  <a:pt x="146230" y="169182"/>
                </a:cubicBezTo>
                <a:cubicBezTo>
                  <a:pt x="136156" y="169182"/>
                  <a:pt x="125723" y="166653"/>
                  <a:pt x="117088" y="161956"/>
                </a:cubicBezTo>
                <a:lnTo>
                  <a:pt x="90105" y="188693"/>
                </a:lnTo>
                <a:cubicBezTo>
                  <a:pt x="89386" y="189777"/>
                  <a:pt x="88306" y="190139"/>
                  <a:pt x="87227" y="190139"/>
                </a:cubicBezTo>
                <a:cubicBezTo>
                  <a:pt x="86508" y="190139"/>
                  <a:pt x="85788" y="190139"/>
                  <a:pt x="85428" y="189777"/>
                </a:cubicBezTo>
                <a:cubicBezTo>
                  <a:pt x="83629" y="189055"/>
                  <a:pt x="82550" y="187610"/>
                  <a:pt x="82550" y="185803"/>
                </a:cubicBezTo>
                <a:lnTo>
                  <a:pt x="82550" y="105229"/>
                </a:lnTo>
                <a:cubicBezTo>
                  <a:pt x="82550" y="69819"/>
                  <a:pt x="111332" y="41275"/>
                  <a:pt x="146230" y="41275"/>
                </a:cubicBezTo>
                <a:close/>
                <a:moveTo>
                  <a:pt x="45956" y="8987"/>
                </a:moveTo>
                <a:cubicBezTo>
                  <a:pt x="38775" y="8987"/>
                  <a:pt x="32672" y="14738"/>
                  <a:pt x="32672" y="22287"/>
                </a:cubicBezTo>
                <a:lnTo>
                  <a:pt x="32672" y="201663"/>
                </a:lnTo>
                <a:lnTo>
                  <a:pt x="260297" y="201663"/>
                </a:lnTo>
                <a:lnTo>
                  <a:pt x="260297" y="22287"/>
                </a:lnTo>
                <a:cubicBezTo>
                  <a:pt x="260297" y="14738"/>
                  <a:pt x="254553" y="8987"/>
                  <a:pt x="247372" y="8987"/>
                </a:cubicBezTo>
                <a:lnTo>
                  <a:pt x="45956" y="8987"/>
                </a:lnTo>
                <a:close/>
                <a:moveTo>
                  <a:pt x="45956" y="0"/>
                </a:moveTo>
                <a:lnTo>
                  <a:pt x="247372" y="0"/>
                </a:lnTo>
                <a:cubicBezTo>
                  <a:pt x="259579" y="0"/>
                  <a:pt x="269273" y="10065"/>
                  <a:pt x="269273" y="22287"/>
                </a:cubicBezTo>
                <a:lnTo>
                  <a:pt x="269273" y="204898"/>
                </a:lnTo>
                <a:lnTo>
                  <a:pt x="292610" y="251270"/>
                </a:lnTo>
                <a:cubicBezTo>
                  <a:pt x="292969" y="251989"/>
                  <a:pt x="293328" y="252707"/>
                  <a:pt x="293328" y="253426"/>
                </a:cubicBezTo>
                <a:lnTo>
                  <a:pt x="293328" y="271040"/>
                </a:lnTo>
                <a:cubicBezTo>
                  <a:pt x="293328" y="283622"/>
                  <a:pt x="282916" y="293328"/>
                  <a:pt x="270709" y="293328"/>
                </a:cubicBezTo>
                <a:lnTo>
                  <a:pt x="22619" y="293328"/>
                </a:lnTo>
                <a:cubicBezTo>
                  <a:pt x="10053" y="293328"/>
                  <a:pt x="0" y="283622"/>
                  <a:pt x="0" y="271040"/>
                </a:cubicBezTo>
                <a:lnTo>
                  <a:pt x="0" y="253426"/>
                </a:lnTo>
                <a:cubicBezTo>
                  <a:pt x="0" y="252707"/>
                  <a:pt x="359" y="251989"/>
                  <a:pt x="718" y="251270"/>
                </a:cubicBezTo>
                <a:lnTo>
                  <a:pt x="24055" y="204898"/>
                </a:lnTo>
                <a:lnTo>
                  <a:pt x="24055" y="22287"/>
                </a:lnTo>
                <a:cubicBezTo>
                  <a:pt x="24055" y="10065"/>
                  <a:pt x="33749" y="0"/>
                  <a:pt x="459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10261789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327" h="293328" extrusionOk="0">
                <a:moveTo>
                  <a:pt x="117475" y="240846"/>
                </a:moveTo>
                <a:cubicBezTo>
                  <a:pt x="111980" y="240846"/>
                  <a:pt x="107584" y="245201"/>
                  <a:pt x="107584" y="250644"/>
                </a:cubicBezTo>
                <a:cubicBezTo>
                  <a:pt x="107584" y="256086"/>
                  <a:pt x="111980" y="260441"/>
                  <a:pt x="117475" y="260441"/>
                </a:cubicBezTo>
                <a:cubicBezTo>
                  <a:pt x="122604" y="260441"/>
                  <a:pt x="127366" y="256086"/>
                  <a:pt x="127366" y="250644"/>
                </a:cubicBezTo>
                <a:cubicBezTo>
                  <a:pt x="127366" y="245201"/>
                  <a:pt x="122604" y="240846"/>
                  <a:pt x="117475" y="240846"/>
                </a:cubicBezTo>
                <a:close/>
                <a:moveTo>
                  <a:pt x="117475" y="231775"/>
                </a:moveTo>
                <a:cubicBezTo>
                  <a:pt x="127733" y="231775"/>
                  <a:pt x="136159" y="240121"/>
                  <a:pt x="136159" y="250644"/>
                </a:cubicBezTo>
                <a:cubicBezTo>
                  <a:pt x="136159" y="260804"/>
                  <a:pt x="127733" y="269512"/>
                  <a:pt x="117475" y="269512"/>
                </a:cubicBezTo>
                <a:cubicBezTo>
                  <a:pt x="106851" y="269512"/>
                  <a:pt x="98425" y="260804"/>
                  <a:pt x="98425" y="250644"/>
                </a:cubicBezTo>
                <a:cubicBezTo>
                  <a:pt x="98425" y="240121"/>
                  <a:pt x="106851" y="231775"/>
                  <a:pt x="117475" y="231775"/>
                </a:cubicBezTo>
                <a:close/>
                <a:moveTo>
                  <a:pt x="68080" y="191354"/>
                </a:moveTo>
                <a:cubicBezTo>
                  <a:pt x="62638" y="191354"/>
                  <a:pt x="58283" y="195751"/>
                  <a:pt x="58283" y="201246"/>
                </a:cubicBezTo>
                <a:cubicBezTo>
                  <a:pt x="58283" y="206741"/>
                  <a:pt x="62638" y="211503"/>
                  <a:pt x="68080" y="211503"/>
                </a:cubicBezTo>
                <a:cubicBezTo>
                  <a:pt x="73523" y="211503"/>
                  <a:pt x="77878" y="206741"/>
                  <a:pt x="77878" y="201246"/>
                </a:cubicBezTo>
                <a:cubicBezTo>
                  <a:pt x="77878" y="195751"/>
                  <a:pt x="73523" y="191354"/>
                  <a:pt x="68080" y="191354"/>
                </a:cubicBezTo>
                <a:close/>
                <a:moveTo>
                  <a:pt x="125111" y="187176"/>
                </a:moveTo>
                <a:cubicBezTo>
                  <a:pt x="126902" y="185737"/>
                  <a:pt x="129409" y="185737"/>
                  <a:pt x="131559" y="187176"/>
                </a:cubicBezTo>
                <a:cubicBezTo>
                  <a:pt x="132992" y="188976"/>
                  <a:pt x="132992" y="191854"/>
                  <a:pt x="131559" y="193653"/>
                </a:cubicBezTo>
                <a:lnTo>
                  <a:pt x="60626" y="264901"/>
                </a:lnTo>
                <a:cubicBezTo>
                  <a:pt x="59552" y="265980"/>
                  <a:pt x="58477" y="266340"/>
                  <a:pt x="57402" y="266340"/>
                </a:cubicBezTo>
                <a:cubicBezTo>
                  <a:pt x="56328" y="266340"/>
                  <a:pt x="54895" y="265980"/>
                  <a:pt x="54178" y="264901"/>
                </a:cubicBezTo>
                <a:cubicBezTo>
                  <a:pt x="52387" y="263102"/>
                  <a:pt x="52387" y="260223"/>
                  <a:pt x="54178" y="258784"/>
                </a:cubicBezTo>
                <a:lnTo>
                  <a:pt x="125111" y="187176"/>
                </a:lnTo>
                <a:close/>
                <a:moveTo>
                  <a:pt x="68080" y="182562"/>
                </a:moveTo>
                <a:cubicBezTo>
                  <a:pt x="78240" y="182562"/>
                  <a:pt x="86949" y="190988"/>
                  <a:pt x="86949" y="201246"/>
                </a:cubicBezTo>
                <a:cubicBezTo>
                  <a:pt x="86949" y="211870"/>
                  <a:pt x="78240" y="220296"/>
                  <a:pt x="68080" y="220296"/>
                </a:cubicBezTo>
                <a:cubicBezTo>
                  <a:pt x="57558" y="220296"/>
                  <a:pt x="49212" y="211870"/>
                  <a:pt x="49212" y="201246"/>
                </a:cubicBezTo>
                <a:cubicBezTo>
                  <a:pt x="49212" y="190988"/>
                  <a:pt x="57558" y="182562"/>
                  <a:pt x="68080" y="182562"/>
                </a:cubicBezTo>
                <a:close/>
                <a:moveTo>
                  <a:pt x="26247" y="151588"/>
                </a:moveTo>
                <a:lnTo>
                  <a:pt x="9348" y="284357"/>
                </a:lnTo>
                <a:lnTo>
                  <a:pt x="177258" y="284357"/>
                </a:lnTo>
                <a:lnTo>
                  <a:pt x="160359" y="151588"/>
                </a:lnTo>
                <a:lnTo>
                  <a:pt x="145258" y="151588"/>
                </a:lnTo>
                <a:lnTo>
                  <a:pt x="145258" y="164864"/>
                </a:lnTo>
                <a:cubicBezTo>
                  <a:pt x="145258" y="167376"/>
                  <a:pt x="143101" y="169171"/>
                  <a:pt x="140943" y="169171"/>
                </a:cubicBezTo>
                <a:cubicBezTo>
                  <a:pt x="138426" y="169171"/>
                  <a:pt x="136269" y="167376"/>
                  <a:pt x="136269" y="164864"/>
                </a:cubicBezTo>
                <a:lnTo>
                  <a:pt x="136269" y="151588"/>
                </a:lnTo>
                <a:lnTo>
                  <a:pt x="50337" y="151588"/>
                </a:lnTo>
                <a:lnTo>
                  <a:pt x="50337" y="164864"/>
                </a:lnTo>
                <a:cubicBezTo>
                  <a:pt x="50337" y="167376"/>
                  <a:pt x="48179" y="169171"/>
                  <a:pt x="46022" y="169171"/>
                </a:cubicBezTo>
                <a:cubicBezTo>
                  <a:pt x="43505" y="169171"/>
                  <a:pt x="41708" y="167376"/>
                  <a:pt x="41708" y="164864"/>
                </a:cubicBezTo>
                <a:lnTo>
                  <a:pt x="41708" y="151588"/>
                </a:lnTo>
                <a:lnTo>
                  <a:pt x="26247" y="151588"/>
                </a:lnTo>
                <a:close/>
                <a:moveTo>
                  <a:pt x="93123" y="104221"/>
                </a:moveTo>
                <a:cubicBezTo>
                  <a:pt x="71191" y="104221"/>
                  <a:pt x="52854" y="121086"/>
                  <a:pt x="50696" y="142617"/>
                </a:cubicBezTo>
                <a:lnTo>
                  <a:pt x="136269" y="142617"/>
                </a:lnTo>
                <a:cubicBezTo>
                  <a:pt x="133752" y="121086"/>
                  <a:pt x="115415" y="104221"/>
                  <a:pt x="93123" y="104221"/>
                </a:cubicBezTo>
                <a:close/>
                <a:moveTo>
                  <a:pt x="93123" y="95250"/>
                </a:moveTo>
                <a:cubicBezTo>
                  <a:pt x="120449" y="95250"/>
                  <a:pt x="142741" y="116063"/>
                  <a:pt x="144898" y="142617"/>
                </a:cubicBezTo>
                <a:lnTo>
                  <a:pt x="164314" y="142617"/>
                </a:lnTo>
                <a:cubicBezTo>
                  <a:pt x="166831" y="142617"/>
                  <a:pt x="168629" y="144411"/>
                  <a:pt x="168988" y="146564"/>
                </a:cubicBezTo>
                <a:lnTo>
                  <a:pt x="186606" y="288663"/>
                </a:lnTo>
                <a:cubicBezTo>
                  <a:pt x="186966" y="289740"/>
                  <a:pt x="186606" y="291175"/>
                  <a:pt x="185527" y="291893"/>
                </a:cubicBezTo>
                <a:cubicBezTo>
                  <a:pt x="184808" y="292969"/>
                  <a:pt x="183370" y="293328"/>
                  <a:pt x="182291" y="293328"/>
                </a:cubicBezTo>
                <a:lnTo>
                  <a:pt x="4314" y="293328"/>
                </a:lnTo>
                <a:cubicBezTo>
                  <a:pt x="3236" y="293328"/>
                  <a:pt x="2157" y="292969"/>
                  <a:pt x="1079" y="291893"/>
                </a:cubicBezTo>
                <a:cubicBezTo>
                  <a:pt x="359" y="291175"/>
                  <a:pt x="0" y="289740"/>
                  <a:pt x="0" y="288663"/>
                </a:cubicBezTo>
                <a:lnTo>
                  <a:pt x="17977" y="146564"/>
                </a:lnTo>
                <a:cubicBezTo>
                  <a:pt x="18337" y="144411"/>
                  <a:pt x="20135" y="142617"/>
                  <a:pt x="22292" y="142617"/>
                </a:cubicBezTo>
                <a:lnTo>
                  <a:pt x="41708" y="142617"/>
                </a:lnTo>
                <a:cubicBezTo>
                  <a:pt x="44224" y="116063"/>
                  <a:pt x="66157" y="95250"/>
                  <a:pt x="93123" y="95250"/>
                </a:cubicBezTo>
                <a:close/>
                <a:moveTo>
                  <a:pt x="187814" y="8997"/>
                </a:moveTo>
                <a:cubicBezTo>
                  <a:pt x="164046" y="8997"/>
                  <a:pt x="144960" y="28431"/>
                  <a:pt x="144960" y="52184"/>
                </a:cubicBezTo>
                <a:lnTo>
                  <a:pt x="144960" y="59382"/>
                </a:lnTo>
                <a:lnTo>
                  <a:pt x="231027" y="59382"/>
                </a:lnTo>
                <a:lnTo>
                  <a:pt x="231027" y="52184"/>
                </a:lnTo>
                <a:cubicBezTo>
                  <a:pt x="231027" y="28431"/>
                  <a:pt x="211941" y="8997"/>
                  <a:pt x="187814" y="8997"/>
                </a:cubicBezTo>
                <a:close/>
                <a:moveTo>
                  <a:pt x="187814" y="0"/>
                </a:moveTo>
                <a:cubicBezTo>
                  <a:pt x="216623" y="0"/>
                  <a:pt x="240030" y="23393"/>
                  <a:pt x="240030" y="52184"/>
                </a:cubicBezTo>
                <a:lnTo>
                  <a:pt x="240030" y="59382"/>
                </a:lnTo>
                <a:lnTo>
                  <a:pt x="265238" y="59382"/>
                </a:lnTo>
                <a:cubicBezTo>
                  <a:pt x="267399" y="59382"/>
                  <a:pt x="269199" y="61182"/>
                  <a:pt x="269560" y="63341"/>
                </a:cubicBezTo>
                <a:lnTo>
                  <a:pt x="293327" y="253004"/>
                </a:lnTo>
                <a:cubicBezTo>
                  <a:pt x="293327" y="254443"/>
                  <a:pt x="292967" y="255523"/>
                  <a:pt x="292247" y="256603"/>
                </a:cubicBezTo>
                <a:cubicBezTo>
                  <a:pt x="291526" y="257682"/>
                  <a:pt x="290086" y="258402"/>
                  <a:pt x="288646" y="258402"/>
                </a:cubicBezTo>
                <a:lnTo>
                  <a:pt x="195376" y="258402"/>
                </a:lnTo>
                <a:cubicBezTo>
                  <a:pt x="192855" y="258402"/>
                  <a:pt x="190695" y="255883"/>
                  <a:pt x="190695" y="253724"/>
                </a:cubicBezTo>
                <a:cubicBezTo>
                  <a:pt x="190695" y="251204"/>
                  <a:pt x="192855" y="249405"/>
                  <a:pt x="195376" y="249405"/>
                </a:cubicBezTo>
                <a:lnTo>
                  <a:pt x="283964" y="249405"/>
                </a:lnTo>
                <a:lnTo>
                  <a:pt x="279643" y="216655"/>
                </a:lnTo>
                <a:lnTo>
                  <a:pt x="190335" y="216655"/>
                </a:lnTo>
                <a:cubicBezTo>
                  <a:pt x="187814" y="216655"/>
                  <a:pt x="185653" y="214855"/>
                  <a:pt x="185653" y="211976"/>
                </a:cubicBezTo>
                <a:cubicBezTo>
                  <a:pt x="185653" y="209817"/>
                  <a:pt x="187814" y="207657"/>
                  <a:pt x="190335" y="207657"/>
                </a:cubicBezTo>
                <a:lnTo>
                  <a:pt x="278562" y="207657"/>
                </a:lnTo>
                <a:lnTo>
                  <a:pt x="261277" y="68379"/>
                </a:lnTo>
                <a:lnTo>
                  <a:pt x="240030" y="68379"/>
                </a:lnTo>
                <a:lnTo>
                  <a:pt x="240030" y="87454"/>
                </a:lnTo>
                <a:cubicBezTo>
                  <a:pt x="240030" y="90333"/>
                  <a:pt x="237870" y="92132"/>
                  <a:pt x="235349" y="92132"/>
                </a:cubicBezTo>
                <a:cubicBezTo>
                  <a:pt x="232828" y="92132"/>
                  <a:pt x="231027" y="90333"/>
                  <a:pt x="231027" y="87454"/>
                </a:cubicBezTo>
                <a:lnTo>
                  <a:pt x="231027" y="68379"/>
                </a:lnTo>
                <a:lnTo>
                  <a:pt x="144960" y="68379"/>
                </a:lnTo>
                <a:lnTo>
                  <a:pt x="144960" y="87454"/>
                </a:lnTo>
                <a:cubicBezTo>
                  <a:pt x="144960" y="90333"/>
                  <a:pt x="142800" y="92132"/>
                  <a:pt x="140639" y="92132"/>
                </a:cubicBezTo>
                <a:cubicBezTo>
                  <a:pt x="138118" y="92132"/>
                  <a:pt x="135957" y="90333"/>
                  <a:pt x="135957" y="87454"/>
                </a:cubicBezTo>
                <a:lnTo>
                  <a:pt x="135957" y="68379"/>
                </a:lnTo>
                <a:lnTo>
                  <a:pt x="114711" y="68379"/>
                </a:lnTo>
                <a:lnTo>
                  <a:pt x="112190" y="88173"/>
                </a:lnTo>
                <a:cubicBezTo>
                  <a:pt x="111830" y="90693"/>
                  <a:pt x="109669" y="92132"/>
                  <a:pt x="107148" y="92132"/>
                </a:cubicBezTo>
                <a:cubicBezTo>
                  <a:pt x="104628" y="91772"/>
                  <a:pt x="103187" y="89613"/>
                  <a:pt x="103547" y="87094"/>
                </a:cubicBezTo>
                <a:lnTo>
                  <a:pt x="106428" y="63341"/>
                </a:lnTo>
                <a:cubicBezTo>
                  <a:pt x="106788" y="61182"/>
                  <a:pt x="108589" y="59382"/>
                  <a:pt x="110750" y="59382"/>
                </a:cubicBezTo>
                <a:lnTo>
                  <a:pt x="135957" y="59382"/>
                </a:lnTo>
                <a:lnTo>
                  <a:pt x="135957" y="52184"/>
                </a:lnTo>
                <a:cubicBezTo>
                  <a:pt x="135957" y="23393"/>
                  <a:pt x="159365" y="0"/>
                  <a:pt x="18781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2"/>
          <p:cNvSpPr/>
          <p:nvPr/>
        </p:nvSpPr>
        <p:spPr>
          <a:xfrm>
            <a:off x="5788047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098" h="293328" extrusionOk="0">
                <a:moveTo>
                  <a:pt x="77421" y="206375"/>
                </a:moveTo>
                <a:cubicBezTo>
                  <a:pt x="79986" y="206375"/>
                  <a:pt x="82184" y="208573"/>
                  <a:pt x="82184" y="211138"/>
                </a:cubicBezTo>
                <a:cubicBezTo>
                  <a:pt x="82184" y="213702"/>
                  <a:pt x="79986" y="215534"/>
                  <a:pt x="77421" y="215534"/>
                </a:cubicBezTo>
                <a:cubicBezTo>
                  <a:pt x="74857" y="215534"/>
                  <a:pt x="73025" y="213702"/>
                  <a:pt x="73025" y="211138"/>
                </a:cubicBezTo>
                <a:cubicBezTo>
                  <a:pt x="73025" y="208573"/>
                  <a:pt x="74857" y="206375"/>
                  <a:pt x="77421" y="206375"/>
                </a:cubicBezTo>
                <a:close/>
                <a:moveTo>
                  <a:pt x="63021" y="146351"/>
                </a:moveTo>
                <a:lnTo>
                  <a:pt x="63021" y="224014"/>
                </a:lnTo>
                <a:lnTo>
                  <a:pt x="91776" y="224014"/>
                </a:lnTo>
                <a:lnTo>
                  <a:pt x="91776" y="146351"/>
                </a:lnTo>
                <a:lnTo>
                  <a:pt x="63021" y="146351"/>
                </a:lnTo>
                <a:close/>
                <a:moveTo>
                  <a:pt x="146769" y="55026"/>
                </a:moveTo>
                <a:cubicBezTo>
                  <a:pt x="142096" y="55026"/>
                  <a:pt x="138861" y="55385"/>
                  <a:pt x="137064" y="55745"/>
                </a:cubicBezTo>
                <a:cubicBezTo>
                  <a:pt x="138502" y="63655"/>
                  <a:pt x="141018" y="80554"/>
                  <a:pt x="138502" y="88464"/>
                </a:cubicBezTo>
                <a:cubicBezTo>
                  <a:pt x="133829" y="102127"/>
                  <a:pt x="123046" y="113992"/>
                  <a:pt x="114061" y="123340"/>
                </a:cubicBezTo>
                <a:cubicBezTo>
                  <a:pt x="107591" y="130531"/>
                  <a:pt x="100761" y="137722"/>
                  <a:pt x="100761" y="142037"/>
                </a:cubicBezTo>
                <a:lnTo>
                  <a:pt x="100761" y="224014"/>
                </a:lnTo>
                <a:lnTo>
                  <a:pt x="204997" y="224014"/>
                </a:lnTo>
                <a:cubicBezTo>
                  <a:pt x="205357" y="224014"/>
                  <a:pt x="205357" y="224014"/>
                  <a:pt x="205716" y="224014"/>
                </a:cubicBezTo>
                <a:cubicBezTo>
                  <a:pt x="212545" y="223295"/>
                  <a:pt x="217577" y="217901"/>
                  <a:pt x="217577" y="211430"/>
                </a:cubicBezTo>
                <a:cubicBezTo>
                  <a:pt x="217577" y="209272"/>
                  <a:pt x="217218" y="207115"/>
                  <a:pt x="216140" y="204958"/>
                </a:cubicBezTo>
                <a:cubicBezTo>
                  <a:pt x="215421" y="203879"/>
                  <a:pt x="215421" y="202441"/>
                  <a:pt x="216140" y="201003"/>
                </a:cubicBezTo>
                <a:cubicBezTo>
                  <a:pt x="216499" y="199924"/>
                  <a:pt x="217577" y="198845"/>
                  <a:pt x="219015" y="198486"/>
                </a:cubicBezTo>
                <a:cubicBezTo>
                  <a:pt x="225126" y="197407"/>
                  <a:pt x="229439" y="192014"/>
                  <a:pt x="229439" y="186261"/>
                </a:cubicBezTo>
                <a:cubicBezTo>
                  <a:pt x="229439" y="183025"/>
                  <a:pt x="228361" y="179789"/>
                  <a:pt x="225844" y="177632"/>
                </a:cubicBezTo>
                <a:cubicBezTo>
                  <a:pt x="225126" y="176553"/>
                  <a:pt x="224766" y="175475"/>
                  <a:pt x="224766" y="174036"/>
                </a:cubicBezTo>
                <a:cubicBezTo>
                  <a:pt x="224766" y="172598"/>
                  <a:pt x="225485" y="171520"/>
                  <a:pt x="226563" y="170800"/>
                </a:cubicBezTo>
                <a:cubicBezTo>
                  <a:pt x="229798" y="168284"/>
                  <a:pt x="231955" y="164688"/>
                  <a:pt x="231955" y="160733"/>
                </a:cubicBezTo>
                <a:cubicBezTo>
                  <a:pt x="231955" y="154261"/>
                  <a:pt x="228001" y="151385"/>
                  <a:pt x="225126" y="151385"/>
                </a:cubicBezTo>
                <a:cubicBezTo>
                  <a:pt x="222610" y="151385"/>
                  <a:pt x="220812" y="149227"/>
                  <a:pt x="220812" y="146711"/>
                </a:cubicBezTo>
                <a:cubicBezTo>
                  <a:pt x="220812" y="144194"/>
                  <a:pt x="222610" y="142396"/>
                  <a:pt x="225126" y="142396"/>
                </a:cubicBezTo>
                <a:cubicBezTo>
                  <a:pt x="225844" y="142037"/>
                  <a:pt x="230517" y="139520"/>
                  <a:pt x="230517" y="131250"/>
                </a:cubicBezTo>
                <a:cubicBezTo>
                  <a:pt x="230517" y="125138"/>
                  <a:pt x="225485" y="120464"/>
                  <a:pt x="220812" y="120464"/>
                </a:cubicBezTo>
                <a:lnTo>
                  <a:pt x="166538" y="120464"/>
                </a:lnTo>
                <a:cubicBezTo>
                  <a:pt x="165100" y="120464"/>
                  <a:pt x="163662" y="119744"/>
                  <a:pt x="162944" y="118666"/>
                </a:cubicBezTo>
                <a:cubicBezTo>
                  <a:pt x="161865" y="117587"/>
                  <a:pt x="161865" y="116149"/>
                  <a:pt x="162225" y="114711"/>
                </a:cubicBezTo>
                <a:cubicBezTo>
                  <a:pt x="163303" y="110037"/>
                  <a:pt x="166538" y="98172"/>
                  <a:pt x="165100" y="84149"/>
                </a:cubicBezTo>
                <a:cubicBezTo>
                  <a:pt x="163303" y="67610"/>
                  <a:pt x="155755" y="55385"/>
                  <a:pt x="146769" y="55026"/>
                </a:cubicBezTo>
                <a:close/>
                <a:moveTo>
                  <a:pt x="147128" y="46396"/>
                </a:moveTo>
                <a:cubicBezTo>
                  <a:pt x="161146" y="46756"/>
                  <a:pt x="171929" y="61857"/>
                  <a:pt x="173727" y="83430"/>
                </a:cubicBezTo>
                <a:cubicBezTo>
                  <a:pt x="174805" y="94576"/>
                  <a:pt x="173727" y="105003"/>
                  <a:pt x="171929" y="111475"/>
                </a:cubicBezTo>
                <a:lnTo>
                  <a:pt x="220812" y="111475"/>
                </a:lnTo>
                <a:cubicBezTo>
                  <a:pt x="230877" y="111475"/>
                  <a:pt x="239503" y="120823"/>
                  <a:pt x="239503" y="131250"/>
                </a:cubicBezTo>
                <a:cubicBezTo>
                  <a:pt x="239503" y="137722"/>
                  <a:pt x="237346" y="142756"/>
                  <a:pt x="234471" y="146351"/>
                </a:cubicBezTo>
                <a:cubicBezTo>
                  <a:pt x="238065" y="149227"/>
                  <a:pt x="240941" y="154261"/>
                  <a:pt x="240941" y="160733"/>
                </a:cubicBezTo>
                <a:cubicBezTo>
                  <a:pt x="240941" y="165767"/>
                  <a:pt x="238784" y="170800"/>
                  <a:pt x="235190" y="175115"/>
                </a:cubicBezTo>
                <a:cubicBezTo>
                  <a:pt x="237346" y="178351"/>
                  <a:pt x="238425" y="181946"/>
                  <a:pt x="238425" y="186261"/>
                </a:cubicBezTo>
                <a:cubicBezTo>
                  <a:pt x="238425" y="194531"/>
                  <a:pt x="233393" y="202081"/>
                  <a:pt x="225844" y="205677"/>
                </a:cubicBezTo>
                <a:cubicBezTo>
                  <a:pt x="226204" y="207475"/>
                  <a:pt x="226563" y="209272"/>
                  <a:pt x="226563" y="211430"/>
                </a:cubicBezTo>
                <a:cubicBezTo>
                  <a:pt x="226563" y="222576"/>
                  <a:pt x="218296" y="231564"/>
                  <a:pt x="206435" y="232643"/>
                </a:cubicBezTo>
                <a:cubicBezTo>
                  <a:pt x="206435" y="232643"/>
                  <a:pt x="205716" y="233003"/>
                  <a:pt x="204997" y="233003"/>
                </a:cubicBezTo>
                <a:lnTo>
                  <a:pt x="46846" y="233003"/>
                </a:lnTo>
                <a:cubicBezTo>
                  <a:pt x="44330" y="233003"/>
                  <a:pt x="42173" y="230845"/>
                  <a:pt x="42173" y="228688"/>
                </a:cubicBezTo>
                <a:cubicBezTo>
                  <a:pt x="42173" y="226171"/>
                  <a:pt x="44330" y="224014"/>
                  <a:pt x="46846" y="224014"/>
                </a:cubicBezTo>
                <a:lnTo>
                  <a:pt x="54035" y="224014"/>
                </a:lnTo>
                <a:lnTo>
                  <a:pt x="54035" y="146351"/>
                </a:lnTo>
                <a:lnTo>
                  <a:pt x="17373" y="146351"/>
                </a:lnTo>
                <a:cubicBezTo>
                  <a:pt x="14497" y="146351"/>
                  <a:pt x="12700" y="144553"/>
                  <a:pt x="12700" y="142037"/>
                </a:cubicBezTo>
                <a:cubicBezTo>
                  <a:pt x="12700" y="139520"/>
                  <a:pt x="14497" y="137722"/>
                  <a:pt x="17373" y="137722"/>
                </a:cubicBezTo>
                <a:lnTo>
                  <a:pt x="92854" y="137722"/>
                </a:lnTo>
                <a:cubicBezTo>
                  <a:pt x="94651" y="131250"/>
                  <a:pt x="100761" y="125138"/>
                  <a:pt x="107591" y="117587"/>
                </a:cubicBezTo>
                <a:cubicBezTo>
                  <a:pt x="116217" y="108239"/>
                  <a:pt x="125922" y="97452"/>
                  <a:pt x="129876" y="85587"/>
                </a:cubicBezTo>
                <a:cubicBezTo>
                  <a:pt x="131673" y="80194"/>
                  <a:pt x="129157" y="62936"/>
                  <a:pt x="127360" y="53587"/>
                </a:cubicBezTo>
                <a:cubicBezTo>
                  <a:pt x="127000" y="51790"/>
                  <a:pt x="127719" y="49992"/>
                  <a:pt x="129516" y="48913"/>
                </a:cubicBezTo>
                <a:cubicBezTo>
                  <a:pt x="130235" y="48554"/>
                  <a:pt x="135267" y="46037"/>
                  <a:pt x="147128" y="46396"/>
                </a:cubicBezTo>
                <a:close/>
                <a:moveTo>
                  <a:pt x="146485" y="8987"/>
                </a:moveTo>
                <a:cubicBezTo>
                  <a:pt x="70729" y="8987"/>
                  <a:pt x="8976" y="70816"/>
                  <a:pt x="8976" y="146664"/>
                </a:cubicBezTo>
                <a:cubicBezTo>
                  <a:pt x="8976" y="222871"/>
                  <a:pt x="70729" y="284341"/>
                  <a:pt x="146485" y="284341"/>
                </a:cubicBezTo>
                <a:cubicBezTo>
                  <a:pt x="171617" y="284341"/>
                  <a:pt x="196031" y="277870"/>
                  <a:pt x="217214" y="265289"/>
                </a:cubicBezTo>
                <a:cubicBezTo>
                  <a:pt x="218291" y="264570"/>
                  <a:pt x="219727" y="264211"/>
                  <a:pt x="220804" y="264570"/>
                </a:cubicBezTo>
                <a:lnTo>
                  <a:pt x="282198" y="282544"/>
                </a:lnTo>
                <a:lnTo>
                  <a:pt x="264247" y="221074"/>
                </a:lnTo>
                <a:cubicBezTo>
                  <a:pt x="263888" y="219996"/>
                  <a:pt x="264247" y="218558"/>
                  <a:pt x="264606" y="217479"/>
                </a:cubicBezTo>
                <a:cubicBezTo>
                  <a:pt x="277531" y="196271"/>
                  <a:pt x="283993" y="171827"/>
                  <a:pt x="283993" y="146664"/>
                </a:cubicBezTo>
                <a:cubicBezTo>
                  <a:pt x="283993" y="70816"/>
                  <a:pt x="222599" y="8987"/>
                  <a:pt x="146485" y="8987"/>
                </a:cubicBezTo>
                <a:close/>
                <a:moveTo>
                  <a:pt x="146485" y="0"/>
                </a:moveTo>
                <a:cubicBezTo>
                  <a:pt x="227266" y="0"/>
                  <a:pt x="292969" y="66142"/>
                  <a:pt x="292969" y="146664"/>
                </a:cubicBezTo>
                <a:cubicBezTo>
                  <a:pt x="292969" y="172546"/>
                  <a:pt x="286147" y="198068"/>
                  <a:pt x="273222" y="220355"/>
                </a:cubicBezTo>
                <a:lnTo>
                  <a:pt x="292969" y="287576"/>
                </a:lnTo>
                <a:cubicBezTo>
                  <a:pt x="293328" y="289373"/>
                  <a:pt x="292969" y="291171"/>
                  <a:pt x="291533" y="292249"/>
                </a:cubicBezTo>
                <a:cubicBezTo>
                  <a:pt x="290815" y="292968"/>
                  <a:pt x="289738" y="293328"/>
                  <a:pt x="288661" y="293328"/>
                </a:cubicBezTo>
                <a:cubicBezTo>
                  <a:pt x="287943" y="293328"/>
                  <a:pt x="287584" y="293328"/>
                  <a:pt x="287225" y="293328"/>
                </a:cubicBezTo>
                <a:lnTo>
                  <a:pt x="220445" y="273557"/>
                </a:lnTo>
                <a:cubicBezTo>
                  <a:pt x="197826" y="286498"/>
                  <a:pt x="172694" y="293328"/>
                  <a:pt x="146485" y="293328"/>
                </a:cubicBezTo>
                <a:cubicBezTo>
                  <a:pt x="66061" y="293328"/>
                  <a:pt x="0" y="227545"/>
                  <a:pt x="0" y="146664"/>
                </a:cubicBezTo>
                <a:cubicBezTo>
                  <a:pt x="0" y="66142"/>
                  <a:pt x="66061" y="0"/>
                  <a:pt x="14648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2"/>
          <p:cNvSpPr/>
          <p:nvPr/>
        </p:nvSpPr>
        <p:spPr>
          <a:xfrm>
            <a:off x="8024917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328" h="293328" extrusionOk="0">
                <a:moveTo>
                  <a:pt x="277852" y="151696"/>
                </a:moveTo>
                <a:cubicBezTo>
                  <a:pt x="210908" y="157088"/>
                  <a:pt x="156922" y="211009"/>
                  <a:pt x="151523" y="277870"/>
                </a:cubicBezTo>
                <a:lnTo>
                  <a:pt x="277852" y="151696"/>
                </a:lnTo>
                <a:close/>
                <a:moveTo>
                  <a:pt x="146844" y="81959"/>
                </a:moveTo>
                <a:lnTo>
                  <a:pt x="128489" y="118625"/>
                </a:lnTo>
                <a:cubicBezTo>
                  <a:pt x="127769" y="120423"/>
                  <a:pt x="126689" y="121141"/>
                  <a:pt x="125249" y="121141"/>
                </a:cubicBezTo>
                <a:lnTo>
                  <a:pt x="84579" y="127252"/>
                </a:lnTo>
                <a:lnTo>
                  <a:pt x="114092" y="155651"/>
                </a:lnTo>
                <a:cubicBezTo>
                  <a:pt x="114812" y="156729"/>
                  <a:pt x="115532" y="158167"/>
                  <a:pt x="115172" y="159605"/>
                </a:cubicBezTo>
                <a:lnTo>
                  <a:pt x="108334" y="200225"/>
                </a:lnTo>
                <a:lnTo>
                  <a:pt x="144685" y="181173"/>
                </a:lnTo>
                <a:cubicBezTo>
                  <a:pt x="145764" y="180454"/>
                  <a:pt x="147204" y="180454"/>
                  <a:pt x="148644" y="181173"/>
                </a:cubicBezTo>
                <a:lnTo>
                  <a:pt x="175997" y="195552"/>
                </a:lnTo>
                <a:cubicBezTo>
                  <a:pt x="178156" y="193035"/>
                  <a:pt x="180316" y="190160"/>
                  <a:pt x="182835" y="188003"/>
                </a:cubicBezTo>
                <a:lnTo>
                  <a:pt x="178156" y="159605"/>
                </a:lnTo>
                <a:cubicBezTo>
                  <a:pt x="177797" y="158167"/>
                  <a:pt x="178516" y="156729"/>
                  <a:pt x="179596" y="155651"/>
                </a:cubicBezTo>
                <a:lnTo>
                  <a:pt x="208749" y="127252"/>
                </a:lnTo>
                <a:lnTo>
                  <a:pt x="168439" y="121141"/>
                </a:lnTo>
                <a:cubicBezTo>
                  <a:pt x="166639" y="121141"/>
                  <a:pt x="165560" y="120423"/>
                  <a:pt x="164840" y="118625"/>
                </a:cubicBezTo>
                <a:lnTo>
                  <a:pt x="146844" y="81959"/>
                </a:lnTo>
                <a:close/>
                <a:moveTo>
                  <a:pt x="146477" y="30162"/>
                </a:moveTo>
                <a:cubicBezTo>
                  <a:pt x="150798" y="30162"/>
                  <a:pt x="155119" y="31965"/>
                  <a:pt x="158360" y="35212"/>
                </a:cubicBezTo>
                <a:lnTo>
                  <a:pt x="162681" y="40261"/>
                </a:lnTo>
                <a:cubicBezTo>
                  <a:pt x="165202" y="42425"/>
                  <a:pt x="168443" y="43147"/>
                  <a:pt x="171324" y="41704"/>
                </a:cubicBezTo>
                <a:lnTo>
                  <a:pt x="177806" y="39179"/>
                </a:lnTo>
                <a:cubicBezTo>
                  <a:pt x="181767" y="37376"/>
                  <a:pt x="186448" y="37015"/>
                  <a:pt x="190769" y="38818"/>
                </a:cubicBezTo>
                <a:cubicBezTo>
                  <a:pt x="195091" y="40622"/>
                  <a:pt x="197972" y="44229"/>
                  <a:pt x="199772" y="48557"/>
                </a:cubicBezTo>
                <a:lnTo>
                  <a:pt x="202293" y="54688"/>
                </a:lnTo>
                <a:cubicBezTo>
                  <a:pt x="203373" y="57574"/>
                  <a:pt x="206254" y="59377"/>
                  <a:pt x="209495" y="59738"/>
                </a:cubicBezTo>
                <a:lnTo>
                  <a:pt x="216337" y="59377"/>
                </a:lnTo>
                <a:cubicBezTo>
                  <a:pt x="220658" y="59377"/>
                  <a:pt x="225339" y="60820"/>
                  <a:pt x="228580" y="64427"/>
                </a:cubicBezTo>
                <a:cubicBezTo>
                  <a:pt x="231461" y="67673"/>
                  <a:pt x="233622" y="72001"/>
                  <a:pt x="233262" y="76329"/>
                </a:cubicBezTo>
                <a:lnTo>
                  <a:pt x="232902" y="83182"/>
                </a:lnTo>
                <a:cubicBezTo>
                  <a:pt x="232902" y="86428"/>
                  <a:pt x="235062" y="89314"/>
                  <a:pt x="237943" y="90396"/>
                </a:cubicBezTo>
                <a:lnTo>
                  <a:pt x="244425" y="92920"/>
                </a:lnTo>
                <a:cubicBezTo>
                  <a:pt x="248386" y="94363"/>
                  <a:pt x="251987" y="97609"/>
                  <a:pt x="253428" y="101937"/>
                </a:cubicBezTo>
                <a:cubicBezTo>
                  <a:pt x="255228" y="105905"/>
                  <a:pt x="255228" y="110954"/>
                  <a:pt x="253428" y="114922"/>
                </a:cubicBezTo>
                <a:lnTo>
                  <a:pt x="250547" y="121414"/>
                </a:lnTo>
                <a:cubicBezTo>
                  <a:pt x="249106" y="123939"/>
                  <a:pt x="249826" y="127546"/>
                  <a:pt x="252347" y="129710"/>
                </a:cubicBezTo>
                <a:cubicBezTo>
                  <a:pt x="254148" y="131513"/>
                  <a:pt x="254148" y="134399"/>
                  <a:pt x="252347" y="136202"/>
                </a:cubicBezTo>
                <a:cubicBezTo>
                  <a:pt x="250907" y="137645"/>
                  <a:pt x="248026" y="138005"/>
                  <a:pt x="246225" y="136202"/>
                </a:cubicBezTo>
                <a:cubicBezTo>
                  <a:pt x="241184" y="131513"/>
                  <a:pt x="239744" y="123939"/>
                  <a:pt x="242624" y="117447"/>
                </a:cubicBezTo>
                <a:lnTo>
                  <a:pt x="245145" y="111315"/>
                </a:lnTo>
                <a:cubicBezTo>
                  <a:pt x="246225" y="109512"/>
                  <a:pt x="246225" y="107348"/>
                  <a:pt x="245145" y="105544"/>
                </a:cubicBezTo>
                <a:cubicBezTo>
                  <a:pt x="244785" y="103380"/>
                  <a:pt x="242984" y="101937"/>
                  <a:pt x="241184" y="101216"/>
                </a:cubicBezTo>
                <a:lnTo>
                  <a:pt x="234702" y="98691"/>
                </a:lnTo>
                <a:cubicBezTo>
                  <a:pt x="228220" y="96167"/>
                  <a:pt x="223899" y="90035"/>
                  <a:pt x="224259" y="82821"/>
                </a:cubicBezTo>
                <a:lnTo>
                  <a:pt x="224259" y="76329"/>
                </a:lnTo>
                <a:cubicBezTo>
                  <a:pt x="224259" y="74165"/>
                  <a:pt x="223539" y="72001"/>
                  <a:pt x="222098" y="70558"/>
                </a:cubicBezTo>
                <a:cubicBezTo>
                  <a:pt x="220658" y="69116"/>
                  <a:pt x="218497" y="68394"/>
                  <a:pt x="216337" y="68394"/>
                </a:cubicBezTo>
                <a:lnTo>
                  <a:pt x="209855" y="68394"/>
                </a:lnTo>
                <a:cubicBezTo>
                  <a:pt x="202653" y="68755"/>
                  <a:pt x="196531" y="64427"/>
                  <a:pt x="194010" y="57934"/>
                </a:cubicBezTo>
                <a:lnTo>
                  <a:pt x="191490" y="51442"/>
                </a:lnTo>
                <a:cubicBezTo>
                  <a:pt x="190769" y="49639"/>
                  <a:pt x="189329" y="47835"/>
                  <a:pt x="187168" y="47114"/>
                </a:cubicBezTo>
                <a:cubicBezTo>
                  <a:pt x="185368" y="46393"/>
                  <a:pt x="183207" y="46393"/>
                  <a:pt x="181407" y="47475"/>
                </a:cubicBezTo>
                <a:lnTo>
                  <a:pt x="174925" y="49999"/>
                </a:lnTo>
                <a:cubicBezTo>
                  <a:pt x="168803" y="52885"/>
                  <a:pt x="161241" y="51442"/>
                  <a:pt x="156560" y="46393"/>
                </a:cubicBezTo>
                <a:lnTo>
                  <a:pt x="151878" y="41343"/>
                </a:lnTo>
                <a:cubicBezTo>
                  <a:pt x="150438" y="39900"/>
                  <a:pt x="148637" y="39179"/>
                  <a:pt x="146477" y="39179"/>
                </a:cubicBezTo>
                <a:cubicBezTo>
                  <a:pt x="144316" y="39179"/>
                  <a:pt x="142155" y="39900"/>
                  <a:pt x="140715" y="41343"/>
                </a:cubicBezTo>
                <a:lnTo>
                  <a:pt x="136034" y="46393"/>
                </a:lnTo>
                <a:cubicBezTo>
                  <a:pt x="131352" y="51442"/>
                  <a:pt x="123790" y="52885"/>
                  <a:pt x="117308" y="49999"/>
                </a:cubicBezTo>
                <a:lnTo>
                  <a:pt x="111186" y="47475"/>
                </a:lnTo>
                <a:cubicBezTo>
                  <a:pt x="109386" y="46393"/>
                  <a:pt x="107225" y="46393"/>
                  <a:pt x="105425" y="47114"/>
                </a:cubicBezTo>
                <a:cubicBezTo>
                  <a:pt x="103264" y="47835"/>
                  <a:pt x="101824" y="49639"/>
                  <a:pt x="101104" y="51442"/>
                </a:cubicBezTo>
                <a:lnTo>
                  <a:pt x="98583" y="57934"/>
                </a:lnTo>
                <a:cubicBezTo>
                  <a:pt x="96062" y="64427"/>
                  <a:pt x="89940" y="68755"/>
                  <a:pt x="82738" y="68394"/>
                </a:cubicBezTo>
                <a:lnTo>
                  <a:pt x="76256" y="68394"/>
                </a:lnTo>
                <a:cubicBezTo>
                  <a:pt x="74096" y="68394"/>
                  <a:pt x="71935" y="69116"/>
                  <a:pt x="70495" y="70558"/>
                </a:cubicBezTo>
                <a:cubicBezTo>
                  <a:pt x="69054" y="72001"/>
                  <a:pt x="68334" y="74165"/>
                  <a:pt x="68334" y="76329"/>
                </a:cubicBezTo>
                <a:lnTo>
                  <a:pt x="68694" y="82821"/>
                </a:lnTo>
                <a:cubicBezTo>
                  <a:pt x="68694" y="90035"/>
                  <a:pt x="64373" y="96167"/>
                  <a:pt x="57891" y="98691"/>
                </a:cubicBezTo>
                <a:lnTo>
                  <a:pt x="51409" y="101216"/>
                </a:lnTo>
                <a:cubicBezTo>
                  <a:pt x="49609" y="101937"/>
                  <a:pt x="47808" y="103380"/>
                  <a:pt x="47088" y="105544"/>
                </a:cubicBezTo>
                <a:cubicBezTo>
                  <a:pt x="46368" y="107348"/>
                  <a:pt x="46368" y="109512"/>
                  <a:pt x="47448" y="111315"/>
                </a:cubicBezTo>
                <a:lnTo>
                  <a:pt x="49969" y="117447"/>
                </a:lnTo>
                <a:cubicBezTo>
                  <a:pt x="52850" y="123939"/>
                  <a:pt x="51409" y="131513"/>
                  <a:pt x="46368" y="136202"/>
                </a:cubicBezTo>
                <a:lnTo>
                  <a:pt x="41326" y="140891"/>
                </a:lnTo>
                <a:cubicBezTo>
                  <a:pt x="39886" y="142334"/>
                  <a:pt x="39166" y="144498"/>
                  <a:pt x="39166" y="146301"/>
                </a:cubicBezTo>
                <a:cubicBezTo>
                  <a:pt x="39166" y="148465"/>
                  <a:pt x="39886" y="150629"/>
                  <a:pt x="41326" y="152072"/>
                </a:cubicBezTo>
                <a:lnTo>
                  <a:pt x="46368" y="156761"/>
                </a:lnTo>
                <a:cubicBezTo>
                  <a:pt x="51409" y="161450"/>
                  <a:pt x="52850" y="169024"/>
                  <a:pt x="49969" y="175155"/>
                </a:cubicBezTo>
                <a:lnTo>
                  <a:pt x="47448" y="181648"/>
                </a:lnTo>
                <a:cubicBezTo>
                  <a:pt x="46368" y="183451"/>
                  <a:pt x="46368" y="185615"/>
                  <a:pt x="47088" y="187779"/>
                </a:cubicBezTo>
                <a:cubicBezTo>
                  <a:pt x="47808" y="189583"/>
                  <a:pt x="49609" y="191025"/>
                  <a:pt x="51409" y="191747"/>
                </a:cubicBezTo>
                <a:lnTo>
                  <a:pt x="57891" y="194271"/>
                </a:lnTo>
                <a:cubicBezTo>
                  <a:pt x="64373" y="196796"/>
                  <a:pt x="68694" y="202928"/>
                  <a:pt x="68694" y="210141"/>
                </a:cubicBezTo>
                <a:lnTo>
                  <a:pt x="68334" y="216994"/>
                </a:lnTo>
                <a:cubicBezTo>
                  <a:pt x="68334" y="218798"/>
                  <a:pt x="69054" y="220962"/>
                  <a:pt x="70495" y="222405"/>
                </a:cubicBezTo>
                <a:cubicBezTo>
                  <a:pt x="71935" y="223847"/>
                  <a:pt x="74096" y="224929"/>
                  <a:pt x="76256" y="224569"/>
                </a:cubicBezTo>
                <a:lnTo>
                  <a:pt x="82738" y="224569"/>
                </a:lnTo>
                <a:cubicBezTo>
                  <a:pt x="89940" y="224569"/>
                  <a:pt x="96062" y="228536"/>
                  <a:pt x="98583" y="235028"/>
                </a:cubicBezTo>
                <a:lnTo>
                  <a:pt x="101104" y="241521"/>
                </a:lnTo>
                <a:cubicBezTo>
                  <a:pt x="101824" y="243324"/>
                  <a:pt x="103264" y="245127"/>
                  <a:pt x="105425" y="245488"/>
                </a:cubicBezTo>
                <a:cubicBezTo>
                  <a:pt x="107225" y="246570"/>
                  <a:pt x="109386" y="246570"/>
                  <a:pt x="111186" y="245488"/>
                </a:cubicBezTo>
                <a:lnTo>
                  <a:pt x="117308" y="242963"/>
                </a:lnTo>
                <a:cubicBezTo>
                  <a:pt x="123790" y="240078"/>
                  <a:pt x="131352" y="241521"/>
                  <a:pt x="136034" y="246570"/>
                </a:cubicBezTo>
                <a:cubicBezTo>
                  <a:pt x="137834" y="248373"/>
                  <a:pt x="137834" y="251259"/>
                  <a:pt x="136034" y="252702"/>
                </a:cubicBezTo>
                <a:cubicBezTo>
                  <a:pt x="134233" y="254505"/>
                  <a:pt x="131352" y="254505"/>
                  <a:pt x="129552" y="252702"/>
                </a:cubicBezTo>
                <a:cubicBezTo>
                  <a:pt x="127391" y="250177"/>
                  <a:pt x="123790" y="249816"/>
                  <a:pt x="121269" y="250898"/>
                </a:cubicBezTo>
                <a:lnTo>
                  <a:pt x="114788" y="253784"/>
                </a:lnTo>
                <a:cubicBezTo>
                  <a:pt x="112627" y="254866"/>
                  <a:pt x="110466" y="255226"/>
                  <a:pt x="107946" y="255226"/>
                </a:cubicBezTo>
                <a:cubicBezTo>
                  <a:pt x="105785" y="255226"/>
                  <a:pt x="103624" y="254866"/>
                  <a:pt x="101824" y="253784"/>
                </a:cubicBezTo>
                <a:cubicBezTo>
                  <a:pt x="97863" y="251980"/>
                  <a:pt x="94262" y="248734"/>
                  <a:pt x="92821" y="244406"/>
                </a:cubicBezTo>
                <a:lnTo>
                  <a:pt x="90300" y="238274"/>
                </a:lnTo>
                <a:cubicBezTo>
                  <a:pt x="89220" y="235389"/>
                  <a:pt x="85979" y="233225"/>
                  <a:pt x="83098" y="233225"/>
                </a:cubicBezTo>
                <a:lnTo>
                  <a:pt x="76256" y="233586"/>
                </a:lnTo>
                <a:cubicBezTo>
                  <a:pt x="71935" y="233586"/>
                  <a:pt x="67254" y="231782"/>
                  <a:pt x="64373" y="228897"/>
                </a:cubicBezTo>
                <a:cubicBezTo>
                  <a:pt x="60772" y="225651"/>
                  <a:pt x="59332" y="220962"/>
                  <a:pt x="59332" y="216634"/>
                </a:cubicBezTo>
                <a:lnTo>
                  <a:pt x="59692" y="209781"/>
                </a:lnTo>
                <a:cubicBezTo>
                  <a:pt x="59692" y="206535"/>
                  <a:pt x="57891" y="203649"/>
                  <a:pt x="54650" y="202567"/>
                </a:cubicBezTo>
                <a:lnTo>
                  <a:pt x="48528" y="200042"/>
                </a:lnTo>
                <a:cubicBezTo>
                  <a:pt x="44207" y="198239"/>
                  <a:pt x="40606" y="195354"/>
                  <a:pt x="38806" y="191025"/>
                </a:cubicBezTo>
                <a:cubicBezTo>
                  <a:pt x="37005" y="186697"/>
                  <a:pt x="37365" y="182008"/>
                  <a:pt x="39166" y="178041"/>
                </a:cubicBezTo>
                <a:lnTo>
                  <a:pt x="41686" y="171549"/>
                </a:lnTo>
                <a:cubicBezTo>
                  <a:pt x="43487" y="168663"/>
                  <a:pt x="42407" y="165417"/>
                  <a:pt x="40246" y="162892"/>
                </a:cubicBezTo>
                <a:lnTo>
                  <a:pt x="35205" y="158564"/>
                </a:lnTo>
                <a:cubicBezTo>
                  <a:pt x="32324" y="155318"/>
                  <a:pt x="30163" y="150990"/>
                  <a:pt x="30163" y="146301"/>
                </a:cubicBezTo>
                <a:cubicBezTo>
                  <a:pt x="30163" y="141973"/>
                  <a:pt x="32324" y="137645"/>
                  <a:pt x="35205" y="134399"/>
                </a:cubicBezTo>
                <a:lnTo>
                  <a:pt x="40246" y="129710"/>
                </a:lnTo>
                <a:cubicBezTo>
                  <a:pt x="42407" y="127546"/>
                  <a:pt x="43487" y="123939"/>
                  <a:pt x="41686" y="121414"/>
                </a:cubicBezTo>
                <a:lnTo>
                  <a:pt x="39166" y="114922"/>
                </a:lnTo>
                <a:cubicBezTo>
                  <a:pt x="37365" y="110954"/>
                  <a:pt x="37005" y="105905"/>
                  <a:pt x="38806" y="101937"/>
                </a:cubicBezTo>
                <a:cubicBezTo>
                  <a:pt x="40606" y="97609"/>
                  <a:pt x="44207" y="94363"/>
                  <a:pt x="48528" y="92920"/>
                </a:cubicBezTo>
                <a:lnTo>
                  <a:pt x="54650" y="90396"/>
                </a:lnTo>
                <a:cubicBezTo>
                  <a:pt x="57891" y="89314"/>
                  <a:pt x="59692" y="86428"/>
                  <a:pt x="59692" y="83182"/>
                </a:cubicBezTo>
                <a:lnTo>
                  <a:pt x="59332" y="76329"/>
                </a:lnTo>
                <a:cubicBezTo>
                  <a:pt x="59332" y="71640"/>
                  <a:pt x="60772" y="67673"/>
                  <a:pt x="64373" y="64427"/>
                </a:cubicBezTo>
                <a:cubicBezTo>
                  <a:pt x="67254" y="60820"/>
                  <a:pt x="71575" y="59377"/>
                  <a:pt x="76256" y="59377"/>
                </a:cubicBezTo>
                <a:lnTo>
                  <a:pt x="83098" y="59738"/>
                </a:lnTo>
                <a:cubicBezTo>
                  <a:pt x="86339" y="59377"/>
                  <a:pt x="89220" y="57574"/>
                  <a:pt x="90300" y="54688"/>
                </a:cubicBezTo>
                <a:lnTo>
                  <a:pt x="92821" y="48557"/>
                </a:lnTo>
                <a:cubicBezTo>
                  <a:pt x="94262" y="44229"/>
                  <a:pt x="97863" y="40622"/>
                  <a:pt x="101824" y="38818"/>
                </a:cubicBezTo>
                <a:cubicBezTo>
                  <a:pt x="105785" y="37015"/>
                  <a:pt x="110826" y="37376"/>
                  <a:pt x="114788" y="39179"/>
                </a:cubicBezTo>
                <a:lnTo>
                  <a:pt x="121269" y="41704"/>
                </a:lnTo>
                <a:cubicBezTo>
                  <a:pt x="124150" y="43147"/>
                  <a:pt x="127391" y="42425"/>
                  <a:pt x="129552" y="40261"/>
                </a:cubicBezTo>
                <a:lnTo>
                  <a:pt x="134233" y="35212"/>
                </a:lnTo>
                <a:cubicBezTo>
                  <a:pt x="137474" y="31965"/>
                  <a:pt x="141795" y="30162"/>
                  <a:pt x="146477" y="30162"/>
                </a:cubicBezTo>
                <a:close/>
                <a:moveTo>
                  <a:pt x="146844" y="8987"/>
                </a:moveTo>
                <a:cubicBezTo>
                  <a:pt x="70543" y="8987"/>
                  <a:pt x="8638" y="70816"/>
                  <a:pt x="8638" y="146664"/>
                </a:cubicBezTo>
                <a:cubicBezTo>
                  <a:pt x="8638" y="221434"/>
                  <a:pt x="68383" y="282184"/>
                  <a:pt x="142165" y="284341"/>
                </a:cubicBezTo>
                <a:cubicBezTo>
                  <a:pt x="143245" y="253786"/>
                  <a:pt x="153682" y="225747"/>
                  <a:pt x="170598" y="202741"/>
                </a:cubicBezTo>
                <a:lnTo>
                  <a:pt x="146844" y="189800"/>
                </a:lnTo>
                <a:lnTo>
                  <a:pt x="104375" y="212087"/>
                </a:lnTo>
                <a:cubicBezTo>
                  <a:pt x="103655" y="212447"/>
                  <a:pt x="102935" y="212806"/>
                  <a:pt x="102215" y="212806"/>
                </a:cubicBezTo>
                <a:cubicBezTo>
                  <a:pt x="101495" y="212806"/>
                  <a:pt x="100416" y="212447"/>
                  <a:pt x="99696" y="211728"/>
                </a:cubicBezTo>
                <a:cubicBezTo>
                  <a:pt x="98256" y="211009"/>
                  <a:pt x="97536" y="209212"/>
                  <a:pt x="97896" y="207414"/>
                </a:cubicBezTo>
                <a:lnTo>
                  <a:pt x="105814" y="160683"/>
                </a:lnTo>
                <a:lnTo>
                  <a:pt x="71982" y="127252"/>
                </a:lnTo>
                <a:cubicBezTo>
                  <a:pt x="70543" y="126174"/>
                  <a:pt x="70183" y="124377"/>
                  <a:pt x="70543" y="122939"/>
                </a:cubicBezTo>
                <a:cubicBezTo>
                  <a:pt x="71263" y="121141"/>
                  <a:pt x="72702" y="119704"/>
                  <a:pt x="74142" y="119704"/>
                </a:cubicBezTo>
                <a:lnTo>
                  <a:pt x="121650" y="112874"/>
                </a:lnTo>
                <a:lnTo>
                  <a:pt x="142525" y="70097"/>
                </a:lnTo>
                <a:cubicBezTo>
                  <a:pt x="143965" y="66861"/>
                  <a:pt x="149004" y="66861"/>
                  <a:pt x="150803" y="70097"/>
                </a:cubicBezTo>
                <a:lnTo>
                  <a:pt x="171678" y="112874"/>
                </a:lnTo>
                <a:lnTo>
                  <a:pt x="218826" y="119704"/>
                </a:lnTo>
                <a:cubicBezTo>
                  <a:pt x="220626" y="119704"/>
                  <a:pt x="222066" y="121141"/>
                  <a:pt x="222426" y="122939"/>
                </a:cubicBezTo>
                <a:cubicBezTo>
                  <a:pt x="223145" y="124377"/>
                  <a:pt x="222426" y="126174"/>
                  <a:pt x="221706" y="127252"/>
                </a:cubicBezTo>
                <a:lnTo>
                  <a:pt x="187154" y="160683"/>
                </a:lnTo>
                <a:lnTo>
                  <a:pt x="190753" y="180095"/>
                </a:lnTo>
                <a:cubicBezTo>
                  <a:pt x="215587" y="157448"/>
                  <a:pt x="248339" y="143429"/>
                  <a:pt x="284690" y="142350"/>
                </a:cubicBezTo>
                <a:cubicBezTo>
                  <a:pt x="282171" y="68659"/>
                  <a:pt x="221346" y="8987"/>
                  <a:pt x="146844" y="8987"/>
                </a:cubicBezTo>
                <a:close/>
                <a:moveTo>
                  <a:pt x="146844" y="0"/>
                </a:moveTo>
                <a:cubicBezTo>
                  <a:pt x="227464" y="0"/>
                  <a:pt x="293328" y="66143"/>
                  <a:pt x="293328" y="146664"/>
                </a:cubicBezTo>
                <a:cubicBezTo>
                  <a:pt x="293328" y="148102"/>
                  <a:pt x="292968" y="149180"/>
                  <a:pt x="292248" y="149899"/>
                </a:cubicBezTo>
                <a:lnTo>
                  <a:pt x="149723" y="292249"/>
                </a:lnTo>
                <a:cubicBezTo>
                  <a:pt x="149004" y="292968"/>
                  <a:pt x="147564" y="293328"/>
                  <a:pt x="146844" y="293328"/>
                </a:cubicBezTo>
                <a:cubicBezTo>
                  <a:pt x="65864" y="293328"/>
                  <a:pt x="0" y="227545"/>
                  <a:pt x="0" y="146664"/>
                </a:cubicBezTo>
                <a:cubicBezTo>
                  <a:pt x="0" y="66143"/>
                  <a:pt x="65864" y="0"/>
                  <a:pt x="14684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2"/>
          <p:cNvSpPr/>
          <p:nvPr/>
        </p:nvSpPr>
        <p:spPr>
          <a:xfrm>
            <a:off x="1314304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297" h="293328" extrusionOk="0">
                <a:moveTo>
                  <a:pt x="271538" y="241564"/>
                </a:moveTo>
                <a:lnTo>
                  <a:pt x="241687" y="271759"/>
                </a:lnTo>
                <a:lnTo>
                  <a:pt x="252117" y="282544"/>
                </a:lnTo>
                <a:cubicBezTo>
                  <a:pt x="254994" y="285419"/>
                  <a:pt x="259670" y="285419"/>
                  <a:pt x="262906" y="282544"/>
                </a:cubicBezTo>
                <a:lnTo>
                  <a:pt x="282328" y="262773"/>
                </a:lnTo>
                <a:cubicBezTo>
                  <a:pt x="283766" y="261694"/>
                  <a:pt x="284486" y="259537"/>
                  <a:pt x="284486" y="257740"/>
                </a:cubicBezTo>
                <a:cubicBezTo>
                  <a:pt x="284486" y="255583"/>
                  <a:pt x="283766" y="253786"/>
                  <a:pt x="282328" y="252348"/>
                </a:cubicBezTo>
                <a:lnTo>
                  <a:pt x="271538" y="241564"/>
                </a:lnTo>
                <a:close/>
                <a:moveTo>
                  <a:pt x="229818" y="200225"/>
                </a:moveTo>
                <a:lnTo>
                  <a:pt x="199608" y="230061"/>
                </a:lnTo>
                <a:lnTo>
                  <a:pt x="235213" y="265289"/>
                </a:lnTo>
                <a:lnTo>
                  <a:pt x="265424" y="235453"/>
                </a:lnTo>
                <a:lnTo>
                  <a:pt x="229818" y="200225"/>
                </a:lnTo>
                <a:close/>
                <a:moveTo>
                  <a:pt x="198169" y="183330"/>
                </a:moveTo>
                <a:cubicBezTo>
                  <a:pt x="196011" y="186206"/>
                  <a:pt x="193493" y="188722"/>
                  <a:pt x="190976" y="191238"/>
                </a:cubicBezTo>
                <a:cubicBezTo>
                  <a:pt x="188458" y="193754"/>
                  <a:pt x="185941" y="195911"/>
                  <a:pt x="183423" y="198428"/>
                </a:cubicBezTo>
                <a:lnTo>
                  <a:pt x="201046" y="216042"/>
                </a:lnTo>
                <a:lnTo>
                  <a:pt x="216152" y="201303"/>
                </a:lnTo>
                <a:lnTo>
                  <a:pt x="198169" y="183330"/>
                </a:lnTo>
                <a:close/>
                <a:moveTo>
                  <a:pt x="112712" y="81734"/>
                </a:moveTo>
                <a:cubicBezTo>
                  <a:pt x="103641" y="81734"/>
                  <a:pt x="96384" y="88991"/>
                  <a:pt x="96384" y="98062"/>
                </a:cubicBezTo>
                <a:cubicBezTo>
                  <a:pt x="96384" y="107134"/>
                  <a:pt x="103641" y="114391"/>
                  <a:pt x="112712" y="114391"/>
                </a:cubicBezTo>
                <a:cubicBezTo>
                  <a:pt x="121784" y="114391"/>
                  <a:pt x="129041" y="107134"/>
                  <a:pt x="129041" y="98062"/>
                </a:cubicBezTo>
                <a:cubicBezTo>
                  <a:pt x="129041" y="88991"/>
                  <a:pt x="121784" y="81734"/>
                  <a:pt x="112712" y="81734"/>
                </a:cubicBezTo>
                <a:close/>
                <a:moveTo>
                  <a:pt x="112712" y="73025"/>
                </a:moveTo>
                <a:cubicBezTo>
                  <a:pt x="126501" y="73025"/>
                  <a:pt x="137749" y="84274"/>
                  <a:pt x="137749" y="98062"/>
                </a:cubicBezTo>
                <a:cubicBezTo>
                  <a:pt x="137749" y="112214"/>
                  <a:pt x="126501" y="123462"/>
                  <a:pt x="112712" y="123462"/>
                </a:cubicBezTo>
                <a:cubicBezTo>
                  <a:pt x="98924" y="123462"/>
                  <a:pt x="87312" y="112214"/>
                  <a:pt x="87312" y="98062"/>
                </a:cubicBezTo>
                <a:cubicBezTo>
                  <a:pt x="87312" y="84274"/>
                  <a:pt x="98924" y="73025"/>
                  <a:pt x="112712" y="73025"/>
                </a:cubicBezTo>
                <a:close/>
                <a:moveTo>
                  <a:pt x="113326" y="51535"/>
                </a:moveTo>
                <a:cubicBezTo>
                  <a:pt x="100706" y="51535"/>
                  <a:pt x="89167" y="56595"/>
                  <a:pt x="80152" y="65268"/>
                </a:cubicBezTo>
                <a:cubicBezTo>
                  <a:pt x="71498" y="74302"/>
                  <a:pt x="66450" y="85867"/>
                  <a:pt x="66450" y="98515"/>
                </a:cubicBezTo>
                <a:cubicBezTo>
                  <a:pt x="66450" y="111163"/>
                  <a:pt x="71498" y="123089"/>
                  <a:pt x="80152" y="131762"/>
                </a:cubicBezTo>
                <a:lnTo>
                  <a:pt x="113326" y="165009"/>
                </a:lnTo>
                <a:lnTo>
                  <a:pt x="146500" y="131762"/>
                </a:lnTo>
                <a:cubicBezTo>
                  <a:pt x="164529" y="113332"/>
                  <a:pt x="164529" y="83698"/>
                  <a:pt x="146500" y="65268"/>
                </a:cubicBezTo>
                <a:cubicBezTo>
                  <a:pt x="137485" y="56595"/>
                  <a:pt x="125946" y="51535"/>
                  <a:pt x="113326" y="51535"/>
                </a:cubicBezTo>
                <a:close/>
                <a:moveTo>
                  <a:pt x="113326" y="42862"/>
                </a:moveTo>
                <a:cubicBezTo>
                  <a:pt x="128110" y="42862"/>
                  <a:pt x="142173" y="48644"/>
                  <a:pt x="152630" y="59124"/>
                </a:cubicBezTo>
                <a:cubicBezTo>
                  <a:pt x="174265" y="80807"/>
                  <a:pt x="174265" y="116223"/>
                  <a:pt x="152630" y="137906"/>
                </a:cubicBezTo>
                <a:lnTo>
                  <a:pt x="124143" y="166816"/>
                </a:lnTo>
                <a:lnTo>
                  <a:pt x="169938" y="166816"/>
                </a:lnTo>
                <a:cubicBezTo>
                  <a:pt x="172101" y="166816"/>
                  <a:pt x="174265" y="168623"/>
                  <a:pt x="174265" y="171514"/>
                </a:cubicBezTo>
                <a:cubicBezTo>
                  <a:pt x="174265" y="173682"/>
                  <a:pt x="172101" y="175851"/>
                  <a:pt x="169938" y="175851"/>
                </a:cubicBezTo>
                <a:lnTo>
                  <a:pt x="56714" y="175851"/>
                </a:lnTo>
                <a:cubicBezTo>
                  <a:pt x="54551" y="175851"/>
                  <a:pt x="52387" y="173682"/>
                  <a:pt x="52387" y="171514"/>
                </a:cubicBezTo>
                <a:cubicBezTo>
                  <a:pt x="52387" y="168623"/>
                  <a:pt x="54551" y="166816"/>
                  <a:pt x="56714" y="166816"/>
                </a:cubicBezTo>
                <a:lnTo>
                  <a:pt x="102508" y="166816"/>
                </a:lnTo>
                <a:lnTo>
                  <a:pt x="74022" y="137906"/>
                </a:lnTo>
                <a:cubicBezTo>
                  <a:pt x="52387" y="116223"/>
                  <a:pt x="52387" y="80807"/>
                  <a:pt x="74022" y="59124"/>
                </a:cubicBezTo>
                <a:cubicBezTo>
                  <a:pt x="84479" y="48644"/>
                  <a:pt x="98542" y="42862"/>
                  <a:pt x="113326" y="42862"/>
                </a:cubicBezTo>
                <a:close/>
                <a:moveTo>
                  <a:pt x="111852" y="8987"/>
                </a:moveTo>
                <a:cubicBezTo>
                  <a:pt x="84159" y="8987"/>
                  <a:pt x="58624" y="19771"/>
                  <a:pt x="38843" y="39182"/>
                </a:cubicBezTo>
                <a:cubicBezTo>
                  <a:pt x="19422" y="58594"/>
                  <a:pt x="8632" y="84476"/>
                  <a:pt x="8632" y="112155"/>
                </a:cubicBezTo>
                <a:cubicBezTo>
                  <a:pt x="8632" y="139474"/>
                  <a:pt x="19422" y="165356"/>
                  <a:pt x="38843" y="185127"/>
                </a:cubicBezTo>
                <a:cubicBezTo>
                  <a:pt x="58624" y="204539"/>
                  <a:pt x="84159" y="214963"/>
                  <a:pt x="111852" y="214963"/>
                </a:cubicBezTo>
                <a:cubicBezTo>
                  <a:pt x="139186" y="214963"/>
                  <a:pt x="165441" y="204539"/>
                  <a:pt x="184862" y="185127"/>
                </a:cubicBezTo>
                <a:cubicBezTo>
                  <a:pt x="204283" y="165356"/>
                  <a:pt x="215073" y="139474"/>
                  <a:pt x="215073" y="112155"/>
                </a:cubicBezTo>
                <a:cubicBezTo>
                  <a:pt x="215073" y="84476"/>
                  <a:pt x="204283" y="58594"/>
                  <a:pt x="184862" y="39182"/>
                </a:cubicBezTo>
                <a:cubicBezTo>
                  <a:pt x="165441" y="19771"/>
                  <a:pt x="139186" y="8987"/>
                  <a:pt x="111852" y="8987"/>
                </a:cubicBezTo>
                <a:close/>
                <a:moveTo>
                  <a:pt x="111852" y="0"/>
                </a:moveTo>
                <a:cubicBezTo>
                  <a:pt x="142063" y="0"/>
                  <a:pt x="170116" y="11863"/>
                  <a:pt x="190976" y="32712"/>
                </a:cubicBezTo>
                <a:cubicBezTo>
                  <a:pt x="212195" y="54280"/>
                  <a:pt x="223704" y="82319"/>
                  <a:pt x="223704" y="112155"/>
                </a:cubicBezTo>
                <a:cubicBezTo>
                  <a:pt x="223704" y="135520"/>
                  <a:pt x="216511" y="157448"/>
                  <a:pt x="203564" y="176140"/>
                </a:cubicBezTo>
                <a:lnTo>
                  <a:pt x="222266" y="194833"/>
                </a:lnTo>
                <a:lnTo>
                  <a:pt x="226582" y="190519"/>
                </a:lnTo>
                <a:cubicBezTo>
                  <a:pt x="228380" y="188722"/>
                  <a:pt x="231257" y="188722"/>
                  <a:pt x="233055" y="190519"/>
                </a:cubicBezTo>
                <a:lnTo>
                  <a:pt x="288442" y="246237"/>
                </a:lnTo>
                <a:cubicBezTo>
                  <a:pt x="294916" y="252348"/>
                  <a:pt x="294916" y="262773"/>
                  <a:pt x="288442" y="269243"/>
                </a:cubicBezTo>
                <a:lnTo>
                  <a:pt x="269021" y="288654"/>
                </a:lnTo>
                <a:cubicBezTo>
                  <a:pt x="265784" y="291890"/>
                  <a:pt x="261828" y="293328"/>
                  <a:pt x="257512" y="293328"/>
                </a:cubicBezTo>
                <a:cubicBezTo>
                  <a:pt x="253196" y="293328"/>
                  <a:pt x="249240" y="291890"/>
                  <a:pt x="246003" y="288654"/>
                </a:cubicBezTo>
                <a:lnTo>
                  <a:pt x="190616" y="233296"/>
                </a:lnTo>
                <a:cubicBezTo>
                  <a:pt x="188458" y="231139"/>
                  <a:pt x="188458" y="228623"/>
                  <a:pt x="190616" y="226826"/>
                </a:cubicBezTo>
                <a:lnTo>
                  <a:pt x="194572" y="222512"/>
                </a:lnTo>
                <a:lnTo>
                  <a:pt x="176230" y="203820"/>
                </a:lnTo>
                <a:cubicBezTo>
                  <a:pt x="157169" y="217120"/>
                  <a:pt x="135230" y="224309"/>
                  <a:pt x="111852" y="224309"/>
                </a:cubicBezTo>
                <a:cubicBezTo>
                  <a:pt x="82001" y="224309"/>
                  <a:pt x="53948" y="212087"/>
                  <a:pt x="32729" y="191238"/>
                </a:cubicBezTo>
                <a:cubicBezTo>
                  <a:pt x="11509" y="170029"/>
                  <a:pt x="0" y="141991"/>
                  <a:pt x="0" y="112155"/>
                </a:cubicBezTo>
                <a:cubicBezTo>
                  <a:pt x="0" y="82319"/>
                  <a:pt x="11509" y="54280"/>
                  <a:pt x="32729" y="32712"/>
                </a:cubicBezTo>
                <a:cubicBezTo>
                  <a:pt x="53948" y="11863"/>
                  <a:pt x="82001" y="0"/>
                  <a:pt x="1118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"/>
          <p:cNvSpPr txBox="1"/>
          <p:nvPr/>
        </p:nvSpPr>
        <p:spPr>
          <a:xfrm>
            <a:off x="1279535" y="3071711"/>
            <a:ext cx="685445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 sz="900"/>
          </a:p>
        </p:txBody>
      </p:sp>
      <p:sp>
        <p:nvSpPr>
          <p:cNvPr id="82" name="Google Shape;82;p2"/>
          <p:cNvSpPr txBox="1"/>
          <p:nvPr/>
        </p:nvSpPr>
        <p:spPr>
          <a:xfrm>
            <a:off x="3460301" y="3071711"/>
            <a:ext cx="797655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 sz="900"/>
          </a:p>
        </p:txBody>
      </p:sp>
      <p:sp>
        <p:nvSpPr>
          <p:cNvPr id="83" name="Google Shape;83;p2"/>
          <p:cNvSpPr txBox="1"/>
          <p:nvPr/>
        </p:nvSpPr>
        <p:spPr>
          <a:xfrm>
            <a:off x="5687154" y="3071711"/>
            <a:ext cx="817692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 sz="900"/>
          </a:p>
        </p:txBody>
      </p:sp>
      <p:sp>
        <p:nvSpPr>
          <p:cNvPr id="84" name="Google Shape;84;p2"/>
          <p:cNvSpPr txBox="1"/>
          <p:nvPr/>
        </p:nvSpPr>
        <p:spPr>
          <a:xfrm>
            <a:off x="7903586" y="3071711"/>
            <a:ext cx="858569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 sz="900"/>
          </a:p>
        </p:txBody>
      </p:sp>
      <p:sp>
        <p:nvSpPr>
          <p:cNvPr id="85" name="Google Shape;85;p2"/>
          <p:cNvSpPr txBox="1"/>
          <p:nvPr/>
        </p:nvSpPr>
        <p:spPr>
          <a:xfrm>
            <a:off x="10148072" y="3071711"/>
            <a:ext cx="1001490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05</a:t>
            </a:r>
            <a:endParaRPr sz="900"/>
          </a:p>
        </p:txBody>
      </p:sp>
      <p:pic>
        <p:nvPicPr>
          <p:cNvPr id="3" name="Picture 9" descr="A picture containing text, outdoor object, flag&#10;&#10;Description automatically generated">
            <a:extLst>
              <a:ext uri="{FF2B5EF4-FFF2-40B4-BE49-F238E27FC236}">
                <a16:creationId xmlns:a16="http://schemas.microsoft.com/office/drawing/2014/main" id="{D5200DE3-E103-ED8A-B3A0-1EBDBD3CB9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6125" y="15688"/>
            <a:ext cx="1058397" cy="1100419"/>
          </a:xfrm>
          <a:prstGeom prst="rect">
            <a:avLst/>
          </a:prstGeom>
        </p:spPr>
      </p:pic>
      <p:pic>
        <p:nvPicPr>
          <p:cNvPr id="5" name="Picture 2" descr="May be an image of text that says &quot;RGU ABERDEEN&quot;">
            <a:extLst>
              <a:ext uri="{FF2B5EF4-FFF2-40B4-BE49-F238E27FC236}">
                <a16:creationId xmlns:a16="http://schemas.microsoft.com/office/drawing/2014/main" id="{631885DA-8438-A69B-9090-E2810DA299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2" t="11738" r="13623" b="15009"/>
          <a:stretch/>
        </p:blipFill>
        <p:spPr bwMode="auto">
          <a:xfrm>
            <a:off x="-2420" y="-16305"/>
            <a:ext cx="1120140" cy="113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60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C6E865-83B2-E50C-0B16-1B1551AB6910}"/>
              </a:ext>
            </a:extLst>
          </p:cNvPr>
          <p:cNvSpPr txBox="1"/>
          <p:nvPr/>
        </p:nvSpPr>
        <p:spPr>
          <a:xfrm>
            <a:off x="6657716" y="467271"/>
            <a:ext cx="4195674" cy="205252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300">
                <a:latin typeface="+mj-lt"/>
                <a:ea typeface="+mj-ea"/>
                <a:cs typeface="+mj-cs"/>
              </a:rPr>
              <a:t>Aim  and Objectives of Study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300">
              <a:latin typeface="+mj-lt"/>
              <a:ea typeface="+mj-ea"/>
              <a:cs typeface="+mj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5BBA018-FA75-43BF-99E6-1F5245727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2753" y="703679"/>
            <a:ext cx="753718" cy="1016562"/>
            <a:chOff x="422753" y="703679"/>
            <a:chExt cx="753718" cy="1016562"/>
          </a:xfrm>
        </p:grpSpPr>
        <p:sp>
          <p:nvSpPr>
            <p:cNvPr id="22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956" y="703679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1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2753" y="1562696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1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B673405-BF85-493E-8558-0DCBEDB2B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79610"/>
            <a:ext cx="4831130" cy="4078390"/>
          </a:xfrm>
          <a:custGeom>
            <a:avLst/>
            <a:gdLst>
              <a:gd name="connsiteX0" fmla="*/ 1960035 w 4831130"/>
              <a:gd name="connsiteY0" fmla="*/ 0 h 4078390"/>
              <a:gd name="connsiteX1" fmla="*/ 4831130 w 4831130"/>
              <a:gd name="connsiteY1" fmla="*/ 2871095 h 4078390"/>
              <a:gd name="connsiteX2" fmla="*/ 4605505 w 4831130"/>
              <a:gd name="connsiteY2" fmla="*/ 3988655 h 4078390"/>
              <a:gd name="connsiteX3" fmla="*/ 4562278 w 4831130"/>
              <a:gd name="connsiteY3" fmla="*/ 4078390 h 4078390"/>
              <a:gd name="connsiteX4" fmla="*/ 0 w 4831130"/>
              <a:gd name="connsiteY4" fmla="*/ 4078390 h 4078390"/>
              <a:gd name="connsiteX5" fmla="*/ 0 w 4831130"/>
              <a:gd name="connsiteY5" fmla="*/ 777181 h 4078390"/>
              <a:gd name="connsiteX6" fmla="*/ 133752 w 4831130"/>
              <a:gd name="connsiteY6" fmla="*/ 655619 h 4078390"/>
              <a:gd name="connsiteX7" fmla="*/ 1960035 w 4831130"/>
              <a:gd name="connsiteY7" fmla="*/ 0 h 407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1130" h="4078390">
                <a:moveTo>
                  <a:pt x="1960035" y="0"/>
                </a:moveTo>
                <a:cubicBezTo>
                  <a:pt x="3545697" y="0"/>
                  <a:pt x="4831130" y="1285433"/>
                  <a:pt x="4831130" y="2871095"/>
                </a:cubicBezTo>
                <a:cubicBezTo>
                  <a:pt x="4831130" y="3267511"/>
                  <a:pt x="4750791" y="3645162"/>
                  <a:pt x="4605505" y="3988655"/>
                </a:cubicBezTo>
                <a:lnTo>
                  <a:pt x="4562278" y="4078390"/>
                </a:lnTo>
                <a:lnTo>
                  <a:pt x="0" y="4078390"/>
                </a:lnTo>
                <a:lnTo>
                  <a:pt x="0" y="777181"/>
                </a:lnTo>
                <a:lnTo>
                  <a:pt x="133752" y="655619"/>
                </a:lnTo>
                <a:cubicBezTo>
                  <a:pt x="630047" y="246040"/>
                  <a:pt x="1266308" y="0"/>
                  <a:pt x="1960035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64EAE84-A813-4501-BC71-DBD14BA02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59782" y="1"/>
            <a:ext cx="4195674" cy="3095741"/>
          </a:xfrm>
          <a:custGeom>
            <a:avLst/>
            <a:gdLst>
              <a:gd name="connsiteX0" fmla="*/ 252211 w 4195674"/>
              <a:gd name="connsiteY0" fmla="*/ 0 h 3095741"/>
              <a:gd name="connsiteX1" fmla="*/ 3943464 w 4195674"/>
              <a:gd name="connsiteY1" fmla="*/ 0 h 3095741"/>
              <a:gd name="connsiteX2" fmla="*/ 4030816 w 4195674"/>
              <a:gd name="connsiteY2" fmla="*/ 181331 h 3095741"/>
              <a:gd name="connsiteX3" fmla="*/ 4195674 w 4195674"/>
              <a:gd name="connsiteY3" fmla="*/ 997904 h 3095741"/>
              <a:gd name="connsiteX4" fmla="*/ 2097837 w 4195674"/>
              <a:gd name="connsiteY4" fmla="*/ 3095741 h 3095741"/>
              <a:gd name="connsiteX5" fmla="*/ 0 w 4195674"/>
              <a:gd name="connsiteY5" fmla="*/ 997904 h 3095741"/>
              <a:gd name="connsiteX6" fmla="*/ 164859 w 4195674"/>
              <a:gd name="connsiteY6" fmla="*/ 181331 h 30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5674" h="3095741">
                <a:moveTo>
                  <a:pt x="252211" y="0"/>
                </a:moveTo>
                <a:lnTo>
                  <a:pt x="3943464" y="0"/>
                </a:lnTo>
                <a:lnTo>
                  <a:pt x="4030816" y="181331"/>
                </a:lnTo>
                <a:cubicBezTo>
                  <a:pt x="4136972" y="432313"/>
                  <a:pt x="4195674" y="708253"/>
                  <a:pt x="4195674" y="997904"/>
                </a:cubicBezTo>
                <a:cubicBezTo>
                  <a:pt x="4195674" y="2156507"/>
                  <a:pt x="3256440" y="3095741"/>
                  <a:pt x="2097837" y="3095741"/>
                </a:cubicBezTo>
                <a:cubicBezTo>
                  <a:pt x="939234" y="3095741"/>
                  <a:pt x="0" y="2156507"/>
                  <a:pt x="0" y="997904"/>
                </a:cubicBezTo>
                <a:cubicBezTo>
                  <a:pt x="0" y="708253"/>
                  <a:pt x="58702" y="432313"/>
                  <a:pt x="164859" y="1813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9" descr="A picture containing text, outdoor object, flag&#10;&#10;Description automatically generated">
            <a:extLst>
              <a:ext uri="{FF2B5EF4-FFF2-40B4-BE49-F238E27FC236}">
                <a16:creationId xmlns:a16="http://schemas.microsoft.com/office/drawing/2014/main" id="{CAD687DE-BC08-C231-9F1B-1F6C6D28E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2308" y="165871"/>
            <a:ext cx="2201728" cy="23539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264C293-5906-5F5B-CE91-7BD5D7B97AB2}"/>
              </a:ext>
            </a:extLst>
          </p:cNvPr>
          <p:cNvSpPr txBox="1"/>
          <p:nvPr/>
        </p:nvSpPr>
        <p:spPr>
          <a:xfrm>
            <a:off x="6715224" y="2128177"/>
            <a:ext cx="4382581" cy="407843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 </a:t>
            </a:r>
            <a:r>
              <a:rPr lang="en-US" b="1" dirty="0"/>
              <a:t>Aim</a:t>
            </a:r>
            <a:endParaRPr lang="en-US" b="1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This paper explores the perceived differences in the motivating factors for women and men in choosing entrepreneurship as a career in a global south economy (Nigeria).</a:t>
            </a:r>
            <a:endParaRPr lang="en-US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Research questions</a:t>
            </a: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1.What motivates women to start a business in the global south?</a:t>
            </a:r>
            <a:endParaRPr lang="en-US" dirty="0"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2.  How do the motivating factors for women differ from their male counterparts in the global south? </a:t>
            </a:r>
            <a:endParaRPr lang="en-US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sz="1100" dirty="0"/>
            </a:br>
            <a:endParaRPr lang="en-US" sz="110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/>
          </a:p>
        </p:txBody>
      </p:sp>
      <p:pic>
        <p:nvPicPr>
          <p:cNvPr id="7" name="Picture 2" descr="May be an image of text that says &quot;RGU ABERDEEN&quot;">
            <a:extLst>
              <a:ext uri="{FF2B5EF4-FFF2-40B4-BE49-F238E27FC236}">
                <a16:creationId xmlns:a16="http://schemas.microsoft.com/office/drawing/2014/main" id="{B642CCB4-97AF-59C8-15C8-D7002F5D8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2" t="11738" r="13623" b="15009"/>
          <a:stretch/>
        </p:blipFill>
        <p:spPr bwMode="auto">
          <a:xfrm>
            <a:off x="712445" y="3684772"/>
            <a:ext cx="2738169" cy="27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948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32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34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36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3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EADCEF-873C-6824-0906-1141344A6061}"/>
              </a:ext>
            </a:extLst>
          </p:cNvPr>
          <p:cNvSpPr txBox="1"/>
          <p:nvPr/>
        </p:nvSpPr>
        <p:spPr>
          <a:xfrm>
            <a:off x="1129243" y="290975"/>
            <a:ext cx="8947240" cy="4726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932688">
              <a:spcAft>
                <a:spcPts val="600"/>
              </a:spcAft>
            </a:pPr>
            <a:r>
              <a:rPr lang="en-US" sz="2448" kern="1200">
                <a:solidFill>
                  <a:schemeClr val="tx1"/>
                </a:solidFill>
                <a:latin typeface="+mn-lt"/>
                <a:ea typeface="+mn-ea"/>
                <a:cs typeface="Calibri"/>
              </a:rPr>
              <a:t>Push-Pull Theory</a:t>
            </a:r>
            <a:endParaRPr lang="en-US" sz="2400"/>
          </a:p>
        </p:txBody>
      </p:sp>
      <p:graphicFrame>
        <p:nvGraphicFramePr>
          <p:cNvPr id="3" name="Diagram 3">
            <a:extLst>
              <a:ext uri="{FF2B5EF4-FFF2-40B4-BE49-F238E27FC236}">
                <a16:creationId xmlns:a16="http://schemas.microsoft.com/office/drawing/2014/main" id="{22C9ADB1-3BC5-312C-45A9-9BAD54670C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2364564"/>
              </p:ext>
            </p:extLst>
          </p:nvPr>
        </p:nvGraphicFramePr>
        <p:xfrm>
          <a:off x="129824" y="1466886"/>
          <a:ext cx="5262158" cy="5246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BE7849BA-5505-8D3F-132F-5033D3DCCEA3}"/>
              </a:ext>
            </a:extLst>
          </p:cNvPr>
          <p:cNvSpPr txBox="1"/>
          <p:nvPr/>
        </p:nvSpPr>
        <p:spPr>
          <a:xfrm>
            <a:off x="2196642" y="959917"/>
            <a:ext cx="310834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32688">
              <a:spcAft>
                <a:spcPts val="600"/>
              </a:spcAft>
            </a:pPr>
            <a:r>
              <a:rPr lang="en-US" sz="2400">
                <a:cs typeface="Calibri"/>
              </a:rPr>
              <a:t>Pull</a:t>
            </a:r>
            <a:endParaRPr lang="en-US" sz="24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FB78BB-116C-B003-CB19-445427411A8F}"/>
              </a:ext>
            </a:extLst>
          </p:cNvPr>
          <p:cNvSpPr txBox="1"/>
          <p:nvPr/>
        </p:nvSpPr>
        <p:spPr>
          <a:xfrm rot="10800000" flipV="1">
            <a:off x="8157512" y="823800"/>
            <a:ext cx="286560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32688">
              <a:spcAft>
                <a:spcPts val="600"/>
              </a:spcAft>
            </a:pPr>
            <a:r>
              <a:rPr lang="en-US" sz="2400" dirty="0">
                <a:cs typeface="Calibri"/>
              </a:rPr>
              <a:t>Push</a:t>
            </a:r>
          </a:p>
        </p:txBody>
      </p:sp>
      <p:graphicFrame>
        <p:nvGraphicFramePr>
          <p:cNvPr id="28" name="Diagram 3">
            <a:extLst>
              <a:ext uri="{FF2B5EF4-FFF2-40B4-BE49-F238E27FC236}">
                <a16:creationId xmlns:a16="http://schemas.microsoft.com/office/drawing/2014/main" id="{E940A25B-7C9A-96BA-FEB2-85527B65EE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8148497"/>
              </p:ext>
            </p:extLst>
          </p:nvPr>
        </p:nvGraphicFramePr>
        <p:xfrm>
          <a:off x="5767674" y="1447112"/>
          <a:ext cx="6377716" cy="5204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373" name="Picture 9" descr="A picture containing text, outdoor object, flag&#10;&#10;Description automatically generated">
            <a:extLst>
              <a:ext uri="{FF2B5EF4-FFF2-40B4-BE49-F238E27FC236}">
                <a16:creationId xmlns:a16="http://schemas.microsoft.com/office/drawing/2014/main" id="{A689A9C4-CCE9-50BA-9EA4-DA46EABF43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2522" y="4482"/>
            <a:ext cx="1058397" cy="110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0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/>
          <p:nvPr/>
        </p:nvSpPr>
        <p:spPr>
          <a:xfrm>
            <a:off x="3871952" y="307000"/>
            <a:ext cx="4448137" cy="553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t" anchorCtr="0">
            <a:spAutoFit/>
          </a:bodyPr>
          <a:lstStyle/>
          <a:p>
            <a:pPr algn="ctr"/>
            <a:r>
              <a:rPr lang="en-US" sz="3300" b="1" dirty="0">
                <a:solidFill>
                  <a:schemeClr val="dk2"/>
                </a:solidFill>
                <a:latin typeface="Poppins"/>
                <a:cs typeface="Poppins"/>
                <a:sym typeface="Poppins"/>
              </a:rPr>
              <a:t>Research Approach </a:t>
            </a:r>
            <a:endParaRPr lang="en-US" sz="3300" dirty="0"/>
          </a:p>
        </p:txBody>
      </p:sp>
      <p:sp>
        <p:nvSpPr>
          <p:cNvPr id="55" name="Google Shape;55;p2"/>
          <p:cNvSpPr/>
          <p:nvPr/>
        </p:nvSpPr>
        <p:spPr>
          <a:xfrm>
            <a:off x="3176" y="2033012"/>
            <a:ext cx="12185651" cy="176818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"/>
          <p:cNvSpPr/>
          <p:nvPr/>
        </p:nvSpPr>
        <p:spPr>
          <a:xfrm>
            <a:off x="763389" y="1732301"/>
            <a:ext cx="1720068" cy="2837692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"/>
          <p:cNvSpPr/>
          <p:nvPr/>
        </p:nvSpPr>
        <p:spPr>
          <a:xfrm>
            <a:off x="2483458" y="1732300"/>
            <a:ext cx="156371" cy="300712"/>
          </a:xfrm>
          <a:prstGeom prst="rtTriangle">
            <a:avLst/>
          </a:prstGeom>
          <a:solidFill>
            <a:srgbClr val="1E5F50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"/>
          <p:cNvSpPr/>
          <p:nvPr/>
        </p:nvSpPr>
        <p:spPr>
          <a:xfrm>
            <a:off x="2999678" y="1732301"/>
            <a:ext cx="1720068" cy="2837692"/>
          </a:xfrm>
          <a:prstGeom prst="flowChartOffpageConnector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"/>
          <p:cNvSpPr/>
          <p:nvPr/>
        </p:nvSpPr>
        <p:spPr>
          <a:xfrm>
            <a:off x="4719746" y="1732300"/>
            <a:ext cx="156371" cy="300712"/>
          </a:xfrm>
          <a:prstGeom prst="rtTriangle">
            <a:avLst/>
          </a:prstGeom>
          <a:solidFill>
            <a:srgbClr val="0D6487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2"/>
          <p:cNvSpPr/>
          <p:nvPr/>
        </p:nvSpPr>
        <p:spPr>
          <a:xfrm>
            <a:off x="5235966" y="1732301"/>
            <a:ext cx="1720068" cy="2837692"/>
          </a:xfrm>
          <a:prstGeom prst="flowChartOffpageConnector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"/>
          <p:cNvSpPr/>
          <p:nvPr/>
        </p:nvSpPr>
        <p:spPr>
          <a:xfrm>
            <a:off x="6956035" y="1732300"/>
            <a:ext cx="156371" cy="300712"/>
          </a:xfrm>
          <a:prstGeom prst="rtTriangle">
            <a:avLst/>
          </a:prstGeom>
          <a:solidFill>
            <a:srgbClr val="0C456B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2"/>
          <p:cNvSpPr/>
          <p:nvPr/>
        </p:nvSpPr>
        <p:spPr>
          <a:xfrm>
            <a:off x="7472255" y="1732301"/>
            <a:ext cx="1720068" cy="2837692"/>
          </a:xfrm>
          <a:prstGeom prst="flowChartOffpageConnector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"/>
          <p:cNvSpPr/>
          <p:nvPr/>
        </p:nvSpPr>
        <p:spPr>
          <a:xfrm>
            <a:off x="9192323" y="1732300"/>
            <a:ext cx="156371" cy="300712"/>
          </a:xfrm>
          <a:prstGeom prst="rtTriangle">
            <a:avLst/>
          </a:prstGeom>
          <a:solidFill>
            <a:srgbClr val="09203F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2"/>
          <p:cNvSpPr/>
          <p:nvPr/>
        </p:nvSpPr>
        <p:spPr>
          <a:xfrm>
            <a:off x="9708544" y="1732301"/>
            <a:ext cx="1720068" cy="2837692"/>
          </a:xfrm>
          <a:prstGeom prst="flowChartOffpageConnector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11428612" y="1732300"/>
            <a:ext cx="156371" cy="300712"/>
          </a:xfrm>
          <a:prstGeom prst="rtTriangle">
            <a:avLst/>
          </a:prstGeom>
          <a:solidFill>
            <a:srgbClr val="17218A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pPr algn="ctr"/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825020" y="4782337"/>
            <a:ext cx="1719587" cy="292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b" anchorCtr="0">
            <a:spAutoFit/>
          </a:bodyPr>
          <a:lstStyle/>
          <a:p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Grandview"/>
                <a:ea typeface="Lato Light"/>
                <a:cs typeface="Lato Light"/>
                <a:sym typeface="Lato Light"/>
              </a:rPr>
              <a:t> Qualitative Data</a:t>
            </a:r>
            <a:r>
              <a:rPr lang="en-GB" sz="16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68" name="Google Shape;68;p2"/>
          <p:cNvSpPr txBox="1"/>
          <p:nvPr/>
        </p:nvSpPr>
        <p:spPr>
          <a:xfrm>
            <a:off x="2584251" y="4699612"/>
            <a:ext cx="2561645" cy="1769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b" anchorCtr="0">
            <a:spAutoFit/>
          </a:bodyPr>
          <a:lstStyle/>
          <a:p>
            <a:pPr marL="285750" indent="-285750" algn="ctr">
              <a:buFont typeface="Calibri"/>
              <a:buChar char="-"/>
            </a:pPr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Grandview"/>
                <a:ea typeface="Lato Light"/>
                <a:cs typeface="Lato Light"/>
                <a:sym typeface="Lato Light"/>
              </a:rPr>
              <a:t>To understand what motivate women to start business?</a:t>
            </a:r>
            <a:endParaRPr lang="en-US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algn="ctr">
              <a:buFont typeface="Calibri"/>
              <a:buChar char="-"/>
            </a:pPr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Grandview"/>
                <a:ea typeface="Lato Light"/>
                <a:cs typeface="Lato Light"/>
              </a:rPr>
              <a:t>The difference between the motivating factors for male and female entrepreneurs</a:t>
            </a:r>
          </a:p>
        </p:txBody>
      </p:sp>
      <p:sp>
        <p:nvSpPr>
          <p:cNvPr id="70" name="Google Shape;70;p2"/>
          <p:cNvSpPr txBox="1"/>
          <p:nvPr/>
        </p:nvSpPr>
        <p:spPr>
          <a:xfrm>
            <a:off x="5347338" y="4701722"/>
            <a:ext cx="1948574" cy="1483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b" anchorCtr="0">
            <a:spAutoFit/>
          </a:bodyPr>
          <a:lstStyle/>
          <a:p>
            <a:pPr algn="r"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Grandview" panose="020B0502040204020203" pitchFamily="34" charset="0"/>
                <a:ea typeface="Lato Light"/>
                <a:cs typeface="Lato Light"/>
                <a:sym typeface="Lato Light"/>
              </a:rPr>
              <a:t>Purposive sampling</a:t>
            </a:r>
          </a:p>
          <a:p>
            <a:pPr algn="r"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Grandview"/>
                <a:ea typeface="Lato Light"/>
                <a:cs typeface="Lato Light"/>
                <a:sym typeface="Lato Light"/>
              </a:rPr>
              <a:t>3 years in business</a:t>
            </a:r>
            <a:endParaRPr lang="en-GB" sz="1600" dirty="0">
              <a:solidFill>
                <a:schemeClr val="accent4">
                  <a:lumMod val="50000"/>
                </a:schemeClr>
              </a:solidFill>
              <a:latin typeface="Grandview"/>
              <a:ea typeface="Lato Light"/>
              <a:cs typeface="Lato Light"/>
            </a:endParaRPr>
          </a:p>
          <a:p>
            <a:pPr algn="r">
              <a:lnSpc>
                <a:spcPct val="145833"/>
              </a:lnSpc>
              <a:buSzPts val="2400"/>
            </a:pP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Grandview"/>
                <a:ea typeface="Lato Light"/>
                <a:cs typeface="Lato Light"/>
              </a:rPr>
              <a:t>Urban cities</a:t>
            </a:r>
            <a:endParaRPr lang="en-GB" sz="1600" dirty="0">
              <a:solidFill>
                <a:schemeClr val="accent4">
                  <a:lumMod val="50000"/>
                </a:schemeClr>
              </a:solidFill>
              <a:latin typeface="Grandview" panose="020B0502040204020203" pitchFamily="34" charset="0"/>
              <a:ea typeface="Lato Light"/>
              <a:cs typeface="Lato Light"/>
            </a:endParaRPr>
          </a:p>
          <a:p>
            <a:pPr algn="r">
              <a:lnSpc>
                <a:spcPct val="145833"/>
              </a:lnSpc>
              <a:buClr>
                <a:schemeClr val="dk1"/>
              </a:buClr>
              <a:buSzPts val="2400"/>
            </a:pPr>
            <a:endParaRPr lang="en-GB" sz="1600" dirty="0">
              <a:solidFill>
                <a:schemeClr val="accent4">
                  <a:lumMod val="50000"/>
                </a:schemeClr>
              </a:solidFill>
              <a:latin typeface="Grandview" panose="020B0502040204020203" pitchFamily="34" charset="0"/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7666740" y="4922300"/>
            <a:ext cx="1936101" cy="1933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b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GB" sz="1200" dirty="0">
                <a:solidFill>
                  <a:schemeClr val="accent4">
                    <a:lumMod val="50000"/>
                  </a:schemeClr>
                </a:solidFill>
                <a:latin typeface="Grandview"/>
                <a:ea typeface="Lato Light"/>
                <a:cs typeface="Lato Light"/>
                <a:sym typeface="Lato Light"/>
              </a:rPr>
              <a:t>Semi</a:t>
            </a:r>
            <a:r>
              <a:rPr lang="en-GB" sz="1400" dirty="0">
                <a:solidFill>
                  <a:schemeClr val="accent4">
                    <a:lumMod val="50000"/>
                  </a:schemeClr>
                </a:solidFill>
                <a:latin typeface="Grandview"/>
                <a:ea typeface="Lato Light"/>
                <a:cs typeface="Lato Light"/>
                <a:sym typeface="Lato Light"/>
              </a:rPr>
              <a:t>- structured interviews (online)</a:t>
            </a:r>
            <a:endParaRPr lang="en-GB" sz="1400" dirty="0">
              <a:solidFill>
                <a:schemeClr val="accent4">
                  <a:lumMod val="50000"/>
                </a:schemeClr>
              </a:solidFill>
              <a:latin typeface="Grandview"/>
              <a:ea typeface="Lato Light"/>
              <a:cs typeface="Lato Light"/>
            </a:endParaRPr>
          </a:p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GB" sz="1400" dirty="0">
                <a:solidFill>
                  <a:schemeClr val="accent4">
                    <a:lumMod val="50000"/>
                  </a:schemeClr>
                </a:solidFill>
                <a:latin typeface="Grandview"/>
                <a:ea typeface="Lato Light"/>
                <a:cs typeface="Lato Light"/>
                <a:sym typeface="Lato Light"/>
              </a:rPr>
              <a:t>30 male/female entrepreneurs  in food/accommodation and the real estate sector</a:t>
            </a:r>
            <a:endParaRPr lang="en-GB" sz="1400">
              <a:solidFill>
                <a:schemeClr val="accent4">
                  <a:lumMod val="50000"/>
                </a:schemeClr>
              </a:solidFill>
              <a:latin typeface="Grandview"/>
            </a:endParaRPr>
          </a:p>
        </p:txBody>
      </p:sp>
      <p:sp>
        <p:nvSpPr>
          <p:cNvPr id="74" name="Google Shape;74;p2"/>
          <p:cNvSpPr txBox="1"/>
          <p:nvPr/>
        </p:nvSpPr>
        <p:spPr>
          <a:xfrm>
            <a:off x="9864290" y="4634425"/>
            <a:ext cx="1783323" cy="765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b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Grandview"/>
                <a:ea typeface="Lato Light"/>
                <a:cs typeface="Lato Light"/>
                <a:sym typeface="Lato Light"/>
              </a:rPr>
              <a:t>Thematic Analysis</a:t>
            </a:r>
            <a:endParaRPr lang="en-US" sz="1600" dirty="0">
              <a:solidFill>
                <a:schemeClr val="accent4">
                  <a:lumMod val="50000"/>
                </a:schemeClr>
              </a:solidFill>
              <a:latin typeface="Grandview" panose="020B0502040204020203" pitchFamily="34" charset="0"/>
              <a:ea typeface="Lato Light"/>
              <a:cs typeface="Lato Light"/>
              <a:sym typeface="Lato Light"/>
            </a:endParaRPr>
          </a:p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Grandview" panose="020B0502040204020203" pitchFamily="34" charset="0"/>
                <a:ea typeface="Lato Light"/>
                <a:cs typeface="Lato Light"/>
                <a:sym typeface="Lato Light"/>
              </a:rPr>
              <a:t>The use of </a:t>
            </a:r>
            <a:r>
              <a:rPr lang="en-US" sz="1600" dirty="0" err="1">
                <a:solidFill>
                  <a:schemeClr val="accent4">
                    <a:lumMod val="50000"/>
                  </a:schemeClr>
                </a:solidFill>
                <a:latin typeface="Grandview" panose="020B0502040204020203" pitchFamily="34" charset="0"/>
                <a:ea typeface="Lato Light"/>
                <a:cs typeface="Lato Light"/>
                <a:sym typeface="Lato Light"/>
              </a:rPr>
              <a:t>Nvivo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Grandview" panose="020B0502040204020203" pitchFamily="34" charset="0"/>
                <a:ea typeface="Lato Light"/>
                <a:cs typeface="Lato Light"/>
                <a:sym typeface="Lato Light"/>
              </a:rPr>
              <a:t> </a:t>
            </a:r>
          </a:p>
        </p:txBody>
      </p:sp>
      <p:sp>
        <p:nvSpPr>
          <p:cNvPr id="76" name="Google Shape;76;p2"/>
          <p:cNvSpPr/>
          <p:nvPr/>
        </p:nvSpPr>
        <p:spPr>
          <a:xfrm>
            <a:off x="3551839" y="2085287"/>
            <a:ext cx="615747" cy="615747"/>
          </a:xfrm>
          <a:custGeom>
            <a:avLst/>
            <a:gdLst/>
            <a:ahLst/>
            <a:cxnLst/>
            <a:rect l="l" t="t" r="r" b="b"/>
            <a:pathLst>
              <a:path w="293328" h="293328" extrusionOk="0">
                <a:moveTo>
                  <a:pt x="126591" y="266700"/>
                </a:moveTo>
                <a:lnTo>
                  <a:pt x="168320" y="266700"/>
                </a:lnTo>
                <a:cubicBezTo>
                  <a:pt x="170860" y="266700"/>
                  <a:pt x="172674" y="268898"/>
                  <a:pt x="172674" y="271096"/>
                </a:cubicBezTo>
                <a:cubicBezTo>
                  <a:pt x="172674" y="273661"/>
                  <a:pt x="170860" y="275859"/>
                  <a:pt x="168320" y="275859"/>
                </a:cubicBezTo>
                <a:lnTo>
                  <a:pt x="126591" y="275859"/>
                </a:lnTo>
                <a:cubicBezTo>
                  <a:pt x="124051" y="275859"/>
                  <a:pt x="122237" y="273661"/>
                  <a:pt x="122237" y="271096"/>
                </a:cubicBezTo>
                <a:cubicBezTo>
                  <a:pt x="122237" y="268898"/>
                  <a:pt x="124051" y="266700"/>
                  <a:pt x="126591" y="266700"/>
                </a:cubicBezTo>
                <a:close/>
                <a:moveTo>
                  <a:pt x="8976" y="258100"/>
                </a:moveTo>
                <a:lnTo>
                  <a:pt x="8976" y="271040"/>
                </a:lnTo>
                <a:cubicBezTo>
                  <a:pt x="8976" y="278589"/>
                  <a:pt x="15079" y="284341"/>
                  <a:pt x="22619" y="284341"/>
                </a:cubicBezTo>
                <a:lnTo>
                  <a:pt x="270709" y="284341"/>
                </a:lnTo>
                <a:cubicBezTo>
                  <a:pt x="278249" y="284341"/>
                  <a:pt x="284352" y="278589"/>
                  <a:pt x="284352" y="271040"/>
                </a:cubicBezTo>
                <a:lnTo>
                  <a:pt x="284352" y="258100"/>
                </a:lnTo>
                <a:lnTo>
                  <a:pt x="8976" y="258100"/>
                </a:lnTo>
                <a:close/>
                <a:moveTo>
                  <a:pt x="31236" y="210290"/>
                </a:moveTo>
                <a:lnTo>
                  <a:pt x="11848" y="249113"/>
                </a:lnTo>
                <a:lnTo>
                  <a:pt x="281480" y="249113"/>
                </a:lnTo>
                <a:lnTo>
                  <a:pt x="262092" y="210290"/>
                </a:lnTo>
                <a:lnTo>
                  <a:pt x="31236" y="210290"/>
                </a:lnTo>
                <a:close/>
                <a:moveTo>
                  <a:pt x="202905" y="73256"/>
                </a:moveTo>
                <a:cubicBezTo>
                  <a:pt x="204337" y="71437"/>
                  <a:pt x="207200" y="71437"/>
                  <a:pt x="208990" y="73256"/>
                </a:cubicBezTo>
                <a:cubicBezTo>
                  <a:pt x="210779" y="75075"/>
                  <a:pt x="210779" y="77986"/>
                  <a:pt x="208990" y="79441"/>
                </a:cubicBezTo>
                <a:lnTo>
                  <a:pt x="149935" y="139468"/>
                </a:lnTo>
                <a:cubicBezTo>
                  <a:pt x="149219" y="140559"/>
                  <a:pt x="147787" y="140923"/>
                  <a:pt x="146713" y="140923"/>
                </a:cubicBezTo>
                <a:cubicBezTo>
                  <a:pt x="145998" y="140923"/>
                  <a:pt x="144566" y="140559"/>
                  <a:pt x="143850" y="139468"/>
                </a:cubicBezTo>
                <a:lnTo>
                  <a:pt x="114144" y="109636"/>
                </a:lnTo>
                <a:cubicBezTo>
                  <a:pt x="112712" y="108181"/>
                  <a:pt x="112712" y="104907"/>
                  <a:pt x="114144" y="103088"/>
                </a:cubicBezTo>
                <a:cubicBezTo>
                  <a:pt x="115933" y="101633"/>
                  <a:pt x="118797" y="101633"/>
                  <a:pt x="120586" y="103088"/>
                </a:cubicBezTo>
                <a:lnTo>
                  <a:pt x="146713" y="130009"/>
                </a:lnTo>
                <a:lnTo>
                  <a:pt x="202905" y="73256"/>
                </a:lnTo>
                <a:close/>
                <a:moveTo>
                  <a:pt x="146230" y="41275"/>
                </a:moveTo>
                <a:cubicBezTo>
                  <a:pt x="160261" y="41275"/>
                  <a:pt x="173573" y="45611"/>
                  <a:pt x="184726" y="54283"/>
                </a:cubicBezTo>
                <a:cubicBezTo>
                  <a:pt x="186884" y="55728"/>
                  <a:pt x="187244" y="58618"/>
                  <a:pt x="185805" y="60425"/>
                </a:cubicBezTo>
                <a:cubicBezTo>
                  <a:pt x="184366" y="62232"/>
                  <a:pt x="181488" y="62593"/>
                  <a:pt x="179329" y="61148"/>
                </a:cubicBezTo>
                <a:cubicBezTo>
                  <a:pt x="169975" y="53921"/>
                  <a:pt x="158462" y="50308"/>
                  <a:pt x="146230" y="50308"/>
                </a:cubicBezTo>
                <a:cubicBezTo>
                  <a:pt x="116369" y="50308"/>
                  <a:pt x="91544" y="74878"/>
                  <a:pt x="91544" y="105229"/>
                </a:cubicBezTo>
                <a:lnTo>
                  <a:pt x="91544" y="174963"/>
                </a:lnTo>
                <a:lnTo>
                  <a:pt x="113131" y="153284"/>
                </a:lnTo>
                <a:cubicBezTo>
                  <a:pt x="114570" y="151839"/>
                  <a:pt x="116729" y="151839"/>
                  <a:pt x="118527" y="152562"/>
                </a:cubicBezTo>
                <a:cubicBezTo>
                  <a:pt x="127162" y="157620"/>
                  <a:pt x="136516" y="160511"/>
                  <a:pt x="146230" y="160511"/>
                </a:cubicBezTo>
                <a:cubicBezTo>
                  <a:pt x="172134" y="160511"/>
                  <a:pt x="194440" y="142083"/>
                  <a:pt x="199836" y="117152"/>
                </a:cubicBezTo>
                <a:cubicBezTo>
                  <a:pt x="200556" y="114984"/>
                  <a:pt x="202714" y="113178"/>
                  <a:pt x="205233" y="113900"/>
                </a:cubicBezTo>
                <a:cubicBezTo>
                  <a:pt x="207751" y="114262"/>
                  <a:pt x="209190" y="116791"/>
                  <a:pt x="208471" y="119320"/>
                </a:cubicBezTo>
                <a:cubicBezTo>
                  <a:pt x="201995" y="148226"/>
                  <a:pt x="176091" y="169182"/>
                  <a:pt x="146230" y="169182"/>
                </a:cubicBezTo>
                <a:cubicBezTo>
                  <a:pt x="136156" y="169182"/>
                  <a:pt x="125723" y="166653"/>
                  <a:pt x="117088" y="161956"/>
                </a:cubicBezTo>
                <a:lnTo>
                  <a:pt x="90105" y="188693"/>
                </a:lnTo>
                <a:cubicBezTo>
                  <a:pt x="89386" y="189777"/>
                  <a:pt x="88306" y="190139"/>
                  <a:pt x="87227" y="190139"/>
                </a:cubicBezTo>
                <a:cubicBezTo>
                  <a:pt x="86508" y="190139"/>
                  <a:pt x="85788" y="190139"/>
                  <a:pt x="85428" y="189777"/>
                </a:cubicBezTo>
                <a:cubicBezTo>
                  <a:pt x="83629" y="189055"/>
                  <a:pt x="82550" y="187610"/>
                  <a:pt x="82550" y="185803"/>
                </a:cubicBezTo>
                <a:lnTo>
                  <a:pt x="82550" y="105229"/>
                </a:lnTo>
                <a:cubicBezTo>
                  <a:pt x="82550" y="69819"/>
                  <a:pt x="111332" y="41275"/>
                  <a:pt x="146230" y="41275"/>
                </a:cubicBezTo>
                <a:close/>
                <a:moveTo>
                  <a:pt x="45956" y="8987"/>
                </a:moveTo>
                <a:cubicBezTo>
                  <a:pt x="38775" y="8987"/>
                  <a:pt x="32672" y="14738"/>
                  <a:pt x="32672" y="22287"/>
                </a:cubicBezTo>
                <a:lnTo>
                  <a:pt x="32672" y="201663"/>
                </a:lnTo>
                <a:lnTo>
                  <a:pt x="260297" y="201663"/>
                </a:lnTo>
                <a:lnTo>
                  <a:pt x="260297" y="22287"/>
                </a:lnTo>
                <a:cubicBezTo>
                  <a:pt x="260297" y="14738"/>
                  <a:pt x="254553" y="8987"/>
                  <a:pt x="247372" y="8987"/>
                </a:cubicBezTo>
                <a:lnTo>
                  <a:pt x="45956" y="8987"/>
                </a:lnTo>
                <a:close/>
                <a:moveTo>
                  <a:pt x="45956" y="0"/>
                </a:moveTo>
                <a:lnTo>
                  <a:pt x="247372" y="0"/>
                </a:lnTo>
                <a:cubicBezTo>
                  <a:pt x="259579" y="0"/>
                  <a:pt x="269273" y="10065"/>
                  <a:pt x="269273" y="22287"/>
                </a:cubicBezTo>
                <a:lnTo>
                  <a:pt x="269273" y="204898"/>
                </a:lnTo>
                <a:lnTo>
                  <a:pt x="292610" y="251270"/>
                </a:lnTo>
                <a:cubicBezTo>
                  <a:pt x="292969" y="251989"/>
                  <a:pt x="293328" y="252707"/>
                  <a:pt x="293328" y="253426"/>
                </a:cubicBezTo>
                <a:lnTo>
                  <a:pt x="293328" y="271040"/>
                </a:lnTo>
                <a:cubicBezTo>
                  <a:pt x="293328" y="283622"/>
                  <a:pt x="282916" y="293328"/>
                  <a:pt x="270709" y="293328"/>
                </a:cubicBezTo>
                <a:lnTo>
                  <a:pt x="22619" y="293328"/>
                </a:lnTo>
                <a:cubicBezTo>
                  <a:pt x="10053" y="293328"/>
                  <a:pt x="0" y="283622"/>
                  <a:pt x="0" y="271040"/>
                </a:cubicBezTo>
                <a:lnTo>
                  <a:pt x="0" y="253426"/>
                </a:lnTo>
                <a:cubicBezTo>
                  <a:pt x="0" y="252707"/>
                  <a:pt x="359" y="251989"/>
                  <a:pt x="718" y="251270"/>
                </a:cubicBezTo>
                <a:lnTo>
                  <a:pt x="24055" y="204898"/>
                </a:lnTo>
                <a:lnTo>
                  <a:pt x="24055" y="22287"/>
                </a:lnTo>
                <a:cubicBezTo>
                  <a:pt x="24055" y="10065"/>
                  <a:pt x="33749" y="0"/>
                  <a:pt x="459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10260705" y="2085287"/>
            <a:ext cx="615747" cy="615747"/>
          </a:xfrm>
          <a:custGeom>
            <a:avLst/>
            <a:gdLst/>
            <a:ahLst/>
            <a:cxnLst/>
            <a:rect l="l" t="t" r="r" b="b"/>
            <a:pathLst>
              <a:path w="293327" h="293328" extrusionOk="0">
                <a:moveTo>
                  <a:pt x="117475" y="240846"/>
                </a:moveTo>
                <a:cubicBezTo>
                  <a:pt x="111980" y="240846"/>
                  <a:pt x="107584" y="245201"/>
                  <a:pt x="107584" y="250644"/>
                </a:cubicBezTo>
                <a:cubicBezTo>
                  <a:pt x="107584" y="256086"/>
                  <a:pt x="111980" y="260441"/>
                  <a:pt x="117475" y="260441"/>
                </a:cubicBezTo>
                <a:cubicBezTo>
                  <a:pt x="122604" y="260441"/>
                  <a:pt x="127366" y="256086"/>
                  <a:pt x="127366" y="250644"/>
                </a:cubicBezTo>
                <a:cubicBezTo>
                  <a:pt x="127366" y="245201"/>
                  <a:pt x="122604" y="240846"/>
                  <a:pt x="117475" y="240846"/>
                </a:cubicBezTo>
                <a:close/>
                <a:moveTo>
                  <a:pt x="117475" y="231775"/>
                </a:moveTo>
                <a:cubicBezTo>
                  <a:pt x="127733" y="231775"/>
                  <a:pt x="136159" y="240121"/>
                  <a:pt x="136159" y="250644"/>
                </a:cubicBezTo>
                <a:cubicBezTo>
                  <a:pt x="136159" y="260804"/>
                  <a:pt x="127733" y="269512"/>
                  <a:pt x="117475" y="269512"/>
                </a:cubicBezTo>
                <a:cubicBezTo>
                  <a:pt x="106851" y="269512"/>
                  <a:pt x="98425" y="260804"/>
                  <a:pt x="98425" y="250644"/>
                </a:cubicBezTo>
                <a:cubicBezTo>
                  <a:pt x="98425" y="240121"/>
                  <a:pt x="106851" y="231775"/>
                  <a:pt x="117475" y="231775"/>
                </a:cubicBezTo>
                <a:close/>
                <a:moveTo>
                  <a:pt x="68080" y="191354"/>
                </a:moveTo>
                <a:cubicBezTo>
                  <a:pt x="62638" y="191354"/>
                  <a:pt x="58283" y="195751"/>
                  <a:pt x="58283" y="201246"/>
                </a:cubicBezTo>
                <a:cubicBezTo>
                  <a:pt x="58283" y="206741"/>
                  <a:pt x="62638" y="211503"/>
                  <a:pt x="68080" y="211503"/>
                </a:cubicBezTo>
                <a:cubicBezTo>
                  <a:pt x="73523" y="211503"/>
                  <a:pt x="77878" y="206741"/>
                  <a:pt x="77878" y="201246"/>
                </a:cubicBezTo>
                <a:cubicBezTo>
                  <a:pt x="77878" y="195751"/>
                  <a:pt x="73523" y="191354"/>
                  <a:pt x="68080" y="191354"/>
                </a:cubicBezTo>
                <a:close/>
                <a:moveTo>
                  <a:pt x="125111" y="187176"/>
                </a:moveTo>
                <a:cubicBezTo>
                  <a:pt x="126902" y="185737"/>
                  <a:pt x="129409" y="185737"/>
                  <a:pt x="131559" y="187176"/>
                </a:cubicBezTo>
                <a:cubicBezTo>
                  <a:pt x="132992" y="188976"/>
                  <a:pt x="132992" y="191854"/>
                  <a:pt x="131559" y="193653"/>
                </a:cubicBezTo>
                <a:lnTo>
                  <a:pt x="60626" y="264901"/>
                </a:lnTo>
                <a:cubicBezTo>
                  <a:pt x="59552" y="265980"/>
                  <a:pt x="58477" y="266340"/>
                  <a:pt x="57402" y="266340"/>
                </a:cubicBezTo>
                <a:cubicBezTo>
                  <a:pt x="56328" y="266340"/>
                  <a:pt x="54895" y="265980"/>
                  <a:pt x="54178" y="264901"/>
                </a:cubicBezTo>
                <a:cubicBezTo>
                  <a:pt x="52387" y="263102"/>
                  <a:pt x="52387" y="260223"/>
                  <a:pt x="54178" y="258784"/>
                </a:cubicBezTo>
                <a:lnTo>
                  <a:pt x="125111" y="187176"/>
                </a:lnTo>
                <a:close/>
                <a:moveTo>
                  <a:pt x="68080" y="182562"/>
                </a:moveTo>
                <a:cubicBezTo>
                  <a:pt x="78240" y="182562"/>
                  <a:pt x="86949" y="190988"/>
                  <a:pt x="86949" y="201246"/>
                </a:cubicBezTo>
                <a:cubicBezTo>
                  <a:pt x="86949" y="211870"/>
                  <a:pt x="78240" y="220296"/>
                  <a:pt x="68080" y="220296"/>
                </a:cubicBezTo>
                <a:cubicBezTo>
                  <a:pt x="57558" y="220296"/>
                  <a:pt x="49212" y="211870"/>
                  <a:pt x="49212" y="201246"/>
                </a:cubicBezTo>
                <a:cubicBezTo>
                  <a:pt x="49212" y="190988"/>
                  <a:pt x="57558" y="182562"/>
                  <a:pt x="68080" y="182562"/>
                </a:cubicBezTo>
                <a:close/>
                <a:moveTo>
                  <a:pt x="26247" y="151588"/>
                </a:moveTo>
                <a:lnTo>
                  <a:pt x="9348" y="284357"/>
                </a:lnTo>
                <a:lnTo>
                  <a:pt x="177258" y="284357"/>
                </a:lnTo>
                <a:lnTo>
                  <a:pt x="160359" y="151588"/>
                </a:lnTo>
                <a:lnTo>
                  <a:pt x="145258" y="151588"/>
                </a:lnTo>
                <a:lnTo>
                  <a:pt x="145258" y="164864"/>
                </a:lnTo>
                <a:cubicBezTo>
                  <a:pt x="145258" y="167376"/>
                  <a:pt x="143101" y="169171"/>
                  <a:pt x="140943" y="169171"/>
                </a:cubicBezTo>
                <a:cubicBezTo>
                  <a:pt x="138426" y="169171"/>
                  <a:pt x="136269" y="167376"/>
                  <a:pt x="136269" y="164864"/>
                </a:cubicBezTo>
                <a:lnTo>
                  <a:pt x="136269" y="151588"/>
                </a:lnTo>
                <a:lnTo>
                  <a:pt x="50337" y="151588"/>
                </a:lnTo>
                <a:lnTo>
                  <a:pt x="50337" y="164864"/>
                </a:lnTo>
                <a:cubicBezTo>
                  <a:pt x="50337" y="167376"/>
                  <a:pt x="48179" y="169171"/>
                  <a:pt x="46022" y="169171"/>
                </a:cubicBezTo>
                <a:cubicBezTo>
                  <a:pt x="43505" y="169171"/>
                  <a:pt x="41708" y="167376"/>
                  <a:pt x="41708" y="164864"/>
                </a:cubicBezTo>
                <a:lnTo>
                  <a:pt x="41708" y="151588"/>
                </a:lnTo>
                <a:lnTo>
                  <a:pt x="26247" y="151588"/>
                </a:lnTo>
                <a:close/>
                <a:moveTo>
                  <a:pt x="93123" y="104221"/>
                </a:moveTo>
                <a:cubicBezTo>
                  <a:pt x="71191" y="104221"/>
                  <a:pt x="52854" y="121086"/>
                  <a:pt x="50696" y="142617"/>
                </a:cubicBezTo>
                <a:lnTo>
                  <a:pt x="136269" y="142617"/>
                </a:lnTo>
                <a:cubicBezTo>
                  <a:pt x="133752" y="121086"/>
                  <a:pt x="115415" y="104221"/>
                  <a:pt x="93123" y="104221"/>
                </a:cubicBezTo>
                <a:close/>
                <a:moveTo>
                  <a:pt x="93123" y="95250"/>
                </a:moveTo>
                <a:cubicBezTo>
                  <a:pt x="120449" y="95250"/>
                  <a:pt x="142741" y="116063"/>
                  <a:pt x="144898" y="142617"/>
                </a:cubicBezTo>
                <a:lnTo>
                  <a:pt x="164314" y="142617"/>
                </a:lnTo>
                <a:cubicBezTo>
                  <a:pt x="166831" y="142617"/>
                  <a:pt x="168629" y="144411"/>
                  <a:pt x="168988" y="146564"/>
                </a:cubicBezTo>
                <a:lnTo>
                  <a:pt x="186606" y="288663"/>
                </a:lnTo>
                <a:cubicBezTo>
                  <a:pt x="186966" y="289740"/>
                  <a:pt x="186606" y="291175"/>
                  <a:pt x="185527" y="291893"/>
                </a:cubicBezTo>
                <a:cubicBezTo>
                  <a:pt x="184808" y="292969"/>
                  <a:pt x="183370" y="293328"/>
                  <a:pt x="182291" y="293328"/>
                </a:cubicBezTo>
                <a:lnTo>
                  <a:pt x="4314" y="293328"/>
                </a:lnTo>
                <a:cubicBezTo>
                  <a:pt x="3236" y="293328"/>
                  <a:pt x="2157" y="292969"/>
                  <a:pt x="1079" y="291893"/>
                </a:cubicBezTo>
                <a:cubicBezTo>
                  <a:pt x="359" y="291175"/>
                  <a:pt x="0" y="289740"/>
                  <a:pt x="0" y="288663"/>
                </a:cubicBezTo>
                <a:lnTo>
                  <a:pt x="17977" y="146564"/>
                </a:lnTo>
                <a:cubicBezTo>
                  <a:pt x="18337" y="144411"/>
                  <a:pt x="20135" y="142617"/>
                  <a:pt x="22292" y="142617"/>
                </a:cubicBezTo>
                <a:lnTo>
                  <a:pt x="41708" y="142617"/>
                </a:lnTo>
                <a:cubicBezTo>
                  <a:pt x="44224" y="116063"/>
                  <a:pt x="66157" y="95250"/>
                  <a:pt x="93123" y="95250"/>
                </a:cubicBezTo>
                <a:close/>
                <a:moveTo>
                  <a:pt x="187814" y="8997"/>
                </a:moveTo>
                <a:cubicBezTo>
                  <a:pt x="164046" y="8997"/>
                  <a:pt x="144960" y="28431"/>
                  <a:pt x="144960" y="52184"/>
                </a:cubicBezTo>
                <a:lnTo>
                  <a:pt x="144960" y="59382"/>
                </a:lnTo>
                <a:lnTo>
                  <a:pt x="231027" y="59382"/>
                </a:lnTo>
                <a:lnTo>
                  <a:pt x="231027" y="52184"/>
                </a:lnTo>
                <a:cubicBezTo>
                  <a:pt x="231027" y="28431"/>
                  <a:pt x="211941" y="8997"/>
                  <a:pt x="187814" y="8997"/>
                </a:cubicBezTo>
                <a:close/>
                <a:moveTo>
                  <a:pt x="187814" y="0"/>
                </a:moveTo>
                <a:cubicBezTo>
                  <a:pt x="216623" y="0"/>
                  <a:pt x="240030" y="23393"/>
                  <a:pt x="240030" y="52184"/>
                </a:cubicBezTo>
                <a:lnTo>
                  <a:pt x="240030" y="59382"/>
                </a:lnTo>
                <a:lnTo>
                  <a:pt x="265238" y="59382"/>
                </a:lnTo>
                <a:cubicBezTo>
                  <a:pt x="267399" y="59382"/>
                  <a:pt x="269199" y="61182"/>
                  <a:pt x="269560" y="63341"/>
                </a:cubicBezTo>
                <a:lnTo>
                  <a:pt x="293327" y="253004"/>
                </a:lnTo>
                <a:cubicBezTo>
                  <a:pt x="293327" y="254443"/>
                  <a:pt x="292967" y="255523"/>
                  <a:pt x="292247" y="256603"/>
                </a:cubicBezTo>
                <a:cubicBezTo>
                  <a:pt x="291526" y="257682"/>
                  <a:pt x="290086" y="258402"/>
                  <a:pt x="288646" y="258402"/>
                </a:cubicBezTo>
                <a:lnTo>
                  <a:pt x="195376" y="258402"/>
                </a:lnTo>
                <a:cubicBezTo>
                  <a:pt x="192855" y="258402"/>
                  <a:pt x="190695" y="255883"/>
                  <a:pt x="190695" y="253724"/>
                </a:cubicBezTo>
                <a:cubicBezTo>
                  <a:pt x="190695" y="251204"/>
                  <a:pt x="192855" y="249405"/>
                  <a:pt x="195376" y="249405"/>
                </a:cubicBezTo>
                <a:lnTo>
                  <a:pt x="283964" y="249405"/>
                </a:lnTo>
                <a:lnTo>
                  <a:pt x="279643" y="216655"/>
                </a:lnTo>
                <a:lnTo>
                  <a:pt x="190335" y="216655"/>
                </a:lnTo>
                <a:cubicBezTo>
                  <a:pt x="187814" y="216655"/>
                  <a:pt x="185653" y="214855"/>
                  <a:pt x="185653" y="211976"/>
                </a:cubicBezTo>
                <a:cubicBezTo>
                  <a:pt x="185653" y="209817"/>
                  <a:pt x="187814" y="207657"/>
                  <a:pt x="190335" y="207657"/>
                </a:cubicBezTo>
                <a:lnTo>
                  <a:pt x="278562" y="207657"/>
                </a:lnTo>
                <a:lnTo>
                  <a:pt x="261277" y="68379"/>
                </a:lnTo>
                <a:lnTo>
                  <a:pt x="240030" y="68379"/>
                </a:lnTo>
                <a:lnTo>
                  <a:pt x="240030" y="87454"/>
                </a:lnTo>
                <a:cubicBezTo>
                  <a:pt x="240030" y="90333"/>
                  <a:pt x="237870" y="92132"/>
                  <a:pt x="235349" y="92132"/>
                </a:cubicBezTo>
                <a:cubicBezTo>
                  <a:pt x="232828" y="92132"/>
                  <a:pt x="231027" y="90333"/>
                  <a:pt x="231027" y="87454"/>
                </a:cubicBezTo>
                <a:lnTo>
                  <a:pt x="231027" y="68379"/>
                </a:lnTo>
                <a:lnTo>
                  <a:pt x="144960" y="68379"/>
                </a:lnTo>
                <a:lnTo>
                  <a:pt x="144960" y="87454"/>
                </a:lnTo>
                <a:cubicBezTo>
                  <a:pt x="144960" y="90333"/>
                  <a:pt x="142800" y="92132"/>
                  <a:pt x="140639" y="92132"/>
                </a:cubicBezTo>
                <a:cubicBezTo>
                  <a:pt x="138118" y="92132"/>
                  <a:pt x="135957" y="90333"/>
                  <a:pt x="135957" y="87454"/>
                </a:cubicBezTo>
                <a:lnTo>
                  <a:pt x="135957" y="68379"/>
                </a:lnTo>
                <a:lnTo>
                  <a:pt x="114711" y="68379"/>
                </a:lnTo>
                <a:lnTo>
                  <a:pt x="112190" y="88173"/>
                </a:lnTo>
                <a:cubicBezTo>
                  <a:pt x="111830" y="90693"/>
                  <a:pt x="109669" y="92132"/>
                  <a:pt x="107148" y="92132"/>
                </a:cubicBezTo>
                <a:cubicBezTo>
                  <a:pt x="104628" y="91772"/>
                  <a:pt x="103187" y="89613"/>
                  <a:pt x="103547" y="87094"/>
                </a:cubicBezTo>
                <a:lnTo>
                  <a:pt x="106428" y="63341"/>
                </a:lnTo>
                <a:cubicBezTo>
                  <a:pt x="106788" y="61182"/>
                  <a:pt x="108589" y="59382"/>
                  <a:pt x="110750" y="59382"/>
                </a:cubicBezTo>
                <a:lnTo>
                  <a:pt x="135957" y="59382"/>
                </a:lnTo>
                <a:lnTo>
                  <a:pt x="135957" y="52184"/>
                </a:lnTo>
                <a:cubicBezTo>
                  <a:pt x="135957" y="23393"/>
                  <a:pt x="159365" y="0"/>
                  <a:pt x="18781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2"/>
          <p:cNvSpPr/>
          <p:nvPr/>
        </p:nvSpPr>
        <p:spPr>
          <a:xfrm>
            <a:off x="5788128" y="2085287"/>
            <a:ext cx="615747" cy="615747"/>
          </a:xfrm>
          <a:custGeom>
            <a:avLst/>
            <a:gdLst/>
            <a:ahLst/>
            <a:cxnLst/>
            <a:rect l="l" t="t" r="r" b="b"/>
            <a:pathLst>
              <a:path w="293098" h="293328" extrusionOk="0">
                <a:moveTo>
                  <a:pt x="77421" y="206375"/>
                </a:moveTo>
                <a:cubicBezTo>
                  <a:pt x="79986" y="206375"/>
                  <a:pt x="82184" y="208573"/>
                  <a:pt x="82184" y="211138"/>
                </a:cubicBezTo>
                <a:cubicBezTo>
                  <a:pt x="82184" y="213702"/>
                  <a:pt x="79986" y="215534"/>
                  <a:pt x="77421" y="215534"/>
                </a:cubicBezTo>
                <a:cubicBezTo>
                  <a:pt x="74857" y="215534"/>
                  <a:pt x="73025" y="213702"/>
                  <a:pt x="73025" y="211138"/>
                </a:cubicBezTo>
                <a:cubicBezTo>
                  <a:pt x="73025" y="208573"/>
                  <a:pt x="74857" y="206375"/>
                  <a:pt x="77421" y="206375"/>
                </a:cubicBezTo>
                <a:close/>
                <a:moveTo>
                  <a:pt x="63021" y="146351"/>
                </a:moveTo>
                <a:lnTo>
                  <a:pt x="63021" y="224014"/>
                </a:lnTo>
                <a:lnTo>
                  <a:pt x="91776" y="224014"/>
                </a:lnTo>
                <a:lnTo>
                  <a:pt x="91776" y="146351"/>
                </a:lnTo>
                <a:lnTo>
                  <a:pt x="63021" y="146351"/>
                </a:lnTo>
                <a:close/>
                <a:moveTo>
                  <a:pt x="146769" y="55026"/>
                </a:moveTo>
                <a:cubicBezTo>
                  <a:pt x="142096" y="55026"/>
                  <a:pt x="138861" y="55385"/>
                  <a:pt x="137064" y="55745"/>
                </a:cubicBezTo>
                <a:cubicBezTo>
                  <a:pt x="138502" y="63655"/>
                  <a:pt x="141018" y="80554"/>
                  <a:pt x="138502" y="88464"/>
                </a:cubicBezTo>
                <a:cubicBezTo>
                  <a:pt x="133829" y="102127"/>
                  <a:pt x="123046" y="113992"/>
                  <a:pt x="114061" y="123340"/>
                </a:cubicBezTo>
                <a:cubicBezTo>
                  <a:pt x="107591" y="130531"/>
                  <a:pt x="100761" y="137722"/>
                  <a:pt x="100761" y="142037"/>
                </a:cubicBezTo>
                <a:lnTo>
                  <a:pt x="100761" y="224014"/>
                </a:lnTo>
                <a:lnTo>
                  <a:pt x="204997" y="224014"/>
                </a:lnTo>
                <a:cubicBezTo>
                  <a:pt x="205357" y="224014"/>
                  <a:pt x="205357" y="224014"/>
                  <a:pt x="205716" y="224014"/>
                </a:cubicBezTo>
                <a:cubicBezTo>
                  <a:pt x="212545" y="223295"/>
                  <a:pt x="217577" y="217901"/>
                  <a:pt x="217577" y="211430"/>
                </a:cubicBezTo>
                <a:cubicBezTo>
                  <a:pt x="217577" y="209272"/>
                  <a:pt x="217218" y="207115"/>
                  <a:pt x="216140" y="204958"/>
                </a:cubicBezTo>
                <a:cubicBezTo>
                  <a:pt x="215421" y="203879"/>
                  <a:pt x="215421" y="202441"/>
                  <a:pt x="216140" y="201003"/>
                </a:cubicBezTo>
                <a:cubicBezTo>
                  <a:pt x="216499" y="199924"/>
                  <a:pt x="217577" y="198845"/>
                  <a:pt x="219015" y="198486"/>
                </a:cubicBezTo>
                <a:cubicBezTo>
                  <a:pt x="225126" y="197407"/>
                  <a:pt x="229439" y="192014"/>
                  <a:pt x="229439" y="186261"/>
                </a:cubicBezTo>
                <a:cubicBezTo>
                  <a:pt x="229439" y="183025"/>
                  <a:pt x="228361" y="179789"/>
                  <a:pt x="225844" y="177632"/>
                </a:cubicBezTo>
                <a:cubicBezTo>
                  <a:pt x="225126" y="176553"/>
                  <a:pt x="224766" y="175475"/>
                  <a:pt x="224766" y="174036"/>
                </a:cubicBezTo>
                <a:cubicBezTo>
                  <a:pt x="224766" y="172598"/>
                  <a:pt x="225485" y="171520"/>
                  <a:pt x="226563" y="170800"/>
                </a:cubicBezTo>
                <a:cubicBezTo>
                  <a:pt x="229798" y="168284"/>
                  <a:pt x="231955" y="164688"/>
                  <a:pt x="231955" y="160733"/>
                </a:cubicBezTo>
                <a:cubicBezTo>
                  <a:pt x="231955" y="154261"/>
                  <a:pt x="228001" y="151385"/>
                  <a:pt x="225126" y="151385"/>
                </a:cubicBezTo>
                <a:cubicBezTo>
                  <a:pt x="222610" y="151385"/>
                  <a:pt x="220812" y="149227"/>
                  <a:pt x="220812" y="146711"/>
                </a:cubicBezTo>
                <a:cubicBezTo>
                  <a:pt x="220812" y="144194"/>
                  <a:pt x="222610" y="142396"/>
                  <a:pt x="225126" y="142396"/>
                </a:cubicBezTo>
                <a:cubicBezTo>
                  <a:pt x="225844" y="142037"/>
                  <a:pt x="230517" y="139520"/>
                  <a:pt x="230517" y="131250"/>
                </a:cubicBezTo>
                <a:cubicBezTo>
                  <a:pt x="230517" y="125138"/>
                  <a:pt x="225485" y="120464"/>
                  <a:pt x="220812" y="120464"/>
                </a:cubicBezTo>
                <a:lnTo>
                  <a:pt x="166538" y="120464"/>
                </a:lnTo>
                <a:cubicBezTo>
                  <a:pt x="165100" y="120464"/>
                  <a:pt x="163662" y="119744"/>
                  <a:pt x="162944" y="118666"/>
                </a:cubicBezTo>
                <a:cubicBezTo>
                  <a:pt x="161865" y="117587"/>
                  <a:pt x="161865" y="116149"/>
                  <a:pt x="162225" y="114711"/>
                </a:cubicBezTo>
                <a:cubicBezTo>
                  <a:pt x="163303" y="110037"/>
                  <a:pt x="166538" y="98172"/>
                  <a:pt x="165100" y="84149"/>
                </a:cubicBezTo>
                <a:cubicBezTo>
                  <a:pt x="163303" y="67610"/>
                  <a:pt x="155755" y="55385"/>
                  <a:pt x="146769" y="55026"/>
                </a:cubicBezTo>
                <a:close/>
                <a:moveTo>
                  <a:pt x="147128" y="46396"/>
                </a:moveTo>
                <a:cubicBezTo>
                  <a:pt x="161146" y="46756"/>
                  <a:pt x="171929" y="61857"/>
                  <a:pt x="173727" y="83430"/>
                </a:cubicBezTo>
                <a:cubicBezTo>
                  <a:pt x="174805" y="94576"/>
                  <a:pt x="173727" y="105003"/>
                  <a:pt x="171929" y="111475"/>
                </a:cubicBezTo>
                <a:lnTo>
                  <a:pt x="220812" y="111475"/>
                </a:lnTo>
                <a:cubicBezTo>
                  <a:pt x="230877" y="111475"/>
                  <a:pt x="239503" y="120823"/>
                  <a:pt x="239503" y="131250"/>
                </a:cubicBezTo>
                <a:cubicBezTo>
                  <a:pt x="239503" y="137722"/>
                  <a:pt x="237346" y="142756"/>
                  <a:pt x="234471" y="146351"/>
                </a:cubicBezTo>
                <a:cubicBezTo>
                  <a:pt x="238065" y="149227"/>
                  <a:pt x="240941" y="154261"/>
                  <a:pt x="240941" y="160733"/>
                </a:cubicBezTo>
                <a:cubicBezTo>
                  <a:pt x="240941" y="165767"/>
                  <a:pt x="238784" y="170800"/>
                  <a:pt x="235190" y="175115"/>
                </a:cubicBezTo>
                <a:cubicBezTo>
                  <a:pt x="237346" y="178351"/>
                  <a:pt x="238425" y="181946"/>
                  <a:pt x="238425" y="186261"/>
                </a:cubicBezTo>
                <a:cubicBezTo>
                  <a:pt x="238425" y="194531"/>
                  <a:pt x="233393" y="202081"/>
                  <a:pt x="225844" y="205677"/>
                </a:cubicBezTo>
                <a:cubicBezTo>
                  <a:pt x="226204" y="207475"/>
                  <a:pt x="226563" y="209272"/>
                  <a:pt x="226563" y="211430"/>
                </a:cubicBezTo>
                <a:cubicBezTo>
                  <a:pt x="226563" y="222576"/>
                  <a:pt x="218296" y="231564"/>
                  <a:pt x="206435" y="232643"/>
                </a:cubicBezTo>
                <a:cubicBezTo>
                  <a:pt x="206435" y="232643"/>
                  <a:pt x="205716" y="233003"/>
                  <a:pt x="204997" y="233003"/>
                </a:cubicBezTo>
                <a:lnTo>
                  <a:pt x="46846" y="233003"/>
                </a:lnTo>
                <a:cubicBezTo>
                  <a:pt x="44330" y="233003"/>
                  <a:pt x="42173" y="230845"/>
                  <a:pt x="42173" y="228688"/>
                </a:cubicBezTo>
                <a:cubicBezTo>
                  <a:pt x="42173" y="226171"/>
                  <a:pt x="44330" y="224014"/>
                  <a:pt x="46846" y="224014"/>
                </a:cubicBezTo>
                <a:lnTo>
                  <a:pt x="54035" y="224014"/>
                </a:lnTo>
                <a:lnTo>
                  <a:pt x="54035" y="146351"/>
                </a:lnTo>
                <a:lnTo>
                  <a:pt x="17373" y="146351"/>
                </a:lnTo>
                <a:cubicBezTo>
                  <a:pt x="14497" y="146351"/>
                  <a:pt x="12700" y="144553"/>
                  <a:pt x="12700" y="142037"/>
                </a:cubicBezTo>
                <a:cubicBezTo>
                  <a:pt x="12700" y="139520"/>
                  <a:pt x="14497" y="137722"/>
                  <a:pt x="17373" y="137722"/>
                </a:cubicBezTo>
                <a:lnTo>
                  <a:pt x="92854" y="137722"/>
                </a:lnTo>
                <a:cubicBezTo>
                  <a:pt x="94651" y="131250"/>
                  <a:pt x="100761" y="125138"/>
                  <a:pt x="107591" y="117587"/>
                </a:cubicBezTo>
                <a:cubicBezTo>
                  <a:pt x="116217" y="108239"/>
                  <a:pt x="125922" y="97452"/>
                  <a:pt x="129876" y="85587"/>
                </a:cubicBezTo>
                <a:cubicBezTo>
                  <a:pt x="131673" y="80194"/>
                  <a:pt x="129157" y="62936"/>
                  <a:pt x="127360" y="53587"/>
                </a:cubicBezTo>
                <a:cubicBezTo>
                  <a:pt x="127000" y="51790"/>
                  <a:pt x="127719" y="49992"/>
                  <a:pt x="129516" y="48913"/>
                </a:cubicBezTo>
                <a:cubicBezTo>
                  <a:pt x="130235" y="48554"/>
                  <a:pt x="135267" y="46037"/>
                  <a:pt x="147128" y="46396"/>
                </a:cubicBezTo>
                <a:close/>
                <a:moveTo>
                  <a:pt x="146485" y="8987"/>
                </a:moveTo>
                <a:cubicBezTo>
                  <a:pt x="70729" y="8987"/>
                  <a:pt x="8976" y="70816"/>
                  <a:pt x="8976" y="146664"/>
                </a:cubicBezTo>
                <a:cubicBezTo>
                  <a:pt x="8976" y="222871"/>
                  <a:pt x="70729" y="284341"/>
                  <a:pt x="146485" y="284341"/>
                </a:cubicBezTo>
                <a:cubicBezTo>
                  <a:pt x="171617" y="284341"/>
                  <a:pt x="196031" y="277870"/>
                  <a:pt x="217214" y="265289"/>
                </a:cubicBezTo>
                <a:cubicBezTo>
                  <a:pt x="218291" y="264570"/>
                  <a:pt x="219727" y="264211"/>
                  <a:pt x="220804" y="264570"/>
                </a:cubicBezTo>
                <a:lnTo>
                  <a:pt x="282198" y="282544"/>
                </a:lnTo>
                <a:lnTo>
                  <a:pt x="264247" y="221074"/>
                </a:lnTo>
                <a:cubicBezTo>
                  <a:pt x="263888" y="219996"/>
                  <a:pt x="264247" y="218558"/>
                  <a:pt x="264606" y="217479"/>
                </a:cubicBezTo>
                <a:cubicBezTo>
                  <a:pt x="277531" y="196271"/>
                  <a:pt x="283993" y="171827"/>
                  <a:pt x="283993" y="146664"/>
                </a:cubicBezTo>
                <a:cubicBezTo>
                  <a:pt x="283993" y="70816"/>
                  <a:pt x="222599" y="8987"/>
                  <a:pt x="146485" y="8987"/>
                </a:cubicBezTo>
                <a:close/>
                <a:moveTo>
                  <a:pt x="146485" y="0"/>
                </a:moveTo>
                <a:cubicBezTo>
                  <a:pt x="227266" y="0"/>
                  <a:pt x="292969" y="66142"/>
                  <a:pt x="292969" y="146664"/>
                </a:cubicBezTo>
                <a:cubicBezTo>
                  <a:pt x="292969" y="172546"/>
                  <a:pt x="286147" y="198068"/>
                  <a:pt x="273222" y="220355"/>
                </a:cubicBezTo>
                <a:lnTo>
                  <a:pt x="292969" y="287576"/>
                </a:lnTo>
                <a:cubicBezTo>
                  <a:pt x="293328" y="289373"/>
                  <a:pt x="292969" y="291171"/>
                  <a:pt x="291533" y="292249"/>
                </a:cubicBezTo>
                <a:cubicBezTo>
                  <a:pt x="290815" y="292968"/>
                  <a:pt x="289738" y="293328"/>
                  <a:pt x="288661" y="293328"/>
                </a:cubicBezTo>
                <a:cubicBezTo>
                  <a:pt x="287943" y="293328"/>
                  <a:pt x="287584" y="293328"/>
                  <a:pt x="287225" y="293328"/>
                </a:cubicBezTo>
                <a:lnTo>
                  <a:pt x="220445" y="273557"/>
                </a:lnTo>
                <a:cubicBezTo>
                  <a:pt x="197826" y="286498"/>
                  <a:pt x="172694" y="293328"/>
                  <a:pt x="146485" y="293328"/>
                </a:cubicBezTo>
                <a:cubicBezTo>
                  <a:pt x="66061" y="293328"/>
                  <a:pt x="0" y="227545"/>
                  <a:pt x="0" y="146664"/>
                </a:cubicBezTo>
                <a:cubicBezTo>
                  <a:pt x="0" y="66142"/>
                  <a:pt x="66061" y="0"/>
                  <a:pt x="14648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2"/>
          <p:cNvSpPr/>
          <p:nvPr/>
        </p:nvSpPr>
        <p:spPr>
          <a:xfrm>
            <a:off x="8024415" y="2085287"/>
            <a:ext cx="615747" cy="615747"/>
          </a:xfrm>
          <a:custGeom>
            <a:avLst/>
            <a:gdLst/>
            <a:ahLst/>
            <a:cxnLst/>
            <a:rect l="l" t="t" r="r" b="b"/>
            <a:pathLst>
              <a:path w="293328" h="293328" extrusionOk="0">
                <a:moveTo>
                  <a:pt x="277852" y="151696"/>
                </a:moveTo>
                <a:cubicBezTo>
                  <a:pt x="210908" y="157088"/>
                  <a:pt x="156922" y="211009"/>
                  <a:pt x="151523" y="277870"/>
                </a:cubicBezTo>
                <a:lnTo>
                  <a:pt x="277852" y="151696"/>
                </a:lnTo>
                <a:close/>
                <a:moveTo>
                  <a:pt x="146844" y="81959"/>
                </a:moveTo>
                <a:lnTo>
                  <a:pt x="128489" y="118625"/>
                </a:lnTo>
                <a:cubicBezTo>
                  <a:pt x="127769" y="120423"/>
                  <a:pt x="126689" y="121141"/>
                  <a:pt x="125249" y="121141"/>
                </a:cubicBezTo>
                <a:lnTo>
                  <a:pt x="84579" y="127252"/>
                </a:lnTo>
                <a:lnTo>
                  <a:pt x="114092" y="155651"/>
                </a:lnTo>
                <a:cubicBezTo>
                  <a:pt x="114812" y="156729"/>
                  <a:pt x="115532" y="158167"/>
                  <a:pt x="115172" y="159605"/>
                </a:cubicBezTo>
                <a:lnTo>
                  <a:pt x="108334" y="200225"/>
                </a:lnTo>
                <a:lnTo>
                  <a:pt x="144685" y="181173"/>
                </a:lnTo>
                <a:cubicBezTo>
                  <a:pt x="145764" y="180454"/>
                  <a:pt x="147204" y="180454"/>
                  <a:pt x="148644" y="181173"/>
                </a:cubicBezTo>
                <a:lnTo>
                  <a:pt x="175997" y="195552"/>
                </a:lnTo>
                <a:cubicBezTo>
                  <a:pt x="178156" y="193035"/>
                  <a:pt x="180316" y="190160"/>
                  <a:pt x="182835" y="188003"/>
                </a:cubicBezTo>
                <a:lnTo>
                  <a:pt x="178156" y="159605"/>
                </a:lnTo>
                <a:cubicBezTo>
                  <a:pt x="177797" y="158167"/>
                  <a:pt x="178516" y="156729"/>
                  <a:pt x="179596" y="155651"/>
                </a:cubicBezTo>
                <a:lnTo>
                  <a:pt x="208749" y="127252"/>
                </a:lnTo>
                <a:lnTo>
                  <a:pt x="168439" y="121141"/>
                </a:lnTo>
                <a:cubicBezTo>
                  <a:pt x="166639" y="121141"/>
                  <a:pt x="165560" y="120423"/>
                  <a:pt x="164840" y="118625"/>
                </a:cubicBezTo>
                <a:lnTo>
                  <a:pt x="146844" y="81959"/>
                </a:lnTo>
                <a:close/>
                <a:moveTo>
                  <a:pt x="146477" y="30162"/>
                </a:moveTo>
                <a:cubicBezTo>
                  <a:pt x="150798" y="30162"/>
                  <a:pt x="155119" y="31965"/>
                  <a:pt x="158360" y="35212"/>
                </a:cubicBezTo>
                <a:lnTo>
                  <a:pt x="162681" y="40261"/>
                </a:lnTo>
                <a:cubicBezTo>
                  <a:pt x="165202" y="42425"/>
                  <a:pt x="168443" y="43147"/>
                  <a:pt x="171324" y="41704"/>
                </a:cubicBezTo>
                <a:lnTo>
                  <a:pt x="177806" y="39179"/>
                </a:lnTo>
                <a:cubicBezTo>
                  <a:pt x="181767" y="37376"/>
                  <a:pt x="186448" y="37015"/>
                  <a:pt x="190769" y="38818"/>
                </a:cubicBezTo>
                <a:cubicBezTo>
                  <a:pt x="195091" y="40622"/>
                  <a:pt x="197972" y="44229"/>
                  <a:pt x="199772" y="48557"/>
                </a:cubicBezTo>
                <a:lnTo>
                  <a:pt x="202293" y="54688"/>
                </a:lnTo>
                <a:cubicBezTo>
                  <a:pt x="203373" y="57574"/>
                  <a:pt x="206254" y="59377"/>
                  <a:pt x="209495" y="59738"/>
                </a:cubicBezTo>
                <a:lnTo>
                  <a:pt x="216337" y="59377"/>
                </a:lnTo>
                <a:cubicBezTo>
                  <a:pt x="220658" y="59377"/>
                  <a:pt x="225339" y="60820"/>
                  <a:pt x="228580" y="64427"/>
                </a:cubicBezTo>
                <a:cubicBezTo>
                  <a:pt x="231461" y="67673"/>
                  <a:pt x="233622" y="72001"/>
                  <a:pt x="233262" y="76329"/>
                </a:cubicBezTo>
                <a:lnTo>
                  <a:pt x="232902" y="83182"/>
                </a:lnTo>
                <a:cubicBezTo>
                  <a:pt x="232902" y="86428"/>
                  <a:pt x="235062" y="89314"/>
                  <a:pt x="237943" y="90396"/>
                </a:cubicBezTo>
                <a:lnTo>
                  <a:pt x="244425" y="92920"/>
                </a:lnTo>
                <a:cubicBezTo>
                  <a:pt x="248386" y="94363"/>
                  <a:pt x="251987" y="97609"/>
                  <a:pt x="253428" y="101937"/>
                </a:cubicBezTo>
                <a:cubicBezTo>
                  <a:pt x="255228" y="105905"/>
                  <a:pt x="255228" y="110954"/>
                  <a:pt x="253428" y="114922"/>
                </a:cubicBezTo>
                <a:lnTo>
                  <a:pt x="250547" y="121414"/>
                </a:lnTo>
                <a:cubicBezTo>
                  <a:pt x="249106" y="123939"/>
                  <a:pt x="249826" y="127546"/>
                  <a:pt x="252347" y="129710"/>
                </a:cubicBezTo>
                <a:cubicBezTo>
                  <a:pt x="254148" y="131513"/>
                  <a:pt x="254148" y="134399"/>
                  <a:pt x="252347" y="136202"/>
                </a:cubicBezTo>
                <a:cubicBezTo>
                  <a:pt x="250907" y="137645"/>
                  <a:pt x="248026" y="138005"/>
                  <a:pt x="246225" y="136202"/>
                </a:cubicBezTo>
                <a:cubicBezTo>
                  <a:pt x="241184" y="131513"/>
                  <a:pt x="239744" y="123939"/>
                  <a:pt x="242624" y="117447"/>
                </a:cubicBezTo>
                <a:lnTo>
                  <a:pt x="245145" y="111315"/>
                </a:lnTo>
                <a:cubicBezTo>
                  <a:pt x="246225" y="109512"/>
                  <a:pt x="246225" y="107348"/>
                  <a:pt x="245145" y="105544"/>
                </a:cubicBezTo>
                <a:cubicBezTo>
                  <a:pt x="244785" y="103380"/>
                  <a:pt x="242984" y="101937"/>
                  <a:pt x="241184" y="101216"/>
                </a:cubicBezTo>
                <a:lnTo>
                  <a:pt x="234702" y="98691"/>
                </a:lnTo>
                <a:cubicBezTo>
                  <a:pt x="228220" y="96167"/>
                  <a:pt x="223899" y="90035"/>
                  <a:pt x="224259" y="82821"/>
                </a:cubicBezTo>
                <a:lnTo>
                  <a:pt x="224259" y="76329"/>
                </a:lnTo>
                <a:cubicBezTo>
                  <a:pt x="224259" y="74165"/>
                  <a:pt x="223539" y="72001"/>
                  <a:pt x="222098" y="70558"/>
                </a:cubicBezTo>
                <a:cubicBezTo>
                  <a:pt x="220658" y="69116"/>
                  <a:pt x="218497" y="68394"/>
                  <a:pt x="216337" y="68394"/>
                </a:cubicBezTo>
                <a:lnTo>
                  <a:pt x="209855" y="68394"/>
                </a:lnTo>
                <a:cubicBezTo>
                  <a:pt x="202653" y="68755"/>
                  <a:pt x="196531" y="64427"/>
                  <a:pt x="194010" y="57934"/>
                </a:cubicBezTo>
                <a:lnTo>
                  <a:pt x="191490" y="51442"/>
                </a:lnTo>
                <a:cubicBezTo>
                  <a:pt x="190769" y="49639"/>
                  <a:pt x="189329" y="47835"/>
                  <a:pt x="187168" y="47114"/>
                </a:cubicBezTo>
                <a:cubicBezTo>
                  <a:pt x="185368" y="46393"/>
                  <a:pt x="183207" y="46393"/>
                  <a:pt x="181407" y="47475"/>
                </a:cubicBezTo>
                <a:lnTo>
                  <a:pt x="174925" y="49999"/>
                </a:lnTo>
                <a:cubicBezTo>
                  <a:pt x="168803" y="52885"/>
                  <a:pt x="161241" y="51442"/>
                  <a:pt x="156560" y="46393"/>
                </a:cubicBezTo>
                <a:lnTo>
                  <a:pt x="151878" y="41343"/>
                </a:lnTo>
                <a:cubicBezTo>
                  <a:pt x="150438" y="39900"/>
                  <a:pt x="148637" y="39179"/>
                  <a:pt x="146477" y="39179"/>
                </a:cubicBezTo>
                <a:cubicBezTo>
                  <a:pt x="144316" y="39179"/>
                  <a:pt x="142155" y="39900"/>
                  <a:pt x="140715" y="41343"/>
                </a:cubicBezTo>
                <a:lnTo>
                  <a:pt x="136034" y="46393"/>
                </a:lnTo>
                <a:cubicBezTo>
                  <a:pt x="131352" y="51442"/>
                  <a:pt x="123790" y="52885"/>
                  <a:pt x="117308" y="49999"/>
                </a:cubicBezTo>
                <a:lnTo>
                  <a:pt x="111186" y="47475"/>
                </a:lnTo>
                <a:cubicBezTo>
                  <a:pt x="109386" y="46393"/>
                  <a:pt x="107225" y="46393"/>
                  <a:pt x="105425" y="47114"/>
                </a:cubicBezTo>
                <a:cubicBezTo>
                  <a:pt x="103264" y="47835"/>
                  <a:pt x="101824" y="49639"/>
                  <a:pt x="101104" y="51442"/>
                </a:cubicBezTo>
                <a:lnTo>
                  <a:pt x="98583" y="57934"/>
                </a:lnTo>
                <a:cubicBezTo>
                  <a:pt x="96062" y="64427"/>
                  <a:pt x="89940" y="68755"/>
                  <a:pt x="82738" y="68394"/>
                </a:cubicBezTo>
                <a:lnTo>
                  <a:pt x="76256" y="68394"/>
                </a:lnTo>
                <a:cubicBezTo>
                  <a:pt x="74096" y="68394"/>
                  <a:pt x="71935" y="69116"/>
                  <a:pt x="70495" y="70558"/>
                </a:cubicBezTo>
                <a:cubicBezTo>
                  <a:pt x="69054" y="72001"/>
                  <a:pt x="68334" y="74165"/>
                  <a:pt x="68334" y="76329"/>
                </a:cubicBezTo>
                <a:lnTo>
                  <a:pt x="68694" y="82821"/>
                </a:lnTo>
                <a:cubicBezTo>
                  <a:pt x="68694" y="90035"/>
                  <a:pt x="64373" y="96167"/>
                  <a:pt x="57891" y="98691"/>
                </a:cubicBezTo>
                <a:lnTo>
                  <a:pt x="51409" y="101216"/>
                </a:lnTo>
                <a:cubicBezTo>
                  <a:pt x="49609" y="101937"/>
                  <a:pt x="47808" y="103380"/>
                  <a:pt x="47088" y="105544"/>
                </a:cubicBezTo>
                <a:cubicBezTo>
                  <a:pt x="46368" y="107348"/>
                  <a:pt x="46368" y="109512"/>
                  <a:pt x="47448" y="111315"/>
                </a:cubicBezTo>
                <a:lnTo>
                  <a:pt x="49969" y="117447"/>
                </a:lnTo>
                <a:cubicBezTo>
                  <a:pt x="52850" y="123939"/>
                  <a:pt x="51409" y="131513"/>
                  <a:pt x="46368" y="136202"/>
                </a:cubicBezTo>
                <a:lnTo>
                  <a:pt x="41326" y="140891"/>
                </a:lnTo>
                <a:cubicBezTo>
                  <a:pt x="39886" y="142334"/>
                  <a:pt x="39166" y="144498"/>
                  <a:pt x="39166" y="146301"/>
                </a:cubicBezTo>
                <a:cubicBezTo>
                  <a:pt x="39166" y="148465"/>
                  <a:pt x="39886" y="150629"/>
                  <a:pt x="41326" y="152072"/>
                </a:cubicBezTo>
                <a:lnTo>
                  <a:pt x="46368" y="156761"/>
                </a:lnTo>
                <a:cubicBezTo>
                  <a:pt x="51409" y="161450"/>
                  <a:pt x="52850" y="169024"/>
                  <a:pt x="49969" y="175155"/>
                </a:cubicBezTo>
                <a:lnTo>
                  <a:pt x="47448" y="181648"/>
                </a:lnTo>
                <a:cubicBezTo>
                  <a:pt x="46368" y="183451"/>
                  <a:pt x="46368" y="185615"/>
                  <a:pt x="47088" y="187779"/>
                </a:cubicBezTo>
                <a:cubicBezTo>
                  <a:pt x="47808" y="189583"/>
                  <a:pt x="49609" y="191025"/>
                  <a:pt x="51409" y="191747"/>
                </a:cubicBezTo>
                <a:lnTo>
                  <a:pt x="57891" y="194271"/>
                </a:lnTo>
                <a:cubicBezTo>
                  <a:pt x="64373" y="196796"/>
                  <a:pt x="68694" y="202928"/>
                  <a:pt x="68694" y="210141"/>
                </a:cubicBezTo>
                <a:lnTo>
                  <a:pt x="68334" y="216994"/>
                </a:lnTo>
                <a:cubicBezTo>
                  <a:pt x="68334" y="218798"/>
                  <a:pt x="69054" y="220962"/>
                  <a:pt x="70495" y="222405"/>
                </a:cubicBezTo>
                <a:cubicBezTo>
                  <a:pt x="71935" y="223847"/>
                  <a:pt x="74096" y="224929"/>
                  <a:pt x="76256" y="224569"/>
                </a:cubicBezTo>
                <a:lnTo>
                  <a:pt x="82738" y="224569"/>
                </a:lnTo>
                <a:cubicBezTo>
                  <a:pt x="89940" y="224569"/>
                  <a:pt x="96062" y="228536"/>
                  <a:pt x="98583" y="235028"/>
                </a:cubicBezTo>
                <a:lnTo>
                  <a:pt x="101104" y="241521"/>
                </a:lnTo>
                <a:cubicBezTo>
                  <a:pt x="101824" y="243324"/>
                  <a:pt x="103264" y="245127"/>
                  <a:pt x="105425" y="245488"/>
                </a:cubicBezTo>
                <a:cubicBezTo>
                  <a:pt x="107225" y="246570"/>
                  <a:pt x="109386" y="246570"/>
                  <a:pt x="111186" y="245488"/>
                </a:cubicBezTo>
                <a:lnTo>
                  <a:pt x="117308" y="242963"/>
                </a:lnTo>
                <a:cubicBezTo>
                  <a:pt x="123790" y="240078"/>
                  <a:pt x="131352" y="241521"/>
                  <a:pt x="136034" y="246570"/>
                </a:cubicBezTo>
                <a:cubicBezTo>
                  <a:pt x="137834" y="248373"/>
                  <a:pt x="137834" y="251259"/>
                  <a:pt x="136034" y="252702"/>
                </a:cubicBezTo>
                <a:cubicBezTo>
                  <a:pt x="134233" y="254505"/>
                  <a:pt x="131352" y="254505"/>
                  <a:pt x="129552" y="252702"/>
                </a:cubicBezTo>
                <a:cubicBezTo>
                  <a:pt x="127391" y="250177"/>
                  <a:pt x="123790" y="249816"/>
                  <a:pt x="121269" y="250898"/>
                </a:cubicBezTo>
                <a:lnTo>
                  <a:pt x="114788" y="253784"/>
                </a:lnTo>
                <a:cubicBezTo>
                  <a:pt x="112627" y="254866"/>
                  <a:pt x="110466" y="255226"/>
                  <a:pt x="107946" y="255226"/>
                </a:cubicBezTo>
                <a:cubicBezTo>
                  <a:pt x="105785" y="255226"/>
                  <a:pt x="103624" y="254866"/>
                  <a:pt x="101824" y="253784"/>
                </a:cubicBezTo>
                <a:cubicBezTo>
                  <a:pt x="97863" y="251980"/>
                  <a:pt x="94262" y="248734"/>
                  <a:pt x="92821" y="244406"/>
                </a:cubicBezTo>
                <a:lnTo>
                  <a:pt x="90300" y="238274"/>
                </a:lnTo>
                <a:cubicBezTo>
                  <a:pt x="89220" y="235389"/>
                  <a:pt x="85979" y="233225"/>
                  <a:pt x="83098" y="233225"/>
                </a:cubicBezTo>
                <a:lnTo>
                  <a:pt x="76256" y="233586"/>
                </a:lnTo>
                <a:cubicBezTo>
                  <a:pt x="71935" y="233586"/>
                  <a:pt x="67254" y="231782"/>
                  <a:pt x="64373" y="228897"/>
                </a:cubicBezTo>
                <a:cubicBezTo>
                  <a:pt x="60772" y="225651"/>
                  <a:pt x="59332" y="220962"/>
                  <a:pt x="59332" y="216634"/>
                </a:cubicBezTo>
                <a:lnTo>
                  <a:pt x="59692" y="209781"/>
                </a:lnTo>
                <a:cubicBezTo>
                  <a:pt x="59692" y="206535"/>
                  <a:pt x="57891" y="203649"/>
                  <a:pt x="54650" y="202567"/>
                </a:cubicBezTo>
                <a:lnTo>
                  <a:pt x="48528" y="200042"/>
                </a:lnTo>
                <a:cubicBezTo>
                  <a:pt x="44207" y="198239"/>
                  <a:pt x="40606" y="195354"/>
                  <a:pt x="38806" y="191025"/>
                </a:cubicBezTo>
                <a:cubicBezTo>
                  <a:pt x="37005" y="186697"/>
                  <a:pt x="37365" y="182008"/>
                  <a:pt x="39166" y="178041"/>
                </a:cubicBezTo>
                <a:lnTo>
                  <a:pt x="41686" y="171549"/>
                </a:lnTo>
                <a:cubicBezTo>
                  <a:pt x="43487" y="168663"/>
                  <a:pt x="42407" y="165417"/>
                  <a:pt x="40246" y="162892"/>
                </a:cubicBezTo>
                <a:lnTo>
                  <a:pt x="35205" y="158564"/>
                </a:lnTo>
                <a:cubicBezTo>
                  <a:pt x="32324" y="155318"/>
                  <a:pt x="30163" y="150990"/>
                  <a:pt x="30163" y="146301"/>
                </a:cubicBezTo>
                <a:cubicBezTo>
                  <a:pt x="30163" y="141973"/>
                  <a:pt x="32324" y="137645"/>
                  <a:pt x="35205" y="134399"/>
                </a:cubicBezTo>
                <a:lnTo>
                  <a:pt x="40246" y="129710"/>
                </a:lnTo>
                <a:cubicBezTo>
                  <a:pt x="42407" y="127546"/>
                  <a:pt x="43487" y="123939"/>
                  <a:pt x="41686" y="121414"/>
                </a:cubicBezTo>
                <a:lnTo>
                  <a:pt x="39166" y="114922"/>
                </a:lnTo>
                <a:cubicBezTo>
                  <a:pt x="37365" y="110954"/>
                  <a:pt x="37005" y="105905"/>
                  <a:pt x="38806" y="101937"/>
                </a:cubicBezTo>
                <a:cubicBezTo>
                  <a:pt x="40606" y="97609"/>
                  <a:pt x="44207" y="94363"/>
                  <a:pt x="48528" y="92920"/>
                </a:cubicBezTo>
                <a:lnTo>
                  <a:pt x="54650" y="90396"/>
                </a:lnTo>
                <a:cubicBezTo>
                  <a:pt x="57891" y="89314"/>
                  <a:pt x="59692" y="86428"/>
                  <a:pt x="59692" y="83182"/>
                </a:cubicBezTo>
                <a:lnTo>
                  <a:pt x="59332" y="76329"/>
                </a:lnTo>
                <a:cubicBezTo>
                  <a:pt x="59332" y="71640"/>
                  <a:pt x="60772" y="67673"/>
                  <a:pt x="64373" y="64427"/>
                </a:cubicBezTo>
                <a:cubicBezTo>
                  <a:pt x="67254" y="60820"/>
                  <a:pt x="71575" y="59377"/>
                  <a:pt x="76256" y="59377"/>
                </a:cubicBezTo>
                <a:lnTo>
                  <a:pt x="83098" y="59738"/>
                </a:lnTo>
                <a:cubicBezTo>
                  <a:pt x="86339" y="59377"/>
                  <a:pt x="89220" y="57574"/>
                  <a:pt x="90300" y="54688"/>
                </a:cubicBezTo>
                <a:lnTo>
                  <a:pt x="92821" y="48557"/>
                </a:lnTo>
                <a:cubicBezTo>
                  <a:pt x="94262" y="44229"/>
                  <a:pt x="97863" y="40622"/>
                  <a:pt x="101824" y="38818"/>
                </a:cubicBezTo>
                <a:cubicBezTo>
                  <a:pt x="105785" y="37015"/>
                  <a:pt x="110826" y="37376"/>
                  <a:pt x="114788" y="39179"/>
                </a:cubicBezTo>
                <a:lnTo>
                  <a:pt x="121269" y="41704"/>
                </a:lnTo>
                <a:cubicBezTo>
                  <a:pt x="124150" y="43147"/>
                  <a:pt x="127391" y="42425"/>
                  <a:pt x="129552" y="40261"/>
                </a:cubicBezTo>
                <a:lnTo>
                  <a:pt x="134233" y="35212"/>
                </a:lnTo>
                <a:cubicBezTo>
                  <a:pt x="137474" y="31965"/>
                  <a:pt x="141795" y="30162"/>
                  <a:pt x="146477" y="30162"/>
                </a:cubicBezTo>
                <a:close/>
                <a:moveTo>
                  <a:pt x="146844" y="8987"/>
                </a:moveTo>
                <a:cubicBezTo>
                  <a:pt x="70543" y="8987"/>
                  <a:pt x="8638" y="70816"/>
                  <a:pt x="8638" y="146664"/>
                </a:cubicBezTo>
                <a:cubicBezTo>
                  <a:pt x="8638" y="221434"/>
                  <a:pt x="68383" y="282184"/>
                  <a:pt x="142165" y="284341"/>
                </a:cubicBezTo>
                <a:cubicBezTo>
                  <a:pt x="143245" y="253786"/>
                  <a:pt x="153682" y="225747"/>
                  <a:pt x="170598" y="202741"/>
                </a:cubicBezTo>
                <a:lnTo>
                  <a:pt x="146844" y="189800"/>
                </a:lnTo>
                <a:lnTo>
                  <a:pt x="104375" y="212087"/>
                </a:lnTo>
                <a:cubicBezTo>
                  <a:pt x="103655" y="212447"/>
                  <a:pt x="102935" y="212806"/>
                  <a:pt x="102215" y="212806"/>
                </a:cubicBezTo>
                <a:cubicBezTo>
                  <a:pt x="101495" y="212806"/>
                  <a:pt x="100416" y="212447"/>
                  <a:pt x="99696" y="211728"/>
                </a:cubicBezTo>
                <a:cubicBezTo>
                  <a:pt x="98256" y="211009"/>
                  <a:pt x="97536" y="209212"/>
                  <a:pt x="97896" y="207414"/>
                </a:cubicBezTo>
                <a:lnTo>
                  <a:pt x="105814" y="160683"/>
                </a:lnTo>
                <a:lnTo>
                  <a:pt x="71982" y="127252"/>
                </a:lnTo>
                <a:cubicBezTo>
                  <a:pt x="70543" y="126174"/>
                  <a:pt x="70183" y="124377"/>
                  <a:pt x="70543" y="122939"/>
                </a:cubicBezTo>
                <a:cubicBezTo>
                  <a:pt x="71263" y="121141"/>
                  <a:pt x="72702" y="119704"/>
                  <a:pt x="74142" y="119704"/>
                </a:cubicBezTo>
                <a:lnTo>
                  <a:pt x="121650" y="112874"/>
                </a:lnTo>
                <a:lnTo>
                  <a:pt x="142525" y="70097"/>
                </a:lnTo>
                <a:cubicBezTo>
                  <a:pt x="143965" y="66861"/>
                  <a:pt x="149004" y="66861"/>
                  <a:pt x="150803" y="70097"/>
                </a:cubicBezTo>
                <a:lnTo>
                  <a:pt x="171678" y="112874"/>
                </a:lnTo>
                <a:lnTo>
                  <a:pt x="218826" y="119704"/>
                </a:lnTo>
                <a:cubicBezTo>
                  <a:pt x="220626" y="119704"/>
                  <a:pt x="222066" y="121141"/>
                  <a:pt x="222426" y="122939"/>
                </a:cubicBezTo>
                <a:cubicBezTo>
                  <a:pt x="223145" y="124377"/>
                  <a:pt x="222426" y="126174"/>
                  <a:pt x="221706" y="127252"/>
                </a:cubicBezTo>
                <a:lnTo>
                  <a:pt x="187154" y="160683"/>
                </a:lnTo>
                <a:lnTo>
                  <a:pt x="190753" y="180095"/>
                </a:lnTo>
                <a:cubicBezTo>
                  <a:pt x="215587" y="157448"/>
                  <a:pt x="248339" y="143429"/>
                  <a:pt x="284690" y="142350"/>
                </a:cubicBezTo>
                <a:cubicBezTo>
                  <a:pt x="282171" y="68659"/>
                  <a:pt x="221346" y="8987"/>
                  <a:pt x="146844" y="8987"/>
                </a:cubicBezTo>
                <a:close/>
                <a:moveTo>
                  <a:pt x="146844" y="0"/>
                </a:moveTo>
                <a:cubicBezTo>
                  <a:pt x="227464" y="0"/>
                  <a:pt x="293328" y="66143"/>
                  <a:pt x="293328" y="146664"/>
                </a:cubicBezTo>
                <a:cubicBezTo>
                  <a:pt x="293328" y="148102"/>
                  <a:pt x="292968" y="149180"/>
                  <a:pt x="292248" y="149899"/>
                </a:cubicBezTo>
                <a:lnTo>
                  <a:pt x="149723" y="292249"/>
                </a:lnTo>
                <a:cubicBezTo>
                  <a:pt x="149004" y="292968"/>
                  <a:pt x="147564" y="293328"/>
                  <a:pt x="146844" y="293328"/>
                </a:cubicBezTo>
                <a:cubicBezTo>
                  <a:pt x="65864" y="293328"/>
                  <a:pt x="0" y="227545"/>
                  <a:pt x="0" y="146664"/>
                </a:cubicBezTo>
                <a:cubicBezTo>
                  <a:pt x="0" y="66143"/>
                  <a:pt x="65864" y="0"/>
                  <a:pt x="14684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2"/>
          <p:cNvSpPr/>
          <p:nvPr/>
        </p:nvSpPr>
        <p:spPr>
          <a:xfrm>
            <a:off x="1315550" y="2085287"/>
            <a:ext cx="615747" cy="615747"/>
          </a:xfrm>
          <a:custGeom>
            <a:avLst/>
            <a:gdLst/>
            <a:ahLst/>
            <a:cxnLst/>
            <a:rect l="l" t="t" r="r" b="b"/>
            <a:pathLst>
              <a:path w="293297" h="293328" extrusionOk="0">
                <a:moveTo>
                  <a:pt x="271538" y="241564"/>
                </a:moveTo>
                <a:lnTo>
                  <a:pt x="241687" y="271759"/>
                </a:lnTo>
                <a:lnTo>
                  <a:pt x="252117" y="282544"/>
                </a:lnTo>
                <a:cubicBezTo>
                  <a:pt x="254994" y="285419"/>
                  <a:pt x="259670" y="285419"/>
                  <a:pt x="262906" y="282544"/>
                </a:cubicBezTo>
                <a:lnTo>
                  <a:pt x="282328" y="262773"/>
                </a:lnTo>
                <a:cubicBezTo>
                  <a:pt x="283766" y="261694"/>
                  <a:pt x="284486" y="259537"/>
                  <a:pt x="284486" y="257740"/>
                </a:cubicBezTo>
                <a:cubicBezTo>
                  <a:pt x="284486" y="255583"/>
                  <a:pt x="283766" y="253786"/>
                  <a:pt x="282328" y="252348"/>
                </a:cubicBezTo>
                <a:lnTo>
                  <a:pt x="271538" y="241564"/>
                </a:lnTo>
                <a:close/>
                <a:moveTo>
                  <a:pt x="229818" y="200225"/>
                </a:moveTo>
                <a:lnTo>
                  <a:pt x="199608" y="230061"/>
                </a:lnTo>
                <a:lnTo>
                  <a:pt x="235213" y="265289"/>
                </a:lnTo>
                <a:lnTo>
                  <a:pt x="265424" y="235453"/>
                </a:lnTo>
                <a:lnTo>
                  <a:pt x="229818" y="200225"/>
                </a:lnTo>
                <a:close/>
                <a:moveTo>
                  <a:pt x="198169" y="183330"/>
                </a:moveTo>
                <a:cubicBezTo>
                  <a:pt x="196011" y="186206"/>
                  <a:pt x="193493" y="188722"/>
                  <a:pt x="190976" y="191238"/>
                </a:cubicBezTo>
                <a:cubicBezTo>
                  <a:pt x="188458" y="193754"/>
                  <a:pt x="185941" y="195911"/>
                  <a:pt x="183423" y="198428"/>
                </a:cubicBezTo>
                <a:lnTo>
                  <a:pt x="201046" y="216042"/>
                </a:lnTo>
                <a:lnTo>
                  <a:pt x="216152" y="201303"/>
                </a:lnTo>
                <a:lnTo>
                  <a:pt x="198169" y="183330"/>
                </a:lnTo>
                <a:close/>
                <a:moveTo>
                  <a:pt x="112712" y="81734"/>
                </a:moveTo>
                <a:cubicBezTo>
                  <a:pt x="103641" y="81734"/>
                  <a:pt x="96384" y="88991"/>
                  <a:pt x="96384" y="98062"/>
                </a:cubicBezTo>
                <a:cubicBezTo>
                  <a:pt x="96384" y="107134"/>
                  <a:pt x="103641" y="114391"/>
                  <a:pt x="112712" y="114391"/>
                </a:cubicBezTo>
                <a:cubicBezTo>
                  <a:pt x="121784" y="114391"/>
                  <a:pt x="129041" y="107134"/>
                  <a:pt x="129041" y="98062"/>
                </a:cubicBezTo>
                <a:cubicBezTo>
                  <a:pt x="129041" y="88991"/>
                  <a:pt x="121784" y="81734"/>
                  <a:pt x="112712" y="81734"/>
                </a:cubicBezTo>
                <a:close/>
                <a:moveTo>
                  <a:pt x="112712" y="73025"/>
                </a:moveTo>
                <a:cubicBezTo>
                  <a:pt x="126501" y="73025"/>
                  <a:pt x="137749" y="84274"/>
                  <a:pt x="137749" y="98062"/>
                </a:cubicBezTo>
                <a:cubicBezTo>
                  <a:pt x="137749" y="112214"/>
                  <a:pt x="126501" y="123462"/>
                  <a:pt x="112712" y="123462"/>
                </a:cubicBezTo>
                <a:cubicBezTo>
                  <a:pt x="98924" y="123462"/>
                  <a:pt x="87312" y="112214"/>
                  <a:pt x="87312" y="98062"/>
                </a:cubicBezTo>
                <a:cubicBezTo>
                  <a:pt x="87312" y="84274"/>
                  <a:pt x="98924" y="73025"/>
                  <a:pt x="112712" y="73025"/>
                </a:cubicBezTo>
                <a:close/>
                <a:moveTo>
                  <a:pt x="113326" y="51535"/>
                </a:moveTo>
                <a:cubicBezTo>
                  <a:pt x="100706" y="51535"/>
                  <a:pt x="89167" y="56595"/>
                  <a:pt x="80152" y="65268"/>
                </a:cubicBezTo>
                <a:cubicBezTo>
                  <a:pt x="71498" y="74302"/>
                  <a:pt x="66450" y="85867"/>
                  <a:pt x="66450" y="98515"/>
                </a:cubicBezTo>
                <a:cubicBezTo>
                  <a:pt x="66450" y="111163"/>
                  <a:pt x="71498" y="123089"/>
                  <a:pt x="80152" y="131762"/>
                </a:cubicBezTo>
                <a:lnTo>
                  <a:pt x="113326" y="165009"/>
                </a:lnTo>
                <a:lnTo>
                  <a:pt x="146500" y="131762"/>
                </a:lnTo>
                <a:cubicBezTo>
                  <a:pt x="164529" y="113332"/>
                  <a:pt x="164529" y="83698"/>
                  <a:pt x="146500" y="65268"/>
                </a:cubicBezTo>
                <a:cubicBezTo>
                  <a:pt x="137485" y="56595"/>
                  <a:pt x="125946" y="51535"/>
                  <a:pt x="113326" y="51535"/>
                </a:cubicBezTo>
                <a:close/>
                <a:moveTo>
                  <a:pt x="113326" y="42862"/>
                </a:moveTo>
                <a:cubicBezTo>
                  <a:pt x="128110" y="42862"/>
                  <a:pt x="142173" y="48644"/>
                  <a:pt x="152630" y="59124"/>
                </a:cubicBezTo>
                <a:cubicBezTo>
                  <a:pt x="174265" y="80807"/>
                  <a:pt x="174265" y="116223"/>
                  <a:pt x="152630" y="137906"/>
                </a:cubicBezTo>
                <a:lnTo>
                  <a:pt x="124143" y="166816"/>
                </a:lnTo>
                <a:lnTo>
                  <a:pt x="169938" y="166816"/>
                </a:lnTo>
                <a:cubicBezTo>
                  <a:pt x="172101" y="166816"/>
                  <a:pt x="174265" y="168623"/>
                  <a:pt x="174265" y="171514"/>
                </a:cubicBezTo>
                <a:cubicBezTo>
                  <a:pt x="174265" y="173682"/>
                  <a:pt x="172101" y="175851"/>
                  <a:pt x="169938" y="175851"/>
                </a:cubicBezTo>
                <a:lnTo>
                  <a:pt x="56714" y="175851"/>
                </a:lnTo>
                <a:cubicBezTo>
                  <a:pt x="54551" y="175851"/>
                  <a:pt x="52387" y="173682"/>
                  <a:pt x="52387" y="171514"/>
                </a:cubicBezTo>
                <a:cubicBezTo>
                  <a:pt x="52387" y="168623"/>
                  <a:pt x="54551" y="166816"/>
                  <a:pt x="56714" y="166816"/>
                </a:cubicBezTo>
                <a:lnTo>
                  <a:pt x="102508" y="166816"/>
                </a:lnTo>
                <a:lnTo>
                  <a:pt x="74022" y="137906"/>
                </a:lnTo>
                <a:cubicBezTo>
                  <a:pt x="52387" y="116223"/>
                  <a:pt x="52387" y="80807"/>
                  <a:pt x="74022" y="59124"/>
                </a:cubicBezTo>
                <a:cubicBezTo>
                  <a:pt x="84479" y="48644"/>
                  <a:pt x="98542" y="42862"/>
                  <a:pt x="113326" y="42862"/>
                </a:cubicBezTo>
                <a:close/>
                <a:moveTo>
                  <a:pt x="111852" y="8987"/>
                </a:moveTo>
                <a:cubicBezTo>
                  <a:pt x="84159" y="8987"/>
                  <a:pt x="58624" y="19771"/>
                  <a:pt x="38843" y="39182"/>
                </a:cubicBezTo>
                <a:cubicBezTo>
                  <a:pt x="19422" y="58594"/>
                  <a:pt x="8632" y="84476"/>
                  <a:pt x="8632" y="112155"/>
                </a:cubicBezTo>
                <a:cubicBezTo>
                  <a:pt x="8632" y="139474"/>
                  <a:pt x="19422" y="165356"/>
                  <a:pt x="38843" y="185127"/>
                </a:cubicBezTo>
                <a:cubicBezTo>
                  <a:pt x="58624" y="204539"/>
                  <a:pt x="84159" y="214963"/>
                  <a:pt x="111852" y="214963"/>
                </a:cubicBezTo>
                <a:cubicBezTo>
                  <a:pt x="139186" y="214963"/>
                  <a:pt x="165441" y="204539"/>
                  <a:pt x="184862" y="185127"/>
                </a:cubicBezTo>
                <a:cubicBezTo>
                  <a:pt x="204283" y="165356"/>
                  <a:pt x="215073" y="139474"/>
                  <a:pt x="215073" y="112155"/>
                </a:cubicBezTo>
                <a:cubicBezTo>
                  <a:pt x="215073" y="84476"/>
                  <a:pt x="204283" y="58594"/>
                  <a:pt x="184862" y="39182"/>
                </a:cubicBezTo>
                <a:cubicBezTo>
                  <a:pt x="165441" y="19771"/>
                  <a:pt x="139186" y="8987"/>
                  <a:pt x="111852" y="8987"/>
                </a:cubicBezTo>
                <a:close/>
                <a:moveTo>
                  <a:pt x="111852" y="0"/>
                </a:moveTo>
                <a:cubicBezTo>
                  <a:pt x="142063" y="0"/>
                  <a:pt x="170116" y="11863"/>
                  <a:pt x="190976" y="32712"/>
                </a:cubicBezTo>
                <a:cubicBezTo>
                  <a:pt x="212195" y="54280"/>
                  <a:pt x="223704" y="82319"/>
                  <a:pt x="223704" y="112155"/>
                </a:cubicBezTo>
                <a:cubicBezTo>
                  <a:pt x="223704" y="135520"/>
                  <a:pt x="216511" y="157448"/>
                  <a:pt x="203564" y="176140"/>
                </a:cubicBezTo>
                <a:lnTo>
                  <a:pt x="222266" y="194833"/>
                </a:lnTo>
                <a:lnTo>
                  <a:pt x="226582" y="190519"/>
                </a:lnTo>
                <a:cubicBezTo>
                  <a:pt x="228380" y="188722"/>
                  <a:pt x="231257" y="188722"/>
                  <a:pt x="233055" y="190519"/>
                </a:cubicBezTo>
                <a:lnTo>
                  <a:pt x="288442" y="246237"/>
                </a:lnTo>
                <a:cubicBezTo>
                  <a:pt x="294916" y="252348"/>
                  <a:pt x="294916" y="262773"/>
                  <a:pt x="288442" y="269243"/>
                </a:cubicBezTo>
                <a:lnTo>
                  <a:pt x="269021" y="288654"/>
                </a:lnTo>
                <a:cubicBezTo>
                  <a:pt x="265784" y="291890"/>
                  <a:pt x="261828" y="293328"/>
                  <a:pt x="257512" y="293328"/>
                </a:cubicBezTo>
                <a:cubicBezTo>
                  <a:pt x="253196" y="293328"/>
                  <a:pt x="249240" y="291890"/>
                  <a:pt x="246003" y="288654"/>
                </a:cubicBezTo>
                <a:lnTo>
                  <a:pt x="190616" y="233296"/>
                </a:lnTo>
                <a:cubicBezTo>
                  <a:pt x="188458" y="231139"/>
                  <a:pt x="188458" y="228623"/>
                  <a:pt x="190616" y="226826"/>
                </a:cubicBezTo>
                <a:lnTo>
                  <a:pt x="194572" y="222512"/>
                </a:lnTo>
                <a:lnTo>
                  <a:pt x="176230" y="203820"/>
                </a:lnTo>
                <a:cubicBezTo>
                  <a:pt x="157169" y="217120"/>
                  <a:pt x="135230" y="224309"/>
                  <a:pt x="111852" y="224309"/>
                </a:cubicBezTo>
                <a:cubicBezTo>
                  <a:pt x="82001" y="224309"/>
                  <a:pt x="53948" y="212087"/>
                  <a:pt x="32729" y="191238"/>
                </a:cubicBezTo>
                <a:cubicBezTo>
                  <a:pt x="11509" y="170029"/>
                  <a:pt x="0" y="141991"/>
                  <a:pt x="0" y="112155"/>
                </a:cubicBezTo>
                <a:cubicBezTo>
                  <a:pt x="0" y="82319"/>
                  <a:pt x="11509" y="54280"/>
                  <a:pt x="32729" y="32712"/>
                </a:cubicBezTo>
                <a:cubicBezTo>
                  <a:pt x="53948" y="11863"/>
                  <a:pt x="82001" y="0"/>
                  <a:pt x="1118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01" tIns="22844" rIns="45701" bIns="22844" anchor="ctr" anchorCtr="0">
            <a:noAutofit/>
          </a:bodyPr>
          <a:lstStyle/>
          <a:p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"/>
          <p:cNvSpPr txBox="1"/>
          <p:nvPr/>
        </p:nvSpPr>
        <p:spPr>
          <a:xfrm>
            <a:off x="1280790" y="3055966"/>
            <a:ext cx="818539" cy="66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ctr" anchorCtr="0">
            <a:spAutoFit/>
          </a:bodyPr>
          <a:lstStyle/>
          <a:p>
            <a:pPr algn="ctr"/>
            <a:r>
              <a:rPr lang="en-US" sz="2000" b="1" dirty="0">
                <a:solidFill>
                  <a:schemeClr val="lt1"/>
                </a:solidFill>
                <a:latin typeface="Grandview" panose="020B0502040204020203" pitchFamily="34" charset="0"/>
                <a:cs typeface="Poppins"/>
                <a:sym typeface="Poppins"/>
              </a:rPr>
              <a:t>Data Type</a:t>
            </a:r>
            <a:endParaRPr sz="2000" dirty="0">
              <a:latin typeface="Grandview" panose="020B0502040204020203" pitchFamily="34" charset="0"/>
            </a:endParaRPr>
          </a:p>
        </p:txBody>
      </p:sp>
      <p:sp>
        <p:nvSpPr>
          <p:cNvPr id="2" name="Google Shape;81;p2">
            <a:extLst>
              <a:ext uri="{FF2B5EF4-FFF2-40B4-BE49-F238E27FC236}">
                <a16:creationId xmlns:a16="http://schemas.microsoft.com/office/drawing/2014/main" id="{F077785D-57CF-22EC-8028-B98BD7912BFC}"/>
              </a:ext>
            </a:extLst>
          </p:cNvPr>
          <p:cNvSpPr txBox="1"/>
          <p:nvPr/>
        </p:nvSpPr>
        <p:spPr>
          <a:xfrm>
            <a:off x="3380045" y="3274864"/>
            <a:ext cx="983814" cy="35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ctr" anchorCtr="0">
            <a:spAutoFit/>
          </a:bodyPr>
          <a:lstStyle/>
          <a:p>
            <a:pPr algn="ctr"/>
            <a:r>
              <a:rPr lang="en-US" sz="2000" b="1" dirty="0">
                <a:solidFill>
                  <a:schemeClr val="lt1"/>
                </a:solidFill>
                <a:latin typeface="Grandview" panose="020B0502040204020203" pitchFamily="34" charset="0"/>
                <a:cs typeface="Poppins"/>
                <a:sym typeface="Poppins"/>
              </a:rPr>
              <a:t>Motive</a:t>
            </a:r>
            <a:endParaRPr sz="2000" dirty="0">
              <a:latin typeface="Grandview" panose="020B0502040204020203" pitchFamily="34" charset="0"/>
            </a:endParaRPr>
          </a:p>
        </p:txBody>
      </p:sp>
      <p:sp>
        <p:nvSpPr>
          <p:cNvPr id="3" name="Google Shape;81;p2">
            <a:extLst>
              <a:ext uri="{FF2B5EF4-FFF2-40B4-BE49-F238E27FC236}">
                <a16:creationId xmlns:a16="http://schemas.microsoft.com/office/drawing/2014/main" id="{84365C2B-D8D1-8A3F-3A64-46F6194FCFBF}"/>
              </a:ext>
            </a:extLst>
          </p:cNvPr>
          <p:cNvSpPr txBox="1"/>
          <p:nvPr/>
        </p:nvSpPr>
        <p:spPr>
          <a:xfrm>
            <a:off x="5407306" y="2991018"/>
            <a:ext cx="1272253" cy="969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ctr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  <a:latin typeface="Grandview" panose="020B0502040204020203" pitchFamily="34" charset="0"/>
                <a:cs typeface="Poppins"/>
                <a:sym typeface="Poppins"/>
              </a:rPr>
              <a:t>Sampling/research context</a:t>
            </a:r>
            <a:endParaRPr lang="en-US" sz="2000" dirty="0">
              <a:solidFill>
                <a:schemeClr val="bg1"/>
              </a:solidFill>
              <a:latin typeface="Grandview" panose="020B0502040204020203" pitchFamily="34" charset="0"/>
            </a:endParaRPr>
          </a:p>
        </p:txBody>
      </p:sp>
      <p:sp>
        <p:nvSpPr>
          <p:cNvPr id="4" name="Google Shape;81;p2">
            <a:extLst>
              <a:ext uri="{FF2B5EF4-FFF2-40B4-BE49-F238E27FC236}">
                <a16:creationId xmlns:a16="http://schemas.microsoft.com/office/drawing/2014/main" id="{AC605ED4-1D2E-306E-AC59-5E4B64C00BA1}"/>
              </a:ext>
            </a:extLst>
          </p:cNvPr>
          <p:cNvSpPr txBox="1"/>
          <p:nvPr/>
        </p:nvSpPr>
        <p:spPr>
          <a:xfrm>
            <a:off x="7664051" y="3144906"/>
            <a:ext cx="1272253" cy="66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ctr" anchorCtr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randview" panose="020B0502040204020203" pitchFamily="34" charset="0"/>
                <a:cs typeface="Poppins"/>
                <a:sym typeface="Poppins"/>
              </a:rPr>
              <a:t>Data Collection</a:t>
            </a:r>
            <a:endParaRPr lang="en-US" sz="2000" dirty="0">
              <a:solidFill>
                <a:schemeClr val="bg1"/>
              </a:solidFill>
              <a:latin typeface="Grandview" panose="020B0502040204020203" pitchFamily="34" charset="0"/>
            </a:endParaRPr>
          </a:p>
        </p:txBody>
      </p:sp>
      <p:sp>
        <p:nvSpPr>
          <p:cNvPr id="5" name="Google Shape;81;p2">
            <a:extLst>
              <a:ext uri="{FF2B5EF4-FFF2-40B4-BE49-F238E27FC236}">
                <a16:creationId xmlns:a16="http://schemas.microsoft.com/office/drawing/2014/main" id="{F089235E-1798-A6AB-5334-226FA843D9C3}"/>
              </a:ext>
            </a:extLst>
          </p:cNvPr>
          <p:cNvSpPr txBox="1"/>
          <p:nvPr/>
        </p:nvSpPr>
        <p:spPr>
          <a:xfrm>
            <a:off x="9949062" y="3249033"/>
            <a:ext cx="1272253" cy="66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1" tIns="22844" rIns="45701" bIns="22844" anchor="ctr" anchorCtr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randview" panose="020B0502040204020203" pitchFamily="34" charset="0"/>
                <a:cs typeface="Poppins"/>
                <a:sym typeface="Poppins"/>
              </a:rPr>
              <a:t>Data Analysis</a:t>
            </a:r>
            <a:endParaRPr lang="en-US" sz="2000" dirty="0">
              <a:solidFill>
                <a:schemeClr val="bg1"/>
              </a:solidFill>
              <a:latin typeface="Grandview" panose="020B0502040204020203" pitchFamily="34" charset="0"/>
            </a:endParaRPr>
          </a:p>
        </p:txBody>
      </p:sp>
      <p:pic>
        <p:nvPicPr>
          <p:cNvPr id="6" name="Picture 2" descr="May be an image of text that says &quot;RGU ABERDEEN&quot;">
            <a:extLst>
              <a:ext uri="{FF2B5EF4-FFF2-40B4-BE49-F238E27FC236}">
                <a16:creationId xmlns:a16="http://schemas.microsoft.com/office/drawing/2014/main" id="{AE524EB1-1E6F-53A7-0BD3-0CBCE477C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2" t="11738" r="13623" b="15009"/>
          <a:stretch/>
        </p:blipFill>
        <p:spPr bwMode="auto">
          <a:xfrm>
            <a:off x="10924372" y="69959"/>
            <a:ext cx="1120140" cy="113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GWO 2023 Conference (@GWO2023_CT) / Twitter">
            <a:extLst>
              <a:ext uri="{FF2B5EF4-FFF2-40B4-BE49-F238E27FC236}">
                <a16:creationId xmlns:a16="http://schemas.microsoft.com/office/drawing/2014/main" id="{A9BF9C53-90F5-E996-BF5C-4BC573C85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9" y="135427"/>
            <a:ext cx="1229024" cy="130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30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32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34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36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3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EADCEF-873C-6824-0906-1141344A6061}"/>
              </a:ext>
            </a:extLst>
          </p:cNvPr>
          <p:cNvSpPr txBox="1"/>
          <p:nvPr/>
        </p:nvSpPr>
        <p:spPr>
          <a:xfrm>
            <a:off x="1129243" y="290975"/>
            <a:ext cx="8947240" cy="4726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932688">
              <a:spcAft>
                <a:spcPts val="600"/>
              </a:spcAft>
            </a:pPr>
            <a:r>
              <a:rPr lang="en-US" sz="2448" kern="1200">
                <a:solidFill>
                  <a:schemeClr val="tx1"/>
                </a:solidFill>
                <a:latin typeface="+mn-lt"/>
                <a:ea typeface="+mn-ea"/>
                <a:cs typeface="Calibri"/>
              </a:rPr>
              <a:t>Results and Findings</a:t>
            </a:r>
            <a:endParaRPr lang="en-US" sz="2400"/>
          </a:p>
        </p:txBody>
      </p:sp>
      <p:graphicFrame>
        <p:nvGraphicFramePr>
          <p:cNvPr id="3" name="Diagram 3">
            <a:extLst>
              <a:ext uri="{FF2B5EF4-FFF2-40B4-BE49-F238E27FC236}">
                <a16:creationId xmlns:a16="http://schemas.microsoft.com/office/drawing/2014/main" id="{22C9ADB1-3BC5-312C-45A9-9BAD54670CF2}"/>
              </a:ext>
            </a:extLst>
          </p:cNvPr>
          <p:cNvGraphicFramePr/>
          <p:nvPr/>
        </p:nvGraphicFramePr>
        <p:xfrm>
          <a:off x="645347" y="1466886"/>
          <a:ext cx="4968664" cy="4708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BE7849BA-5505-8D3F-132F-5033D3DCCEA3}"/>
              </a:ext>
            </a:extLst>
          </p:cNvPr>
          <p:cNvSpPr txBox="1"/>
          <p:nvPr/>
        </p:nvSpPr>
        <p:spPr>
          <a:xfrm>
            <a:off x="1175429" y="804476"/>
            <a:ext cx="4796061" cy="3781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32688">
              <a:spcAft>
                <a:spcPts val="600"/>
              </a:spcAft>
            </a:pPr>
            <a:r>
              <a:rPr lang="en-US">
                <a:cs typeface="Calibri"/>
              </a:rPr>
              <a:t>Motivating Factors for female entrepreneurs</a:t>
            </a:r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FB78BB-116C-B003-CB19-445427411A8F}"/>
              </a:ext>
            </a:extLst>
          </p:cNvPr>
          <p:cNvSpPr txBox="1"/>
          <p:nvPr/>
        </p:nvSpPr>
        <p:spPr>
          <a:xfrm rot="10800000" flipV="1">
            <a:off x="6843883" y="774224"/>
            <a:ext cx="4575254" cy="3781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32688">
              <a:spcAft>
                <a:spcPts val="600"/>
              </a:spcAft>
            </a:pPr>
            <a:r>
              <a:rPr lang="en-US">
                <a:cs typeface="Calibri"/>
              </a:rPr>
              <a:t>Motivating Factors for male entrepreneurs</a:t>
            </a:r>
            <a:endParaRPr lang="en-US"/>
          </a:p>
        </p:txBody>
      </p:sp>
      <p:graphicFrame>
        <p:nvGraphicFramePr>
          <p:cNvPr id="28" name="Diagram 3">
            <a:extLst>
              <a:ext uri="{FF2B5EF4-FFF2-40B4-BE49-F238E27FC236}">
                <a16:creationId xmlns:a16="http://schemas.microsoft.com/office/drawing/2014/main" id="{E940A25B-7C9A-96BA-FEB2-85527B65EE33}"/>
              </a:ext>
            </a:extLst>
          </p:cNvPr>
          <p:cNvGraphicFramePr/>
          <p:nvPr/>
        </p:nvGraphicFramePr>
        <p:xfrm>
          <a:off x="5701989" y="1556924"/>
          <a:ext cx="6205116" cy="4607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8" name="Picture 9" descr="A picture containing text, outdoor object, flag&#10;&#10;Description automatically generated">
            <a:extLst>
              <a:ext uri="{FF2B5EF4-FFF2-40B4-BE49-F238E27FC236}">
                <a16:creationId xmlns:a16="http://schemas.microsoft.com/office/drawing/2014/main" id="{E418CDE3-DBA4-6200-48CD-4A30930079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136125" y="4482"/>
            <a:ext cx="1058397" cy="1100419"/>
          </a:xfrm>
          <a:prstGeom prst="rect">
            <a:avLst/>
          </a:prstGeom>
        </p:spPr>
      </p:pic>
      <p:pic>
        <p:nvPicPr>
          <p:cNvPr id="104" name="Picture 2" descr="May be an image of text that says &quot;RGU ABERDEEN&quot;">
            <a:extLst>
              <a:ext uri="{FF2B5EF4-FFF2-40B4-BE49-F238E27FC236}">
                <a16:creationId xmlns:a16="http://schemas.microsoft.com/office/drawing/2014/main" id="{EF923BDC-97CA-F522-A21F-B627091AC2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2" t="11738" r="13623" b="15009"/>
          <a:stretch/>
        </p:blipFill>
        <p:spPr bwMode="auto">
          <a:xfrm>
            <a:off x="-74307" y="-16305"/>
            <a:ext cx="1120140" cy="113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16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Family">
            <a:extLst>
              <a:ext uri="{FF2B5EF4-FFF2-40B4-BE49-F238E27FC236}">
                <a16:creationId xmlns:a16="http://schemas.microsoft.com/office/drawing/2014/main" id="{689585BB-DC74-95F9-4A27-82CDE5C21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1053" y="953955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4" name="Arc 13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9FEA23-C6F6-6FF9-DC46-21E9D90C3BBC}"/>
              </a:ext>
            </a:extLst>
          </p:cNvPr>
          <p:cNvSpPr txBox="1"/>
          <p:nvPr/>
        </p:nvSpPr>
        <p:spPr>
          <a:xfrm>
            <a:off x="838201" y="479493"/>
            <a:ext cx="5257800" cy="13255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Discussion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890A48-DD0F-E725-D573-357D3148A044}"/>
              </a:ext>
            </a:extLst>
          </p:cNvPr>
          <p:cNvSpPr txBox="1"/>
          <p:nvPr/>
        </p:nvSpPr>
        <p:spPr>
          <a:xfrm>
            <a:off x="838201" y="1984443"/>
            <a:ext cx="5257800" cy="419252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Some similarities exists greater autonomy, regaining satisfaction in one's work and identification of  a gap in the market.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However, financial motivation comes naturally for the male entrepreneurs.</a:t>
            </a:r>
            <a:endParaRPr lang="en-US" dirty="0"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Further analysis will show men are mostly introduced to the business world early in their lifetime due to patriarchy and inheritance laws.</a:t>
            </a:r>
            <a:endParaRPr lang="en-US" dirty="0">
              <a:cs typeface="Calibri" panose="020F0502020204030204"/>
            </a:endParaRP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>
              <a:cs typeface="Calibri" panose="020F0502020204030204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Additionally, male entrepreneurs are motivated by the idea of being self-employed, relating to the patriarchal need to be the head.</a:t>
            </a:r>
            <a:endParaRPr lang="en-US" dirty="0">
              <a:cs typeface="Calibri"/>
            </a:endParaRPr>
          </a:p>
        </p:txBody>
      </p:sp>
      <p:pic>
        <p:nvPicPr>
          <p:cNvPr id="5" name="Picture 9" descr="A picture containing text, outdoor object, flag&#10;&#10;Description automatically generated">
            <a:extLst>
              <a:ext uri="{FF2B5EF4-FFF2-40B4-BE49-F238E27FC236}">
                <a16:creationId xmlns:a16="http://schemas.microsoft.com/office/drawing/2014/main" id="{C9F9AF2B-3FFA-B939-A99F-92AD6D94E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91935" y="4693"/>
            <a:ext cx="1058397" cy="110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900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F423AF-ECE6-F287-9F7F-27CB7C896888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Contribution and Areas for further work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9C0762-5D21-EEEA-96BD-F545B33EFCBC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1714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findings revealed that respondents in this study were motivated by a complex system of interacting factors that include both push and pull factors</a:t>
            </a:r>
            <a:endParaRPr lang="en-US" dirty="0">
              <a:cs typeface="Calibri"/>
            </a:endParaRPr>
          </a:p>
          <a:p>
            <a:pPr marL="1714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This research has demonstrated that female entrepreneurs possess the opportunistic tendency that a typical male entrepreneur possesses in a global north economy.</a:t>
            </a:r>
            <a:endParaRPr lang="en-US" dirty="0">
              <a:cs typeface="Calibri"/>
            </a:endParaRPr>
          </a:p>
          <a:p>
            <a:pPr marL="1714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Our findings do not align with the extant literature about women mainly being pushed into entrepreneurship and making them set up businesses mostly in the service sector.</a:t>
            </a:r>
            <a:endParaRPr lang="en-US" dirty="0">
              <a:ea typeface="+mn-lt"/>
              <a:cs typeface="+mn-lt"/>
            </a:endParaRPr>
          </a:p>
          <a:p>
            <a:pPr marL="1714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This study has recorded female entrepreneurs operating in a male dominated sector (real estate sector).</a:t>
            </a:r>
            <a:endParaRPr lang="en-US" dirty="0">
              <a:cs typeface="Calibri"/>
            </a:endParaRPr>
          </a:p>
          <a:p>
            <a:pPr marL="1714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Social actors influence the motivations of entrepreneurs in the global south especially due to the patriarchal structures.</a:t>
            </a:r>
          </a:p>
          <a:p>
            <a:pPr marL="1714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Future work can include considering other sectors and a more rural sample in Nigeria.</a:t>
            </a:r>
          </a:p>
        </p:txBody>
      </p:sp>
      <p:pic>
        <p:nvPicPr>
          <p:cNvPr id="5" name="Picture 9" descr="A picture containing text, outdoor object, flag&#10;&#10;Description automatically generated">
            <a:extLst>
              <a:ext uri="{FF2B5EF4-FFF2-40B4-BE49-F238E27FC236}">
                <a16:creationId xmlns:a16="http://schemas.microsoft.com/office/drawing/2014/main" id="{327CDB25-401D-CDB7-D4AD-6EF0971F1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313" y="4693"/>
            <a:ext cx="1058397" cy="110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0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SM - Theme 41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DBEA2"/>
      </a:accent1>
      <a:accent2>
        <a:srgbClr val="3EBAEC"/>
      </a:accent2>
      <a:accent3>
        <a:srgbClr val="198AD6"/>
      </a:accent3>
      <a:accent4>
        <a:srgbClr val="13417F"/>
      </a:accent4>
      <a:accent5>
        <a:srgbClr val="606CE4"/>
      </a:accent5>
      <a:accent6>
        <a:srgbClr val="B1B7BD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688537DBDC144BA03ABDE6E9475A6B" ma:contentTypeVersion="9" ma:contentTypeDescription="Create a new document." ma:contentTypeScope="" ma:versionID="81e22da562f7c1b0063e72973df245ca">
  <xsd:schema xmlns:xsd="http://www.w3.org/2001/XMLSchema" xmlns:xs="http://www.w3.org/2001/XMLSchema" xmlns:p="http://schemas.microsoft.com/office/2006/metadata/properties" xmlns:ns2="24b0f94f-2c97-4a6a-be4a-50cacc783f37" xmlns:ns3="4aa284ec-80a3-477a-b19b-9be8faaac65a" targetNamespace="http://schemas.microsoft.com/office/2006/metadata/properties" ma:root="true" ma:fieldsID="a2934ad69eddbde87416b344357f5b67" ns2:_="" ns3:_="">
    <xsd:import namespace="24b0f94f-2c97-4a6a-be4a-50cacc783f37"/>
    <xsd:import namespace="4aa284ec-80a3-477a-b19b-9be8faaac6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b0f94f-2c97-4a6a-be4a-50cacc783f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9188312-0417-45d7-9d0d-29911a677e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284ec-80a3-477a-b19b-9be8faaac65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fcb7c2f-201f-4461-ba72-92ea5be6bbb4}" ma:internalName="TaxCatchAll" ma:showField="CatchAllData" ma:web="4aa284ec-80a3-477a-b19b-9be8faaac6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b0f94f-2c97-4a6a-be4a-50cacc783f37">
      <Terms xmlns="http://schemas.microsoft.com/office/infopath/2007/PartnerControls"/>
    </lcf76f155ced4ddcb4097134ff3c332f>
    <TaxCatchAll xmlns="4aa284ec-80a3-477a-b19b-9be8faaac65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BD71E5-66AB-41BD-9766-06C2CF0A5EB0}">
  <ds:schemaRefs>
    <ds:schemaRef ds:uri="24b0f94f-2c97-4a6a-be4a-50cacc783f37"/>
    <ds:schemaRef ds:uri="4aa284ec-80a3-477a-b19b-9be8faaac6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2EB6D94-9A99-4F4E-B692-C4815943F907}">
  <ds:schemaRefs>
    <ds:schemaRef ds:uri="24b0f94f-2c97-4a6a-be4a-50cacc783f37"/>
    <ds:schemaRef ds:uri="4aa284ec-80a3-477a-b19b-9be8faaac65a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5C3252E-3526-40C8-BE51-495E730FE6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587</Words>
  <Application>Microsoft Office PowerPoint</Application>
  <PresentationFormat>Widescreen</PresentationFormat>
  <Paragraphs>92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Grandview</vt:lpstr>
      <vt:lpstr>Lato Light</vt:lpstr>
      <vt:lpstr>Poppins</vt:lpstr>
      <vt:lpstr>Poppins Medium</vt:lpstr>
      <vt:lpstr>PT Serif</vt:lpstr>
      <vt:lpstr>Times New Roman</vt:lpstr>
      <vt:lpstr>Verdana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CHIOMA ONOSHAKPOR (1011829)</dc:creator>
  <cp:lastModifiedBy>Leah Morrison (lib)</cp:lastModifiedBy>
  <cp:revision>227</cp:revision>
  <dcterms:created xsi:type="dcterms:W3CDTF">2021-10-14T10:02:59Z</dcterms:created>
  <dcterms:modified xsi:type="dcterms:W3CDTF">2023-07-03T09:31:21Z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0x01010058688537DBDC144BA03ABDE6E9475A6B</vt:lpwstr>
  </property>
  <property fmtid="{D5CDD505-2E9C-101B-9397-08002B2CF9AE}" pid="3" name="MediaServiceImageTags">
    <vt:lpwstr/>
  </property>
</Properties>
</file>