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93" r:id="rId5"/>
  </p:sldMasterIdLst>
  <p:notesMasterIdLst>
    <p:notesMasterId r:id="rId27"/>
  </p:notesMasterIdLst>
  <p:handoutMasterIdLst>
    <p:handoutMasterId r:id="rId28"/>
  </p:handoutMasterIdLst>
  <p:sldIdLst>
    <p:sldId id="508" r:id="rId6"/>
    <p:sldId id="469" r:id="rId7"/>
    <p:sldId id="553" r:id="rId8"/>
    <p:sldId id="535" r:id="rId9"/>
    <p:sldId id="511" r:id="rId10"/>
    <p:sldId id="541" r:id="rId11"/>
    <p:sldId id="542" r:id="rId12"/>
    <p:sldId id="543" r:id="rId13"/>
    <p:sldId id="517" r:id="rId14"/>
    <p:sldId id="513" r:id="rId15"/>
    <p:sldId id="510" r:id="rId16"/>
    <p:sldId id="544" r:id="rId17"/>
    <p:sldId id="545" r:id="rId18"/>
    <p:sldId id="546" r:id="rId19"/>
    <p:sldId id="552" r:id="rId20"/>
    <p:sldId id="547" r:id="rId21"/>
    <p:sldId id="548" r:id="rId22"/>
    <p:sldId id="549" r:id="rId23"/>
    <p:sldId id="550" r:id="rId24"/>
    <p:sldId id="551" r:id="rId25"/>
    <p:sldId id="540" r:id="rId26"/>
  </p:sldIdLst>
  <p:sldSz cx="9144000" cy="6858000" type="screen4x3"/>
  <p:notesSz cx="6858000" cy="9144000"/>
  <p:custDataLst>
    <p:tags r:id="rId29"/>
  </p:custDataLst>
  <p:defaultTextStyle>
    <a:defPPr>
      <a:defRPr lang="en-US"/>
    </a:defPPr>
    <a:lvl1pPr marL="0" algn="l" defTabSz="914299" rtl="0" eaLnBrk="1" latinLnBrk="0" hangingPunct="1">
      <a:defRPr sz="1800" kern="1200">
        <a:solidFill>
          <a:schemeClr val="tx1"/>
        </a:solidFill>
        <a:latin typeface="+mn-lt"/>
        <a:ea typeface="+mn-ea"/>
        <a:cs typeface="+mn-cs"/>
      </a:defRPr>
    </a:lvl1pPr>
    <a:lvl2pPr marL="457151" algn="l" defTabSz="914299" rtl="0" eaLnBrk="1" latinLnBrk="0" hangingPunct="1">
      <a:defRPr sz="1800" kern="1200">
        <a:solidFill>
          <a:schemeClr val="tx1"/>
        </a:solidFill>
        <a:latin typeface="+mn-lt"/>
        <a:ea typeface="+mn-ea"/>
        <a:cs typeface="+mn-cs"/>
      </a:defRPr>
    </a:lvl2pPr>
    <a:lvl3pPr marL="914299" algn="l" defTabSz="914299" rtl="0" eaLnBrk="1" latinLnBrk="0" hangingPunct="1">
      <a:defRPr sz="1800" kern="1200">
        <a:solidFill>
          <a:schemeClr val="tx1"/>
        </a:solidFill>
        <a:latin typeface="+mn-lt"/>
        <a:ea typeface="+mn-ea"/>
        <a:cs typeface="+mn-cs"/>
      </a:defRPr>
    </a:lvl3pPr>
    <a:lvl4pPr marL="1371449" algn="l" defTabSz="914299" rtl="0" eaLnBrk="1" latinLnBrk="0" hangingPunct="1">
      <a:defRPr sz="1800" kern="1200">
        <a:solidFill>
          <a:schemeClr val="tx1"/>
        </a:solidFill>
        <a:latin typeface="+mn-lt"/>
        <a:ea typeface="+mn-ea"/>
        <a:cs typeface="+mn-cs"/>
      </a:defRPr>
    </a:lvl4pPr>
    <a:lvl5pPr marL="1828598" algn="l" defTabSz="914299" rtl="0" eaLnBrk="1" latinLnBrk="0" hangingPunct="1">
      <a:defRPr sz="1800" kern="1200">
        <a:solidFill>
          <a:schemeClr val="tx1"/>
        </a:solidFill>
        <a:latin typeface="+mn-lt"/>
        <a:ea typeface="+mn-ea"/>
        <a:cs typeface="+mn-cs"/>
      </a:defRPr>
    </a:lvl5pPr>
    <a:lvl6pPr marL="2285749" algn="l" defTabSz="914299" rtl="0" eaLnBrk="1" latinLnBrk="0" hangingPunct="1">
      <a:defRPr sz="1800" kern="1200">
        <a:solidFill>
          <a:schemeClr val="tx1"/>
        </a:solidFill>
        <a:latin typeface="+mn-lt"/>
        <a:ea typeface="+mn-ea"/>
        <a:cs typeface="+mn-cs"/>
      </a:defRPr>
    </a:lvl6pPr>
    <a:lvl7pPr marL="2742896" algn="l" defTabSz="914299" rtl="0" eaLnBrk="1" latinLnBrk="0" hangingPunct="1">
      <a:defRPr sz="1800" kern="1200">
        <a:solidFill>
          <a:schemeClr val="tx1"/>
        </a:solidFill>
        <a:latin typeface="+mn-lt"/>
        <a:ea typeface="+mn-ea"/>
        <a:cs typeface="+mn-cs"/>
      </a:defRPr>
    </a:lvl7pPr>
    <a:lvl8pPr marL="3200047" algn="l" defTabSz="914299" rtl="0" eaLnBrk="1" latinLnBrk="0" hangingPunct="1">
      <a:defRPr sz="1800" kern="1200">
        <a:solidFill>
          <a:schemeClr val="tx1"/>
        </a:solidFill>
        <a:latin typeface="+mn-lt"/>
        <a:ea typeface="+mn-ea"/>
        <a:cs typeface="+mn-cs"/>
      </a:defRPr>
    </a:lvl8pPr>
    <a:lvl9pPr marL="3657196" algn="l" defTabSz="91429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1"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78D3"/>
    <a:srgbClr val="7233A6"/>
    <a:srgbClr val="F5E4F8"/>
    <a:srgbClr val="D0A8B3"/>
    <a:srgbClr val="E4002B"/>
    <a:srgbClr val="FFA3A3"/>
    <a:srgbClr val="FB97A5"/>
    <a:srgbClr val="8BCDFF"/>
    <a:srgbClr val="46A887"/>
    <a:srgbClr val="ED8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9FBDA-EFFD-45D0-BC6D-C982345C170E}" v="1" dt="2024-01-26T12:18:11.5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17" autoAdjust="0"/>
    <p:restoredTop sz="87477" autoAdjust="0"/>
  </p:normalViewPr>
  <p:slideViewPr>
    <p:cSldViewPr snapToGrid="0" snapToObjects="1" showGuides="1">
      <p:cViewPr varScale="1">
        <p:scale>
          <a:sx n="74" d="100"/>
          <a:sy n="74" d="100"/>
        </p:scale>
        <p:origin x="1565" y="58"/>
      </p:cViewPr>
      <p:guideLst>
        <p:guide orient="horz" pos="2160"/>
        <p:guide pos="2881"/>
      </p:guideLst>
    </p:cSldViewPr>
  </p:slideViewPr>
  <p:notesTextViewPr>
    <p:cViewPr>
      <p:scale>
        <a:sx n="100" d="100"/>
        <a:sy n="100" d="100"/>
      </p:scale>
      <p:origin x="0" y="0"/>
    </p:cViewPr>
  </p:notesTextViewPr>
  <p:notesViewPr>
    <p:cSldViewPr snapToObjects="1">
      <p:cViewPr varScale="1">
        <p:scale>
          <a:sx n="130" d="100"/>
          <a:sy n="130" d="100"/>
        </p:scale>
        <p:origin x="-174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77199-22B4-4741-8E23-FDAC6F09123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87ABF16D-4009-46F6-BE4E-5B97F84146AD}">
      <dgm:prSet phldrT="[Text]"/>
      <dgm:spPr/>
      <dgm:t>
        <a:bodyPr/>
        <a:lstStyle/>
        <a:p>
          <a:r>
            <a:rPr lang="en-GB" dirty="0"/>
            <a:t>Manosphere</a:t>
          </a:r>
        </a:p>
      </dgm:t>
    </dgm:pt>
    <dgm:pt modelId="{9B4CD908-46BB-4616-8ABE-433B6A2B904B}" type="parTrans" cxnId="{8422D870-128B-406D-98EA-D6FFBB63FB7B}">
      <dgm:prSet/>
      <dgm:spPr/>
      <dgm:t>
        <a:bodyPr/>
        <a:lstStyle/>
        <a:p>
          <a:endParaRPr lang="en-GB"/>
        </a:p>
      </dgm:t>
    </dgm:pt>
    <dgm:pt modelId="{91BDB942-B2CE-494C-AEB1-DBDCEE49D60F}" type="sibTrans" cxnId="{8422D870-128B-406D-98EA-D6FFBB63FB7B}">
      <dgm:prSet/>
      <dgm:spPr/>
      <dgm:t>
        <a:bodyPr/>
        <a:lstStyle/>
        <a:p>
          <a:endParaRPr lang="en-GB"/>
        </a:p>
      </dgm:t>
    </dgm:pt>
    <dgm:pt modelId="{9A15B47C-966D-4B35-AE11-6F18DA4440AD}">
      <dgm:prSet phldrT="[Text]"/>
      <dgm:spPr/>
      <dgm:t>
        <a:bodyPr/>
        <a:lstStyle/>
        <a:p>
          <a:r>
            <a:rPr lang="en-GB" dirty="0"/>
            <a:t>Pick-up artists</a:t>
          </a:r>
        </a:p>
      </dgm:t>
    </dgm:pt>
    <dgm:pt modelId="{51F878A5-28B2-4A7B-8204-339505AE4455}" type="parTrans" cxnId="{40470E0F-4635-4729-9299-90A20CC0F59E}">
      <dgm:prSet/>
      <dgm:spPr/>
      <dgm:t>
        <a:bodyPr/>
        <a:lstStyle/>
        <a:p>
          <a:endParaRPr lang="en-GB"/>
        </a:p>
      </dgm:t>
    </dgm:pt>
    <dgm:pt modelId="{21DEFDD1-55AF-428A-AE7E-C757C83E1AC8}" type="sibTrans" cxnId="{40470E0F-4635-4729-9299-90A20CC0F59E}">
      <dgm:prSet/>
      <dgm:spPr/>
      <dgm:t>
        <a:bodyPr/>
        <a:lstStyle/>
        <a:p>
          <a:endParaRPr lang="en-GB"/>
        </a:p>
      </dgm:t>
    </dgm:pt>
    <dgm:pt modelId="{D242F194-ACB4-4E30-9D62-DDD17367704B}">
      <dgm:prSet phldrT="[Text]"/>
      <dgm:spPr/>
      <dgm:t>
        <a:bodyPr/>
        <a:lstStyle/>
        <a:p>
          <a:r>
            <a:rPr lang="en-GB" dirty="0"/>
            <a:t>Men Going Their Own Way</a:t>
          </a:r>
        </a:p>
      </dgm:t>
    </dgm:pt>
    <dgm:pt modelId="{4744FB3D-15C4-4A1D-B91D-C84B9DE2E9ED}" type="parTrans" cxnId="{08DA7B05-D816-4683-B7A0-F68D9FB8FC76}">
      <dgm:prSet/>
      <dgm:spPr/>
      <dgm:t>
        <a:bodyPr/>
        <a:lstStyle/>
        <a:p>
          <a:endParaRPr lang="en-GB"/>
        </a:p>
      </dgm:t>
    </dgm:pt>
    <dgm:pt modelId="{328D4F57-79A1-4392-A9CE-43E76AD900CB}" type="sibTrans" cxnId="{08DA7B05-D816-4683-B7A0-F68D9FB8FC76}">
      <dgm:prSet/>
      <dgm:spPr/>
      <dgm:t>
        <a:bodyPr/>
        <a:lstStyle/>
        <a:p>
          <a:endParaRPr lang="en-GB"/>
        </a:p>
      </dgm:t>
    </dgm:pt>
    <dgm:pt modelId="{0150DCC6-ED7B-4ED1-BC2C-38319AFB96C1}">
      <dgm:prSet phldrT="[Text]"/>
      <dgm:spPr/>
      <dgm:t>
        <a:bodyPr/>
        <a:lstStyle/>
        <a:p>
          <a:r>
            <a:rPr lang="en-GB" dirty="0"/>
            <a:t>Men’s Rights Activists</a:t>
          </a:r>
        </a:p>
      </dgm:t>
    </dgm:pt>
    <dgm:pt modelId="{67365E9D-F4BB-495F-BFC1-EEEB38056EDD}" type="parTrans" cxnId="{B27AFD64-ABE8-442D-A043-FCD190501861}">
      <dgm:prSet/>
      <dgm:spPr/>
      <dgm:t>
        <a:bodyPr/>
        <a:lstStyle/>
        <a:p>
          <a:endParaRPr lang="en-GB"/>
        </a:p>
      </dgm:t>
    </dgm:pt>
    <dgm:pt modelId="{14FDF134-32CA-43DD-B036-53769E2A86B7}" type="sibTrans" cxnId="{B27AFD64-ABE8-442D-A043-FCD190501861}">
      <dgm:prSet/>
      <dgm:spPr/>
      <dgm:t>
        <a:bodyPr/>
        <a:lstStyle/>
        <a:p>
          <a:endParaRPr lang="en-GB"/>
        </a:p>
      </dgm:t>
    </dgm:pt>
    <dgm:pt modelId="{1C087DBE-0C88-49CC-B676-4EAF1B423C80}">
      <dgm:prSet phldrT="[Text]"/>
      <dgm:spPr/>
      <dgm:t>
        <a:bodyPr/>
        <a:lstStyle/>
        <a:p>
          <a:r>
            <a:rPr lang="en-GB" dirty="0"/>
            <a:t>Involuntary celibates</a:t>
          </a:r>
        </a:p>
      </dgm:t>
    </dgm:pt>
    <dgm:pt modelId="{0CEDD572-7073-4E6A-89E8-66BA0FB9C86E}" type="parTrans" cxnId="{BC4BD08B-AA5B-4AD0-A9D0-475CD5AA1E12}">
      <dgm:prSet/>
      <dgm:spPr/>
      <dgm:t>
        <a:bodyPr/>
        <a:lstStyle/>
        <a:p>
          <a:endParaRPr lang="en-GB"/>
        </a:p>
      </dgm:t>
    </dgm:pt>
    <dgm:pt modelId="{BD005F95-B32C-4E96-AE8D-3A433E2CDC89}" type="sibTrans" cxnId="{BC4BD08B-AA5B-4AD0-A9D0-475CD5AA1E12}">
      <dgm:prSet/>
      <dgm:spPr/>
      <dgm:t>
        <a:bodyPr/>
        <a:lstStyle/>
        <a:p>
          <a:endParaRPr lang="en-GB"/>
        </a:p>
      </dgm:t>
    </dgm:pt>
    <dgm:pt modelId="{36801165-17A9-4F02-B682-ECFFF861EB74}" type="pres">
      <dgm:prSet presAssocID="{45377199-22B4-4741-8E23-FDAC6F091231}" presName="Name0" presStyleCnt="0">
        <dgm:presLayoutVars>
          <dgm:chMax val="1"/>
          <dgm:dir/>
          <dgm:animLvl val="ctr"/>
          <dgm:resizeHandles val="exact"/>
        </dgm:presLayoutVars>
      </dgm:prSet>
      <dgm:spPr/>
    </dgm:pt>
    <dgm:pt modelId="{C230A82F-5C7B-48F0-99F7-567338E1ECD6}" type="pres">
      <dgm:prSet presAssocID="{87ABF16D-4009-46F6-BE4E-5B97F84146AD}" presName="centerShape" presStyleLbl="node0" presStyleIdx="0" presStyleCnt="1"/>
      <dgm:spPr/>
    </dgm:pt>
    <dgm:pt modelId="{088B253C-9EB8-4779-8E4A-DE11BEF358FA}" type="pres">
      <dgm:prSet presAssocID="{9A15B47C-966D-4B35-AE11-6F18DA4440AD}" presName="node" presStyleLbl="node1" presStyleIdx="0" presStyleCnt="4">
        <dgm:presLayoutVars>
          <dgm:bulletEnabled val="1"/>
        </dgm:presLayoutVars>
      </dgm:prSet>
      <dgm:spPr/>
    </dgm:pt>
    <dgm:pt modelId="{D0BB854A-3DF8-4943-98B8-E17F2A1E8B06}" type="pres">
      <dgm:prSet presAssocID="{9A15B47C-966D-4B35-AE11-6F18DA4440AD}" presName="dummy" presStyleCnt="0"/>
      <dgm:spPr/>
    </dgm:pt>
    <dgm:pt modelId="{C90A7AA9-9E5A-412F-AB02-3D9AD9987048}" type="pres">
      <dgm:prSet presAssocID="{21DEFDD1-55AF-428A-AE7E-C757C83E1AC8}" presName="sibTrans" presStyleLbl="sibTrans2D1" presStyleIdx="0" presStyleCnt="4"/>
      <dgm:spPr/>
    </dgm:pt>
    <dgm:pt modelId="{0777F53D-DF5F-4196-ACEB-FC4A3DEBB87F}" type="pres">
      <dgm:prSet presAssocID="{D242F194-ACB4-4E30-9D62-DDD17367704B}" presName="node" presStyleLbl="node1" presStyleIdx="1" presStyleCnt="4">
        <dgm:presLayoutVars>
          <dgm:bulletEnabled val="1"/>
        </dgm:presLayoutVars>
      </dgm:prSet>
      <dgm:spPr/>
    </dgm:pt>
    <dgm:pt modelId="{27CDA4B2-E1F7-41B8-93CE-FFA6935786E9}" type="pres">
      <dgm:prSet presAssocID="{D242F194-ACB4-4E30-9D62-DDD17367704B}" presName="dummy" presStyleCnt="0"/>
      <dgm:spPr/>
    </dgm:pt>
    <dgm:pt modelId="{3C3F12B9-4DCF-47F5-AFEE-CB3C1FCC2B01}" type="pres">
      <dgm:prSet presAssocID="{328D4F57-79A1-4392-A9CE-43E76AD900CB}" presName="sibTrans" presStyleLbl="sibTrans2D1" presStyleIdx="1" presStyleCnt="4"/>
      <dgm:spPr/>
    </dgm:pt>
    <dgm:pt modelId="{75E4FB27-4397-4B78-8907-4382429CFE84}" type="pres">
      <dgm:prSet presAssocID="{0150DCC6-ED7B-4ED1-BC2C-38319AFB96C1}" presName="node" presStyleLbl="node1" presStyleIdx="2" presStyleCnt="4">
        <dgm:presLayoutVars>
          <dgm:bulletEnabled val="1"/>
        </dgm:presLayoutVars>
      </dgm:prSet>
      <dgm:spPr/>
    </dgm:pt>
    <dgm:pt modelId="{7C8E5C88-72FA-4B78-A2E3-A29765B8AEDD}" type="pres">
      <dgm:prSet presAssocID="{0150DCC6-ED7B-4ED1-BC2C-38319AFB96C1}" presName="dummy" presStyleCnt="0"/>
      <dgm:spPr/>
    </dgm:pt>
    <dgm:pt modelId="{0CC995A7-EE99-4FCB-89E9-773D4D6610F8}" type="pres">
      <dgm:prSet presAssocID="{14FDF134-32CA-43DD-B036-53769E2A86B7}" presName="sibTrans" presStyleLbl="sibTrans2D1" presStyleIdx="2" presStyleCnt="4"/>
      <dgm:spPr/>
    </dgm:pt>
    <dgm:pt modelId="{A9278CB5-EDAB-4823-B35B-989C56F9863A}" type="pres">
      <dgm:prSet presAssocID="{1C087DBE-0C88-49CC-B676-4EAF1B423C80}" presName="node" presStyleLbl="node1" presStyleIdx="3" presStyleCnt="4">
        <dgm:presLayoutVars>
          <dgm:bulletEnabled val="1"/>
        </dgm:presLayoutVars>
      </dgm:prSet>
      <dgm:spPr/>
    </dgm:pt>
    <dgm:pt modelId="{3DFDDEAF-DED3-4960-BC36-F8A978DC191B}" type="pres">
      <dgm:prSet presAssocID="{1C087DBE-0C88-49CC-B676-4EAF1B423C80}" presName="dummy" presStyleCnt="0"/>
      <dgm:spPr/>
    </dgm:pt>
    <dgm:pt modelId="{1991F2B7-9251-4853-95F7-1BEFA0C186DB}" type="pres">
      <dgm:prSet presAssocID="{BD005F95-B32C-4E96-AE8D-3A433E2CDC89}" presName="sibTrans" presStyleLbl="sibTrans2D1" presStyleIdx="3" presStyleCnt="4"/>
      <dgm:spPr/>
    </dgm:pt>
  </dgm:ptLst>
  <dgm:cxnLst>
    <dgm:cxn modelId="{08DA7B05-D816-4683-B7A0-F68D9FB8FC76}" srcId="{87ABF16D-4009-46F6-BE4E-5B97F84146AD}" destId="{D242F194-ACB4-4E30-9D62-DDD17367704B}" srcOrd="1" destOrd="0" parTransId="{4744FB3D-15C4-4A1D-B91D-C84B9DE2E9ED}" sibTransId="{328D4F57-79A1-4392-A9CE-43E76AD900CB}"/>
    <dgm:cxn modelId="{4CAC9709-2852-41F4-A8FC-1DE1509459D4}" type="presOf" srcId="{328D4F57-79A1-4392-A9CE-43E76AD900CB}" destId="{3C3F12B9-4DCF-47F5-AFEE-CB3C1FCC2B01}" srcOrd="0" destOrd="0" presId="urn:microsoft.com/office/officeart/2005/8/layout/radial6"/>
    <dgm:cxn modelId="{40470E0F-4635-4729-9299-90A20CC0F59E}" srcId="{87ABF16D-4009-46F6-BE4E-5B97F84146AD}" destId="{9A15B47C-966D-4B35-AE11-6F18DA4440AD}" srcOrd="0" destOrd="0" parTransId="{51F878A5-28B2-4A7B-8204-339505AE4455}" sibTransId="{21DEFDD1-55AF-428A-AE7E-C757C83E1AC8}"/>
    <dgm:cxn modelId="{65543E61-4721-4DDB-8F3F-5A03235BB5A1}" type="presOf" srcId="{BD005F95-B32C-4E96-AE8D-3A433E2CDC89}" destId="{1991F2B7-9251-4853-95F7-1BEFA0C186DB}" srcOrd="0" destOrd="0" presId="urn:microsoft.com/office/officeart/2005/8/layout/radial6"/>
    <dgm:cxn modelId="{B27AFD64-ABE8-442D-A043-FCD190501861}" srcId="{87ABF16D-4009-46F6-BE4E-5B97F84146AD}" destId="{0150DCC6-ED7B-4ED1-BC2C-38319AFB96C1}" srcOrd="2" destOrd="0" parTransId="{67365E9D-F4BB-495F-BFC1-EEEB38056EDD}" sibTransId="{14FDF134-32CA-43DD-B036-53769E2A86B7}"/>
    <dgm:cxn modelId="{23844945-054A-4701-9D78-0FD96A38389E}" type="presOf" srcId="{14FDF134-32CA-43DD-B036-53769E2A86B7}" destId="{0CC995A7-EE99-4FCB-89E9-773D4D6610F8}" srcOrd="0" destOrd="0" presId="urn:microsoft.com/office/officeart/2005/8/layout/radial6"/>
    <dgm:cxn modelId="{8422D870-128B-406D-98EA-D6FFBB63FB7B}" srcId="{45377199-22B4-4741-8E23-FDAC6F091231}" destId="{87ABF16D-4009-46F6-BE4E-5B97F84146AD}" srcOrd="0" destOrd="0" parTransId="{9B4CD908-46BB-4616-8ABE-433B6A2B904B}" sibTransId="{91BDB942-B2CE-494C-AEB1-DBDCEE49D60F}"/>
    <dgm:cxn modelId="{85349C51-9559-4EDC-9876-886041485016}" type="presOf" srcId="{87ABF16D-4009-46F6-BE4E-5B97F84146AD}" destId="{C230A82F-5C7B-48F0-99F7-567338E1ECD6}" srcOrd="0" destOrd="0" presId="urn:microsoft.com/office/officeart/2005/8/layout/radial6"/>
    <dgm:cxn modelId="{F858D48A-65AA-4A64-84DB-543C661FBFA9}" type="presOf" srcId="{45377199-22B4-4741-8E23-FDAC6F091231}" destId="{36801165-17A9-4F02-B682-ECFFF861EB74}" srcOrd="0" destOrd="0" presId="urn:microsoft.com/office/officeart/2005/8/layout/radial6"/>
    <dgm:cxn modelId="{BC4BD08B-AA5B-4AD0-A9D0-475CD5AA1E12}" srcId="{87ABF16D-4009-46F6-BE4E-5B97F84146AD}" destId="{1C087DBE-0C88-49CC-B676-4EAF1B423C80}" srcOrd="3" destOrd="0" parTransId="{0CEDD572-7073-4E6A-89E8-66BA0FB9C86E}" sibTransId="{BD005F95-B32C-4E96-AE8D-3A433E2CDC89}"/>
    <dgm:cxn modelId="{254890CA-1177-410F-BB9B-27550AEACD38}" type="presOf" srcId="{21DEFDD1-55AF-428A-AE7E-C757C83E1AC8}" destId="{C90A7AA9-9E5A-412F-AB02-3D9AD9987048}" srcOrd="0" destOrd="0" presId="urn:microsoft.com/office/officeart/2005/8/layout/radial6"/>
    <dgm:cxn modelId="{E4F328CB-D3BD-4C20-9476-C4DA01237F37}" type="presOf" srcId="{1C087DBE-0C88-49CC-B676-4EAF1B423C80}" destId="{A9278CB5-EDAB-4823-B35B-989C56F9863A}" srcOrd="0" destOrd="0" presId="urn:microsoft.com/office/officeart/2005/8/layout/radial6"/>
    <dgm:cxn modelId="{147CA4D2-398A-4DFC-9750-670C05DE5ADA}" type="presOf" srcId="{9A15B47C-966D-4B35-AE11-6F18DA4440AD}" destId="{088B253C-9EB8-4779-8E4A-DE11BEF358FA}" srcOrd="0" destOrd="0" presId="urn:microsoft.com/office/officeart/2005/8/layout/radial6"/>
    <dgm:cxn modelId="{3C414FF1-D0C4-4393-BC72-28B77E53FDE5}" type="presOf" srcId="{0150DCC6-ED7B-4ED1-BC2C-38319AFB96C1}" destId="{75E4FB27-4397-4B78-8907-4382429CFE84}" srcOrd="0" destOrd="0" presId="urn:microsoft.com/office/officeart/2005/8/layout/radial6"/>
    <dgm:cxn modelId="{B5149DF9-265C-4368-B900-277E84993371}" type="presOf" srcId="{D242F194-ACB4-4E30-9D62-DDD17367704B}" destId="{0777F53D-DF5F-4196-ACEB-FC4A3DEBB87F}" srcOrd="0" destOrd="0" presId="urn:microsoft.com/office/officeart/2005/8/layout/radial6"/>
    <dgm:cxn modelId="{EF26B848-2028-40A3-8683-7DDFB066D462}" type="presParOf" srcId="{36801165-17A9-4F02-B682-ECFFF861EB74}" destId="{C230A82F-5C7B-48F0-99F7-567338E1ECD6}" srcOrd="0" destOrd="0" presId="urn:microsoft.com/office/officeart/2005/8/layout/radial6"/>
    <dgm:cxn modelId="{D585720B-DF6D-458B-B898-FEF3167C3E32}" type="presParOf" srcId="{36801165-17A9-4F02-B682-ECFFF861EB74}" destId="{088B253C-9EB8-4779-8E4A-DE11BEF358FA}" srcOrd="1" destOrd="0" presId="urn:microsoft.com/office/officeart/2005/8/layout/radial6"/>
    <dgm:cxn modelId="{552C33BC-EF13-4CCE-8740-C4974204D3A5}" type="presParOf" srcId="{36801165-17A9-4F02-B682-ECFFF861EB74}" destId="{D0BB854A-3DF8-4943-98B8-E17F2A1E8B06}" srcOrd="2" destOrd="0" presId="urn:microsoft.com/office/officeart/2005/8/layout/radial6"/>
    <dgm:cxn modelId="{D7B6BF34-9861-4E17-A08F-63D4BB0F4586}" type="presParOf" srcId="{36801165-17A9-4F02-B682-ECFFF861EB74}" destId="{C90A7AA9-9E5A-412F-AB02-3D9AD9987048}" srcOrd="3" destOrd="0" presId="urn:microsoft.com/office/officeart/2005/8/layout/radial6"/>
    <dgm:cxn modelId="{21A1DD98-A730-479F-846A-5BDA76958A4A}" type="presParOf" srcId="{36801165-17A9-4F02-B682-ECFFF861EB74}" destId="{0777F53D-DF5F-4196-ACEB-FC4A3DEBB87F}" srcOrd="4" destOrd="0" presId="urn:microsoft.com/office/officeart/2005/8/layout/radial6"/>
    <dgm:cxn modelId="{D0915BD0-C58E-49DB-A425-7F5E47BA9A6C}" type="presParOf" srcId="{36801165-17A9-4F02-B682-ECFFF861EB74}" destId="{27CDA4B2-E1F7-41B8-93CE-FFA6935786E9}" srcOrd="5" destOrd="0" presId="urn:microsoft.com/office/officeart/2005/8/layout/radial6"/>
    <dgm:cxn modelId="{5CF4B95B-CFA2-49C5-8E59-A92F31485C17}" type="presParOf" srcId="{36801165-17A9-4F02-B682-ECFFF861EB74}" destId="{3C3F12B9-4DCF-47F5-AFEE-CB3C1FCC2B01}" srcOrd="6" destOrd="0" presId="urn:microsoft.com/office/officeart/2005/8/layout/radial6"/>
    <dgm:cxn modelId="{2A791A59-CFF7-4EDD-BCDF-222ECFEF2737}" type="presParOf" srcId="{36801165-17A9-4F02-B682-ECFFF861EB74}" destId="{75E4FB27-4397-4B78-8907-4382429CFE84}" srcOrd="7" destOrd="0" presId="urn:microsoft.com/office/officeart/2005/8/layout/radial6"/>
    <dgm:cxn modelId="{69607457-7E9B-4365-A6E1-FE6111D2FC92}" type="presParOf" srcId="{36801165-17A9-4F02-B682-ECFFF861EB74}" destId="{7C8E5C88-72FA-4B78-A2E3-A29765B8AEDD}" srcOrd="8" destOrd="0" presId="urn:microsoft.com/office/officeart/2005/8/layout/radial6"/>
    <dgm:cxn modelId="{AC1DD09C-CF60-435A-89E6-BE7AFF37DDBB}" type="presParOf" srcId="{36801165-17A9-4F02-B682-ECFFF861EB74}" destId="{0CC995A7-EE99-4FCB-89E9-773D4D6610F8}" srcOrd="9" destOrd="0" presId="urn:microsoft.com/office/officeart/2005/8/layout/radial6"/>
    <dgm:cxn modelId="{A99457A3-4463-4E61-96D3-EBCFEB0FD5F0}" type="presParOf" srcId="{36801165-17A9-4F02-B682-ECFFF861EB74}" destId="{A9278CB5-EDAB-4823-B35B-989C56F9863A}" srcOrd="10" destOrd="0" presId="urn:microsoft.com/office/officeart/2005/8/layout/radial6"/>
    <dgm:cxn modelId="{E6E9985F-2B72-498F-9EC7-24D197AB2C1B}" type="presParOf" srcId="{36801165-17A9-4F02-B682-ECFFF861EB74}" destId="{3DFDDEAF-DED3-4960-BC36-F8A978DC191B}" srcOrd="11" destOrd="0" presId="urn:microsoft.com/office/officeart/2005/8/layout/radial6"/>
    <dgm:cxn modelId="{76173A34-7A7D-4148-8486-9DA16C8C9530}" type="presParOf" srcId="{36801165-17A9-4F02-B682-ECFFF861EB74}" destId="{1991F2B7-9251-4853-95F7-1BEFA0C186DB}"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F8472B-080A-49C9-81B6-BC57F6155A90}"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BEB79E66-DBAD-4130-B9A4-D8A19359DD53}">
      <dgm:prSet phldrT="[Text]" custT="1"/>
      <dgm:spPr/>
      <dgm:t>
        <a:bodyPr/>
        <a:lstStyle/>
        <a:p>
          <a:r>
            <a:rPr lang="en-GB" sz="1800" dirty="0"/>
            <a:t>The masturbating man</a:t>
          </a:r>
        </a:p>
      </dgm:t>
    </dgm:pt>
    <dgm:pt modelId="{5EC7B4F5-42FE-41E9-BB8F-BA678E9AAC9D}" type="parTrans" cxnId="{3372D1EC-37D9-49DF-839E-FFFEAC039B37}">
      <dgm:prSet/>
      <dgm:spPr/>
      <dgm:t>
        <a:bodyPr/>
        <a:lstStyle/>
        <a:p>
          <a:endParaRPr lang="en-GB"/>
        </a:p>
      </dgm:t>
    </dgm:pt>
    <dgm:pt modelId="{C8F79BE2-ACAB-4769-8FF0-DA69CAC32B33}" type="sibTrans" cxnId="{3372D1EC-37D9-49DF-839E-FFFEAC039B37}">
      <dgm:prSet/>
      <dgm:spPr/>
      <dgm:t>
        <a:bodyPr/>
        <a:lstStyle/>
        <a:p>
          <a:endParaRPr lang="en-GB"/>
        </a:p>
      </dgm:t>
    </dgm:pt>
    <dgm:pt modelId="{7F962CB1-8368-456A-B713-51651DA53CFD}">
      <dgm:prSet phldrT="[Text]"/>
      <dgm:spPr/>
      <dgm:t>
        <a:bodyPr/>
        <a:lstStyle/>
        <a:p>
          <a:r>
            <a:rPr lang="en-GB" dirty="0"/>
            <a:t>Passive consumer: reward but no effort</a:t>
          </a:r>
        </a:p>
      </dgm:t>
    </dgm:pt>
    <dgm:pt modelId="{DFA3DFA0-326C-4A26-A30A-14BB5CEDE104}" type="parTrans" cxnId="{B8F5A100-420C-4EE1-922B-B963C57828A3}">
      <dgm:prSet/>
      <dgm:spPr/>
      <dgm:t>
        <a:bodyPr/>
        <a:lstStyle/>
        <a:p>
          <a:endParaRPr lang="en-GB"/>
        </a:p>
      </dgm:t>
    </dgm:pt>
    <dgm:pt modelId="{4DE4266A-95E2-443C-AB60-B3DF19EFC1A2}" type="sibTrans" cxnId="{B8F5A100-420C-4EE1-922B-B963C57828A3}">
      <dgm:prSet/>
      <dgm:spPr/>
      <dgm:t>
        <a:bodyPr/>
        <a:lstStyle/>
        <a:p>
          <a:endParaRPr lang="en-GB"/>
        </a:p>
      </dgm:t>
    </dgm:pt>
    <dgm:pt modelId="{341EB56F-8D0C-4351-A060-058ED245312A}">
      <dgm:prSet phldrT="[Text]"/>
      <dgm:spPr/>
      <dgm:t>
        <a:bodyPr/>
        <a:lstStyle/>
        <a:p>
          <a:r>
            <a:rPr lang="en-GB" dirty="0"/>
            <a:t>Emotionality: effeminate</a:t>
          </a:r>
        </a:p>
      </dgm:t>
    </dgm:pt>
    <dgm:pt modelId="{B709372E-DC14-4B13-9F14-9914550F4752}" type="parTrans" cxnId="{6DF5374B-30E8-43AB-8CC8-DB859BE7E6AD}">
      <dgm:prSet/>
      <dgm:spPr/>
      <dgm:t>
        <a:bodyPr/>
        <a:lstStyle/>
        <a:p>
          <a:endParaRPr lang="en-GB"/>
        </a:p>
      </dgm:t>
    </dgm:pt>
    <dgm:pt modelId="{1071F84A-0886-4581-B71A-DCF3AA2511BA}" type="sibTrans" cxnId="{6DF5374B-30E8-43AB-8CC8-DB859BE7E6AD}">
      <dgm:prSet/>
      <dgm:spPr/>
      <dgm:t>
        <a:bodyPr/>
        <a:lstStyle/>
        <a:p>
          <a:endParaRPr lang="en-GB"/>
        </a:p>
      </dgm:t>
    </dgm:pt>
    <dgm:pt modelId="{F6F3A5D2-1DD1-4BDE-A9F5-58004F03254F}">
      <dgm:prSet phldrT="[Text]" custT="1"/>
      <dgm:spPr/>
      <dgm:t>
        <a:bodyPr/>
        <a:lstStyle/>
        <a:p>
          <a:r>
            <a:rPr lang="en-GB" sz="1800" dirty="0"/>
            <a:t>The post-</a:t>
          </a:r>
          <a:r>
            <a:rPr lang="en-GB" sz="1800" dirty="0" err="1"/>
            <a:t>mastubatory</a:t>
          </a:r>
          <a:r>
            <a:rPr lang="en-GB" sz="1800" dirty="0"/>
            <a:t> man</a:t>
          </a:r>
        </a:p>
      </dgm:t>
    </dgm:pt>
    <dgm:pt modelId="{DD57140D-3C8A-4320-AAEE-9A03F05FAD45}" type="parTrans" cxnId="{477D178F-0169-4782-A98D-65E3E9EFF0B8}">
      <dgm:prSet/>
      <dgm:spPr/>
      <dgm:t>
        <a:bodyPr/>
        <a:lstStyle/>
        <a:p>
          <a:endParaRPr lang="en-GB"/>
        </a:p>
      </dgm:t>
    </dgm:pt>
    <dgm:pt modelId="{1C5D014A-525B-47F4-AC6B-538CE8C37CB3}" type="sibTrans" cxnId="{477D178F-0169-4782-A98D-65E3E9EFF0B8}">
      <dgm:prSet/>
      <dgm:spPr/>
      <dgm:t>
        <a:bodyPr/>
        <a:lstStyle/>
        <a:p>
          <a:endParaRPr lang="en-GB"/>
        </a:p>
      </dgm:t>
    </dgm:pt>
    <dgm:pt modelId="{C7832964-F4A3-4315-B2A2-ECA8B960F489}">
      <dgm:prSet phldrT="[Text]"/>
      <dgm:spPr/>
      <dgm:t>
        <a:bodyPr/>
        <a:lstStyle/>
        <a:p>
          <a:r>
            <a:rPr lang="en-GB" dirty="0"/>
            <a:t>Autonomous: sexual agency</a:t>
          </a:r>
        </a:p>
      </dgm:t>
    </dgm:pt>
    <dgm:pt modelId="{6D7396AD-19B6-44BA-892A-5FF226A50DAE}" type="parTrans" cxnId="{930B4EDF-A555-4BC1-85B8-76010E53CBA1}">
      <dgm:prSet/>
      <dgm:spPr/>
      <dgm:t>
        <a:bodyPr/>
        <a:lstStyle/>
        <a:p>
          <a:endParaRPr lang="en-GB"/>
        </a:p>
      </dgm:t>
    </dgm:pt>
    <dgm:pt modelId="{A7673099-9EF4-4D86-8925-B558BD21B99B}" type="sibTrans" cxnId="{930B4EDF-A555-4BC1-85B8-76010E53CBA1}">
      <dgm:prSet/>
      <dgm:spPr/>
      <dgm:t>
        <a:bodyPr/>
        <a:lstStyle/>
        <a:p>
          <a:endParaRPr lang="en-GB"/>
        </a:p>
      </dgm:t>
    </dgm:pt>
    <dgm:pt modelId="{408135A0-B6DE-4D57-8DAF-81C87492F02E}">
      <dgm:prSet phldrT="[Text]"/>
      <dgm:spPr/>
      <dgm:t>
        <a:bodyPr/>
        <a:lstStyle/>
        <a:p>
          <a:r>
            <a:rPr lang="en-GB" dirty="0"/>
            <a:t>Internally vs externally driven</a:t>
          </a:r>
        </a:p>
      </dgm:t>
    </dgm:pt>
    <dgm:pt modelId="{8C9F1E49-FECC-4661-AD0E-4E33DFE544EA}" type="parTrans" cxnId="{CB20AC5A-74F4-490D-8E79-10624DB64A80}">
      <dgm:prSet/>
      <dgm:spPr/>
      <dgm:t>
        <a:bodyPr/>
        <a:lstStyle/>
        <a:p>
          <a:endParaRPr lang="en-GB"/>
        </a:p>
      </dgm:t>
    </dgm:pt>
    <dgm:pt modelId="{8A5F2F88-3DED-4C2D-9575-D1A6FE69C210}" type="sibTrans" cxnId="{CB20AC5A-74F4-490D-8E79-10624DB64A80}">
      <dgm:prSet/>
      <dgm:spPr/>
      <dgm:t>
        <a:bodyPr/>
        <a:lstStyle/>
        <a:p>
          <a:endParaRPr lang="en-GB"/>
        </a:p>
      </dgm:t>
    </dgm:pt>
    <dgm:pt modelId="{A1788DD2-7664-41AD-852E-2AA3B92BA6FB}" type="pres">
      <dgm:prSet presAssocID="{6AF8472B-080A-49C9-81B6-BC57F6155A90}" presName="diagram" presStyleCnt="0">
        <dgm:presLayoutVars>
          <dgm:chPref val="1"/>
          <dgm:dir/>
          <dgm:animOne val="branch"/>
          <dgm:animLvl val="lvl"/>
          <dgm:resizeHandles/>
        </dgm:presLayoutVars>
      </dgm:prSet>
      <dgm:spPr/>
    </dgm:pt>
    <dgm:pt modelId="{CDCE74F4-EA43-42C4-90ED-FB623996043C}" type="pres">
      <dgm:prSet presAssocID="{BEB79E66-DBAD-4130-B9A4-D8A19359DD53}" presName="root" presStyleCnt="0"/>
      <dgm:spPr/>
    </dgm:pt>
    <dgm:pt modelId="{9277F470-814E-4A36-8FE2-6C062D4566EC}" type="pres">
      <dgm:prSet presAssocID="{BEB79E66-DBAD-4130-B9A4-D8A19359DD53}" presName="rootComposite" presStyleCnt="0"/>
      <dgm:spPr/>
    </dgm:pt>
    <dgm:pt modelId="{34C38366-3A7C-4DC8-80CC-96EF730F5517}" type="pres">
      <dgm:prSet presAssocID="{BEB79E66-DBAD-4130-B9A4-D8A19359DD53}" presName="rootText" presStyleLbl="node1" presStyleIdx="0" presStyleCnt="2"/>
      <dgm:spPr/>
    </dgm:pt>
    <dgm:pt modelId="{622A283D-EFA3-47B8-84DA-0219BC85A7DC}" type="pres">
      <dgm:prSet presAssocID="{BEB79E66-DBAD-4130-B9A4-D8A19359DD53}" presName="rootConnector" presStyleLbl="node1" presStyleIdx="0" presStyleCnt="2"/>
      <dgm:spPr/>
    </dgm:pt>
    <dgm:pt modelId="{D04A2B30-FAF1-43E2-BAFF-8CB4D3B4A979}" type="pres">
      <dgm:prSet presAssocID="{BEB79E66-DBAD-4130-B9A4-D8A19359DD53}" presName="childShape" presStyleCnt="0"/>
      <dgm:spPr/>
    </dgm:pt>
    <dgm:pt modelId="{B399D92A-793D-4BD2-9C10-0396C422B704}" type="pres">
      <dgm:prSet presAssocID="{DFA3DFA0-326C-4A26-A30A-14BB5CEDE104}" presName="Name13" presStyleLbl="parChTrans1D2" presStyleIdx="0" presStyleCnt="4"/>
      <dgm:spPr/>
    </dgm:pt>
    <dgm:pt modelId="{8719DBD1-E35E-4613-AE02-930A9CFE2B92}" type="pres">
      <dgm:prSet presAssocID="{7F962CB1-8368-456A-B713-51651DA53CFD}" presName="childText" presStyleLbl="bgAcc1" presStyleIdx="0" presStyleCnt="4">
        <dgm:presLayoutVars>
          <dgm:bulletEnabled val="1"/>
        </dgm:presLayoutVars>
      </dgm:prSet>
      <dgm:spPr/>
    </dgm:pt>
    <dgm:pt modelId="{F58BFBA8-DBE4-4E0A-8C08-FC1CD6A69DC6}" type="pres">
      <dgm:prSet presAssocID="{B709372E-DC14-4B13-9F14-9914550F4752}" presName="Name13" presStyleLbl="parChTrans1D2" presStyleIdx="1" presStyleCnt="4"/>
      <dgm:spPr/>
    </dgm:pt>
    <dgm:pt modelId="{8DF255DB-4B99-4B5F-A9C0-3F72B8F9C974}" type="pres">
      <dgm:prSet presAssocID="{341EB56F-8D0C-4351-A060-058ED245312A}" presName="childText" presStyleLbl="bgAcc1" presStyleIdx="1" presStyleCnt="4">
        <dgm:presLayoutVars>
          <dgm:bulletEnabled val="1"/>
        </dgm:presLayoutVars>
      </dgm:prSet>
      <dgm:spPr/>
    </dgm:pt>
    <dgm:pt modelId="{0C42A8C9-E322-48FE-9D52-0B44C2F7BAC5}" type="pres">
      <dgm:prSet presAssocID="{F6F3A5D2-1DD1-4BDE-A9F5-58004F03254F}" presName="root" presStyleCnt="0"/>
      <dgm:spPr/>
    </dgm:pt>
    <dgm:pt modelId="{2593DBE1-EF45-4551-BABA-FF5FC4CE1F34}" type="pres">
      <dgm:prSet presAssocID="{F6F3A5D2-1DD1-4BDE-A9F5-58004F03254F}" presName="rootComposite" presStyleCnt="0"/>
      <dgm:spPr/>
    </dgm:pt>
    <dgm:pt modelId="{C6AB823A-7693-4180-8290-0B9348A96F22}" type="pres">
      <dgm:prSet presAssocID="{F6F3A5D2-1DD1-4BDE-A9F5-58004F03254F}" presName="rootText" presStyleLbl="node1" presStyleIdx="1" presStyleCnt="2"/>
      <dgm:spPr/>
    </dgm:pt>
    <dgm:pt modelId="{862B9A46-9C5D-45E6-A267-AEFB4F8AE510}" type="pres">
      <dgm:prSet presAssocID="{F6F3A5D2-1DD1-4BDE-A9F5-58004F03254F}" presName="rootConnector" presStyleLbl="node1" presStyleIdx="1" presStyleCnt="2"/>
      <dgm:spPr/>
    </dgm:pt>
    <dgm:pt modelId="{630932FF-2FCA-4B37-80E6-6C94AB9DB1BE}" type="pres">
      <dgm:prSet presAssocID="{F6F3A5D2-1DD1-4BDE-A9F5-58004F03254F}" presName="childShape" presStyleCnt="0"/>
      <dgm:spPr/>
    </dgm:pt>
    <dgm:pt modelId="{8B1856A3-9C1A-41AF-8C70-AD6CBAC26FFE}" type="pres">
      <dgm:prSet presAssocID="{6D7396AD-19B6-44BA-892A-5FF226A50DAE}" presName="Name13" presStyleLbl="parChTrans1D2" presStyleIdx="2" presStyleCnt="4"/>
      <dgm:spPr/>
    </dgm:pt>
    <dgm:pt modelId="{AE388EE6-ADB5-4558-8325-BC87EEB805F4}" type="pres">
      <dgm:prSet presAssocID="{C7832964-F4A3-4315-B2A2-ECA8B960F489}" presName="childText" presStyleLbl="bgAcc1" presStyleIdx="2" presStyleCnt="4">
        <dgm:presLayoutVars>
          <dgm:bulletEnabled val="1"/>
        </dgm:presLayoutVars>
      </dgm:prSet>
      <dgm:spPr/>
    </dgm:pt>
    <dgm:pt modelId="{043F949F-7037-4994-A24D-FEDCF65AA358}" type="pres">
      <dgm:prSet presAssocID="{8C9F1E49-FECC-4661-AD0E-4E33DFE544EA}" presName="Name13" presStyleLbl="parChTrans1D2" presStyleIdx="3" presStyleCnt="4"/>
      <dgm:spPr/>
    </dgm:pt>
    <dgm:pt modelId="{9E28C3E7-6220-4B3F-BDFD-0CCD85E545A7}" type="pres">
      <dgm:prSet presAssocID="{408135A0-B6DE-4D57-8DAF-81C87492F02E}" presName="childText" presStyleLbl="bgAcc1" presStyleIdx="3" presStyleCnt="4">
        <dgm:presLayoutVars>
          <dgm:bulletEnabled val="1"/>
        </dgm:presLayoutVars>
      </dgm:prSet>
      <dgm:spPr/>
    </dgm:pt>
  </dgm:ptLst>
  <dgm:cxnLst>
    <dgm:cxn modelId="{B8F5A100-420C-4EE1-922B-B963C57828A3}" srcId="{BEB79E66-DBAD-4130-B9A4-D8A19359DD53}" destId="{7F962CB1-8368-456A-B713-51651DA53CFD}" srcOrd="0" destOrd="0" parTransId="{DFA3DFA0-326C-4A26-A30A-14BB5CEDE104}" sibTransId="{4DE4266A-95E2-443C-AB60-B3DF19EFC1A2}"/>
    <dgm:cxn modelId="{77CA4A14-3EB6-4534-A009-865DAE59CE92}" type="presOf" srcId="{C7832964-F4A3-4315-B2A2-ECA8B960F489}" destId="{AE388EE6-ADB5-4558-8325-BC87EEB805F4}" srcOrd="0" destOrd="0" presId="urn:microsoft.com/office/officeart/2005/8/layout/hierarchy3"/>
    <dgm:cxn modelId="{6DF5374B-30E8-43AB-8CC8-DB859BE7E6AD}" srcId="{BEB79E66-DBAD-4130-B9A4-D8A19359DD53}" destId="{341EB56F-8D0C-4351-A060-058ED245312A}" srcOrd="1" destOrd="0" parTransId="{B709372E-DC14-4B13-9F14-9914550F4752}" sibTransId="{1071F84A-0886-4581-B71A-DCF3AA2511BA}"/>
    <dgm:cxn modelId="{69A12657-4DEF-4DDA-A6B0-E9266CF55145}" type="presOf" srcId="{F6F3A5D2-1DD1-4BDE-A9F5-58004F03254F}" destId="{862B9A46-9C5D-45E6-A267-AEFB4F8AE510}" srcOrd="1" destOrd="0" presId="urn:microsoft.com/office/officeart/2005/8/layout/hierarchy3"/>
    <dgm:cxn modelId="{9BA87358-B91C-4F02-8289-E62E9370F339}" type="presOf" srcId="{6AF8472B-080A-49C9-81B6-BC57F6155A90}" destId="{A1788DD2-7664-41AD-852E-2AA3B92BA6FB}" srcOrd="0" destOrd="0" presId="urn:microsoft.com/office/officeart/2005/8/layout/hierarchy3"/>
    <dgm:cxn modelId="{B9E66F7A-4AF2-4B62-A288-8B1F02871A3A}" type="presOf" srcId="{6D7396AD-19B6-44BA-892A-5FF226A50DAE}" destId="{8B1856A3-9C1A-41AF-8C70-AD6CBAC26FFE}" srcOrd="0" destOrd="0" presId="urn:microsoft.com/office/officeart/2005/8/layout/hierarchy3"/>
    <dgm:cxn modelId="{CB20AC5A-74F4-490D-8E79-10624DB64A80}" srcId="{F6F3A5D2-1DD1-4BDE-A9F5-58004F03254F}" destId="{408135A0-B6DE-4D57-8DAF-81C87492F02E}" srcOrd="1" destOrd="0" parTransId="{8C9F1E49-FECC-4661-AD0E-4E33DFE544EA}" sibTransId="{8A5F2F88-3DED-4C2D-9575-D1A6FE69C210}"/>
    <dgm:cxn modelId="{477D178F-0169-4782-A98D-65E3E9EFF0B8}" srcId="{6AF8472B-080A-49C9-81B6-BC57F6155A90}" destId="{F6F3A5D2-1DD1-4BDE-A9F5-58004F03254F}" srcOrd="1" destOrd="0" parTransId="{DD57140D-3C8A-4320-AAEE-9A03F05FAD45}" sibTransId="{1C5D014A-525B-47F4-AC6B-538CE8C37CB3}"/>
    <dgm:cxn modelId="{9D399392-3E7B-4112-B314-9398940B81F4}" type="presOf" srcId="{DFA3DFA0-326C-4A26-A30A-14BB5CEDE104}" destId="{B399D92A-793D-4BD2-9C10-0396C422B704}" srcOrd="0" destOrd="0" presId="urn:microsoft.com/office/officeart/2005/8/layout/hierarchy3"/>
    <dgm:cxn modelId="{157B2394-BB69-44E1-9651-0E339794FD8F}" type="presOf" srcId="{341EB56F-8D0C-4351-A060-058ED245312A}" destId="{8DF255DB-4B99-4B5F-A9C0-3F72B8F9C974}" srcOrd="0" destOrd="0" presId="urn:microsoft.com/office/officeart/2005/8/layout/hierarchy3"/>
    <dgm:cxn modelId="{51E0E3B2-1696-4452-A464-C67387972B25}" type="presOf" srcId="{8C9F1E49-FECC-4661-AD0E-4E33DFE544EA}" destId="{043F949F-7037-4994-A24D-FEDCF65AA358}" srcOrd="0" destOrd="0" presId="urn:microsoft.com/office/officeart/2005/8/layout/hierarchy3"/>
    <dgm:cxn modelId="{E9A318B6-288B-45DB-BAD6-046DB9E48A18}" type="presOf" srcId="{B709372E-DC14-4B13-9F14-9914550F4752}" destId="{F58BFBA8-DBE4-4E0A-8C08-FC1CD6A69DC6}" srcOrd="0" destOrd="0" presId="urn:microsoft.com/office/officeart/2005/8/layout/hierarchy3"/>
    <dgm:cxn modelId="{866D52BD-2236-4702-B197-24E6CEDCC212}" type="presOf" srcId="{408135A0-B6DE-4D57-8DAF-81C87492F02E}" destId="{9E28C3E7-6220-4B3F-BDFD-0CCD85E545A7}" srcOrd="0" destOrd="0" presId="urn:microsoft.com/office/officeart/2005/8/layout/hierarchy3"/>
    <dgm:cxn modelId="{D92154CF-B530-4201-AD7B-8BDFE23289EF}" type="presOf" srcId="{F6F3A5D2-1DD1-4BDE-A9F5-58004F03254F}" destId="{C6AB823A-7693-4180-8290-0B9348A96F22}" srcOrd="0" destOrd="0" presId="urn:microsoft.com/office/officeart/2005/8/layout/hierarchy3"/>
    <dgm:cxn modelId="{22BF69DB-9719-40A9-B35B-42C4689B8036}" type="presOf" srcId="{7F962CB1-8368-456A-B713-51651DA53CFD}" destId="{8719DBD1-E35E-4613-AE02-930A9CFE2B92}" srcOrd="0" destOrd="0" presId="urn:microsoft.com/office/officeart/2005/8/layout/hierarchy3"/>
    <dgm:cxn modelId="{930B4EDF-A555-4BC1-85B8-76010E53CBA1}" srcId="{F6F3A5D2-1DD1-4BDE-A9F5-58004F03254F}" destId="{C7832964-F4A3-4315-B2A2-ECA8B960F489}" srcOrd="0" destOrd="0" parTransId="{6D7396AD-19B6-44BA-892A-5FF226A50DAE}" sibTransId="{A7673099-9EF4-4D86-8925-B558BD21B99B}"/>
    <dgm:cxn modelId="{97C6D6E8-E265-4B2A-A7D0-230F922B7CC8}" type="presOf" srcId="{BEB79E66-DBAD-4130-B9A4-D8A19359DD53}" destId="{34C38366-3A7C-4DC8-80CC-96EF730F5517}" srcOrd="0" destOrd="0" presId="urn:microsoft.com/office/officeart/2005/8/layout/hierarchy3"/>
    <dgm:cxn modelId="{3372D1EC-37D9-49DF-839E-FFFEAC039B37}" srcId="{6AF8472B-080A-49C9-81B6-BC57F6155A90}" destId="{BEB79E66-DBAD-4130-B9A4-D8A19359DD53}" srcOrd="0" destOrd="0" parTransId="{5EC7B4F5-42FE-41E9-BB8F-BA678E9AAC9D}" sibTransId="{C8F79BE2-ACAB-4769-8FF0-DA69CAC32B33}"/>
    <dgm:cxn modelId="{4407BAF5-7373-4257-AC40-919CBC45635F}" type="presOf" srcId="{BEB79E66-DBAD-4130-B9A4-D8A19359DD53}" destId="{622A283D-EFA3-47B8-84DA-0219BC85A7DC}" srcOrd="1" destOrd="0" presId="urn:microsoft.com/office/officeart/2005/8/layout/hierarchy3"/>
    <dgm:cxn modelId="{AF7F005D-7E09-4EB6-B692-2AC367AF4230}" type="presParOf" srcId="{A1788DD2-7664-41AD-852E-2AA3B92BA6FB}" destId="{CDCE74F4-EA43-42C4-90ED-FB623996043C}" srcOrd="0" destOrd="0" presId="urn:microsoft.com/office/officeart/2005/8/layout/hierarchy3"/>
    <dgm:cxn modelId="{8AF73D7D-5124-4691-A92B-B93DFA2F5AEF}" type="presParOf" srcId="{CDCE74F4-EA43-42C4-90ED-FB623996043C}" destId="{9277F470-814E-4A36-8FE2-6C062D4566EC}" srcOrd="0" destOrd="0" presId="urn:microsoft.com/office/officeart/2005/8/layout/hierarchy3"/>
    <dgm:cxn modelId="{B562FEBC-29FB-4928-852E-08CC67C873F2}" type="presParOf" srcId="{9277F470-814E-4A36-8FE2-6C062D4566EC}" destId="{34C38366-3A7C-4DC8-80CC-96EF730F5517}" srcOrd="0" destOrd="0" presId="urn:microsoft.com/office/officeart/2005/8/layout/hierarchy3"/>
    <dgm:cxn modelId="{4AD39023-E823-4841-996F-A1EB6210B00D}" type="presParOf" srcId="{9277F470-814E-4A36-8FE2-6C062D4566EC}" destId="{622A283D-EFA3-47B8-84DA-0219BC85A7DC}" srcOrd="1" destOrd="0" presId="urn:microsoft.com/office/officeart/2005/8/layout/hierarchy3"/>
    <dgm:cxn modelId="{A09DEC20-9FEC-42A4-B7B0-8240A747A05B}" type="presParOf" srcId="{CDCE74F4-EA43-42C4-90ED-FB623996043C}" destId="{D04A2B30-FAF1-43E2-BAFF-8CB4D3B4A979}" srcOrd="1" destOrd="0" presId="urn:microsoft.com/office/officeart/2005/8/layout/hierarchy3"/>
    <dgm:cxn modelId="{9755DA51-ACE7-428B-8A70-8010D976346B}" type="presParOf" srcId="{D04A2B30-FAF1-43E2-BAFF-8CB4D3B4A979}" destId="{B399D92A-793D-4BD2-9C10-0396C422B704}" srcOrd="0" destOrd="0" presId="urn:microsoft.com/office/officeart/2005/8/layout/hierarchy3"/>
    <dgm:cxn modelId="{9320A7D2-F556-4AE2-B7B6-AB4B67D4123D}" type="presParOf" srcId="{D04A2B30-FAF1-43E2-BAFF-8CB4D3B4A979}" destId="{8719DBD1-E35E-4613-AE02-930A9CFE2B92}" srcOrd="1" destOrd="0" presId="urn:microsoft.com/office/officeart/2005/8/layout/hierarchy3"/>
    <dgm:cxn modelId="{555D223C-0C05-4C5D-933E-B6FF4E6D258F}" type="presParOf" srcId="{D04A2B30-FAF1-43E2-BAFF-8CB4D3B4A979}" destId="{F58BFBA8-DBE4-4E0A-8C08-FC1CD6A69DC6}" srcOrd="2" destOrd="0" presId="urn:microsoft.com/office/officeart/2005/8/layout/hierarchy3"/>
    <dgm:cxn modelId="{0A37EAD6-ACD4-4C37-94F3-0D0E8AFFCAA8}" type="presParOf" srcId="{D04A2B30-FAF1-43E2-BAFF-8CB4D3B4A979}" destId="{8DF255DB-4B99-4B5F-A9C0-3F72B8F9C974}" srcOrd="3" destOrd="0" presId="urn:microsoft.com/office/officeart/2005/8/layout/hierarchy3"/>
    <dgm:cxn modelId="{D9C0F7DD-05C6-43AE-B7A0-042735EBBB49}" type="presParOf" srcId="{A1788DD2-7664-41AD-852E-2AA3B92BA6FB}" destId="{0C42A8C9-E322-48FE-9D52-0B44C2F7BAC5}" srcOrd="1" destOrd="0" presId="urn:microsoft.com/office/officeart/2005/8/layout/hierarchy3"/>
    <dgm:cxn modelId="{9BFEECF3-4722-459C-AFE1-A4DC08FAED95}" type="presParOf" srcId="{0C42A8C9-E322-48FE-9D52-0B44C2F7BAC5}" destId="{2593DBE1-EF45-4551-BABA-FF5FC4CE1F34}" srcOrd="0" destOrd="0" presId="urn:microsoft.com/office/officeart/2005/8/layout/hierarchy3"/>
    <dgm:cxn modelId="{07E9165A-CC86-448E-9F94-10B3E2412A5C}" type="presParOf" srcId="{2593DBE1-EF45-4551-BABA-FF5FC4CE1F34}" destId="{C6AB823A-7693-4180-8290-0B9348A96F22}" srcOrd="0" destOrd="0" presId="urn:microsoft.com/office/officeart/2005/8/layout/hierarchy3"/>
    <dgm:cxn modelId="{9C268084-759A-4C2D-87EB-15F6CDD09207}" type="presParOf" srcId="{2593DBE1-EF45-4551-BABA-FF5FC4CE1F34}" destId="{862B9A46-9C5D-45E6-A267-AEFB4F8AE510}" srcOrd="1" destOrd="0" presId="urn:microsoft.com/office/officeart/2005/8/layout/hierarchy3"/>
    <dgm:cxn modelId="{7767B3D4-BCF1-4F26-AEAE-72CA2E095C28}" type="presParOf" srcId="{0C42A8C9-E322-48FE-9D52-0B44C2F7BAC5}" destId="{630932FF-2FCA-4B37-80E6-6C94AB9DB1BE}" srcOrd="1" destOrd="0" presId="urn:microsoft.com/office/officeart/2005/8/layout/hierarchy3"/>
    <dgm:cxn modelId="{6E809F41-D28D-4A80-BD00-51EDD2C9D545}" type="presParOf" srcId="{630932FF-2FCA-4B37-80E6-6C94AB9DB1BE}" destId="{8B1856A3-9C1A-41AF-8C70-AD6CBAC26FFE}" srcOrd="0" destOrd="0" presId="urn:microsoft.com/office/officeart/2005/8/layout/hierarchy3"/>
    <dgm:cxn modelId="{FD19C0EF-C88A-40FD-8C70-DCC39F38B64B}" type="presParOf" srcId="{630932FF-2FCA-4B37-80E6-6C94AB9DB1BE}" destId="{AE388EE6-ADB5-4558-8325-BC87EEB805F4}" srcOrd="1" destOrd="0" presId="urn:microsoft.com/office/officeart/2005/8/layout/hierarchy3"/>
    <dgm:cxn modelId="{25864543-BB1C-4B21-812C-A69FED8779D8}" type="presParOf" srcId="{630932FF-2FCA-4B37-80E6-6C94AB9DB1BE}" destId="{043F949F-7037-4994-A24D-FEDCF65AA358}" srcOrd="2" destOrd="0" presId="urn:microsoft.com/office/officeart/2005/8/layout/hierarchy3"/>
    <dgm:cxn modelId="{5DD5DF2A-F7AB-4342-9E4E-81B4C6D96A23}" type="presParOf" srcId="{630932FF-2FCA-4B37-80E6-6C94AB9DB1BE}" destId="{9E28C3E7-6220-4B3F-BDFD-0CCD85E545A7}"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06FAB3-1103-4AE5-97E5-DE2392699FE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4D24DC83-B22C-48B8-9F32-2DDDA347A434}">
      <dgm:prSet phldrT="[Text]"/>
      <dgm:spPr/>
      <dgm:t>
        <a:bodyPr/>
        <a:lstStyle/>
        <a:p>
          <a:r>
            <a:rPr lang="en-GB" dirty="0"/>
            <a:t>Themes</a:t>
          </a:r>
        </a:p>
      </dgm:t>
    </dgm:pt>
    <dgm:pt modelId="{14790760-414F-4389-AF68-2311B2A724B4}" type="parTrans" cxnId="{F0FA2605-D8BA-479E-A5F1-6339DB61326D}">
      <dgm:prSet/>
      <dgm:spPr/>
      <dgm:t>
        <a:bodyPr/>
        <a:lstStyle/>
        <a:p>
          <a:endParaRPr lang="en-GB"/>
        </a:p>
      </dgm:t>
    </dgm:pt>
    <dgm:pt modelId="{0F6D25BE-8BB3-4640-837B-11562FC84352}" type="sibTrans" cxnId="{F0FA2605-D8BA-479E-A5F1-6339DB61326D}">
      <dgm:prSet/>
      <dgm:spPr/>
      <dgm:t>
        <a:bodyPr/>
        <a:lstStyle/>
        <a:p>
          <a:endParaRPr lang="en-GB"/>
        </a:p>
      </dgm:t>
    </dgm:pt>
    <dgm:pt modelId="{1B5A3A44-4D97-417B-9CDF-F56212FCFBA8}">
      <dgm:prSet phldrT="[Text]"/>
      <dgm:spPr/>
      <dgm:t>
        <a:bodyPr/>
        <a:lstStyle/>
        <a:p>
          <a:endParaRPr lang="en-GB" dirty="0"/>
        </a:p>
        <a:p>
          <a:r>
            <a:rPr lang="en-GB" dirty="0"/>
            <a:t>The difficulty of lockdown</a:t>
          </a:r>
        </a:p>
      </dgm:t>
    </dgm:pt>
    <dgm:pt modelId="{C553AA58-F3F3-4DA8-A1DA-13CA17F56DDE}" type="parTrans" cxnId="{AABB78DE-1AB4-43A2-9419-A31893761D6B}">
      <dgm:prSet/>
      <dgm:spPr/>
      <dgm:t>
        <a:bodyPr/>
        <a:lstStyle/>
        <a:p>
          <a:endParaRPr lang="en-GB"/>
        </a:p>
      </dgm:t>
    </dgm:pt>
    <dgm:pt modelId="{62A545EC-B51F-4EE2-9ED1-AFE649099F91}" type="sibTrans" cxnId="{AABB78DE-1AB4-43A2-9419-A31893761D6B}">
      <dgm:prSet/>
      <dgm:spPr/>
      <dgm:t>
        <a:bodyPr/>
        <a:lstStyle/>
        <a:p>
          <a:endParaRPr lang="en-GB"/>
        </a:p>
      </dgm:t>
    </dgm:pt>
    <dgm:pt modelId="{79C89078-4638-47DC-833A-F81BEDAC89C5}">
      <dgm:prSet phldrT="[Text]"/>
      <dgm:spPr/>
      <dgm:t>
        <a:bodyPr/>
        <a:lstStyle/>
        <a:p>
          <a:endParaRPr lang="en-GB" dirty="0"/>
        </a:p>
        <a:p>
          <a:r>
            <a:rPr lang="en-GB" dirty="0"/>
            <a:t>The opportunity of lockdown</a:t>
          </a:r>
        </a:p>
      </dgm:t>
    </dgm:pt>
    <dgm:pt modelId="{E9AF2EE8-32DF-41BC-8217-5E8235BD9EA7}" type="parTrans" cxnId="{B5B25340-7930-422E-8EDF-B585B99182EE}">
      <dgm:prSet/>
      <dgm:spPr/>
      <dgm:t>
        <a:bodyPr/>
        <a:lstStyle/>
        <a:p>
          <a:endParaRPr lang="en-GB"/>
        </a:p>
      </dgm:t>
    </dgm:pt>
    <dgm:pt modelId="{3795A286-FCA7-411E-BB27-E997B82D7AC1}" type="sibTrans" cxnId="{B5B25340-7930-422E-8EDF-B585B99182EE}">
      <dgm:prSet/>
      <dgm:spPr/>
      <dgm:t>
        <a:bodyPr/>
        <a:lstStyle/>
        <a:p>
          <a:endParaRPr lang="en-GB"/>
        </a:p>
      </dgm:t>
    </dgm:pt>
    <dgm:pt modelId="{E4B764C2-5E33-4FD1-BD7D-EF33FC012453}">
      <dgm:prSet phldrT="[Text]"/>
      <dgm:spPr/>
      <dgm:t>
        <a:bodyPr/>
        <a:lstStyle/>
        <a:p>
          <a:r>
            <a:rPr lang="en-GB" dirty="0"/>
            <a:t>Testing the parameters of </a:t>
          </a:r>
          <a:r>
            <a:rPr lang="en-GB" dirty="0" err="1"/>
            <a:t>NoFap</a:t>
          </a:r>
          <a:endParaRPr lang="en-GB" dirty="0"/>
        </a:p>
        <a:p>
          <a:endParaRPr lang="en-GB" dirty="0"/>
        </a:p>
      </dgm:t>
    </dgm:pt>
    <dgm:pt modelId="{CEDE2F54-11CF-44DB-A969-344F20712E32}" type="parTrans" cxnId="{D88611AB-F952-4EE6-831C-A25F41349F23}">
      <dgm:prSet/>
      <dgm:spPr/>
      <dgm:t>
        <a:bodyPr/>
        <a:lstStyle/>
        <a:p>
          <a:endParaRPr lang="en-GB"/>
        </a:p>
      </dgm:t>
    </dgm:pt>
    <dgm:pt modelId="{73D3C5D1-0B30-4999-BCA5-FF724939B618}" type="sibTrans" cxnId="{D88611AB-F952-4EE6-831C-A25F41349F23}">
      <dgm:prSet/>
      <dgm:spPr/>
      <dgm:t>
        <a:bodyPr/>
        <a:lstStyle/>
        <a:p>
          <a:endParaRPr lang="en-GB"/>
        </a:p>
      </dgm:t>
    </dgm:pt>
    <dgm:pt modelId="{E807DF9F-CB1C-4B6B-B472-0DE3D96B774F}">
      <dgm:prSet phldrT="[Text]" phldr="1"/>
      <dgm:spPr/>
      <dgm:t>
        <a:bodyPr/>
        <a:lstStyle/>
        <a:p>
          <a:endParaRPr lang="en-GB"/>
        </a:p>
      </dgm:t>
    </dgm:pt>
    <dgm:pt modelId="{B6BEE566-507F-4CAC-B46A-338B433CE0F3}" type="parTrans" cxnId="{F72337C3-4552-473C-B1D3-B96A89F78571}">
      <dgm:prSet/>
      <dgm:spPr/>
      <dgm:t>
        <a:bodyPr/>
        <a:lstStyle/>
        <a:p>
          <a:endParaRPr lang="en-GB"/>
        </a:p>
      </dgm:t>
    </dgm:pt>
    <dgm:pt modelId="{5D10B9E8-3B47-4170-8EA0-C0E246812204}" type="sibTrans" cxnId="{F72337C3-4552-473C-B1D3-B96A89F78571}">
      <dgm:prSet/>
      <dgm:spPr/>
      <dgm:t>
        <a:bodyPr/>
        <a:lstStyle/>
        <a:p>
          <a:endParaRPr lang="en-GB"/>
        </a:p>
      </dgm:t>
    </dgm:pt>
    <dgm:pt modelId="{5AE72A14-B864-46E7-BC41-C7A0C7AE8F4D}">
      <dgm:prSet/>
      <dgm:spPr/>
      <dgm:t>
        <a:bodyPr/>
        <a:lstStyle/>
        <a:p>
          <a:r>
            <a:rPr lang="en-US" dirty="0"/>
            <a:t>Community cohesion</a:t>
          </a:r>
          <a:endParaRPr lang="en-GB" dirty="0"/>
        </a:p>
      </dgm:t>
    </dgm:pt>
    <dgm:pt modelId="{527D1C84-5A36-47B5-9F4D-11AF644D92FF}" type="parTrans" cxnId="{5E0D4DCA-43E0-42EA-BDD8-47F2B35CA58D}">
      <dgm:prSet/>
      <dgm:spPr/>
      <dgm:t>
        <a:bodyPr/>
        <a:lstStyle/>
        <a:p>
          <a:endParaRPr lang="en-GB"/>
        </a:p>
      </dgm:t>
    </dgm:pt>
    <dgm:pt modelId="{13DACD34-8935-4E26-8C2D-74A666604D7F}" type="sibTrans" cxnId="{5E0D4DCA-43E0-42EA-BDD8-47F2B35CA58D}">
      <dgm:prSet/>
      <dgm:spPr/>
      <dgm:t>
        <a:bodyPr/>
        <a:lstStyle/>
        <a:p>
          <a:endParaRPr lang="en-GB"/>
        </a:p>
      </dgm:t>
    </dgm:pt>
    <dgm:pt modelId="{F5ABAF0F-0610-40F6-9033-A526E162DD55}" type="pres">
      <dgm:prSet presAssocID="{BD06FAB3-1103-4AE5-97E5-DE2392699FE4}" presName="diagram" presStyleCnt="0">
        <dgm:presLayoutVars>
          <dgm:chMax val="1"/>
          <dgm:dir/>
          <dgm:animLvl val="ctr"/>
          <dgm:resizeHandles val="exact"/>
        </dgm:presLayoutVars>
      </dgm:prSet>
      <dgm:spPr/>
    </dgm:pt>
    <dgm:pt modelId="{9898EA89-DC54-40AA-8FB2-4459D3EA1F8D}" type="pres">
      <dgm:prSet presAssocID="{BD06FAB3-1103-4AE5-97E5-DE2392699FE4}" presName="matrix" presStyleCnt="0"/>
      <dgm:spPr/>
    </dgm:pt>
    <dgm:pt modelId="{602B81CC-E5F2-41EC-82C9-C25F57FD071B}" type="pres">
      <dgm:prSet presAssocID="{BD06FAB3-1103-4AE5-97E5-DE2392699FE4}" presName="tile1" presStyleLbl="node1" presStyleIdx="0" presStyleCnt="4"/>
      <dgm:spPr/>
    </dgm:pt>
    <dgm:pt modelId="{53787681-1A73-4A70-B67D-9C35B8BCC433}" type="pres">
      <dgm:prSet presAssocID="{BD06FAB3-1103-4AE5-97E5-DE2392699FE4}" presName="tile1text" presStyleLbl="node1" presStyleIdx="0" presStyleCnt="4">
        <dgm:presLayoutVars>
          <dgm:chMax val="0"/>
          <dgm:chPref val="0"/>
          <dgm:bulletEnabled val="1"/>
        </dgm:presLayoutVars>
      </dgm:prSet>
      <dgm:spPr/>
    </dgm:pt>
    <dgm:pt modelId="{7AF8CE11-DD73-4292-9D3C-AB3ED0D64935}" type="pres">
      <dgm:prSet presAssocID="{BD06FAB3-1103-4AE5-97E5-DE2392699FE4}" presName="tile2" presStyleLbl="node1" presStyleIdx="1" presStyleCnt="4"/>
      <dgm:spPr/>
    </dgm:pt>
    <dgm:pt modelId="{56C1BD37-B228-4F5D-B03F-22C08FB4806E}" type="pres">
      <dgm:prSet presAssocID="{BD06FAB3-1103-4AE5-97E5-DE2392699FE4}" presName="tile2text" presStyleLbl="node1" presStyleIdx="1" presStyleCnt="4">
        <dgm:presLayoutVars>
          <dgm:chMax val="0"/>
          <dgm:chPref val="0"/>
          <dgm:bulletEnabled val="1"/>
        </dgm:presLayoutVars>
      </dgm:prSet>
      <dgm:spPr/>
    </dgm:pt>
    <dgm:pt modelId="{1930CA43-6281-4F1D-8F71-0DDEE30995CD}" type="pres">
      <dgm:prSet presAssocID="{BD06FAB3-1103-4AE5-97E5-DE2392699FE4}" presName="tile3" presStyleLbl="node1" presStyleIdx="2" presStyleCnt="4"/>
      <dgm:spPr/>
    </dgm:pt>
    <dgm:pt modelId="{699B5C69-B71E-45F1-B371-5BDB47D53E4C}" type="pres">
      <dgm:prSet presAssocID="{BD06FAB3-1103-4AE5-97E5-DE2392699FE4}" presName="tile3text" presStyleLbl="node1" presStyleIdx="2" presStyleCnt="4">
        <dgm:presLayoutVars>
          <dgm:chMax val="0"/>
          <dgm:chPref val="0"/>
          <dgm:bulletEnabled val="1"/>
        </dgm:presLayoutVars>
      </dgm:prSet>
      <dgm:spPr/>
    </dgm:pt>
    <dgm:pt modelId="{000FD202-B0ED-414C-A491-E18E4B75E391}" type="pres">
      <dgm:prSet presAssocID="{BD06FAB3-1103-4AE5-97E5-DE2392699FE4}" presName="tile4" presStyleLbl="node1" presStyleIdx="3" presStyleCnt="4"/>
      <dgm:spPr/>
    </dgm:pt>
    <dgm:pt modelId="{109E3B44-C886-464A-9279-3D5B5DF4B4C1}" type="pres">
      <dgm:prSet presAssocID="{BD06FAB3-1103-4AE5-97E5-DE2392699FE4}" presName="tile4text" presStyleLbl="node1" presStyleIdx="3" presStyleCnt="4">
        <dgm:presLayoutVars>
          <dgm:chMax val="0"/>
          <dgm:chPref val="0"/>
          <dgm:bulletEnabled val="1"/>
        </dgm:presLayoutVars>
      </dgm:prSet>
      <dgm:spPr/>
    </dgm:pt>
    <dgm:pt modelId="{091A1034-7BB3-4BB4-93AC-D4AD99B201EC}" type="pres">
      <dgm:prSet presAssocID="{BD06FAB3-1103-4AE5-97E5-DE2392699FE4}" presName="centerTile" presStyleLbl="fgShp" presStyleIdx="0" presStyleCnt="1">
        <dgm:presLayoutVars>
          <dgm:chMax val="0"/>
          <dgm:chPref val="0"/>
        </dgm:presLayoutVars>
      </dgm:prSet>
      <dgm:spPr/>
    </dgm:pt>
  </dgm:ptLst>
  <dgm:cxnLst>
    <dgm:cxn modelId="{F0FA2605-D8BA-479E-A5F1-6339DB61326D}" srcId="{BD06FAB3-1103-4AE5-97E5-DE2392699FE4}" destId="{4D24DC83-B22C-48B8-9F32-2DDDA347A434}" srcOrd="0" destOrd="0" parTransId="{14790760-414F-4389-AF68-2311B2A724B4}" sibTransId="{0F6D25BE-8BB3-4640-837B-11562FC84352}"/>
    <dgm:cxn modelId="{B382A333-3E85-43A5-818E-5F4FF0E05551}" type="presOf" srcId="{1B5A3A44-4D97-417B-9CDF-F56212FCFBA8}" destId="{53787681-1A73-4A70-B67D-9C35B8BCC433}" srcOrd="1" destOrd="0" presId="urn:microsoft.com/office/officeart/2005/8/layout/matrix1"/>
    <dgm:cxn modelId="{89BCEC39-928E-466D-93F1-6D44A7431BA1}" type="presOf" srcId="{79C89078-4638-47DC-833A-F81BEDAC89C5}" destId="{56C1BD37-B228-4F5D-B03F-22C08FB4806E}" srcOrd="1" destOrd="0" presId="urn:microsoft.com/office/officeart/2005/8/layout/matrix1"/>
    <dgm:cxn modelId="{B5B25340-7930-422E-8EDF-B585B99182EE}" srcId="{4D24DC83-B22C-48B8-9F32-2DDDA347A434}" destId="{79C89078-4638-47DC-833A-F81BEDAC89C5}" srcOrd="1" destOrd="0" parTransId="{E9AF2EE8-32DF-41BC-8217-5E8235BD9EA7}" sibTransId="{3795A286-FCA7-411E-BB27-E997B82D7AC1}"/>
    <dgm:cxn modelId="{9E33475E-2C7B-4FAC-AA09-DD2AD54F92A1}" type="presOf" srcId="{5AE72A14-B864-46E7-BC41-C7A0C7AE8F4D}" destId="{109E3B44-C886-464A-9279-3D5B5DF4B4C1}" srcOrd="1" destOrd="0" presId="urn:microsoft.com/office/officeart/2005/8/layout/matrix1"/>
    <dgm:cxn modelId="{A530B161-164D-46DE-A487-DEE732F85F7A}" type="presOf" srcId="{79C89078-4638-47DC-833A-F81BEDAC89C5}" destId="{7AF8CE11-DD73-4292-9D3C-AB3ED0D64935}" srcOrd="0" destOrd="0" presId="urn:microsoft.com/office/officeart/2005/8/layout/matrix1"/>
    <dgm:cxn modelId="{469F2545-07A3-4F06-8D8F-8D027F35FBDF}" type="presOf" srcId="{5AE72A14-B864-46E7-BC41-C7A0C7AE8F4D}" destId="{000FD202-B0ED-414C-A491-E18E4B75E391}" srcOrd="0" destOrd="0" presId="urn:microsoft.com/office/officeart/2005/8/layout/matrix1"/>
    <dgm:cxn modelId="{53E9CD46-9C7A-4DC8-9DA5-DE936BEDC649}" type="presOf" srcId="{4D24DC83-B22C-48B8-9F32-2DDDA347A434}" destId="{091A1034-7BB3-4BB4-93AC-D4AD99B201EC}" srcOrd="0" destOrd="0" presId="urn:microsoft.com/office/officeart/2005/8/layout/matrix1"/>
    <dgm:cxn modelId="{7741ED4F-3715-453B-8868-24221C981D2A}" type="presOf" srcId="{E4B764C2-5E33-4FD1-BD7D-EF33FC012453}" destId="{1930CA43-6281-4F1D-8F71-0DDEE30995CD}" srcOrd="0" destOrd="0" presId="urn:microsoft.com/office/officeart/2005/8/layout/matrix1"/>
    <dgm:cxn modelId="{43F40A55-1AB2-4D7A-A94B-AAED1EEC4073}" type="presOf" srcId="{E4B764C2-5E33-4FD1-BD7D-EF33FC012453}" destId="{699B5C69-B71E-45F1-B371-5BDB47D53E4C}" srcOrd="1" destOrd="0" presId="urn:microsoft.com/office/officeart/2005/8/layout/matrix1"/>
    <dgm:cxn modelId="{D88611AB-F952-4EE6-831C-A25F41349F23}" srcId="{4D24DC83-B22C-48B8-9F32-2DDDA347A434}" destId="{E4B764C2-5E33-4FD1-BD7D-EF33FC012453}" srcOrd="2" destOrd="0" parTransId="{CEDE2F54-11CF-44DB-A969-344F20712E32}" sibTransId="{73D3C5D1-0B30-4999-BCA5-FF724939B618}"/>
    <dgm:cxn modelId="{F72337C3-4552-473C-B1D3-B96A89F78571}" srcId="{4D24DC83-B22C-48B8-9F32-2DDDA347A434}" destId="{E807DF9F-CB1C-4B6B-B472-0DE3D96B774F}" srcOrd="4" destOrd="0" parTransId="{B6BEE566-507F-4CAC-B46A-338B433CE0F3}" sibTransId="{5D10B9E8-3B47-4170-8EA0-C0E246812204}"/>
    <dgm:cxn modelId="{5E0D4DCA-43E0-42EA-BDD8-47F2B35CA58D}" srcId="{4D24DC83-B22C-48B8-9F32-2DDDA347A434}" destId="{5AE72A14-B864-46E7-BC41-C7A0C7AE8F4D}" srcOrd="3" destOrd="0" parTransId="{527D1C84-5A36-47B5-9F4D-11AF644D92FF}" sibTransId="{13DACD34-8935-4E26-8C2D-74A666604D7F}"/>
    <dgm:cxn modelId="{4E0ADFCE-34CE-4DBD-8180-9ADFD2FFA986}" type="presOf" srcId="{1B5A3A44-4D97-417B-9CDF-F56212FCFBA8}" destId="{602B81CC-E5F2-41EC-82C9-C25F57FD071B}" srcOrd="0" destOrd="0" presId="urn:microsoft.com/office/officeart/2005/8/layout/matrix1"/>
    <dgm:cxn modelId="{AABB78DE-1AB4-43A2-9419-A31893761D6B}" srcId="{4D24DC83-B22C-48B8-9F32-2DDDA347A434}" destId="{1B5A3A44-4D97-417B-9CDF-F56212FCFBA8}" srcOrd="0" destOrd="0" parTransId="{C553AA58-F3F3-4DA8-A1DA-13CA17F56DDE}" sibTransId="{62A545EC-B51F-4EE2-9ED1-AFE649099F91}"/>
    <dgm:cxn modelId="{DA39F5F2-5475-4B92-9D33-A90212D0E8E4}" type="presOf" srcId="{BD06FAB3-1103-4AE5-97E5-DE2392699FE4}" destId="{F5ABAF0F-0610-40F6-9033-A526E162DD55}" srcOrd="0" destOrd="0" presId="urn:microsoft.com/office/officeart/2005/8/layout/matrix1"/>
    <dgm:cxn modelId="{E5BD6985-58A4-4F92-8863-A112AD3788DB}" type="presParOf" srcId="{F5ABAF0F-0610-40F6-9033-A526E162DD55}" destId="{9898EA89-DC54-40AA-8FB2-4459D3EA1F8D}" srcOrd="0" destOrd="0" presId="urn:microsoft.com/office/officeart/2005/8/layout/matrix1"/>
    <dgm:cxn modelId="{FB901964-D50C-4DF5-BB57-0A22EFB887E0}" type="presParOf" srcId="{9898EA89-DC54-40AA-8FB2-4459D3EA1F8D}" destId="{602B81CC-E5F2-41EC-82C9-C25F57FD071B}" srcOrd="0" destOrd="0" presId="urn:microsoft.com/office/officeart/2005/8/layout/matrix1"/>
    <dgm:cxn modelId="{2612D40B-BCFB-4F9C-803C-2DCEDF9B1841}" type="presParOf" srcId="{9898EA89-DC54-40AA-8FB2-4459D3EA1F8D}" destId="{53787681-1A73-4A70-B67D-9C35B8BCC433}" srcOrd="1" destOrd="0" presId="urn:microsoft.com/office/officeart/2005/8/layout/matrix1"/>
    <dgm:cxn modelId="{0D514931-9818-4B74-96B8-E2500BCE2E24}" type="presParOf" srcId="{9898EA89-DC54-40AA-8FB2-4459D3EA1F8D}" destId="{7AF8CE11-DD73-4292-9D3C-AB3ED0D64935}" srcOrd="2" destOrd="0" presId="urn:microsoft.com/office/officeart/2005/8/layout/matrix1"/>
    <dgm:cxn modelId="{9118993D-1820-4F02-8664-8C57C808CD15}" type="presParOf" srcId="{9898EA89-DC54-40AA-8FB2-4459D3EA1F8D}" destId="{56C1BD37-B228-4F5D-B03F-22C08FB4806E}" srcOrd="3" destOrd="0" presId="urn:microsoft.com/office/officeart/2005/8/layout/matrix1"/>
    <dgm:cxn modelId="{E39BF0F6-B85A-4772-8063-708892FFB852}" type="presParOf" srcId="{9898EA89-DC54-40AA-8FB2-4459D3EA1F8D}" destId="{1930CA43-6281-4F1D-8F71-0DDEE30995CD}" srcOrd="4" destOrd="0" presId="urn:microsoft.com/office/officeart/2005/8/layout/matrix1"/>
    <dgm:cxn modelId="{1D2405EE-2BD1-4ABC-A1BD-8A60586D4F00}" type="presParOf" srcId="{9898EA89-DC54-40AA-8FB2-4459D3EA1F8D}" destId="{699B5C69-B71E-45F1-B371-5BDB47D53E4C}" srcOrd="5" destOrd="0" presId="urn:microsoft.com/office/officeart/2005/8/layout/matrix1"/>
    <dgm:cxn modelId="{35C8D67E-E19E-42A0-A1ED-40F46A324732}" type="presParOf" srcId="{9898EA89-DC54-40AA-8FB2-4459D3EA1F8D}" destId="{000FD202-B0ED-414C-A491-E18E4B75E391}" srcOrd="6" destOrd="0" presId="urn:microsoft.com/office/officeart/2005/8/layout/matrix1"/>
    <dgm:cxn modelId="{668E4D4B-09DA-4A44-B57B-A75545B0C369}" type="presParOf" srcId="{9898EA89-DC54-40AA-8FB2-4459D3EA1F8D}" destId="{109E3B44-C886-464A-9279-3D5B5DF4B4C1}" srcOrd="7" destOrd="0" presId="urn:microsoft.com/office/officeart/2005/8/layout/matrix1"/>
    <dgm:cxn modelId="{DDD5227A-6F6D-4AF8-9496-2EEE55D2EDDB}" type="presParOf" srcId="{F5ABAF0F-0610-40F6-9033-A526E162DD55}" destId="{091A1034-7BB3-4BB4-93AC-D4AD99B201EC}"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1F2B7-9251-4853-95F7-1BEFA0C186DB}">
      <dsp:nvSpPr>
        <dsp:cNvPr id="0" name=""/>
        <dsp:cNvSpPr/>
      </dsp:nvSpPr>
      <dsp:spPr>
        <a:xfrm>
          <a:off x="2467428" y="631008"/>
          <a:ext cx="4209143" cy="4209143"/>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C995A7-EE99-4FCB-89E9-773D4D6610F8}">
      <dsp:nvSpPr>
        <dsp:cNvPr id="0" name=""/>
        <dsp:cNvSpPr/>
      </dsp:nvSpPr>
      <dsp:spPr>
        <a:xfrm>
          <a:off x="2467428" y="631008"/>
          <a:ext cx="4209143" cy="4209143"/>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F12B9-4DCF-47F5-AFEE-CB3C1FCC2B01}">
      <dsp:nvSpPr>
        <dsp:cNvPr id="0" name=""/>
        <dsp:cNvSpPr/>
      </dsp:nvSpPr>
      <dsp:spPr>
        <a:xfrm>
          <a:off x="2467428" y="631008"/>
          <a:ext cx="4209143" cy="4209143"/>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0A7AA9-9E5A-412F-AB02-3D9AD9987048}">
      <dsp:nvSpPr>
        <dsp:cNvPr id="0" name=""/>
        <dsp:cNvSpPr/>
      </dsp:nvSpPr>
      <dsp:spPr>
        <a:xfrm>
          <a:off x="2467428" y="631008"/>
          <a:ext cx="4209143" cy="4209143"/>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30A82F-5C7B-48F0-99F7-567338E1ECD6}">
      <dsp:nvSpPr>
        <dsp:cNvPr id="0" name=""/>
        <dsp:cNvSpPr/>
      </dsp:nvSpPr>
      <dsp:spPr>
        <a:xfrm>
          <a:off x="3603128" y="1766708"/>
          <a:ext cx="1937742" cy="19377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Manosphere</a:t>
          </a:r>
        </a:p>
      </dsp:txBody>
      <dsp:txXfrm>
        <a:off x="3886904" y="2050484"/>
        <a:ext cx="1370190" cy="1370190"/>
      </dsp:txXfrm>
    </dsp:sp>
    <dsp:sp modelId="{088B253C-9EB8-4779-8E4A-DE11BEF358FA}">
      <dsp:nvSpPr>
        <dsp:cNvPr id="0" name=""/>
        <dsp:cNvSpPr/>
      </dsp:nvSpPr>
      <dsp:spPr>
        <a:xfrm>
          <a:off x="3893790" y="1629"/>
          <a:ext cx="1356419" cy="13564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Pick-up artists</a:t>
          </a:r>
        </a:p>
      </dsp:txBody>
      <dsp:txXfrm>
        <a:off x="4092433" y="200272"/>
        <a:ext cx="959133" cy="959133"/>
      </dsp:txXfrm>
    </dsp:sp>
    <dsp:sp modelId="{0777F53D-DF5F-4196-ACEB-FC4A3DEBB87F}">
      <dsp:nvSpPr>
        <dsp:cNvPr id="0" name=""/>
        <dsp:cNvSpPr/>
      </dsp:nvSpPr>
      <dsp:spPr>
        <a:xfrm>
          <a:off x="5949530" y="2057370"/>
          <a:ext cx="1356419" cy="13564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Men Going Their Own Way</a:t>
          </a:r>
        </a:p>
      </dsp:txBody>
      <dsp:txXfrm>
        <a:off x="6148173" y="2256013"/>
        <a:ext cx="959133" cy="959133"/>
      </dsp:txXfrm>
    </dsp:sp>
    <dsp:sp modelId="{75E4FB27-4397-4B78-8907-4382429CFE84}">
      <dsp:nvSpPr>
        <dsp:cNvPr id="0" name=""/>
        <dsp:cNvSpPr/>
      </dsp:nvSpPr>
      <dsp:spPr>
        <a:xfrm>
          <a:off x="3893790" y="4113110"/>
          <a:ext cx="1356419" cy="13564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Men’s Rights Activists</a:t>
          </a:r>
        </a:p>
      </dsp:txBody>
      <dsp:txXfrm>
        <a:off x="4092433" y="4311753"/>
        <a:ext cx="959133" cy="959133"/>
      </dsp:txXfrm>
    </dsp:sp>
    <dsp:sp modelId="{A9278CB5-EDAB-4823-B35B-989C56F9863A}">
      <dsp:nvSpPr>
        <dsp:cNvPr id="0" name=""/>
        <dsp:cNvSpPr/>
      </dsp:nvSpPr>
      <dsp:spPr>
        <a:xfrm>
          <a:off x="1838049" y="2057370"/>
          <a:ext cx="1356419" cy="13564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Involuntary celibates</a:t>
          </a:r>
        </a:p>
      </dsp:txBody>
      <dsp:txXfrm>
        <a:off x="2036692" y="2256013"/>
        <a:ext cx="959133" cy="959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38366-3A7C-4DC8-80CC-96EF730F5517}">
      <dsp:nvSpPr>
        <dsp:cNvPr id="0" name=""/>
        <dsp:cNvSpPr/>
      </dsp:nvSpPr>
      <dsp:spPr>
        <a:xfrm>
          <a:off x="661766" y="1309"/>
          <a:ext cx="1888040" cy="944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The masturbating man</a:t>
          </a:r>
        </a:p>
      </dsp:txBody>
      <dsp:txXfrm>
        <a:off x="689415" y="28958"/>
        <a:ext cx="1832742" cy="888722"/>
      </dsp:txXfrm>
    </dsp:sp>
    <dsp:sp modelId="{B399D92A-793D-4BD2-9C10-0396C422B704}">
      <dsp:nvSpPr>
        <dsp:cNvPr id="0" name=""/>
        <dsp:cNvSpPr/>
      </dsp:nvSpPr>
      <dsp:spPr>
        <a:xfrm>
          <a:off x="850570" y="945330"/>
          <a:ext cx="188804" cy="708015"/>
        </a:xfrm>
        <a:custGeom>
          <a:avLst/>
          <a:gdLst/>
          <a:ahLst/>
          <a:cxnLst/>
          <a:rect l="0" t="0" r="0" b="0"/>
          <a:pathLst>
            <a:path>
              <a:moveTo>
                <a:pt x="0" y="0"/>
              </a:moveTo>
              <a:lnTo>
                <a:pt x="0" y="708015"/>
              </a:lnTo>
              <a:lnTo>
                <a:pt x="188804" y="70801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19DBD1-E35E-4613-AE02-930A9CFE2B92}">
      <dsp:nvSpPr>
        <dsp:cNvPr id="0" name=""/>
        <dsp:cNvSpPr/>
      </dsp:nvSpPr>
      <dsp:spPr>
        <a:xfrm>
          <a:off x="1039374" y="1181335"/>
          <a:ext cx="1510432" cy="944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Passive consumer: reward but no effort</a:t>
          </a:r>
        </a:p>
      </dsp:txBody>
      <dsp:txXfrm>
        <a:off x="1067023" y="1208984"/>
        <a:ext cx="1455134" cy="888722"/>
      </dsp:txXfrm>
    </dsp:sp>
    <dsp:sp modelId="{F58BFBA8-DBE4-4E0A-8C08-FC1CD6A69DC6}">
      <dsp:nvSpPr>
        <dsp:cNvPr id="0" name=""/>
        <dsp:cNvSpPr/>
      </dsp:nvSpPr>
      <dsp:spPr>
        <a:xfrm>
          <a:off x="850570" y="945330"/>
          <a:ext cx="188804" cy="1888040"/>
        </a:xfrm>
        <a:custGeom>
          <a:avLst/>
          <a:gdLst/>
          <a:ahLst/>
          <a:cxnLst/>
          <a:rect l="0" t="0" r="0" b="0"/>
          <a:pathLst>
            <a:path>
              <a:moveTo>
                <a:pt x="0" y="0"/>
              </a:moveTo>
              <a:lnTo>
                <a:pt x="0" y="1888040"/>
              </a:lnTo>
              <a:lnTo>
                <a:pt x="188804" y="188804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F255DB-4B99-4B5F-A9C0-3F72B8F9C974}">
      <dsp:nvSpPr>
        <dsp:cNvPr id="0" name=""/>
        <dsp:cNvSpPr/>
      </dsp:nvSpPr>
      <dsp:spPr>
        <a:xfrm>
          <a:off x="1039374" y="2361360"/>
          <a:ext cx="1510432" cy="944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Emotionality: effeminate</a:t>
          </a:r>
        </a:p>
      </dsp:txBody>
      <dsp:txXfrm>
        <a:off x="1067023" y="2389009"/>
        <a:ext cx="1455134" cy="888722"/>
      </dsp:txXfrm>
    </dsp:sp>
    <dsp:sp modelId="{C6AB823A-7693-4180-8290-0B9348A96F22}">
      <dsp:nvSpPr>
        <dsp:cNvPr id="0" name=""/>
        <dsp:cNvSpPr/>
      </dsp:nvSpPr>
      <dsp:spPr>
        <a:xfrm>
          <a:off x="3021817" y="1309"/>
          <a:ext cx="1888040" cy="944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The post-</a:t>
          </a:r>
          <a:r>
            <a:rPr lang="en-GB" sz="1800" kern="1200" dirty="0" err="1"/>
            <a:t>mastubatory</a:t>
          </a:r>
          <a:r>
            <a:rPr lang="en-GB" sz="1800" kern="1200" dirty="0"/>
            <a:t> man</a:t>
          </a:r>
        </a:p>
      </dsp:txBody>
      <dsp:txXfrm>
        <a:off x="3049466" y="28958"/>
        <a:ext cx="1832742" cy="888722"/>
      </dsp:txXfrm>
    </dsp:sp>
    <dsp:sp modelId="{8B1856A3-9C1A-41AF-8C70-AD6CBAC26FFE}">
      <dsp:nvSpPr>
        <dsp:cNvPr id="0" name=""/>
        <dsp:cNvSpPr/>
      </dsp:nvSpPr>
      <dsp:spPr>
        <a:xfrm>
          <a:off x="3210621" y="945330"/>
          <a:ext cx="188804" cy="708015"/>
        </a:xfrm>
        <a:custGeom>
          <a:avLst/>
          <a:gdLst/>
          <a:ahLst/>
          <a:cxnLst/>
          <a:rect l="0" t="0" r="0" b="0"/>
          <a:pathLst>
            <a:path>
              <a:moveTo>
                <a:pt x="0" y="0"/>
              </a:moveTo>
              <a:lnTo>
                <a:pt x="0" y="708015"/>
              </a:lnTo>
              <a:lnTo>
                <a:pt x="188804" y="70801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388EE6-ADB5-4558-8325-BC87EEB805F4}">
      <dsp:nvSpPr>
        <dsp:cNvPr id="0" name=""/>
        <dsp:cNvSpPr/>
      </dsp:nvSpPr>
      <dsp:spPr>
        <a:xfrm>
          <a:off x="3399425" y="1181335"/>
          <a:ext cx="1510432" cy="944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Autonomous: sexual agency</a:t>
          </a:r>
        </a:p>
      </dsp:txBody>
      <dsp:txXfrm>
        <a:off x="3427074" y="1208984"/>
        <a:ext cx="1455134" cy="888722"/>
      </dsp:txXfrm>
    </dsp:sp>
    <dsp:sp modelId="{043F949F-7037-4994-A24D-FEDCF65AA358}">
      <dsp:nvSpPr>
        <dsp:cNvPr id="0" name=""/>
        <dsp:cNvSpPr/>
      </dsp:nvSpPr>
      <dsp:spPr>
        <a:xfrm>
          <a:off x="3210621" y="945330"/>
          <a:ext cx="188804" cy="1888040"/>
        </a:xfrm>
        <a:custGeom>
          <a:avLst/>
          <a:gdLst/>
          <a:ahLst/>
          <a:cxnLst/>
          <a:rect l="0" t="0" r="0" b="0"/>
          <a:pathLst>
            <a:path>
              <a:moveTo>
                <a:pt x="0" y="0"/>
              </a:moveTo>
              <a:lnTo>
                <a:pt x="0" y="1888040"/>
              </a:lnTo>
              <a:lnTo>
                <a:pt x="188804" y="188804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28C3E7-6220-4B3F-BDFD-0CCD85E545A7}">
      <dsp:nvSpPr>
        <dsp:cNvPr id="0" name=""/>
        <dsp:cNvSpPr/>
      </dsp:nvSpPr>
      <dsp:spPr>
        <a:xfrm>
          <a:off x="3399425" y="2361360"/>
          <a:ext cx="1510432" cy="944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Internally vs externally driven</a:t>
          </a:r>
        </a:p>
      </dsp:txBody>
      <dsp:txXfrm>
        <a:off x="3427074" y="2389009"/>
        <a:ext cx="1455134" cy="8887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B81CC-E5F2-41EC-82C9-C25F57FD071B}">
      <dsp:nvSpPr>
        <dsp:cNvPr id="0" name=""/>
        <dsp:cNvSpPr/>
      </dsp:nvSpPr>
      <dsp:spPr>
        <a:xfrm rot="16200000">
          <a:off x="509724" y="-509724"/>
          <a:ext cx="2028550" cy="3048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GB" sz="2200" kern="1200" dirty="0"/>
        </a:p>
        <a:p>
          <a:pPr marL="0" lvl="0" indent="0" algn="ctr" defTabSz="977900">
            <a:lnSpc>
              <a:spcPct val="90000"/>
            </a:lnSpc>
            <a:spcBef>
              <a:spcPct val="0"/>
            </a:spcBef>
            <a:spcAft>
              <a:spcPct val="35000"/>
            </a:spcAft>
            <a:buNone/>
          </a:pPr>
          <a:r>
            <a:rPr lang="en-GB" sz="2200" kern="1200" dirty="0"/>
            <a:t>The difficulty of lockdown</a:t>
          </a:r>
        </a:p>
      </dsp:txBody>
      <dsp:txXfrm rot="5400000">
        <a:off x="-1" y="1"/>
        <a:ext cx="3048000" cy="1521412"/>
      </dsp:txXfrm>
    </dsp:sp>
    <dsp:sp modelId="{7AF8CE11-DD73-4292-9D3C-AB3ED0D64935}">
      <dsp:nvSpPr>
        <dsp:cNvPr id="0" name=""/>
        <dsp:cNvSpPr/>
      </dsp:nvSpPr>
      <dsp:spPr>
        <a:xfrm>
          <a:off x="3048000" y="0"/>
          <a:ext cx="3048000" cy="202855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GB" sz="2200" kern="1200" dirty="0"/>
        </a:p>
        <a:p>
          <a:pPr marL="0" lvl="0" indent="0" algn="ctr" defTabSz="977900">
            <a:lnSpc>
              <a:spcPct val="90000"/>
            </a:lnSpc>
            <a:spcBef>
              <a:spcPct val="0"/>
            </a:spcBef>
            <a:spcAft>
              <a:spcPct val="35000"/>
            </a:spcAft>
            <a:buNone/>
          </a:pPr>
          <a:r>
            <a:rPr lang="en-GB" sz="2200" kern="1200" dirty="0"/>
            <a:t>The opportunity of lockdown</a:t>
          </a:r>
        </a:p>
      </dsp:txBody>
      <dsp:txXfrm>
        <a:off x="3048000" y="0"/>
        <a:ext cx="3048000" cy="1521412"/>
      </dsp:txXfrm>
    </dsp:sp>
    <dsp:sp modelId="{1930CA43-6281-4F1D-8F71-0DDEE30995CD}">
      <dsp:nvSpPr>
        <dsp:cNvPr id="0" name=""/>
        <dsp:cNvSpPr/>
      </dsp:nvSpPr>
      <dsp:spPr>
        <a:xfrm rot="10800000">
          <a:off x="0" y="2028550"/>
          <a:ext cx="3048000" cy="202855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t>Testing the parameters of </a:t>
          </a:r>
          <a:r>
            <a:rPr lang="en-GB" sz="2200" kern="1200" dirty="0" err="1"/>
            <a:t>NoFap</a:t>
          </a:r>
          <a:endParaRPr lang="en-GB" sz="2200" kern="1200" dirty="0"/>
        </a:p>
        <a:p>
          <a:pPr marL="0" lvl="0" indent="0" algn="ctr" defTabSz="977900">
            <a:lnSpc>
              <a:spcPct val="90000"/>
            </a:lnSpc>
            <a:spcBef>
              <a:spcPct val="0"/>
            </a:spcBef>
            <a:spcAft>
              <a:spcPct val="35000"/>
            </a:spcAft>
            <a:buNone/>
          </a:pPr>
          <a:endParaRPr lang="en-GB" sz="2200" kern="1200" dirty="0"/>
        </a:p>
      </dsp:txBody>
      <dsp:txXfrm rot="10800000">
        <a:off x="0" y="2535688"/>
        <a:ext cx="3048000" cy="1521412"/>
      </dsp:txXfrm>
    </dsp:sp>
    <dsp:sp modelId="{000FD202-B0ED-414C-A491-E18E4B75E391}">
      <dsp:nvSpPr>
        <dsp:cNvPr id="0" name=""/>
        <dsp:cNvSpPr/>
      </dsp:nvSpPr>
      <dsp:spPr>
        <a:xfrm rot="5400000">
          <a:off x="3557724" y="1518825"/>
          <a:ext cx="2028550" cy="3048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Community cohesion</a:t>
          </a:r>
          <a:endParaRPr lang="en-GB" sz="2200" kern="1200" dirty="0"/>
        </a:p>
      </dsp:txBody>
      <dsp:txXfrm rot="-5400000">
        <a:off x="3047999" y="2535688"/>
        <a:ext cx="3048000" cy="1521412"/>
      </dsp:txXfrm>
    </dsp:sp>
    <dsp:sp modelId="{091A1034-7BB3-4BB4-93AC-D4AD99B201EC}">
      <dsp:nvSpPr>
        <dsp:cNvPr id="0" name=""/>
        <dsp:cNvSpPr/>
      </dsp:nvSpPr>
      <dsp:spPr>
        <a:xfrm>
          <a:off x="2133600" y="1521412"/>
          <a:ext cx="1828800" cy="1014275"/>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Themes</a:t>
          </a:r>
        </a:p>
      </dsp:txBody>
      <dsp:txXfrm>
        <a:off x="2183113" y="1570925"/>
        <a:ext cx="1729774" cy="91524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010" y="0"/>
            <a:ext cx="2971800" cy="457200"/>
          </a:xfrm>
          <a:prstGeom prst="rect">
            <a:avLst/>
          </a:prstGeom>
        </p:spPr>
        <p:txBody>
          <a:bodyPr vert="horz" lIns="91440" tIns="45720" rIns="91440" bIns="45720" rtlCol="0"/>
          <a:lstStyle>
            <a:lvl1pPr algn="r">
              <a:defRPr sz="1200"/>
            </a:lvl1pPr>
          </a:lstStyle>
          <a:p>
            <a:fld id="{48C434EA-6282-C644-9C7B-982F4384E127}" type="datetimeFigureOut">
              <a:rPr lang="en-US" smtClean="0"/>
              <a:pPr/>
              <a:t>1/26/2024</a:t>
            </a:fld>
            <a:endParaRPr lang="en-US"/>
          </a:p>
        </p:txBody>
      </p:sp>
      <p:sp>
        <p:nvSpPr>
          <p:cNvPr id="4" name="Footer Placeholder 3"/>
          <p:cNvSpPr>
            <a:spLocks noGrp="1"/>
          </p:cNvSpPr>
          <p:nvPr>
            <p:ph type="ftr" sz="quarter" idx="2"/>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010" y="8684684"/>
            <a:ext cx="2971800" cy="457200"/>
          </a:xfrm>
          <a:prstGeom prst="rect">
            <a:avLst/>
          </a:prstGeom>
        </p:spPr>
        <p:txBody>
          <a:bodyPr vert="horz" lIns="91440" tIns="45720" rIns="91440" bIns="45720" rtlCol="0" anchor="b"/>
          <a:lstStyle>
            <a:lvl1pPr algn="r">
              <a:defRPr sz="1200"/>
            </a:lvl1pPr>
          </a:lstStyle>
          <a:p>
            <a:fld id="{CD9970C3-E11F-6B44-885B-CD69F44DCE86}" type="slidenum">
              <a:rPr lang="en-US" smtClean="0"/>
              <a:pPr/>
              <a:t>‹#›</a:t>
            </a:fld>
            <a:endParaRPr lang="en-US"/>
          </a:p>
        </p:txBody>
      </p:sp>
    </p:spTree>
    <p:extLst>
      <p:ext uri="{BB962C8B-B14F-4D97-AF65-F5344CB8AC3E}">
        <p14:creationId xmlns:p14="http://schemas.microsoft.com/office/powerpoint/2010/main" val="643761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5DA13C43-1699-41B4-8FE4-3D7950B48C5E}" type="datetimeFigureOut">
              <a:rPr lang="en-GB" smtClean="0"/>
              <a:pPr/>
              <a:t>26/01/2024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9E5FA06C-2813-4A9E-8480-021247580EE8}" type="slidenum">
              <a:rPr lang="en-GB" smtClean="0"/>
              <a:pPr/>
              <a:t>‹#›</a:t>
            </a:fld>
            <a:endParaRPr lang="en-GB"/>
          </a:p>
        </p:txBody>
      </p:sp>
    </p:spTree>
    <p:extLst>
      <p:ext uri="{BB962C8B-B14F-4D97-AF65-F5344CB8AC3E}">
        <p14:creationId xmlns:p14="http://schemas.microsoft.com/office/powerpoint/2010/main" val="2673554694"/>
      </p:ext>
    </p:extLst>
  </p:cSld>
  <p:clrMap bg1="lt1" tx1="dk1" bg2="lt2" tx2="dk2" accent1="accent1" accent2="accent2" accent3="accent3" accent4="accent4" accent5="accent5" accent6="accent6" hlink="hlink" folHlink="folHlink"/>
  <p:notesStyle>
    <a:lvl1pPr marL="0" algn="l" defTabSz="914299" rtl="0" eaLnBrk="1" latinLnBrk="0" hangingPunct="1">
      <a:defRPr sz="1300" kern="1200">
        <a:solidFill>
          <a:schemeClr val="tx1"/>
        </a:solidFill>
        <a:latin typeface="+mn-lt"/>
        <a:ea typeface="+mn-ea"/>
        <a:cs typeface="+mn-cs"/>
      </a:defRPr>
    </a:lvl1pPr>
    <a:lvl2pPr marL="457151" algn="l" defTabSz="914299" rtl="0" eaLnBrk="1" latinLnBrk="0" hangingPunct="1">
      <a:defRPr sz="1300" kern="1200">
        <a:solidFill>
          <a:schemeClr val="tx1"/>
        </a:solidFill>
        <a:latin typeface="+mn-lt"/>
        <a:ea typeface="+mn-ea"/>
        <a:cs typeface="+mn-cs"/>
      </a:defRPr>
    </a:lvl2pPr>
    <a:lvl3pPr marL="914299" algn="l" defTabSz="914299" rtl="0" eaLnBrk="1" latinLnBrk="0" hangingPunct="1">
      <a:defRPr sz="1300" kern="1200">
        <a:solidFill>
          <a:schemeClr val="tx1"/>
        </a:solidFill>
        <a:latin typeface="+mn-lt"/>
        <a:ea typeface="+mn-ea"/>
        <a:cs typeface="+mn-cs"/>
      </a:defRPr>
    </a:lvl3pPr>
    <a:lvl4pPr marL="1371449" algn="l" defTabSz="914299" rtl="0" eaLnBrk="1" latinLnBrk="0" hangingPunct="1">
      <a:defRPr sz="1300" kern="1200">
        <a:solidFill>
          <a:schemeClr val="tx1"/>
        </a:solidFill>
        <a:latin typeface="+mn-lt"/>
        <a:ea typeface="+mn-ea"/>
        <a:cs typeface="+mn-cs"/>
      </a:defRPr>
    </a:lvl4pPr>
    <a:lvl5pPr marL="1828598" algn="l" defTabSz="914299" rtl="0" eaLnBrk="1" latinLnBrk="0" hangingPunct="1">
      <a:defRPr sz="1300" kern="1200">
        <a:solidFill>
          <a:schemeClr val="tx1"/>
        </a:solidFill>
        <a:latin typeface="+mn-lt"/>
        <a:ea typeface="+mn-ea"/>
        <a:cs typeface="+mn-cs"/>
      </a:defRPr>
    </a:lvl5pPr>
    <a:lvl6pPr marL="2285749" algn="l" defTabSz="914299" rtl="0" eaLnBrk="1" latinLnBrk="0" hangingPunct="1">
      <a:defRPr sz="1300" kern="1200">
        <a:solidFill>
          <a:schemeClr val="tx1"/>
        </a:solidFill>
        <a:latin typeface="+mn-lt"/>
        <a:ea typeface="+mn-ea"/>
        <a:cs typeface="+mn-cs"/>
      </a:defRPr>
    </a:lvl6pPr>
    <a:lvl7pPr marL="2742896" algn="l" defTabSz="914299" rtl="0" eaLnBrk="1" latinLnBrk="0" hangingPunct="1">
      <a:defRPr sz="1300" kern="1200">
        <a:solidFill>
          <a:schemeClr val="tx1"/>
        </a:solidFill>
        <a:latin typeface="+mn-lt"/>
        <a:ea typeface="+mn-ea"/>
        <a:cs typeface="+mn-cs"/>
      </a:defRPr>
    </a:lvl7pPr>
    <a:lvl8pPr marL="3200047" algn="l" defTabSz="914299" rtl="0" eaLnBrk="1" latinLnBrk="0" hangingPunct="1">
      <a:defRPr sz="1300" kern="1200">
        <a:solidFill>
          <a:schemeClr val="tx1"/>
        </a:solidFill>
        <a:latin typeface="+mn-lt"/>
        <a:ea typeface="+mn-ea"/>
        <a:cs typeface="+mn-cs"/>
      </a:defRPr>
    </a:lvl8pPr>
    <a:lvl9pPr marL="3657196" algn="l" defTabSz="91429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GB" sz="13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E5FA06C-2813-4A9E-8480-021247580EE8}" type="slidenum">
              <a:rPr lang="en-GB" smtClean="0"/>
              <a:pPr/>
              <a:t>1</a:t>
            </a:fld>
            <a:endParaRPr lang="en-GB"/>
          </a:p>
        </p:txBody>
      </p:sp>
    </p:spTree>
    <p:extLst>
      <p:ext uri="{BB962C8B-B14F-4D97-AF65-F5344CB8AC3E}">
        <p14:creationId xmlns:p14="http://schemas.microsoft.com/office/powerpoint/2010/main" val="415299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10</a:t>
            </a:fld>
            <a:endParaRPr lang="en-GB"/>
          </a:p>
        </p:txBody>
      </p:sp>
    </p:spTree>
    <p:extLst>
      <p:ext uri="{BB962C8B-B14F-4D97-AF65-F5344CB8AC3E}">
        <p14:creationId xmlns:p14="http://schemas.microsoft.com/office/powerpoint/2010/main" val="1067301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11</a:t>
            </a:fld>
            <a:endParaRPr lang="en-GB"/>
          </a:p>
        </p:txBody>
      </p:sp>
    </p:spTree>
    <p:extLst>
      <p:ext uri="{BB962C8B-B14F-4D97-AF65-F5344CB8AC3E}">
        <p14:creationId xmlns:p14="http://schemas.microsoft.com/office/powerpoint/2010/main" val="274150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12</a:t>
            </a:fld>
            <a:endParaRPr lang="en-GB"/>
          </a:p>
        </p:txBody>
      </p:sp>
    </p:spTree>
    <p:extLst>
      <p:ext uri="{BB962C8B-B14F-4D97-AF65-F5344CB8AC3E}">
        <p14:creationId xmlns:p14="http://schemas.microsoft.com/office/powerpoint/2010/main" val="3719068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13</a:t>
            </a:fld>
            <a:endParaRPr lang="en-GB"/>
          </a:p>
        </p:txBody>
      </p:sp>
    </p:spTree>
    <p:extLst>
      <p:ext uri="{BB962C8B-B14F-4D97-AF65-F5344CB8AC3E}">
        <p14:creationId xmlns:p14="http://schemas.microsoft.com/office/powerpoint/2010/main" val="2887070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14</a:t>
            </a:fld>
            <a:endParaRPr lang="en-GB"/>
          </a:p>
        </p:txBody>
      </p:sp>
    </p:spTree>
    <p:extLst>
      <p:ext uri="{BB962C8B-B14F-4D97-AF65-F5344CB8AC3E}">
        <p14:creationId xmlns:p14="http://schemas.microsoft.com/office/powerpoint/2010/main" val="3103253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15</a:t>
            </a:fld>
            <a:endParaRPr lang="en-GB"/>
          </a:p>
        </p:txBody>
      </p:sp>
    </p:spTree>
    <p:extLst>
      <p:ext uri="{BB962C8B-B14F-4D97-AF65-F5344CB8AC3E}">
        <p14:creationId xmlns:p14="http://schemas.microsoft.com/office/powerpoint/2010/main" val="979364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16</a:t>
            </a:fld>
            <a:endParaRPr lang="en-GB"/>
          </a:p>
        </p:txBody>
      </p:sp>
    </p:spTree>
    <p:extLst>
      <p:ext uri="{BB962C8B-B14F-4D97-AF65-F5344CB8AC3E}">
        <p14:creationId xmlns:p14="http://schemas.microsoft.com/office/powerpoint/2010/main" val="3772108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17</a:t>
            </a:fld>
            <a:endParaRPr lang="en-GB"/>
          </a:p>
        </p:txBody>
      </p:sp>
    </p:spTree>
    <p:extLst>
      <p:ext uri="{BB962C8B-B14F-4D97-AF65-F5344CB8AC3E}">
        <p14:creationId xmlns:p14="http://schemas.microsoft.com/office/powerpoint/2010/main" val="4245086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E5FA06C-2813-4A9E-8480-021247580EE8}" type="slidenum">
              <a:rPr lang="en-GB" smtClean="0"/>
              <a:pPr/>
              <a:t>18</a:t>
            </a:fld>
            <a:endParaRPr lang="en-GB"/>
          </a:p>
        </p:txBody>
      </p:sp>
    </p:spTree>
    <p:extLst>
      <p:ext uri="{BB962C8B-B14F-4D97-AF65-F5344CB8AC3E}">
        <p14:creationId xmlns:p14="http://schemas.microsoft.com/office/powerpoint/2010/main" val="168926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19</a:t>
            </a:fld>
            <a:endParaRPr lang="en-GB"/>
          </a:p>
        </p:txBody>
      </p:sp>
    </p:spTree>
    <p:extLst>
      <p:ext uri="{BB962C8B-B14F-4D97-AF65-F5344CB8AC3E}">
        <p14:creationId xmlns:p14="http://schemas.microsoft.com/office/powerpoint/2010/main" val="3653300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299" rtl="0" eaLnBrk="1" fontAlgn="auto" latinLnBrk="0" hangingPunct="1">
              <a:lnSpc>
                <a:spcPct val="100000"/>
              </a:lnSpc>
              <a:spcBef>
                <a:spcPts val="0"/>
              </a:spcBef>
              <a:spcAft>
                <a:spcPts val="0"/>
              </a:spcAft>
              <a:buClrTx/>
              <a:buSzTx/>
              <a:buFontTx/>
              <a:buNone/>
              <a:tabLst/>
              <a:defRPr/>
            </a:pPr>
            <a:endParaRPr lang="en-US" sz="13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E5FA06C-2813-4A9E-8480-021247580EE8}" type="slidenum">
              <a:rPr lang="en-GB" smtClean="0"/>
              <a:pPr/>
              <a:t>2</a:t>
            </a:fld>
            <a:endParaRPr lang="en-GB"/>
          </a:p>
        </p:txBody>
      </p:sp>
    </p:spTree>
    <p:extLst>
      <p:ext uri="{BB962C8B-B14F-4D97-AF65-F5344CB8AC3E}">
        <p14:creationId xmlns:p14="http://schemas.microsoft.com/office/powerpoint/2010/main" val="2849635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20</a:t>
            </a:fld>
            <a:endParaRPr lang="en-GB"/>
          </a:p>
        </p:txBody>
      </p:sp>
    </p:spTree>
    <p:extLst>
      <p:ext uri="{BB962C8B-B14F-4D97-AF65-F5344CB8AC3E}">
        <p14:creationId xmlns:p14="http://schemas.microsoft.com/office/powerpoint/2010/main" val="301645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000"/>
              </a:lnSpc>
              <a:spcBef>
                <a:spcPts val="0"/>
              </a:spcBef>
              <a:buFont typeface="Arial" panose="020B0604020202020204" pitchFamily="34" charset="0"/>
              <a:buChar char="•"/>
            </a:pPr>
            <a:endParaRPr lang="en-GB" sz="1400"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3</a:t>
            </a:fld>
            <a:endParaRPr lang="en-GB"/>
          </a:p>
        </p:txBody>
      </p:sp>
    </p:spTree>
    <p:extLst>
      <p:ext uri="{BB962C8B-B14F-4D97-AF65-F5344CB8AC3E}">
        <p14:creationId xmlns:p14="http://schemas.microsoft.com/office/powerpoint/2010/main" val="2213507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4</a:t>
            </a:fld>
            <a:endParaRPr lang="en-GB"/>
          </a:p>
        </p:txBody>
      </p:sp>
    </p:spTree>
    <p:extLst>
      <p:ext uri="{BB962C8B-B14F-4D97-AF65-F5344CB8AC3E}">
        <p14:creationId xmlns:p14="http://schemas.microsoft.com/office/powerpoint/2010/main" val="2917823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5</a:t>
            </a:fld>
            <a:endParaRPr lang="en-GB"/>
          </a:p>
        </p:txBody>
      </p:sp>
    </p:spTree>
    <p:extLst>
      <p:ext uri="{BB962C8B-B14F-4D97-AF65-F5344CB8AC3E}">
        <p14:creationId xmlns:p14="http://schemas.microsoft.com/office/powerpoint/2010/main" val="1569850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9" rtl="0" eaLnBrk="1" fontAlgn="auto" latinLnBrk="0" hangingPunct="1">
              <a:lnSpc>
                <a:spcPct val="100000"/>
              </a:lnSpc>
              <a:spcBef>
                <a:spcPts val="0"/>
              </a:spcBef>
              <a:spcAft>
                <a:spcPts val="0"/>
              </a:spcAft>
              <a:buClrTx/>
              <a:buSzTx/>
              <a:buFontTx/>
              <a:buNone/>
              <a:tabLst/>
              <a:defRPr/>
            </a:pPr>
            <a:endParaRPr lang="en-GB" sz="13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E5FA06C-2813-4A9E-8480-021247580EE8}" type="slidenum">
              <a:rPr lang="en-GB" smtClean="0"/>
              <a:pPr/>
              <a:t>6</a:t>
            </a:fld>
            <a:endParaRPr lang="en-GB"/>
          </a:p>
        </p:txBody>
      </p:sp>
    </p:spTree>
    <p:extLst>
      <p:ext uri="{BB962C8B-B14F-4D97-AF65-F5344CB8AC3E}">
        <p14:creationId xmlns:p14="http://schemas.microsoft.com/office/powerpoint/2010/main" val="1086577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7</a:t>
            </a:fld>
            <a:endParaRPr lang="en-GB"/>
          </a:p>
        </p:txBody>
      </p:sp>
    </p:spTree>
    <p:extLst>
      <p:ext uri="{BB962C8B-B14F-4D97-AF65-F5344CB8AC3E}">
        <p14:creationId xmlns:p14="http://schemas.microsoft.com/office/powerpoint/2010/main" val="3270468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9E5FA06C-2813-4A9E-8480-021247580EE8}" type="slidenum">
              <a:rPr lang="en-GB" smtClean="0"/>
              <a:pPr/>
              <a:t>8</a:t>
            </a:fld>
            <a:endParaRPr lang="en-GB"/>
          </a:p>
        </p:txBody>
      </p:sp>
    </p:spTree>
    <p:extLst>
      <p:ext uri="{BB962C8B-B14F-4D97-AF65-F5344CB8AC3E}">
        <p14:creationId xmlns:p14="http://schemas.microsoft.com/office/powerpoint/2010/main" val="1191763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9" rtl="0" eaLnBrk="1" fontAlgn="auto" latinLnBrk="0" hangingPunct="1">
              <a:lnSpc>
                <a:spcPct val="100000"/>
              </a:lnSpc>
              <a:spcBef>
                <a:spcPts val="0"/>
              </a:spcBef>
              <a:spcAft>
                <a:spcPts val="0"/>
              </a:spcAft>
              <a:buClrTx/>
              <a:buSzTx/>
              <a:buFontTx/>
              <a:buNone/>
              <a:tabLst/>
              <a:defRPr/>
            </a:pPr>
            <a:endParaRPr lang="en-US" sz="13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E5FA06C-2813-4A9E-8480-021247580EE8}" type="slidenum">
              <a:rPr lang="en-GB" smtClean="0"/>
              <a:pPr/>
              <a:t>9</a:t>
            </a:fld>
            <a:endParaRPr lang="en-GB"/>
          </a:p>
        </p:txBody>
      </p:sp>
    </p:spTree>
    <p:extLst>
      <p:ext uri="{BB962C8B-B14F-4D97-AF65-F5344CB8AC3E}">
        <p14:creationId xmlns:p14="http://schemas.microsoft.com/office/powerpoint/2010/main" val="290058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Title_page_2_Turquoise.png"/>
          <p:cNvPicPr>
            <a:picLocks noChangeAspect="1"/>
          </p:cNvPicPr>
          <p:nvPr userDrawn="1"/>
        </p:nvPicPr>
        <p:blipFill>
          <a:blip r:embed="rId2"/>
          <a:stretch>
            <a:fillRect/>
          </a:stretch>
        </p:blipFill>
        <p:spPr>
          <a:xfrm>
            <a:off x="0" y="1633098"/>
            <a:ext cx="9144000" cy="5231842"/>
          </a:xfrm>
          <a:prstGeom prst="rect">
            <a:avLst/>
          </a:prstGeom>
        </p:spPr>
      </p:pic>
      <p:sp>
        <p:nvSpPr>
          <p:cNvPr id="2" name="Title 1"/>
          <p:cNvSpPr>
            <a:spLocks noGrp="1"/>
          </p:cNvSpPr>
          <p:nvPr>
            <p:ph type="ctrTitle" hasCustomPrompt="1"/>
          </p:nvPr>
        </p:nvSpPr>
        <p:spPr>
          <a:xfrm>
            <a:off x="364458" y="3246079"/>
            <a:ext cx="4589943" cy="1470026"/>
          </a:xfrm>
        </p:spPr>
        <p:txBody>
          <a:bodyPr anchor="b" anchorCtr="0">
            <a:normAutofit/>
          </a:bodyPr>
          <a:lstStyle>
            <a:lvl1pPr algn="l">
              <a:lnSpc>
                <a:spcPct val="100000"/>
              </a:lnSpc>
              <a:defRPr sz="2800" b="1">
                <a:solidFill>
                  <a:srgbClr val="009581"/>
                </a:solidFill>
                <a:latin typeface="+mj-lt"/>
              </a:defRPr>
            </a:lvl1pPr>
          </a:lstStyle>
          <a:p>
            <a:r>
              <a:rPr lang="en-US" dirty="0"/>
              <a:t>CLICK TO EDIT MASTER TITLE STYLE</a:t>
            </a:r>
            <a:endParaRPr lang="en-GB" dirty="0"/>
          </a:p>
        </p:txBody>
      </p:sp>
      <p:sp>
        <p:nvSpPr>
          <p:cNvPr id="3" name="Subtitle 2"/>
          <p:cNvSpPr>
            <a:spLocks noGrp="1"/>
          </p:cNvSpPr>
          <p:nvPr>
            <p:ph type="subTitle" idx="1"/>
          </p:nvPr>
        </p:nvSpPr>
        <p:spPr>
          <a:xfrm>
            <a:off x="364458" y="4922167"/>
            <a:ext cx="4589943" cy="1001541"/>
          </a:xfrm>
        </p:spPr>
        <p:txBody>
          <a:bodyPr>
            <a:normAutofit/>
          </a:bodyPr>
          <a:lstStyle>
            <a:lvl1pPr marL="0" indent="0" algn="l">
              <a:lnSpc>
                <a:spcPct val="100000"/>
              </a:lnSpc>
              <a:buNone/>
              <a:defRPr sz="2800" b="0">
                <a:solidFill>
                  <a:schemeClr val="bg1"/>
                </a:solidFill>
                <a:latin typeface="+mj-lt"/>
              </a:defRPr>
            </a:lvl1pPr>
            <a:lvl2pPr marL="457139" indent="0" algn="ctr">
              <a:buNone/>
              <a:defRPr>
                <a:solidFill>
                  <a:schemeClr val="tx1">
                    <a:tint val="75000"/>
                  </a:schemeClr>
                </a:solidFill>
              </a:defRPr>
            </a:lvl2pPr>
            <a:lvl3pPr marL="914276" indent="0" algn="ctr">
              <a:buNone/>
              <a:defRPr>
                <a:solidFill>
                  <a:schemeClr val="tx1">
                    <a:tint val="75000"/>
                  </a:schemeClr>
                </a:solidFill>
              </a:defRPr>
            </a:lvl3pPr>
            <a:lvl4pPr marL="1371415" indent="0" algn="ctr">
              <a:buNone/>
              <a:defRPr>
                <a:solidFill>
                  <a:schemeClr val="tx1">
                    <a:tint val="75000"/>
                  </a:schemeClr>
                </a:solidFill>
              </a:defRPr>
            </a:lvl4pPr>
            <a:lvl5pPr marL="1828553" indent="0" algn="ctr">
              <a:buNone/>
              <a:defRPr>
                <a:solidFill>
                  <a:schemeClr val="tx1">
                    <a:tint val="75000"/>
                  </a:schemeClr>
                </a:solidFill>
              </a:defRPr>
            </a:lvl5pPr>
            <a:lvl6pPr marL="2285692" indent="0" algn="ctr">
              <a:buNone/>
              <a:defRPr>
                <a:solidFill>
                  <a:schemeClr val="tx1">
                    <a:tint val="75000"/>
                  </a:schemeClr>
                </a:solidFill>
              </a:defRPr>
            </a:lvl6pPr>
            <a:lvl7pPr marL="2742827" indent="0" algn="ctr">
              <a:buNone/>
              <a:defRPr>
                <a:solidFill>
                  <a:schemeClr val="tx1">
                    <a:tint val="75000"/>
                  </a:schemeClr>
                </a:solidFill>
              </a:defRPr>
            </a:lvl7pPr>
            <a:lvl8pPr marL="3199967"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endParaRPr lang="en-GB" dirty="0"/>
          </a:p>
        </p:txBody>
      </p:sp>
      <p:sp>
        <p:nvSpPr>
          <p:cNvPr id="8" name="TextBox 7"/>
          <p:cNvSpPr txBox="1"/>
          <p:nvPr userDrawn="1"/>
        </p:nvSpPr>
        <p:spPr>
          <a:xfrm>
            <a:off x="411475" y="6524387"/>
            <a:ext cx="2423272" cy="252969"/>
          </a:xfrm>
          <a:prstGeom prst="rect">
            <a:avLst/>
          </a:prstGeom>
          <a:noFill/>
        </p:spPr>
        <p:txBody>
          <a:bodyPr wrap="square" lIns="64301" tIns="64301" rIns="64301" bIns="64301" rtlCol="0">
            <a:spAutoFit/>
          </a:bodyPr>
          <a:lstStyle/>
          <a:p>
            <a:pPr marL="0" marR="0" indent="0" algn="l" defTabSz="914276" rtl="0" eaLnBrk="1" fontAlgn="auto" latinLnBrk="0" hangingPunct="1">
              <a:lnSpc>
                <a:spcPct val="100000"/>
              </a:lnSpc>
              <a:spcBef>
                <a:spcPts val="0"/>
              </a:spcBef>
              <a:spcAft>
                <a:spcPts val="0"/>
              </a:spcAft>
              <a:buClrTx/>
              <a:buSzTx/>
              <a:buFontTx/>
              <a:buNone/>
              <a:tabLst/>
              <a:defRPr/>
            </a:pPr>
            <a:r>
              <a:rPr lang="en-GB" sz="800" b="0" kern="800" spc="50" dirty="0">
                <a:solidFill>
                  <a:srgbClr val="FFFFFF"/>
                </a:solidFill>
                <a:latin typeface="ArialMT"/>
                <a:ea typeface="+mn-ea"/>
                <a:cs typeface="+mn-cs"/>
              </a:rPr>
              <a:t>BPP SCHOOL OF HEALTH</a:t>
            </a:r>
            <a:endParaRPr lang="en-GB" sz="800" b="0" kern="800" spc="50" dirty="0">
              <a:solidFill>
                <a:schemeClr val="bg1"/>
              </a:solidFill>
            </a:endParaRPr>
          </a:p>
        </p:txBody>
      </p:sp>
      <p:sp>
        <p:nvSpPr>
          <p:cNvPr id="12" name="Date Placeholder 11"/>
          <p:cNvSpPr>
            <a:spLocks noGrp="1"/>
          </p:cNvSpPr>
          <p:nvPr>
            <p:ph type="dt" sz="half" idx="10"/>
          </p:nvPr>
        </p:nvSpPr>
        <p:spPr>
          <a:xfrm>
            <a:off x="396856" y="5873959"/>
            <a:ext cx="4557544" cy="365126"/>
          </a:xfrm>
          <a:prstGeom prst="rect">
            <a:avLst/>
          </a:prstGeom>
        </p:spPr>
        <p:txBody>
          <a:bodyPr/>
          <a:lstStyle>
            <a:lvl1pPr>
              <a:lnSpc>
                <a:spcPct val="100000"/>
              </a:lnSpc>
              <a:defRPr sz="1400">
                <a:solidFill>
                  <a:schemeClr val="bg1"/>
                </a:solidFill>
              </a:defRPr>
            </a:lvl1pPr>
          </a:lstStyle>
          <a:p>
            <a:r>
              <a:rPr lang="en-US" dirty="0"/>
              <a:t>00 MONTH 0000</a:t>
            </a:r>
            <a:endParaRPr lang="en-GB" dirty="0"/>
          </a:p>
        </p:txBody>
      </p:sp>
      <p:cxnSp>
        <p:nvCxnSpPr>
          <p:cNvPr id="13" name="Straight Connector 12"/>
          <p:cNvCxnSpPr/>
          <p:nvPr userDrawn="1"/>
        </p:nvCxnSpPr>
        <p:spPr>
          <a:xfrm>
            <a:off x="488594" y="4789350"/>
            <a:ext cx="4465807" cy="1588"/>
          </a:xfrm>
          <a:prstGeom prst="line">
            <a:avLst/>
          </a:prstGeom>
          <a:ln w="25400" cap="flat" cmpd="sng" algn="ctr">
            <a:solidFill>
              <a:srgbClr val="009581"/>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endParaRPr lang="en-GB" dirty="0"/>
          </a:p>
        </p:txBody>
      </p:sp>
      <p:sp>
        <p:nvSpPr>
          <p:cNvPr id="3" name="Content Placeholder 2"/>
          <p:cNvSpPr>
            <a:spLocks noGrp="1"/>
          </p:cNvSpPr>
          <p:nvPr>
            <p:ph sz="half" idx="1"/>
          </p:nvPr>
        </p:nvSpPr>
        <p:spPr>
          <a:xfrm>
            <a:off x="457200" y="1335469"/>
            <a:ext cx="4038601" cy="4525963"/>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1" y="1335469"/>
            <a:ext cx="4038601" cy="4525963"/>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E749DE59-F540-496D-B63D-19DF5C5D0A78}" type="slidenum">
              <a:rPr lang="en-GB" smtClean="0"/>
              <a:pPr/>
              <a:t>‹#›</a:t>
            </a:fld>
            <a:endParaRPr lang="en-GB"/>
          </a:p>
        </p:txBody>
      </p:sp>
      <p:cxnSp>
        <p:nvCxnSpPr>
          <p:cNvPr id="8" name="Straight Connector 7"/>
          <p:cNvCxnSpPr/>
          <p:nvPr userDrawn="1"/>
        </p:nvCxnSpPr>
        <p:spPr>
          <a:xfrm>
            <a:off x="457205" y="1214665"/>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p:cNvSpPr>
            <a:spLocks noGrp="1"/>
          </p:cNvSpPr>
          <p:nvPr>
            <p:ph type="ftr" sz="quarter" idx="3"/>
          </p:nvPr>
        </p:nvSpPr>
        <p:spPr>
          <a:xfrm>
            <a:off x="2751668" y="6486015"/>
            <a:ext cx="6392333" cy="365126"/>
          </a:xfrm>
          <a:prstGeom prst="rect">
            <a:avLst/>
          </a:prstGeom>
        </p:spPr>
        <p:txBody>
          <a:bodyPr vert="horz" lIns="50623" tIns="50623" rIns="50623" bIns="50623" rtlCol="0" anchor="ctr"/>
          <a:lstStyle>
            <a:lvl1pPr marL="0" marR="0" indent="0" algn="l" defTabSz="914276" rtl="0" eaLnBrk="1" fontAlgn="auto" latinLnBrk="0" hangingPunct="1">
              <a:lnSpc>
                <a:spcPct val="100000"/>
              </a:lnSpc>
              <a:spcBef>
                <a:spcPts val="0"/>
              </a:spcBef>
              <a:spcAft>
                <a:spcPts val="0"/>
              </a:spcAft>
              <a:buClrTx/>
              <a:buSzTx/>
              <a:buFontTx/>
              <a:buNone/>
              <a:tabLst/>
              <a:defRPr sz="800" b="0" kern="800" spc="50">
                <a:solidFill>
                  <a:schemeClr val="bg1"/>
                </a:solidFill>
                <a:latin typeface="+mn-lt"/>
              </a:defRPr>
            </a:lvl1pPr>
          </a:lstStyle>
          <a:p>
            <a:r>
              <a:rPr lang="en-GB" dirty="0"/>
              <a:t>TITLE HERE    00 MONTH 0000</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endParaRPr lang="en-GB" dirty="0"/>
          </a:p>
        </p:txBody>
      </p:sp>
      <p:sp>
        <p:nvSpPr>
          <p:cNvPr id="3" name="Text Placeholder 2"/>
          <p:cNvSpPr>
            <a:spLocks noGrp="1"/>
          </p:cNvSpPr>
          <p:nvPr>
            <p:ph type="body" idx="1"/>
          </p:nvPr>
        </p:nvSpPr>
        <p:spPr>
          <a:xfrm>
            <a:off x="457200" y="1005648"/>
            <a:ext cx="4040189" cy="639762"/>
          </a:xfrm>
        </p:spPr>
        <p:txBody>
          <a:bodyPr anchor="b">
            <a:normAutofit/>
          </a:bodyPr>
          <a:lstStyle>
            <a:lvl1pPr marL="0" indent="0">
              <a:lnSpc>
                <a:spcPct val="100000"/>
              </a:lnSpc>
              <a:buNone/>
              <a:defRPr sz="1400" b="1"/>
            </a:lvl1pPr>
            <a:lvl2pPr marL="457139" indent="0">
              <a:buNone/>
              <a:defRPr sz="2000" b="1"/>
            </a:lvl2pPr>
            <a:lvl3pPr marL="914276" indent="0">
              <a:buNone/>
              <a:defRPr sz="1800" b="1"/>
            </a:lvl3pPr>
            <a:lvl4pPr marL="1371415" indent="0">
              <a:buNone/>
              <a:defRPr sz="1600" b="1"/>
            </a:lvl4pPr>
            <a:lvl5pPr marL="1828553" indent="0">
              <a:buNone/>
              <a:defRPr sz="1600" b="1"/>
            </a:lvl5pPr>
            <a:lvl6pPr marL="2285692" indent="0">
              <a:buNone/>
              <a:defRPr sz="1600" b="1"/>
            </a:lvl6pPr>
            <a:lvl7pPr marL="2742827" indent="0">
              <a:buNone/>
              <a:defRPr sz="1600" b="1"/>
            </a:lvl7pPr>
            <a:lvl8pPr marL="3199967"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45410"/>
            <a:ext cx="4040189" cy="3951288"/>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7" y="1005648"/>
            <a:ext cx="4041775" cy="639762"/>
          </a:xfrm>
        </p:spPr>
        <p:txBody>
          <a:bodyPr anchor="b">
            <a:normAutofit/>
          </a:bodyPr>
          <a:lstStyle>
            <a:lvl1pPr marL="0" indent="0">
              <a:lnSpc>
                <a:spcPct val="100000"/>
              </a:lnSpc>
              <a:buNone/>
              <a:defRPr sz="1400" b="1"/>
            </a:lvl1pPr>
            <a:lvl2pPr marL="457139" indent="0">
              <a:buNone/>
              <a:defRPr sz="2000" b="1"/>
            </a:lvl2pPr>
            <a:lvl3pPr marL="914276" indent="0">
              <a:buNone/>
              <a:defRPr sz="1800" b="1"/>
            </a:lvl3pPr>
            <a:lvl4pPr marL="1371415" indent="0">
              <a:buNone/>
              <a:defRPr sz="1600" b="1"/>
            </a:lvl4pPr>
            <a:lvl5pPr marL="1828553" indent="0">
              <a:buNone/>
              <a:defRPr sz="1600" b="1"/>
            </a:lvl5pPr>
            <a:lvl6pPr marL="2285692" indent="0">
              <a:buNone/>
              <a:defRPr sz="1600" b="1"/>
            </a:lvl6pPr>
            <a:lvl7pPr marL="2742827" indent="0">
              <a:buNone/>
              <a:defRPr sz="1600" b="1"/>
            </a:lvl7pPr>
            <a:lvl8pPr marL="3199967"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45410"/>
            <a:ext cx="4041775" cy="3951288"/>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lstStyle/>
          <a:p>
            <a:fld id="{E749DE59-F540-496D-B63D-19DF5C5D0A78}" type="slidenum">
              <a:rPr lang="en-GB" smtClean="0"/>
              <a:pPr/>
              <a:t>‹#›</a:t>
            </a:fld>
            <a:endParaRPr lang="en-GB"/>
          </a:p>
        </p:txBody>
      </p:sp>
      <p:cxnSp>
        <p:nvCxnSpPr>
          <p:cNvPr id="10" name="Straight Connector 9"/>
          <p:cNvCxnSpPr/>
          <p:nvPr userDrawn="1"/>
        </p:nvCxnSpPr>
        <p:spPr>
          <a:xfrm>
            <a:off x="457205" y="1214665"/>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p:cNvSpPr>
            <a:spLocks noGrp="1"/>
          </p:cNvSpPr>
          <p:nvPr>
            <p:ph type="ftr" sz="quarter" idx="13"/>
          </p:nvPr>
        </p:nvSpPr>
        <p:spPr>
          <a:xfrm>
            <a:off x="2751668" y="6486015"/>
            <a:ext cx="6392333" cy="365126"/>
          </a:xfrm>
          <a:prstGeom prst="rect">
            <a:avLst/>
          </a:prstGeom>
        </p:spPr>
        <p:txBody>
          <a:bodyPr vert="horz" lIns="50623" tIns="50623" rIns="50623" bIns="50623" rtlCol="0" anchor="ctr"/>
          <a:lstStyle>
            <a:lvl1pPr marL="0" marR="0" indent="0" algn="l" defTabSz="914276" rtl="0" eaLnBrk="1" fontAlgn="auto" latinLnBrk="0" hangingPunct="1">
              <a:lnSpc>
                <a:spcPct val="100000"/>
              </a:lnSpc>
              <a:spcBef>
                <a:spcPts val="0"/>
              </a:spcBef>
              <a:spcAft>
                <a:spcPts val="0"/>
              </a:spcAft>
              <a:buClrTx/>
              <a:buSzTx/>
              <a:buFontTx/>
              <a:buNone/>
              <a:tabLst/>
              <a:defRPr sz="800" b="0" kern="800" spc="50">
                <a:solidFill>
                  <a:schemeClr val="bg1"/>
                </a:solidFill>
                <a:latin typeface="+mn-lt"/>
              </a:defRPr>
            </a:lvl1pPr>
          </a:lstStyle>
          <a:p>
            <a:r>
              <a:rPr lang="en-GB" dirty="0"/>
              <a:t>TITLE HERE    00 MONTH 0000</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endParaRPr lang="en-GB" dirty="0"/>
          </a:p>
        </p:txBody>
      </p:sp>
      <p:sp>
        <p:nvSpPr>
          <p:cNvPr id="5" name="Slide Number Placeholder 4"/>
          <p:cNvSpPr>
            <a:spLocks noGrp="1"/>
          </p:cNvSpPr>
          <p:nvPr>
            <p:ph type="sldNum" sz="quarter" idx="12"/>
          </p:nvPr>
        </p:nvSpPr>
        <p:spPr/>
        <p:txBody>
          <a:bodyPr/>
          <a:lstStyle/>
          <a:p>
            <a:fld id="{E749DE59-F540-496D-B63D-19DF5C5D0A78}" type="slidenum">
              <a:rPr lang="en-GB" smtClean="0"/>
              <a:pPr/>
              <a:t>‹#›</a:t>
            </a:fld>
            <a:endParaRPr lang="en-GB"/>
          </a:p>
        </p:txBody>
      </p:sp>
      <p:cxnSp>
        <p:nvCxnSpPr>
          <p:cNvPr id="6" name="Straight Connector 5"/>
          <p:cNvCxnSpPr/>
          <p:nvPr userDrawn="1"/>
        </p:nvCxnSpPr>
        <p:spPr>
          <a:xfrm>
            <a:off x="457205" y="1214665"/>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2751668" y="6486015"/>
            <a:ext cx="6392333" cy="365126"/>
          </a:xfrm>
          <a:prstGeom prst="rect">
            <a:avLst/>
          </a:prstGeom>
        </p:spPr>
        <p:txBody>
          <a:bodyPr vert="horz" lIns="50623" tIns="50623" rIns="50623" bIns="50623" rtlCol="0" anchor="ctr"/>
          <a:lstStyle>
            <a:lvl1pPr marL="0" marR="0" indent="0" algn="l" defTabSz="914276" rtl="0" eaLnBrk="1" fontAlgn="auto" latinLnBrk="0" hangingPunct="1">
              <a:lnSpc>
                <a:spcPct val="100000"/>
              </a:lnSpc>
              <a:spcBef>
                <a:spcPts val="0"/>
              </a:spcBef>
              <a:spcAft>
                <a:spcPts val="0"/>
              </a:spcAft>
              <a:buClrTx/>
              <a:buSzTx/>
              <a:buFontTx/>
              <a:buNone/>
              <a:tabLst/>
              <a:defRPr sz="800" b="0" kern="800" spc="50">
                <a:solidFill>
                  <a:schemeClr val="bg1"/>
                </a:solidFill>
                <a:latin typeface="+mn-lt"/>
              </a:defRPr>
            </a:lvl1pPr>
          </a:lstStyle>
          <a:p>
            <a:r>
              <a:rPr lang="en-GB" dirty="0"/>
              <a:t>TITLE HERE    00 MONTH 0000</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49DE59-F540-496D-B63D-19DF5C5D0A78}" type="slidenum">
              <a:rPr lang="en-GB" smtClean="0"/>
              <a:pPr/>
              <a:t>‹#›</a:t>
            </a:fld>
            <a:endParaRPr lang="en-GB" dirty="0"/>
          </a:p>
        </p:txBody>
      </p:sp>
      <p:sp>
        <p:nvSpPr>
          <p:cNvPr id="5" name="Footer Placeholder 4"/>
          <p:cNvSpPr>
            <a:spLocks noGrp="1"/>
          </p:cNvSpPr>
          <p:nvPr>
            <p:ph type="ftr" sz="quarter" idx="3"/>
          </p:nvPr>
        </p:nvSpPr>
        <p:spPr>
          <a:xfrm>
            <a:off x="2751668" y="6486015"/>
            <a:ext cx="6392333" cy="365126"/>
          </a:xfrm>
          <a:prstGeom prst="rect">
            <a:avLst/>
          </a:prstGeom>
        </p:spPr>
        <p:txBody>
          <a:bodyPr vert="horz" lIns="50623" tIns="50623" rIns="50623" bIns="50623" rtlCol="0" anchor="ctr"/>
          <a:lstStyle>
            <a:lvl1pPr marL="0" marR="0" indent="0" algn="l" defTabSz="914276" rtl="0" eaLnBrk="1" fontAlgn="auto" latinLnBrk="0" hangingPunct="1">
              <a:lnSpc>
                <a:spcPct val="100000"/>
              </a:lnSpc>
              <a:spcBef>
                <a:spcPts val="0"/>
              </a:spcBef>
              <a:spcAft>
                <a:spcPts val="0"/>
              </a:spcAft>
              <a:buClrTx/>
              <a:buSzTx/>
              <a:buFontTx/>
              <a:buNone/>
              <a:tabLst/>
              <a:defRPr sz="800" b="0" kern="800" spc="50">
                <a:solidFill>
                  <a:schemeClr val="bg1"/>
                </a:solidFill>
                <a:latin typeface="+mn-lt"/>
              </a:defRPr>
            </a:lvl1pPr>
          </a:lstStyle>
          <a:p>
            <a:r>
              <a:rPr lang="en-GB" dirty="0"/>
              <a:t>TITLE HERE    00 MONTH 0000</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endParaRPr lang="en-GB" dirty="0"/>
          </a:p>
        </p:txBody>
      </p:sp>
      <p:sp>
        <p:nvSpPr>
          <p:cNvPr id="3" name="Content Placeholder 2"/>
          <p:cNvSpPr>
            <a:spLocks noGrp="1"/>
          </p:cNvSpPr>
          <p:nvPr>
            <p:ph idx="1"/>
          </p:nvPr>
        </p:nvSpPr>
        <p:spPr>
          <a:xfrm>
            <a:off x="457202" y="1802746"/>
            <a:ext cx="5300132" cy="409650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p>
            <a:r>
              <a:rPr lang="en-GB" dirty="0"/>
              <a:t>TITLE HERE    00 MONTH 0000</a:t>
            </a:r>
          </a:p>
        </p:txBody>
      </p:sp>
      <p:sp>
        <p:nvSpPr>
          <p:cNvPr id="6" name="Slide Number Placeholder 5"/>
          <p:cNvSpPr>
            <a:spLocks noGrp="1"/>
          </p:cNvSpPr>
          <p:nvPr>
            <p:ph type="sldNum" sz="quarter" idx="12"/>
          </p:nvPr>
        </p:nvSpPr>
        <p:spPr>
          <a:xfrm>
            <a:off x="458846" y="6485634"/>
            <a:ext cx="330335" cy="365126"/>
          </a:xfrm>
        </p:spPr>
        <p:txBody>
          <a:bodyPr/>
          <a:lstStyle/>
          <a:p>
            <a:fld id="{E749DE59-F540-496D-B63D-19DF5C5D0A78}" type="slidenum">
              <a:rPr lang="en-GB" smtClean="0"/>
              <a:pPr/>
              <a:t>‹#›</a:t>
            </a:fld>
            <a:endParaRPr lang="en-GB"/>
          </a:p>
        </p:txBody>
      </p:sp>
      <p:sp>
        <p:nvSpPr>
          <p:cNvPr id="9" name="Text Placeholder 8"/>
          <p:cNvSpPr>
            <a:spLocks noGrp="1"/>
          </p:cNvSpPr>
          <p:nvPr>
            <p:ph type="body" sz="quarter" idx="13"/>
          </p:nvPr>
        </p:nvSpPr>
        <p:spPr>
          <a:xfrm>
            <a:off x="456493" y="1347508"/>
            <a:ext cx="5300841" cy="671563"/>
          </a:xfrm>
        </p:spPr>
        <p:txBody>
          <a:bodyPr/>
          <a:lstStyle>
            <a:lvl1pPr marL="0" indent="0">
              <a:lnSpc>
                <a:spcPct val="100000"/>
              </a:lnSpc>
              <a:buNone/>
              <a:defRPr b="1">
                <a:solidFill>
                  <a:schemeClr val="tx1"/>
                </a:solidFill>
              </a:defRPr>
            </a:lvl1pPr>
            <a:lvl5pPr>
              <a:buNone/>
              <a:defRPr/>
            </a:lvl5pPr>
          </a:lstStyle>
          <a:p>
            <a:pPr lvl="0"/>
            <a:r>
              <a:rPr lang="en-US"/>
              <a:t>Click to edit Master text styles</a:t>
            </a:r>
          </a:p>
        </p:txBody>
      </p:sp>
      <p:cxnSp>
        <p:nvCxnSpPr>
          <p:cNvPr id="8" name="Straight Connector 7"/>
          <p:cNvCxnSpPr/>
          <p:nvPr userDrawn="1"/>
        </p:nvCxnSpPr>
        <p:spPr>
          <a:xfrm>
            <a:off x="457205" y="1214665"/>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0" name="Rectangle 9"/>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pic>
        <p:nvPicPr>
          <p:cNvPr id="6" name="Picture 5" descr="Divider_page_1_Turquoise.png"/>
          <p:cNvPicPr>
            <a:picLocks noChangeAspect="1"/>
          </p:cNvPicPr>
          <p:nvPr userDrawn="1"/>
        </p:nvPicPr>
        <p:blipFill>
          <a:blip r:embed="rId2"/>
          <a:stretch>
            <a:fillRect/>
          </a:stretch>
        </p:blipFill>
        <p:spPr>
          <a:xfrm>
            <a:off x="2" y="1"/>
            <a:ext cx="4274692" cy="4648647"/>
          </a:xfrm>
          <a:prstGeom prst="rect">
            <a:avLst/>
          </a:prstGeom>
        </p:spPr>
      </p:pic>
      <p:sp>
        <p:nvSpPr>
          <p:cNvPr id="2" name="Title 1"/>
          <p:cNvSpPr>
            <a:spLocks noGrp="1"/>
          </p:cNvSpPr>
          <p:nvPr>
            <p:ph type="title" hasCustomPrompt="1"/>
          </p:nvPr>
        </p:nvSpPr>
        <p:spPr>
          <a:xfrm>
            <a:off x="274749" y="209836"/>
            <a:ext cx="3851105" cy="2406689"/>
          </a:xfrm>
        </p:spPr>
        <p:txBody>
          <a:bodyPr anchor="t">
            <a:normAutofit/>
          </a:bodyPr>
          <a:lstStyle>
            <a:lvl1pPr algn="l">
              <a:lnSpc>
                <a:spcPct val="100000"/>
              </a:lnSpc>
              <a:defRPr sz="2800" b="1" cap="none">
                <a:solidFill>
                  <a:schemeClr val="bg1"/>
                </a:solidFill>
              </a:defRPr>
            </a:lvl1pPr>
          </a:lstStyle>
          <a:p>
            <a:r>
              <a:rPr lang="en-US" dirty="0"/>
              <a:t>CLICK TO EDIT MASTER TITLE STYLE</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0" name="Rectangle 9"/>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8" name="Rectangle 7"/>
          <p:cNvSpPr>
            <a:spLocks noChangeAspect="1"/>
          </p:cNvSpPr>
          <p:nvPr userDrawn="1"/>
        </p:nvSpPr>
        <p:spPr>
          <a:xfrm>
            <a:off x="1" y="1"/>
            <a:ext cx="4288707" cy="4648647"/>
          </a:xfrm>
          <a:prstGeom prst="rect">
            <a:avLst/>
          </a:prstGeom>
          <a:blipFill dpi="0" rotWithShape="1">
            <a:blip r:embed="rId2" cstate="print">
              <a:alphaModFix amt="9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2" name="Title 1"/>
          <p:cNvSpPr>
            <a:spLocks noGrp="1"/>
          </p:cNvSpPr>
          <p:nvPr>
            <p:ph type="title" hasCustomPrompt="1"/>
          </p:nvPr>
        </p:nvSpPr>
        <p:spPr>
          <a:xfrm>
            <a:off x="274749" y="209836"/>
            <a:ext cx="3851105" cy="2406689"/>
          </a:xfrm>
        </p:spPr>
        <p:txBody>
          <a:bodyPr anchor="t">
            <a:normAutofit/>
          </a:bodyPr>
          <a:lstStyle>
            <a:lvl1pPr algn="l">
              <a:lnSpc>
                <a:spcPct val="100000"/>
              </a:lnSpc>
              <a:defRPr sz="2800" b="1" cap="none">
                <a:solidFill>
                  <a:srgbClr val="009581"/>
                </a:solidFill>
              </a:defRPr>
            </a:lvl1pPr>
          </a:lstStyle>
          <a:p>
            <a:r>
              <a:rPr lang="en-US" dirty="0"/>
              <a:t>CLICK TO EDIT MASTER TITLE STYLE</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5" name="Rectangle 4"/>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8" name="Rectangle 7"/>
          <p:cNvSpPr>
            <a:spLocks noChangeAspect="1"/>
          </p:cNvSpPr>
          <p:nvPr userDrawn="1"/>
        </p:nvSpPr>
        <p:spPr>
          <a:xfrm>
            <a:off x="0" y="3429003"/>
            <a:ext cx="9144000" cy="3428999"/>
          </a:xfrm>
          <a:prstGeom prst="rect">
            <a:avLst/>
          </a:prstGeom>
          <a:blipFill dpi="0" rotWithShape="1">
            <a:blip r:embed="rId2" cstate="print">
              <a:alphaModFix amt="9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2" name="Title 1"/>
          <p:cNvSpPr>
            <a:spLocks noGrp="1"/>
          </p:cNvSpPr>
          <p:nvPr>
            <p:ph type="title" hasCustomPrompt="1"/>
          </p:nvPr>
        </p:nvSpPr>
        <p:spPr>
          <a:xfrm>
            <a:off x="314580" y="3438473"/>
            <a:ext cx="4639821" cy="1250026"/>
          </a:xfrm>
        </p:spPr>
        <p:txBody>
          <a:bodyPr anchor="b" anchorCtr="0">
            <a:normAutofit/>
          </a:bodyPr>
          <a:lstStyle>
            <a:lvl1pPr algn="l">
              <a:lnSpc>
                <a:spcPct val="100000"/>
              </a:lnSpc>
              <a:defRPr kumimoji="0" lang="en-GB" sz="2800" b="1" i="0" u="none" strike="noStrike" kern="1200" cap="none" spc="0" normalizeH="0" baseline="0" noProof="0" dirty="0" smtClean="0">
                <a:ln>
                  <a:noFill/>
                </a:ln>
                <a:solidFill>
                  <a:srgbClr val="009581"/>
                </a:solidFill>
                <a:effectLst/>
                <a:uLnTx/>
                <a:uFillTx/>
                <a:latin typeface="+mj-lt"/>
                <a:ea typeface="+mj-ea"/>
                <a:cs typeface="+mj-cs"/>
              </a:defRPr>
            </a:lvl1pPr>
          </a:lstStyle>
          <a:p>
            <a:pPr marL="0" marR="0" lvl="0" indent="0" algn="l" defTabSz="914276" rtl="0" eaLnBrk="1" fontAlgn="auto" latinLnBrk="0" hangingPunct="1">
              <a:lnSpc>
                <a:spcPct val="100000"/>
              </a:lnSpc>
              <a:spcBef>
                <a:spcPct val="0"/>
              </a:spcBef>
              <a:spcAft>
                <a:spcPts val="0"/>
              </a:spcAft>
              <a:buClrTx/>
              <a:buSzTx/>
              <a:buFontTx/>
              <a:buNone/>
              <a:tabLst/>
              <a:defRPr/>
            </a:pPr>
            <a:r>
              <a:rPr lang="en-US" dirty="0"/>
              <a:t>CLICK TO EDIT MASTER TITLE STYLE</a:t>
            </a:r>
            <a:endParaRPr lang="en-GB" dirty="0"/>
          </a:p>
        </p:txBody>
      </p:sp>
      <p:cxnSp>
        <p:nvCxnSpPr>
          <p:cNvPr id="7" name="Straight Connector 6"/>
          <p:cNvCxnSpPr/>
          <p:nvPr userDrawn="1"/>
        </p:nvCxnSpPr>
        <p:spPr>
          <a:xfrm>
            <a:off x="438168" y="4789350"/>
            <a:ext cx="4516232" cy="1588"/>
          </a:xfrm>
          <a:prstGeom prst="line">
            <a:avLst/>
          </a:prstGeom>
          <a:ln w="25400" cap="flat" cmpd="sng" algn="ctr">
            <a:solidFill>
              <a:srgbClr val="009581"/>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2" name="Text Placeholder 11"/>
          <p:cNvSpPr>
            <a:spLocks noGrp="1"/>
          </p:cNvSpPr>
          <p:nvPr>
            <p:ph type="body" sz="quarter" idx="10"/>
          </p:nvPr>
        </p:nvSpPr>
        <p:spPr>
          <a:xfrm>
            <a:off x="314725" y="4920858"/>
            <a:ext cx="4639676" cy="1267793"/>
          </a:xfrm>
        </p:spPr>
        <p:txBody>
          <a:bodyPr>
            <a:normAutofit/>
          </a:bodyPr>
          <a:lstStyle>
            <a:lvl1pPr marL="0" indent="0">
              <a:lnSpc>
                <a:spcPct val="100000"/>
              </a:lnSpc>
              <a:buNone/>
              <a:defRPr sz="2800">
                <a:solidFill>
                  <a:schemeClr val="bg1"/>
                </a:solidFill>
              </a:defRPr>
            </a:lvl1pPr>
          </a:lstStyle>
          <a:p>
            <a:pPr lvl="0"/>
            <a:r>
              <a:rPr lang="en-US"/>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5" name="Rectangle 4"/>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8" name="Rectangle 7"/>
          <p:cNvSpPr>
            <a:spLocks noChangeAspect="1"/>
          </p:cNvSpPr>
          <p:nvPr userDrawn="1"/>
        </p:nvSpPr>
        <p:spPr>
          <a:xfrm>
            <a:off x="0" y="3429003"/>
            <a:ext cx="9144000" cy="3428999"/>
          </a:xfrm>
          <a:prstGeom prst="rect">
            <a:avLst/>
          </a:prstGeom>
          <a:blipFill dpi="0" rotWithShape="1">
            <a:blip r:embed="rId2" cstate="print">
              <a:alphaModFix amt="9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2" name="Title 1"/>
          <p:cNvSpPr>
            <a:spLocks noGrp="1"/>
          </p:cNvSpPr>
          <p:nvPr>
            <p:ph type="title" hasCustomPrompt="1"/>
          </p:nvPr>
        </p:nvSpPr>
        <p:spPr>
          <a:xfrm>
            <a:off x="314582" y="3438473"/>
            <a:ext cx="4639820" cy="1250026"/>
          </a:xfrm>
        </p:spPr>
        <p:txBody>
          <a:bodyPr anchor="b" anchorCtr="0">
            <a:normAutofit/>
          </a:bodyPr>
          <a:lstStyle>
            <a:lvl1pPr algn="l">
              <a:lnSpc>
                <a:spcPct val="100000"/>
              </a:lnSpc>
              <a:defRPr kumimoji="0" lang="en-GB" sz="2800" b="1" i="0" u="none" strike="noStrike" kern="1200" cap="none" spc="0" normalizeH="0" baseline="0" noProof="0" dirty="0" smtClean="0">
                <a:ln>
                  <a:noFill/>
                </a:ln>
                <a:solidFill>
                  <a:srgbClr val="009581"/>
                </a:solidFill>
                <a:effectLst/>
                <a:uLnTx/>
                <a:uFillTx/>
                <a:latin typeface="+mj-lt"/>
                <a:ea typeface="+mj-ea"/>
                <a:cs typeface="+mj-cs"/>
              </a:defRPr>
            </a:lvl1pPr>
          </a:lstStyle>
          <a:p>
            <a:pPr marL="0" marR="0" lvl="0" indent="0" algn="l" defTabSz="914276" rtl="0" eaLnBrk="1" fontAlgn="auto" latinLnBrk="0" hangingPunct="1">
              <a:lnSpc>
                <a:spcPct val="100000"/>
              </a:lnSpc>
              <a:spcBef>
                <a:spcPct val="0"/>
              </a:spcBef>
              <a:spcAft>
                <a:spcPts val="0"/>
              </a:spcAft>
              <a:buClrTx/>
              <a:buSzTx/>
              <a:buFontTx/>
              <a:buNone/>
              <a:tabLst/>
              <a:defRPr/>
            </a:pPr>
            <a:r>
              <a:rPr lang="en-US" dirty="0"/>
              <a:t>CLICK TO EDIT MASTER TITLE STYLE</a:t>
            </a:r>
            <a:endParaRPr lang="en-GB" dirty="0"/>
          </a:p>
        </p:txBody>
      </p:sp>
      <p:cxnSp>
        <p:nvCxnSpPr>
          <p:cNvPr id="7" name="Straight Connector 6"/>
          <p:cNvCxnSpPr/>
          <p:nvPr userDrawn="1"/>
        </p:nvCxnSpPr>
        <p:spPr>
          <a:xfrm>
            <a:off x="438168" y="4789350"/>
            <a:ext cx="4516232" cy="1588"/>
          </a:xfrm>
          <a:prstGeom prst="line">
            <a:avLst/>
          </a:prstGeom>
          <a:ln w="25400" cap="flat" cmpd="sng" algn="ctr">
            <a:solidFill>
              <a:srgbClr val="009581"/>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2" name="Text Placeholder 11"/>
          <p:cNvSpPr>
            <a:spLocks noGrp="1"/>
          </p:cNvSpPr>
          <p:nvPr>
            <p:ph type="body" sz="quarter" idx="10"/>
          </p:nvPr>
        </p:nvSpPr>
        <p:spPr>
          <a:xfrm>
            <a:off x="314725" y="4920858"/>
            <a:ext cx="4639676" cy="1267793"/>
          </a:xfrm>
        </p:spPr>
        <p:txBody>
          <a:bodyPr>
            <a:normAutofit/>
          </a:bodyPr>
          <a:lstStyle>
            <a:lvl1pPr marL="0" indent="0">
              <a:lnSpc>
                <a:spcPct val="100000"/>
              </a:lnSpc>
              <a:buNone/>
              <a:defRPr sz="2800">
                <a:solidFill>
                  <a:schemeClr val="tx1"/>
                </a:solidFill>
              </a:defRPr>
            </a:lvl1pPr>
          </a:lstStyle>
          <a:p>
            <a:pPr lvl="0"/>
            <a:r>
              <a:rPr lang="en-US"/>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10" name="Rectangle 9"/>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pic>
        <p:nvPicPr>
          <p:cNvPr id="5" name="Picture 4" descr="Divider_page_1_Turquoise.png"/>
          <p:cNvPicPr>
            <a:picLocks noChangeAspect="1"/>
          </p:cNvPicPr>
          <p:nvPr userDrawn="1"/>
        </p:nvPicPr>
        <p:blipFill>
          <a:blip r:embed="rId2"/>
          <a:stretch>
            <a:fillRect/>
          </a:stretch>
        </p:blipFill>
        <p:spPr>
          <a:xfrm>
            <a:off x="2" y="1"/>
            <a:ext cx="4274692" cy="4648647"/>
          </a:xfrm>
          <a:prstGeom prst="rect">
            <a:avLst/>
          </a:prstGeom>
        </p:spPr>
      </p:pic>
      <p:sp>
        <p:nvSpPr>
          <p:cNvPr id="2" name="Title 1"/>
          <p:cNvSpPr>
            <a:spLocks noGrp="1"/>
          </p:cNvSpPr>
          <p:nvPr>
            <p:ph type="title" hasCustomPrompt="1"/>
          </p:nvPr>
        </p:nvSpPr>
        <p:spPr>
          <a:xfrm>
            <a:off x="274749" y="209836"/>
            <a:ext cx="3851105" cy="2406689"/>
          </a:xfrm>
        </p:spPr>
        <p:txBody>
          <a:bodyPr anchor="t">
            <a:normAutofit/>
          </a:bodyPr>
          <a:lstStyle>
            <a:lvl1pPr algn="l">
              <a:lnSpc>
                <a:spcPct val="100000"/>
              </a:lnSpc>
              <a:defRPr sz="2800" b="1" cap="none">
                <a:solidFill>
                  <a:schemeClr val="bg1"/>
                </a:solidFill>
              </a:defRPr>
            </a:lvl1pPr>
          </a:lstStyle>
          <a:p>
            <a:r>
              <a:rPr lang="en-US" dirty="0"/>
              <a:t>CLICK TO EDIT MASTER TITLE STYLE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3" name="Picture 12" descr="Title_page_3_Turquoise.png"/>
          <p:cNvPicPr>
            <a:picLocks noChangeAspect="1"/>
          </p:cNvPicPr>
          <p:nvPr userDrawn="1"/>
        </p:nvPicPr>
        <p:blipFill>
          <a:blip r:embed="rId2"/>
          <a:stretch>
            <a:fillRect/>
          </a:stretch>
        </p:blipFill>
        <p:spPr>
          <a:xfrm>
            <a:off x="0" y="1626159"/>
            <a:ext cx="9144000" cy="5231842"/>
          </a:xfrm>
          <a:prstGeom prst="rect">
            <a:avLst/>
          </a:prstGeom>
        </p:spPr>
      </p:pic>
      <p:sp>
        <p:nvSpPr>
          <p:cNvPr id="2" name="Title 1"/>
          <p:cNvSpPr>
            <a:spLocks noGrp="1"/>
          </p:cNvSpPr>
          <p:nvPr>
            <p:ph type="ctrTitle" hasCustomPrompt="1"/>
          </p:nvPr>
        </p:nvSpPr>
        <p:spPr>
          <a:xfrm>
            <a:off x="364458" y="3246079"/>
            <a:ext cx="4589943" cy="1470026"/>
          </a:xfrm>
        </p:spPr>
        <p:txBody>
          <a:bodyPr anchor="b" anchorCtr="0">
            <a:normAutofit/>
          </a:bodyPr>
          <a:lstStyle>
            <a:lvl1pPr algn="l">
              <a:lnSpc>
                <a:spcPct val="100000"/>
              </a:lnSpc>
              <a:defRPr sz="2800" b="1">
                <a:solidFill>
                  <a:schemeClr val="tx1"/>
                </a:solidFill>
                <a:latin typeface="+mj-lt"/>
              </a:defRPr>
            </a:lvl1pPr>
          </a:lstStyle>
          <a:p>
            <a:r>
              <a:rPr lang="en-US" dirty="0"/>
              <a:t>CLICK TO EDIT MASTER TITLE STYLE</a:t>
            </a:r>
            <a:endParaRPr lang="en-GB" dirty="0"/>
          </a:p>
        </p:txBody>
      </p:sp>
      <p:sp>
        <p:nvSpPr>
          <p:cNvPr id="3" name="Subtitle 2"/>
          <p:cNvSpPr>
            <a:spLocks noGrp="1"/>
          </p:cNvSpPr>
          <p:nvPr>
            <p:ph type="subTitle" idx="1"/>
          </p:nvPr>
        </p:nvSpPr>
        <p:spPr>
          <a:xfrm>
            <a:off x="364458" y="4922167"/>
            <a:ext cx="4589943" cy="1001541"/>
          </a:xfrm>
        </p:spPr>
        <p:txBody>
          <a:bodyPr>
            <a:normAutofit/>
          </a:bodyPr>
          <a:lstStyle>
            <a:lvl1pPr marL="0" indent="0" algn="l">
              <a:lnSpc>
                <a:spcPct val="100000"/>
              </a:lnSpc>
              <a:buNone/>
              <a:defRPr sz="2800" b="0">
                <a:solidFill>
                  <a:schemeClr val="bg1"/>
                </a:solidFill>
                <a:latin typeface="+mj-lt"/>
              </a:defRPr>
            </a:lvl1pPr>
            <a:lvl2pPr marL="457139" indent="0" algn="ctr">
              <a:buNone/>
              <a:defRPr>
                <a:solidFill>
                  <a:schemeClr val="tx1">
                    <a:tint val="75000"/>
                  </a:schemeClr>
                </a:solidFill>
              </a:defRPr>
            </a:lvl2pPr>
            <a:lvl3pPr marL="914276" indent="0" algn="ctr">
              <a:buNone/>
              <a:defRPr>
                <a:solidFill>
                  <a:schemeClr val="tx1">
                    <a:tint val="75000"/>
                  </a:schemeClr>
                </a:solidFill>
              </a:defRPr>
            </a:lvl3pPr>
            <a:lvl4pPr marL="1371415" indent="0" algn="ctr">
              <a:buNone/>
              <a:defRPr>
                <a:solidFill>
                  <a:schemeClr val="tx1">
                    <a:tint val="75000"/>
                  </a:schemeClr>
                </a:solidFill>
              </a:defRPr>
            </a:lvl4pPr>
            <a:lvl5pPr marL="1828553" indent="0" algn="ctr">
              <a:buNone/>
              <a:defRPr>
                <a:solidFill>
                  <a:schemeClr val="tx1">
                    <a:tint val="75000"/>
                  </a:schemeClr>
                </a:solidFill>
              </a:defRPr>
            </a:lvl5pPr>
            <a:lvl6pPr marL="2285692" indent="0" algn="ctr">
              <a:buNone/>
              <a:defRPr>
                <a:solidFill>
                  <a:schemeClr val="tx1">
                    <a:tint val="75000"/>
                  </a:schemeClr>
                </a:solidFill>
              </a:defRPr>
            </a:lvl6pPr>
            <a:lvl7pPr marL="2742827" indent="0" algn="ctr">
              <a:buNone/>
              <a:defRPr>
                <a:solidFill>
                  <a:schemeClr val="tx1">
                    <a:tint val="75000"/>
                  </a:schemeClr>
                </a:solidFill>
              </a:defRPr>
            </a:lvl7pPr>
            <a:lvl8pPr marL="3199967"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endParaRPr lang="en-GB" dirty="0"/>
          </a:p>
        </p:txBody>
      </p:sp>
      <p:cxnSp>
        <p:nvCxnSpPr>
          <p:cNvPr id="10" name="Straight Connector 9"/>
          <p:cNvCxnSpPr/>
          <p:nvPr userDrawn="1"/>
        </p:nvCxnSpPr>
        <p:spPr>
          <a:xfrm>
            <a:off x="488594" y="4789350"/>
            <a:ext cx="446580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0"/>
          </p:nvPr>
        </p:nvSpPr>
        <p:spPr>
          <a:xfrm>
            <a:off x="396858" y="5873959"/>
            <a:ext cx="3133543" cy="365126"/>
          </a:xfrm>
          <a:prstGeom prst="rect">
            <a:avLst/>
          </a:prstGeom>
        </p:spPr>
        <p:txBody>
          <a:bodyPr/>
          <a:lstStyle>
            <a:lvl1pPr>
              <a:lnSpc>
                <a:spcPct val="100000"/>
              </a:lnSpc>
              <a:defRPr sz="1400"/>
            </a:lvl1pPr>
          </a:lstStyle>
          <a:p>
            <a:r>
              <a:rPr lang="en-US" dirty="0"/>
              <a:t>00 MONTH 0000</a:t>
            </a:r>
            <a:endParaRPr lang="en-GB" dirty="0"/>
          </a:p>
        </p:txBody>
      </p:sp>
      <p:sp>
        <p:nvSpPr>
          <p:cNvPr id="9" name="TextBox 8"/>
          <p:cNvSpPr txBox="1"/>
          <p:nvPr userDrawn="1"/>
        </p:nvSpPr>
        <p:spPr>
          <a:xfrm>
            <a:off x="411475" y="6524387"/>
            <a:ext cx="2423272" cy="252969"/>
          </a:xfrm>
          <a:prstGeom prst="rect">
            <a:avLst/>
          </a:prstGeom>
          <a:noFill/>
        </p:spPr>
        <p:txBody>
          <a:bodyPr wrap="square" lIns="64301" tIns="64301" rIns="64301" bIns="64301" rtlCol="0">
            <a:spAutoFit/>
          </a:bodyPr>
          <a:lstStyle/>
          <a:p>
            <a:pPr marL="0" marR="0" indent="0" algn="l" defTabSz="914276" rtl="0" eaLnBrk="1" fontAlgn="auto" latinLnBrk="0" hangingPunct="1">
              <a:lnSpc>
                <a:spcPct val="100000"/>
              </a:lnSpc>
              <a:spcBef>
                <a:spcPts val="0"/>
              </a:spcBef>
              <a:spcAft>
                <a:spcPts val="0"/>
              </a:spcAft>
              <a:buClrTx/>
              <a:buSzTx/>
              <a:buFontTx/>
              <a:buNone/>
              <a:tabLst/>
              <a:defRPr/>
            </a:pPr>
            <a:r>
              <a:rPr lang="en-GB" sz="800" b="0" kern="800" spc="50" dirty="0">
                <a:solidFill>
                  <a:srgbClr val="FFFFFF"/>
                </a:solidFill>
                <a:latin typeface="ArialMT"/>
                <a:ea typeface="+mn-ea"/>
                <a:cs typeface="+mn-cs"/>
              </a:rPr>
              <a:t>BPP SCHOOL OF HEALTH</a:t>
            </a:r>
            <a:endParaRPr lang="en-GB" sz="800" b="0" kern="800" spc="50" dirty="0">
              <a:solidFill>
                <a:schemeClr val="bg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7" y="2404535"/>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7" y="4050835"/>
            <a:ext cx="5826719"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00 MONTH 0000</a:t>
            </a:r>
            <a:endParaRPr lang="en-GB"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pic>
        <p:nvPicPr>
          <p:cNvPr id="26" name="Picture 25" descr="Title_page_2_Turquoise.png"/>
          <p:cNvPicPr>
            <a:picLocks noChangeAspect="1"/>
          </p:cNvPicPr>
          <p:nvPr userDrawn="1"/>
        </p:nvPicPr>
        <p:blipFill>
          <a:blip r:embed="rId2"/>
          <a:stretch>
            <a:fillRect/>
          </a:stretch>
        </p:blipFill>
        <p:spPr>
          <a:xfrm>
            <a:off x="0" y="1633098"/>
            <a:ext cx="9144000" cy="5231842"/>
          </a:xfrm>
          <a:prstGeom prst="rect">
            <a:avLst/>
          </a:prstGeom>
        </p:spPr>
      </p:pic>
      <p:sp>
        <p:nvSpPr>
          <p:cNvPr id="27" name="TextBox 26"/>
          <p:cNvSpPr txBox="1"/>
          <p:nvPr userDrawn="1"/>
        </p:nvSpPr>
        <p:spPr>
          <a:xfrm>
            <a:off x="411475" y="6524387"/>
            <a:ext cx="2423272" cy="252969"/>
          </a:xfrm>
          <a:prstGeom prst="rect">
            <a:avLst/>
          </a:prstGeom>
          <a:noFill/>
        </p:spPr>
        <p:txBody>
          <a:bodyPr wrap="square" lIns="64301" tIns="64301" rIns="64301" bIns="64301" rtlCol="0">
            <a:spAutoFit/>
          </a:bodyPr>
          <a:lstStyle/>
          <a:p>
            <a:pPr marL="0" marR="0" indent="0" algn="l" defTabSz="914276" rtl="0" eaLnBrk="1" fontAlgn="auto" latinLnBrk="0" hangingPunct="1">
              <a:lnSpc>
                <a:spcPct val="100000"/>
              </a:lnSpc>
              <a:spcBef>
                <a:spcPts val="0"/>
              </a:spcBef>
              <a:spcAft>
                <a:spcPts val="0"/>
              </a:spcAft>
              <a:buClrTx/>
              <a:buSzTx/>
              <a:buFontTx/>
              <a:buNone/>
              <a:tabLst/>
              <a:defRPr/>
            </a:pPr>
            <a:r>
              <a:rPr lang="en-GB" sz="800" b="0" kern="800" spc="50" dirty="0">
                <a:solidFill>
                  <a:srgbClr val="FFFFFF"/>
                </a:solidFill>
                <a:latin typeface="ArialMT"/>
                <a:ea typeface="+mn-ea"/>
                <a:cs typeface="+mn-cs"/>
              </a:rPr>
              <a:t>BPP SCHOOL OF HEALTH</a:t>
            </a:r>
            <a:endParaRPr lang="en-GB" sz="800" b="0" kern="800" spc="50" dirty="0">
              <a:solidFill>
                <a:schemeClr val="bg1"/>
              </a:solidFill>
            </a:endParaRPr>
          </a:p>
        </p:txBody>
      </p:sp>
      <p:cxnSp>
        <p:nvCxnSpPr>
          <p:cNvPr id="29" name="Straight Connector 28"/>
          <p:cNvCxnSpPr/>
          <p:nvPr userDrawn="1"/>
        </p:nvCxnSpPr>
        <p:spPr>
          <a:xfrm>
            <a:off x="488594" y="4789350"/>
            <a:ext cx="4465807" cy="1588"/>
          </a:xfrm>
          <a:prstGeom prst="line">
            <a:avLst/>
          </a:prstGeom>
          <a:ln w="25400" cap="flat" cmpd="sng" algn="ctr">
            <a:solidFill>
              <a:srgbClr val="009581"/>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72177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1/26/2024</a:t>
            </a:fld>
            <a:endParaRPr lang="en-US" dirty="0"/>
          </a:p>
        </p:txBody>
      </p:sp>
      <p:sp>
        <p:nvSpPr>
          <p:cNvPr id="5" name="Footer Placeholder 4"/>
          <p:cNvSpPr>
            <a:spLocks noGrp="1"/>
          </p:cNvSpPr>
          <p:nvPr>
            <p:ph type="ftr" sz="quarter" idx="11"/>
          </p:nvPr>
        </p:nvSpPr>
        <p:spPr/>
        <p:txBody>
          <a:bodyPr/>
          <a:lstStyle/>
          <a:p>
            <a:r>
              <a:rPr lang="en-GB"/>
              <a:t>TITLE HERE    00 MONTH 0000</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dirty="0"/>
          </a:p>
        </p:txBody>
      </p:sp>
      <p:cxnSp>
        <p:nvCxnSpPr>
          <p:cNvPr id="7" name="Straight Connector 6"/>
          <p:cNvCxnSpPr/>
          <p:nvPr userDrawn="1"/>
        </p:nvCxnSpPr>
        <p:spPr>
          <a:xfrm>
            <a:off x="457205" y="863600"/>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995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69"/>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1/26/2024</a:t>
            </a:fld>
            <a:endParaRPr lang="en-US" dirty="0"/>
          </a:p>
        </p:txBody>
      </p:sp>
      <p:sp>
        <p:nvSpPr>
          <p:cNvPr id="5" name="Footer Placeholder 4"/>
          <p:cNvSpPr>
            <a:spLocks noGrp="1"/>
          </p:cNvSpPr>
          <p:nvPr>
            <p:ph type="ftr" sz="quarter" idx="11"/>
          </p:nvPr>
        </p:nvSpPr>
        <p:spPr/>
        <p:txBody>
          <a:bodyPr/>
          <a:lstStyle/>
          <a:p>
            <a:r>
              <a:rPr lang="en-GB"/>
              <a:t>TITLE HERE    00 MONTH 0000</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dirty="0"/>
          </a:p>
        </p:txBody>
      </p:sp>
    </p:spTree>
    <p:extLst>
      <p:ext uri="{BB962C8B-B14F-4D97-AF65-F5344CB8AC3E}">
        <p14:creationId xmlns:p14="http://schemas.microsoft.com/office/powerpoint/2010/main" val="4201170463"/>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6347715"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5" y="2160590"/>
            <a:ext cx="3088111"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1/26/2024</a:t>
            </a:fld>
            <a:endParaRPr lang="en-US" dirty="0"/>
          </a:p>
        </p:txBody>
      </p:sp>
      <p:sp>
        <p:nvSpPr>
          <p:cNvPr id="6" name="Footer Placeholder 5"/>
          <p:cNvSpPr>
            <a:spLocks noGrp="1"/>
          </p:cNvSpPr>
          <p:nvPr>
            <p:ph type="ftr" sz="quarter" idx="11"/>
          </p:nvPr>
        </p:nvSpPr>
        <p:spPr/>
        <p:txBody>
          <a:bodyPr/>
          <a:lstStyle/>
          <a:p>
            <a:r>
              <a:rPr lang="en-GB"/>
              <a:t>TITLE HERE    00 MONTH 0000</a:t>
            </a:r>
            <a:endParaRPr lang="en-GB" dirty="0"/>
          </a:p>
        </p:txBody>
      </p:sp>
      <p:sp>
        <p:nvSpPr>
          <p:cNvPr id="7" name="Slide Number Placeholder 6"/>
          <p:cNvSpPr>
            <a:spLocks noGrp="1"/>
          </p:cNvSpPr>
          <p:nvPr>
            <p:ph type="sldNum" sz="quarter" idx="12"/>
          </p:nvPr>
        </p:nvSpPr>
        <p:spPr/>
        <p:txBody>
          <a:bodyPr/>
          <a:lstStyle/>
          <a:p>
            <a:fld id="{E749DE59-F540-496D-B63D-19DF5C5D0A78}" type="slidenum">
              <a:rPr lang="en-GB" smtClean="0"/>
              <a:pPr/>
              <a:t>‹#›</a:t>
            </a:fld>
            <a:endParaRPr lang="en-GB"/>
          </a:p>
        </p:txBody>
      </p:sp>
      <p:cxnSp>
        <p:nvCxnSpPr>
          <p:cNvPr id="8" name="Straight Connector 7"/>
          <p:cNvCxnSpPr/>
          <p:nvPr userDrawn="1"/>
        </p:nvCxnSpPr>
        <p:spPr>
          <a:xfrm>
            <a:off x="457205" y="1214665"/>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445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1"/>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4"/>
            <a:ext cx="3090672" cy="576262"/>
          </a:xfrm>
        </p:spPr>
        <p:txBody>
          <a:bodyPr anchor="b">
            <a:noAutofit/>
          </a:bodyPr>
          <a:lstStyle>
            <a:lvl1pPr marL="0" indent="0">
              <a:buNone/>
              <a:defRPr sz="2400" b="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7"/>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4"/>
            <a:ext cx="3090672" cy="576262"/>
          </a:xfrm>
        </p:spPr>
        <p:txBody>
          <a:bodyPr anchor="b">
            <a:noAutofit/>
          </a:bodyPr>
          <a:lstStyle>
            <a:lvl1pPr marL="0" indent="0">
              <a:buNone/>
              <a:defRPr sz="2400" b="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7"/>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1/26/2024</a:t>
            </a:fld>
            <a:endParaRPr lang="en-US" dirty="0"/>
          </a:p>
        </p:txBody>
      </p:sp>
      <p:sp>
        <p:nvSpPr>
          <p:cNvPr id="8" name="Footer Placeholder 7"/>
          <p:cNvSpPr>
            <a:spLocks noGrp="1"/>
          </p:cNvSpPr>
          <p:nvPr>
            <p:ph type="ftr" sz="quarter" idx="11"/>
          </p:nvPr>
        </p:nvSpPr>
        <p:spPr/>
        <p:txBody>
          <a:bodyPr/>
          <a:lstStyle/>
          <a:p>
            <a:r>
              <a:rPr lang="en-GB"/>
              <a:t>TITLE HERE    00 MONTH 0000</a:t>
            </a:r>
            <a:endParaRPr lang="en-GB" dirty="0"/>
          </a:p>
        </p:txBody>
      </p:sp>
      <p:sp>
        <p:nvSpPr>
          <p:cNvPr id="9" name="Slide Number Placeholder 8"/>
          <p:cNvSpPr>
            <a:spLocks noGrp="1"/>
          </p:cNvSpPr>
          <p:nvPr>
            <p:ph type="sldNum" sz="quarter" idx="12"/>
          </p:nvPr>
        </p:nvSpPr>
        <p:spPr/>
        <p:txBody>
          <a:bodyPr/>
          <a:lstStyle/>
          <a:p>
            <a:fld id="{E749DE59-F540-496D-B63D-19DF5C5D0A78}" type="slidenum">
              <a:rPr lang="en-GB" smtClean="0"/>
              <a:pPr/>
              <a:t>‹#›</a:t>
            </a:fld>
            <a:endParaRPr lang="en-GB"/>
          </a:p>
        </p:txBody>
      </p:sp>
      <p:cxnSp>
        <p:nvCxnSpPr>
          <p:cNvPr id="10" name="Straight Connector 9"/>
          <p:cNvCxnSpPr/>
          <p:nvPr userDrawn="1"/>
        </p:nvCxnSpPr>
        <p:spPr>
          <a:xfrm>
            <a:off x="457205" y="1214665"/>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345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1"/>
            <a:ext cx="6347715"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1/26/2024</a:t>
            </a:fld>
            <a:endParaRPr lang="en-US" dirty="0"/>
          </a:p>
        </p:txBody>
      </p:sp>
      <p:sp>
        <p:nvSpPr>
          <p:cNvPr id="4" name="Footer Placeholder 3"/>
          <p:cNvSpPr>
            <a:spLocks noGrp="1"/>
          </p:cNvSpPr>
          <p:nvPr>
            <p:ph type="ftr" sz="quarter" idx="11"/>
          </p:nvPr>
        </p:nvSpPr>
        <p:spPr/>
        <p:txBody>
          <a:bodyPr/>
          <a:lstStyle/>
          <a:p>
            <a:r>
              <a:rPr lang="en-GB"/>
              <a:t>TITLE HERE    00 MONTH 0000</a:t>
            </a:r>
            <a:endParaRPr lang="en-GB" dirty="0"/>
          </a:p>
        </p:txBody>
      </p:sp>
      <p:sp>
        <p:nvSpPr>
          <p:cNvPr id="5" name="Slide Number Placeholder 4"/>
          <p:cNvSpPr>
            <a:spLocks noGrp="1"/>
          </p:cNvSpPr>
          <p:nvPr>
            <p:ph type="sldNum" sz="quarter" idx="12"/>
          </p:nvPr>
        </p:nvSpPr>
        <p:spPr/>
        <p:txBody>
          <a:bodyPr/>
          <a:lstStyle/>
          <a:p>
            <a:fld id="{E749DE59-F540-496D-B63D-19DF5C5D0A78}" type="slidenum">
              <a:rPr lang="en-GB" smtClean="0"/>
              <a:pPr/>
              <a:t>‹#›</a:t>
            </a:fld>
            <a:endParaRPr lang="en-GB"/>
          </a:p>
        </p:txBody>
      </p:sp>
      <p:cxnSp>
        <p:nvCxnSpPr>
          <p:cNvPr id="6" name="Straight Connector 5"/>
          <p:cNvCxnSpPr/>
          <p:nvPr userDrawn="1"/>
        </p:nvCxnSpPr>
        <p:spPr>
          <a:xfrm>
            <a:off x="457205" y="1214665"/>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234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1/26/2024</a:t>
            </a:fld>
            <a:endParaRPr lang="en-US" dirty="0"/>
          </a:p>
        </p:txBody>
      </p:sp>
      <p:sp>
        <p:nvSpPr>
          <p:cNvPr id="3" name="Footer Placeholder 2"/>
          <p:cNvSpPr>
            <a:spLocks noGrp="1"/>
          </p:cNvSpPr>
          <p:nvPr>
            <p:ph type="ftr" sz="quarter" idx="11"/>
          </p:nvPr>
        </p:nvSpPr>
        <p:spPr/>
        <p:txBody>
          <a:bodyPr/>
          <a:lstStyle/>
          <a:p>
            <a:r>
              <a:rPr lang="en-GB"/>
              <a:t>TITLE HERE    00 MONTH 0000</a:t>
            </a:r>
            <a:endParaRPr lang="en-GB" dirty="0"/>
          </a:p>
        </p:txBody>
      </p:sp>
      <p:sp>
        <p:nvSpPr>
          <p:cNvPr id="4" name="Slide Number Placeholder 3"/>
          <p:cNvSpPr>
            <a:spLocks noGrp="1"/>
          </p:cNvSpPr>
          <p:nvPr>
            <p:ph type="sldNum" sz="quarter" idx="12"/>
          </p:nvPr>
        </p:nvSpPr>
        <p:spPr/>
        <p:txBody>
          <a:bodyPr/>
          <a:lstStyle/>
          <a:p>
            <a:fld id="{E749DE59-F540-496D-B63D-19DF5C5D0A78}" type="slidenum">
              <a:rPr lang="en-GB" smtClean="0"/>
              <a:pPr/>
              <a:t>‹#›</a:t>
            </a:fld>
            <a:endParaRPr lang="en-GB" dirty="0"/>
          </a:p>
        </p:txBody>
      </p:sp>
    </p:spTree>
    <p:extLst>
      <p:ext uri="{BB962C8B-B14F-4D97-AF65-F5344CB8AC3E}">
        <p14:creationId xmlns:p14="http://schemas.microsoft.com/office/powerpoint/2010/main" val="509613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5"/>
            <a:ext cx="279018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6"/>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3" cy="2584449"/>
          </a:xfrm>
        </p:spPr>
        <p:txBody>
          <a:bodyPr>
            <a:normAutofit/>
          </a:bodyPr>
          <a:lstStyle>
            <a:lvl1pPr marL="0" indent="0">
              <a:buNone/>
              <a:defRPr sz="14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1/26/2024</a:t>
            </a:fld>
            <a:endParaRPr lang="en-US" dirty="0"/>
          </a:p>
        </p:txBody>
      </p:sp>
      <p:sp>
        <p:nvSpPr>
          <p:cNvPr id="6" name="Footer Placeholder 5"/>
          <p:cNvSpPr>
            <a:spLocks noGrp="1"/>
          </p:cNvSpPr>
          <p:nvPr>
            <p:ph type="ftr" sz="quarter" idx="11"/>
          </p:nvPr>
        </p:nvSpPr>
        <p:spPr/>
        <p:txBody>
          <a:bodyPr/>
          <a:lstStyle/>
          <a:p>
            <a:r>
              <a:rPr lang="en-GB"/>
              <a:t>TITLE HERE    00 MONTH 0000</a:t>
            </a:r>
            <a:endParaRPr lang="en-GB" dirty="0"/>
          </a:p>
        </p:txBody>
      </p:sp>
      <p:sp>
        <p:nvSpPr>
          <p:cNvPr id="7" name="Slide Number Placeholder 6"/>
          <p:cNvSpPr>
            <a:spLocks noGrp="1"/>
          </p:cNvSpPr>
          <p:nvPr>
            <p:ph type="sldNum" sz="quarter" idx="12"/>
          </p:nvPr>
        </p:nvSpPr>
        <p:spPr/>
        <p:txBody>
          <a:bodyPr/>
          <a:lstStyle/>
          <a:p>
            <a:fld id="{E749DE59-F540-496D-B63D-19DF5C5D0A78}" type="slidenum">
              <a:rPr lang="en-GB" smtClean="0"/>
              <a:pPr/>
              <a:t>‹#›</a:t>
            </a:fld>
            <a:endParaRPr lang="en-GB" dirty="0"/>
          </a:p>
        </p:txBody>
      </p:sp>
    </p:spTree>
    <p:extLst>
      <p:ext uri="{BB962C8B-B14F-4D97-AF65-F5344CB8AC3E}">
        <p14:creationId xmlns:p14="http://schemas.microsoft.com/office/powerpoint/2010/main" val="3591261376"/>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1"/>
            <a:ext cx="634771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5" cy="3845718"/>
          </a:xfrm>
        </p:spPr>
        <p:txBody>
          <a:bodyPr anchor="t">
            <a:normAutofit/>
          </a:bodyPr>
          <a:lstStyle>
            <a:lvl1pPr marL="0" indent="0" algn="ctr">
              <a:buNone/>
              <a:defRPr sz="1600"/>
            </a:lvl1pPr>
            <a:lvl2pPr marL="457189" indent="0">
              <a:buNone/>
              <a:defRPr sz="1600"/>
            </a:lvl2pPr>
            <a:lvl3pPr marL="914378" indent="0">
              <a:buNone/>
              <a:defRPr sz="1600"/>
            </a:lvl3pPr>
            <a:lvl4pPr marL="1371566" indent="0">
              <a:buNone/>
              <a:defRPr sz="1600"/>
            </a:lvl4pPr>
            <a:lvl5pPr marL="1828754" indent="0">
              <a:buNone/>
              <a:defRPr sz="1600"/>
            </a:lvl5pPr>
            <a:lvl6pPr marL="2285943" indent="0">
              <a:buNone/>
              <a:defRPr sz="1600"/>
            </a:lvl6pPr>
            <a:lvl7pPr marL="2743132"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9"/>
            <a:ext cx="6347715" cy="674024"/>
          </a:xfrm>
        </p:spPr>
        <p:txBody>
          <a:bodyPr>
            <a:normAutofit/>
          </a:bodyPr>
          <a:lstStyle>
            <a:lvl1pPr marL="0" indent="0">
              <a:buNone/>
              <a:defRPr sz="12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1/26/2024</a:t>
            </a:fld>
            <a:endParaRPr lang="en-US" dirty="0"/>
          </a:p>
        </p:txBody>
      </p:sp>
      <p:sp>
        <p:nvSpPr>
          <p:cNvPr id="6" name="Footer Placeholder 5"/>
          <p:cNvSpPr>
            <a:spLocks noGrp="1"/>
          </p:cNvSpPr>
          <p:nvPr>
            <p:ph type="ftr" sz="quarter" idx="11"/>
          </p:nvPr>
        </p:nvSpPr>
        <p:spPr/>
        <p:txBody>
          <a:bodyPr/>
          <a:lstStyle/>
          <a:p>
            <a:r>
              <a:rPr lang="en-GB"/>
              <a:t>TITLE HERE    00 MONTH 0000</a:t>
            </a:r>
            <a:endParaRPr lang="en-GB" dirty="0"/>
          </a:p>
        </p:txBody>
      </p:sp>
      <p:sp>
        <p:nvSpPr>
          <p:cNvPr id="7" name="Slide Number Placeholder 6"/>
          <p:cNvSpPr>
            <a:spLocks noGrp="1"/>
          </p:cNvSpPr>
          <p:nvPr>
            <p:ph type="sldNum" sz="quarter" idx="12"/>
          </p:nvPr>
        </p:nvSpPr>
        <p:spPr/>
        <p:txBody>
          <a:bodyPr/>
          <a:lstStyle/>
          <a:p>
            <a:fld id="{E749DE59-F540-496D-B63D-19DF5C5D0A78}" type="slidenum">
              <a:rPr lang="en-GB" smtClean="0"/>
              <a:pPr/>
              <a:t>‹#›</a:t>
            </a:fld>
            <a:endParaRPr lang="en-GB" dirty="0"/>
          </a:p>
        </p:txBody>
      </p:sp>
    </p:spTree>
    <p:extLst>
      <p:ext uri="{BB962C8B-B14F-4D97-AF65-F5344CB8AC3E}">
        <p14:creationId xmlns:p14="http://schemas.microsoft.com/office/powerpoint/2010/main" val="3308690850"/>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5"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5"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1/26/2024</a:t>
            </a:fld>
            <a:endParaRPr lang="en-US" dirty="0"/>
          </a:p>
        </p:txBody>
      </p:sp>
      <p:sp>
        <p:nvSpPr>
          <p:cNvPr id="5" name="Footer Placeholder 4"/>
          <p:cNvSpPr>
            <a:spLocks noGrp="1"/>
          </p:cNvSpPr>
          <p:nvPr>
            <p:ph type="ftr" sz="quarter" idx="11"/>
          </p:nvPr>
        </p:nvSpPr>
        <p:spPr/>
        <p:txBody>
          <a:bodyPr/>
          <a:lstStyle/>
          <a:p>
            <a:r>
              <a:rPr lang="en-GB"/>
              <a:t>TITLE HERE    00 MONTH 0000</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dirty="0"/>
          </a:p>
        </p:txBody>
      </p:sp>
    </p:spTree>
    <p:extLst>
      <p:ext uri="{BB962C8B-B14F-4D97-AF65-F5344CB8AC3E}">
        <p14:creationId xmlns:p14="http://schemas.microsoft.com/office/powerpoint/2010/main" val="4140548175"/>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3" y="1348075"/>
            <a:ext cx="5296875" cy="452596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dirty="0"/>
          </a:p>
        </p:txBody>
      </p:sp>
      <p:sp>
        <p:nvSpPr>
          <p:cNvPr id="8" name="Title 1"/>
          <p:cNvSpPr>
            <a:spLocks noGrp="1"/>
          </p:cNvSpPr>
          <p:nvPr>
            <p:ph type="title"/>
          </p:nvPr>
        </p:nvSpPr>
        <p:spPr>
          <a:xfrm>
            <a:off x="457205" y="274640"/>
            <a:ext cx="8229599" cy="1143001"/>
          </a:xfrm>
        </p:spPr>
        <p:txBody>
          <a:bodyPr/>
          <a:lstStyle>
            <a:lvl1pPr>
              <a:lnSpc>
                <a:spcPct val="100000"/>
              </a:lnSpc>
              <a:defRPr/>
            </a:lvl1pPr>
          </a:lstStyle>
          <a:p>
            <a:r>
              <a:rPr lang="en-US"/>
              <a:t>Click to edit Master title style</a:t>
            </a:r>
            <a:endParaRPr lang="en-GB" dirty="0"/>
          </a:p>
        </p:txBody>
      </p:sp>
      <p:cxnSp>
        <p:nvCxnSpPr>
          <p:cNvPr id="9" name="Straight Connector 8"/>
          <p:cNvCxnSpPr/>
          <p:nvPr userDrawn="1"/>
        </p:nvCxnSpPr>
        <p:spPr>
          <a:xfrm>
            <a:off x="457205" y="863600"/>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p:cNvSpPr>
            <a:spLocks noGrp="1"/>
          </p:cNvSpPr>
          <p:nvPr>
            <p:ph type="ftr" sz="quarter" idx="3"/>
          </p:nvPr>
        </p:nvSpPr>
        <p:spPr>
          <a:xfrm>
            <a:off x="2751668" y="6486015"/>
            <a:ext cx="6392333" cy="365126"/>
          </a:xfrm>
          <a:prstGeom prst="rect">
            <a:avLst/>
          </a:prstGeom>
        </p:spPr>
        <p:txBody>
          <a:bodyPr vert="horz" lIns="50623" tIns="50623" rIns="50623" bIns="50623" rtlCol="0" anchor="ctr"/>
          <a:lstStyle>
            <a:lvl1pPr marL="0" marR="0" indent="0" algn="l" defTabSz="914276" rtl="0" eaLnBrk="1" fontAlgn="auto" latinLnBrk="0" hangingPunct="1">
              <a:lnSpc>
                <a:spcPct val="100000"/>
              </a:lnSpc>
              <a:spcBef>
                <a:spcPts val="0"/>
              </a:spcBef>
              <a:spcAft>
                <a:spcPts val="0"/>
              </a:spcAft>
              <a:buClrTx/>
              <a:buSzTx/>
              <a:buFontTx/>
              <a:buNone/>
              <a:tabLst/>
              <a:defRPr sz="800" b="0" kern="800" spc="50">
                <a:solidFill>
                  <a:schemeClr val="bg1"/>
                </a:solidFill>
                <a:latin typeface="+mn-lt"/>
              </a:defRPr>
            </a:lvl1pPr>
          </a:lstStyle>
          <a:p>
            <a:r>
              <a:rPr lang="en-GB" dirty="0"/>
              <a:t>TITLE HERE    00 MONTH 0000</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8"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1/26/2024</a:t>
            </a:fld>
            <a:endParaRPr lang="en-US" dirty="0"/>
          </a:p>
        </p:txBody>
      </p:sp>
      <p:sp>
        <p:nvSpPr>
          <p:cNvPr id="5" name="Footer Placeholder 4"/>
          <p:cNvSpPr>
            <a:spLocks noGrp="1"/>
          </p:cNvSpPr>
          <p:nvPr>
            <p:ph type="ftr" sz="quarter" idx="11"/>
          </p:nvPr>
        </p:nvSpPr>
        <p:spPr/>
        <p:txBody>
          <a:bodyPr/>
          <a:lstStyle/>
          <a:p>
            <a:r>
              <a:rPr lang="en-GB"/>
              <a:t>TITLE HERE    00 MONTH 0000</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dirty="0"/>
          </a:p>
        </p:txBody>
      </p:sp>
      <p:sp>
        <p:nvSpPr>
          <p:cNvPr id="24" name="TextBox 23"/>
          <p:cNvSpPr txBox="1"/>
          <p:nvPr/>
        </p:nvSpPr>
        <p:spPr>
          <a:xfrm>
            <a:off x="482713" y="790379"/>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1" y="2886557"/>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06284114"/>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1/26/2024</a:t>
            </a:fld>
            <a:endParaRPr lang="en-US" dirty="0"/>
          </a:p>
        </p:txBody>
      </p:sp>
      <p:sp>
        <p:nvSpPr>
          <p:cNvPr id="5" name="Footer Placeholder 4"/>
          <p:cNvSpPr>
            <a:spLocks noGrp="1"/>
          </p:cNvSpPr>
          <p:nvPr>
            <p:ph type="ftr" sz="quarter" idx="11"/>
          </p:nvPr>
        </p:nvSpPr>
        <p:spPr/>
        <p:txBody>
          <a:bodyPr/>
          <a:lstStyle/>
          <a:p>
            <a:r>
              <a:rPr lang="en-GB"/>
              <a:t>TITLE HERE    00 MONTH 0000</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dirty="0"/>
          </a:p>
        </p:txBody>
      </p:sp>
    </p:spTree>
    <p:extLst>
      <p:ext uri="{BB962C8B-B14F-4D97-AF65-F5344CB8AC3E}">
        <p14:creationId xmlns:p14="http://schemas.microsoft.com/office/powerpoint/2010/main" val="3260270213"/>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8" y="4013200"/>
            <a:ext cx="6347716"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8"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1/26/2024</a:t>
            </a:fld>
            <a:endParaRPr lang="en-US" dirty="0"/>
          </a:p>
        </p:txBody>
      </p:sp>
      <p:sp>
        <p:nvSpPr>
          <p:cNvPr id="5" name="Footer Placeholder 4"/>
          <p:cNvSpPr>
            <a:spLocks noGrp="1"/>
          </p:cNvSpPr>
          <p:nvPr>
            <p:ph type="ftr" sz="quarter" idx="11"/>
          </p:nvPr>
        </p:nvSpPr>
        <p:spPr/>
        <p:txBody>
          <a:bodyPr/>
          <a:lstStyle/>
          <a:p>
            <a:r>
              <a:rPr lang="en-GB"/>
              <a:t>TITLE HERE    00 MONTH 0000</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dirty="0"/>
          </a:p>
        </p:txBody>
      </p:sp>
      <p:sp>
        <p:nvSpPr>
          <p:cNvPr id="24" name="TextBox 23"/>
          <p:cNvSpPr txBox="1"/>
          <p:nvPr/>
        </p:nvSpPr>
        <p:spPr>
          <a:xfrm>
            <a:off x="482713" y="790379"/>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1" y="2886557"/>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57686933"/>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9"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8" y="4013200"/>
            <a:ext cx="6347716" cy="514248"/>
          </a:xfrm>
        </p:spPr>
        <p:txBody>
          <a:bodyPr anchor="b">
            <a:noAutofit/>
          </a:bodyPr>
          <a:lstStyle>
            <a:lvl1pPr marL="0" indent="0">
              <a:buFontTx/>
              <a:buNone/>
              <a:defRPr sz="2400">
                <a:solidFill>
                  <a:schemeClr val="accent1"/>
                </a:solidFill>
              </a:defRPr>
            </a:lvl1pPr>
            <a:lvl2pPr marL="457189" indent="0">
              <a:buFontTx/>
              <a:buNone/>
              <a:defRPr/>
            </a:lvl2pPr>
            <a:lvl3pPr marL="914378"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1/26/2024</a:t>
            </a:fld>
            <a:endParaRPr lang="en-US" dirty="0"/>
          </a:p>
        </p:txBody>
      </p:sp>
      <p:sp>
        <p:nvSpPr>
          <p:cNvPr id="5" name="Footer Placeholder 4"/>
          <p:cNvSpPr>
            <a:spLocks noGrp="1"/>
          </p:cNvSpPr>
          <p:nvPr>
            <p:ph type="ftr" sz="quarter" idx="11"/>
          </p:nvPr>
        </p:nvSpPr>
        <p:spPr/>
        <p:txBody>
          <a:bodyPr/>
          <a:lstStyle/>
          <a:p>
            <a:r>
              <a:rPr lang="en-GB"/>
              <a:t>TITLE HERE    00 MONTH 0000</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dirty="0"/>
          </a:p>
        </p:txBody>
      </p:sp>
    </p:spTree>
    <p:extLst>
      <p:ext uri="{BB962C8B-B14F-4D97-AF65-F5344CB8AC3E}">
        <p14:creationId xmlns:p14="http://schemas.microsoft.com/office/powerpoint/2010/main" val="712426979"/>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1/26/2024</a:t>
            </a:fld>
            <a:endParaRPr lang="en-US" dirty="0"/>
          </a:p>
        </p:txBody>
      </p:sp>
      <p:sp>
        <p:nvSpPr>
          <p:cNvPr id="5" name="Footer Placeholder 4"/>
          <p:cNvSpPr>
            <a:spLocks noGrp="1"/>
          </p:cNvSpPr>
          <p:nvPr>
            <p:ph type="ftr" sz="quarter" idx="11"/>
          </p:nvPr>
        </p:nvSpPr>
        <p:spPr/>
        <p:txBody>
          <a:bodyPr/>
          <a:lstStyle/>
          <a:p>
            <a:r>
              <a:rPr lang="en-GB"/>
              <a:t>TITLE HERE    00 MONTH 0000</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dirty="0"/>
          </a:p>
        </p:txBody>
      </p:sp>
    </p:spTree>
    <p:extLst>
      <p:ext uri="{BB962C8B-B14F-4D97-AF65-F5344CB8AC3E}">
        <p14:creationId xmlns:p14="http://schemas.microsoft.com/office/powerpoint/2010/main" val="1583416231"/>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3" y="609601"/>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1"/>
            <a:ext cx="5195027"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1/26/2024</a:t>
            </a:fld>
            <a:endParaRPr lang="en-US" dirty="0"/>
          </a:p>
        </p:txBody>
      </p:sp>
      <p:sp>
        <p:nvSpPr>
          <p:cNvPr id="5" name="Footer Placeholder 4"/>
          <p:cNvSpPr>
            <a:spLocks noGrp="1"/>
          </p:cNvSpPr>
          <p:nvPr>
            <p:ph type="ftr" sz="quarter" idx="11"/>
          </p:nvPr>
        </p:nvSpPr>
        <p:spPr/>
        <p:txBody>
          <a:bodyPr/>
          <a:lstStyle/>
          <a:p>
            <a:r>
              <a:rPr lang="en-GB"/>
              <a:t>TITLE HERE    00 MONTH 0000</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dirty="0"/>
          </a:p>
        </p:txBody>
      </p:sp>
    </p:spTree>
    <p:extLst>
      <p:ext uri="{BB962C8B-B14F-4D97-AF65-F5344CB8AC3E}">
        <p14:creationId xmlns:p14="http://schemas.microsoft.com/office/powerpoint/2010/main" val="796452259"/>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Rectangle 9"/>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8" name="Rectangle 7"/>
          <p:cNvSpPr>
            <a:spLocks noChangeAspect="1"/>
          </p:cNvSpPr>
          <p:nvPr userDrawn="1"/>
        </p:nvSpPr>
        <p:spPr>
          <a:xfrm>
            <a:off x="1" y="1"/>
            <a:ext cx="4288707" cy="4648647"/>
          </a:xfrm>
          <a:prstGeom prst="rect">
            <a:avLst/>
          </a:prstGeom>
          <a:blipFill dpi="0" rotWithShape="1">
            <a:blip r:embed="rId2" cstate="print">
              <a:alphaModFix amt="9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2" name="Title 1"/>
          <p:cNvSpPr>
            <a:spLocks noGrp="1"/>
          </p:cNvSpPr>
          <p:nvPr>
            <p:ph type="title" hasCustomPrompt="1"/>
          </p:nvPr>
        </p:nvSpPr>
        <p:spPr>
          <a:xfrm>
            <a:off x="274749" y="209836"/>
            <a:ext cx="3851105" cy="2406689"/>
          </a:xfrm>
        </p:spPr>
        <p:txBody>
          <a:bodyPr anchor="t">
            <a:normAutofit/>
          </a:bodyPr>
          <a:lstStyle>
            <a:lvl1pPr algn="l">
              <a:lnSpc>
                <a:spcPct val="100000"/>
              </a:lnSpc>
              <a:defRPr sz="2800" b="1" cap="none">
                <a:solidFill>
                  <a:srgbClr val="00958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00357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endParaRPr lang="en-GB" dirty="0"/>
          </a:p>
        </p:txBody>
      </p:sp>
      <p:sp>
        <p:nvSpPr>
          <p:cNvPr id="3" name="Content Placeholder 2"/>
          <p:cNvSpPr>
            <a:spLocks noGrp="1"/>
          </p:cNvSpPr>
          <p:nvPr>
            <p:ph idx="1"/>
          </p:nvPr>
        </p:nvSpPr>
        <p:spPr>
          <a:xfrm>
            <a:off x="457203" y="1348075"/>
            <a:ext cx="5296875" cy="452596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E749DE59-F540-496D-B63D-19DF5C5D0A78}" type="slidenum">
              <a:rPr lang="en-GB" smtClean="0"/>
              <a:pPr/>
              <a:t>‹#›</a:t>
            </a:fld>
            <a:endParaRPr lang="en-GB"/>
          </a:p>
        </p:txBody>
      </p:sp>
      <p:cxnSp>
        <p:nvCxnSpPr>
          <p:cNvPr id="7" name="Straight Connector 6"/>
          <p:cNvCxnSpPr/>
          <p:nvPr userDrawn="1"/>
        </p:nvCxnSpPr>
        <p:spPr>
          <a:xfrm>
            <a:off x="457205" y="1214665"/>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2751668" y="6486015"/>
            <a:ext cx="6392333" cy="365126"/>
          </a:xfrm>
          <a:prstGeom prst="rect">
            <a:avLst/>
          </a:prstGeom>
        </p:spPr>
        <p:txBody>
          <a:bodyPr vert="horz" lIns="50623" tIns="50623" rIns="50623" bIns="50623" rtlCol="0" anchor="ctr"/>
          <a:lstStyle>
            <a:lvl1pPr marL="0" marR="0" indent="0" algn="l" defTabSz="914276" rtl="0" eaLnBrk="1" fontAlgn="auto" latinLnBrk="0" hangingPunct="1">
              <a:lnSpc>
                <a:spcPct val="100000"/>
              </a:lnSpc>
              <a:spcBef>
                <a:spcPts val="0"/>
              </a:spcBef>
              <a:spcAft>
                <a:spcPts val="0"/>
              </a:spcAft>
              <a:buClrTx/>
              <a:buSzTx/>
              <a:buFontTx/>
              <a:buNone/>
              <a:tabLst/>
              <a:defRPr sz="800" b="0" kern="800" spc="50">
                <a:solidFill>
                  <a:schemeClr val="bg1"/>
                </a:solidFill>
                <a:latin typeface="+mn-lt"/>
              </a:defRPr>
            </a:lvl1pPr>
          </a:lstStyle>
          <a:p>
            <a:r>
              <a:rPr lang="en-GB" dirty="0"/>
              <a:t>TITLE HERE    00 MONTH 0000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endParaRPr lang="en-GB" dirty="0"/>
          </a:p>
        </p:txBody>
      </p:sp>
      <p:sp>
        <p:nvSpPr>
          <p:cNvPr id="3" name="Content Placeholder 2"/>
          <p:cNvSpPr>
            <a:spLocks noGrp="1"/>
          </p:cNvSpPr>
          <p:nvPr>
            <p:ph idx="1"/>
          </p:nvPr>
        </p:nvSpPr>
        <p:spPr>
          <a:xfrm>
            <a:off x="457203" y="1802746"/>
            <a:ext cx="5296875" cy="409650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458846" y="6487158"/>
            <a:ext cx="330335" cy="365126"/>
          </a:xfrm>
        </p:spPr>
        <p:txBody>
          <a:bodyPr/>
          <a:lstStyle/>
          <a:p>
            <a:fld id="{E749DE59-F540-496D-B63D-19DF5C5D0A78}" type="slidenum">
              <a:rPr lang="en-GB" smtClean="0"/>
              <a:pPr/>
              <a:t>‹#›</a:t>
            </a:fld>
            <a:endParaRPr lang="en-GB"/>
          </a:p>
        </p:txBody>
      </p:sp>
      <p:sp>
        <p:nvSpPr>
          <p:cNvPr id="9" name="Text Placeholder 8"/>
          <p:cNvSpPr>
            <a:spLocks noGrp="1"/>
          </p:cNvSpPr>
          <p:nvPr>
            <p:ph type="body" sz="quarter" idx="13"/>
          </p:nvPr>
        </p:nvSpPr>
        <p:spPr>
          <a:xfrm>
            <a:off x="456493" y="1347508"/>
            <a:ext cx="5297585" cy="671563"/>
          </a:xfrm>
        </p:spPr>
        <p:txBody>
          <a:bodyPr/>
          <a:lstStyle>
            <a:lvl1pPr marL="0" indent="0">
              <a:lnSpc>
                <a:spcPct val="100000"/>
              </a:lnSpc>
              <a:buNone/>
              <a:defRPr b="1"/>
            </a:lvl1pPr>
            <a:lvl5pPr>
              <a:buNone/>
              <a:defRPr/>
            </a:lvl5pPr>
          </a:lstStyle>
          <a:p>
            <a:pPr lvl="0"/>
            <a:r>
              <a:rPr lang="en-US"/>
              <a:t>Click to edit Master text styles</a:t>
            </a:r>
          </a:p>
        </p:txBody>
      </p:sp>
      <p:cxnSp>
        <p:nvCxnSpPr>
          <p:cNvPr id="8" name="Straight Connector 7"/>
          <p:cNvCxnSpPr/>
          <p:nvPr userDrawn="1"/>
        </p:nvCxnSpPr>
        <p:spPr>
          <a:xfrm>
            <a:off x="457205" y="1214665"/>
            <a:ext cx="822959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2751668" y="6486015"/>
            <a:ext cx="6392333" cy="365126"/>
          </a:xfrm>
          <a:prstGeom prst="rect">
            <a:avLst/>
          </a:prstGeom>
        </p:spPr>
        <p:txBody>
          <a:bodyPr vert="horz" lIns="50623" tIns="50623" rIns="50623" bIns="50623" rtlCol="0" anchor="ctr"/>
          <a:lstStyle>
            <a:lvl1pPr marL="0" marR="0" indent="0" algn="l" defTabSz="914276" rtl="0" eaLnBrk="1" fontAlgn="auto" latinLnBrk="0" hangingPunct="1">
              <a:lnSpc>
                <a:spcPct val="100000"/>
              </a:lnSpc>
              <a:spcBef>
                <a:spcPts val="0"/>
              </a:spcBef>
              <a:spcAft>
                <a:spcPts val="0"/>
              </a:spcAft>
              <a:buClrTx/>
              <a:buSzTx/>
              <a:buFontTx/>
              <a:buNone/>
              <a:tabLst/>
              <a:defRPr sz="800" b="0" kern="800" spc="50">
                <a:solidFill>
                  <a:schemeClr val="bg1"/>
                </a:solidFill>
                <a:latin typeface="+mn-lt"/>
              </a:defRPr>
            </a:lvl1pPr>
          </a:lstStyle>
          <a:p>
            <a:r>
              <a:rPr lang="en-GB" dirty="0"/>
              <a:t>TITLE HERE    00 MONTH 0000</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pic>
        <p:nvPicPr>
          <p:cNvPr id="5" name="Picture 4" descr="Divider_page_1_Turquoise.png"/>
          <p:cNvPicPr>
            <a:picLocks noChangeAspect="1"/>
          </p:cNvPicPr>
          <p:nvPr userDrawn="1"/>
        </p:nvPicPr>
        <p:blipFill>
          <a:blip r:embed="rId2">
            <a:duotone>
              <a:schemeClr val="accent4">
                <a:shade val="45000"/>
                <a:satMod val="135000"/>
              </a:schemeClr>
              <a:prstClr val="white"/>
            </a:duotone>
          </a:blip>
          <a:stretch>
            <a:fillRect/>
          </a:stretch>
        </p:blipFill>
        <p:spPr>
          <a:xfrm>
            <a:off x="2" y="1"/>
            <a:ext cx="4274692" cy="4648647"/>
          </a:xfrm>
          <a:prstGeom prst="rect">
            <a:avLst/>
          </a:prstGeom>
        </p:spPr>
      </p:pic>
      <p:sp>
        <p:nvSpPr>
          <p:cNvPr id="2" name="Title 1"/>
          <p:cNvSpPr>
            <a:spLocks noGrp="1"/>
          </p:cNvSpPr>
          <p:nvPr>
            <p:ph type="title" hasCustomPrompt="1"/>
          </p:nvPr>
        </p:nvSpPr>
        <p:spPr>
          <a:xfrm>
            <a:off x="274749" y="209836"/>
            <a:ext cx="3546139" cy="2304765"/>
          </a:xfrm>
        </p:spPr>
        <p:txBody>
          <a:bodyPr anchor="t">
            <a:normAutofit/>
          </a:bodyPr>
          <a:lstStyle>
            <a:lvl1pPr algn="l">
              <a:lnSpc>
                <a:spcPct val="100000"/>
              </a:lnSpc>
              <a:defRPr sz="2800" b="1" cap="none" baseline="0">
                <a:solidFill>
                  <a:schemeClr val="bg1"/>
                </a:solidFill>
              </a:defRPr>
            </a:lvl1pPr>
          </a:lstStyle>
          <a:p>
            <a:r>
              <a:rPr lang="en-GB" dirty="0"/>
              <a:t>Me and RGU</a:t>
            </a:r>
            <a:br>
              <a:rPr lang="en-GB" dirty="0"/>
            </a:br>
            <a:br>
              <a:rPr lang="en-GB" dirty="0"/>
            </a:br>
            <a:r>
              <a:rPr lang="en-GB" dirty="0"/>
              <a:t>Dr David S Smith</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8" name="Rectangle 7"/>
          <p:cNvSpPr>
            <a:spLocks noChangeAspect="1"/>
          </p:cNvSpPr>
          <p:nvPr userDrawn="1"/>
        </p:nvSpPr>
        <p:spPr>
          <a:xfrm>
            <a:off x="1" y="1"/>
            <a:ext cx="4288707" cy="4648647"/>
          </a:xfrm>
          <a:prstGeom prst="rect">
            <a:avLst/>
          </a:prstGeom>
          <a:blipFill dpi="0" rotWithShape="1">
            <a:blip r:embed="rId2" cstate="print">
              <a:alphaModFix amt="9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2" name="Title 1"/>
          <p:cNvSpPr>
            <a:spLocks noGrp="1"/>
          </p:cNvSpPr>
          <p:nvPr>
            <p:ph type="title" hasCustomPrompt="1"/>
          </p:nvPr>
        </p:nvSpPr>
        <p:spPr>
          <a:xfrm>
            <a:off x="274749" y="209836"/>
            <a:ext cx="3851105" cy="2406689"/>
          </a:xfrm>
        </p:spPr>
        <p:txBody>
          <a:bodyPr anchor="t">
            <a:normAutofit/>
          </a:bodyPr>
          <a:lstStyle>
            <a:lvl1pPr algn="l">
              <a:lnSpc>
                <a:spcPct val="100000"/>
              </a:lnSpc>
              <a:defRPr sz="2800" b="1" cap="none">
                <a:solidFill>
                  <a:srgbClr val="009581"/>
                </a:solidFill>
              </a:defRPr>
            </a:lvl1pPr>
          </a:lstStyle>
          <a:p>
            <a:r>
              <a:rPr lang="en-US" dirty="0"/>
              <a:t>CLICK TO EDIT MASTER TITLE STYLE</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Rectangle 4"/>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8" name="Rectangle 7"/>
          <p:cNvSpPr>
            <a:spLocks noChangeAspect="1"/>
          </p:cNvSpPr>
          <p:nvPr userDrawn="1"/>
        </p:nvSpPr>
        <p:spPr>
          <a:xfrm>
            <a:off x="0" y="3429003"/>
            <a:ext cx="9144000" cy="3428999"/>
          </a:xfrm>
          <a:prstGeom prst="rect">
            <a:avLst/>
          </a:prstGeom>
          <a:blipFill dpi="0" rotWithShape="1">
            <a:blip r:embed="rId2" cstate="print">
              <a:alphaModFix amt="9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9" name="Title 1"/>
          <p:cNvSpPr>
            <a:spLocks noGrp="1"/>
          </p:cNvSpPr>
          <p:nvPr>
            <p:ph type="ctrTitle" hasCustomPrompt="1"/>
          </p:nvPr>
        </p:nvSpPr>
        <p:spPr>
          <a:xfrm>
            <a:off x="364458" y="3246079"/>
            <a:ext cx="4589943" cy="1470026"/>
          </a:xfrm>
        </p:spPr>
        <p:txBody>
          <a:bodyPr anchor="b" anchorCtr="0">
            <a:normAutofit/>
          </a:bodyPr>
          <a:lstStyle>
            <a:lvl1pPr algn="l">
              <a:lnSpc>
                <a:spcPct val="100000"/>
              </a:lnSpc>
              <a:defRPr sz="2800" b="1">
                <a:solidFill>
                  <a:srgbClr val="009581"/>
                </a:solidFill>
                <a:latin typeface="+mj-lt"/>
              </a:defRPr>
            </a:lvl1pPr>
          </a:lstStyle>
          <a:p>
            <a:r>
              <a:rPr lang="en-US" dirty="0"/>
              <a:t>CLICK TO EDIT MASTER TITLE STYLE</a:t>
            </a:r>
            <a:endParaRPr lang="en-GB" dirty="0"/>
          </a:p>
        </p:txBody>
      </p:sp>
      <p:sp>
        <p:nvSpPr>
          <p:cNvPr id="10" name="Subtitle 2"/>
          <p:cNvSpPr>
            <a:spLocks noGrp="1"/>
          </p:cNvSpPr>
          <p:nvPr>
            <p:ph type="subTitle" idx="1"/>
          </p:nvPr>
        </p:nvSpPr>
        <p:spPr>
          <a:xfrm>
            <a:off x="364458" y="4922167"/>
            <a:ext cx="4589943" cy="1001541"/>
          </a:xfrm>
        </p:spPr>
        <p:txBody>
          <a:bodyPr>
            <a:normAutofit/>
          </a:bodyPr>
          <a:lstStyle>
            <a:lvl1pPr marL="0" indent="0" algn="l">
              <a:lnSpc>
                <a:spcPct val="100000"/>
              </a:lnSpc>
              <a:buNone/>
              <a:defRPr sz="2800" b="0">
                <a:solidFill>
                  <a:schemeClr val="bg1"/>
                </a:solidFill>
                <a:latin typeface="+mj-lt"/>
              </a:defRPr>
            </a:lvl1pPr>
            <a:lvl2pPr marL="457139" indent="0" algn="ctr">
              <a:buNone/>
              <a:defRPr>
                <a:solidFill>
                  <a:schemeClr val="tx1">
                    <a:tint val="75000"/>
                  </a:schemeClr>
                </a:solidFill>
              </a:defRPr>
            </a:lvl2pPr>
            <a:lvl3pPr marL="914276" indent="0" algn="ctr">
              <a:buNone/>
              <a:defRPr>
                <a:solidFill>
                  <a:schemeClr val="tx1">
                    <a:tint val="75000"/>
                  </a:schemeClr>
                </a:solidFill>
              </a:defRPr>
            </a:lvl3pPr>
            <a:lvl4pPr marL="1371415" indent="0" algn="ctr">
              <a:buNone/>
              <a:defRPr>
                <a:solidFill>
                  <a:schemeClr val="tx1">
                    <a:tint val="75000"/>
                  </a:schemeClr>
                </a:solidFill>
              </a:defRPr>
            </a:lvl4pPr>
            <a:lvl5pPr marL="1828553" indent="0" algn="ctr">
              <a:buNone/>
              <a:defRPr>
                <a:solidFill>
                  <a:schemeClr val="tx1">
                    <a:tint val="75000"/>
                  </a:schemeClr>
                </a:solidFill>
              </a:defRPr>
            </a:lvl5pPr>
            <a:lvl6pPr marL="2285692" indent="0" algn="ctr">
              <a:buNone/>
              <a:defRPr>
                <a:solidFill>
                  <a:schemeClr val="tx1">
                    <a:tint val="75000"/>
                  </a:schemeClr>
                </a:solidFill>
              </a:defRPr>
            </a:lvl6pPr>
            <a:lvl7pPr marL="2742827" indent="0" algn="ctr">
              <a:buNone/>
              <a:defRPr>
                <a:solidFill>
                  <a:schemeClr val="tx1">
                    <a:tint val="75000"/>
                  </a:schemeClr>
                </a:solidFill>
              </a:defRPr>
            </a:lvl7pPr>
            <a:lvl8pPr marL="3199967"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endParaRPr lang="en-GB" dirty="0"/>
          </a:p>
        </p:txBody>
      </p:sp>
      <p:cxnSp>
        <p:nvCxnSpPr>
          <p:cNvPr id="11" name="Straight Connector 10"/>
          <p:cNvCxnSpPr/>
          <p:nvPr userDrawn="1"/>
        </p:nvCxnSpPr>
        <p:spPr>
          <a:xfrm>
            <a:off x="488594" y="4789350"/>
            <a:ext cx="4465807" cy="1588"/>
          </a:xfrm>
          <a:prstGeom prst="line">
            <a:avLst/>
          </a:prstGeom>
          <a:ln w="25400" cap="flat" cmpd="sng" algn="ctr">
            <a:solidFill>
              <a:srgbClr val="009581"/>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5" name="Rectangle 4"/>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8" name="Rectangle 7"/>
          <p:cNvSpPr>
            <a:spLocks noChangeAspect="1"/>
          </p:cNvSpPr>
          <p:nvPr userDrawn="1"/>
        </p:nvSpPr>
        <p:spPr>
          <a:xfrm>
            <a:off x="0" y="3429003"/>
            <a:ext cx="9144000" cy="3428999"/>
          </a:xfrm>
          <a:prstGeom prst="rect">
            <a:avLst/>
          </a:prstGeom>
          <a:blipFill dpi="0" rotWithShape="1">
            <a:blip r:embed="rId2" cstate="print">
              <a:alphaModFix amt="9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sz="1800"/>
          </a:p>
        </p:txBody>
      </p:sp>
      <p:sp>
        <p:nvSpPr>
          <p:cNvPr id="9" name="Title 1"/>
          <p:cNvSpPr>
            <a:spLocks noGrp="1"/>
          </p:cNvSpPr>
          <p:nvPr>
            <p:ph type="ctrTitle" hasCustomPrompt="1"/>
          </p:nvPr>
        </p:nvSpPr>
        <p:spPr>
          <a:xfrm>
            <a:off x="364458" y="3246079"/>
            <a:ext cx="4589943" cy="1470026"/>
          </a:xfrm>
        </p:spPr>
        <p:txBody>
          <a:bodyPr anchor="b" anchorCtr="0">
            <a:normAutofit/>
          </a:bodyPr>
          <a:lstStyle>
            <a:lvl1pPr algn="l">
              <a:lnSpc>
                <a:spcPct val="100000"/>
              </a:lnSpc>
              <a:defRPr sz="2800" b="1">
                <a:solidFill>
                  <a:srgbClr val="009581"/>
                </a:solidFill>
                <a:latin typeface="+mj-lt"/>
              </a:defRPr>
            </a:lvl1pPr>
          </a:lstStyle>
          <a:p>
            <a:r>
              <a:rPr lang="en-US" dirty="0"/>
              <a:t>CLICK TO EDIT MASTER TITLE STYLE</a:t>
            </a:r>
            <a:endParaRPr lang="en-GB" dirty="0"/>
          </a:p>
        </p:txBody>
      </p:sp>
      <p:sp>
        <p:nvSpPr>
          <p:cNvPr id="10" name="Subtitle 2"/>
          <p:cNvSpPr>
            <a:spLocks noGrp="1"/>
          </p:cNvSpPr>
          <p:nvPr>
            <p:ph type="subTitle" idx="1"/>
          </p:nvPr>
        </p:nvSpPr>
        <p:spPr>
          <a:xfrm>
            <a:off x="364458" y="4922167"/>
            <a:ext cx="4589943" cy="1001541"/>
          </a:xfrm>
        </p:spPr>
        <p:txBody>
          <a:bodyPr>
            <a:normAutofit/>
          </a:bodyPr>
          <a:lstStyle>
            <a:lvl1pPr marL="0" indent="0" algn="l">
              <a:lnSpc>
                <a:spcPct val="100000"/>
              </a:lnSpc>
              <a:buNone/>
              <a:defRPr sz="2800" b="0">
                <a:solidFill>
                  <a:schemeClr val="tx1"/>
                </a:solidFill>
                <a:latin typeface="+mj-lt"/>
              </a:defRPr>
            </a:lvl1pPr>
            <a:lvl2pPr marL="457139" indent="0" algn="ctr">
              <a:buNone/>
              <a:defRPr>
                <a:solidFill>
                  <a:schemeClr val="tx1">
                    <a:tint val="75000"/>
                  </a:schemeClr>
                </a:solidFill>
              </a:defRPr>
            </a:lvl2pPr>
            <a:lvl3pPr marL="914276" indent="0" algn="ctr">
              <a:buNone/>
              <a:defRPr>
                <a:solidFill>
                  <a:schemeClr val="tx1">
                    <a:tint val="75000"/>
                  </a:schemeClr>
                </a:solidFill>
              </a:defRPr>
            </a:lvl3pPr>
            <a:lvl4pPr marL="1371415" indent="0" algn="ctr">
              <a:buNone/>
              <a:defRPr>
                <a:solidFill>
                  <a:schemeClr val="tx1">
                    <a:tint val="75000"/>
                  </a:schemeClr>
                </a:solidFill>
              </a:defRPr>
            </a:lvl4pPr>
            <a:lvl5pPr marL="1828553" indent="0" algn="ctr">
              <a:buNone/>
              <a:defRPr>
                <a:solidFill>
                  <a:schemeClr val="tx1">
                    <a:tint val="75000"/>
                  </a:schemeClr>
                </a:solidFill>
              </a:defRPr>
            </a:lvl5pPr>
            <a:lvl6pPr marL="2285692" indent="0" algn="ctr">
              <a:buNone/>
              <a:defRPr>
                <a:solidFill>
                  <a:schemeClr val="tx1">
                    <a:tint val="75000"/>
                  </a:schemeClr>
                </a:solidFill>
              </a:defRPr>
            </a:lvl6pPr>
            <a:lvl7pPr marL="2742827" indent="0" algn="ctr">
              <a:buNone/>
              <a:defRPr>
                <a:solidFill>
                  <a:schemeClr val="tx1">
                    <a:tint val="75000"/>
                  </a:schemeClr>
                </a:solidFill>
              </a:defRPr>
            </a:lvl7pPr>
            <a:lvl8pPr marL="3199967"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endParaRPr lang="en-GB" dirty="0"/>
          </a:p>
        </p:txBody>
      </p:sp>
      <p:cxnSp>
        <p:nvCxnSpPr>
          <p:cNvPr id="11" name="Straight Connector 10"/>
          <p:cNvCxnSpPr/>
          <p:nvPr userDrawn="1"/>
        </p:nvCxnSpPr>
        <p:spPr>
          <a:xfrm>
            <a:off x="488594" y="4789350"/>
            <a:ext cx="4465807" cy="1588"/>
          </a:xfrm>
          <a:prstGeom prst="line">
            <a:avLst/>
          </a:prstGeom>
          <a:ln w="25400" cap="flat" cmpd="sng" algn="ctr">
            <a:solidFill>
              <a:srgbClr val="009581"/>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ottom_runner_Turquoise.png"/>
          <p:cNvPicPr>
            <a:picLocks noChangeAspect="1"/>
          </p:cNvPicPr>
          <p:nvPr/>
        </p:nvPicPr>
        <p:blipFill>
          <a:blip r:embed="rId21"/>
          <a:stretch>
            <a:fillRect/>
          </a:stretch>
        </p:blipFill>
        <p:spPr>
          <a:xfrm>
            <a:off x="0" y="6053972"/>
            <a:ext cx="9144000" cy="797169"/>
          </a:xfrm>
          <a:prstGeom prst="rect">
            <a:avLst/>
          </a:prstGeom>
        </p:spPr>
      </p:pic>
      <p:sp>
        <p:nvSpPr>
          <p:cNvPr id="2" name="Title Placeholder 1"/>
          <p:cNvSpPr>
            <a:spLocks noGrp="1"/>
          </p:cNvSpPr>
          <p:nvPr>
            <p:ph type="title"/>
          </p:nvPr>
        </p:nvSpPr>
        <p:spPr>
          <a:xfrm>
            <a:off x="457205" y="274640"/>
            <a:ext cx="8229599" cy="1143001"/>
          </a:xfrm>
          <a:prstGeom prst="rect">
            <a:avLst/>
          </a:prstGeom>
        </p:spPr>
        <p:txBody>
          <a:bodyPr vert="horz" lIns="91430" tIns="45715" rIns="91430" bIns="45715" rtlCol="0" anchor="t" anchorCtr="0">
            <a:normAutofit/>
          </a:bodyPr>
          <a:lstStyle/>
          <a:p>
            <a:r>
              <a:rPr lang="en-US"/>
              <a:t>Click to edit Master title style</a:t>
            </a:r>
            <a:endParaRPr lang="en-GB" dirty="0"/>
          </a:p>
        </p:txBody>
      </p:sp>
      <p:sp>
        <p:nvSpPr>
          <p:cNvPr id="3" name="Text Placeholder 2"/>
          <p:cNvSpPr>
            <a:spLocks noGrp="1"/>
          </p:cNvSpPr>
          <p:nvPr>
            <p:ph type="body" idx="1"/>
          </p:nvPr>
        </p:nvSpPr>
        <p:spPr>
          <a:xfrm>
            <a:off x="457205" y="1348075"/>
            <a:ext cx="4933945" cy="4525963"/>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2751668" y="6486015"/>
            <a:ext cx="6392333" cy="365126"/>
          </a:xfrm>
          <a:prstGeom prst="rect">
            <a:avLst/>
          </a:prstGeom>
        </p:spPr>
        <p:txBody>
          <a:bodyPr vert="horz" lIns="50623" tIns="50623" rIns="50623" bIns="50623" rtlCol="0" anchor="ctr"/>
          <a:lstStyle>
            <a:lvl1pPr marL="0" marR="0" indent="0" algn="l" defTabSz="914276" rtl="0" eaLnBrk="1" fontAlgn="auto" latinLnBrk="0" hangingPunct="1">
              <a:lnSpc>
                <a:spcPct val="100000"/>
              </a:lnSpc>
              <a:spcBef>
                <a:spcPts val="0"/>
              </a:spcBef>
              <a:spcAft>
                <a:spcPts val="0"/>
              </a:spcAft>
              <a:buClrTx/>
              <a:buSzTx/>
              <a:buFontTx/>
              <a:buNone/>
              <a:tabLst/>
              <a:defRPr sz="800" b="0" kern="800" spc="50">
                <a:solidFill>
                  <a:schemeClr val="bg1"/>
                </a:solidFill>
                <a:latin typeface="+mn-lt"/>
              </a:defRPr>
            </a:lvl1pPr>
          </a:lstStyle>
          <a:p>
            <a:r>
              <a:rPr lang="en-GB" dirty="0"/>
              <a:t>TITLE HERE    00 MONTH 0000</a:t>
            </a:r>
          </a:p>
        </p:txBody>
      </p:sp>
      <p:sp>
        <p:nvSpPr>
          <p:cNvPr id="6" name="Slide Number Placeholder 5"/>
          <p:cNvSpPr>
            <a:spLocks noGrp="1"/>
          </p:cNvSpPr>
          <p:nvPr>
            <p:ph type="sldNum" sz="quarter" idx="4"/>
          </p:nvPr>
        </p:nvSpPr>
        <p:spPr>
          <a:xfrm>
            <a:off x="458846" y="6486849"/>
            <a:ext cx="330335" cy="365126"/>
          </a:xfrm>
          <a:prstGeom prst="rect">
            <a:avLst/>
          </a:prstGeom>
        </p:spPr>
        <p:txBody>
          <a:bodyPr vert="horz" lIns="64301" tIns="45715" rIns="64301" bIns="45715" rtlCol="0" anchor="ctr"/>
          <a:lstStyle>
            <a:lvl1pPr algn="l">
              <a:defRPr sz="800" b="1">
                <a:solidFill>
                  <a:schemeClr val="tx1"/>
                </a:solidFill>
              </a:defRPr>
            </a:lvl1pPr>
          </a:lstStyle>
          <a:p>
            <a:fld id="{E749DE59-F540-496D-B63D-19DF5C5D0A78}" type="slidenum">
              <a:rPr lang="en-GB" smtClean="0"/>
              <a:pPr/>
              <a:t>‹#›</a:t>
            </a:fld>
            <a:endParaRPr lang="en-GB" dirty="0"/>
          </a:p>
        </p:txBody>
      </p:sp>
      <p:sp>
        <p:nvSpPr>
          <p:cNvPr id="11" name="TextBox 10"/>
          <p:cNvSpPr txBox="1"/>
          <p:nvPr/>
        </p:nvSpPr>
        <p:spPr>
          <a:xfrm>
            <a:off x="673143" y="6540234"/>
            <a:ext cx="2078524" cy="252969"/>
          </a:xfrm>
          <a:prstGeom prst="rect">
            <a:avLst/>
          </a:prstGeom>
          <a:noFill/>
        </p:spPr>
        <p:txBody>
          <a:bodyPr wrap="square" lIns="64301" tIns="64301" rIns="64301" bIns="64301" rtlCol="0">
            <a:spAutoFit/>
          </a:bodyPr>
          <a:lstStyle/>
          <a:p>
            <a:pPr marL="0" marR="0" indent="0" algn="l" defTabSz="914276" rtl="0" eaLnBrk="1" fontAlgn="auto" latinLnBrk="0" hangingPunct="1">
              <a:lnSpc>
                <a:spcPct val="100000"/>
              </a:lnSpc>
              <a:spcBef>
                <a:spcPts val="0"/>
              </a:spcBef>
              <a:spcAft>
                <a:spcPts val="0"/>
              </a:spcAft>
              <a:buClrTx/>
              <a:buSzTx/>
              <a:buFontTx/>
              <a:buNone/>
              <a:tabLst/>
              <a:defRPr/>
            </a:pPr>
            <a:r>
              <a:rPr lang="en-GB" sz="800" b="0" kern="800" spc="50" dirty="0">
                <a:solidFill>
                  <a:srgbClr val="FFFFFF"/>
                </a:solidFill>
                <a:latin typeface="+mn-lt"/>
                <a:ea typeface="+mn-ea"/>
                <a:cs typeface="+mn-cs"/>
              </a:rPr>
              <a:t>BPP SCHOOL</a:t>
            </a:r>
            <a:r>
              <a:rPr lang="en-GB" sz="800" b="0" kern="800" spc="50" baseline="0" dirty="0">
                <a:solidFill>
                  <a:srgbClr val="FFFFFF"/>
                </a:solidFill>
                <a:latin typeface="+mn-lt"/>
                <a:ea typeface="+mn-ea"/>
                <a:cs typeface="+mn-cs"/>
              </a:rPr>
              <a:t> OF HEALTH</a:t>
            </a:r>
            <a:endParaRPr lang="en-GB" sz="800" b="0" kern="800" spc="50" dirty="0">
              <a:solidFill>
                <a:schemeClr val="bg1"/>
              </a:solidFill>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79" r:id="rId19"/>
  </p:sldLayoutIdLst>
  <p:hf hdr="0"/>
  <p:txStyles>
    <p:titleStyle>
      <a:lvl1pPr algn="l" defTabSz="914276"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14753" indent="-314753" algn="l" defTabSz="914276"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61" indent="-176209" algn="l" defTabSz="914276"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07" indent="-184145" algn="l" defTabSz="914276"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15" indent="-176209" algn="l" defTabSz="914276"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23" indent="-176209" algn="l" defTabSz="1073123"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260"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4"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9"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5" algn="l" defTabSz="914276" rtl="0" eaLnBrk="1" latinLnBrk="0" hangingPunct="1">
        <a:defRPr sz="1800" kern="1200">
          <a:solidFill>
            <a:schemeClr val="tx1"/>
          </a:solidFill>
          <a:latin typeface="+mn-lt"/>
          <a:ea typeface="+mn-ea"/>
          <a:cs typeface="+mn-cs"/>
        </a:defRPr>
      </a:lvl4pPr>
      <a:lvl5pPr marL="1828553" algn="l" defTabSz="914276" rtl="0" eaLnBrk="1" latinLnBrk="0" hangingPunct="1">
        <a:defRPr sz="1800" kern="1200">
          <a:solidFill>
            <a:schemeClr val="tx1"/>
          </a:solidFill>
          <a:latin typeface="+mn-lt"/>
          <a:ea typeface="+mn-ea"/>
          <a:cs typeface="+mn-cs"/>
        </a:defRPr>
      </a:lvl5pPr>
      <a:lvl6pPr marL="2285692" algn="l" defTabSz="914276" rtl="0" eaLnBrk="1" latinLnBrk="0" hangingPunct="1">
        <a:defRPr sz="1800" kern="1200">
          <a:solidFill>
            <a:schemeClr val="tx1"/>
          </a:solidFill>
          <a:latin typeface="+mn-lt"/>
          <a:ea typeface="+mn-ea"/>
          <a:cs typeface="+mn-cs"/>
        </a:defRPr>
      </a:lvl6pPr>
      <a:lvl7pPr marL="2742827" algn="l" defTabSz="914276" rtl="0" eaLnBrk="1" latinLnBrk="0" hangingPunct="1">
        <a:defRPr sz="1800" kern="1200">
          <a:solidFill>
            <a:schemeClr val="tx1"/>
          </a:solidFill>
          <a:latin typeface="+mn-lt"/>
          <a:ea typeface="+mn-ea"/>
          <a:cs typeface="+mn-cs"/>
        </a:defRPr>
      </a:lvl7pPr>
      <a:lvl8pPr marL="3199967"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1" y="609601"/>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5"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9" y="6041364"/>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1/26/2024</a:t>
            </a:fld>
            <a:endParaRPr lang="en-US" dirty="0"/>
          </a:p>
        </p:txBody>
      </p:sp>
      <p:sp>
        <p:nvSpPr>
          <p:cNvPr id="5" name="Footer Placeholder 4"/>
          <p:cNvSpPr>
            <a:spLocks noGrp="1"/>
          </p:cNvSpPr>
          <p:nvPr>
            <p:ph type="ftr" sz="quarter" idx="3"/>
          </p:nvPr>
        </p:nvSpPr>
        <p:spPr>
          <a:xfrm>
            <a:off x="609600" y="6041364"/>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t>TITLE HERE    00 MONTH 0000</a:t>
            </a:r>
            <a:endParaRPr lang="en-GB" dirty="0"/>
          </a:p>
        </p:txBody>
      </p:sp>
      <p:sp>
        <p:nvSpPr>
          <p:cNvPr id="6" name="Slide Number Placeholder 5"/>
          <p:cNvSpPr>
            <a:spLocks noGrp="1"/>
          </p:cNvSpPr>
          <p:nvPr>
            <p:ph type="sldNum" sz="quarter" idx="4"/>
          </p:nvPr>
        </p:nvSpPr>
        <p:spPr>
          <a:xfrm>
            <a:off x="6444677" y="6041364"/>
            <a:ext cx="512639" cy="365125"/>
          </a:xfrm>
          <a:prstGeom prst="rect">
            <a:avLst/>
          </a:prstGeom>
        </p:spPr>
        <p:txBody>
          <a:bodyPr vert="horz" lIns="91440" tIns="45720" rIns="91440" bIns="45720" rtlCol="0" anchor="ctr"/>
          <a:lstStyle>
            <a:lvl1pPr algn="r">
              <a:defRPr sz="900">
                <a:solidFill>
                  <a:schemeClr val="accent1"/>
                </a:solidFill>
              </a:defRPr>
            </a:lvl1pPr>
          </a:lstStyle>
          <a:p>
            <a:fld id="{E749DE59-F540-496D-B63D-19DF5C5D0A78}" type="slidenum">
              <a:rPr lang="en-GB" smtClean="0"/>
              <a:pPr/>
              <a:t>‹#›</a:t>
            </a:fld>
            <a:endParaRPr lang="en-GB" dirty="0"/>
          </a:p>
        </p:txBody>
      </p:sp>
    </p:spTree>
    <p:extLst>
      <p:ext uri="{BB962C8B-B14F-4D97-AF65-F5344CB8AC3E}">
        <p14:creationId xmlns:p14="http://schemas.microsoft.com/office/powerpoint/2010/main" val="10245743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p:hf hdr="0"/>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2" indent="-342892"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1" indent="-285743"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2"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8"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5"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6.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1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1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3.xml"/><Relationship Id="rId7" Type="http://schemas.openxmlformats.org/officeDocument/2006/relationships/diagramColors" Target="../diagrams/colors3.xml"/><Relationship Id="rId2" Type="http://schemas.openxmlformats.org/officeDocument/2006/relationships/slideLayout" Target="../slideLayouts/slideLayout21.xml"/><Relationship Id="rId1" Type="http://schemas.openxmlformats.org/officeDocument/2006/relationships/tags" Target="../tags/tag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xml"/><Relationship Id="rId1" Type="http://schemas.openxmlformats.org/officeDocument/2006/relationships/tags" Target="../tags/tag1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29.jpeg"/><Relationship Id="rId2" Type="http://schemas.openxmlformats.org/officeDocument/2006/relationships/slideLayout" Target="../slideLayouts/slideLayout36.xml"/><Relationship Id="rId1" Type="http://schemas.openxmlformats.org/officeDocument/2006/relationships/tags" Target="../tags/tag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17.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tags" Target="../tags/tag18.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tags" Target="../tags/tag1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tags" Target="../tags/tag20.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1.xml"/><Relationship Id="rId1" Type="http://schemas.openxmlformats.org/officeDocument/2006/relationships/tags" Target="../tags/tag2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6.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6.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6.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36.xml"/><Relationship Id="rId1" Type="http://schemas.openxmlformats.org/officeDocument/2006/relationships/tags" Target="../tags/tag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21.xml"/><Relationship Id="rId1" Type="http://schemas.openxmlformats.org/officeDocument/2006/relationships/tags" Target="../tags/tag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54C7D0-8B92-4AF2-B91E-7F1BC6DF8723}"/>
              </a:ext>
            </a:extLst>
          </p:cNvPr>
          <p:cNvPicPr>
            <a:picLocks noChangeAspect="1"/>
          </p:cNvPicPr>
          <p:nvPr/>
        </p:nvPicPr>
        <p:blipFill rotWithShape="1">
          <a:blip r:embed="rId4"/>
          <a:srcRect r="9672"/>
          <a:stretch/>
        </p:blipFill>
        <p:spPr>
          <a:xfrm>
            <a:off x="0" y="0"/>
            <a:ext cx="9148239" cy="6822320"/>
          </a:xfrm>
          <a:prstGeom prst="rect">
            <a:avLst/>
          </a:prstGeom>
        </p:spPr>
      </p:pic>
      <p:sp>
        <p:nvSpPr>
          <p:cNvPr id="5" name="Rectangle 4"/>
          <p:cNvSpPr>
            <a:spLocks noChangeAspect="1"/>
          </p:cNvSpPr>
          <p:nvPr/>
        </p:nvSpPr>
        <p:spPr>
          <a:xfrm>
            <a:off x="1" y="0"/>
            <a:ext cx="4288706" cy="4648647"/>
          </a:xfrm>
          <a:prstGeom prst="rect">
            <a:avLst/>
          </a:prstGeom>
          <a:blipFill dpi="0" rotWithShape="1">
            <a:blip r:embed="rId5" cstate="print">
              <a:alphaModFix amt="9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a:p>
        </p:txBody>
      </p:sp>
      <p:sp>
        <p:nvSpPr>
          <p:cNvPr id="10" name="Title 9"/>
          <p:cNvSpPr>
            <a:spLocks noGrp="1"/>
          </p:cNvSpPr>
          <p:nvPr>
            <p:ph type="title"/>
          </p:nvPr>
        </p:nvSpPr>
        <p:spPr>
          <a:xfrm>
            <a:off x="274748" y="209836"/>
            <a:ext cx="3851105" cy="2410534"/>
          </a:xfrm>
        </p:spPr>
        <p:txBody>
          <a:bodyPr>
            <a:normAutofit/>
          </a:bodyPr>
          <a:lstStyle/>
          <a:p>
            <a:br>
              <a:rPr lang="en-GB" dirty="0">
                <a:solidFill>
                  <a:srgbClr val="009581"/>
                </a:solidFill>
              </a:rPr>
            </a:br>
            <a:r>
              <a:rPr lang="en-GB" dirty="0">
                <a:solidFill>
                  <a:srgbClr val="7030A0"/>
                </a:solidFill>
              </a:rPr>
              <a:t>THANK YOU</a:t>
            </a:r>
            <a:br>
              <a:rPr lang="en-GB" dirty="0">
                <a:solidFill>
                  <a:srgbClr val="7030A0"/>
                </a:solidFill>
              </a:rPr>
            </a:br>
            <a:r>
              <a:rPr lang="en-GB" b="0" i="1" dirty="0">
                <a:solidFill>
                  <a:srgbClr val="7030A0"/>
                </a:solidFill>
              </a:rPr>
              <a:t>Any questions?</a:t>
            </a:r>
            <a:br>
              <a:rPr lang="en-GB" b="0" i="1" dirty="0">
                <a:solidFill>
                  <a:srgbClr val="7030A0"/>
                </a:solidFill>
              </a:rPr>
            </a:br>
            <a:endParaRPr lang="en-GB" b="0" i="1" dirty="0">
              <a:solidFill>
                <a:srgbClr val="7030A0"/>
              </a:solidFill>
            </a:endParaRPr>
          </a:p>
        </p:txBody>
      </p:sp>
      <p:sp>
        <p:nvSpPr>
          <p:cNvPr id="8" name="Rectangle 7"/>
          <p:cNvSpPr>
            <a:spLocks noChangeAspect="1"/>
          </p:cNvSpPr>
          <p:nvPr/>
        </p:nvSpPr>
        <p:spPr>
          <a:xfrm>
            <a:off x="1" y="-1"/>
            <a:ext cx="4288706" cy="4648647"/>
          </a:xfrm>
          <a:prstGeom prst="rect">
            <a:avLst/>
          </a:prstGeom>
          <a:blipFill dpi="0" rotWithShape="1">
            <a:blip r:embed="rId5" cstate="print">
              <a:alphaModFix amt="9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63326" tIns="81663" rIns="163326" bIns="81663" rtlCol="0" anchor="ctr"/>
          <a:lstStyle/>
          <a:p>
            <a:pPr algn="ctr"/>
            <a:endParaRPr lang="en-GB"/>
          </a:p>
        </p:txBody>
      </p:sp>
      <p:sp>
        <p:nvSpPr>
          <p:cNvPr id="6" name="Oval 5"/>
          <p:cNvSpPr/>
          <p:nvPr/>
        </p:nvSpPr>
        <p:spPr>
          <a:xfrm>
            <a:off x="111894" y="461343"/>
            <a:ext cx="3028010" cy="12315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1894" y="214504"/>
            <a:ext cx="4013959" cy="2492990"/>
          </a:xfrm>
          <a:prstGeom prst="rect">
            <a:avLst/>
          </a:prstGeom>
          <a:noFill/>
        </p:spPr>
        <p:txBody>
          <a:bodyPr wrap="square" rtlCol="0">
            <a:spAutoFit/>
          </a:bodyPr>
          <a:lstStyle/>
          <a:p>
            <a:pPr algn="ctr"/>
            <a:r>
              <a:rPr lang="en-US" sz="2500" b="1" dirty="0">
                <a:solidFill>
                  <a:schemeClr val="accent2"/>
                </a:solidFill>
              </a:rPr>
              <a:t>Taking matters into their own hands: lockdown and the </a:t>
            </a:r>
            <a:r>
              <a:rPr lang="en-US" sz="2500" b="1" dirty="0" err="1">
                <a:solidFill>
                  <a:schemeClr val="accent2"/>
                </a:solidFill>
              </a:rPr>
              <a:t>NoFap</a:t>
            </a:r>
            <a:r>
              <a:rPr lang="en-US" sz="2500" b="1" dirty="0">
                <a:solidFill>
                  <a:schemeClr val="accent2"/>
                </a:solidFill>
              </a:rPr>
              <a:t> community</a:t>
            </a:r>
            <a:endParaRPr lang="en-GB" sz="2800" b="1" dirty="0">
              <a:solidFill>
                <a:schemeClr val="accent2"/>
              </a:solidFill>
            </a:endParaRPr>
          </a:p>
          <a:p>
            <a:pPr algn="ctr"/>
            <a:endParaRPr lang="en-GB" sz="2800" b="1" dirty="0">
              <a:solidFill>
                <a:schemeClr val="accent2"/>
              </a:solidFill>
            </a:endParaRPr>
          </a:p>
          <a:p>
            <a:pPr algn="ctr"/>
            <a:r>
              <a:rPr lang="en-GB" sz="2500" b="1" dirty="0">
                <a:solidFill>
                  <a:schemeClr val="accent2"/>
                </a:solidFill>
              </a:rPr>
              <a:t>Dr David S. Smith</a:t>
            </a:r>
          </a:p>
        </p:txBody>
      </p:sp>
    </p:spTree>
    <p:custDataLst>
      <p:tags r:id="rId1"/>
    </p:custDataLst>
    <p:extLst>
      <p:ext uri="{BB962C8B-B14F-4D97-AF65-F5344CB8AC3E}">
        <p14:creationId xmlns:p14="http://schemas.microsoft.com/office/powerpoint/2010/main" val="2532299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8526F-4236-4A1E-978B-73E69DD560DB}"/>
              </a:ext>
            </a:extLst>
          </p:cNvPr>
          <p:cNvPicPr>
            <a:picLocks noChangeAspect="1"/>
          </p:cNvPicPr>
          <p:nvPr/>
        </p:nvPicPr>
        <p:blipFill>
          <a:blip r:embed="rId4"/>
          <a:stretch>
            <a:fillRect/>
          </a:stretch>
        </p:blipFill>
        <p:spPr>
          <a:xfrm>
            <a:off x="6170721" y="2385113"/>
            <a:ext cx="2988268" cy="4482402"/>
          </a:xfrm>
          <a:prstGeom prst="rect">
            <a:avLst/>
          </a:prstGeom>
        </p:spPr>
      </p:pic>
      <p:sp>
        <p:nvSpPr>
          <p:cNvPr id="2" name="TextBox 1"/>
          <p:cNvSpPr txBox="1"/>
          <p:nvPr/>
        </p:nvSpPr>
        <p:spPr>
          <a:xfrm>
            <a:off x="457200" y="2348958"/>
            <a:ext cx="5440680" cy="1797928"/>
          </a:xfrm>
          <a:prstGeom prst="rect">
            <a:avLst/>
          </a:prstGeom>
          <a:noFill/>
        </p:spPr>
        <p:txBody>
          <a:bodyPr wrap="square" rtlCol="0">
            <a:spAutoFit/>
          </a:bodyPr>
          <a:lstStyle/>
          <a:p>
            <a:pPr>
              <a:lnSpc>
                <a:spcPts val="1900"/>
              </a:lnSpc>
            </a:pPr>
            <a:r>
              <a:rPr lang="en-GB" b="1" dirty="0"/>
              <a:t>Psychological responses</a:t>
            </a:r>
          </a:p>
          <a:p>
            <a:pPr>
              <a:lnSpc>
                <a:spcPts val="1900"/>
              </a:lnSpc>
            </a:pPr>
            <a:endParaRPr lang="en-GB" b="1" dirty="0"/>
          </a:p>
          <a:p>
            <a:pPr marL="914351" lvl="1" indent="-457200">
              <a:lnSpc>
                <a:spcPts val="1900"/>
              </a:lnSpc>
              <a:buFont typeface="Courier New" panose="02070309020205020404" pitchFamily="49" charset="0"/>
              <a:buChar char="o"/>
            </a:pPr>
            <a:r>
              <a:rPr lang="en-GB" dirty="0"/>
              <a:t>Stress (</a:t>
            </a:r>
            <a:r>
              <a:rPr lang="en-GB" dirty="0" err="1"/>
              <a:t>Horesh</a:t>
            </a:r>
            <a:r>
              <a:rPr lang="en-GB" dirty="0"/>
              <a:t> et al., 2020)</a:t>
            </a:r>
          </a:p>
          <a:p>
            <a:pPr marL="914351" lvl="1" indent="-457200">
              <a:lnSpc>
                <a:spcPts val="1900"/>
              </a:lnSpc>
              <a:buFont typeface="Courier New" panose="02070309020205020404" pitchFamily="49" charset="0"/>
              <a:buChar char="o"/>
            </a:pPr>
            <a:r>
              <a:rPr lang="en-GB" dirty="0"/>
              <a:t>Loneliness (Brodeur et al, 2020)</a:t>
            </a:r>
          </a:p>
          <a:p>
            <a:pPr marL="914351" lvl="1" indent="-457200">
              <a:lnSpc>
                <a:spcPts val="1900"/>
              </a:lnSpc>
              <a:buFont typeface="Courier New" panose="02070309020205020404" pitchFamily="49" charset="0"/>
              <a:buChar char="o"/>
            </a:pPr>
            <a:r>
              <a:rPr lang="en-GB" dirty="0"/>
              <a:t>Depression (Rehman et al., 2021)</a:t>
            </a:r>
          </a:p>
          <a:p>
            <a:pPr marL="914351" lvl="1" indent="-457200">
              <a:lnSpc>
                <a:spcPts val="1900"/>
              </a:lnSpc>
              <a:buFont typeface="Courier New" panose="02070309020205020404" pitchFamily="49" charset="0"/>
              <a:buChar char="o"/>
            </a:pPr>
            <a:r>
              <a:rPr lang="en-GB" dirty="0"/>
              <a:t>Boredom (Droit-Volet et al., 2020)</a:t>
            </a:r>
          </a:p>
          <a:p>
            <a:pPr marL="914351" lvl="1" indent="-457200">
              <a:lnSpc>
                <a:spcPts val="1900"/>
              </a:lnSpc>
              <a:buFont typeface="Courier New" panose="02070309020205020404" pitchFamily="49" charset="0"/>
              <a:buChar char="o"/>
            </a:pPr>
            <a:r>
              <a:rPr lang="en-GB" dirty="0"/>
              <a:t>Social isolation (Gupta &amp; Dhamija, 2020) </a:t>
            </a:r>
          </a:p>
        </p:txBody>
      </p:sp>
      <p:sp>
        <p:nvSpPr>
          <p:cNvPr id="10"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Covid-19</a:t>
            </a:r>
          </a:p>
        </p:txBody>
      </p:sp>
      <p:sp>
        <p:nvSpPr>
          <p:cNvPr id="12" name="TextBox 11">
            <a:extLst>
              <a:ext uri="{FF2B5EF4-FFF2-40B4-BE49-F238E27FC236}">
                <a16:creationId xmlns:a16="http://schemas.microsoft.com/office/drawing/2014/main" id="{471F4891-5503-4615-8EAF-659B92808AEB}"/>
              </a:ext>
            </a:extLst>
          </p:cNvPr>
          <p:cNvSpPr txBox="1"/>
          <p:nvPr/>
        </p:nvSpPr>
        <p:spPr>
          <a:xfrm>
            <a:off x="457200" y="4319751"/>
            <a:ext cx="5703756" cy="2528897"/>
          </a:xfrm>
          <a:prstGeom prst="rect">
            <a:avLst/>
          </a:prstGeom>
          <a:noFill/>
        </p:spPr>
        <p:txBody>
          <a:bodyPr wrap="square" rtlCol="0">
            <a:spAutoFit/>
          </a:bodyPr>
          <a:lstStyle/>
          <a:p>
            <a:pPr>
              <a:lnSpc>
                <a:spcPts val="1900"/>
              </a:lnSpc>
            </a:pPr>
            <a:r>
              <a:rPr lang="en-GB" b="1" dirty="0"/>
              <a:t>Increases in…</a:t>
            </a:r>
          </a:p>
          <a:p>
            <a:pPr>
              <a:lnSpc>
                <a:spcPts val="1900"/>
              </a:lnSpc>
            </a:pPr>
            <a:endParaRPr lang="en-GB" b="1" dirty="0"/>
          </a:p>
          <a:p>
            <a:pPr marL="914351" lvl="1" indent="-457200">
              <a:lnSpc>
                <a:spcPts val="1900"/>
              </a:lnSpc>
              <a:buFont typeface="Courier New" panose="02070309020205020404" pitchFamily="49" charset="0"/>
              <a:buChar char="o"/>
            </a:pPr>
            <a:r>
              <a:rPr lang="en-GB" dirty="0"/>
              <a:t>Baking (Selwood, 2020)</a:t>
            </a:r>
          </a:p>
          <a:p>
            <a:pPr marL="914351" lvl="1" indent="-457200">
              <a:lnSpc>
                <a:spcPts val="1900"/>
              </a:lnSpc>
              <a:buFont typeface="Courier New" panose="02070309020205020404" pitchFamily="49" charset="0"/>
              <a:buChar char="o"/>
            </a:pPr>
            <a:r>
              <a:rPr lang="en-GB" dirty="0"/>
              <a:t>Gardening (Marsh, 2021)</a:t>
            </a:r>
          </a:p>
          <a:p>
            <a:pPr marL="914351" lvl="1" indent="-457200">
              <a:lnSpc>
                <a:spcPts val="1900"/>
              </a:lnSpc>
              <a:buFont typeface="Courier New" panose="02070309020205020404" pitchFamily="49" charset="0"/>
              <a:buChar char="o"/>
            </a:pPr>
            <a:r>
              <a:rPr lang="en-GB" dirty="0"/>
              <a:t>Eating (</a:t>
            </a:r>
            <a:r>
              <a:rPr lang="en-GB" dirty="0" err="1"/>
              <a:t>Cherikh</a:t>
            </a:r>
            <a:r>
              <a:rPr lang="en-GB" dirty="0"/>
              <a:t> et al., 2020)</a:t>
            </a:r>
          </a:p>
          <a:p>
            <a:pPr marL="914351" lvl="1" indent="-457200">
              <a:lnSpc>
                <a:spcPts val="1900"/>
              </a:lnSpc>
              <a:buFont typeface="Courier New" panose="02070309020205020404" pitchFamily="49" charset="0"/>
              <a:buChar char="o"/>
            </a:pPr>
            <a:r>
              <a:rPr lang="en-GB" dirty="0"/>
              <a:t>Drinking (Pollard et al., 2020)</a:t>
            </a:r>
          </a:p>
          <a:p>
            <a:pPr marL="914351" lvl="1" indent="-457200">
              <a:lnSpc>
                <a:spcPts val="1900"/>
              </a:lnSpc>
              <a:buFont typeface="Courier New" panose="02070309020205020404" pitchFamily="49" charset="0"/>
              <a:buChar char="o"/>
            </a:pPr>
            <a:r>
              <a:rPr lang="en-GB" dirty="0"/>
              <a:t>Reading (Boucher et al., 2020)</a:t>
            </a:r>
          </a:p>
          <a:p>
            <a:pPr marL="914351" lvl="1" indent="-457200">
              <a:lnSpc>
                <a:spcPts val="1900"/>
              </a:lnSpc>
              <a:buFont typeface="Courier New" panose="02070309020205020404" pitchFamily="49" charset="0"/>
              <a:buChar char="o"/>
            </a:pPr>
            <a:r>
              <a:rPr lang="en-GB" dirty="0"/>
              <a:t>Smoking (</a:t>
            </a:r>
            <a:r>
              <a:rPr lang="en-GB" dirty="0" err="1"/>
              <a:t>Cransac-Miet</a:t>
            </a:r>
            <a:r>
              <a:rPr lang="en-GB" dirty="0"/>
              <a:t> et al., 2020)</a:t>
            </a:r>
          </a:p>
          <a:p>
            <a:pPr marL="914351" lvl="1" indent="-457200">
              <a:lnSpc>
                <a:spcPts val="1900"/>
              </a:lnSpc>
              <a:buFont typeface="Courier New" panose="02070309020205020404" pitchFamily="49" charset="0"/>
              <a:buChar char="o"/>
            </a:pPr>
            <a:r>
              <a:rPr lang="en-GB" dirty="0"/>
              <a:t>Playing video games (Sweeney, 2021)</a:t>
            </a:r>
          </a:p>
          <a:p>
            <a:pPr marL="914351" lvl="1" indent="-457200">
              <a:lnSpc>
                <a:spcPts val="1900"/>
              </a:lnSpc>
              <a:buFont typeface="Courier New" panose="02070309020205020404" pitchFamily="49" charset="0"/>
              <a:buChar char="o"/>
            </a:pPr>
            <a:r>
              <a:rPr lang="en-GB" dirty="0"/>
              <a:t>Internet use (Droit-Volet et al., 2020)</a:t>
            </a:r>
          </a:p>
        </p:txBody>
      </p:sp>
      <p:sp>
        <p:nvSpPr>
          <p:cNvPr id="5" name="Rectangle 4">
            <a:extLst>
              <a:ext uri="{FF2B5EF4-FFF2-40B4-BE49-F238E27FC236}">
                <a16:creationId xmlns:a16="http://schemas.microsoft.com/office/drawing/2014/main" id="{45508032-BBCE-41B5-8958-85C4384D173D}"/>
              </a:ext>
            </a:extLst>
          </p:cNvPr>
          <p:cNvSpPr/>
          <p:nvPr/>
        </p:nvSpPr>
        <p:spPr>
          <a:xfrm>
            <a:off x="457200" y="975764"/>
            <a:ext cx="8686800" cy="1200329"/>
          </a:xfrm>
          <a:prstGeom prst="rect">
            <a:avLst/>
          </a:prstGeom>
        </p:spPr>
        <p:txBody>
          <a:bodyPr wrap="square">
            <a:spAutoFit/>
          </a:bodyPr>
          <a:lstStyle/>
          <a:p>
            <a:r>
              <a:rPr lang="en-GB" b="1" dirty="0"/>
              <a:t>Social distancing and mental health</a:t>
            </a:r>
          </a:p>
          <a:p>
            <a:endParaRPr lang="en-GB" dirty="0"/>
          </a:p>
          <a:p>
            <a:pPr marL="285750" indent="-285750">
              <a:buFont typeface="Trebuchet MS" panose="020B0603020202020204" pitchFamily="34" charset="0"/>
              <a:buChar char="•"/>
            </a:pPr>
            <a:r>
              <a:rPr lang="en-GB" dirty="0"/>
              <a:t>Negative mental health outcomes anticipated across all locations/ age groups (Banks &amp; Xu, 2020; Holmes et al., 2020; Kumar &amp; </a:t>
            </a:r>
            <a:r>
              <a:rPr lang="en-GB" dirty="0" err="1"/>
              <a:t>Nayar</a:t>
            </a:r>
            <a:r>
              <a:rPr lang="en-GB" dirty="0"/>
              <a:t>, 2020; Rajkumar, 2020)</a:t>
            </a:r>
          </a:p>
        </p:txBody>
      </p:sp>
      <p:pic>
        <p:nvPicPr>
          <p:cNvPr id="15" name="Picture 14">
            <a:extLst>
              <a:ext uri="{FF2B5EF4-FFF2-40B4-BE49-F238E27FC236}">
                <a16:creationId xmlns:a16="http://schemas.microsoft.com/office/drawing/2014/main" id="{80218A36-C3C0-4B89-A719-1E4E87673386}"/>
              </a:ext>
            </a:extLst>
          </p:cNvPr>
          <p:cNvPicPr>
            <a:picLocks noChangeAspect="1"/>
          </p:cNvPicPr>
          <p:nvPr/>
        </p:nvPicPr>
        <p:blipFill>
          <a:blip r:embed="rId5"/>
          <a:stretch>
            <a:fillRect/>
          </a:stretch>
        </p:blipFill>
        <p:spPr>
          <a:xfrm>
            <a:off x="6160956" y="2348958"/>
            <a:ext cx="2998033" cy="4509042"/>
          </a:xfrm>
          <a:prstGeom prst="rect">
            <a:avLst/>
          </a:prstGeom>
        </p:spPr>
      </p:pic>
    </p:spTree>
    <p:custDataLst>
      <p:tags r:id="rId1"/>
    </p:custDataLst>
    <p:extLst>
      <p:ext uri="{BB962C8B-B14F-4D97-AF65-F5344CB8AC3E}">
        <p14:creationId xmlns:p14="http://schemas.microsoft.com/office/powerpoint/2010/main" val="226108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6" presetClass="entr" presetSubtype="32"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out)">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2" end="2"/>
                                            </p:txEl>
                                          </p:spTgt>
                                        </p:tgtEl>
                                        <p:attrNameLst>
                                          <p:attrName>style.visibility</p:attrName>
                                        </p:attrNameLst>
                                      </p:cBhvr>
                                      <p:to>
                                        <p:strVal val="visible"/>
                                      </p:to>
                                    </p:set>
                                    <p:animEffect transition="in" filter="fade">
                                      <p:cBhvr>
                                        <p:cTn id="50" dur="500"/>
                                        <p:tgtEl>
                                          <p:spTgt spid="12">
                                            <p:txEl>
                                              <p:pRg st="2" end="2"/>
                                            </p:txEl>
                                          </p:spTgt>
                                        </p:tgtEl>
                                      </p:cBhvr>
                                    </p:animEffect>
                                  </p:childTnLst>
                                </p:cTn>
                              </p:par>
                              <p:par>
                                <p:cTn id="51" presetID="6" presetClass="entr" presetSubtype="32"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ircle(out)">
                                      <p:cBhvr>
                                        <p:cTn id="53" dur="2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xEl>
                                              <p:pRg st="3" end="3"/>
                                            </p:txEl>
                                          </p:spTgt>
                                        </p:tgtEl>
                                        <p:attrNameLst>
                                          <p:attrName>style.visibility</p:attrName>
                                        </p:attrNameLst>
                                      </p:cBhvr>
                                      <p:to>
                                        <p:strVal val="visible"/>
                                      </p:to>
                                    </p:set>
                                    <p:animEffect transition="in" filter="fade">
                                      <p:cBhvr>
                                        <p:cTn id="58" dur="500"/>
                                        <p:tgtEl>
                                          <p:spTgt spid="12">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
                                            <p:txEl>
                                              <p:pRg st="4" end="4"/>
                                            </p:txEl>
                                          </p:spTgt>
                                        </p:tgtEl>
                                        <p:attrNameLst>
                                          <p:attrName>style.visibility</p:attrName>
                                        </p:attrNameLst>
                                      </p:cBhvr>
                                      <p:to>
                                        <p:strVal val="visible"/>
                                      </p:to>
                                    </p:set>
                                    <p:animEffect transition="in" filter="fade">
                                      <p:cBhvr>
                                        <p:cTn id="63" dur="500"/>
                                        <p:tgtEl>
                                          <p:spTgt spid="12">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xEl>
                                              <p:pRg st="5" end="5"/>
                                            </p:txEl>
                                          </p:spTgt>
                                        </p:tgtEl>
                                        <p:attrNameLst>
                                          <p:attrName>style.visibility</p:attrName>
                                        </p:attrNameLst>
                                      </p:cBhvr>
                                      <p:to>
                                        <p:strVal val="visible"/>
                                      </p:to>
                                    </p:set>
                                    <p:animEffect transition="in" filter="fade">
                                      <p:cBhvr>
                                        <p:cTn id="68" dur="500"/>
                                        <p:tgtEl>
                                          <p:spTgt spid="12">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2">
                                            <p:txEl>
                                              <p:pRg st="6" end="6"/>
                                            </p:txEl>
                                          </p:spTgt>
                                        </p:tgtEl>
                                        <p:attrNameLst>
                                          <p:attrName>style.visibility</p:attrName>
                                        </p:attrNameLst>
                                      </p:cBhvr>
                                      <p:to>
                                        <p:strVal val="visible"/>
                                      </p:to>
                                    </p:set>
                                    <p:animEffect transition="in" filter="fade">
                                      <p:cBhvr>
                                        <p:cTn id="73" dur="500"/>
                                        <p:tgtEl>
                                          <p:spTgt spid="12">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2">
                                            <p:txEl>
                                              <p:pRg st="7" end="7"/>
                                            </p:txEl>
                                          </p:spTgt>
                                        </p:tgtEl>
                                        <p:attrNameLst>
                                          <p:attrName>style.visibility</p:attrName>
                                        </p:attrNameLst>
                                      </p:cBhvr>
                                      <p:to>
                                        <p:strVal val="visible"/>
                                      </p:to>
                                    </p:set>
                                    <p:animEffect transition="in" filter="fade">
                                      <p:cBhvr>
                                        <p:cTn id="78" dur="500"/>
                                        <p:tgtEl>
                                          <p:spTgt spid="12">
                                            <p:txEl>
                                              <p:pRg st="7" end="7"/>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2">
                                            <p:txEl>
                                              <p:pRg st="8" end="8"/>
                                            </p:txEl>
                                          </p:spTgt>
                                        </p:tgtEl>
                                        <p:attrNameLst>
                                          <p:attrName>style.visibility</p:attrName>
                                        </p:attrNameLst>
                                      </p:cBhvr>
                                      <p:to>
                                        <p:strVal val="visible"/>
                                      </p:to>
                                    </p:set>
                                    <p:animEffect transition="in" filter="fade">
                                      <p:cBhvr>
                                        <p:cTn id="83" dur="500"/>
                                        <p:tgtEl>
                                          <p:spTgt spid="12">
                                            <p:txEl>
                                              <p:pRg st="8" end="8"/>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2">
                                            <p:txEl>
                                              <p:pRg st="9" end="9"/>
                                            </p:txEl>
                                          </p:spTgt>
                                        </p:tgtEl>
                                        <p:attrNameLst>
                                          <p:attrName>style.visibility</p:attrName>
                                        </p:attrNameLst>
                                      </p:cBhvr>
                                      <p:to>
                                        <p:strVal val="visible"/>
                                      </p:to>
                                    </p:set>
                                    <p:animEffect transition="in" filter="fade">
                                      <p:cBhvr>
                                        <p:cTn id="88"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4" y="915485"/>
            <a:ext cx="8686796" cy="1633450"/>
          </a:xfrm>
        </p:spPr>
        <p:txBody>
          <a:bodyPr>
            <a:noAutofit/>
          </a:bodyPr>
          <a:lstStyle/>
          <a:p>
            <a:pPr marL="0" indent="0">
              <a:spcBef>
                <a:spcPts val="0"/>
              </a:spcBef>
              <a:buNone/>
            </a:pPr>
            <a:r>
              <a:rPr lang="en-GB" b="1" dirty="0">
                <a:solidFill>
                  <a:schemeClr val="tx1"/>
                </a:solidFill>
              </a:rPr>
              <a:t>Low-risk sexual outlets (</a:t>
            </a:r>
            <a:r>
              <a:rPr lang="en-GB" b="1" dirty="0" err="1">
                <a:solidFill>
                  <a:schemeClr val="tx1"/>
                </a:solidFill>
              </a:rPr>
              <a:t>Doring</a:t>
            </a:r>
            <a:r>
              <a:rPr lang="en-GB" b="1" dirty="0">
                <a:solidFill>
                  <a:schemeClr val="tx1"/>
                </a:solidFill>
              </a:rPr>
              <a:t>, 2020)</a:t>
            </a:r>
          </a:p>
          <a:p>
            <a:pPr marL="0" indent="0">
              <a:spcBef>
                <a:spcPts val="0"/>
              </a:spcBef>
              <a:buNone/>
            </a:pPr>
            <a:endParaRPr lang="en-GB" dirty="0">
              <a:solidFill>
                <a:schemeClr val="tx1"/>
              </a:solidFill>
            </a:endParaRPr>
          </a:p>
          <a:p>
            <a:pPr>
              <a:lnSpc>
                <a:spcPts val="2400"/>
              </a:lnSpc>
              <a:spcBef>
                <a:spcPts val="0"/>
              </a:spcBef>
              <a:buClrTx/>
              <a:buFont typeface="Arial" panose="020B0604020202020204" pitchFamily="34" charset="0"/>
              <a:buChar char="•"/>
            </a:pPr>
            <a:r>
              <a:rPr lang="en-US" dirty="0">
                <a:solidFill>
                  <a:schemeClr val="tx1"/>
                </a:solidFill>
              </a:rPr>
              <a:t>Constructive way to ward off mental health issues? Few opportunities</a:t>
            </a:r>
          </a:p>
          <a:p>
            <a:pPr>
              <a:lnSpc>
                <a:spcPts val="2400"/>
              </a:lnSpc>
              <a:spcBef>
                <a:spcPts val="0"/>
              </a:spcBef>
              <a:buClrTx/>
              <a:buFont typeface="Arial" panose="020B0604020202020204" pitchFamily="34" charset="0"/>
              <a:buChar char="•"/>
            </a:pPr>
            <a:r>
              <a:rPr lang="en-US" dirty="0">
                <a:solidFill>
                  <a:schemeClr val="tx1"/>
                </a:solidFill>
              </a:rPr>
              <a:t>Endorsed: governments in Ireland (Brent, 2020) New York (</a:t>
            </a:r>
            <a:r>
              <a:rPr lang="en-US" dirty="0" err="1">
                <a:solidFill>
                  <a:schemeClr val="tx1"/>
                </a:solidFill>
              </a:rPr>
              <a:t>Valenti</a:t>
            </a:r>
            <a:r>
              <a:rPr lang="en-US" dirty="0">
                <a:solidFill>
                  <a:schemeClr val="tx1"/>
                </a:solidFill>
              </a:rPr>
              <a:t>, 2020)</a:t>
            </a:r>
          </a:p>
        </p:txBody>
      </p:sp>
      <p:sp>
        <p:nvSpPr>
          <p:cNvPr id="10" name="TextBox 9"/>
          <p:cNvSpPr txBox="1"/>
          <p:nvPr/>
        </p:nvSpPr>
        <p:spPr>
          <a:xfrm>
            <a:off x="457204" y="4713823"/>
            <a:ext cx="8436537" cy="2144177"/>
          </a:xfrm>
          <a:prstGeom prst="rect">
            <a:avLst/>
          </a:prstGeom>
          <a:noFill/>
        </p:spPr>
        <p:txBody>
          <a:bodyPr wrap="square" rtlCol="0">
            <a:spAutoFit/>
          </a:bodyPr>
          <a:lstStyle/>
          <a:p>
            <a:pPr>
              <a:lnSpc>
                <a:spcPts val="2000"/>
              </a:lnSpc>
            </a:pPr>
            <a:r>
              <a:rPr lang="en-GB" b="1" dirty="0"/>
              <a:t>Pornography and the pandemic</a:t>
            </a:r>
          </a:p>
          <a:p>
            <a:pPr>
              <a:lnSpc>
                <a:spcPts val="2000"/>
              </a:lnSpc>
            </a:pPr>
            <a:endParaRPr lang="en-GB" b="1" dirty="0"/>
          </a:p>
          <a:p>
            <a:pPr marL="285750" indent="-285750">
              <a:lnSpc>
                <a:spcPts val="2000"/>
              </a:lnSpc>
              <a:buFont typeface="Arial" panose="020B0604020202020204" pitchFamily="34" charset="0"/>
              <a:buChar char="•"/>
            </a:pPr>
            <a:r>
              <a:rPr lang="en-GB" dirty="0"/>
              <a:t>Correlation: loneliness (Butler et al., 2018)</a:t>
            </a:r>
          </a:p>
          <a:p>
            <a:pPr marL="285750" indent="-285750">
              <a:lnSpc>
                <a:spcPts val="2000"/>
              </a:lnSpc>
              <a:buFont typeface="Arial" panose="020B0604020202020204" pitchFamily="34" charset="0"/>
              <a:buChar char="•"/>
            </a:pPr>
            <a:r>
              <a:rPr lang="en-GB" dirty="0"/>
              <a:t>Correlation: low affective states (</a:t>
            </a:r>
            <a:r>
              <a:rPr lang="en-GB" dirty="0" err="1"/>
              <a:t>Boethe</a:t>
            </a:r>
            <a:r>
              <a:rPr lang="en-GB" dirty="0"/>
              <a:t> et al., 2020)</a:t>
            </a:r>
          </a:p>
          <a:p>
            <a:pPr marL="285750" indent="-285750">
              <a:lnSpc>
                <a:spcPts val="2000"/>
              </a:lnSpc>
              <a:buFont typeface="Arial" panose="020B0604020202020204" pitchFamily="34" charset="0"/>
              <a:buChar char="•"/>
            </a:pPr>
            <a:r>
              <a:rPr lang="en-GB" dirty="0"/>
              <a:t>Problematic use in local lockdown (</a:t>
            </a:r>
            <a:r>
              <a:rPr lang="en-GB" dirty="0" err="1"/>
              <a:t>Marchi</a:t>
            </a:r>
            <a:r>
              <a:rPr lang="en-GB" dirty="0"/>
              <a:t> et al., 2021)</a:t>
            </a:r>
          </a:p>
          <a:p>
            <a:pPr marL="285750" indent="-285750">
              <a:lnSpc>
                <a:spcPts val="2000"/>
              </a:lnSpc>
              <a:buFont typeface="Arial" panose="020B0604020202020204" pitchFamily="34" charset="0"/>
              <a:buChar char="•"/>
            </a:pPr>
            <a:r>
              <a:rPr lang="en-GB" dirty="0"/>
              <a:t>Pornhub searches up: free premium access (</a:t>
            </a:r>
            <a:r>
              <a:rPr lang="en-US" dirty="0"/>
              <a:t>Grubbs, 2020)</a:t>
            </a:r>
            <a:r>
              <a:rPr lang="en-GB" dirty="0"/>
              <a:t> </a:t>
            </a:r>
          </a:p>
          <a:p>
            <a:pPr marL="285750" indent="-285750">
              <a:lnSpc>
                <a:spcPts val="2000"/>
              </a:lnSpc>
              <a:buFont typeface="Arial" panose="020B0604020202020204" pitchFamily="34" charset="0"/>
              <a:buChar char="•"/>
            </a:pPr>
            <a:r>
              <a:rPr lang="en-GB" dirty="0"/>
              <a:t>General increase in lockdown (Rodrigues &amp; Martins, 2020; Mestre-</a:t>
            </a:r>
            <a:r>
              <a:rPr lang="en-GB" dirty="0" err="1"/>
              <a:t>bach</a:t>
            </a:r>
            <a:r>
              <a:rPr lang="en-GB" dirty="0"/>
              <a:t>, </a:t>
            </a:r>
            <a:r>
              <a:rPr lang="en-GB" dirty="0" err="1"/>
              <a:t>Blycker</a:t>
            </a:r>
            <a:r>
              <a:rPr lang="en-GB" dirty="0"/>
              <a:t> &amp; Potenza, 2020; Sharma &amp; Subramanyam, 2020; </a:t>
            </a:r>
            <a:r>
              <a:rPr lang="en-GB" dirty="0" err="1"/>
              <a:t>Zattoni</a:t>
            </a:r>
            <a:r>
              <a:rPr lang="en-GB" dirty="0"/>
              <a:t>, 2020)</a:t>
            </a:r>
          </a:p>
        </p:txBody>
      </p:sp>
      <p:sp>
        <p:nvSpPr>
          <p:cNvPr id="8" name="Title 3"/>
          <p:cNvSpPr>
            <a:spLocks noGrp="1"/>
          </p:cNvSpPr>
          <p:nvPr>
            <p:ph type="title"/>
          </p:nvPr>
        </p:nvSpPr>
        <p:spPr>
          <a:xfrm>
            <a:off x="457204" y="209326"/>
            <a:ext cx="8229599" cy="798608"/>
          </a:xfrm>
        </p:spPr>
        <p:txBody>
          <a:bodyPr/>
          <a:lstStyle/>
          <a:p>
            <a:pPr algn="ctr"/>
            <a:r>
              <a:rPr lang="en-GB" dirty="0"/>
              <a:t>Lockdown and sexual behaviour</a:t>
            </a:r>
          </a:p>
        </p:txBody>
      </p:sp>
      <p:sp>
        <p:nvSpPr>
          <p:cNvPr id="12" name="TextBox 11"/>
          <p:cNvSpPr txBox="1"/>
          <p:nvPr/>
        </p:nvSpPr>
        <p:spPr>
          <a:xfrm>
            <a:off x="457203" y="2480263"/>
            <a:ext cx="8436538" cy="1887696"/>
          </a:xfrm>
          <a:prstGeom prst="rect">
            <a:avLst/>
          </a:prstGeom>
          <a:noFill/>
        </p:spPr>
        <p:txBody>
          <a:bodyPr wrap="square" rtlCol="0">
            <a:spAutoFit/>
          </a:bodyPr>
          <a:lstStyle/>
          <a:p>
            <a:pPr>
              <a:lnSpc>
                <a:spcPts val="2000"/>
              </a:lnSpc>
            </a:pPr>
            <a:r>
              <a:rPr lang="en-GB" b="1" dirty="0"/>
              <a:t>Sexual behaviour: increased…</a:t>
            </a:r>
          </a:p>
          <a:p>
            <a:pPr>
              <a:lnSpc>
                <a:spcPts val="2000"/>
              </a:lnSpc>
            </a:pPr>
            <a:r>
              <a:rPr lang="en-GB" b="1" dirty="0"/>
              <a:t>		</a:t>
            </a:r>
          </a:p>
          <a:p>
            <a:pPr marL="285750" indent="-285750">
              <a:lnSpc>
                <a:spcPts val="2000"/>
              </a:lnSpc>
              <a:buFont typeface="Arial" panose="020B0604020202020204" pitchFamily="34" charset="0"/>
              <a:buChar char="•"/>
            </a:pPr>
            <a:r>
              <a:rPr lang="en-GB" dirty="0"/>
              <a:t>Sex toy sales (Lee, 2020)</a:t>
            </a:r>
          </a:p>
          <a:p>
            <a:pPr marL="285750" indent="-285750">
              <a:lnSpc>
                <a:spcPts val="2000"/>
              </a:lnSpc>
              <a:buFont typeface="Arial" panose="020B0604020202020204" pitchFamily="34" charset="0"/>
              <a:buChar char="•"/>
            </a:pPr>
            <a:r>
              <a:rPr lang="en-GB" dirty="0"/>
              <a:t>Sexting partners (</a:t>
            </a:r>
            <a:r>
              <a:rPr lang="en-GB" dirty="0" err="1"/>
              <a:t>Lehmillera</a:t>
            </a:r>
            <a:r>
              <a:rPr lang="en-GB" dirty="0"/>
              <a:t> et al., 2020)</a:t>
            </a:r>
          </a:p>
          <a:p>
            <a:pPr marL="285750" indent="-285750">
              <a:lnSpc>
                <a:spcPts val="2000"/>
              </a:lnSpc>
              <a:buFont typeface="Arial" panose="020B0604020202020204" pitchFamily="34" charset="0"/>
              <a:buChar char="•"/>
            </a:pPr>
            <a:r>
              <a:rPr lang="en-GB" dirty="0"/>
              <a:t>Phone sex services (</a:t>
            </a:r>
            <a:r>
              <a:rPr lang="en-GB" dirty="0" err="1"/>
              <a:t>Callander</a:t>
            </a:r>
            <a:r>
              <a:rPr lang="en-GB" dirty="0"/>
              <a:t> et al., 2020)</a:t>
            </a:r>
          </a:p>
          <a:p>
            <a:pPr marL="285750" indent="-285750">
              <a:lnSpc>
                <a:spcPts val="2000"/>
              </a:lnSpc>
              <a:buFont typeface="Arial" panose="020B0604020202020204" pitchFamily="34" charset="0"/>
              <a:buChar char="•"/>
            </a:pPr>
            <a:r>
              <a:rPr lang="en-GB" dirty="0"/>
              <a:t>Solo masturbation (</a:t>
            </a:r>
            <a:r>
              <a:rPr lang="en-GB" dirty="0" err="1"/>
              <a:t>Cascalheira</a:t>
            </a:r>
            <a:r>
              <a:rPr lang="en-GB" dirty="0"/>
              <a:t> et al., 2021)</a:t>
            </a:r>
          </a:p>
          <a:p>
            <a:pPr marL="285750" indent="-285750">
              <a:lnSpc>
                <a:spcPts val="2000"/>
              </a:lnSpc>
              <a:buFont typeface="Arial" panose="020B0604020202020204" pitchFamily="34" charset="0"/>
              <a:buChar char="•"/>
            </a:pPr>
            <a:r>
              <a:rPr lang="en-GB" dirty="0"/>
              <a:t>Sexual relationships between habiting couples (</a:t>
            </a:r>
            <a:r>
              <a:rPr lang="en-GB" dirty="0" err="1"/>
              <a:t>Addi</a:t>
            </a:r>
            <a:r>
              <a:rPr lang="en-GB" dirty="0"/>
              <a:t> et al., 2020)</a:t>
            </a:r>
          </a:p>
        </p:txBody>
      </p:sp>
      <p:pic>
        <p:nvPicPr>
          <p:cNvPr id="1028" name="Picture 4" descr="Handset, Cell Phone, Mobile, Touchscreen, Instrument">
            <a:extLst>
              <a:ext uri="{FF2B5EF4-FFF2-40B4-BE49-F238E27FC236}">
                <a16:creationId xmlns:a16="http://schemas.microsoft.com/office/drawing/2014/main" id="{69BB1A51-E6A8-44EC-882D-77473E7558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821" y="2513819"/>
            <a:ext cx="1851288" cy="13248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1956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Effect transition="in" filter="fade">
                                      <p:cBhvr>
                                        <p:cTn id="37" dur="500"/>
                                        <p:tgtEl>
                                          <p:spTgt spid="12">
                                            <p:txEl>
                                              <p:pRg st="4" end="4"/>
                                            </p:txEl>
                                          </p:spTgt>
                                        </p:tgtEl>
                                      </p:cBhvr>
                                    </p:animEffect>
                                  </p:childTnLst>
                                </p:cTn>
                              </p:par>
                              <p:par>
                                <p:cTn id="38" presetID="6" presetClass="entr" presetSubtype="32" fill="hold" nodeType="with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circle(out)">
                                      <p:cBhvr>
                                        <p:cTn id="40" dur="2000"/>
                                        <p:tgtEl>
                                          <p:spTgt spid="10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5" end="5"/>
                                            </p:txEl>
                                          </p:spTgt>
                                        </p:tgtEl>
                                        <p:attrNameLst>
                                          <p:attrName>style.visibility</p:attrName>
                                        </p:attrNameLst>
                                      </p:cBhvr>
                                      <p:to>
                                        <p:strVal val="visible"/>
                                      </p:to>
                                    </p:set>
                                    <p:animEffect transition="in" filter="fade">
                                      <p:cBhvr>
                                        <p:cTn id="45" dur="500"/>
                                        <p:tgtEl>
                                          <p:spTgt spid="1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6" end="6"/>
                                            </p:txEl>
                                          </p:spTgt>
                                        </p:tgtEl>
                                        <p:attrNameLst>
                                          <p:attrName>style.visibility</p:attrName>
                                        </p:attrNameLst>
                                      </p:cBhvr>
                                      <p:to>
                                        <p:strVal val="visible"/>
                                      </p:to>
                                    </p:set>
                                    <p:animEffect transition="in" filter="fade">
                                      <p:cBhvr>
                                        <p:cTn id="50" dur="500"/>
                                        <p:tgtEl>
                                          <p:spTgt spid="12">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Effect transition="in" filter="fade">
                                      <p:cBhvr>
                                        <p:cTn id="55" dur="500"/>
                                        <p:tgtEl>
                                          <p:spTgt spid="10">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xEl>
                                              <p:pRg st="2" end="2"/>
                                            </p:txEl>
                                          </p:spTgt>
                                        </p:tgtEl>
                                        <p:attrNameLst>
                                          <p:attrName>style.visibility</p:attrName>
                                        </p:attrNameLst>
                                      </p:cBhvr>
                                      <p:to>
                                        <p:strVal val="visible"/>
                                      </p:to>
                                    </p:set>
                                    <p:animEffect transition="in" filter="fade">
                                      <p:cBhvr>
                                        <p:cTn id="60" dur="500"/>
                                        <p:tgtEl>
                                          <p:spTgt spid="10">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
                                            <p:txEl>
                                              <p:pRg st="3" end="3"/>
                                            </p:txEl>
                                          </p:spTgt>
                                        </p:tgtEl>
                                        <p:attrNameLst>
                                          <p:attrName>style.visibility</p:attrName>
                                        </p:attrNameLst>
                                      </p:cBhvr>
                                      <p:to>
                                        <p:strVal val="visible"/>
                                      </p:to>
                                    </p:set>
                                    <p:animEffect transition="in" filter="fade">
                                      <p:cBhvr>
                                        <p:cTn id="65" dur="500"/>
                                        <p:tgtEl>
                                          <p:spTgt spid="10">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
                                            <p:txEl>
                                              <p:pRg st="4" end="4"/>
                                            </p:txEl>
                                          </p:spTgt>
                                        </p:tgtEl>
                                        <p:attrNameLst>
                                          <p:attrName>style.visibility</p:attrName>
                                        </p:attrNameLst>
                                      </p:cBhvr>
                                      <p:to>
                                        <p:strVal val="visible"/>
                                      </p:to>
                                    </p:set>
                                    <p:animEffect transition="in" filter="fade">
                                      <p:cBhvr>
                                        <p:cTn id="70" dur="500"/>
                                        <p:tgtEl>
                                          <p:spTgt spid="10">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
                                            <p:txEl>
                                              <p:pRg st="5" end="5"/>
                                            </p:txEl>
                                          </p:spTgt>
                                        </p:tgtEl>
                                        <p:attrNameLst>
                                          <p:attrName>style.visibility</p:attrName>
                                        </p:attrNameLst>
                                      </p:cBhvr>
                                      <p:to>
                                        <p:strVal val="visible"/>
                                      </p:to>
                                    </p:set>
                                    <p:animEffect transition="in" filter="fade">
                                      <p:cBhvr>
                                        <p:cTn id="75" dur="500"/>
                                        <p:tgtEl>
                                          <p:spTgt spid="10">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
                                            <p:txEl>
                                              <p:pRg st="6" end="6"/>
                                            </p:txEl>
                                          </p:spTgt>
                                        </p:tgtEl>
                                        <p:attrNameLst>
                                          <p:attrName>style.visibility</p:attrName>
                                        </p:attrNameLst>
                                      </p:cBhvr>
                                      <p:to>
                                        <p:strVal val="visible"/>
                                      </p:to>
                                    </p:set>
                                    <p:animEffect transition="in" filter="fade">
                                      <p:cBhvr>
                                        <p:cTn id="80"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Smith et al., (in submission)</a:t>
            </a:r>
          </a:p>
        </p:txBody>
      </p:sp>
      <p:sp>
        <p:nvSpPr>
          <p:cNvPr id="11" name="Content Placeholder 5"/>
          <p:cNvSpPr txBox="1">
            <a:spLocks/>
          </p:cNvSpPr>
          <p:nvPr/>
        </p:nvSpPr>
        <p:spPr>
          <a:xfrm>
            <a:off x="418700" y="895899"/>
            <a:ext cx="8725300" cy="5962101"/>
          </a:xfrm>
          <a:prstGeom prst="rect">
            <a:avLst/>
          </a:prstGeom>
        </p:spPr>
        <p:txBody>
          <a:bodyPr vert="horz" lIns="91430" tIns="45715" rIns="91430" bIns="45715" rtlCol="0">
            <a:no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0"/>
              </a:spcBef>
              <a:buNone/>
            </a:pPr>
            <a:r>
              <a:rPr lang="en-GB" sz="1800" b="1" dirty="0"/>
              <a:t>Self-love in the time of </a:t>
            </a:r>
            <a:r>
              <a:rPr lang="en-GB" sz="1800" b="1" dirty="0" err="1"/>
              <a:t>Covid</a:t>
            </a:r>
            <a:endParaRPr lang="en-GB" sz="1800" b="1" dirty="0"/>
          </a:p>
          <a:p>
            <a:pPr marL="0" indent="0">
              <a:lnSpc>
                <a:spcPts val="2400"/>
              </a:lnSpc>
              <a:spcBef>
                <a:spcPts val="0"/>
              </a:spcBef>
              <a:buNone/>
            </a:pPr>
            <a:endParaRPr lang="en-GB" sz="1800" dirty="0"/>
          </a:p>
          <a:p>
            <a:pPr marL="0" indent="0">
              <a:lnSpc>
                <a:spcPts val="2400"/>
              </a:lnSpc>
              <a:spcBef>
                <a:spcPts val="0"/>
              </a:spcBef>
              <a:buNone/>
            </a:pPr>
            <a:r>
              <a:rPr lang="en-GB" sz="1800" dirty="0"/>
              <a:t>Research questions:</a:t>
            </a:r>
          </a:p>
          <a:p>
            <a:pPr marL="342900" indent="-342900">
              <a:lnSpc>
                <a:spcPts val="2400"/>
              </a:lnSpc>
              <a:spcBef>
                <a:spcPts val="0"/>
              </a:spcBef>
              <a:buFont typeface="+mj-lt"/>
              <a:buAutoNum type="arabicPeriod"/>
            </a:pPr>
            <a:r>
              <a:rPr lang="en-GB" sz="1800" dirty="0"/>
              <a:t>How have </a:t>
            </a:r>
            <a:r>
              <a:rPr lang="en-GB" sz="1800" dirty="0" err="1"/>
              <a:t>NoFappers</a:t>
            </a:r>
            <a:r>
              <a:rPr lang="en-GB" sz="1800" dirty="0"/>
              <a:t> </a:t>
            </a:r>
            <a:r>
              <a:rPr lang="en-US" sz="1800" dirty="0"/>
              <a:t>adapted to lockdown?</a:t>
            </a:r>
          </a:p>
          <a:p>
            <a:pPr marL="342900" indent="-342900">
              <a:lnSpc>
                <a:spcPts val="2400"/>
              </a:lnSpc>
              <a:spcBef>
                <a:spcPts val="0"/>
              </a:spcBef>
              <a:buFont typeface="+mj-lt"/>
              <a:buAutoNum type="arabicPeriod"/>
            </a:pPr>
            <a:r>
              <a:rPr lang="en-US" sz="1800" dirty="0"/>
              <a:t>Is lockdown associated with relapses or reboots?</a:t>
            </a:r>
          </a:p>
          <a:p>
            <a:pPr marL="342900" indent="-342900">
              <a:lnSpc>
                <a:spcPts val="2400"/>
              </a:lnSpc>
              <a:spcBef>
                <a:spcPts val="0"/>
              </a:spcBef>
              <a:buFont typeface="+mj-lt"/>
              <a:buAutoNum type="arabicPeriod"/>
            </a:pPr>
            <a:r>
              <a:rPr lang="en-US" sz="1800" dirty="0"/>
              <a:t>How has the online community supports members?</a:t>
            </a:r>
          </a:p>
          <a:p>
            <a:pPr>
              <a:lnSpc>
                <a:spcPts val="2400"/>
              </a:lnSpc>
              <a:spcBef>
                <a:spcPts val="0"/>
              </a:spcBef>
            </a:pPr>
            <a:endParaRPr lang="en-US" sz="1800" dirty="0"/>
          </a:p>
          <a:p>
            <a:pPr marL="0" indent="0">
              <a:lnSpc>
                <a:spcPts val="2400"/>
              </a:lnSpc>
              <a:spcBef>
                <a:spcPts val="0"/>
              </a:spcBef>
              <a:buNone/>
            </a:pPr>
            <a:r>
              <a:rPr lang="en-US" sz="1800" dirty="0"/>
              <a:t>Method</a:t>
            </a:r>
          </a:p>
          <a:p>
            <a:pPr lvl="2">
              <a:lnSpc>
                <a:spcPts val="2400"/>
              </a:lnSpc>
              <a:spcBef>
                <a:spcPts val="0"/>
              </a:spcBef>
            </a:pPr>
            <a:r>
              <a:rPr lang="en-GB" sz="1800" dirty="0"/>
              <a:t>Python: related search term </a:t>
            </a:r>
          </a:p>
          <a:p>
            <a:pPr lvl="2">
              <a:lnSpc>
                <a:spcPts val="2400"/>
              </a:lnSpc>
              <a:spcBef>
                <a:spcPts val="0"/>
              </a:spcBef>
            </a:pPr>
            <a:r>
              <a:rPr lang="en-GB" sz="1800" dirty="0"/>
              <a:t>Team analysed subset of posts: inter coder reliability </a:t>
            </a:r>
          </a:p>
          <a:p>
            <a:pPr lvl="2">
              <a:lnSpc>
                <a:spcPts val="2400"/>
              </a:lnSpc>
              <a:spcBef>
                <a:spcPts val="0"/>
              </a:spcBef>
            </a:pPr>
            <a:r>
              <a:rPr lang="en-GB" sz="1800" dirty="0"/>
              <a:t>Posts split: 3 team members analysed, fourth reviewed coding</a:t>
            </a:r>
          </a:p>
          <a:p>
            <a:pPr lvl="2">
              <a:lnSpc>
                <a:spcPts val="2400"/>
              </a:lnSpc>
              <a:spcBef>
                <a:spcPts val="0"/>
              </a:spcBef>
            </a:pPr>
            <a:r>
              <a:rPr lang="en-US" sz="1800" dirty="0"/>
              <a:t>Total: 524 posts/ 164 threads March-November 2020 (final, 513/159)</a:t>
            </a:r>
          </a:p>
          <a:p>
            <a:pPr lvl="2">
              <a:lnSpc>
                <a:spcPts val="2400"/>
              </a:lnSpc>
              <a:spcBef>
                <a:spcPts val="0"/>
              </a:spcBef>
            </a:pPr>
            <a:r>
              <a:rPr lang="en-GB" sz="1800" dirty="0"/>
              <a:t>Coded: valence, key themes, gender implications, metaphor, alternatives</a:t>
            </a:r>
          </a:p>
          <a:p>
            <a:pPr>
              <a:lnSpc>
                <a:spcPts val="2400"/>
              </a:lnSpc>
              <a:spcBef>
                <a:spcPts val="0"/>
              </a:spcBef>
            </a:pPr>
            <a:endParaRPr lang="en-GB" sz="1800" dirty="0"/>
          </a:p>
          <a:p>
            <a:pPr marL="0" indent="0">
              <a:lnSpc>
                <a:spcPts val="2400"/>
              </a:lnSpc>
              <a:spcBef>
                <a:spcPts val="0"/>
              </a:spcBef>
              <a:buNone/>
            </a:pPr>
            <a:r>
              <a:rPr lang="en-US" sz="1800" dirty="0"/>
              <a:t>Posts removed if…</a:t>
            </a:r>
          </a:p>
          <a:p>
            <a:pPr lvl="1">
              <a:lnSpc>
                <a:spcPts val="2400"/>
              </a:lnSpc>
              <a:spcBef>
                <a:spcPts val="0"/>
              </a:spcBef>
            </a:pPr>
            <a:r>
              <a:rPr lang="en-US" sz="1800" dirty="0"/>
              <a:t>Threads were irrelevant</a:t>
            </a:r>
          </a:p>
          <a:p>
            <a:pPr lvl="1">
              <a:lnSpc>
                <a:spcPts val="2400"/>
              </a:lnSpc>
              <a:spcBef>
                <a:spcPts val="0"/>
              </a:spcBef>
            </a:pPr>
            <a:r>
              <a:rPr lang="en-US" sz="1800" dirty="0"/>
              <a:t>Posters stated they were under 18</a:t>
            </a:r>
          </a:p>
          <a:p>
            <a:pPr marL="0" indent="0">
              <a:lnSpc>
                <a:spcPts val="2400"/>
              </a:lnSpc>
              <a:spcBef>
                <a:spcPts val="0"/>
              </a:spcBef>
              <a:buNone/>
            </a:pPr>
            <a:endParaRPr lang="en-US" sz="1800" dirty="0"/>
          </a:p>
        </p:txBody>
      </p:sp>
      <p:sp>
        <p:nvSpPr>
          <p:cNvPr id="2" name="TextBox 1">
            <a:extLst>
              <a:ext uri="{FF2B5EF4-FFF2-40B4-BE49-F238E27FC236}">
                <a16:creationId xmlns:a16="http://schemas.microsoft.com/office/drawing/2014/main" id="{6CF44217-856D-4EE5-89AE-EF73D5401841}"/>
              </a:ext>
            </a:extLst>
          </p:cNvPr>
          <p:cNvSpPr txBox="1"/>
          <p:nvPr/>
        </p:nvSpPr>
        <p:spPr>
          <a:xfrm>
            <a:off x="1269042" y="6427708"/>
            <a:ext cx="7024615" cy="369332"/>
          </a:xfrm>
          <a:prstGeom prst="rect">
            <a:avLst/>
          </a:prstGeom>
          <a:noFill/>
        </p:spPr>
        <p:txBody>
          <a:bodyPr wrap="none" rtlCol="0">
            <a:spAutoFit/>
          </a:bodyPr>
          <a:lstStyle/>
          <a:p>
            <a:r>
              <a:rPr lang="en-GB" b="1" dirty="0"/>
              <a:t>Note all quotations cited are paraphrased to protect anonymity</a:t>
            </a:r>
          </a:p>
        </p:txBody>
      </p:sp>
      <p:pic>
        <p:nvPicPr>
          <p:cNvPr id="3" name="Picture 2">
            <a:extLst>
              <a:ext uri="{FF2B5EF4-FFF2-40B4-BE49-F238E27FC236}">
                <a16:creationId xmlns:a16="http://schemas.microsoft.com/office/drawing/2014/main" id="{B8A789DE-A9B8-4BBB-8EF6-54B3EF30A015}"/>
              </a:ext>
            </a:extLst>
          </p:cNvPr>
          <p:cNvPicPr>
            <a:picLocks noChangeAspect="1"/>
          </p:cNvPicPr>
          <p:nvPr/>
        </p:nvPicPr>
        <p:blipFill>
          <a:blip r:embed="rId4"/>
          <a:stretch>
            <a:fillRect/>
          </a:stretch>
        </p:blipFill>
        <p:spPr>
          <a:xfrm>
            <a:off x="6136828" y="895899"/>
            <a:ext cx="2588472" cy="1923501"/>
          </a:xfrm>
          <a:prstGeom prst="rect">
            <a:avLst/>
          </a:prstGeom>
        </p:spPr>
      </p:pic>
      <p:pic>
        <p:nvPicPr>
          <p:cNvPr id="1026" name="Picture 2" descr="Delete, Dustbin, Garbage Can, Garbage Disposal">
            <a:extLst>
              <a:ext uri="{FF2B5EF4-FFF2-40B4-BE49-F238E27FC236}">
                <a16:creationId xmlns:a16="http://schemas.microsoft.com/office/drawing/2014/main" id="{992D619F-0535-4E2F-87EB-FBA4B72FA4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1349" y="4957398"/>
            <a:ext cx="1409350" cy="14093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7069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fade">
                                      <p:cBhvr>
                                        <p:cTn id="15" dur="500"/>
                                        <p:tgtEl>
                                          <p:spTgt spid="1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4" end="4"/>
                                            </p:txEl>
                                          </p:spTgt>
                                        </p:tgtEl>
                                        <p:attrNameLst>
                                          <p:attrName>style.visibility</p:attrName>
                                        </p:attrNameLst>
                                      </p:cBhvr>
                                      <p:to>
                                        <p:strVal val="visible"/>
                                      </p:to>
                                    </p:set>
                                    <p:animEffect transition="in" filter="fade">
                                      <p:cBhvr>
                                        <p:cTn id="20" dur="500"/>
                                        <p:tgtEl>
                                          <p:spTgt spid="1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500"/>
                                        <p:tgtEl>
                                          <p:spTgt spid="11">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animEffect transition="in" filter="fade">
                                      <p:cBhvr>
                                        <p:cTn id="30" dur="500"/>
                                        <p:tgtEl>
                                          <p:spTgt spid="11">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animEffect transition="in" filter="fade">
                                      <p:cBhvr>
                                        <p:cTn id="35" dur="500"/>
                                        <p:tgtEl>
                                          <p:spTgt spid="11">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9" end="9"/>
                                            </p:txEl>
                                          </p:spTgt>
                                        </p:tgtEl>
                                        <p:attrNameLst>
                                          <p:attrName>style.visibility</p:attrName>
                                        </p:attrNameLst>
                                      </p:cBhvr>
                                      <p:to>
                                        <p:strVal val="visible"/>
                                      </p:to>
                                    </p:set>
                                    <p:animEffect transition="in" filter="fade">
                                      <p:cBhvr>
                                        <p:cTn id="40" dur="500"/>
                                        <p:tgtEl>
                                          <p:spTgt spid="11">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xEl>
                                              <p:pRg st="10" end="10"/>
                                            </p:txEl>
                                          </p:spTgt>
                                        </p:tgtEl>
                                        <p:attrNameLst>
                                          <p:attrName>style.visibility</p:attrName>
                                        </p:attrNameLst>
                                      </p:cBhvr>
                                      <p:to>
                                        <p:strVal val="visible"/>
                                      </p:to>
                                    </p:set>
                                    <p:animEffect transition="in" filter="fade">
                                      <p:cBhvr>
                                        <p:cTn id="45" dur="500"/>
                                        <p:tgtEl>
                                          <p:spTgt spid="11">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xEl>
                                              <p:pRg st="11" end="11"/>
                                            </p:txEl>
                                          </p:spTgt>
                                        </p:tgtEl>
                                        <p:attrNameLst>
                                          <p:attrName>style.visibility</p:attrName>
                                        </p:attrNameLst>
                                      </p:cBhvr>
                                      <p:to>
                                        <p:strVal val="visible"/>
                                      </p:to>
                                    </p:set>
                                    <p:animEffect transition="in" filter="fade">
                                      <p:cBhvr>
                                        <p:cTn id="50" dur="500"/>
                                        <p:tgtEl>
                                          <p:spTgt spid="11">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xEl>
                                              <p:pRg st="12" end="12"/>
                                            </p:txEl>
                                          </p:spTgt>
                                        </p:tgtEl>
                                        <p:attrNameLst>
                                          <p:attrName>style.visibility</p:attrName>
                                        </p:attrNameLst>
                                      </p:cBhvr>
                                      <p:to>
                                        <p:strVal val="visible"/>
                                      </p:to>
                                    </p:set>
                                    <p:animEffect transition="in" filter="fade">
                                      <p:cBhvr>
                                        <p:cTn id="55" dur="500"/>
                                        <p:tgtEl>
                                          <p:spTgt spid="11">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xEl>
                                              <p:pRg st="14" end="14"/>
                                            </p:txEl>
                                          </p:spTgt>
                                        </p:tgtEl>
                                        <p:attrNameLst>
                                          <p:attrName>style.visibility</p:attrName>
                                        </p:attrNameLst>
                                      </p:cBhvr>
                                      <p:to>
                                        <p:strVal val="visible"/>
                                      </p:to>
                                    </p:set>
                                    <p:animEffect transition="in" filter="fade">
                                      <p:cBhvr>
                                        <p:cTn id="60" dur="500"/>
                                        <p:tgtEl>
                                          <p:spTgt spid="11">
                                            <p:txEl>
                                              <p:pRg st="14" end="14"/>
                                            </p:txEl>
                                          </p:spTgt>
                                        </p:tgtEl>
                                      </p:cBhvr>
                                    </p:animEffect>
                                  </p:childTnLst>
                                </p:cTn>
                              </p:par>
                              <p:par>
                                <p:cTn id="61" presetID="6" presetClass="entr" presetSubtype="32"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circle(out)">
                                      <p:cBhvr>
                                        <p:cTn id="63" dur="2000"/>
                                        <p:tgtEl>
                                          <p:spTgt spid="10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
                                            <p:txEl>
                                              <p:pRg st="15" end="15"/>
                                            </p:txEl>
                                          </p:spTgt>
                                        </p:tgtEl>
                                        <p:attrNameLst>
                                          <p:attrName>style.visibility</p:attrName>
                                        </p:attrNameLst>
                                      </p:cBhvr>
                                      <p:to>
                                        <p:strVal val="visible"/>
                                      </p:to>
                                    </p:set>
                                    <p:animEffect transition="in" filter="fade">
                                      <p:cBhvr>
                                        <p:cTn id="68" dur="500"/>
                                        <p:tgtEl>
                                          <p:spTgt spid="11">
                                            <p:txEl>
                                              <p:pRg st="15" end="1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1">
                                            <p:txEl>
                                              <p:pRg st="16" end="16"/>
                                            </p:txEl>
                                          </p:spTgt>
                                        </p:tgtEl>
                                        <p:attrNameLst>
                                          <p:attrName>style.visibility</p:attrName>
                                        </p:attrNameLst>
                                      </p:cBhvr>
                                      <p:to>
                                        <p:strVal val="visible"/>
                                      </p:to>
                                    </p:set>
                                    <p:animEffect transition="in" filter="fade">
                                      <p:cBhvr>
                                        <p:cTn id="73" dur="500"/>
                                        <p:tgtEl>
                                          <p:spTgt spid="11">
                                            <p:txEl>
                                              <p:pRg st="16" end="1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fade">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Smith et al., (in submission)</a:t>
            </a:r>
          </a:p>
        </p:txBody>
      </p:sp>
      <p:sp>
        <p:nvSpPr>
          <p:cNvPr id="11" name="Content Placeholder 5"/>
          <p:cNvSpPr txBox="1">
            <a:spLocks/>
          </p:cNvSpPr>
          <p:nvPr/>
        </p:nvSpPr>
        <p:spPr>
          <a:xfrm>
            <a:off x="418700" y="865419"/>
            <a:ext cx="8725300" cy="1207221"/>
          </a:xfrm>
          <a:prstGeom prst="rect">
            <a:avLst/>
          </a:prstGeom>
        </p:spPr>
        <p:txBody>
          <a:bodyPr vert="horz" lIns="91430" tIns="45715" rIns="91430" bIns="45715" rtlCol="0">
            <a:no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0"/>
              </a:spcBef>
              <a:buNone/>
            </a:pPr>
            <a:r>
              <a:rPr lang="en-GB" sz="1800" b="1" dirty="0"/>
              <a:t>Analysis</a:t>
            </a:r>
          </a:p>
          <a:p>
            <a:pPr marL="0" indent="0">
              <a:lnSpc>
                <a:spcPts val="2400"/>
              </a:lnSpc>
              <a:spcBef>
                <a:spcPts val="0"/>
              </a:spcBef>
              <a:buNone/>
            </a:pPr>
            <a:endParaRPr lang="en-GB" sz="1800" dirty="0"/>
          </a:p>
          <a:p>
            <a:pPr>
              <a:lnSpc>
                <a:spcPts val="2400"/>
              </a:lnSpc>
              <a:spcBef>
                <a:spcPts val="0"/>
              </a:spcBef>
              <a:buFont typeface="Arial" panose="020B0604020202020204" pitchFamily="34" charset="0"/>
              <a:buChar char="•"/>
            </a:pPr>
            <a:r>
              <a:rPr lang="en-GB" sz="1800" dirty="0"/>
              <a:t>Discourse analysis: 4 key themes identified, with sub themes</a:t>
            </a:r>
            <a:endParaRPr lang="en-US" sz="1800" dirty="0"/>
          </a:p>
          <a:p>
            <a:pPr>
              <a:lnSpc>
                <a:spcPts val="2400"/>
              </a:lnSpc>
              <a:spcBef>
                <a:spcPts val="0"/>
              </a:spcBef>
            </a:pPr>
            <a:endParaRPr lang="en-US" sz="1800" dirty="0"/>
          </a:p>
          <a:p>
            <a:pPr marL="0" indent="0">
              <a:lnSpc>
                <a:spcPts val="2400"/>
              </a:lnSpc>
              <a:spcBef>
                <a:spcPts val="0"/>
              </a:spcBef>
              <a:buNone/>
            </a:pPr>
            <a:endParaRPr lang="en-US" sz="1800" dirty="0"/>
          </a:p>
        </p:txBody>
      </p:sp>
      <p:graphicFrame>
        <p:nvGraphicFramePr>
          <p:cNvPr id="4" name="Diagram 3">
            <a:extLst>
              <a:ext uri="{FF2B5EF4-FFF2-40B4-BE49-F238E27FC236}">
                <a16:creationId xmlns:a16="http://schemas.microsoft.com/office/drawing/2014/main" id="{03AFCB21-8742-447B-8196-21F399614902}"/>
              </a:ext>
            </a:extLst>
          </p:cNvPr>
          <p:cNvGraphicFramePr/>
          <p:nvPr>
            <p:extLst>
              <p:ext uri="{D42A27DB-BD31-4B8C-83A1-F6EECF244321}">
                <p14:modId xmlns:p14="http://schemas.microsoft.com/office/powerpoint/2010/main" val="3633235487"/>
              </p:ext>
            </p:extLst>
          </p:nvPr>
        </p:nvGraphicFramePr>
        <p:xfrm>
          <a:off x="1524000" y="1996440"/>
          <a:ext cx="6096000" cy="4057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86276C81-31D2-4462-8177-1F9EB52AC405}"/>
              </a:ext>
            </a:extLst>
          </p:cNvPr>
          <p:cNvSpPr txBox="1"/>
          <p:nvPr/>
        </p:nvSpPr>
        <p:spPr>
          <a:xfrm>
            <a:off x="457200" y="6199940"/>
            <a:ext cx="7826140" cy="646331"/>
          </a:xfrm>
          <a:prstGeom prst="rect">
            <a:avLst/>
          </a:prstGeom>
          <a:noFill/>
        </p:spPr>
        <p:txBody>
          <a:bodyPr wrap="square" rtlCol="0">
            <a:spAutoFit/>
          </a:bodyPr>
          <a:lstStyle/>
          <a:p>
            <a:pPr algn="ctr"/>
            <a:r>
              <a:rPr lang="en-GB" b="1" dirty="0"/>
              <a:t>Not mutually exclusive </a:t>
            </a:r>
          </a:p>
          <a:p>
            <a:pPr algn="ctr"/>
            <a:r>
              <a:rPr lang="en-GB" dirty="0"/>
              <a:t>e.g. difficulty of lockdown makes it a positive catalyst for change  </a:t>
            </a:r>
          </a:p>
        </p:txBody>
      </p:sp>
    </p:spTree>
    <p:custDataLst>
      <p:tags r:id="rId1"/>
    </p:custDataLst>
    <p:extLst>
      <p:ext uri="{BB962C8B-B14F-4D97-AF65-F5344CB8AC3E}">
        <p14:creationId xmlns:p14="http://schemas.microsoft.com/office/powerpoint/2010/main" val="3910846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457200" y="914150"/>
            <a:ext cx="8686800" cy="3337810"/>
          </a:xfrm>
          <a:prstGeom prst="rect">
            <a:avLst/>
          </a:prstGeom>
        </p:spPr>
        <p:txBody>
          <a:bodyPr vert="horz" lIns="91430" tIns="45715" rIns="91430" bIns="45715" rtlCol="0">
            <a:norm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000"/>
              </a:lnSpc>
              <a:spcBef>
                <a:spcPts val="0"/>
              </a:spcBef>
              <a:buNone/>
            </a:pPr>
            <a:r>
              <a:rPr lang="en-GB" sz="1800" b="1" dirty="0"/>
              <a:t>Lockdown as a challenge</a:t>
            </a:r>
          </a:p>
          <a:p>
            <a:pPr marL="0" indent="0">
              <a:lnSpc>
                <a:spcPts val="2000"/>
              </a:lnSpc>
              <a:spcBef>
                <a:spcPts val="0"/>
              </a:spcBef>
              <a:buNone/>
            </a:pPr>
            <a:endParaRPr lang="en-GB" sz="1800" b="1" dirty="0"/>
          </a:p>
          <a:p>
            <a:pPr>
              <a:lnSpc>
                <a:spcPts val="2000"/>
              </a:lnSpc>
              <a:spcBef>
                <a:spcPts val="0"/>
              </a:spcBef>
              <a:buFont typeface="Arial" panose="020B0604020202020204" pitchFamily="34" charset="0"/>
              <a:buChar char="•"/>
            </a:pPr>
            <a:r>
              <a:rPr lang="en-US" sz="1800" dirty="0"/>
              <a:t>Most posts: social distancing measures have been difficult for users </a:t>
            </a:r>
          </a:p>
          <a:p>
            <a:pPr>
              <a:lnSpc>
                <a:spcPts val="2000"/>
              </a:lnSpc>
              <a:spcBef>
                <a:spcPts val="0"/>
              </a:spcBef>
              <a:buFont typeface="Arial" panose="020B0604020202020204" pitchFamily="34" charset="0"/>
              <a:buChar char="•"/>
            </a:pPr>
            <a:r>
              <a:rPr lang="en-US" sz="1800" dirty="0"/>
              <a:t>Metaphors: armed conflict/ war, lockdown as blackhole, finishing “alive”</a:t>
            </a:r>
          </a:p>
          <a:p>
            <a:pPr marL="0" indent="0">
              <a:lnSpc>
                <a:spcPts val="2000"/>
              </a:lnSpc>
              <a:spcBef>
                <a:spcPts val="0"/>
              </a:spcBef>
              <a:buNone/>
            </a:pPr>
            <a:endParaRPr lang="en-US" sz="1800" dirty="0"/>
          </a:p>
          <a:p>
            <a:pPr marL="0" indent="0">
              <a:lnSpc>
                <a:spcPts val="2000"/>
              </a:lnSpc>
              <a:spcBef>
                <a:spcPts val="0"/>
              </a:spcBef>
              <a:buNone/>
            </a:pPr>
            <a:r>
              <a:rPr lang="en-US" sz="1800" dirty="0"/>
              <a:t>Subthemes</a:t>
            </a:r>
          </a:p>
          <a:p>
            <a:pPr marL="0" indent="0">
              <a:lnSpc>
                <a:spcPts val="2000"/>
              </a:lnSpc>
              <a:spcBef>
                <a:spcPts val="0"/>
              </a:spcBef>
              <a:buNone/>
            </a:pPr>
            <a:endParaRPr lang="en-US" sz="1800" dirty="0"/>
          </a:p>
          <a:p>
            <a:pPr marL="0" indent="0">
              <a:lnSpc>
                <a:spcPts val="2000"/>
              </a:lnSpc>
              <a:spcBef>
                <a:spcPts val="0"/>
              </a:spcBef>
              <a:buNone/>
            </a:pPr>
            <a:r>
              <a:rPr lang="en-US" sz="1800" i="1" dirty="0"/>
              <a:t>1. Boredom</a:t>
            </a:r>
          </a:p>
          <a:p>
            <a:pPr lvl="1">
              <a:lnSpc>
                <a:spcPts val="2000"/>
              </a:lnSpc>
              <a:spcBef>
                <a:spcPts val="0"/>
              </a:spcBef>
            </a:pPr>
            <a:r>
              <a:rPr lang="en-US" sz="1800" dirty="0"/>
              <a:t>Easy thrills of online pornography – single men</a:t>
            </a:r>
          </a:p>
          <a:p>
            <a:pPr lvl="1">
              <a:lnSpc>
                <a:spcPts val="2000"/>
              </a:lnSpc>
              <a:spcBef>
                <a:spcPts val="0"/>
              </a:spcBef>
            </a:pPr>
            <a:r>
              <a:rPr lang="en-US" sz="1800" dirty="0"/>
              <a:t>Time alone in room: laptop/ mobile – increase urge</a:t>
            </a:r>
          </a:p>
          <a:p>
            <a:pPr lvl="1">
              <a:lnSpc>
                <a:spcPts val="2000"/>
              </a:lnSpc>
              <a:spcBef>
                <a:spcPts val="0"/>
              </a:spcBef>
            </a:pPr>
            <a:r>
              <a:rPr lang="en-US" sz="1800" dirty="0"/>
              <a:t>Highest: members with active social lives prior to lockdown</a:t>
            </a:r>
          </a:p>
          <a:p>
            <a:pPr lvl="1">
              <a:lnSpc>
                <a:spcPts val="2000"/>
              </a:lnSpc>
              <a:spcBef>
                <a:spcPts val="0"/>
              </a:spcBef>
            </a:pPr>
            <a:r>
              <a:rPr lang="en-US" sz="1800" dirty="0"/>
              <a:t>PMO: time goes faster – “only” way of reward without effort</a:t>
            </a:r>
          </a:p>
          <a:p>
            <a:pPr>
              <a:lnSpc>
                <a:spcPts val="2000"/>
              </a:lnSpc>
              <a:spcBef>
                <a:spcPts val="0"/>
              </a:spcBef>
              <a:buFont typeface="Arial" panose="020B0604020202020204" pitchFamily="34" charset="0"/>
              <a:buChar char="•"/>
            </a:pPr>
            <a:endParaRPr lang="en-US" sz="1800" dirty="0"/>
          </a:p>
          <a:p>
            <a:pPr>
              <a:spcBef>
                <a:spcPts val="0"/>
              </a:spcBef>
              <a:buFont typeface="Trebuchet MS" panose="020B0603020202020204" pitchFamily="34" charset="0"/>
              <a:buChar char="―"/>
            </a:pPr>
            <a:endParaRPr lang="en-GB" sz="2000" b="1" dirty="0"/>
          </a:p>
        </p:txBody>
      </p:sp>
      <p:sp>
        <p:nvSpPr>
          <p:cNvPr id="11"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1. The difficulty of lockdown</a:t>
            </a:r>
          </a:p>
        </p:txBody>
      </p:sp>
      <p:pic>
        <p:nvPicPr>
          <p:cNvPr id="2050" name="Picture 2" descr="Employee, Desk, Stress, Exhausted, Bored, Tired">
            <a:extLst>
              <a:ext uri="{FF2B5EF4-FFF2-40B4-BE49-F238E27FC236}">
                <a16:creationId xmlns:a16="http://schemas.microsoft.com/office/drawing/2014/main" id="{2524E05E-2A53-4D2B-9D6A-84368598F1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0400" y="4175885"/>
            <a:ext cx="2946400" cy="17679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FE2775-AC2C-4597-8B5F-8A5BA3F163FB}"/>
              </a:ext>
            </a:extLst>
          </p:cNvPr>
          <p:cNvSpPr txBox="1"/>
          <p:nvPr/>
        </p:nvSpPr>
        <p:spPr>
          <a:xfrm>
            <a:off x="457200" y="4189524"/>
            <a:ext cx="5283200" cy="1754326"/>
          </a:xfrm>
          <a:prstGeom prst="rect">
            <a:avLst/>
          </a:prstGeom>
          <a:noFill/>
        </p:spPr>
        <p:txBody>
          <a:bodyPr wrap="square" rtlCol="0">
            <a:spAutoFit/>
          </a:bodyPr>
          <a:lstStyle/>
          <a:p>
            <a:pPr marL="285750" indent="-285750">
              <a:buFont typeface="Trebuchet MS" panose="020B0603020202020204" pitchFamily="34" charset="0"/>
              <a:buChar char="―"/>
            </a:pPr>
            <a:r>
              <a:rPr lang="en-US" dirty="0"/>
              <a:t>Lockdown is crucial, but I’m in a bad place. I’m streaming all day, eating too much and staring at the ceiling. I feel shit. I'm alone with zero stimulation. Sports has saved my life, but there are only so many sit ups I can do in my room.</a:t>
            </a:r>
            <a:endParaRPr lang="en-GB" dirty="0"/>
          </a:p>
        </p:txBody>
      </p:sp>
      <p:sp>
        <p:nvSpPr>
          <p:cNvPr id="3" name="Rectangle 2">
            <a:extLst>
              <a:ext uri="{FF2B5EF4-FFF2-40B4-BE49-F238E27FC236}">
                <a16:creationId xmlns:a16="http://schemas.microsoft.com/office/drawing/2014/main" id="{F7A4663A-88A0-4F16-A7D0-587157DE0A41}"/>
              </a:ext>
            </a:extLst>
          </p:cNvPr>
          <p:cNvSpPr/>
          <p:nvPr/>
        </p:nvSpPr>
        <p:spPr>
          <a:xfrm>
            <a:off x="457200" y="6041785"/>
            <a:ext cx="8229600" cy="646331"/>
          </a:xfrm>
          <a:prstGeom prst="rect">
            <a:avLst/>
          </a:prstGeom>
        </p:spPr>
        <p:txBody>
          <a:bodyPr wrap="square">
            <a:spAutoFit/>
          </a:bodyPr>
          <a:lstStyle/>
          <a:p>
            <a:pPr marL="285750" indent="-285750">
              <a:buFont typeface="Trebuchet MS" panose="020B0603020202020204" pitchFamily="34" charset="0"/>
              <a:buChar char="―"/>
            </a:pPr>
            <a:r>
              <a:rPr lang="en-US" dirty="0"/>
              <a:t>The last few months I am my old PMO self again – the pandemic has made this worse. Being at home all day means I relapse almost daily...</a:t>
            </a:r>
            <a:endParaRPr lang="en-GB" dirty="0"/>
          </a:p>
        </p:txBody>
      </p:sp>
    </p:spTree>
    <p:custDataLst>
      <p:tags r:id="rId1"/>
    </p:custDataLst>
    <p:extLst>
      <p:ext uri="{BB962C8B-B14F-4D97-AF65-F5344CB8AC3E}">
        <p14:creationId xmlns:p14="http://schemas.microsoft.com/office/powerpoint/2010/main" val="2976522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500"/>
                                        <p:tgtEl>
                                          <p:spTgt spid="7">
                                            <p:txEl>
                                              <p:pRg st="7" end="7"/>
                                            </p:txEl>
                                          </p:spTgt>
                                        </p:tgtEl>
                                      </p:cBhvr>
                                    </p:animEffect>
                                  </p:childTnLst>
                                </p:cTn>
                              </p:par>
                              <p:par>
                                <p:cTn id="23" presetID="6" presetClass="entr" presetSubtype="32"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circle(out)">
                                      <p:cBhvr>
                                        <p:cTn id="25" dur="20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animEffect transition="in" filter="fade">
                                      <p:cBhvr>
                                        <p:cTn id="30" dur="500"/>
                                        <p:tgtEl>
                                          <p:spTgt spid="7">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animEffect transition="in" filter="fade">
                                      <p:cBhvr>
                                        <p:cTn id="35" dur="500"/>
                                        <p:tgtEl>
                                          <p:spTgt spid="7">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10" end="10"/>
                                            </p:txEl>
                                          </p:spTgt>
                                        </p:tgtEl>
                                        <p:attrNameLst>
                                          <p:attrName>style.visibility</p:attrName>
                                        </p:attrNameLst>
                                      </p:cBhvr>
                                      <p:to>
                                        <p:strVal val="visible"/>
                                      </p:to>
                                    </p:set>
                                    <p:animEffect transition="in" filter="fade">
                                      <p:cBhvr>
                                        <p:cTn id="40" dur="500"/>
                                        <p:tgtEl>
                                          <p:spTgt spid="7">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11" end="11"/>
                                            </p:txEl>
                                          </p:spTgt>
                                        </p:tgtEl>
                                        <p:attrNameLst>
                                          <p:attrName>style.visibility</p:attrName>
                                        </p:attrNameLst>
                                      </p:cBhvr>
                                      <p:to>
                                        <p:strVal val="visible"/>
                                      </p:to>
                                    </p:set>
                                    <p:animEffect transition="in" filter="fade">
                                      <p:cBhvr>
                                        <p:cTn id="45" dur="500"/>
                                        <p:tgtEl>
                                          <p:spTgt spid="7">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fade">
                                      <p:cBhvr>
                                        <p:cTn id="50" dur="500"/>
                                        <p:tgtEl>
                                          <p:spTgt spid="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Effect transition="in" filter="fade">
                                      <p:cBhvr>
                                        <p:cTn id="5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71A6C9-5979-4EEE-91AF-DA611EEF4AF9}"/>
              </a:ext>
            </a:extLst>
          </p:cNvPr>
          <p:cNvPicPr>
            <a:picLocks noChangeAspect="1"/>
          </p:cNvPicPr>
          <p:nvPr/>
        </p:nvPicPr>
        <p:blipFill rotWithShape="1">
          <a:blip r:embed="rId4"/>
          <a:srcRect b="17025"/>
          <a:stretch/>
        </p:blipFill>
        <p:spPr>
          <a:xfrm>
            <a:off x="-4" y="2843782"/>
            <a:ext cx="4571998" cy="2843784"/>
          </a:xfrm>
          <a:prstGeom prst="rect">
            <a:avLst/>
          </a:prstGeom>
        </p:spPr>
      </p:pic>
      <p:pic>
        <p:nvPicPr>
          <p:cNvPr id="15" name="Picture 14">
            <a:extLst>
              <a:ext uri="{FF2B5EF4-FFF2-40B4-BE49-F238E27FC236}">
                <a16:creationId xmlns:a16="http://schemas.microsoft.com/office/drawing/2014/main" id="{93A7DFA3-349B-4511-97FC-A850559A98E8}"/>
              </a:ext>
            </a:extLst>
          </p:cNvPr>
          <p:cNvPicPr>
            <a:picLocks noChangeAspect="1"/>
          </p:cNvPicPr>
          <p:nvPr/>
        </p:nvPicPr>
        <p:blipFill>
          <a:blip r:embed="rId5"/>
          <a:stretch>
            <a:fillRect/>
          </a:stretch>
        </p:blipFill>
        <p:spPr>
          <a:xfrm>
            <a:off x="4572000" y="2843783"/>
            <a:ext cx="4571998" cy="2843785"/>
          </a:xfrm>
          <a:prstGeom prst="rect">
            <a:avLst/>
          </a:prstGeom>
        </p:spPr>
      </p:pic>
      <p:sp>
        <p:nvSpPr>
          <p:cNvPr id="9" name="TextBox 8"/>
          <p:cNvSpPr txBox="1"/>
          <p:nvPr/>
        </p:nvSpPr>
        <p:spPr>
          <a:xfrm>
            <a:off x="-3" y="5837005"/>
            <a:ext cx="9144002" cy="923330"/>
          </a:xfrm>
          <a:prstGeom prst="rect">
            <a:avLst/>
          </a:prstGeom>
          <a:noFill/>
        </p:spPr>
        <p:txBody>
          <a:bodyPr wrap="square" rtlCol="0">
            <a:spAutoFit/>
          </a:bodyPr>
          <a:lstStyle/>
          <a:p>
            <a:pPr algn="ctr"/>
            <a:r>
              <a:rPr lang="en-GB" b="1" dirty="0"/>
              <a:t>Alternatives to “fapping”</a:t>
            </a:r>
          </a:p>
          <a:p>
            <a:pPr algn="ctr"/>
            <a:r>
              <a:rPr lang="en-US" dirty="0"/>
              <a:t>Performative masculinity: strength/ discipline (Taylor and Jackson, 2018)</a:t>
            </a:r>
          </a:p>
          <a:p>
            <a:pPr algn="ctr"/>
            <a:r>
              <a:rPr lang="en-US" dirty="0"/>
              <a:t>Endurance/resistance training increase testosterone (</a:t>
            </a:r>
            <a:r>
              <a:rPr lang="en-US" dirty="0" err="1"/>
              <a:t>Grandys</a:t>
            </a:r>
            <a:r>
              <a:rPr lang="en-US" dirty="0"/>
              <a:t> et al., 2009)</a:t>
            </a:r>
          </a:p>
        </p:txBody>
      </p:sp>
      <p:pic>
        <p:nvPicPr>
          <p:cNvPr id="3" name="Picture 2">
            <a:extLst>
              <a:ext uri="{FF2B5EF4-FFF2-40B4-BE49-F238E27FC236}">
                <a16:creationId xmlns:a16="http://schemas.microsoft.com/office/drawing/2014/main" id="{F5F0C306-6AFA-4437-A5E0-65129D7633F0}"/>
              </a:ext>
            </a:extLst>
          </p:cNvPr>
          <p:cNvPicPr>
            <a:picLocks noChangeAspect="1"/>
          </p:cNvPicPr>
          <p:nvPr/>
        </p:nvPicPr>
        <p:blipFill rotWithShape="1">
          <a:blip r:embed="rId6"/>
          <a:srcRect t="6275" r="3537" b="53726"/>
          <a:stretch/>
        </p:blipFill>
        <p:spPr>
          <a:xfrm>
            <a:off x="0" y="0"/>
            <a:ext cx="4572000" cy="2843784"/>
          </a:xfrm>
          <a:prstGeom prst="rect">
            <a:avLst/>
          </a:prstGeom>
        </p:spPr>
      </p:pic>
      <p:pic>
        <p:nvPicPr>
          <p:cNvPr id="1026" name="Picture 2" descr="man running on edge near mountain">
            <a:extLst>
              <a:ext uri="{FF2B5EF4-FFF2-40B4-BE49-F238E27FC236}">
                <a16:creationId xmlns:a16="http://schemas.microsoft.com/office/drawing/2014/main" id="{358068EB-2537-4F6C-AD74-8363721D5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964"/>
            <a:ext cx="4571999" cy="2846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C90AABD-C187-4504-ABDD-E079B9684057}"/>
              </a:ext>
            </a:extLst>
          </p:cNvPr>
          <p:cNvPicPr>
            <a:picLocks noChangeAspect="1"/>
          </p:cNvPicPr>
          <p:nvPr/>
        </p:nvPicPr>
        <p:blipFill>
          <a:blip r:embed="rId8"/>
          <a:stretch>
            <a:fillRect/>
          </a:stretch>
        </p:blipFill>
        <p:spPr>
          <a:xfrm>
            <a:off x="2285998" y="1347345"/>
            <a:ext cx="4571999" cy="2846747"/>
          </a:xfrm>
          <a:prstGeom prst="rect">
            <a:avLst/>
          </a:prstGeom>
        </p:spPr>
      </p:pic>
    </p:spTree>
    <p:custDataLst>
      <p:tags r:id="rId1"/>
    </p:custDataLst>
    <p:extLst>
      <p:ext uri="{BB962C8B-B14F-4D97-AF65-F5344CB8AC3E}">
        <p14:creationId xmlns:p14="http://schemas.microsoft.com/office/powerpoint/2010/main" val="146720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457200" y="935917"/>
            <a:ext cx="8229600" cy="2860462"/>
          </a:xfrm>
          <a:prstGeom prst="rect">
            <a:avLst/>
          </a:prstGeom>
        </p:spPr>
        <p:txBody>
          <a:bodyPr vert="horz" lIns="91430" tIns="45715" rIns="91430" bIns="45715" rtlCol="0">
            <a:norm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300"/>
              </a:lnSpc>
              <a:spcBef>
                <a:spcPts val="0"/>
              </a:spcBef>
              <a:buNone/>
            </a:pPr>
            <a:r>
              <a:rPr lang="en-GB" sz="1800" b="1" dirty="0"/>
              <a:t>Lockdown as a challenge</a:t>
            </a:r>
          </a:p>
          <a:p>
            <a:pPr marL="0" indent="0">
              <a:lnSpc>
                <a:spcPts val="2300"/>
              </a:lnSpc>
              <a:spcBef>
                <a:spcPts val="0"/>
              </a:spcBef>
              <a:buNone/>
            </a:pPr>
            <a:endParaRPr lang="en-US" sz="1800" dirty="0"/>
          </a:p>
          <a:p>
            <a:pPr marL="0" indent="0">
              <a:lnSpc>
                <a:spcPts val="2300"/>
              </a:lnSpc>
              <a:spcBef>
                <a:spcPts val="0"/>
              </a:spcBef>
              <a:buNone/>
            </a:pPr>
            <a:r>
              <a:rPr lang="en-US" sz="1800" i="1" dirty="0"/>
              <a:t>2. Loneliness</a:t>
            </a:r>
          </a:p>
          <a:p>
            <a:pPr lvl="1">
              <a:lnSpc>
                <a:spcPts val="2300"/>
              </a:lnSpc>
              <a:spcBef>
                <a:spcPts val="0"/>
              </a:spcBef>
            </a:pPr>
            <a:r>
              <a:rPr lang="en-US" sz="1800" dirty="0"/>
              <a:t>Escaping, negative states - “sole companion”</a:t>
            </a:r>
            <a:endParaRPr lang="en-GB" sz="2000" dirty="0"/>
          </a:p>
          <a:p>
            <a:pPr lvl="1">
              <a:lnSpc>
                <a:spcPts val="2300"/>
              </a:lnSpc>
              <a:spcBef>
                <a:spcPts val="0"/>
              </a:spcBef>
            </a:pPr>
            <a:r>
              <a:rPr lang="en-US" sz="1800" dirty="0"/>
              <a:t>Regress: unproductive/ unmotivated/ “pitiful” </a:t>
            </a:r>
          </a:p>
          <a:p>
            <a:pPr lvl="1">
              <a:lnSpc>
                <a:spcPts val="2300"/>
              </a:lnSpc>
              <a:spcBef>
                <a:spcPts val="0"/>
              </a:spcBef>
            </a:pPr>
            <a:r>
              <a:rPr lang="en-US" sz="1800" dirty="0"/>
              <a:t>Fantasies: self-harm/ breaking things</a:t>
            </a:r>
          </a:p>
          <a:p>
            <a:pPr marL="360362" lvl="1" indent="0">
              <a:lnSpc>
                <a:spcPts val="2300"/>
              </a:lnSpc>
              <a:spcBef>
                <a:spcPts val="0"/>
              </a:spcBef>
              <a:buNone/>
            </a:pPr>
            <a:endParaRPr lang="en-US" sz="1800" dirty="0"/>
          </a:p>
          <a:p>
            <a:pPr>
              <a:lnSpc>
                <a:spcPts val="2300"/>
              </a:lnSpc>
              <a:spcBef>
                <a:spcPts val="0"/>
              </a:spcBef>
              <a:buFont typeface="Trebuchet MS" panose="020B0603020202020204" pitchFamily="34" charset="0"/>
              <a:buChar char="―"/>
            </a:pPr>
            <a:r>
              <a:rPr lang="en-US" sz="1800" dirty="0"/>
              <a:t>“Lately the toll of social isolation has been hard. I feel down, bored and aimless most of the time, which takes the form of very strong urges.”</a:t>
            </a:r>
          </a:p>
          <a:p>
            <a:pPr>
              <a:lnSpc>
                <a:spcPts val="2300"/>
              </a:lnSpc>
              <a:spcBef>
                <a:spcPts val="0"/>
              </a:spcBef>
              <a:buFont typeface="Trebuchet MS" panose="020B0603020202020204" pitchFamily="34" charset="0"/>
              <a:buChar char="―"/>
            </a:pPr>
            <a:endParaRPr lang="en-US" sz="1800" dirty="0"/>
          </a:p>
          <a:p>
            <a:pPr marL="0" indent="0">
              <a:lnSpc>
                <a:spcPts val="2200"/>
              </a:lnSpc>
              <a:spcBef>
                <a:spcPts val="0"/>
              </a:spcBef>
              <a:buNone/>
            </a:pPr>
            <a:endParaRPr lang="en-US" sz="1800" dirty="0"/>
          </a:p>
        </p:txBody>
      </p:sp>
      <p:sp>
        <p:nvSpPr>
          <p:cNvPr id="11"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1. The difficulty of lockdown</a:t>
            </a:r>
          </a:p>
        </p:txBody>
      </p:sp>
      <p:sp>
        <p:nvSpPr>
          <p:cNvPr id="2" name="TextBox 1">
            <a:extLst>
              <a:ext uri="{FF2B5EF4-FFF2-40B4-BE49-F238E27FC236}">
                <a16:creationId xmlns:a16="http://schemas.microsoft.com/office/drawing/2014/main" id="{2B308BA3-AE3E-4039-B7FA-6D6C07E82D5D}"/>
              </a:ext>
            </a:extLst>
          </p:cNvPr>
          <p:cNvSpPr txBox="1"/>
          <p:nvPr/>
        </p:nvSpPr>
        <p:spPr>
          <a:xfrm>
            <a:off x="2667001" y="3997537"/>
            <a:ext cx="6477000" cy="2431243"/>
          </a:xfrm>
          <a:prstGeom prst="rect">
            <a:avLst/>
          </a:prstGeom>
          <a:noFill/>
        </p:spPr>
        <p:txBody>
          <a:bodyPr wrap="square" rtlCol="0">
            <a:spAutoFit/>
          </a:bodyPr>
          <a:lstStyle/>
          <a:p>
            <a:pPr>
              <a:lnSpc>
                <a:spcPts val="2300"/>
              </a:lnSpc>
            </a:pPr>
            <a:r>
              <a:rPr lang="en-US" i="1" dirty="0"/>
              <a:t>3. Technology = temptation</a:t>
            </a:r>
          </a:p>
          <a:p>
            <a:pPr marL="742901" lvl="1" indent="-285750">
              <a:lnSpc>
                <a:spcPts val="2300"/>
              </a:lnSpc>
              <a:buFont typeface="Arial" panose="020B0604020202020204" pitchFamily="34" charset="0"/>
              <a:buChar char="•"/>
            </a:pPr>
            <a:r>
              <a:rPr lang="en-US" dirty="0"/>
              <a:t>Pornography easy to access – Pornhub: free access </a:t>
            </a:r>
          </a:p>
          <a:p>
            <a:pPr marL="742901" lvl="1" indent="-285750">
              <a:lnSpc>
                <a:spcPts val="2300"/>
              </a:lnSpc>
              <a:buFont typeface="Arial" panose="020B0604020202020204" pitchFamily="34" charset="0"/>
              <a:buChar char="•"/>
            </a:pPr>
            <a:r>
              <a:rPr lang="en-US" dirty="0"/>
              <a:t>Smart phones, laptops/ TV: paths to sexual thought</a:t>
            </a:r>
          </a:p>
          <a:p>
            <a:pPr marL="742901" lvl="1" indent="-285750">
              <a:lnSpc>
                <a:spcPts val="2300"/>
              </a:lnSpc>
              <a:buFont typeface="Arial" panose="020B0604020202020204" pitchFamily="34" charset="0"/>
              <a:buChar char="•"/>
            </a:pPr>
            <a:r>
              <a:rPr lang="en-US" dirty="0"/>
              <a:t>Social media e.g. Instagram/ Facebook – Monk mode?</a:t>
            </a:r>
          </a:p>
          <a:p>
            <a:pPr marL="742901" lvl="1" indent="-285750">
              <a:lnSpc>
                <a:spcPts val="2300"/>
              </a:lnSpc>
              <a:buFont typeface="Arial" panose="020B0604020202020204" pitchFamily="34" charset="0"/>
              <a:buChar char="•"/>
            </a:pPr>
            <a:endParaRPr lang="en-US" dirty="0"/>
          </a:p>
          <a:p>
            <a:pPr marL="285750" indent="-285750">
              <a:lnSpc>
                <a:spcPts val="2300"/>
              </a:lnSpc>
              <a:buFont typeface="Trebuchet MS" panose="020B0603020202020204" pitchFamily="34" charset="0"/>
              <a:buChar char="―"/>
            </a:pPr>
            <a:r>
              <a:rPr lang="en-US" dirty="0"/>
              <a:t>“Everything is on computer: work, studies. It’s just a click away. How do you stop?”</a:t>
            </a:r>
          </a:p>
          <a:p>
            <a:pPr marL="285750" indent="-285750">
              <a:lnSpc>
                <a:spcPts val="2300"/>
              </a:lnSpc>
              <a:buFont typeface="Trebuchet MS" panose="020B0603020202020204" pitchFamily="34" charset="0"/>
              <a:buChar char="―"/>
            </a:pPr>
            <a:endParaRPr lang="en-US" dirty="0"/>
          </a:p>
        </p:txBody>
      </p:sp>
      <p:pic>
        <p:nvPicPr>
          <p:cNvPr id="4" name="Picture 3">
            <a:extLst>
              <a:ext uri="{FF2B5EF4-FFF2-40B4-BE49-F238E27FC236}">
                <a16:creationId xmlns:a16="http://schemas.microsoft.com/office/drawing/2014/main" id="{F4F85325-10E2-4204-B514-0C03A42985FC}"/>
              </a:ext>
            </a:extLst>
          </p:cNvPr>
          <p:cNvPicPr>
            <a:picLocks noChangeAspect="1"/>
          </p:cNvPicPr>
          <p:nvPr/>
        </p:nvPicPr>
        <p:blipFill rotWithShape="1">
          <a:blip r:embed="rId4"/>
          <a:srcRect t="17263" b="6645"/>
          <a:stretch/>
        </p:blipFill>
        <p:spPr>
          <a:xfrm flipH="1">
            <a:off x="-3" y="3997538"/>
            <a:ext cx="2667003" cy="2860462"/>
          </a:xfrm>
          <a:prstGeom prst="rect">
            <a:avLst/>
          </a:prstGeom>
        </p:spPr>
      </p:pic>
      <p:sp>
        <p:nvSpPr>
          <p:cNvPr id="5" name="TextBox 4">
            <a:extLst>
              <a:ext uri="{FF2B5EF4-FFF2-40B4-BE49-F238E27FC236}">
                <a16:creationId xmlns:a16="http://schemas.microsoft.com/office/drawing/2014/main" id="{E59143FD-D4B5-4680-B46C-97EFFBCC7CA7}"/>
              </a:ext>
            </a:extLst>
          </p:cNvPr>
          <p:cNvSpPr txBox="1"/>
          <p:nvPr/>
        </p:nvSpPr>
        <p:spPr>
          <a:xfrm>
            <a:off x="3441592" y="6405540"/>
            <a:ext cx="5064976" cy="369332"/>
          </a:xfrm>
          <a:prstGeom prst="rect">
            <a:avLst/>
          </a:prstGeom>
          <a:noFill/>
        </p:spPr>
        <p:txBody>
          <a:bodyPr wrap="none" rtlCol="0">
            <a:spAutoFit/>
          </a:bodyPr>
          <a:lstStyle/>
          <a:p>
            <a:r>
              <a:rPr lang="en-GB" b="1" dirty="0"/>
              <a:t>Struggles/ habits = reflect general population</a:t>
            </a:r>
          </a:p>
        </p:txBody>
      </p:sp>
      <p:pic>
        <p:nvPicPr>
          <p:cNvPr id="3" name="Picture 2">
            <a:extLst>
              <a:ext uri="{FF2B5EF4-FFF2-40B4-BE49-F238E27FC236}">
                <a16:creationId xmlns:a16="http://schemas.microsoft.com/office/drawing/2014/main" id="{38527C9F-2EFB-4838-AA12-3720F7966E32}"/>
              </a:ext>
            </a:extLst>
          </p:cNvPr>
          <p:cNvPicPr>
            <a:picLocks noChangeAspect="1"/>
          </p:cNvPicPr>
          <p:nvPr/>
        </p:nvPicPr>
        <p:blipFill>
          <a:blip r:embed="rId5"/>
          <a:stretch>
            <a:fillRect/>
          </a:stretch>
        </p:blipFill>
        <p:spPr>
          <a:xfrm>
            <a:off x="6446520" y="905185"/>
            <a:ext cx="2240280" cy="1493520"/>
          </a:xfrm>
          <a:prstGeom prst="rect">
            <a:avLst/>
          </a:prstGeom>
        </p:spPr>
      </p:pic>
    </p:spTree>
    <p:custDataLst>
      <p:tags r:id="rId1"/>
    </p:custDataLst>
    <p:extLst>
      <p:ext uri="{BB962C8B-B14F-4D97-AF65-F5344CB8AC3E}">
        <p14:creationId xmlns:p14="http://schemas.microsoft.com/office/powerpoint/2010/main" val="215877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6" presetClass="entr" presetSubtype="3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fade">
                                      <p:cBhvr>
                                        <p:cTn id="30" dur="500"/>
                                        <p:tgtEl>
                                          <p:spTgt spid="7">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500"/>
                                        <p:tgtEl>
                                          <p:spTgt spid="2">
                                            <p:txEl>
                                              <p:pRg st="0" end="0"/>
                                            </p:txEl>
                                          </p:spTgt>
                                        </p:tgtEl>
                                      </p:cBhvr>
                                    </p:animEffect>
                                  </p:childTnLst>
                                </p:cTn>
                              </p:par>
                              <p:par>
                                <p:cTn id="36" presetID="6" presetClass="entr" presetSubtype="32"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out)">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fade">
                                      <p:cBhvr>
                                        <p:cTn id="43" dur="500"/>
                                        <p:tgtEl>
                                          <p:spTgt spid="2">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animEffect transition="in" filter="fade">
                                      <p:cBhvr>
                                        <p:cTn id="53" dur="500"/>
                                        <p:tgtEl>
                                          <p:spTgt spid="2">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5" end="5"/>
                                            </p:txEl>
                                          </p:spTgt>
                                        </p:tgtEl>
                                        <p:attrNameLst>
                                          <p:attrName>style.visibility</p:attrName>
                                        </p:attrNameLst>
                                      </p:cBhvr>
                                      <p:to>
                                        <p:strVal val="visible"/>
                                      </p:to>
                                    </p:set>
                                    <p:animEffect transition="in" filter="fade">
                                      <p:cBhvr>
                                        <p:cTn id="58" dur="500"/>
                                        <p:tgtEl>
                                          <p:spTgt spid="2">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xEl>
                                              <p:pRg st="0" end="0"/>
                                            </p:txEl>
                                          </p:spTgt>
                                        </p:tgtEl>
                                        <p:attrNameLst>
                                          <p:attrName>style.visibility</p:attrName>
                                        </p:attrNameLst>
                                      </p:cBhvr>
                                      <p:to>
                                        <p:strVal val="visible"/>
                                      </p:to>
                                    </p:set>
                                    <p:animEffect transition="in" filter="fade">
                                      <p:cBhvr>
                                        <p:cTn id="6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457200" y="868430"/>
            <a:ext cx="8686800" cy="6141970"/>
          </a:xfrm>
          <a:prstGeom prst="rect">
            <a:avLst/>
          </a:prstGeom>
        </p:spPr>
        <p:txBody>
          <a:bodyPr vert="horz" lIns="91430" tIns="45715" rIns="91430" bIns="45715" rtlCol="0">
            <a:norm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000"/>
              </a:lnSpc>
              <a:spcBef>
                <a:spcPts val="0"/>
              </a:spcBef>
              <a:buNone/>
            </a:pPr>
            <a:r>
              <a:rPr lang="en-GB" sz="1800" b="1" dirty="0"/>
              <a:t>Lockdown as a good thing</a:t>
            </a:r>
          </a:p>
          <a:p>
            <a:pPr marL="0" indent="0">
              <a:lnSpc>
                <a:spcPts val="2000"/>
              </a:lnSpc>
              <a:spcBef>
                <a:spcPts val="0"/>
              </a:spcBef>
              <a:buNone/>
            </a:pPr>
            <a:endParaRPr lang="en-GB" sz="1800" b="1" dirty="0"/>
          </a:p>
          <a:p>
            <a:pPr>
              <a:lnSpc>
                <a:spcPts val="2000"/>
              </a:lnSpc>
              <a:spcBef>
                <a:spcPts val="0"/>
              </a:spcBef>
              <a:buFont typeface="Arial" panose="020B0604020202020204" pitchFamily="34" charset="0"/>
              <a:buChar char="•"/>
            </a:pPr>
            <a:r>
              <a:rPr lang="en-US" sz="1800" dirty="0" err="1"/>
              <a:t>Approx</a:t>
            </a:r>
            <a:r>
              <a:rPr lang="en-US" sz="1800" dirty="0"/>
              <a:t> 25% of posts</a:t>
            </a:r>
          </a:p>
          <a:p>
            <a:pPr>
              <a:lnSpc>
                <a:spcPts val="2000"/>
              </a:lnSpc>
              <a:spcBef>
                <a:spcPts val="0"/>
              </a:spcBef>
              <a:buFont typeface="Arial" panose="020B0604020202020204" pitchFamily="34" charset="0"/>
              <a:buChar char="•"/>
            </a:pPr>
            <a:r>
              <a:rPr lang="en-US" sz="1800" dirty="0"/>
              <a:t>Collective identity: strength vs </a:t>
            </a:r>
            <a:r>
              <a:rPr lang="en-US" sz="1800" dirty="0" err="1"/>
              <a:t>incels</a:t>
            </a:r>
            <a:endParaRPr lang="en-US" sz="1800" dirty="0"/>
          </a:p>
          <a:p>
            <a:pPr>
              <a:lnSpc>
                <a:spcPts val="2000"/>
              </a:lnSpc>
              <a:spcBef>
                <a:spcPts val="0"/>
              </a:spcBef>
              <a:buFont typeface="Arial" panose="020B0604020202020204" pitchFamily="34" charset="0"/>
              <a:buChar char="•"/>
            </a:pPr>
            <a:r>
              <a:rPr lang="en-US" sz="1800" dirty="0"/>
              <a:t>Measures = opportunity to test their grit</a:t>
            </a:r>
          </a:p>
          <a:p>
            <a:pPr>
              <a:lnSpc>
                <a:spcPts val="2000"/>
              </a:lnSpc>
              <a:spcBef>
                <a:spcPts val="0"/>
              </a:spcBef>
              <a:buFont typeface="Arial" panose="020B0604020202020204" pitchFamily="34" charset="0"/>
              <a:buChar char="•"/>
            </a:pPr>
            <a:r>
              <a:rPr lang="en-US" sz="1800" dirty="0"/>
              <a:t>“Smooth seas do not make skillful sailors”</a:t>
            </a:r>
          </a:p>
          <a:p>
            <a:pPr marL="0" indent="0">
              <a:lnSpc>
                <a:spcPts val="2000"/>
              </a:lnSpc>
              <a:spcBef>
                <a:spcPts val="0"/>
              </a:spcBef>
              <a:buNone/>
            </a:pPr>
            <a:endParaRPr lang="en-US" sz="1800" dirty="0"/>
          </a:p>
          <a:p>
            <a:pPr marL="0" indent="0">
              <a:lnSpc>
                <a:spcPts val="2000"/>
              </a:lnSpc>
              <a:spcBef>
                <a:spcPts val="0"/>
              </a:spcBef>
              <a:buNone/>
            </a:pPr>
            <a:endParaRPr lang="en-US" sz="1800" dirty="0"/>
          </a:p>
          <a:p>
            <a:pPr marL="0" indent="0">
              <a:lnSpc>
                <a:spcPts val="2000"/>
              </a:lnSpc>
              <a:spcBef>
                <a:spcPts val="0"/>
              </a:spcBef>
              <a:buNone/>
            </a:pPr>
            <a:r>
              <a:rPr lang="en-US" sz="1800" dirty="0"/>
              <a:t>Subthemes</a:t>
            </a:r>
          </a:p>
          <a:p>
            <a:pPr marL="0" indent="0">
              <a:lnSpc>
                <a:spcPts val="2000"/>
              </a:lnSpc>
              <a:spcBef>
                <a:spcPts val="0"/>
              </a:spcBef>
              <a:buNone/>
            </a:pPr>
            <a:endParaRPr lang="en-US" sz="1800" dirty="0"/>
          </a:p>
          <a:p>
            <a:pPr marL="0" indent="0">
              <a:lnSpc>
                <a:spcPts val="2000"/>
              </a:lnSpc>
              <a:spcBef>
                <a:spcPts val="0"/>
              </a:spcBef>
              <a:buNone/>
            </a:pPr>
            <a:endParaRPr lang="en-US" sz="1800" dirty="0"/>
          </a:p>
          <a:p>
            <a:pPr marL="0" indent="0">
              <a:lnSpc>
                <a:spcPts val="2000"/>
              </a:lnSpc>
              <a:spcBef>
                <a:spcPts val="0"/>
              </a:spcBef>
              <a:buNone/>
            </a:pPr>
            <a:r>
              <a:rPr lang="en-US" sz="1800" i="1" dirty="0"/>
              <a:t>1. Personal growth</a:t>
            </a:r>
          </a:p>
          <a:p>
            <a:pPr lvl="1">
              <a:lnSpc>
                <a:spcPts val="2000"/>
              </a:lnSpc>
              <a:spcBef>
                <a:spcPts val="0"/>
              </a:spcBef>
            </a:pPr>
            <a:r>
              <a:rPr lang="en-US" sz="1800" dirty="0"/>
              <a:t>Extra time to pursue their goals</a:t>
            </a:r>
          </a:p>
          <a:p>
            <a:pPr lvl="1">
              <a:lnSpc>
                <a:spcPts val="2000"/>
              </a:lnSpc>
              <a:spcBef>
                <a:spcPts val="0"/>
              </a:spcBef>
            </a:pPr>
            <a:r>
              <a:rPr lang="en-US" sz="1800" dirty="0"/>
              <a:t>Gift: focus without daily pressures</a:t>
            </a:r>
          </a:p>
          <a:p>
            <a:pPr lvl="1">
              <a:lnSpc>
                <a:spcPts val="2000"/>
              </a:lnSpc>
              <a:spcBef>
                <a:spcPts val="0"/>
              </a:spcBef>
            </a:pPr>
            <a:r>
              <a:rPr lang="en-US" sz="1800" dirty="0"/>
              <a:t>Breaking Bad transformation: to Heisenberg </a:t>
            </a:r>
          </a:p>
          <a:p>
            <a:pPr lvl="1">
              <a:lnSpc>
                <a:spcPts val="2000"/>
              </a:lnSpc>
              <a:spcBef>
                <a:spcPts val="0"/>
              </a:spcBef>
            </a:pPr>
            <a:r>
              <a:rPr lang="en-US" sz="1800" dirty="0"/>
              <a:t>“To create Heaven, one needs to live in Hell”</a:t>
            </a:r>
          </a:p>
          <a:p>
            <a:pPr lvl="1">
              <a:lnSpc>
                <a:spcPts val="2000"/>
              </a:lnSpc>
              <a:spcBef>
                <a:spcPts val="0"/>
              </a:spcBef>
            </a:pPr>
            <a:r>
              <a:rPr lang="en-US" sz="1800" dirty="0"/>
              <a:t>Only ‘easy mode’ after</a:t>
            </a:r>
          </a:p>
          <a:p>
            <a:pPr marL="138547" indent="0">
              <a:lnSpc>
                <a:spcPts val="2000"/>
              </a:lnSpc>
              <a:spcBef>
                <a:spcPts val="0"/>
              </a:spcBef>
              <a:buNone/>
            </a:pPr>
            <a:endParaRPr lang="en-US" sz="1800" dirty="0"/>
          </a:p>
          <a:p>
            <a:pPr marL="0" indent="0">
              <a:lnSpc>
                <a:spcPts val="2000"/>
              </a:lnSpc>
              <a:spcBef>
                <a:spcPts val="0"/>
              </a:spcBef>
              <a:buNone/>
            </a:pPr>
            <a:r>
              <a:rPr lang="en-US" sz="1800" i="1" dirty="0"/>
              <a:t>2. Separating the men from the boys</a:t>
            </a:r>
          </a:p>
          <a:p>
            <a:pPr lvl="1">
              <a:lnSpc>
                <a:spcPts val="2000"/>
              </a:lnSpc>
              <a:spcBef>
                <a:spcPts val="0"/>
              </a:spcBef>
            </a:pPr>
            <a:r>
              <a:rPr lang="en-US" sz="1800" dirty="0"/>
              <a:t>Exposes casually dedicated members</a:t>
            </a:r>
          </a:p>
          <a:p>
            <a:pPr lvl="1">
              <a:lnSpc>
                <a:spcPts val="2000"/>
              </a:lnSpc>
              <a:spcBef>
                <a:spcPts val="0"/>
              </a:spcBef>
            </a:pPr>
            <a:r>
              <a:rPr lang="en-US" sz="1800" dirty="0"/>
              <a:t>Chiasm: </a:t>
            </a:r>
            <a:r>
              <a:rPr lang="en-US" sz="1800" dirty="0" err="1"/>
              <a:t>NoFap</a:t>
            </a:r>
            <a:r>
              <a:rPr lang="en-US" sz="1800" dirty="0"/>
              <a:t> and general pop. ‘zombies’</a:t>
            </a:r>
          </a:p>
          <a:p>
            <a:pPr lvl="1">
              <a:lnSpc>
                <a:spcPts val="2000"/>
              </a:lnSpc>
              <a:spcBef>
                <a:spcPts val="0"/>
              </a:spcBef>
            </a:pPr>
            <a:r>
              <a:rPr lang="en-US" sz="1800" dirty="0"/>
              <a:t>Elite 1% vs 99% who cannot yield self control</a:t>
            </a:r>
          </a:p>
          <a:p>
            <a:pPr lvl="1">
              <a:lnSpc>
                <a:spcPts val="2000"/>
              </a:lnSpc>
              <a:spcBef>
                <a:spcPts val="0"/>
              </a:spcBef>
            </a:pPr>
            <a:r>
              <a:rPr lang="en-US" sz="1800" dirty="0" err="1"/>
              <a:t>Fapstronauts</a:t>
            </a:r>
            <a:r>
              <a:rPr lang="en-US" sz="1800" dirty="0"/>
              <a:t>’ kids will tell stories about lockdown powers: mythical</a:t>
            </a:r>
          </a:p>
          <a:p>
            <a:pPr>
              <a:lnSpc>
                <a:spcPts val="2000"/>
              </a:lnSpc>
              <a:spcBef>
                <a:spcPts val="0"/>
              </a:spcBef>
              <a:buFont typeface="Arial" panose="020B0604020202020204" pitchFamily="34" charset="0"/>
              <a:buChar char="•"/>
            </a:pPr>
            <a:endParaRPr lang="en-US" sz="1800" dirty="0"/>
          </a:p>
          <a:p>
            <a:pPr lvl="1">
              <a:lnSpc>
                <a:spcPts val="2000"/>
              </a:lnSpc>
              <a:spcBef>
                <a:spcPts val="0"/>
              </a:spcBef>
            </a:pPr>
            <a:endParaRPr lang="en-US" sz="1800" dirty="0"/>
          </a:p>
          <a:p>
            <a:pPr>
              <a:spcBef>
                <a:spcPts val="0"/>
              </a:spcBef>
              <a:buClr>
                <a:schemeClr val="accent1"/>
              </a:buClr>
              <a:buFont typeface="Arial" panose="020B0604020202020204" pitchFamily="34" charset="0"/>
              <a:buChar char="•"/>
            </a:pPr>
            <a:endParaRPr lang="en-GB" sz="2000" dirty="0"/>
          </a:p>
        </p:txBody>
      </p:sp>
      <p:sp>
        <p:nvSpPr>
          <p:cNvPr id="11"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2. The opportunity of lockdown</a:t>
            </a:r>
          </a:p>
        </p:txBody>
      </p:sp>
      <p:pic>
        <p:nvPicPr>
          <p:cNvPr id="4" name="Picture 3">
            <a:extLst>
              <a:ext uri="{FF2B5EF4-FFF2-40B4-BE49-F238E27FC236}">
                <a16:creationId xmlns:a16="http://schemas.microsoft.com/office/drawing/2014/main" id="{17F75FFB-A82A-4536-B1E5-12579D8F480B}"/>
              </a:ext>
            </a:extLst>
          </p:cNvPr>
          <p:cNvPicPr>
            <a:picLocks noChangeAspect="1"/>
          </p:cNvPicPr>
          <p:nvPr/>
        </p:nvPicPr>
        <p:blipFill rotWithShape="1">
          <a:blip r:embed="rId4"/>
          <a:srcRect l="8154" b="11651"/>
          <a:stretch/>
        </p:blipFill>
        <p:spPr>
          <a:xfrm>
            <a:off x="5852160" y="2806384"/>
            <a:ext cx="2834640" cy="3701095"/>
          </a:xfrm>
          <a:prstGeom prst="rect">
            <a:avLst/>
          </a:prstGeom>
        </p:spPr>
      </p:pic>
      <p:pic>
        <p:nvPicPr>
          <p:cNvPr id="6" name="Picture 5">
            <a:extLst>
              <a:ext uri="{FF2B5EF4-FFF2-40B4-BE49-F238E27FC236}">
                <a16:creationId xmlns:a16="http://schemas.microsoft.com/office/drawing/2014/main" id="{C1A43C7C-966C-4635-9168-30FF0EEA3DC3}"/>
              </a:ext>
            </a:extLst>
          </p:cNvPr>
          <p:cNvPicPr>
            <a:picLocks noChangeAspect="1"/>
          </p:cNvPicPr>
          <p:nvPr/>
        </p:nvPicPr>
        <p:blipFill>
          <a:blip r:embed="rId5"/>
          <a:stretch>
            <a:fillRect/>
          </a:stretch>
        </p:blipFill>
        <p:spPr>
          <a:xfrm>
            <a:off x="5852159" y="898910"/>
            <a:ext cx="2834640" cy="1907475"/>
          </a:xfrm>
          <a:prstGeom prst="rect">
            <a:avLst/>
          </a:prstGeom>
        </p:spPr>
      </p:pic>
    </p:spTree>
    <p:custDataLst>
      <p:tags r:id="rId1"/>
    </p:custDataLst>
    <p:extLst>
      <p:ext uri="{BB962C8B-B14F-4D97-AF65-F5344CB8AC3E}">
        <p14:creationId xmlns:p14="http://schemas.microsoft.com/office/powerpoint/2010/main" val="3067116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par>
                          <p:cTn id="23" fill="hold">
                            <p:stCondLst>
                              <p:cond delay="500"/>
                            </p:stCondLst>
                            <p:childTnLst>
                              <p:par>
                                <p:cTn id="24" presetID="6" presetClass="entr" presetSubtype="32"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out)">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fade">
                                      <p:cBhvr>
                                        <p:cTn id="31" dur="500"/>
                                        <p:tgtEl>
                                          <p:spTgt spid="7">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11" end="11"/>
                                            </p:txEl>
                                          </p:spTgt>
                                        </p:tgtEl>
                                        <p:attrNameLst>
                                          <p:attrName>style.visibility</p:attrName>
                                        </p:attrNameLst>
                                      </p:cBhvr>
                                      <p:to>
                                        <p:strVal val="visible"/>
                                      </p:to>
                                    </p:set>
                                    <p:animEffect transition="in" filter="fade">
                                      <p:cBhvr>
                                        <p:cTn id="36" dur="500"/>
                                        <p:tgtEl>
                                          <p:spTgt spid="7">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12" end="12"/>
                                            </p:txEl>
                                          </p:spTgt>
                                        </p:tgtEl>
                                        <p:attrNameLst>
                                          <p:attrName>style.visibility</p:attrName>
                                        </p:attrNameLst>
                                      </p:cBhvr>
                                      <p:to>
                                        <p:strVal val="visible"/>
                                      </p:to>
                                    </p:set>
                                    <p:animEffect transition="in" filter="fade">
                                      <p:cBhvr>
                                        <p:cTn id="41" dur="500"/>
                                        <p:tgtEl>
                                          <p:spTgt spid="7">
                                            <p:txEl>
                                              <p:pRg st="12" end="1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13" end="13"/>
                                            </p:txEl>
                                          </p:spTgt>
                                        </p:tgtEl>
                                        <p:attrNameLst>
                                          <p:attrName>style.visibility</p:attrName>
                                        </p:attrNameLst>
                                      </p:cBhvr>
                                      <p:to>
                                        <p:strVal val="visible"/>
                                      </p:to>
                                    </p:set>
                                    <p:animEffect transition="in" filter="fade">
                                      <p:cBhvr>
                                        <p:cTn id="46" dur="500"/>
                                        <p:tgtEl>
                                          <p:spTgt spid="7">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14" end="14"/>
                                            </p:txEl>
                                          </p:spTgt>
                                        </p:tgtEl>
                                        <p:attrNameLst>
                                          <p:attrName>style.visibility</p:attrName>
                                        </p:attrNameLst>
                                      </p:cBhvr>
                                      <p:to>
                                        <p:strVal val="visible"/>
                                      </p:to>
                                    </p:set>
                                    <p:animEffect transition="in" filter="fade">
                                      <p:cBhvr>
                                        <p:cTn id="51" dur="500"/>
                                        <p:tgtEl>
                                          <p:spTgt spid="7">
                                            <p:txEl>
                                              <p:pRg st="14" end="14"/>
                                            </p:txEl>
                                          </p:spTgt>
                                        </p:tgtEl>
                                      </p:cBhvr>
                                    </p:animEffect>
                                  </p:childTnLst>
                                </p:cTn>
                              </p:par>
                              <p:par>
                                <p:cTn id="52" presetID="6" presetClass="entr" presetSubtype="32"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circle(out)">
                                      <p:cBhvr>
                                        <p:cTn id="54" dur="20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15" end="15"/>
                                            </p:txEl>
                                          </p:spTgt>
                                        </p:tgtEl>
                                        <p:attrNameLst>
                                          <p:attrName>style.visibility</p:attrName>
                                        </p:attrNameLst>
                                      </p:cBhvr>
                                      <p:to>
                                        <p:strVal val="visible"/>
                                      </p:to>
                                    </p:set>
                                    <p:animEffect transition="in" filter="fade">
                                      <p:cBhvr>
                                        <p:cTn id="59" dur="500"/>
                                        <p:tgtEl>
                                          <p:spTgt spid="7">
                                            <p:txEl>
                                              <p:pRg st="15" end="1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
                                            <p:txEl>
                                              <p:pRg st="16" end="16"/>
                                            </p:txEl>
                                          </p:spTgt>
                                        </p:tgtEl>
                                        <p:attrNameLst>
                                          <p:attrName>style.visibility</p:attrName>
                                        </p:attrNameLst>
                                      </p:cBhvr>
                                      <p:to>
                                        <p:strVal val="visible"/>
                                      </p:to>
                                    </p:set>
                                    <p:animEffect transition="in" filter="fade">
                                      <p:cBhvr>
                                        <p:cTn id="64" dur="500"/>
                                        <p:tgtEl>
                                          <p:spTgt spid="7">
                                            <p:txEl>
                                              <p:pRg st="16" end="1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
                                            <p:txEl>
                                              <p:pRg st="18" end="18"/>
                                            </p:txEl>
                                          </p:spTgt>
                                        </p:tgtEl>
                                        <p:attrNameLst>
                                          <p:attrName>style.visibility</p:attrName>
                                        </p:attrNameLst>
                                      </p:cBhvr>
                                      <p:to>
                                        <p:strVal val="visible"/>
                                      </p:to>
                                    </p:set>
                                    <p:animEffect transition="in" filter="fade">
                                      <p:cBhvr>
                                        <p:cTn id="69" dur="500"/>
                                        <p:tgtEl>
                                          <p:spTgt spid="7">
                                            <p:txEl>
                                              <p:pRg st="18" end="1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
                                            <p:txEl>
                                              <p:pRg st="19" end="19"/>
                                            </p:txEl>
                                          </p:spTgt>
                                        </p:tgtEl>
                                        <p:attrNameLst>
                                          <p:attrName>style.visibility</p:attrName>
                                        </p:attrNameLst>
                                      </p:cBhvr>
                                      <p:to>
                                        <p:strVal val="visible"/>
                                      </p:to>
                                    </p:set>
                                    <p:animEffect transition="in" filter="fade">
                                      <p:cBhvr>
                                        <p:cTn id="74" dur="500"/>
                                        <p:tgtEl>
                                          <p:spTgt spid="7">
                                            <p:txEl>
                                              <p:pRg st="19" end="1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xEl>
                                              <p:pRg st="20" end="20"/>
                                            </p:txEl>
                                          </p:spTgt>
                                        </p:tgtEl>
                                        <p:attrNameLst>
                                          <p:attrName>style.visibility</p:attrName>
                                        </p:attrNameLst>
                                      </p:cBhvr>
                                      <p:to>
                                        <p:strVal val="visible"/>
                                      </p:to>
                                    </p:set>
                                    <p:animEffect transition="in" filter="fade">
                                      <p:cBhvr>
                                        <p:cTn id="79" dur="500"/>
                                        <p:tgtEl>
                                          <p:spTgt spid="7">
                                            <p:txEl>
                                              <p:pRg st="20" end="2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7">
                                            <p:txEl>
                                              <p:pRg st="21" end="21"/>
                                            </p:txEl>
                                          </p:spTgt>
                                        </p:tgtEl>
                                        <p:attrNameLst>
                                          <p:attrName>style.visibility</p:attrName>
                                        </p:attrNameLst>
                                      </p:cBhvr>
                                      <p:to>
                                        <p:strVal val="visible"/>
                                      </p:to>
                                    </p:set>
                                    <p:animEffect transition="in" filter="fade">
                                      <p:cBhvr>
                                        <p:cTn id="84" dur="500"/>
                                        <p:tgtEl>
                                          <p:spTgt spid="7">
                                            <p:txEl>
                                              <p:pRg st="21" end="2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7">
                                            <p:txEl>
                                              <p:pRg st="22" end="22"/>
                                            </p:txEl>
                                          </p:spTgt>
                                        </p:tgtEl>
                                        <p:attrNameLst>
                                          <p:attrName>style.visibility</p:attrName>
                                        </p:attrNameLst>
                                      </p:cBhvr>
                                      <p:to>
                                        <p:strVal val="visible"/>
                                      </p:to>
                                    </p:set>
                                    <p:animEffect transition="in" filter="fade">
                                      <p:cBhvr>
                                        <p:cTn id="89" dur="500"/>
                                        <p:tgtEl>
                                          <p:spTgt spid="7">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F2EE6C-56C7-4453-80E0-DF20CAA22211}"/>
              </a:ext>
            </a:extLst>
          </p:cNvPr>
          <p:cNvSpPr/>
          <p:nvPr/>
        </p:nvSpPr>
        <p:spPr>
          <a:xfrm>
            <a:off x="457205" y="5554335"/>
            <a:ext cx="8229598" cy="126921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3733995F-3CF4-4282-BD2A-68ABE798EAA4}"/>
              </a:ext>
            </a:extLst>
          </p:cNvPr>
          <p:cNvSpPr/>
          <p:nvPr/>
        </p:nvSpPr>
        <p:spPr>
          <a:xfrm>
            <a:off x="457204" y="2363951"/>
            <a:ext cx="3261356" cy="286232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p:cNvSpPr>
            <a:spLocks noGrp="1"/>
          </p:cNvSpPr>
          <p:nvPr>
            <p:ph type="title"/>
          </p:nvPr>
        </p:nvSpPr>
        <p:spPr>
          <a:xfrm>
            <a:off x="457204" y="209326"/>
            <a:ext cx="8229599" cy="798608"/>
          </a:xfrm>
        </p:spPr>
        <p:txBody>
          <a:bodyPr/>
          <a:lstStyle/>
          <a:p>
            <a:pPr algn="ctr"/>
            <a:r>
              <a:rPr lang="en-GB" dirty="0"/>
              <a:t>3. Testing the parameters of </a:t>
            </a:r>
            <a:r>
              <a:rPr lang="en-GB" dirty="0" err="1"/>
              <a:t>NoFap</a:t>
            </a:r>
            <a:endParaRPr lang="en-GB" dirty="0"/>
          </a:p>
        </p:txBody>
      </p:sp>
      <p:sp>
        <p:nvSpPr>
          <p:cNvPr id="2" name="Content Placeholder 1"/>
          <p:cNvSpPr>
            <a:spLocks noGrp="1"/>
          </p:cNvSpPr>
          <p:nvPr>
            <p:ph idx="1"/>
          </p:nvPr>
        </p:nvSpPr>
        <p:spPr>
          <a:xfrm>
            <a:off x="457196" y="894279"/>
            <a:ext cx="8229599" cy="1419988"/>
          </a:xfrm>
        </p:spPr>
        <p:txBody>
          <a:bodyPr>
            <a:normAutofit/>
          </a:bodyPr>
          <a:lstStyle/>
          <a:p>
            <a:pPr marL="0" indent="0" algn="ctr">
              <a:lnSpc>
                <a:spcPts val="2200"/>
              </a:lnSpc>
              <a:spcBef>
                <a:spcPts val="0"/>
              </a:spcBef>
              <a:buNone/>
            </a:pPr>
            <a:r>
              <a:rPr lang="en-GB" sz="1900" b="1" dirty="0">
                <a:solidFill>
                  <a:schemeClr val="tx1"/>
                </a:solidFill>
              </a:rPr>
              <a:t>Desperate times/ desperate measures</a:t>
            </a:r>
          </a:p>
          <a:p>
            <a:pPr marL="0" indent="0" algn="ctr">
              <a:lnSpc>
                <a:spcPts val="2200"/>
              </a:lnSpc>
              <a:spcBef>
                <a:spcPts val="0"/>
              </a:spcBef>
              <a:buNone/>
            </a:pPr>
            <a:endParaRPr lang="en-GB" sz="1900" b="1" dirty="0">
              <a:solidFill>
                <a:schemeClr val="tx1"/>
              </a:solidFill>
            </a:endParaRPr>
          </a:p>
          <a:p>
            <a:pPr marL="0" indent="0" algn="ctr">
              <a:lnSpc>
                <a:spcPts val="2200"/>
              </a:lnSpc>
              <a:spcBef>
                <a:spcPts val="0"/>
              </a:spcBef>
              <a:buNone/>
            </a:pPr>
            <a:r>
              <a:rPr lang="en-US" sz="1900" dirty="0">
                <a:solidFill>
                  <a:schemeClr val="tx1"/>
                </a:solidFill>
              </a:rPr>
              <a:t>Lockdown measures reflected exceptional circumstance: the same rules? Why continue with </a:t>
            </a:r>
            <a:r>
              <a:rPr lang="en-US" sz="1900" dirty="0" err="1">
                <a:solidFill>
                  <a:schemeClr val="tx1"/>
                </a:solidFill>
              </a:rPr>
              <a:t>NoFap</a:t>
            </a:r>
            <a:r>
              <a:rPr lang="en-US" sz="1900" dirty="0">
                <a:solidFill>
                  <a:schemeClr val="tx1"/>
                </a:solidFill>
              </a:rPr>
              <a:t> when they cannot get sexual partners?</a:t>
            </a:r>
            <a:endParaRPr lang="en-GB" dirty="0">
              <a:solidFill>
                <a:schemeClr val="tx1"/>
              </a:solidFill>
            </a:endParaRPr>
          </a:p>
        </p:txBody>
      </p:sp>
      <p:sp>
        <p:nvSpPr>
          <p:cNvPr id="3" name="TextBox 2">
            <a:extLst>
              <a:ext uri="{FF2B5EF4-FFF2-40B4-BE49-F238E27FC236}">
                <a16:creationId xmlns:a16="http://schemas.microsoft.com/office/drawing/2014/main" id="{213D7919-713A-451D-886F-36A560B7878E}"/>
              </a:ext>
            </a:extLst>
          </p:cNvPr>
          <p:cNvSpPr txBox="1"/>
          <p:nvPr/>
        </p:nvSpPr>
        <p:spPr>
          <a:xfrm>
            <a:off x="457204" y="2393727"/>
            <a:ext cx="3261356" cy="2862322"/>
          </a:xfrm>
          <a:prstGeom prst="rect">
            <a:avLst/>
          </a:prstGeom>
          <a:noFill/>
        </p:spPr>
        <p:txBody>
          <a:bodyPr wrap="square" rtlCol="0">
            <a:spAutoFit/>
          </a:bodyPr>
          <a:lstStyle/>
          <a:p>
            <a:pPr marL="342900" indent="-342900" algn="ctr">
              <a:buAutoNum type="arabicPeriod"/>
            </a:pPr>
            <a:r>
              <a:rPr lang="en-GB" i="1" dirty="0"/>
              <a:t>Existential questions</a:t>
            </a:r>
          </a:p>
          <a:p>
            <a:pPr marL="342900" indent="-342900">
              <a:buAutoNum type="arabicPeriod"/>
            </a:pPr>
            <a:endParaRPr lang="en-GB" dirty="0"/>
          </a:p>
          <a:p>
            <a:pPr algn="ctr"/>
            <a:r>
              <a:rPr lang="en-GB" dirty="0"/>
              <a:t>Why </a:t>
            </a:r>
            <a:r>
              <a:rPr lang="en-GB" dirty="0" err="1"/>
              <a:t>NoFap</a:t>
            </a:r>
            <a:r>
              <a:rPr lang="en-GB" dirty="0"/>
              <a:t> now?</a:t>
            </a:r>
          </a:p>
          <a:p>
            <a:pPr algn="ctr"/>
            <a:r>
              <a:rPr lang="en-GB" dirty="0"/>
              <a:t>What qualifies as cheating?</a:t>
            </a:r>
          </a:p>
          <a:p>
            <a:pPr algn="ctr"/>
            <a:r>
              <a:rPr lang="en-GB" dirty="0"/>
              <a:t>Could they masturbate </a:t>
            </a:r>
            <a:r>
              <a:rPr lang="en-GB" u="sng" dirty="0"/>
              <a:t>less</a:t>
            </a:r>
            <a:r>
              <a:rPr lang="en-GB" dirty="0"/>
              <a:t>?</a:t>
            </a:r>
          </a:p>
          <a:p>
            <a:pPr algn="ctr"/>
            <a:endParaRPr lang="en-GB" dirty="0"/>
          </a:p>
          <a:p>
            <a:pPr algn="ctr"/>
            <a:r>
              <a:rPr lang="en-GB" dirty="0"/>
              <a:t>But</a:t>
            </a:r>
          </a:p>
          <a:p>
            <a:pPr algn="ctr"/>
            <a:r>
              <a:rPr lang="en-GB" dirty="0"/>
              <a:t>Complete lifestyle change</a:t>
            </a:r>
          </a:p>
          <a:p>
            <a:pPr algn="ctr"/>
            <a:r>
              <a:rPr lang="en-GB" dirty="0"/>
              <a:t>“Real sex” not only goal</a:t>
            </a:r>
          </a:p>
          <a:p>
            <a:pPr marL="285750" indent="-285750">
              <a:buFont typeface="Trebuchet MS" panose="020B0603020202020204" pitchFamily="34" charset="0"/>
              <a:buChar char="―"/>
            </a:pPr>
            <a:endParaRPr lang="en-GB" dirty="0"/>
          </a:p>
        </p:txBody>
      </p:sp>
      <p:sp>
        <p:nvSpPr>
          <p:cNvPr id="9" name="TextBox 8">
            <a:extLst>
              <a:ext uri="{FF2B5EF4-FFF2-40B4-BE49-F238E27FC236}">
                <a16:creationId xmlns:a16="http://schemas.microsoft.com/office/drawing/2014/main" id="{B553D9A8-884E-4884-8600-1E343ADDBE2F}"/>
              </a:ext>
            </a:extLst>
          </p:cNvPr>
          <p:cNvSpPr txBox="1"/>
          <p:nvPr/>
        </p:nvSpPr>
        <p:spPr>
          <a:xfrm>
            <a:off x="655321" y="5558301"/>
            <a:ext cx="7833358" cy="1200329"/>
          </a:xfrm>
          <a:prstGeom prst="rect">
            <a:avLst/>
          </a:prstGeom>
          <a:noFill/>
        </p:spPr>
        <p:txBody>
          <a:bodyPr wrap="square" rtlCol="0">
            <a:spAutoFit/>
          </a:bodyPr>
          <a:lstStyle/>
          <a:p>
            <a:pPr algn="ctr"/>
            <a:r>
              <a:rPr lang="en-GB" i="1" dirty="0"/>
              <a:t>3. No free pass</a:t>
            </a:r>
          </a:p>
          <a:p>
            <a:pPr algn="ctr"/>
            <a:endParaRPr lang="en-GB" i="1" dirty="0"/>
          </a:p>
          <a:p>
            <a:pPr algn="ctr"/>
            <a:r>
              <a:rPr lang="en-US" dirty="0"/>
              <a:t>Near-unanimous: lockdown counts</a:t>
            </a:r>
          </a:p>
          <a:p>
            <a:pPr algn="ctr"/>
            <a:r>
              <a:rPr lang="en-US" dirty="0" err="1"/>
              <a:t>NoFap</a:t>
            </a:r>
            <a:r>
              <a:rPr lang="en-US" dirty="0"/>
              <a:t> = pledge: regardless of circumstances</a:t>
            </a:r>
            <a:endParaRPr lang="en-GB" dirty="0"/>
          </a:p>
        </p:txBody>
      </p:sp>
      <p:sp>
        <p:nvSpPr>
          <p:cNvPr id="12" name="Rectangle 11">
            <a:extLst>
              <a:ext uri="{FF2B5EF4-FFF2-40B4-BE49-F238E27FC236}">
                <a16:creationId xmlns:a16="http://schemas.microsoft.com/office/drawing/2014/main" id="{F6E04887-BC47-44DA-A2AE-EF05A66B411C}"/>
              </a:ext>
            </a:extLst>
          </p:cNvPr>
          <p:cNvSpPr/>
          <p:nvPr/>
        </p:nvSpPr>
        <p:spPr>
          <a:xfrm>
            <a:off x="5425437" y="2363951"/>
            <a:ext cx="3261361" cy="289209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E53F7009-5313-4058-B4AD-CE2F5C6CFB8D}"/>
              </a:ext>
            </a:extLst>
          </p:cNvPr>
          <p:cNvSpPr txBox="1"/>
          <p:nvPr/>
        </p:nvSpPr>
        <p:spPr>
          <a:xfrm>
            <a:off x="5425442" y="2393727"/>
            <a:ext cx="3261361" cy="2585323"/>
          </a:xfrm>
          <a:prstGeom prst="rect">
            <a:avLst/>
          </a:prstGeom>
          <a:noFill/>
        </p:spPr>
        <p:txBody>
          <a:bodyPr wrap="square" rtlCol="0">
            <a:spAutoFit/>
          </a:bodyPr>
          <a:lstStyle/>
          <a:p>
            <a:pPr algn="ctr"/>
            <a:r>
              <a:rPr lang="en-GB" i="1" dirty="0"/>
              <a:t>2. Digital intimacy</a:t>
            </a:r>
          </a:p>
          <a:p>
            <a:pPr marL="342900" indent="-342900">
              <a:buAutoNum type="arabicPeriod"/>
            </a:pPr>
            <a:endParaRPr lang="en-GB" dirty="0"/>
          </a:p>
          <a:p>
            <a:pPr algn="ctr"/>
            <a:r>
              <a:rPr lang="en-GB" dirty="0"/>
              <a:t>Absent partners</a:t>
            </a:r>
          </a:p>
          <a:p>
            <a:pPr algn="ctr"/>
            <a:r>
              <a:rPr lang="en-GB" dirty="0"/>
              <a:t>Is phone sex acceptable?</a:t>
            </a:r>
          </a:p>
          <a:p>
            <a:pPr algn="ctr"/>
            <a:r>
              <a:rPr lang="en-GB" dirty="0"/>
              <a:t>Masturbation without porn?</a:t>
            </a:r>
          </a:p>
          <a:p>
            <a:pPr algn="ctr"/>
            <a:endParaRPr lang="en-GB" dirty="0"/>
          </a:p>
          <a:p>
            <a:pPr algn="ctr"/>
            <a:r>
              <a:rPr lang="en-GB" dirty="0"/>
              <a:t>But</a:t>
            </a:r>
          </a:p>
          <a:p>
            <a:pPr algn="ctr"/>
            <a:r>
              <a:rPr lang="en-GB" dirty="0"/>
              <a:t>Undermines meritocracy</a:t>
            </a:r>
          </a:p>
          <a:p>
            <a:pPr algn="ctr"/>
            <a:r>
              <a:rPr lang="en-GB" dirty="0"/>
              <a:t>Phone with no touching ok</a:t>
            </a:r>
          </a:p>
        </p:txBody>
      </p:sp>
      <p:pic>
        <p:nvPicPr>
          <p:cNvPr id="4100" name="Picture 4" descr="The Thinker, Sculpture, Auguste Rodin, France, French">
            <a:extLst>
              <a:ext uri="{FF2B5EF4-FFF2-40B4-BE49-F238E27FC236}">
                <a16:creationId xmlns:a16="http://schemas.microsoft.com/office/drawing/2014/main" id="{5B3F056D-1127-4BDE-A33F-B9FEFE9984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8560" y="3076729"/>
            <a:ext cx="1725295" cy="21793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352C22C-B951-4286-82A8-C7C677496A55}"/>
              </a:ext>
            </a:extLst>
          </p:cNvPr>
          <p:cNvSpPr txBox="1"/>
          <p:nvPr/>
        </p:nvSpPr>
        <p:spPr>
          <a:xfrm>
            <a:off x="3918611" y="2314267"/>
            <a:ext cx="1306768" cy="369332"/>
          </a:xfrm>
          <a:prstGeom prst="rect">
            <a:avLst/>
          </a:prstGeom>
          <a:noFill/>
        </p:spPr>
        <p:txBody>
          <a:bodyPr wrap="none" rtlCol="0">
            <a:spAutoFit/>
          </a:bodyPr>
          <a:lstStyle/>
          <a:p>
            <a:r>
              <a:rPr lang="en-GB" dirty="0"/>
              <a:t>Subthemes</a:t>
            </a:r>
          </a:p>
        </p:txBody>
      </p:sp>
    </p:spTree>
    <p:custDataLst>
      <p:tags r:id="rId1"/>
    </p:custDataLst>
    <p:extLst>
      <p:ext uri="{BB962C8B-B14F-4D97-AF65-F5344CB8AC3E}">
        <p14:creationId xmlns:p14="http://schemas.microsoft.com/office/powerpoint/2010/main" val="165451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500"/>
                                        <p:tgtEl>
                                          <p:spTgt spid="10">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500"/>
                                        <p:tgtEl>
                                          <p:spTgt spid="10">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500"/>
                                        <p:tgtEl>
                                          <p:spTgt spid="10">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fade">
                                      <p:cBhvr>
                                        <p:cTn id="34" dur="500"/>
                                        <p:tgtEl>
                                          <p:spTgt spid="10">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xEl>
                                              <p:pRg st="8" end="8"/>
                                            </p:txEl>
                                          </p:spTgt>
                                        </p:tgtEl>
                                        <p:attrNameLst>
                                          <p:attrName>style.visibility</p:attrName>
                                        </p:attrNameLst>
                                      </p:cBhvr>
                                      <p:to>
                                        <p:strVal val="visible"/>
                                      </p:to>
                                    </p:set>
                                    <p:animEffect transition="in" filter="fade">
                                      <p:cBhvr>
                                        <p:cTn id="40" dur="500"/>
                                        <p:tgtEl>
                                          <p:spTgt spid="10">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fade">
                                      <p:cBhvr>
                                        <p:cTn id="45" dur="500"/>
                                        <p:tgtEl>
                                          <p:spTgt spid="9">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9">
                                            <p:txEl>
                                              <p:pRg st="2" end="2"/>
                                            </p:txEl>
                                          </p:spTgt>
                                        </p:tgtEl>
                                        <p:attrNameLst>
                                          <p:attrName>style.visibility</p:attrName>
                                        </p:attrNameLst>
                                      </p:cBhvr>
                                      <p:to>
                                        <p:strVal val="visible"/>
                                      </p:to>
                                    </p:set>
                                    <p:animEffect transition="in" filter="fade">
                                      <p:cBhvr>
                                        <p:cTn id="48" dur="500"/>
                                        <p:tgtEl>
                                          <p:spTgt spid="9">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Effect transition="in" filter="fade">
                                      <p:cBhvr>
                                        <p:cTn id="5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457200" y="914150"/>
            <a:ext cx="8564880" cy="6096250"/>
          </a:xfrm>
          <a:prstGeom prst="rect">
            <a:avLst/>
          </a:prstGeom>
        </p:spPr>
        <p:txBody>
          <a:bodyPr vert="horz" lIns="91430" tIns="45715" rIns="91430" bIns="45715" rtlCol="0">
            <a:norm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0"/>
              </a:spcBef>
              <a:buNone/>
            </a:pPr>
            <a:r>
              <a:rPr lang="en-US" sz="1800" b="1" dirty="0"/>
              <a:t>Importance of digital community</a:t>
            </a:r>
          </a:p>
          <a:p>
            <a:pPr marL="0" indent="0">
              <a:lnSpc>
                <a:spcPts val="2400"/>
              </a:lnSpc>
              <a:spcBef>
                <a:spcPts val="0"/>
              </a:spcBef>
              <a:buNone/>
            </a:pPr>
            <a:endParaRPr lang="en-GB" sz="1800" b="1" dirty="0"/>
          </a:p>
          <a:p>
            <a:pPr>
              <a:lnSpc>
                <a:spcPts val="2400"/>
              </a:lnSpc>
              <a:spcBef>
                <a:spcPts val="0"/>
              </a:spcBef>
              <a:buFont typeface="Arial" panose="020B0604020202020204" pitchFamily="34" charset="0"/>
              <a:buChar char="•"/>
            </a:pPr>
            <a:r>
              <a:rPr lang="en-US" sz="1800" dirty="0"/>
              <a:t>Share vulnerability: </a:t>
            </a:r>
            <a:r>
              <a:rPr lang="en-US" sz="1800" dirty="0" err="1"/>
              <a:t>NoFap</a:t>
            </a:r>
            <a:r>
              <a:rPr lang="en-US" sz="1800" dirty="0"/>
              <a:t> = journey vs destination</a:t>
            </a:r>
          </a:p>
          <a:p>
            <a:pPr>
              <a:lnSpc>
                <a:spcPts val="2400"/>
              </a:lnSpc>
              <a:spcBef>
                <a:spcPts val="0"/>
              </a:spcBef>
              <a:buFont typeface="Arial" panose="020B0604020202020204" pitchFamily="34" charset="0"/>
              <a:buChar char="•"/>
            </a:pPr>
            <a:r>
              <a:rPr lang="en-US" sz="1800" dirty="0"/>
              <a:t>Antithetical to masculine scripts (Hartmann, 2020; Taylor and Jackson, 2018)</a:t>
            </a:r>
          </a:p>
          <a:p>
            <a:pPr marL="0" indent="0">
              <a:lnSpc>
                <a:spcPts val="2400"/>
              </a:lnSpc>
              <a:spcBef>
                <a:spcPts val="0"/>
              </a:spcBef>
              <a:buNone/>
            </a:pPr>
            <a:endParaRPr lang="en-US" sz="1800" dirty="0"/>
          </a:p>
          <a:p>
            <a:pPr marL="0" indent="0">
              <a:lnSpc>
                <a:spcPts val="2400"/>
              </a:lnSpc>
              <a:spcBef>
                <a:spcPts val="0"/>
              </a:spcBef>
              <a:buNone/>
            </a:pPr>
            <a:endParaRPr lang="en-US" sz="1800" dirty="0"/>
          </a:p>
          <a:p>
            <a:pPr marL="0" indent="0">
              <a:lnSpc>
                <a:spcPts val="2400"/>
              </a:lnSpc>
              <a:spcBef>
                <a:spcPts val="0"/>
              </a:spcBef>
              <a:buNone/>
            </a:pPr>
            <a:r>
              <a:rPr lang="en-US" sz="1800" dirty="0"/>
              <a:t>Subthemes</a:t>
            </a:r>
          </a:p>
          <a:p>
            <a:pPr marL="0" indent="0">
              <a:lnSpc>
                <a:spcPts val="2400"/>
              </a:lnSpc>
              <a:spcBef>
                <a:spcPts val="0"/>
              </a:spcBef>
              <a:buNone/>
            </a:pPr>
            <a:endParaRPr lang="en-US" sz="1800" dirty="0"/>
          </a:p>
          <a:p>
            <a:pPr marL="0" indent="0">
              <a:lnSpc>
                <a:spcPts val="2400"/>
              </a:lnSpc>
              <a:spcBef>
                <a:spcPts val="0"/>
              </a:spcBef>
              <a:buNone/>
            </a:pPr>
            <a:r>
              <a:rPr lang="en-US" sz="1800" i="1" dirty="0"/>
              <a:t>1. Bromance</a:t>
            </a:r>
          </a:p>
          <a:p>
            <a:pPr lvl="1">
              <a:lnSpc>
                <a:spcPts val="2400"/>
              </a:lnSpc>
              <a:spcBef>
                <a:spcPts val="0"/>
              </a:spcBef>
            </a:pPr>
            <a:r>
              <a:rPr lang="en-US" sz="1800" dirty="0"/>
              <a:t>Emotionally intimate/ expressive</a:t>
            </a:r>
          </a:p>
          <a:p>
            <a:pPr lvl="1">
              <a:lnSpc>
                <a:spcPts val="2400"/>
              </a:lnSpc>
              <a:spcBef>
                <a:spcPts val="0"/>
              </a:spcBef>
            </a:pPr>
            <a:r>
              <a:rPr lang="en-US" sz="1800" dirty="0"/>
              <a:t>Safe space: disclose personal info without judgement/ rejection</a:t>
            </a:r>
          </a:p>
          <a:p>
            <a:pPr lvl="1">
              <a:lnSpc>
                <a:spcPts val="2400"/>
              </a:lnSpc>
              <a:spcBef>
                <a:spcPts val="0"/>
              </a:spcBef>
            </a:pPr>
            <a:r>
              <a:rPr lang="en-US" sz="1800" dirty="0"/>
              <a:t>Relapses: encouragement/ upvotes/ advice/ support</a:t>
            </a:r>
          </a:p>
          <a:p>
            <a:pPr lvl="1">
              <a:lnSpc>
                <a:spcPts val="2400"/>
              </a:lnSpc>
              <a:spcBef>
                <a:spcPts val="0"/>
              </a:spcBef>
            </a:pPr>
            <a:r>
              <a:rPr lang="en-US" sz="1800" dirty="0"/>
              <a:t>Motifs: ‘Bro’ terminology and military units</a:t>
            </a:r>
          </a:p>
          <a:p>
            <a:pPr marL="0" indent="0">
              <a:lnSpc>
                <a:spcPts val="2400"/>
              </a:lnSpc>
              <a:spcBef>
                <a:spcPts val="0"/>
              </a:spcBef>
              <a:buNone/>
            </a:pPr>
            <a:endParaRPr lang="en-US" sz="1800" dirty="0"/>
          </a:p>
          <a:p>
            <a:pPr marL="0" indent="0">
              <a:lnSpc>
                <a:spcPts val="2400"/>
              </a:lnSpc>
              <a:spcBef>
                <a:spcPts val="0"/>
              </a:spcBef>
              <a:buNone/>
            </a:pPr>
            <a:r>
              <a:rPr lang="en-US" sz="1800" i="1" dirty="0"/>
              <a:t>2. Solidarity</a:t>
            </a:r>
          </a:p>
          <a:p>
            <a:pPr lvl="1">
              <a:lnSpc>
                <a:spcPts val="2400"/>
              </a:lnSpc>
              <a:spcBef>
                <a:spcPts val="0"/>
              </a:spcBef>
            </a:pPr>
            <a:r>
              <a:rPr lang="en-US" sz="1800" dirty="0"/>
              <a:t>Commitment to each other and solo achievement</a:t>
            </a:r>
          </a:p>
          <a:p>
            <a:pPr lvl="1">
              <a:lnSpc>
                <a:spcPts val="2400"/>
              </a:lnSpc>
              <a:spcBef>
                <a:spcPts val="0"/>
              </a:spcBef>
            </a:pPr>
            <a:r>
              <a:rPr lang="en-US" sz="1800" dirty="0"/>
              <a:t>Reinforcement/ mentorship: members show streak in flares</a:t>
            </a:r>
          </a:p>
          <a:p>
            <a:pPr lvl="1">
              <a:lnSpc>
                <a:spcPts val="2400"/>
              </a:lnSpc>
              <a:spcBef>
                <a:spcPts val="0"/>
              </a:spcBef>
            </a:pPr>
            <a:r>
              <a:rPr lang="en-US" sz="1800" dirty="0"/>
              <a:t>Neoliberal </a:t>
            </a:r>
            <a:r>
              <a:rPr lang="en-US" sz="1800" u="sng" dirty="0"/>
              <a:t>but</a:t>
            </a:r>
            <a:r>
              <a:rPr lang="en-US" sz="1800" dirty="0"/>
              <a:t> equality of opportunity: share tips/ strategies</a:t>
            </a:r>
          </a:p>
          <a:p>
            <a:pPr lvl="1">
              <a:lnSpc>
                <a:spcPts val="2400"/>
              </a:lnSpc>
              <a:spcBef>
                <a:spcPts val="0"/>
              </a:spcBef>
            </a:pPr>
            <a:r>
              <a:rPr lang="en-US" sz="1800" dirty="0"/>
              <a:t>‘You have a 300-day streak, I so admire you. I want you to teach me!’</a:t>
            </a:r>
          </a:p>
          <a:p>
            <a:pPr marL="0" indent="0">
              <a:lnSpc>
                <a:spcPts val="2400"/>
              </a:lnSpc>
              <a:spcBef>
                <a:spcPts val="0"/>
              </a:spcBef>
              <a:buNone/>
            </a:pPr>
            <a:endParaRPr lang="en-US" sz="1800" dirty="0"/>
          </a:p>
          <a:p>
            <a:pPr marL="0" indent="0">
              <a:lnSpc>
                <a:spcPts val="2400"/>
              </a:lnSpc>
              <a:spcBef>
                <a:spcPts val="0"/>
              </a:spcBef>
              <a:buNone/>
            </a:pPr>
            <a:endParaRPr lang="en-US" sz="1800" dirty="0"/>
          </a:p>
          <a:p>
            <a:pPr>
              <a:spcBef>
                <a:spcPts val="0"/>
              </a:spcBef>
              <a:buClr>
                <a:schemeClr val="accent1"/>
              </a:buClr>
              <a:buFont typeface="Arial" panose="020B0604020202020204" pitchFamily="34" charset="0"/>
              <a:buChar char="•"/>
            </a:pPr>
            <a:endParaRPr lang="en-GB" sz="2000" dirty="0"/>
          </a:p>
        </p:txBody>
      </p:sp>
      <p:sp>
        <p:nvSpPr>
          <p:cNvPr id="11"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4. Community cohesion</a:t>
            </a:r>
          </a:p>
        </p:txBody>
      </p:sp>
      <p:pic>
        <p:nvPicPr>
          <p:cNvPr id="6148" name="Picture 4" descr="Armed Forces, Army, Battalion, Battle, Brigade">
            <a:extLst>
              <a:ext uri="{FF2B5EF4-FFF2-40B4-BE49-F238E27FC236}">
                <a16:creationId xmlns:a16="http://schemas.microsoft.com/office/drawing/2014/main" id="{686849AD-50D3-4232-B793-8FAE2AC4FB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520" y="2426845"/>
            <a:ext cx="3596640" cy="17983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ward, Cup, Icon, Win, Medal, Success, Sign">
            <a:extLst>
              <a:ext uri="{FF2B5EF4-FFF2-40B4-BE49-F238E27FC236}">
                <a16:creationId xmlns:a16="http://schemas.microsoft.com/office/drawing/2014/main" id="{AC008D7E-391E-49DA-800A-AC034CF449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5212" y="4943888"/>
            <a:ext cx="1378268" cy="1378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4472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500"/>
                                        <p:tgtEl>
                                          <p:spTgt spid="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animEffect transition="in" filter="fade">
                                      <p:cBhvr>
                                        <p:cTn id="22" dur="500"/>
                                        <p:tgtEl>
                                          <p:spTgt spid="7">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148"/>
                                        </p:tgtEl>
                                        <p:attrNameLst>
                                          <p:attrName>style.visibility</p:attrName>
                                        </p:attrNameLst>
                                      </p:cBhvr>
                                      <p:to>
                                        <p:strVal val="visible"/>
                                      </p:to>
                                    </p:set>
                                    <p:animEffect transition="in" filter="fade">
                                      <p:cBhvr>
                                        <p:cTn id="25" dur="500"/>
                                        <p:tgtEl>
                                          <p:spTgt spid="614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fade">
                                      <p:cBhvr>
                                        <p:cTn id="30" dur="500"/>
                                        <p:tgtEl>
                                          <p:spTgt spid="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animEffect transition="in" filter="fade">
                                      <p:cBhvr>
                                        <p:cTn id="35" dur="500"/>
                                        <p:tgtEl>
                                          <p:spTgt spid="7">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11" end="11"/>
                                            </p:txEl>
                                          </p:spTgt>
                                        </p:tgtEl>
                                        <p:attrNameLst>
                                          <p:attrName>style.visibility</p:attrName>
                                        </p:attrNameLst>
                                      </p:cBhvr>
                                      <p:to>
                                        <p:strVal val="visible"/>
                                      </p:to>
                                    </p:set>
                                    <p:animEffect transition="in" filter="fade">
                                      <p:cBhvr>
                                        <p:cTn id="40" dur="500"/>
                                        <p:tgtEl>
                                          <p:spTgt spid="7">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12" end="12"/>
                                            </p:txEl>
                                          </p:spTgt>
                                        </p:tgtEl>
                                        <p:attrNameLst>
                                          <p:attrName>style.visibility</p:attrName>
                                        </p:attrNameLst>
                                      </p:cBhvr>
                                      <p:to>
                                        <p:strVal val="visible"/>
                                      </p:to>
                                    </p:set>
                                    <p:animEffect transition="in" filter="fade">
                                      <p:cBhvr>
                                        <p:cTn id="45" dur="500"/>
                                        <p:tgtEl>
                                          <p:spTgt spid="7">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14" end="14"/>
                                            </p:txEl>
                                          </p:spTgt>
                                        </p:tgtEl>
                                        <p:attrNameLst>
                                          <p:attrName>style.visibility</p:attrName>
                                        </p:attrNameLst>
                                      </p:cBhvr>
                                      <p:to>
                                        <p:strVal val="visible"/>
                                      </p:to>
                                    </p:set>
                                    <p:animEffect transition="in" filter="fade">
                                      <p:cBhvr>
                                        <p:cTn id="50" dur="500"/>
                                        <p:tgtEl>
                                          <p:spTgt spid="7">
                                            <p:txEl>
                                              <p:pRg st="14" end="14"/>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6150"/>
                                        </p:tgtEl>
                                        <p:attrNameLst>
                                          <p:attrName>style.visibility</p:attrName>
                                        </p:attrNameLst>
                                      </p:cBhvr>
                                      <p:to>
                                        <p:strVal val="visible"/>
                                      </p:to>
                                    </p:set>
                                    <p:animEffect transition="in" filter="fade">
                                      <p:cBhvr>
                                        <p:cTn id="53" dur="500"/>
                                        <p:tgtEl>
                                          <p:spTgt spid="615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xEl>
                                              <p:pRg st="15" end="15"/>
                                            </p:txEl>
                                          </p:spTgt>
                                        </p:tgtEl>
                                        <p:attrNameLst>
                                          <p:attrName>style.visibility</p:attrName>
                                        </p:attrNameLst>
                                      </p:cBhvr>
                                      <p:to>
                                        <p:strVal val="visible"/>
                                      </p:to>
                                    </p:set>
                                    <p:animEffect transition="in" filter="fade">
                                      <p:cBhvr>
                                        <p:cTn id="58" dur="500"/>
                                        <p:tgtEl>
                                          <p:spTgt spid="7">
                                            <p:txEl>
                                              <p:pRg st="15" end="1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
                                            <p:txEl>
                                              <p:pRg st="16" end="16"/>
                                            </p:txEl>
                                          </p:spTgt>
                                        </p:tgtEl>
                                        <p:attrNameLst>
                                          <p:attrName>style.visibility</p:attrName>
                                        </p:attrNameLst>
                                      </p:cBhvr>
                                      <p:to>
                                        <p:strVal val="visible"/>
                                      </p:to>
                                    </p:set>
                                    <p:animEffect transition="in" filter="fade">
                                      <p:cBhvr>
                                        <p:cTn id="63" dur="500"/>
                                        <p:tgtEl>
                                          <p:spTgt spid="7">
                                            <p:txEl>
                                              <p:pRg st="16" end="1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
                                            <p:txEl>
                                              <p:pRg st="17" end="17"/>
                                            </p:txEl>
                                          </p:spTgt>
                                        </p:tgtEl>
                                        <p:attrNameLst>
                                          <p:attrName>style.visibility</p:attrName>
                                        </p:attrNameLst>
                                      </p:cBhvr>
                                      <p:to>
                                        <p:strVal val="visible"/>
                                      </p:to>
                                    </p:set>
                                    <p:animEffect transition="in" filter="fade">
                                      <p:cBhvr>
                                        <p:cTn id="68" dur="500"/>
                                        <p:tgtEl>
                                          <p:spTgt spid="7">
                                            <p:txEl>
                                              <p:pRg st="17" end="1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
                                            <p:txEl>
                                              <p:pRg st="18" end="18"/>
                                            </p:txEl>
                                          </p:spTgt>
                                        </p:tgtEl>
                                        <p:attrNameLst>
                                          <p:attrName>style.visibility</p:attrName>
                                        </p:attrNameLst>
                                      </p:cBhvr>
                                      <p:to>
                                        <p:strVal val="visible"/>
                                      </p:to>
                                    </p:set>
                                    <p:animEffect transition="in" filter="fade">
                                      <p:cBhvr>
                                        <p:cTn id="73"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4" y="209326"/>
            <a:ext cx="8229599" cy="798608"/>
          </a:xfrm>
        </p:spPr>
        <p:txBody>
          <a:bodyPr/>
          <a:lstStyle/>
          <a:p>
            <a:pPr algn="ctr"/>
            <a:r>
              <a:rPr lang="en-GB" dirty="0" err="1"/>
              <a:t>NoFap</a:t>
            </a:r>
            <a:endParaRPr lang="en-GB" dirty="0"/>
          </a:p>
        </p:txBody>
      </p:sp>
      <p:sp>
        <p:nvSpPr>
          <p:cNvPr id="2" name="Content Placeholder 1"/>
          <p:cNvSpPr>
            <a:spLocks noGrp="1"/>
          </p:cNvSpPr>
          <p:nvPr>
            <p:ph idx="1"/>
          </p:nvPr>
        </p:nvSpPr>
        <p:spPr>
          <a:xfrm>
            <a:off x="0" y="4665453"/>
            <a:ext cx="9144000" cy="2156368"/>
          </a:xfrm>
        </p:spPr>
        <p:txBody>
          <a:bodyPr>
            <a:normAutofit/>
          </a:bodyPr>
          <a:lstStyle/>
          <a:p>
            <a:pPr marL="0" indent="0" algn="ctr">
              <a:lnSpc>
                <a:spcPts val="2300"/>
              </a:lnSpc>
              <a:spcBef>
                <a:spcPts val="0"/>
              </a:spcBef>
              <a:buNone/>
            </a:pPr>
            <a:r>
              <a:rPr lang="en-GB" b="1" dirty="0">
                <a:solidFill>
                  <a:schemeClr val="tx1"/>
                </a:solidFill>
              </a:rPr>
              <a:t>A brief history of </a:t>
            </a:r>
            <a:r>
              <a:rPr lang="en-GB" b="1" dirty="0" err="1">
                <a:solidFill>
                  <a:schemeClr val="tx1"/>
                </a:solidFill>
              </a:rPr>
              <a:t>NoFap</a:t>
            </a:r>
            <a:endParaRPr lang="en-GB" b="1" dirty="0">
              <a:solidFill>
                <a:schemeClr val="tx1"/>
              </a:solidFill>
            </a:endParaRPr>
          </a:p>
          <a:p>
            <a:pPr marL="0" indent="0" algn="ctr">
              <a:lnSpc>
                <a:spcPts val="2300"/>
              </a:lnSpc>
              <a:spcBef>
                <a:spcPts val="0"/>
              </a:spcBef>
              <a:buNone/>
            </a:pPr>
            <a:r>
              <a:rPr lang="en-GB" dirty="0">
                <a:solidFill>
                  <a:schemeClr val="tx1"/>
                </a:solidFill>
              </a:rPr>
              <a:t>Tissot (1760) &amp; Kellogg: negative views</a:t>
            </a:r>
          </a:p>
          <a:p>
            <a:pPr marL="0" indent="0" algn="ctr">
              <a:lnSpc>
                <a:spcPts val="2300"/>
              </a:lnSpc>
              <a:spcBef>
                <a:spcPts val="0"/>
              </a:spcBef>
              <a:buNone/>
            </a:pPr>
            <a:r>
              <a:rPr lang="en-US" dirty="0">
                <a:solidFill>
                  <a:schemeClr val="tx1"/>
                </a:solidFill>
              </a:rPr>
              <a:t>91.5% of men/ 60.2% of women each month (Solano et al., 2020): increase</a:t>
            </a:r>
            <a:endParaRPr lang="en-GB" dirty="0">
              <a:solidFill>
                <a:schemeClr val="tx1"/>
              </a:solidFill>
            </a:endParaRPr>
          </a:p>
          <a:p>
            <a:pPr marL="0" indent="0" algn="ctr">
              <a:lnSpc>
                <a:spcPts val="2300"/>
              </a:lnSpc>
              <a:spcBef>
                <a:spcPts val="0"/>
              </a:spcBef>
              <a:buNone/>
            </a:pPr>
            <a:r>
              <a:rPr lang="en-GB" dirty="0">
                <a:solidFill>
                  <a:schemeClr val="tx1"/>
                </a:solidFill>
              </a:rPr>
              <a:t>Alexander Rhodes: worried about sexual performance – testosterone link?</a:t>
            </a:r>
          </a:p>
          <a:p>
            <a:pPr marL="0" indent="0" algn="ctr">
              <a:lnSpc>
                <a:spcPts val="2300"/>
              </a:lnSpc>
              <a:spcBef>
                <a:spcPts val="0"/>
              </a:spcBef>
              <a:buNone/>
            </a:pPr>
            <a:r>
              <a:rPr lang="en-GB" dirty="0">
                <a:solidFill>
                  <a:schemeClr val="tx1"/>
                </a:solidFill>
              </a:rPr>
              <a:t>4X daily to never (Wilson, 2016): Reddit - 822k+ members/ Fapstronauts</a:t>
            </a:r>
          </a:p>
          <a:p>
            <a:pPr marL="0" indent="0" algn="ctr">
              <a:lnSpc>
                <a:spcPts val="2300"/>
              </a:lnSpc>
              <a:spcBef>
                <a:spcPts val="0"/>
              </a:spcBef>
              <a:buNone/>
            </a:pPr>
            <a:r>
              <a:rPr lang="en-GB" dirty="0">
                <a:solidFill>
                  <a:schemeClr val="tx1"/>
                </a:solidFill>
              </a:rPr>
              <a:t>Site/ community help individuals overcome addiction/ problematic use</a:t>
            </a:r>
          </a:p>
          <a:p>
            <a:pPr marL="0" indent="0" algn="ctr">
              <a:lnSpc>
                <a:spcPts val="2300"/>
              </a:lnSpc>
              <a:spcBef>
                <a:spcPts val="0"/>
              </a:spcBef>
              <a:buNone/>
            </a:pPr>
            <a:r>
              <a:rPr lang="en-GB" dirty="0">
                <a:solidFill>
                  <a:schemeClr val="tx1"/>
                </a:solidFill>
              </a:rPr>
              <a:t>Pornography addiction – not DSM V, in ICD-11 (Reid &amp; Kafka, 2020)</a:t>
            </a:r>
          </a:p>
          <a:p>
            <a:pPr marL="0" indent="0" algn="ctr">
              <a:buNone/>
            </a:pPr>
            <a:endParaRPr lang="en-GB" sz="2200" dirty="0">
              <a:solidFill>
                <a:schemeClr val="tx1"/>
              </a:solidFill>
            </a:endParaRPr>
          </a:p>
        </p:txBody>
      </p:sp>
      <p:sp>
        <p:nvSpPr>
          <p:cNvPr id="14" name="TextBox 13">
            <a:extLst>
              <a:ext uri="{FF2B5EF4-FFF2-40B4-BE49-F238E27FC236}">
                <a16:creationId xmlns:a16="http://schemas.microsoft.com/office/drawing/2014/main" id="{DEF17A91-D1B8-4BAD-8110-DD555D9A7249}"/>
              </a:ext>
            </a:extLst>
          </p:cNvPr>
          <p:cNvSpPr txBox="1"/>
          <p:nvPr/>
        </p:nvSpPr>
        <p:spPr>
          <a:xfrm>
            <a:off x="2151097" y="4091133"/>
            <a:ext cx="4841805" cy="246221"/>
          </a:xfrm>
          <a:prstGeom prst="rect">
            <a:avLst/>
          </a:prstGeom>
          <a:noFill/>
        </p:spPr>
        <p:txBody>
          <a:bodyPr wrap="square" rtlCol="0">
            <a:spAutoFit/>
          </a:bodyPr>
          <a:lstStyle/>
          <a:p>
            <a:r>
              <a:rPr lang="en-GB" sz="1000" dirty="0" err="1"/>
              <a:t>Mrabetz</a:t>
            </a:r>
            <a:r>
              <a:rPr lang="en-GB" sz="1000" dirty="0"/>
              <a:t> (unchanged) https://creativecommons.org/licenses/by-sa/4.0/deed.en</a:t>
            </a:r>
          </a:p>
        </p:txBody>
      </p:sp>
      <p:pic>
        <p:nvPicPr>
          <p:cNvPr id="5" name="Picture 4">
            <a:extLst>
              <a:ext uri="{FF2B5EF4-FFF2-40B4-BE49-F238E27FC236}">
                <a16:creationId xmlns:a16="http://schemas.microsoft.com/office/drawing/2014/main" id="{9DB0DACB-C3A4-4DB3-9462-13C62B536383}"/>
              </a:ext>
            </a:extLst>
          </p:cNvPr>
          <p:cNvPicPr>
            <a:picLocks noChangeAspect="1"/>
          </p:cNvPicPr>
          <p:nvPr/>
        </p:nvPicPr>
        <p:blipFill>
          <a:blip r:embed="rId4"/>
          <a:stretch>
            <a:fillRect/>
          </a:stretch>
        </p:blipFill>
        <p:spPr>
          <a:xfrm>
            <a:off x="2411885" y="1111707"/>
            <a:ext cx="4320228" cy="2875652"/>
          </a:xfrm>
          <a:prstGeom prst="rect">
            <a:avLst/>
          </a:prstGeom>
        </p:spPr>
      </p:pic>
    </p:spTree>
    <p:custDataLst>
      <p:tags r:id="rId1"/>
    </p:custDataLst>
    <p:extLst>
      <p:ext uri="{BB962C8B-B14F-4D97-AF65-F5344CB8AC3E}">
        <p14:creationId xmlns:p14="http://schemas.microsoft.com/office/powerpoint/2010/main" val="46095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4" y="209326"/>
            <a:ext cx="8229599" cy="798608"/>
          </a:xfrm>
        </p:spPr>
        <p:txBody>
          <a:bodyPr/>
          <a:lstStyle/>
          <a:p>
            <a:pPr algn="ctr"/>
            <a:r>
              <a:rPr lang="en-GB" dirty="0"/>
              <a:t>Conclusions</a:t>
            </a:r>
          </a:p>
        </p:txBody>
      </p:sp>
      <p:sp>
        <p:nvSpPr>
          <p:cNvPr id="2" name="Content Placeholder 1"/>
          <p:cNvSpPr>
            <a:spLocks noGrp="1"/>
          </p:cNvSpPr>
          <p:nvPr>
            <p:ph idx="1"/>
          </p:nvPr>
        </p:nvSpPr>
        <p:spPr>
          <a:xfrm>
            <a:off x="457204" y="4057416"/>
            <a:ext cx="8229599" cy="2846304"/>
          </a:xfrm>
        </p:spPr>
        <p:txBody>
          <a:bodyPr>
            <a:normAutofit/>
          </a:bodyPr>
          <a:lstStyle/>
          <a:p>
            <a:pPr marL="0" indent="0" algn="ctr">
              <a:lnSpc>
                <a:spcPts val="2100"/>
              </a:lnSpc>
              <a:spcBef>
                <a:spcPts val="0"/>
              </a:spcBef>
              <a:buNone/>
            </a:pPr>
            <a:r>
              <a:rPr lang="en-GB" b="1" dirty="0">
                <a:solidFill>
                  <a:schemeClr val="tx1"/>
                </a:solidFill>
              </a:rPr>
              <a:t>Key points</a:t>
            </a:r>
          </a:p>
          <a:p>
            <a:pPr marL="0" indent="0" algn="ctr">
              <a:lnSpc>
                <a:spcPts val="2100"/>
              </a:lnSpc>
              <a:spcBef>
                <a:spcPts val="0"/>
              </a:spcBef>
              <a:buNone/>
            </a:pPr>
            <a:r>
              <a:rPr lang="en-GB" dirty="0">
                <a:solidFill>
                  <a:schemeClr val="tx1"/>
                </a:solidFill>
              </a:rPr>
              <a:t>Challenge: </a:t>
            </a:r>
            <a:r>
              <a:rPr lang="en-US" dirty="0">
                <a:solidFill>
                  <a:schemeClr val="tx1"/>
                </a:solidFill>
              </a:rPr>
              <a:t>overwhelming or empowering?</a:t>
            </a:r>
          </a:p>
          <a:p>
            <a:pPr marL="0" indent="0" algn="ctr">
              <a:lnSpc>
                <a:spcPts val="2100"/>
              </a:lnSpc>
              <a:spcBef>
                <a:spcPts val="0"/>
              </a:spcBef>
              <a:buNone/>
            </a:pPr>
            <a:r>
              <a:rPr lang="en-GB" dirty="0">
                <a:solidFill>
                  <a:schemeClr val="tx1"/>
                </a:solidFill>
              </a:rPr>
              <a:t>Fluid: some changed their mind throughout</a:t>
            </a:r>
          </a:p>
          <a:p>
            <a:pPr marL="0" indent="0" algn="ctr">
              <a:lnSpc>
                <a:spcPts val="2100"/>
              </a:lnSpc>
              <a:spcBef>
                <a:spcPts val="0"/>
              </a:spcBef>
              <a:buNone/>
            </a:pPr>
            <a:r>
              <a:rPr lang="en-US" dirty="0">
                <a:solidFill>
                  <a:schemeClr val="tx1"/>
                </a:solidFill>
              </a:rPr>
              <a:t>Broad patterns in the data: November vs March?</a:t>
            </a:r>
            <a:endParaRPr lang="en-GB" dirty="0">
              <a:solidFill>
                <a:schemeClr val="tx1"/>
              </a:solidFill>
            </a:endParaRPr>
          </a:p>
          <a:p>
            <a:pPr marL="0" indent="0" algn="ctr">
              <a:lnSpc>
                <a:spcPts val="2100"/>
              </a:lnSpc>
              <a:spcBef>
                <a:spcPts val="0"/>
              </a:spcBef>
              <a:buNone/>
            </a:pPr>
            <a:r>
              <a:rPr lang="en-GB" dirty="0">
                <a:solidFill>
                  <a:schemeClr val="tx1"/>
                </a:solidFill>
              </a:rPr>
              <a:t>G</a:t>
            </a:r>
            <a:r>
              <a:rPr lang="en-US" dirty="0">
                <a:solidFill>
                  <a:schemeClr val="tx1"/>
                </a:solidFill>
              </a:rPr>
              <a:t>ender implications of movement – women as members?</a:t>
            </a:r>
          </a:p>
          <a:p>
            <a:pPr marL="0" indent="0" algn="ctr">
              <a:lnSpc>
                <a:spcPts val="2100"/>
              </a:lnSpc>
              <a:spcBef>
                <a:spcPts val="0"/>
              </a:spcBef>
              <a:buNone/>
            </a:pPr>
            <a:r>
              <a:rPr lang="en-US" dirty="0">
                <a:solidFill>
                  <a:schemeClr val="tx1"/>
                </a:solidFill>
              </a:rPr>
              <a:t>Control for location, rates and longitudinal changes?</a:t>
            </a:r>
          </a:p>
          <a:p>
            <a:pPr marL="0" indent="0" algn="ctr">
              <a:lnSpc>
                <a:spcPts val="2100"/>
              </a:lnSpc>
              <a:spcBef>
                <a:spcPts val="0"/>
              </a:spcBef>
              <a:buNone/>
            </a:pPr>
            <a:endParaRPr lang="en-US" dirty="0">
              <a:solidFill>
                <a:schemeClr val="tx1"/>
              </a:solidFill>
            </a:endParaRPr>
          </a:p>
          <a:p>
            <a:pPr marL="0" indent="0" algn="ctr">
              <a:lnSpc>
                <a:spcPts val="2100"/>
              </a:lnSpc>
              <a:spcBef>
                <a:spcPts val="0"/>
              </a:spcBef>
              <a:buNone/>
            </a:pPr>
            <a:r>
              <a:rPr lang="en-US" b="1" dirty="0">
                <a:solidFill>
                  <a:schemeClr val="tx1"/>
                </a:solidFill>
              </a:rPr>
              <a:t>Acknowledgements:</a:t>
            </a:r>
          </a:p>
          <a:p>
            <a:pPr marL="0" indent="0" algn="ctr">
              <a:lnSpc>
                <a:spcPts val="2100"/>
              </a:lnSpc>
              <a:spcBef>
                <a:spcPts val="0"/>
              </a:spcBef>
              <a:buNone/>
            </a:pPr>
            <a:r>
              <a:rPr lang="en-US" dirty="0">
                <a:solidFill>
                  <a:schemeClr val="tx1"/>
                </a:solidFill>
              </a:rPr>
              <a:t>Dr. Alice Butler-Warke, Ms. </a:t>
            </a:r>
            <a:r>
              <a:rPr lang="en-US" dirty="0" err="1">
                <a:solidFill>
                  <a:schemeClr val="tx1"/>
                </a:solidFill>
              </a:rPr>
              <a:t>Emma-Lee</a:t>
            </a:r>
            <a:r>
              <a:rPr lang="en-US" dirty="0">
                <a:solidFill>
                  <a:schemeClr val="tx1"/>
                </a:solidFill>
              </a:rPr>
              <a:t> Davidson, Dr. Gemma Stevens,         Miss Caroline Hood, Mr. Connor Keegan</a:t>
            </a:r>
          </a:p>
          <a:p>
            <a:pPr marL="0" indent="0" algn="ctr">
              <a:lnSpc>
                <a:spcPts val="2300"/>
              </a:lnSpc>
              <a:spcBef>
                <a:spcPts val="0"/>
              </a:spcBef>
              <a:buNone/>
            </a:pPr>
            <a:endParaRPr lang="en-GB" sz="1900" dirty="0">
              <a:solidFill>
                <a:schemeClr val="tx1"/>
              </a:solidFill>
            </a:endParaRPr>
          </a:p>
          <a:p>
            <a:pPr marL="0" indent="0" algn="ctr">
              <a:buNone/>
            </a:pPr>
            <a:endParaRPr lang="en-GB" sz="2200" dirty="0">
              <a:solidFill>
                <a:schemeClr val="tx1"/>
              </a:solidFill>
            </a:endParaRPr>
          </a:p>
        </p:txBody>
      </p:sp>
      <p:sp>
        <p:nvSpPr>
          <p:cNvPr id="11" name="Rectangle 10">
            <a:extLst>
              <a:ext uri="{FF2B5EF4-FFF2-40B4-BE49-F238E27FC236}">
                <a16:creationId xmlns:a16="http://schemas.microsoft.com/office/drawing/2014/main" id="{C15B5F90-91D5-49E4-9CD6-2E767080D095}"/>
              </a:ext>
            </a:extLst>
          </p:cNvPr>
          <p:cNvSpPr/>
          <p:nvPr/>
        </p:nvSpPr>
        <p:spPr>
          <a:xfrm>
            <a:off x="457204" y="885475"/>
            <a:ext cx="4114796" cy="308216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647289F0-02A2-419A-BDA6-F612F701CCA6}"/>
              </a:ext>
            </a:extLst>
          </p:cNvPr>
          <p:cNvSpPr txBox="1"/>
          <p:nvPr/>
        </p:nvSpPr>
        <p:spPr>
          <a:xfrm>
            <a:off x="556264" y="1105322"/>
            <a:ext cx="3916676" cy="2862322"/>
          </a:xfrm>
          <a:prstGeom prst="rect">
            <a:avLst/>
          </a:prstGeom>
          <a:noFill/>
        </p:spPr>
        <p:txBody>
          <a:bodyPr wrap="square" rtlCol="0">
            <a:spAutoFit/>
          </a:bodyPr>
          <a:lstStyle/>
          <a:p>
            <a:pPr algn="ctr"/>
            <a:r>
              <a:rPr lang="en-GB" b="1" dirty="0"/>
              <a:t>Themes</a:t>
            </a:r>
          </a:p>
          <a:p>
            <a:pPr marL="342900" indent="-342900">
              <a:buAutoNum type="arabicPeriod"/>
            </a:pPr>
            <a:endParaRPr lang="en-GB" dirty="0"/>
          </a:p>
          <a:p>
            <a:pPr marL="342900" indent="-342900" algn="ctr">
              <a:buAutoNum type="arabicPeriod"/>
            </a:pPr>
            <a:r>
              <a:rPr lang="en-GB" dirty="0"/>
              <a:t>Difficulty of lockdown</a:t>
            </a:r>
          </a:p>
          <a:p>
            <a:pPr marL="342900" indent="-342900" algn="ctr">
              <a:buAutoNum type="arabicPeriod"/>
            </a:pPr>
            <a:endParaRPr lang="en-GB" dirty="0"/>
          </a:p>
          <a:p>
            <a:pPr marL="342900" indent="-342900" algn="ctr">
              <a:buAutoNum type="arabicPeriod"/>
            </a:pPr>
            <a:r>
              <a:rPr lang="en-GB" dirty="0"/>
              <a:t>Opportunity of lockdown</a:t>
            </a:r>
          </a:p>
          <a:p>
            <a:pPr marL="342900" indent="-342900" algn="ctr">
              <a:buAutoNum type="arabicPeriod"/>
            </a:pPr>
            <a:endParaRPr lang="en-GB" dirty="0"/>
          </a:p>
          <a:p>
            <a:pPr algn="ctr"/>
            <a:r>
              <a:rPr lang="en-GB" dirty="0"/>
              <a:t>3. Testing the parameters of </a:t>
            </a:r>
            <a:r>
              <a:rPr lang="en-GB" dirty="0" err="1"/>
              <a:t>NoFap</a:t>
            </a:r>
            <a:endParaRPr lang="en-GB" dirty="0"/>
          </a:p>
          <a:p>
            <a:pPr algn="ctr"/>
            <a:endParaRPr lang="en-GB" dirty="0"/>
          </a:p>
          <a:p>
            <a:pPr algn="ctr"/>
            <a:r>
              <a:rPr lang="en-GB" dirty="0"/>
              <a:t>4. Community cohesion</a:t>
            </a:r>
          </a:p>
          <a:p>
            <a:pPr marL="285750" indent="-285750">
              <a:buFont typeface="Trebuchet MS" panose="020B0603020202020204" pitchFamily="34" charset="0"/>
              <a:buChar char="―"/>
            </a:pPr>
            <a:endParaRPr lang="en-GB" dirty="0"/>
          </a:p>
        </p:txBody>
      </p:sp>
      <p:pic>
        <p:nvPicPr>
          <p:cNvPr id="7170" name="Picture 2" descr="three silver keys">
            <a:extLst>
              <a:ext uri="{FF2B5EF4-FFF2-40B4-BE49-F238E27FC236}">
                <a16:creationId xmlns:a16="http://schemas.microsoft.com/office/drawing/2014/main" id="{0E3301A3-6849-41C1-A3A1-F24483A7EF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45" b="7440"/>
          <a:stretch/>
        </p:blipFill>
        <p:spPr bwMode="auto">
          <a:xfrm>
            <a:off x="4572000" y="900715"/>
            <a:ext cx="4114803" cy="30669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379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out)">
                                      <p:cBhvr>
                                        <p:cTn id="10" dur="2000"/>
                                        <p:tgtEl>
                                          <p:spTgt spid="10"/>
                                        </p:tgtEl>
                                      </p:cBhvr>
                                    </p:animEffect>
                                  </p:childTnLst>
                                </p:cTn>
                              </p:par>
                              <p:par>
                                <p:cTn id="11" presetID="6" presetClass="entr" presetSubtype="32"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circle(out)">
                                      <p:cBhvr>
                                        <p:cTn id="13" dur="20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fade">
                                      <p:cBhvr>
                                        <p:cTn id="43" dur="500"/>
                                        <p:tgtEl>
                                          <p:spTgt spid="2">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fade">
                                      <p:cBhvr>
                                        <p:cTn id="4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73458" y="6127901"/>
            <a:ext cx="3397084" cy="646331"/>
          </a:xfrm>
          <a:prstGeom prst="rect">
            <a:avLst/>
          </a:prstGeom>
          <a:noFill/>
        </p:spPr>
        <p:txBody>
          <a:bodyPr wrap="none" rtlCol="0">
            <a:spAutoFit/>
          </a:bodyPr>
          <a:lstStyle/>
          <a:p>
            <a:r>
              <a:rPr lang="en-GB" sz="3600" b="1" dirty="0">
                <a:solidFill>
                  <a:schemeClr val="accent1"/>
                </a:solidFill>
              </a:rPr>
              <a:t>Any questions?</a:t>
            </a:r>
          </a:p>
        </p:txBody>
      </p:sp>
      <p:pic>
        <p:nvPicPr>
          <p:cNvPr id="2" name="Picture 1">
            <a:extLst>
              <a:ext uri="{FF2B5EF4-FFF2-40B4-BE49-F238E27FC236}">
                <a16:creationId xmlns:a16="http://schemas.microsoft.com/office/drawing/2014/main" id="{F5D137ED-97AB-4122-BFFD-7A5002C84512}"/>
              </a:ext>
            </a:extLst>
          </p:cNvPr>
          <p:cNvPicPr>
            <a:picLocks noChangeAspect="1"/>
          </p:cNvPicPr>
          <p:nvPr/>
        </p:nvPicPr>
        <p:blipFill>
          <a:blip r:embed="rId3"/>
          <a:stretch>
            <a:fillRect/>
          </a:stretch>
        </p:blipFill>
        <p:spPr>
          <a:xfrm>
            <a:off x="0" y="0"/>
            <a:ext cx="9144000" cy="6067425"/>
          </a:xfrm>
          <a:prstGeom prst="rect">
            <a:avLst/>
          </a:prstGeom>
        </p:spPr>
      </p:pic>
    </p:spTree>
    <p:custDataLst>
      <p:tags r:id="rId1"/>
    </p:custDataLst>
    <p:extLst>
      <p:ext uri="{BB962C8B-B14F-4D97-AF65-F5344CB8AC3E}">
        <p14:creationId xmlns:p14="http://schemas.microsoft.com/office/powerpoint/2010/main" val="2775369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4956F-DAFB-4BD2-8BBE-91E4B067E4BB}"/>
              </a:ext>
            </a:extLst>
          </p:cNvPr>
          <p:cNvPicPr>
            <a:picLocks noChangeAspect="1"/>
          </p:cNvPicPr>
          <p:nvPr/>
        </p:nvPicPr>
        <p:blipFill>
          <a:blip r:embed="rId4"/>
          <a:stretch>
            <a:fillRect/>
          </a:stretch>
        </p:blipFill>
        <p:spPr>
          <a:xfrm>
            <a:off x="4968240" y="990129"/>
            <a:ext cx="3718560" cy="2762609"/>
          </a:xfrm>
          <a:prstGeom prst="rect">
            <a:avLst/>
          </a:prstGeom>
        </p:spPr>
      </p:pic>
      <p:sp>
        <p:nvSpPr>
          <p:cNvPr id="2" name="TextBox 1"/>
          <p:cNvSpPr txBox="1"/>
          <p:nvPr/>
        </p:nvSpPr>
        <p:spPr>
          <a:xfrm>
            <a:off x="457200" y="5547385"/>
            <a:ext cx="8686800" cy="1310615"/>
          </a:xfrm>
          <a:prstGeom prst="rect">
            <a:avLst/>
          </a:prstGeom>
          <a:noFill/>
        </p:spPr>
        <p:txBody>
          <a:bodyPr wrap="square" rtlCol="0">
            <a:spAutoFit/>
          </a:bodyPr>
          <a:lstStyle/>
          <a:p>
            <a:pPr>
              <a:lnSpc>
                <a:spcPts val="1900"/>
              </a:lnSpc>
            </a:pPr>
            <a:r>
              <a:rPr lang="en-GB" b="1" dirty="0"/>
              <a:t>Why it may not be addictive</a:t>
            </a:r>
          </a:p>
          <a:p>
            <a:pPr>
              <a:lnSpc>
                <a:spcPts val="1900"/>
              </a:lnSpc>
            </a:pPr>
            <a:endParaRPr lang="en-GB" b="1" dirty="0"/>
          </a:p>
          <a:p>
            <a:pPr marL="457200" indent="-457200">
              <a:lnSpc>
                <a:spcPts val="1900"/>
              </a:lnSpc>
              <a:buFont typeface="Arial" panose="020B0604020202020204" pitchFamily="34" charset="0"/>
              <a:buChar char="•"/>
            </a:pPr>
            <a:r>
              <a:rPr lang="en-GB" dirty="0"/>
              <a:t>Perceived addiction/ religiosity – cultural vs clinical (Ley et al., 2014)</a:t>
            </a:r>
          </a:p>
          <a:p>
            <a:pPr marL="457200" indent="-457200">
              <a:lnSpc>
                <a:spcPts val="1900"/>
              </a:lnSpc>
              <a:buFont typeface="Arial" panose="020B0604020202020204" pitchFamily="34" charset="0"/>
              <a:buChar char="•"/>
            </a:pPr>
            <a:r>
              <a:rPr lang="en-GB" dirty="0"/>
              <a:t>Often do not measure personality: sensation seeking? (Brown &amp; Engle, 2014) </a:t>
            </a:r>
          </a:p>
          <a:p>
            <a:pPr marL="457200" indent="-457200">
              <a:lnSpc>
                <a:spcPts val="1900"/>
              </a:lnSpc>
              <a:buFont typeface="Arial" panose="020B0604020202020204" pitchFamily="34" charset="0"/>
              <a:buChar char="•"/>
            </a:pPr>
            <a:r>
              <a:rPr lang="en-GB" dirty="0"/>
              <a:t>Compulsion vs addiction? i.e. reduce anxiety vs reward (Egan &amp; Parmar, 2013)</a:t>
            </a:r>
          </a:p>
        </p:txBody>
      </p:sp>
      <p:sp>
        <p:nvSpPr>
          <p:cNvPr id="10"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Addiction and pornography</a:t>
            </a:r>
          </a:p>
        </p:txBody>
      </p:sp>
      <p:sp>
        <p:nvSpPr>
          <p:cNvPr id="5" name="Rectangle 4">
            <a:extLst>
              <a:ext uri="{FF2B5EF4-FFF2-40B4-BE49-F238E27FC236}">
                <a16:creationId xmlns:a16="http://schemas.microsoft.com/office/drawing/2014/main" id="{45508032-BBCE-41B5-8958-85C4384D173D}"/>
              </a:ext>
            </a:extLst>
          </p:cNvPr>
          <p:cNvSpPr/>
          <p:nvPr/>
        </p:nvSpPr>
        <p:spPr>
          <a:xfrm>
            <a:off x="457200" y="899564"/>
            <a:ext cx="4434840" cy="3693319"/>
          </a:xfrm>
          <a:prstGeom prst="rect">
            <a:avLst/>
          </a:prstGeom>
        </p:spPr>
        <p:txBody>
          <a:bodyPr wrap="square">
            <a:spAutoFit/>
          </a:bodyPr>
          <a:lstStyle/>
          <a:p>
            <a:r>
              <a:rPr lang="en-GB" b="1" dirty="0"/>
              <a:t>Pornography and addiction</a:t>
            </a:r>
          </a:p>
          <a:p>
            <a:endParaRPr lang="en-GB" dirty="0"/>
          </a:p>
          <a:p>
            <a:pPr marL="285750" indent="-285750">
              <a:buFont typeface="Trebuchet MS" panose="020B0603020202020204" pitchFamily="34" charset="0"/>
              <a:buChar char="•"/>
            </a:pPr>
            <a:r>
              <a:rPr lang="en-US" dirty="0"/>
              <a:t>Stimulates dopamine paths in    reward system (Gola et al., 2017)</a:t>
            </a:r>
            <a:endParaRPr lang="en-GB" dirty="0"/>
          </a:p>
          <a:p>
            <a:pPr marL="285750" indent="-285750">
              <a:buFont typeface="Trebuchet MS" panose="020B0603020202020204" pitchFamily="34" charset="0"/>
              <a:buChar char="•"/>
            </a:pPr>
            <a:endParaRPr lang="en-US" dirty="0"/>
          </a:p>
          <a:p>
            <a:pPr marL="285750" indent="-285750">
              <a:buFont typeface="Trebuchet MS" panose="020B0603020202020204" pitchFamily="34" charset="0"/>
              <a:buChar char="•"/>
            </a:pPr>
            <a:r>
              <a:rPr lang="en-US" dirty="0"/>
              <a:t>Wired to respond to sexual stimulation to reinforce </a:t>
            </a:r>
            <a:r>
              <a:rPr lang="en-US" dirty="0" err="1"/>
              <a:t>behaviour</a:t>
            </a:r>
            <a:r>
              <a:rPr lang="en-US" dirty="0"/>
              <a:t>?</a:t>
            </a:r>
          </a:p>
          <a:p>
            <a:pPr marL="285750" indent="-285750">
              <a:buFont typeface="Trebuchet MS" panose="020B0603020202020204" pitchFamily="34" charset="0"/>
              <a:buChar char="•"/>
            </a:pPr>
            <a:endParaRPr lang="en-US" dirty="0"/>
          </a:p>
          <a:p>
            <a:pPr marL="285750" indent="-285750">
              <a:buFont typeface="Trebuchet MS" panose="020B0603020202020204" pitchFamily="34" charset="0"/>
              <a:buChar char="•"/>
            </a:pPr>
            <a:r>
              <a:rPr lang="en-US" dirty="0"/>
              <a:t>Reduced with dopamine antagonist (Kraus &amp; </a:t>
            </a:r>
            <a:r>
              <a:rPr lang="en-US" dirty="0" err="1"/>
              <a:t>Meshberg</a:t>
            </a:r>
            <a:r>
              <a:rPr lang="en-US" dirty="0"/>
              <a:t>-Cohen, 2015)</a:t>
            </a:r>
          </a:p>
          <a:p>
            <a:pPr marL="285750" indent="-285750">
              <a:buFont typeface="Trebuchet MS" panose="020B0603020202020204" pitchFamily="34" charset="0"/>
              <a:buChar char="•"/>
            </a:pPr>
            <a:endParaRPr lang="en-US" dirty="0"/>
          </a:p>
          <a:p>
            <a:pPr marL="285750" indent="-285750">
              <a:buFont typeface="Trebuchet MS" panose="020B0603020202020204" pitchFamily="34" charset="0"/>
              <a:buChar char="•"/>
            </a:pPr>
            <a:endParaRPr lang="en-US" dirty="0"/>
          </a:p>
          <a:p>
            <a:pPr marL="285750" indent="-285750">
              <a:buFont typeface="Trebuchet MS" panose="020B0603020202020204" pitchFamily="34" charset="0"/>
              <a:buChar char="•"/>
            </a:pPr>
            <a:endParaRPr lang="en-US" dirty="0"/>
          </a:p>
        </p:txBody>
      </p:sp>
      <p:sp>
        <p:nvSpPr>
          <p:cNvPr id="4" name="TextBox 3">
            <a:extLst>
              <a:ext uri="{FF2B5EF4-FFF2-40B4-BE49-F238E27FC236}">
                <a16:creationId xmlns:a16="http://schemas.microsoft.com/office/drawing/2014/main" id="{462CAEF9-3DFA-4CF3-8059-6FE3AE1DD5FF}"/>
              </a:ext>
            </a:extLst>
          </p:cNvPr>
          <p:cNvSpPr txBox="1"/>
          <p:nvPr/>
        </p:nvSpPr>
        <p:spPr>
          <a:xfrm>
            <a:off x="457200" y="3913545"/>
            <a:ext cx="8229600" cy="1754326"/>
          </a:xfrm>
          <a:prstGeom prst="rect">
            <a:avLst/>
          </a:prstGeom>
          <a:noFill/>
        </p:spPr>
        <p:txBody>
          <a:bodyPr wrap="square" rtlCol="0">
            <a:spAutoFit/>
          </a:bodyPr>
          <a:lstStyle/>
          <a:p>
            <a:pPr marL="285750" indent="-285750">
              <a:buFont typeface="Trebuchet MS" panose="020B0603020202020204" pitchFamily="34" charset="0"/>
              <a:buChar char="•"/>
            </a:pPr>
            <a:r>
              <a:rPr lang="en-GB" dirty="0"/>
              <a:t>Correlations with problematic pornography use:</a:t>
            </a:r>
          </a:p>
          <a:p>
            <a:pPr marL="742901" lvl="1" indent="-285750">
              <a:buFont typeface="Wingdings" panose="05000000000000000000" pitchFamily="2" charset="2"/>
              <a:buChar char="Ø"/>
            </a:pPr>
            <a:r>
              <a:rPr lang="en-GB" dirty="0"/>
              <a:t>Reduced working memory (Calvo et al., 2021)</a:t>
            </a:r>
          </a:p>
          <a:p>
            <a:pPr marL="742901" lvl="1" indent="-285750">
              <a:buFont typeface="Wingdings" panose="05000000000000000000" pitchFamily="2" charset="2"/>
              <a:buChar char="Ø"/>
            </a:pPr>
            <a:r>
              <a:rPr lang="en-GB" dirty="0"/>
              <a:t>Marriage dissatisfaction – men only (Perry, 2017)</a:t>
            </a:r>
          </a:p>
          <a:p>
            <a:pPr marL="742901" lvl="1" indent="-285750">
              <a:buFont typeface="Wingdings" panose="05000000000000000000" pitchFamily="2" charset="2"/>
              <a:buChar char="Ø"/>
            </a:pPr>
            <a:r>
              <a:rPr lang="en-GB" dirty="0"/>
              <a:t>Reduced commitment to partner (Lambert et al., 2012)</a:t>
            </a:r>
          </a:p>
          <a:p>
            <a:pPr marL="742901" lvl="1" indent="-285750">
              <a:buFont typeface="Wingdings" panose="05000000000000000000" pitchFamily="2" charset="2"/>
              <a:buChar char="Ø"/>
            </a:pPr>
            <a:r>
              <a:rPr lang="en-GB" dirty="0"/>
              <a:t>Sexual dissatisfaction – not ED (</a:t>
            </a:r>
            <a:r>
              <a:rPr lang="en-GB" dirty="0" err="1"/>
              <a:t>Dwulit</a:t>
            </a:r>
            <a:r>
              <a:rPr lang="en-GB" dirty="0"/>
              <a:t> &amp; </a:t>
            </a:r>
            <a:r>
              <a:rPr lang="en-GB" dirty="0" err="1"/>
              <a:t>Rzymski</a:t>
            </a:r>
            <a:r>
              <a:rPr lang="en-GB" dirty="0"/>
              <a:t>, 2019)</a:t>
            </a:r>
          </a:p>
          <a:p>
            <a:endParaRPr lang="en-GB" dirty="0"/>
          </a:p>
        </p:txBody>
      </p:sp>
      <p:pic>
        <p:nvPicPr>
          <p:cNvPr id="6" name="Picture 5">
            <a:extLst>
              <a:ext uri="{FF2B5EF4-FFF2-40B4-BE49-F238E27FC236}">
                <a16:creationId xmlns:a16="http://schemas.microsoft.com/office/drawing/2014/main" id="{A6090268-C71C-415E-967D-CF393D10EA53}"/>
              </a:ext>
            </a:extLst>
          </p:cNvPr>
          <p:cNvPicPr>
            <a:picLocks noChangeAspect="1"/>
          </p:cNvPicPr>
          <p:nvPr/>
        </p:nvPicPr>
        <p:blipFill rotWithShape="1">
          <a:blip r:embed="rId5"/>
          <a:srcRect r="7929"/>
          <a:stretch/>
        </p:blipFill>
        <p:spPr>
          <a:xfrm>
            <a:off x="4800600" y="938239"/>
            <a:ext cx="4036153" cy="2866390"/>
          </a:xfrm>
          <a:prstGeom prst="rect">
            <a:avLst/>
          </a:prstGeom>
        </p:spPr>
      </p:pic>
    </p:spTree>
    <p:custDataLst>
      <p:tags r:id="rId1"/>
    </p:custDataLst>
    <p:extLst>
      <p:ext uri="{BB962C8B-B14F-4D97-AF65-F5344CB8AC3E}">
        <p14:creationId xmlns:p14="http://schemas.microsoft.com/office/powerpoint/2010/main" val="289149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fade">
                                      <p:cBhvr>
                                        <p:cTn id="20" dur="500"/>
                                        <p:tgtEl>
                                          <p:spTgt spid="5">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5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500"/>
                                        <p:tgtEl>
                                          <p:spTgt spid="4">
                                            <p:txEl>
                                              <p:pRg st="4" end="4"/>
                                            </p:txEl>
                                          </p:spTgt>
                                        </p:tgtEl>
                                      </p:cBhvr>
                                    </p:animEffect>
                                  </p:childTnLst>
                                </p:cTn>
                              </p:par>
                              <p:par>
                                <p:cTn id="46" presetID="6" presetClass="entr" presetSubtype="32"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circle(out)">
                                      <p:cBhvr>
                                        <p:cTn id="48" dur="20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xEl>
                                              <p:pRg st="0" end="0"/>
                                            </p:txEl>
                                          </p:spTgt>
                                        </p:tgtEl>
                                        <p:attrNameLst>
                                          <p:attrName>style.visibility</p:attrName>
                                        </p:attrNameLst>
                                      </p:cBhvr>
                                      <p:to>
                                        <p:strVal val="visible"/>
                                      </p:to>
                                    </p:set>
                                    <p:animEffect transition="in" filter="fade">
                                      <p:cBhvr>
                                        <p:cTn id="53" dur="500"/>
                                        <p:tgtEl>
                                          <p:spTgt spid="2">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fade">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
                                            <p:txEl>
                                              <p:pRg st="3" end="3"/>
                                            </p:txEl>
                                          </p:spTgt>
                                        </p:tgtEl>
                                        <p:attrNameLst>
                                          <p:attrName>style.visibility</p:attrName>
                                        </p:attrNameLst>
                                      </p:cBhvr>
                                      <p:to>
                                        <p:strVal val="visible"/>
                                      </p:to>
                                    </p:set>
                                    <p:animEffect transition="in" filter="fade">
                                      <p:cBhvr>
                                        <p:cTn id="63" dur="500"/>
                                        <p:tgtEl>
                                          <p:spTgt spid="2">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xEl>
                                              <p:pRg st="4" end="4"/>
                                            </p:txEl>
                                          </p:spTgt>
                                        </p:tgtEl>
                                        <p:attrNameLst>
                                          <p:attrName>style.visibility</p:attrName>
                                        </p:attrNameLst>
                                      </p:cBhvr>
                                      <p:to>
                                        <p:strVal val="visible"/>
                                      </p:to>
                                    </p:set>
                                    <p:animEffect transition="in" filter="fade">
                                      <p:cBhvr>
                                        <p:cTn id="6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3BD05-469B-4DF9-AA6D-6736209C3E05}"/>
              </a:ext>
            </a:extLst>
          </p:cNvPr>
          <p:cNvPicPr>
            <a:picLocks noChangeAspect="1"/>
          </p:cNvPicPr>
          <p:nvPr/>
        </p:nvPicPr>
        <p:blipFill rotWithShape="1">
          <a:blip r:embed="rId4"/>
          <a:srcRect t="5323"/>
          <a:stretch/>
        </p:blipFill>
        <p:spPr>
          <a:xfrm>
            <a:off x="0" y="0"/>
            <a:ext cx="9144000" cy="5771495"/>
          </a:xfrm>
          <a:prstGeom prst="rect">
            <a:avLst/>
          </a:prstGeom>
        </p:spPr>
      </p:pic>
      <p:sp>
        <p:nvSpPr>
          <p:cNvPr id="9" name="TextBox 8"/>
          <p:cNvSpPr txBox="1"/>
          <p:nvPr/>
        </p:nvSpPr>
        <p:spPr>
          <a:xfrm>
            <a:off x="541960" y="5858470"/>
            <a:ext cx="8060091" cy="923330"/>
          </a:xfrm>
          <a:prstGeom prst="rect">
            <a:avLst/>
          </a:prstGeom>
          <a:noFill/>
        </p:spPr>
        <p:txBody>
          <a:bodyPr wrap="none" rtlCol="0">
            <a:spAutoFit/>
          </a:bodyPr>
          <a:lstStyle/>
          <a:p>
            <a:pPr algn="ctr"/>
            <a:r>
              <a:rPr lang="en-GB" b="1" dirty="0" err="1"/>
              <a:t>NoFap</a:t>
            </a:r>
            <a:r>
              <a:rPr lang="en-GB" b="1" dirty="0"/>
              <a:t> for self improvement</a:t>
            </a:r>
          </a:p>
          <a:p>
            <a:pPr algn="ctr"/>
            <a:r>
              <a:rPr lang="en-GB" dirty="0"/>
              <a:t>‘Semen retention’ gives ‘superpowers’: motivation/ cognition</a:t>
            </a:r>
          </a:p>
          <a:p>
            <a:pPr algn="ctr"/>
            <a:r>
              <a:rPr lang="en-GB" dirty="0"/>
              <a:t>e.g. strength, deep voice, willpower, mental clarity, focus, mood regulation</a:t>
            </a:r>
          </a:p>
        </p:txBody>
      </p:sp>
      <p:pic>
        <p:nvPicPr>
          <p:cNvPr id="2" name="Picture 1">
            <a:extLst>
              <a:ext uri="{FF2B5EF4-FFF2-40B4-BE49-F238E27FC236}">
                <a16:creationId xmlns:a16="http://schemas.microsoft.com/office/drawing/2014/main" id="{0F2CC7CA-025E-4F11-B9DB-EBDAC40E2AD5}"/>
              </a:ext>
            </a:extLst>
          </p:cNvPr>
          <p:cNvPicPr>
            <a:picLocks noChangeAspect="1"/>
          </p:cNvPicPr>
          <p:nvPr/>
        </p:nvPicPr>
        <p:blipFill rotWithShape="1">
          <a:blip r:embed="rId5"/>
          <a:srcRect t="9250"/>
          <a:stretch/>
        </p:blipFill>
        <p:spPr>
          <a:xfrm>
            <a:off x="0" y="0"/>
            <a:ext cx="9144000" cy="5806440"/>
          </a:xfrm>
          <a:prstGeom prst="rect">
            <a:avLst/>
          </a:prstGeom>
        </p:spPr>
      </p:pic>
    </p:spTree>
    <p:custDataLst>
      <p:tags r:id="rId1"/>
    </p:custDataLst>
    <p:extLst>
      <p:ext uri="{BB962C8B-B14F-4D97-AF65-F5344CB8AC3E}">
        <p14:creationId xmlns:p14="http://schemas.microsoft.com/office/powerpoint/2010/main" val="259867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par>
                                <p:cTn id="13" presetID="6" presetClass="entr" presetSubtype="3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out)">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3" y="884830"/>
            <a:ext cx="4864305" cy="1805731"/>
          </a:xfrm>
        </p:spPr>
        <p:txBody>
          <a:bodyPr>
            <a:normAutofit/>
          </a:bodyPr>
          <a:lstStyle/>
          <a:p>
            <a:pPr marL="0" indent="0">
              <a:lnSpc>
                <a:spcPts val="2000"/>
              </a:lnSpc>
              <a:spcBef>
                <a:spcPts val="0"/>
              </a:spcBef>
              <a:buNone/>
            </a:pPr>
            <a:r>
              <a:rPr lang="en-GB" b="1" dirty="0">
                <a:solidFill>
                  <a:schemeClr val="tx1"/>
                </a:solidFill>
              </a:rPr>
              <a:t>Getting these powers</a:t>
            </a:r>
          </a:p>
          <a:p>
            <a:pPr marL="0" indent="0">
              <a:lnSpc>
                <a:spcPts val="2000"/>
              </a:lnSpc>
              <a:spcBef>
                <a:spcPts val="0"/>
              </a:spcBef>
              <a:buNone/>
            </a:pPr>
            <a:endParaRPr lang="en-GB" sz="1200" dirty="0"/>
          </a:p>
          <a:p>
            <a:pPr>
              <a:lnSpc>
                <a:spcPts val="2000"/>
              </a:lnSpc>
              <a:spcBef>
                <a:spcPts val="0"/>
              </a:spcBef>
              <a:buClrTx/>
              <a:buFont typeface="Arial" panose="020B0604020202020204" pitchFamily="34" charset="0"/>
              <a:buChar char="•"/>
            </a:pPr>
            <a:r>
              <a:rPr lang="en-GB" dirty="0">
                <a:solidFill>
                  <a:schemeClr val="tx1"/>
                </a:solidFill>
              </a:rPr>
              <a:t>90 day abstinence from </a:t>
            </a:r>
            <a:r>
              <a:rPr lang="en-US" dirty="0">
                <a:solidFill>
                  <a:schemeClr val="tx1"/>
                </a:solidFill>
              </a:rPr>
              <a:t>feedback loop of Pornography, Masturbation, Orgasm (PMO)</a:t>
            </a:r>
          </a:p>
          <a:p>
            <a:pPr>
              <a:lnSpc>
                <a:spcPts val="2000"/>
              </a:lnSpc>
              <a:spcBef>
                <a:spcPts val="0"/>
              </a:spcBef>
              <a:buClrTx/>
              <a:buFont typeface="Arial" panose="020B0604020202020204" pitchFamily="34" charset="0"/>
              <a:buChar char="•"/>
            </a:pPr>
            <a:endParaRPr lang="en-US" dirty="0">
              <a:solidFill>
                <a:schemeClr val="tx1"/>
              </a:solidFill>
            </a:endParaRPr>
          </a:p>
          <a:p>
            <a:pPr>
              <a:lnSpc>
                <a:spcPts val="2000"/>
              </a:lnSpc>
              <a:spcBef>
                <a:spcPts val="0"/>
              </a:spcBef>
              <a:buClrTx/>
              <a:buFont typeface="Arial" panose="020B0604020202020204" pitchFamily="34" charset="0"/>
              <a:buChar char="•"/>
            </a:pPr>
            <a:r>
              <a:rPr lang="en-US" dirty="0">
                <a:solidFill>
                  <a:schemeClr val="tx1"/>
                </a:solidFill>
              </a:rPr>
              <a:t>Meant to result in cognitive reboot</a:t>
            </a:r>
            <a:endParaRPr lang="en-GB" dirty="0">
              <a:solidFill>
                <a:schemeClr val="tx1"/>
              </a:solidFill>
            </a:endParaRPr>
          </a:p>
          <a:p>
            <a:pPr>
              <a:lnSpc>
                <a:spcPts val="2000"/>
              </a:lnSpc>
              <a:spcBef>
                <a:spcPts val="0"/>
              </a:spcBef>
              <a:buFont typeface="Arial" panose="020B0604020202020204" pitchFamily="34" charset="0"/>
              <a:buChar char="•"/>
            </a:pPr>
            <a:endParaRPr lang="en-GB" dirty="0">
              <a:solidFill>
                <a:schemeClr val="tx1"/>
              </a:solidFill>
            </a:endParaRPr>
          </a:p>
        </p:txBody>
      </p:sp>
      <p:sp>
        <p:nvSpPr>
          <p:cNvPr id="7" name="Content Placeholder 5"/>
          <p:cNvSpPr txBox="1">
            <a:spLocks/>
          </p:cNvSpPr>
          <p:nvPr/>
        </p:nvSpPr>
        <p:spPr>
          <a:xfrm>
            <a:off x="457197" y="2623129"/>
            <a:ext cx="6466311" cy="2671868"/>
          </a:xfrm>
          <a:prstGeom prst="rect">
            <a:avLst/>
          </a:prstGeom>
        </p:spPr>
        <p:txBody>
          <a:bodyPr vert="horz" lIns="91430" tIns="45715" rIns="91430" bIns="45715" rtlCol="0">
            <a:norm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000"/>
              </a:lnSpc>
              <a:spcBef>
                <a:spcPts val="0"/>
              </a:spcBef>
              <a:buNone/>
            </a:pPr>
            <a:r>
              <a:rPr lang="en-GB" sz="1800" b="1" dirty="0"/>
              <a:t>Difficulty levels</a:t>
            </a:r>
          </a:p>
          <a:p>
            <a:pPr marL="0" indent="0">
              <a:lnSpc>
                <a:spcPts val="2000"/>
              </a:lnSpc>
              <a:spcBef>
                <a:spcPts val="0"/>
              </a:spcBef>
              <a:buNone/>
            </a:pPr>
            <a:endParaRPr lang="en-GB" sz="1800" b="1" dirty="0"/>
          </a:p>
          <a:p>
            <a:pPr>
              <a:lnSpc>
                <a:spcPts val="2000"/>
              </a:lnSpc>
              <a:spcBef>
                <a:spcPts val="0"/>
              </a:spcBef>
              <a:buFont typeface="Arial" panose="020B0604020202020204" pitchFamily="34" charset="0"/>
              <a:buChar char="•"/>
            </a:pPr>
            <a:r>
              <a:rPr lang="en-GB" sz="1800" dirty="0"/>
              <a:t>Easy mode: Masturbation and sex, but no pornography</a:t>
            </a:r>
          </a:p>
          <a:p>
            <a:pPr>
              <a:lnSpc>
                <a:spcPts val="2000"/>
              </a:lnSpc>
              <a:spcBef>
                <a:spcPts val="0"/>
              </a:spcBef>
              <a:buFont typeface="Arial" panose="020B0604020202020204" pitchFamily="34" charset="0"/>
              <a:buChar char="•"/>
            </a:pPr>
            <a:endParaRPr lang="en-GB" sz="1800" dirty="0"/>
          </a:p>
          <a:p>
            <a:pPr>
              <a:lnSpc>
                <a:spcPts val="2000"/>
              </a:lnSpc>
              <a:spcBef>
                <a:spcPts val="0"/>
              </a:spcBef>
              <a:buFont typeface="Arial" panose="020B0604020202020204" pitchFamily="34" charset="0"/>
              <a:buChar char="•"/>
            </a:pPr>
            <a:r>
              <a:rPr lang="en-GB" sz="1800" dirty="0"/>
              <a:t>Normal mode: Sex, but no masturbation or pornography</a:t>
            </a:r>
          </a:p>
          <a:p>
            <a:pPr>
              <a:lnSpc>
                <a:spcPts val="2000"/>
              </a:lnSpc>
              <a:spcBef>
                <a:spcPts val="0"/>
              </a:spcBef>
              <a:buFont typeface="Arial" panose="020B0604020202020204" pitchFamily="34" charset="0"/>
              <a:buChar char="•"/>
            </a:pPr>
            <a:endParaRPr lang="en-GB" sz="1800" dirty="0"/>
          </a:p>
          <a:p>
            <a:pPr>
              <a:lnSpc>
                <a:spcPts val="2000"/>
              </a:lnSpc>
              <a:spcBef>
                <a:spcPts val="0"/>
              </a:spcBef>
              <a:buFont typeface="Arial" panose="020B0604020202020204" pitchFamily="34" charset="0"/>
              <a:buChar char="•"/>
            </a:pPr>
            <a:r>
              <a:rPr lang="en-GB" sz="1800" dirty="0"/>
              <a:t>Hard mode: No masturbation, pornography or having sex</a:t>
            </a:r>
          </a:p>
          <a:p>
            <a:pPr>
              <a:lnSpc>
                <a:spcPts val="2000"/>
              </a:lnSpc>
              <a:spcBef>
                <a:spcPts val="0"/>
              </a:spcBef>
              <a:buFont typeface="Arial" panose="020B0604020202020204" pitchFamily="34" charset="0"/>
              <a:buChar char="•"/>
            </a:pPr>
            <a:endParaRPr lang="en-GB" sz="1800" dirty="0"/>
          </a:p>
          <a:p>
            <a:pPr>
              <a:lnSpc>
                <a:spcPts val="2000"/>
              </a:lnSpc>
              <a:spcBef>
                <a:spcPts val="0"/>
              </a:spcBef>
              <a:buFont typeface="Arial" panose="020B0604020202020204" pitchFamily="34" charset="0"/>
              <a:buChar char="•"/>
            </a:pPr>
            <a:r>
              <a:rPr lang="en-GB" sz="1800" dirty="0"/>
              <a:t>Monk mode: Hard + no artificial stimulation e.g. web</a:t>
            </a:r>
          </a:p>
          <a:p>
            <a:pPr marL="0" indent="0">
              <a:lnSpc>
                <a:spcPts val="2000"/>
              </a:lnSpc>
              <a:spcBef>
                <a:spcPts val="0"/>
              </a:spcBef>
              <a:buClr>
                <a:schemeClr val="accent1"/>
              </a:buClr>
              <a:buNone/>
            </a:pPr>
            <a:endParaRPr lang="en-GB" sz="3300" dirty="0"/>
          </a:p>
          <a:p>
            <a:pPr>
              <a:spcBef>
                <a:spcPts val="0"/>
              </a:spcBef>
              <a:buClr>
                <a:schemeClr val="accent1"/>
              </a:buClr>
              <a:buFont typeface="Arial" panose="020B0604020202020204" pitchFamily="34" charset="0"/>
              <a:buChar char="•"/>
            </a:pPr>
            <a:endParaRPr lang="en-GB" sz="2000" dirty="0"/>
          </a:p>
        </p:txBody>
      </p:sp>
      <p:sp>
        <p:nvSpPr>
          <p:cNvPr id="8" name="Content Placeholder 5"/>
          <p:cNvSpPr txBox="1">
            <a:spLocks/>
          </p:cNvSpPr>
          <p:nvPr/>
        </p:nvSpPr>
        <p:spPr>
          <a:xfrm>
            <a:off x="457200" y="5173114"/>
            <a:ext cx="8229597" cy="1491211"/>
          </a:xfrm>
          <a:prstGeom prst="rect">
            <a:avLst/>
          </a:prstGeom>
        </p:spPr>
        <p:txBody>
          <a:bodyPr vert="horz" lIns="91430" tIns="45715" rIns="91430" bIns="45715" rtlCol="0">
            <a:no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GB" sz="1800" b="1" dirty="0"/>
              <a:t>Who are the Fapstronauts?</a:t>
            </a:r>
          </a:p>
          <a:p>
            <a:pPr>
              <a:spcBef>
                <a:spcPts val="0"/>
              </a:spcBef>
              <a:buFont typeface="Arial" panose="020B0604020202020204" pitchFamily="34" charset="0"/>
              <a:buChar char="•"/>
            </a:pPr>
            <a:r>
              <a:rPr lang="en-GB" sz="1800" dirty="0"/>
              <a:t>95% men (Bishop, 2019)</a:t>
            </a:r>
          </a:p>
          <a:p>
            <a:pPr>
              <a:spcBef>
                <a:spcPts val="0"/>
              </a:spcBef>
              <a:buFont typeface="Arial" panose="020B0604020202020204" pitchFamily="34" charset="0"/>
              <a:buChar char="•"/>
            </a:pPr>
            <a:r>
              <a:rPr lang="en-GB" sz="1800" dirty="0"/>
              <a:t>White students – atheist/ agnostic (Rhodes, 2018)</a:t>
            </a:r>
          </a:p>
          <a:p>
            <a:pPr>
              <a:spcBef>
                <a:spcPts val="0"/>
              </a:spcBef>
              <a:buFont typeface="Arial" panose="020B0604020202020204" pitchFamily="34" charset="0"/>
              <a:buChar char="•"/>
            </a:pPr>
            <a:r>
              <a:rPr lang="en-GB" sz="1800" dirty="0"/>
              <a:t>Why?: motivation, relationships, intimacy (</a:t>
            </a:r>
            <a:r>
              <a:rPr lang="en-GB" sz="1800" dirty="0" err="1"/>
              <a:t>Osadchiy</a:t>
            </a:r>
            <a:r>
              <a:rPr lang="en-GB" sz="1800" dirty="0"/>
              <a:t>, 2020)</a:t>
            </a:r>
          </a:p>
          <a:p>
            <a:pPr>
              <a:spcBef>
                <a:spcPts val="0"/>
              </a:spcBef>
              <a:buFont typeface="Arial" panose="020B0604020202020204" pitchFamily="34" charset="0"/>
              <a:buChar char="•"/>
            </a:pPr>
            <a:r>
              <a:rPr lang="en-GB" sz="1800" dirty="0"/>
              <a:t>Largely </a:t>
            </a:r>
            <a:r>
              <a:rPr lang="en-US" sz="1800" dirty="0"/>
              <a:t>Anglo Northern-American (Taylor and Jackson, 2018)</a:t>
            </a:r>
          </a:p>
          <a:p>
            <a:pPr>
              <a:spcBef>
                <a:spcPts val="0"/>
              </a:spcBef>
              <a:buFont typeface="Arial" panose="020B0604020202020204" pitchFamily="34" charset="0"/>
              <a:buChar char="•"/>
            </a:pPr>
            <a:r>
              <a:rPr lang="en-US" sz="1800" dirty="0"/>
              <a:t>Part of the Manosphere?</a:t>
            </a:r>
            <a:endParaRPr lang="en-GB" sz="1800" dirty="0"/>
          </a:p>
        </p:txBody>
      </p:sp>
      <p:sp>
        <p:nvSpPr>
          <p:cNvPr id="11"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The </a:t>
            </a:r>
            <a:r>
              <a:rPr lang="en-GB" sz="4000" dirty="0" err="1">
                <a:solidFill>
                  <a:schemeClr val="accent1"/>
                </a:solidFill>
              </a:rPr>
              <a:t>NoFap</a:t>
            </a:r>
            <a:r>
              <a:rPr lang="en-GB" sz="4000" dirty="0">
                <a:solidFill>
                  <a:schemeClr val="accent1"/>
                </a:solidFill>
              </a:rPr>
              <a:t> challenge</a:t>
            </a:r>
          </a:p>
        </p:txBody>
      </p:sp>
      <p:pic>
        <p:nvPicPr>
          <p:cNvPr id="4" name="Picture 3">
            <a:extLst>
              <a:ext uri="{FF2B5EF4-FFF2-40B4-BE49-F238E27FC236}">
                <a16:creationId xmlns:a16="http://schemas.microsoft.com/office/drawing/2014/main" id="{7191E167-F9C6-4686-BE88-ADAE7F408024}"/>
              </a:ext>
            </a:extLst>
          </p:cNvPr>
          <p:cNvPicPr>
            <a:picLocks noChangeAspect="1"/>
          </p:cNvPicPr>
          <p:nvPr/>
        </p:nvPicPr>
        <p:blipFill rotWithShape="1">
          <a:blip r:embed="rId4"/>
          <a:srcRect l="4303" t="6880" r="4432" b="7593"/>
          <a:stretch/>
        </p:blipFill>
        <p:spPr>
          <a:xfrm>
            <a:off x="6063518" y="904920"/>
            <a:ext cx="2623279" cy="1795121"/>
          </a:xfrm>
          <a:prstGeom prst="rect">
            <a:avLst/>
          </a:prstGeom>
        </p:spPr>
      </p:pic>
      <p:pic>
        <p:nvPicPr>
          <p:cNvPr id="2052" name="Picture 4" descr="Cactus, Desert, Cacti, Plant, Green">
            <a:extLst>
              <a:ext uri="{FF2B5EF4-FFF2-40B4-BE49-F238E27FC236}">
                <a16:creationId xmlns:a16="http://schemas.microsoft.com/office/drawing/2014/main" id="{C37C4C3D-8C7D-41AD-8D20-71263D0EF8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7869" y="4090815"/>
            <a:ext cx="1746131" cy="27450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7870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fade">
                                      <p:cBhvr>
                                        <p:cTn id="40" dur="500"/>
                                        <p:tgtEl>
                                          <p:spTgt spid="7">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fade">
                                      <p:cBhvr>
                                        <p:cTn id="45" dur="500"/>
                                        <p:tgtEl>
                                          <p:spTgt spid="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fade">
                                      <p:cBhvr>
                                        <p:cTn id="50" dur="500"/>
                                        <p:tgtEl>
                                          <p:spTgt spid="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fade">
                                      <p:cBhvr>
                                        <p:cTn id="55" dur="500"/>
                                        <p:tgtEl>
                                          <p:spTgt spid="8">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
                                            <p:txEl>
                                              <p:pRg st="3" end="3"/>
                                            </p:txEl>
                                          </p:spTgt>
                                        </p:tgtEl>
                                        <p:attrNameLst>
                                          <p:attrName>style.visibility</p:attrName>
                                        </p:attrNameLst>
                                      </p:cBhvr>
                                      <p:to>
                                        <p:strVal val="visible"/>
                                      </p:to>
                                    </p:set>
                                    <p:animEffect transition="in" filter="fade">
                                      <p:cBhvr>
                                        <p:cTn id="60" dur="500"/>
                                        <p:tgtEl>
                                          <p:spTgt spid="8">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
                                            <p:txEl>
                                              <p:pRg st="4" end="4"/>
                                            </p:txEl>
                                          </p:spTgt>
                                        </p:tgtEl>
                                        <p:attrNameLst>
                                          <p:attrName>style.visibility</p:attrName>
                                        </p:attrNameLst>
                                      </p:cBhvr>
                                      <p:to>
                                        <p:strVal val="visible"/>
                                      </p:to>
                                    </p:set>
                                    <p:animEffect transition="in" filter="fade">
                                      <p:cBhvr>
                                        <p:cTn id="65" dur="500"/>
                                        <p:tgtEl>
                                          <p:spTgt spid="8">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
                                            <p:txEl>
                                              <p:pRg st="5" end="5"/>
                                            </p:txEl>
                                          </p:spTgt>
                                        </p:tgtEl>
                                        <p:attrNameLst>
                                          <p:attrName>style.visibility</p:attrName>
                                        </p:attrNameLst>
                                      </p:cBhvr>
                                      <p:to>
                                        <p:strVal val="visible"/>
                                      </p:to>
                                    </p:set>
                                    <p:animEffect transition="in" filter="fade">
                                      <p:cBhvr>
                                        <p:cTn id="7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AEFBCAD-4D2E-43CD-A23A-7412E124F283}"/>
              </a:ext>
            </a:extLst>
          </p:cNvPr>
          <p:cNvSpPr/>
          <p:nvPr/>
        </p:nvSpPr>
        <p:spPr>
          <a:xfrm>
            <a:off x="0" y="1371600"/>
            <a:ext cx="9144000" cy="54559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Content Placeholder 5"/>
          <p:cNvSpPr txBox="1">
            <a:spLocks/>
          </p:cNvSpPr>
          <p:nvPr/>
        </p:nvSpPr>
        <p:spPr>
          <a:xfrm>
            <a:off x="0" y="128322"/>
            <a:ext cx="9144000" cy="1445364"/>
          </a:xfrm>
          <a:prstGeom prst="rect">
            <a:avLst/>
          </a:prstGeom>
        </p:spPr>
        <p:txBody>
          <a:bodyPr vert="horz" lIns="91430" tIns="45715" rIns="91430" bIns="45715" rtlCol="0">
            <a:no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GB" sz="1800" b="1" dirty="0"/>
              <a:t>The Manosphere: arguably a part (Hartmann, 2020)</a:t>
            </a:r>
            <a:endParaRPr lang="en-US" sz="1800" dirty="0"/>
          </a:p>
          <a:p>
            <a:pPr marL="0" indent="0" algn="ctr">
              <a:spcBef>
                <a:spcPts val="0"/>
              </a:spcBef>
              <a:buNone/>
            </a:pPr>
            <a:r>
              <a:rPr lang="en-US" sz="1800" dirty="0"/>
              <a:t>Users: socially inhibited young men across manosphere (Bates, 2020)</a:t>
            </a:r>
            <a:endParaRPr lang="en-GB" sz="1800" dirty="0"/>
          </a:p>
          <a:p>
            <a:pPr marL="0" indent="0" algn="ctr">
              <a:spcBef>
                <a:spcPts val="0"/>
              </a:spcBef>
              <a:buNone/>
            </a:pPr>
            <a:r>
              <a:rPr lang="en-GB" sz="1800" dirty="0"/>
              <a:t>Informal coalition of anti-feminist/ male hegemony groups (Ging, 2019)</a:t>
            </a:r>
          </a:p>
          <a:p>
            <a:pPr marL="0" indent="0" algn="ctr">
              <a:spcBef>
                <a:spcPts val="0"/>
              </a:spcBef>
              <a:buNone/>
            </a:pPr>
            <a:r>
              <a:rPr lang="en-GB" sz="1800" dirty="0"/>
              <a:t>“Natural” masculinity under attack from feminism (Marwick &amp; Caplan, 2018)</a:t>
            </a:r>
          </a:p>
          <a:p>
            <a:pPr>
              <a:spcBef>
                <a:spcPts val="0"/>
              </a:spcBef>
              <a:buFont typeface="Arial" panose="020B0604020202020204" pitchFamily="34" charset="0"/>
              <a:buChar char="•"/>
            </a:pPr>
            <a:endParaRPr lang="en-GB" sz="2400" dirty="0"/>
          </a:p>
        </p:txBody>
      </p:sp>
      <p:graphicFrame>
        <p:nvGraphicFramePr>
          <p:cNvPr id="12" name="Diagram 11">
            <a:extLst>
              <a:ext uri="{FF2B5EF4-FFF2-40B4-BE49-F238E27FC236}">
                <a16:creationId xmlns:a16="http://schemas.microsoft.com/office/drawing/2014/main" id="{8D541C0E-1C18-4E01-A770-968C59F61029}"/>
              </a:ext>
            </a:extLst>
          </p:cNvPr>
          <p:cNvGraphicFramePr/>
          <p:nvPr>
            <p:extLst>
              <p:ext uri="{D42A27DB-BD31-4B8C-83A1-F6EECF244321}">
                <p14:modId xmlns:p14="http://schemas.microsoft.com/office/powerpoint/2010/main" val="1948332741"/>
              </p:ext>
            </p:extLst>
          </p:nvPr>
        </p:nvGraphicFramePr>
        <p:xfrm>
          <a:off x="0" y="1386840"/>
          <a:ext cx="9144000" cy="5471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55704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The values of </a:t>
            </a:r>
            <a:r>
              <a:rPr lang="en-GB" sz="4000" dirty="0" err="1">
                <a:solidFill>
                  <a:schemeClr val="accent1"/>
                </a:solidFill>
              </a:rPr>
              <a:t>NoFap</a:t>
            </a:r>
            <a:endParaRPr lang="en-GB" sz="4000" dirty="0">
              <a:solidFill>
                <a:schemeClr val="accent1"/>
              </a:solidFill>
            </a:endParaRPr>
          </a:p>
        </p:txBody>
      </p:sp>
      <p:sp>
        <p:nvSpPr>
          <p:cNvPr id="11" name="Content Placeholder 5"/>
          <p:cNvSpPr txBox="1">
            <a:spLocks/>
          </p:cNvSpPr>
          <p:nvPr/>
        </p:nvSpPr>
        <p:spPr>
          <a:xfrm>
            <a:off x="418700" y="972099"/>
            <a:ext cx="8603380" cy="5885901"/>
          </a:xfrm>
          <a:prstGeom prst="rect">
            <a:avLst/>
          </a:prstGeom>
        </p:spPr>
        <p:txBody>
          <a:bodyPr vert="horz" lIns="91430" tIns="45715" rIns="91430" bIns="45715" rtlCol="0">
            <a:no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500"/>
              </a:lnSpc>
              <a:spcBef>
                <a:spcPts val="0"/>
              </a:spcBef>
              <a:buNone/>
            </a:pPr>
            <a:r>
              <a:rPr lang="en-GB" sz="1800" b="1" dirty="0"/>
              <a:t>The </a:t>
            </a:r>
            <a:r>
              <a:rPr lang="en-GB" sz="1800" b="1" dirty="0" err="1"/>
              <a:t>NoFap</a:t>
            </a:r>
            <a:r>
              <a:rPr lang="en-GB" sz="1800" b="1" dirty="0"/>
              <a:t> philosophy (Taylor &amp; Jackson, 2018)</a:t>
            </a:r>
          </a:p>
          <a:p>
            <a:pPr marL="0" indent="0">
              <a:lnSpc>
                <a:spcPts val="2500"/>
              </a:lnSpc>
              <a:spcBef>
                <a:spcPts val="0"/>
              </a:spcBef>
              <a:buNone/>
            </a:pPr>
            <a:endParaRPr lang="en-GB" sz="1800" dirty="0"/>
          </a:p>
          <a:p>
            <a:pPr>
              <a:lnSpc>
                <a:spcPts val="2500"/>
              </a:lnSpc>
              <a:spcBef>
                <a:spcPts val="0"/>
              </a:spcBef>
            </a:pPr>
            <a:r>
              <a:rPr lang="en-GB" sz="1800" dirty="0"/>
              <a:t>663 posts/10 threads: “masculinity”</a:t>
            </a:r>
          </a:p>
          <a:p>
            <a:pPr>
              <a:lnSpc>
                <a:spcPts val="2500"/>
              </a:lnSpc>
              <a:spcBef>
                <a:spcPts val="0"/>
              </a:spcBef>
            </a:pPr>
            <a:r>
              <a:rPr lang="en-GB" sz="1800" dirty="0"/>
              <a:t>Shared meanings of masculinity?</a:t>
            </a:r>
          </a:p>
          <a:p>
            <a:pPr marL="0" indent="0">
              <a:lnSpc>
                <a:spcPts val="2500"/>
              </a:lnSpc>
              <a:spcBef>
                <a:spcPts val="0"/>
              </a:spcBef>
              <a:buNone/>
            </a:pPr>
            <a:endParaRPr lang="en-GB" sz="1800" dirty="0"/>
          </a:p>
          <a:p>
            <a:pPr marL="0" indent="0">
              <a:lnSpc>
                <a:spcPts val="2500"/>
              </a:lnSpc>
              <a:spcBef>
                <a:spcPts val="0"/>
              </a:spcBef>
              <a:buNone/>
            </a:pPr>
            <a:r>
              <a:rPr lang="en-GB" sz="1800" b="1" dirty="0"/>
              <a:t>Three key discourses:</a:t>
            </a:r>
            <a:endParaRPr lang="en-GB" sz="1800" dirty="0"/>
          </a:p>
          <a:p>
            <a:pPr marL="0" indent="0">
              <a:lnSpc>
                <a:spcPts val="2500"/>
              </a:lnSpc>
              <a:spcBef>
                <a:spcPts val="0"/>
              </a:spcBef>
              <a:buNone/>
            </a:pPr>
            <a:endParaRPr lang="en-GB" sz="1800" dirty="0"/>
          </a:p>
          <a:p>
            <a:pPr marL="0" indent="0">
              <a:lnSpc>
                <a:spcPts val="2500"/>
              </a:lnSpc>
              <a:spcBef>
                <a:spcPts val="0"/>
              </a:spcBef>
              <a:buNone/>
            </a:pPr>
            <a:r>
              <a:rPr lang="en-GB" sz="1800" b="1" dirty="0"/>
              <a:t>1. Realness and realisation – seeking genuine intimacy</a:t>
            </a:r>
          </a:p>
          <a:p>
            <a:pPr>
              <a:lnSpc>
                <a:spcPts val="2500"/>
              </a:lnSpc>
              <a:spcBef>
                <a:spcPts val="0"/>
              </a:spcBef>
              <a:buFont typeface="Arial" panose="020B0604020202020204" pitchFamily="34" charset="0"/>
              <a:buChar char="•"/>
            </a:pPr>
            <a:r>
              <a:rPr lang="en-GB" sz="1800" dirty="0"/>
              <a:t>Masturbation/non-penetrative sex - not seen as masculine</a:t>
            </a:r>
          </a:p>
          <a:p>
            <a:pPr>
              <a:lnSpc>
                <a:spcPts val="2500"/>
              </a:lnSpc>
              <a:spcBef>
                <a:spcPts val="0"/>
              </a:spcBef>
              <a:buFont typeface="Arial" panose="020B0604020202020204" pitchFamily="34" charset="0"/>
              <a:buChar char="•"/>
            </a:pPr>
            <a:r>
              <a:rPr lang="en-GB" sz="1800" dirty="0"/>
              <a:t>Contrast: real/ virtual women – ultimate goal vs inhibiting habit</a:t>
            </a:r>
          </a:p>
          <a:p>
            <a:pPr marL="0" indent="0">
              <a:lnSpc>
                <a:spcPts val="2500"/>
              </a:lnSpc>
              <a:spcBef>
                <a:spcPts val="0"/>
              </a:spcBef>
              <a:buNone/>
            </a:pPr>
            <a:endParaRPr lang="en-GB" sz="1800" dirty="0"/>
          </a:p>
          <a:p>
            <a:pPr marL="0" indent="0">
              <a:lnSpc>
                <a:spcPts val="2500"/>
              </a:lnSpc>
              <a:spcBef>
                <a:spcPts val="0"/>
              </a:spcBef>
              <a:buNone/>
            </a:pPr>
            <a:r>
              <a:rPr lang="en-GB" sz="1800" b="1" dirty="0"/>
              <a:t>2. Masculinity is innate – a stone age brain in the modern world</a:t>
            </a:r>
          </a:p>
          <a:p>
            <a:pPr>
              <a:lnSpc>
                <a:spcPts val="2500"/>
              </a:lnSpc>
              <a:spcBef>
                <a:spcPts val="0"/>
              </a:spcBef>
              <a:buFont typeface="Arial" panose="020B0604020202020204" pitchFamily="34" charset="0"/>
              <a:buChar char="•"/>
            </a:pPr>
            <a:r>
              <a:rPr lang="en-US" sz="1800" dirty="0"/>
              <a:t>Uneven power between genders: reflect differences in physicality</a:t>
            </a:r>
          </a:p>
          <a:p>
            <a:pPr>
              <a:lnSpc>
                <a:spcPts val="2500"/>
              </a:lnSpc>
              <a:spcBef>
                <a:spcPts val="0"/>
              </a:spcBef>
              <a:buFont typeface="Arial" panose="020B0604020202020204" pitchFamily="34" charset="0"/>
              <a:buChar char="•"/>
            </a:pPr>
            <a:r>
              <a:rPr lang="en-US" sz="1800" dirty="0"/>
              <a:t>Men = pleasure seekers/ women = pleasure givers: porn steals men’s agency</a:t>
            </a:r>
            <a:endParaRPr lang="en-GB" sz="1800" dirty="0"/>
          </a:p>
          <a:p>
            <a:pPr marL="0" indent="0">
              <a:lnSpc>
                <a:spcPts val="2500"/>
              </a:lnSpc>
              <a:spcBef>
                <a:spcPts val="0"/>
              </a:spcBef>
              <a:buNone/>
            </a:pPr>
            <a:endParaRPr lang="en-GB" sz="1800" dirty="0"/>
          </a:p>
          <a:p>
            <a:pPr marL="0" indent="0">
              <a:lnSpc>
                <a:spcPts val="2500"/>
              </a:lnSpc>
              <a:spcBef>
                <a:spcPts val="0"/>
              </a:spcBef>
              <a:buNone/>
            </a:pPr>
            <a:r>
              <a:rPr lang="en-GB" sz="1800" b="1" dirty="0"/>
              <a:t>3. Masculinity is a performance – act naturally</a:t>
            </a:r>
          </a:p>
          <a:p>
            <a:pPr>
              <a:lnSpc>
                <a:spcPts val="2500"/>
              </a:lnSpc>
              <a:spcBef>
                <a:spcPts val="0"/>
              </a:spcBef>
              <a:buFont typeface="Arial" panose="020B0604020202020204" pitchFamily="34" charset="0"/>
              <a:buChar char="•"/>
            </a:pPr>
            <a:r>
              <a:rPr lang="en-GB" sz="1800" dirty="0"/>
              <a:t>Society vilifies masculinity: reclaim suppressed identity</a:t>
            </a:r>
          </a:p>
          <a:p>
            <a:pPr>
              <a:lnSpc>
                <a:spcPts val="2500"/>
              </a:lnSpc>
              <a:spcBef>
                <a:spcPts val="0"/>
              </a:spcBef>
              <a:buFont typeface="Arial" panose="020B0604020202020204" pitchFamily="34" charset="0"/>
              <a:buChar char="•"/>
            </a:pPr>
            <a:r>
              <a:rPr lang="en-GB" sz="1800" dirty="0"/>
              <a:t>‘Embrace your masculinity’: who members are and aspire to be</a:t>
            </a:r>
          </a:p>
          <a:p>
            <a:pPr marL="3200047" lvl="7" indent="0">
              <a:lnSpc>
                <a:spcPts val="2400"/>
              </a:lnSpc>
              <a:spcBef>
                <a:spcPts val="0"/>
              </a:spcBef>
              <a:buNone/>
            </a:pPr>
            <a:r>
              <a:rPr lang="en-GB" sz="1800" dirty="0"/>
              <a:t>     </a:t>
            </a:r>
            <a:endParaRPr lang="en-GB" sz="2400" dirty="0"/>
          </a:p>
        </p:txBody>
      </p:sp>
      <p:pic>
        <p:nvPicPr>
          <p:cNvPr id="4" name="Picture 3">
            <a:extLst>
              <a:ext uri="{FF2B5EF4-FFF2-40B4-BE49-F238E27FC236}">
                <a16:creationId xmlns:a16="http://schemas.microsoft.com/office/drawing/2014/main" id="{66DB4CD1-AEDF-47B8-A114-542C739A6756}"/>
              </a:ext>
            </a:extLst>
          </p:cNvPr>
          <p:cNvPicPr>
            <a:picLocks noChangeAspect="1"/>
          </p:cNvPicPr>
          <p:nvPr/>
        </p:nvPicPr>
        <p:blipFill>
          <a:blip r:embed="rId4"/>
          <a:stretch>
            <a:fillRect/>
          </a:stretch>
        </p:blipFill>
        <p:spPr>
          <a:xfrm>
            <a:off x="6909150" y="895899"/>
            <a:ext cx="1777650" cy="2655021"/>
          </a:xfrm>
          <a:prstGeom prst="rect">
            <a:avLst/>
          </a:prstGeom>
        </p:spPr>
      </p:pic>
    </p:spTree>
    <p:custDataLst>
      <p:tags r:id="rId1"/>
    </p:custDataLst>
    <p:extLst>
      <p:ext uri="{BB962C8B-B14F-4D97-AF65-F5344CB8AC3E}">
        <p14:creationId xmlns:p14="http://schemas.microsoft.com/office/powerpoint/2010/main" val="307754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500"/>
                                        <p:tgtEl>
                                          <p:spTgt spid="11">
                                            <p:txEl>
                                              <p:pRg st="3" end="3"/>
                                            </p:txEl>
                                          </p:spTgt>
                                        </p:tgtEl>
                                      </p:cBhvr>
                                    </p:animEffect>
                                  </p:childTnLst>
                                </p:cTn>
                              </p:par>
                              <p:par>
                                <p:cTn id="13" presetID="6" presetClass="entr" presetSubtype="3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5" end="5"/>
                                            </p:txEl>
                                          </p:spTgt>
                                        </p:tgtEl>
                                        <p:attrNameLst>
                                          <p:attrName>style.visibility</p:attrName>
                                        </p:attrNameLst>
                                      </p:cBhvr>
                                      <p:to>
                                        <p:strVal val="visible"/>
                                      </p:to>
                                    </p:set>
                                    <p:animEffect transition="in" filter="fade">
                                      <p:cBhvr>
                                        <p:cTn id="20" dur="500"/>
                                        <p:tgtEl>
                                          <p:spTgt spid="11">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animEffect transition="in" filter="fade">
                                      <p:cBhvr>
                                        <p:cTn id="25" dur="500"/>
                                        <p:tgtEl>
                                          <p:spTgt spid="11">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8" end="8"/>
                                            </p:txEl>
                                          </p:spTgt>
                                        </p:tgtEl>
                                        <p:attrNameLst>
                                          <p:attrName>style.visibility</p:attrName>
                                        </p:attrNameLst>
                                      </p:cBhvr>
                                      <p:to>
                                        <p:strVal val="visible"/>
                                      </p:to>
                                    </p:set>
                                    <p:animEffect transition="in" filter="fade">
                                      <p:cBhvr>
                                        <p:cTn id="30" dur="500"/>
                                        <p:tgtEl>
                                          <p:spTgt spid="11">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animEffect transition="in" filter="fade">
                                      <p:cBhvr>
                                        <p:cTn id="35" dur="500"/>
                                        <p:tgtEl>
                                          <p:spTgt spid="11">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11" end="11"/>
                                            </p:txEl>
                                          </p:spTgt>
                                        </p:tgtEl>
                                        <p:attrNameLst>
                                          <p:attrName>style.visibility</p:attrName>
                                        </p:attrNameLst>
                                      </p:cBhvr>
                                      <p:to>
                                        <p:strVal val="visible"/>
                                      </p:to>
                                    </p:set>
                                    <p:animEffect transition="in" filter="fade">
                                      <p:cBhvr>
                                        <p:cTn id="40" dur="500"/>
                                        <p:tgtEl>
                                          <p:spTgt spid="11">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xEl>
                                              <p:pRg st="12" end="12"/>
                                            </p:txEl>
                                          </p:spTgt>
                                        </p:tgtEl>
                                        <p:attrNameLst>
                                          <p:attrName>style.visibility</p:attrName>
                                        </p:attrNameLst>
                                      </p:cBhvr>
                                      <p:to>
                                        <p:strVal val="visible"/>
                                      </p:to>
                                    </p:set>
                                    <p:animEffect transition="in" filter="fade">
                                      <p:cBhvr>
                                        <p:cTn id="45" dur="500"/>
                                        <p:tgtEl>
                                          <p:spTgt spid="11">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xEl>
                                              <p:pRg st="13" end="13"/>
                                            </p:txEl>
                                          </p:spTgt>
                                        </p:tgtEl>
                                        <p:attrNameLst>
                                          <p:attrName>style.visibility</p:attrName>
                                        </p:attrNameLst>
                                      </p:cBhvr>
                                      <p:to>
                                        <p:strVal val="visible"/>
                                      </p:to>
                                    </p:set>
                                    <p:animEffect transition="in" filter="fade">
                                      <p:cBhvr>
                                        <p:cTn id="50" dur="500"/>
                                        <p:tgtEl>
                                          <p:spTgt spid="11">
                                            <p:txEl>
                                              <p:pRg st="13" end="1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xEl>
                                              <p:pRg st="15" end="15"/>
                                            </p:txEl>
                                          </p:spTgt>
                                        </p:tgtEl>
                                        <p:attrNameLst>
                                          <p:attrName>style.visibility</p:attrName>
                                        </p:attrNameLst>
                                      </p:cBhvr>
                                      <p:to>
                                        <p:strVal val="visible"/>
                                      </p:to>
                                    </p:set>
                                    <p:animEffect transition="in" filter="fade">
                                      <p:cBhvr>
                                        <p:cTn id="55" dur="500"/>
                                        <p:tgtEl>
                                          <p:spTgt spid="11">
                                            <p:txEl>
                                              <p:pRg st="15" end="1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xEl>
                                              <p:pRg st="16" end="16"/>
                                            </p:txEl>
                                          </p:spTgt>
                                        </p:tgtEl>
                                        <p:attrNameLst>
                                          <p:attrName>style.visibility</p:attrName>
                                        </p:attrNameLst>
                                      </p:cBhvr>
                                      <p:to>
                                        <p:strVal val="visible"/>
                                      </p:to>
                                    </p:set>
                                    <p:animEffect transition="in" filter="fade">
                                      <p:cBhvr>
                                        <p:cTn id="60" dur="500"/>
                                        <p:tgtEl>
                                          <p:spTgt spid="11">
                                            <p:txEl>
                                              <p:pRg st="16" end="1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xEl>
                                              <p:pRg st="17" end="17"/>
                                            </p:txEl>
                                          </p:spTgt>
                                        </p:tgtEl>
                                        <p:attrNameLst>
                                          <p:attrName>style.visibility</p:attrName>
                                        </p:attrNameLst>
                                      </p:cBhvr>
                                      <p:to>
                                        <p:strVal val="visible"/>
                                      </p:to>
                                    </p:set>
                                    <p:animEffect transition="in" filter="fade">
                                      <p:cBhvr>
                                        <p:cTn id="65" dur="500"/>
                                        <p:tgtEl>
                                          <p:spTgt spid="1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accent1"/>
                </a:solidFill>
              </a:rPr>
              <a:t>Quotations</a:t>
            </a:r>
          </a:p>
        </p:txBody>
      </p:sp>
      <p:sp>
        <p:nvSpPr>
          <p:cNvPr id="11" name="Content Placeholder 5"/>
          <p:cNvSpPr txBox="1">
            <a:spLocks/>
          </p:cNvSpPr>
          <p:nvPr/>
        </p:nvSpPr>
        <p:spPr>
          <a:xfrm>
            <a:off x="418700" y="895899"/>
            <a:ext cx="8374780" cy="5794461"/>
          </a:xfrm>
          <a:prstGeom prst="rect">
            <a:avLst/>
          </a:prstGeom>
        </p:spPr>
        <p:txBody>
          <a:bodyPr vert="horz" lIns="91430" tIns="45715" rIns="91430" bIns="45715" rtlCol="0">
            <a:noAutofit/>
          </a:bodyPr>
          <a:lstStyle>
            <a:lvl1pPr marL="314760" indent="-31476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1pPr>
            <a:lvl2pPr marL="536575"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2pPr>
            <a:lvl3pPr marL="720725" indent="-184150"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3pPr>
            <a:lvl4pPr marL="896938" indent="-176213" algn="l" defTabSz="914299"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4pPr>
            <a:lvl5pPr marL="1073150" indent="-176213" algn="l" defTabSz="1073150" rtl="0" eaLnBrk="1" latinLnBrk="0" hangingPunct="1">
              <a:lnSpc>
                <a:spcPct val="100000"/>
              </a:lnSpc>
              <a:spcBef>
                <a:spcPts val="844"/>
              </a:spcBef>
              <a:buFont typeface="Arial" pitchFamily="34" charset="0"/>
              <a:buChar char="•"/>
              <a:defRPr sz="1400" kern="1200">
                <a:solidFill>
                  <a:schemeClr val="tx1"/>
                </a:solidFill>
                <a:latin typeface="+mn-lt"/>
                <a:ea typeface="+mn-ea"/>
                <a:cs typeface="+mn-cs"/>
              </a:defRPr>
            </a:lvl5pPr>
            <a:lvl6pPr marL="2514322"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3"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1" indent="-228574"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0"/>
              </a:spcBef>
              <a:buNone/>
            </a:pPr>
            <a:r>
              <a:rPr lang="en-GB" sz="1800" b="1" dirty="0"/>
              <a:t>The </a:t>
            </a:r>
            <a:r>
              <a:rPr lang="en-GB" sz="1800" b="1" dirty="0" err="1"/>
              <a:t>NoFap</a:t>
            </a:r>
            <a:r>
              <a:rPr lang="en-GB" sz="1800" b="1" dirty="0"/>
              <a:t> philosophy (Taylor &amp; Jackson, 2018)</a:t>
            </a:r>
          </a:p>
          <a:p>
            <a:pPr marL="0" indent="0">
              <a:lnSpc>
                <a:spcPts val="2400"/>
              </a:lnSpc>
              <a:spcBef>
                <a:spcPts val="0"/>
              </a:spcBef>
              <a:buNone/>
            </a:pPr>
            <a:endParaRPr lang="en-GB" b="1" dirty="0"/>
          </a:p>
          <a:p>
            <a:r>
              <a:rPr lang="en-US" dirty="0"/>
              <a:t>. . . what in the world is masculine about jerking off to porn in front of a screen? ... There’s nothing shameful about fucking a hot young girl, you feel like the king of the jungle afterwards that’s what we are meant to do! ... Not jerk off like lonely losers to pixels on a screen. He makes some good points in the book, doesn’t mean I became a feminist and grew a vagina after reading it. If anything it made me want to fap less and fuck more. Is that not masculine for you?</a:t>
            </a:r>
          </a:p>
          <a:p>
            <a:endParaRPr lang="en-US" dirty="0"/>
          </a:p>
          <a:p>
            <a:r>
              <a:rPr lang="en-US" dirty="0"/>
              <a:t>No Fap is not only about overcoming our addiction over porn and masturbation, it is also about reconnecting with our inner masculinity. So lets come out of our fantasies and begin to connect with real women. Lets love them and have meaningful sex with them and show Philip Zimbardo that it is the beginning of the end of the Demise of guys!!! Can we do it??? Yes we can!!!!</a:t>
            </a:r>
          </a:p>
          <a:p>
            <a:endParaRPr lang="en-US" dirty="0"/>
          </a:p>
          <a:p>
            <a:r>
              <a:rPr lang="en-US" dirty="0"/>
              <a:t>Think about what feminine means to you. Are you doing those things? Are you seeking approval, laughing nervously, and being indecisive? You shouldn’t be. . . And by the way, you can laugh, but laugh only if you want to. Laughing because you are nervous is feminine. Let the girls do that around you…</a:t>
            </a:r>
          </a:p>
          <a:p>
            <a:endParaRPr lang="en-US" dirty="0"/>
          </a:p>
          <a:p>
            <a:r>
              <a:rPr lang="en-US" dirty="0"/>
              <a:t>Who are you to say what </a:t>
            </a:r>
            <a:r>
              <a:rPr lang="en-US" dirty="0" err="1"/>
              <a:t>Nofap</a:t>
            </a:r>
            <a:r>
              <a:rPr lang="en-US" dirty="0"/>
              <a:t> is – really – about? As you should know, most </a:t>
            </a:r>
            <a:r>
              <a:rPr lang="en-US" dirty="0" err="1"/>
              <a:t>fapstronauts</a:t>
            </a:r>
            <a:r>
              <a:rPr lang="en-US" dirty="0"/>
              <a:t> partake for several different reasons. My reason for being a </a:t>
            </a:r>
            <a:r>
              <a:rPr lang="en-US" dirty="0" err="1"/>
              <a:t>fapstronaut</a:t>
            </a:r>
            <a:r>
              <a:rPr lang="en-US" dirty="0"/>
              <a:t> is to increase my masculinity, become stronger as a man, and learn who </a:t>
            </a:r>
            <a:r>
              <a:rPr lang="en-US" dirty="0" err="1"/>
              <a:t>i</a:t>
            </a:r>
            <a:r>
              <a:rPr lang="en-US" dirty="0"/>
              <a:t> really am. If a woman is uncomfortable with masculinity (aka sexist) that is THEIR problem, not mine. </a:t>
            </a:r>
            <a:endParaRPr lang="en-GB" b="1" dirty="0"/>
          </a:p>
          <a:p>
            <a:pPr marL="0" indent="0">
              <a:lnSpc>
                <a:spcPts val="2400"/>
              </a:lnSpc>
              <a:spcBef>
                <a:spcPts val="0"/>
              </a:spcBef>
              <a:buNone/>
            </a:pPr>
            <a:endParaRPr lang="en-GB" dirty="0"/>
          </a:p>
          <a:p>
            <a:pPr marL="3200047" lvl="7" indent="0">
              <a:lnSpc>
                <a:spcPts val="2400"/>
              </a:lnSpc>
              <a:spcBef>
                <a:spcPts val="0"/>
              </a:spcBef>
              <a:buNone/>
            </a:pPr>
            <a:r>
              <a:rPr lang="en-GB" sz="1400" dirty="0"/>
              <a:t>     </a:t>
            </a:r>
          </a:p>
        </p:txBody>
      </p:sp>
    </p:spTree>
    <p:custDataLst>
      <p:tags r:id="rId1"/>
    </p:custDataLst>
    <p:extLst>
      <p:ext uri="{BB962C8B-B14F-4D97-AF65-F5344CB8AC3E}">
        <p14:creationId xmlns:p14="http://schemas.microsoft.com/office/powerpoint/2010/main" val="2945587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0" end="10"/>
                                            </p:txEl>
                                          </p:spTgt>
                                        </p:tgtEl>
                                        <p:attrNameLst>
                                          <p:attrName>style.visibility</p:attrName>
                                        </p:attrNameLst>
                                      </p:cBhvr>
                                      <p:to>
                                        <p:strVal val="visible"/>
                                      </p:to>
                                    </p:set>
                                    <p:animEffect transition="in" filter="fade">
                                      <p:cBhvr>
                                        <p:cTn id="7"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418700" y="874273"/>
            <a:ext cx="8725300" cy="1625087"/>
          </a:xfrm>
        </p:spPr>
        <p:txBody>
          <a:bodyPr>
            <a:normAutofit/>
          </a:bodyPr>
          <a:lstStyle/>
          <a:p>
            <a:pPr marL="0" indent="0">
              <a:lnSpc>
                <a:spcPts val="2100"/>
              </a:lnSpc>
              <a:spcBef>
                <a:spcPts val="0"/>
              </a:spcBef>
              <a:buNone/>
            </a:pPr>
            <a:r>
              <a:rPr lang="en-GB" b="1" dirty="0">
                <a:solidFill>
                  <a:schemeClr val="tx1"/>
                </a:solidFill>
              </a:rPr>
              <a:t>Hartmann (2020) sexual Thatcherism</a:t>
            </a:r>
          </a:p>
          <a:p>
            <a:pPr marL="0" indent="0">
              <a:lnSpc>
                <a:spcPts val="2100"/>
              </a:lnSpc>
              <a:spcBef>
                <a:spcPts val="0"/>
              </a:spcBef>
              <a:buNone/>
            </a:pPr>
            <a:endParaRPr lang="en-GB" b="1" dirty="0">
              <a:solidFill>
                <a:schemeClr val="tx1"/>
              </a:solidFill>
            </a:endParaRPr>
          </a:p>
          <a:p>
            <a:pPr>
              <a:lnSpc>
                <a:spcPts val="2100"/>
              </a:lnSpc>
              <a:spcBef>
                <a:spcPts val="0"/>
              </a:spcBef>
              <a:buClrTx/>
              <a:buFont typeface="Arial" panose="020B0604020202020204" pitchFamily="34" charset="0"/>
              <a:buChar char="•"/>
            </a:pPr>
            <a:r>
              <a:rPr lang="en-GB" dirty="0" err="1">
                <a:solidFill>
                  <a:schemeClr val="tx1"/>
                </a:solidFill>
              </a:rPr>
              <a:t>NoFap</a:t>
            </a:r>
            <a:r>
              <a:rPr lang="en-GB" dirty="0">
                <a:solidFill>
                  <a:schemeClr val="tx1"/>
                </a:solidFill>
              </a:rPr>
              <a:t> videos on YouTube: sexuality and self-governance</a:t>
            </a:r>
          </a:p>
          <a:p>
            <a:pPr>
              <a:lnSpc>
                <a:spcPts val="2100"/>
              </a:lnSpc>
              <a:spcBef>
                <a:spcPts val="0"/>
              </a:spcBef>
              <a:buClrTx/>
              <a:buFont typeface="Arial" panose="020B0604020202020204" pitchFamily="34" charset="0"/>
              <a:buChar char="•"/>
            </a:pPr>
            <a:r>
              <a:rPr lang="en-GB" dirty="0">
                <a:solidFill>
                  <a:schemeClr val="tx1"/>
                </a:solidFill>
              </a:rPr>
              <a:t>Historical discourse: unmanly vice (Stolberg, 2000) – true men yield control</a:t>
            </a:r>
          </a:p>
          <a:p>
            <a:pPr>
              <a:lnSpc>
                <a:spcPts val="2100"/>
              </a:lnSpc>
              <a:spcBef>
                <a:spcPts val="0"/>
              </a:spcBef>
              <a:buClrTx/>
              <a:buFont typeface="Arial" panose="020B0604020202020204" pitchFamily="34" charset="0"/>
              <a:buChar char="•"/>
            </a:pPr>
            <a:r>
              <a:rPr lang="en-GB" dirty="0">
                <a:solidFill>
                  <a:schemeClr val="tx1"/>
                </a:solidFill>
              </a:rPr>
              <a:t>Transgressive: subverts natural economy of sexual exchange (Garlick, 2012)</a:t>
            </a:r>
          </a:p>
          <a:p>
            <a:pPr>
              <a:spcBef>
                <a:spcPts val="0"/>
              </a:spcBef>
              <a:buClrTx/>
              <a:buFont typeface="Arial" panose="020B0604020202020204" pitchFamily="34" charset="0"/>
              <a:buChar char="•"/>
            </a:pPr>
            <a:endParaRPr lang="en-GB" dirty="0">
              <a:solidFill>
                <a:schemeClr val="tx1"/>
              </a:solidFill>
            </a:endParaRPr>
          </a:p>
          <a:p>
            <a:pPr marL="0" indent="0">
              <a:spcBef>
                <a:spcPts val="0"/>
              </a:spcBef>
              <a:buNone/>
            </a:pPr>
            <a:endParaRPr lang="en-GB" dirty="0">
              <a:solidFill>
                <a:schemeClr val="tx1"/>
              </a:solidFill>
            </a:endParaRPr>
          </a:p>
        </p:txBody>
      </p:sp>
      <p:sp>
        <p:nvSpPr>
          <p:cNvPr id="10" name="Title 1"/>
          <p:cNvSpPr txBox="1">
            <a:spLocks/>
          </p:cNvSpPr>
          <p:nvPr/>
        </p:nvSpPr>
        <p:spPr>
          <a:xfrm>
            <a:off x="457200" y="-205639"/>
            <a:ext cx="8229600" cy="14093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err="1">
                <a:solidFill>
                  <a:schemeClr val="accent1"/>
                </a:solidFill>
              </a:rPr>
              <a:t>NoFap</a:t>
            </a:r>
            <a:r>
              <a:rPr lang="en-GB" sz="4000" dirty="0">
                <a:solidFill>
                  <a:schemeClr val="accent1"/>
                </a:solidFill>
              </a:rPr>
              <a:t> and neoliberalism</a:t>
            </a:r>
          </a:p>
        </p:txBody>
      </p:sp>
      <p:graphicFrame>
        <p:nvGraphicFramePr>
          <p:cNvPr id="7" name="Diagram 6">
            <a:extLst>
              <a:ext uri="{FF2B5EF4-FFF2-40B4-BE49-F238E27FC236}">
                <a16:creationId xmlns:a16="http://schemas.microsoft.com/office/drawing/2014/main" id="{C10B6DC7-A4A4-4F5C-A1E6-1540FC99699F}"/>
              </a:ext>
            </a:extLst>
          </p:cNvPr>
          <p:cNvGraphicFramePr/>
          <p:nvPr>
            <p:extLst>
              <p:ext uri="{D42A27DB-BD31-4B8C-83A1-F6EECF244321}">
                <p14:modId xmlns:p14="http://schemas.microsoft.com/office/powerpoint/2010/main" val="3625002984"/>
              </p:ext>
            </p:extLst>
          </p:nvPr>
        </p:nvGraphicFramePr>
        <p:xfrm>
          <a:off x="418700" y="2853396"/>
          <a:ext cx="5571625" cy="3306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E2CDF1A8-EABA-4873-97BA-F0041E9D6134}"/>
              </a:ext>
            </a:extLst>
          </p:cNvPr>
          <p:cNvSpPr txBox="1"/>
          <p:nvPr/>
        </p:nvSpPr>
        <p:spPr>
          <a:xfrm>
            <a:off x="476450" y="6211669"/>
            <a:ext cx="8191100" cy="630942"/>
          </a:xfrm>
          <a:prstGeom prst="rect">
            <a:avLst/>
          </a:prstGeom>
          <a:noFill/>
        </p:spPr>
        <p:txBody>
          <a:bodyPr wrap="square" rtlCol="0">
            <a:spAutoFit/>
          </a:bodyPr>
          <a:lstStyle/>
          <a:p>
            <a:pPr algn="ctr">
              <a:lnSpc>
                <a:spcPts val="2100"/>
              </a:lnSpc>
            </a:pPr>
            <a:r>
              <a:rPr lang="en-US" dirty="0"/>
              <a:t>Orgasm = natural reward for effort</a:t>
            </a:r>
          </a:p>
          <a:p>
            <a:pPr algn="ctr">
              <a:lnSpc>
                <a:spcPts val="2100"/>
              </a:lnSpc>
            </a:pPr>
            <a:r>
              <a:rPr lang="en-US" dirty="0"/>
              <a:t>Relapsing: betrayal of masculine sovereignty</a:t>
            </a:r>
            <a:endParaRPr lang="en-GB" dirty="0"/>
          </a:p>
        </p:txBody>
      </p:sp>
      <p:pic>
        <p:nvPicPr>
          <p:cNvPr id="4098" name="Picture 2" descr="Margaret Thatcher, Politician, Prime Minister, Uk">
            <a:extLst>
              <a:ext uri="{FF2B5EF4-FFF2-40B4-BE49-F238E27FC236}">
                <a16:creationId xmlns:a16="http://schemas.microsoft.com/office/drawing/2014/main" id="{1BFF7FCE-8AC8-4A63-8D0C-66A6571088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5370" y="2808189"/>
            <a:ext cx="2811870" cy="33518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7EC1BC-C26B-45D9-8B80-4C2CFB9F4104}"/>
              </a:ext>
            </a:extLst>
          </p:cNvPr>
          <p:cNvSpPr txBox="1"/>
          <p:nvPr/>
        </p:nvSpPr>
        <p:spPr>
          <a:xfrm>
            <a:off x="2487809" y="2375654"/>
            <a:ext cx="1507144" cy="369332"/>
          </a:xfrm>
          <a:prstGeom prst="rect">
            <a:avLst/>
          </a:prstGeom>
          <a:noFill/>
        </p:spPr>
        <p:txBody>
          <a:bodyPr wrap="none" rtlCol="0">
            <a:spAutoFit/>
          </a:bodyPr>
          <a:lstStyle/>
          <a:p>
            <a:r>
              <a:rPr lang="en-GB" b="1" dirty="0"/>
              <a:t>The journey</a:t>
            </a:r>
          </a:p>
        </p:txBody>
      </p:sp>
    </p:spTree>
    <p:custDataLst>
      <p:tags r:id="rId1"/>
    </p:custDataLst>
    <p:extLst>
      <p:ext uri="{BB962C8B-B14F-4D97-AF65-F5344CB8AC3E}">
        <p14:creationId xmlns:p14="http://schemas.microsoft.com/office/powerpoint/2010/main" val="3220415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2000"/>
                                        <p:tgtEl>
                                          <p:spTgt spid="7"/>
                                        </p:tgtEl>
                                      </p:cBhvr>
                                    </p:animEffect>
                                  </p:childTnLst>
                                </p:cTn>
                              </p:par>
                              <p:par>
                                <p:cTn id="28" presetID="6" presetClass="entr" presetSubtype="32" fill="hold" nodeType="withEffect">
                                  <p:stCondLst>
                                    <p:cond delay="0"/>
                                  </p:stCondLst>
                                  <p:childTnLst>
                                    <p:set>
                                      <p:cBhvr>
                                        <p:cTn id="29" dur="1" fill="hold">
                                          <p:stCondLst>
                                            <p:cond delay="0"/>
                                          </p:stCondLst>
                                        </p:cTn>
                                        <p:tgtEl>
                                          <p:spTgt spid="4098"/>
                                        </p:tgtEl>
                                        <p:attrNameLst>
                                          <p:attrName>style.visibility</p:attrName>
                                        </p:attrNameLst>
                                      </p:cBhvr>
                                      <p:to>
                                        <p:strVal val="visible"/>
                                      </p:to>
                                    </p:set>
                                    <p:animEffect transition="in" filter="circle(out)">
                                      <p:cBhvr>
                                        <p:cTn id="30" dur="2000"/>
                                        <p:tgtEl>
                                          <p:spTgt spid="409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School of Health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04776a79-2fe1-4ffe-83df-7e15a0e3db29">PowerPoint</Category>
    <Description0 xmlns="7686dd07-d9a8-42f8-836f-a372b81277b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C1A16A23CB684D983D6DCD8CB8485F" ma:contentTypeVersion="2" ma:contentTypeDescription="Create a new document." ma:contentTypeScope="" ma:versionID="86108d896489635612f8daa7b86adcca">
  <xsd:schema xmlns:xsd="http://www.w3.org/2001/XMLSchema" xmlns:xs="http://www.w3.org/2001/XMLSchema" xmlns:p="http://schemas.microsoft.com/office/2006/metadata/properties" xmlns:ns2="7686dd07-d9a8-42f8-836f-a372b81277bd" xmlns:ns3="04776a79-2fe1-4ffe-83df-7e15a0e3db29" targetNamespace="http://schemas.microsoft.com/office/2006/metadata/properties" ma:root="true" ma:fieldsID="f1a0cf8b6e6ce17d5091837111276ca7" ns2:_="" ns3:_="">
    <xsd:import namespace="7686dd07-d9a8-42f8-836f-a372b81277bd"/>
    <xsd:import namespace="04776a79-2fe1-4ffe-83df-7e15a0e3db29"/>
    <xsd:element name="properties">
      <xsd:complexType>
        <xsd:sequence>
          <xsd:element name="documentManagement">
            <xsd:complexType>
              <xsd:all>
                <xsd:element ref="ns2:Description0"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6dd07-d9a8-42f8-836f-a372b81277bd"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776a79-2fe1-4ffe-83df-7e15a0e3db29" elementFormDefault="qualified">
    <xsd:import namespace="http://schemas.microsoft.com/office/2006/documentManagement/types"/>
    <xsd:import namespace="http://schemas.microsoft.com/office/infopath/2007/PartnerControls"/>
    <xsd:element name="Category" ma:index="9" nillable="true" ma:displayName="Category" ma:format="Dropdown" ma:internalName="Category">
      <xsd:simpleType>
        <xsd:restriction base="dms:Choice">
          <xsd:enumeration value="Factsheet"/>
          <xsd:enumeration value="PowerPoint"/>
          <xsd:enumeration value="Poster"/>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E33C6F-FDA2-4B81-8074-0CFD2F01E24F}">
  <ds:schemaRefs>
    <ds:schemaRef ds:uri="7686dd07-d9a8-42f8-836f-a372b81277bd"/>
    <ds:schemaRef ds:uri="http://schemas.microsoft.com/office/2006/documentManagement/types"/>
    <ds:schemaRef ds:uri="http://purl.org/dc/dcmitype/"/>
    <ds:schemaRef ds:uri="http://www.w3.org/XML/1998/namespac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04776a79-2fe1-4ffe-83df-7e15a0e3db29"/>
  </ds:schemaRefs>
</ds:datastoreItem>
</file>

<file path=customXml/itemProps2.xml><?xml version="1.0" encoding="utf-8"?>
<ds:datastoreItem xmlns:ds="http://schemas.openxmlformats.org/officeDocument/2006/customXml" ds:itemID="{28EEF1B8-1733-4131-92EE-A7261BB5E8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6dd07-d9a8-42f8-836f-a372b81277bd"/>
    <ds:schemaRef ds:uri="04776a79-2fe1-4ffe-83df-7e15a0e3db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444F34-C1CC-4315-B886-7C20A95EE6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15841</TotalTime>
  <Words>2307</Words>
  <Application>Microsoft Office PowerPoint</Application>
  <PresentationFormat>On-screen Show (4:3)</PresentationFormat>
  <Paragraphs>331</Paragraphs>
  <Slides>21</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ArialMT</vt:lpstr>
      <vt:lpstr>Calibri</vt:lpstr>
      <vt:lpstr>Courier New</vt:lpstr>
      <vt:lpstr>Trebuchet MS</vt:lpstr>
      <vt:lpstr>Wingdings</vt:lpstr>
      <vt:lpstr>Wingdings 3</vt:lpstr>
      <vt:lpstr>School of Health PPT</vt:lpstr>
      <vt:lpstr>Facet</vt:lpstr>
      <vt:lpstr> THANK YOU Any questions? </vt:lpstr>
      <vt:lpstr>NoFap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Lockdown and sexual behaviour</vt:lpstr>
      <vt:lpstr>PowerPoint Presentation</vt:lpstr>
      <vt:lpstr>PowerPoint Presentation</vt:lpstr>
      <vt:lpstr>PowerPoint Presentation</vt:lpstr>
      <vt:lpstr>PowerPoint Presentation</vt:lpstr>
      <vt:lpstr>PowerPoint Presentation</vt:lpstr>
      <vt:lpstr>PowerPoint Presentation</vt:lpstr>
      <vt:lpstr>3. Testing the parameters of NoFap</vt:lpstr>
      <vt:lpstr>PowerPoint Presentation</vt:lpstr>
      <vt:lpstr>Conclusions</vt:lpstr>
      <vt:lpstr>PowerPoint Presentation</vt:lpstr>
    </vt:vector>
  </TitlesOfParts>
  <Company>Apollo Group,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 SECOND LINE HERE</dc:title>
  <dc:creator>Apollo Group User</dc:creator>
  <cp:lastModifiedBy>Leah Morrison (lib)</cp:lastModifiedBy>
  <cp:revision>834</cp:revision>
  <dcterms:created xsi:type="dcterms:W3CDTF">2013-09-21T12:42:59Z</dcterms:created>
  <dcterms:modified xsi:type="dcterms:W3CDTF">2024-01-26T14:03:10Z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0x0101000BC1A16A23CB684D983D6DCD8CB8485F</vt:lpwstr>
  </property>
  <property fmtid="{D5CDD505-2E9C-101B-9397-08002B2CF9AE}" pid="3" name="ArticulateGUID">
    <vt:lpwstr>C78A7E9C-85E0-45EB-B9F0-D3D6D755B839</vt:lpwstr>
  </property>
  <property fmtid="{D5CDD505-2E9C-101B-9397-08002B2CF9AE}" pid="4" name="ArticulatePath">
    <vt:lpwstr>RGU presentation</vt:lpwstr>
  </property>
</Properties>
</file>