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476" r:id="rId5"/>
    <p:sldId id="477" r:id="rId6"/>
    <p:sldId id="257" r:id="rId7"/>
    <p:sldId id="258" r:id="rId8"/>
    <p:sldId id="260" r:id="rId9"/>
    <p:sldId id="478" r:id="rId10"/>
    <p:sldId id="479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86B3DC-8CB0-E3AB-D949-977E006615B7}" v="130" dt="2023-06-24T16:21:54.455"/>
    <p1510:client id="{F7F31579-F54B-4CDE-BBE3-F75678C5E2B6}" v="2" dt="2022-10-26T10:48:09.7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/>
    <p:restoredTop sz="94697"/>
  </p:normalViewPr>
  <p:slideViewPr>
    <p:cSldViewPr snapToGrid="0" snapToObjects="1">
      <p:cViewPr varScale="1">
        <p:scale>
          <a:sx n="44" d="100"/>
          <a:sy n="4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814428-2B73-40EE-B6CA-707C99478B0D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EB2CAB4-D837-419E-8962-D23748A2AA54}">
      <dgm:prSet/>
      <dgm:spPr/>
      <dgm:t>
        <a:bodyPr/>
        <a:lstStyle/>
        <a:p>
          <a:r>
            <a:rPr lang="en-GB" dirty="0">
              <a:solidFill>
                <a:srgbClr val="000000"/>
              </a:solidFill>
              <a:latin typeface="Times New Roman"/>
              <a:cs typeface="Times New Roman"/>
            </a:rPr>
            <a:t>The objective of this study is to explore the gendered approach to crisis management by investigating women entrepreneurs' crisis responses across seven SSA.</a:t>
          </a:r>
          <a:endParaRPr lang="en-US" dirty="0">
            <a:solidFill>
              <a:srgbClr val="000000"/>
            </a:solidFill>
          </a:endParaRPr>
        </a:p>
      </dgm:t>
    </dgm:pt>
    <dgm:pt modelId="{AAD86473-AC39-4145-95CA-00A009E4366D}" type="parTrans" cxnId="{6433BABF-6EA9-4EB7-8B4E-16D331394142}">
      <dgm:prSet/>
      <dgm:spPr/>
      <dgm:t>
        <a:bodyPr/>
        <a:lstStyle/>
        <a:p>
          <a:endParaRPr lang="en-US"/>
        </a:p>
      </dgm:t>
    </dgm:pt>
    <dgm:pt modelId="{99B939F8-2B38-467E-8807-298E6C40464C}" type="sibTrans" cxnId="{6433BABF-6EA9-4EB7-8B4E-16D331394142}">
      <dgm:prSet/>
      <dgm:spPr/>
      <dgm:t>
        <a:bodyPr/>
        <a:lstStyle/>
        <a:p>
          <a:endParaRPr lang="en-US"/>
        </a:p>
      </dgm:t>
    </dgm:pt>
    <dgm:pt modelId="{1498B427-3A76-4637-B4D1-70142331CDD5}">
      <dgm:prSet/>
      <dgm:spPr/>
      <dgm:t>
        <a:bodyPr/>
        <a:lstStyle/>
        <a:p>
          <a:pPr rtl="0"/>
          <a:r>
            <a:rPr lang="en-GB" dirty="0">
              <a:latin typeface="Calibri Light" panose="020F0302020204030204"/>
            </a:rPr>
            <a:t>How gendered is crisis in Sub-Saharan African countries and what impact does it have on women entrepreneurs.</a:t>
          </a:r>
          <a:endParaRPr lang="en-GB" dirty="0"/>
        </a:p>
      </dgm:t>
    </dgm:pt>
    <dgm:pt modelId="{699EAAA5-D884-43A0-A34B-B931483C15D7}" type="parTrans" cxnId="{82172985-D2AD-4C89-8518-DBFC9DA9D15D}">
      <dgm:prSet/>
      <dgm:spPr/>
      <dgm:t>
        <a:bodyPr/>
        <a:lstStyle/>
        <a:p>
          <a:endParaRPr lang="en-US"/>
        </a:p>
      </dgm:t>
    </dgm:pt>
    <dgm:pt modelId="{6A2D8FE7-7627-4635-B022-F630C1456CB6}" type="sibTrans" cxnId="{82172985-D2AD-4C89-8518-DBFC9DA9D15D}">
      <dgm:prSet/>
      <dgm:spPr/>
      <dgm:t>
        <a:bodyPr/>
        <a:lstStyle/>
        <a:p>
          <a:endParaRPr lang="en-US"/>
        </a:p>
      </dgm:t>
    </dgm:pt>
    <dgm:pt modelId="{472CAAAA-8564-4C8F-946C-1351C78B5572}" type="pres">
      <dgm:prSet presAssocID="{7E814428-2B73-40EE-B6CA-707C99478B0D}" presName="outerComposite" presStyleCnt="0">
        <dgm:presLayoutVars>
          <dgm:chMax val="5"/>
          <dgm:dir/>
          <dgm:resizeHandles val="exact"/>
        </dgm:presLayoutVars>
      </dgm:prSet>
      <dgm:spPr/>
    </dgm:pt>
    <dgm:pt modelId="{CF98390B-D352-4B11-B7AA-829ED4341319}" type="pres">
      <dgm:prSet presAssocID="{7E814428-2B73-40EE-B6CA-707C99478B0D}" presName="dummyMaxCanvas" presStyleCnt="0">
        <dgm:presLayoutVars/>
      </dgm:prSet>
      <dgm:spPr/>
    </dgm:pt>
    <dgm:pt modelId="{2A8DE6AC-3A31-4A91-8F3B-5C4B1CFC00CC}" type="pres">
      <dgm:prSet presAssocID="{7E814428-2B73-40EE-B6CA-707C99478B0D}" presName="TwoNodes_1" presStyleLbl="node1" presStyleIdx="0" presStyleCnt="2">
        <dgm:presLayoutVars>
          <dgm:bulletEnabled val="1"/>
        </dgm:presLayoutVars>
      </dgm:prSet>
      <dgm:spPr/>
    </dgm:pt>
    <dgm:pt modelId="{EB176BFF-EB24-4DFB-81DE-C3FC66BA1363}" type="pres">
      <dgm:prSet presAssocID="{7E814428-2B73-40EE-B6CA-707C99478B0D}" presName="TwoNodes_2" presStyleLbl="node1" presStyleIdx="1" presStyleCnt="2">
        <dgm:presLayoutVars>
          <dgm:bulletEnabled val="1"/>
        </dgm:presLayoutVars>
      </dgm:prSet>
      <dgm:spPr/>
    </dgm:pt>
    <dgm:pt modelId="{BA803674-B8D8-49FC-B879-0442538A61EB}" type="pres">
      <dgm:prSet presAssocID="{7E814428-2B73-40EE-B6CA-707C99478B0D}" presName="TwoConn_1-2" presStyleLbl="fgAccFollowNode1" presStyleIdx="0" presStyleCnt="1">
        <dgm:presLayoutVars>
          <dgm:bulletEnabled val="1"/>
        </dgm:presLayoutVars>
      </dgm:prSet>
      <dgm:spPr/>
    </dgm:pt>
    <dgm:pt modelId="{6DAC51BF-B845-4442-A7A9-F21345A930DF}" type="pres">
      <dgm:prSet presAssocID="{7E814428-2B73-40EE-B6CA-707C99478B0D}" presName="TwoNodes_1_text" presStyleLbl="node1" presStyleIdx="1" presStyleCnt="2">
        <dgm:presLayoutVars>
          <dgm:bulletEnabled val="1"/>
        </dgm:presLayoutVars>
      </dgm:prSet>
      <dgm:spPr/>
    </dgm:pt>
    <dgm:pt modelId="{D03EB5DF-11A8-42A8-AFF6-E3FBB41A1D9C}" type="pres">
      <dgm:prSet presAssocID="{7E814428-2B73-40EE-B6CA-707C99478B0D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4288E53E-0476-405A-8281-E3174BDBCA1C}" type="presOf" srcId="{DEB2CAB4-D837-419E-8962-D23748A2AA54}" destId="{2A8DE6AC-3A31-4A91-8F3B-5C4B1CFC00CC}" srcOrd="0" destOrd="0" presId="urn:microsoft.com/office/officeart/2005/8/layout/vProcess5"/>
    <dgm:cxn modelId="{6DE93764-4B90-40FD-90AF-E56B072B0DDF}" type="presOf" srcId="{1498B427-3A76-4637-B4D1-70142331CDD5}" destId="{D03EB5DF-11A8-42A8-AFF6-E3FBB41A1D9C}" srcOrd="1" destOrd="0" presId="urn:microsoft.com/office/officeart/2005/8/layout/vProcess5"/>
    <dgm:cxn modelId="{2B6FCB7E-01A2-400D-A41C-23C4019313D0}" type="presOf" srcId="{7E814428-2B73-40EE-B6CA-707C99478B0D}" destId="{472CAAAA-8564-4C8F-946C-1351C78B5572}" srcOrd="0" destOrd="0" presId="urn:microsoft.com/office/officeart/2005/8/layout/vProcess5"/>
    <dgm:cxn modelId="{82172985-D2AD-4C89-8518-DBFC9DA9D15D}" srcId="{7E814428-2B73-40EE-B6CA-707C99478B0D}" destId="{1498B427-3A76-4637-B4D1-70142331CDD5}" srcOrd="1" destOrd="0" parTransId="{699EAAA5-D884-43A0-A34B-B931483C15D7}" sibTransId="{6A2D8FE7-7627-4635-B022-F630C1456CB6}"/>
    <dgm:cxn modelId="{AD69AB8F-BEB8-4EBB-89FE-5D73E5EE6DED}" type="presOf" srcId="{1498B427-3A76-4637-B4D1-70142331CDD5}" destId="{EB176BFF-EB24-4DFB-81DE-C3FC66BA1363}" srcOrd="0" destOrd="0" presId="urn:microsoft.com/office/officeart/2005/8/layout/vProcess5"/>
    <dgm:cxn modelId="{EAED5D97-DCFD-4F6F-B20D-69957762810C}" type="presOf" srcId="{DEB2CAB4-D837-419E-8962-D23748A2AA54}" destId="{6DAC51BF-B845-4442-A7A9-F21345A930DF}" srcOrd="1" destOrd="0" presId="urn:microsoft.com/office/officeart/2005/8/layout/vProcess5"/>
    <dgm:cxn modelId="{6433BABF-6EA9-4EB7-8B4E-16D331394142}" srcId="{7E814428-2B73-40EE-B6CA-707C99478B0D}" destId="{DEB2CAB4-D837-419E-8962-D23748A2AA54}" srcOrd="0" destOrd="0" parTransId="{AAD86473-AC39-4145-95CA-00A009E4366D}" sibTransId="{99B939F8-2B38-467E-8807-298E6C40464C}"/>
    <dgm:cxn modelId="{01115AD8-97D8-4AC5-B4EB-889EFE1169E9}" type="presOf" srcId="{99B939F8-2B38-467E-8807-298E6C40464C}" destId="{BA803674-B8D8-49FC-B879-0442538A61EB}" srcOrd="0" destOrd="0" presId="urn:microsoft.com/office/officeart/2005/8/layout/vProcess5"/>
    <dgm:cxn modelId="{C335768A-62DD-41C1-84B7-4ED03DDC56D2}" type="presParOf" srcId="{472CAAAA-8564-4C8F-946C-1351C78B5572}" destId="{CF98390B-D352-4B11-B7AA-829ED4341319}" srcOrd="0" destOrd="0" presId="urn:microsoft.com/office/officeart/2005/8/layout/vProcess5"/>
    <dgm:cxn modelId="{0FDA3E33-4BBD-4E89-B680-F38DDD802DE0}" type="presParOf" srcId="{472CAAAA-8564-4C8F-946C-1351C78B5572}" destId="{2A8DE6AC-3A31-4A91-8F3B-5C4B1CFC00CC}" srcOrd="1" destOrd="0" presId="urn:microsoft.com/office/officeart/2005/8/layout/vProcess5"/>
    <dgm:cxn modelId="{668DD791-3791-4A3C-8FAA-C7A4521155DA}" type="presParOf" srcId="{472CAAAA-8564-4C8F-946C-1351C78B5572}" destId="{EB176BFF-EB24-4DFB-81DE-C3FC66BA1363}" srcOrd="2" destOrd="0" presId="urn:microsoft.com/office/officeart/2005/8/layout/vProcess5"/>
    <dgm:cxn modelId="{93770CF7-9471-48A3-9774-ACD990D5EE19}" type="presParOf" srcId="{472CAAAA-8564-4C8F-946C-1351C78B5572}" destId="{BA803674-B8D8-49FC-B879-0442538A61EB}" srcOrd="3" destOrd="0" presId="urn:microsoft.com/office/officeart/2005/8/layout/vProcess5"/>
    <dgm:cxn modelId="{4101B8BF-7256-4FE9-AF28-59566D708C31}" type="presParOf" srcId="{472CAAAA-8564-4C8F-946C-1351C78B5572}" destId="{6DAC51BF-B845-4442-A7A9-F21345A930DF}" srcOrd="4" destOrd="0" presId="urn:microsoft.com/office/officeart/2005/8/layout/vProcess5"/>
    <dgm:cxn modelId="{F9929E3B-F815-4D46-B8AE-E461D69F6B60}" type="presParOf" srcId="{472CAAAA-8564-4C8F-946C-1351C78B5572}" destId="{D03EB5DF-11A8-42A8-AFF6-E3FBB41A1D9C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502376-AB67-450B-A746-79BDB635419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D724EE3-17AB-47B1-B5EC-A85574968AD8}">
      <dgm:prSet/>
      <dgm:spPr/>
      <dgm:t>
        <a:bodyPr/>
        <a:lstStyle/>
        <a:p>
          <a:pPr rtl="0"/>
          <a:r>
            <a:rPr lang="en-US" b="0" dirty="0">
              <a:solidFill>
                <a:srgbClr val="000000"/>
              </a:solidFill>
              <a:latin typeface="Times New Roman"/>
              <a:cs typeface="Times New Roman"/>
            </a:rPr>
            <a:t>The findings from suggests that depending on the nature of the crisis, it can present both an opportunity and a risk for women entrepreneurs.</a:t>
          </a:r>
          <a:endParaRPr lang="en-US" b="0" dirty="0"/>
        </a:p>
      </dgm:t>
    </dgm:pt>
    <dgm:pt modelId="{13403F13-9C1E-40C8-8CA9-66E2C796A4B1}" type="parTrans" cxnId="{495912DA-041D-40ED-A2C6-1951660A818F}">
      <dgm:prSet/>
      <dgm:spPr/>
      <dgm:t>
        <a:bodyPr/>
        <a:lstStyle/>
        <a:p>
          <a:endParaRPr lang="en-US"/>
        </a:p>
      </dgm:t>
    </dgm:pt>
    <dgm:pt modelId="{2F15C061-0A8F-43DF-A442-BD767FD19CBF}" type="sibTrans" cxnId="{495912DA-041D-40ED-A2C6-1951660A818F}">
      <dgm:prSet/>
      <dgm:spPr/>
      <dgm:t>
        <a:bodyPr/>
        <a:lstStyle/>
        <a:p>
          <a:endParaRPr lang="en-US"/>
        </a:p>
      </dgm:t>
    </dgm:pt>
    <dgm:pt modelId="{947A426D-9582-4D04-BA1D-5D8D183B8821}">
      <dgm:prSet/>
      <dgm:spPr/>
      <dgm:t>
        <a:bodyPr/>
        <a:lstStyle/>
        <a:p>
          <a:pPr rtl="0"/>
          <a:r>
            <a:rPr lang="en-US" b="0" dirty="0">
              <a:solidFill>
                <a:srgbClr val="000000"/>
              </a:solidFill>
              <a:latin typeface="Times New Roman"/>
              <a:cs typeface="Times New Roman"/>
            </a:rPr>
            <a:t> The Intersection of Crisis Type and Gender: Communal Traits versus Agentic Traits in Crisis Response</a:t>
          </a:r>
          <a:r>
            <a:rPr lang="en-US" b="0" dirty="0">
              <a:latin typeface="Times New Roman"/>
              <a:cs typeface="Times New Roman"/>
            </a:rPr>
            <a:t>. See figure 2</a:t>
          </a:r>
        </a:p>
      </dgm:t>
    </dgm:pt>
    <dgm:pt modelId="{1DDA641A-FE67-4A7F-8BFA-E5CDC661F1D9}" type="parTrans" cxnId="{A0238CAC-F58B-4CF1-B221-DD85FB0C18D4}">
      <dgm:prSet/>
      <dgm:spPr/>
      <dgm:t>
        <a:bodyPr/>
        <a:lstStyle/>
        <a:p>
          <a:endParaRPr lang="en-US"/>
        </a:p>
      </dgm:t>
    </dgm:pt>
    <dgm:pt modelId="{836B0F38-065D-4D7B-9D94-7FACAA734EED}" type="sibTrans" cxnId="{A0238CAC-F58B-4CF1-B221-DD85FB0C18D4}">
      <dgm:prSet/>
      <dgm:spPr/>
      <dgm:t>
        <a:bodyPr/>
        <a:lstStyle/>
        <a:p>
          <a:endParaRPr lang="en-US"/>
        </a:p>
      </dgm:t>
    </dgm:pt>
    <dgm:pt modelId="{68BEE490-BA77-4DFE-AA85-25D7F2CC263A}">
      <dgm:prSet/>
      <dgm:spPr/>
      <dgm:t>
        <a:bodyPr/>
        <a:lstStyle/>
        <a:p>
          <a:pPr rtl="0"/>
          <a:r>
            <a:rPr lang="en-US" b="0" dirty="0">
              <a:solidFill>
                <a:srgbClr val="000000"/>
              </a:solidFill>
              <a:latin typeface="Times New Roman"/>
              <a:cs typeface="Times New Roman"/>
            </a:rPr>
            <a:t>Think Manager -Think Male versus the Think Crisis Think Female Stereotypes. See figure 3</a:t>
          </a:r>
        </a:p>
      </dgm:t>
    </dgm:pt>
    <dgm:pt modelId="{CD3D94EC-B4F9-44AD-BF87-740B29DB5B67}" type="parTrans" cxnId="{1BA363D8-67C6-41B1-AFA2-CC6F5994D43C}">
      <dgm:prSet/>
      <dgm:spPr/>
      <dgm:t>
        <a:bodyPr/>
        <a:lstStyle/>
        <a:p>
          <a:endParaRPr lang="en-US"/>
        </a:p>
      </dgm:t>
    </dgm:pt>
    <dgm:pt modelId="{F11FB992-5377-42D8-8704-BBA20BE368C5}" type="sibTrans" cxnId="{1BA363D8-67C6-41B1-AFA2-CC6F5994D43C}">
      <dgm:prSet/>
      <dgm:spPr/>
      <dgm:t>
        <a:bodyPr/>
        <a:lstStyle/>
        <a:p>
          <a:endParaRPr lang="en-US"/>
        </a:p>
      </dgm:t>
    </dgm:pt>
    <dgm:pt modelId="{1F5B5963-5711-4603-A2BD-BF27520FA378}" type="pres">
      <dgm:prSet presAssocID="{37502376-AB67-450B-A746-79BDB6354196}" presName="linear" presStyleCnt="0">
        <dgm:presLayoutVars>
          <dgm:animLvl val="lvl"/>
          <dgm:resizeHandles val="exact"/>
        </dgm:presLayoutVars>
      </dgm:prSet>
      <dgm:spPr/>
    </dgm:pt>
    <dgm:pt modelId="{D6312ABF-67A2-4512-A4D5-16C18F76CD3E}" type="pres">
      <dgm:prSet presAssocID="{9D724EE3-17AB-47B1-B5EC-A85574968AD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C751F9A-412A-4ACB-96B2-A72488515DDD}" type="pres">
      <dgm:prSet presAssocID="{2F15C061-0A8F-43DF-A442-BD767FD19CBF}" presName="spacer" presStyleCnt="0"/>
      <dgm:spPr/>
    </dgm:pt>
    <dgm:pt modelId="{782EB1A9-0E6A-49BD-93CC-05B0ACF3B004}" type="pres">
      <dgm:prSet presAssocID="{947A426D-9582-4D04-BA1D-5D8D183B882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D03AD0C-8753-448B-8D1F-10A3AC8DBAAB}" type="pres">
      <dgm:prSet presAssocID="{836B0F38-065D-4D7B-9D94-7FACAA734EED}" presName="spacer" presStyleCnt="0"/>
      <dgm:spPr/>
    </dgm:pt>
    <dgm:pt modelId="{57E0689E-3868-483E-A515-36DD5C3A7D46}" type="pres">
      <dgm:prSet presAssocID="{68BEE490-BA77-4DFE-AA85-25D7F2CC263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8703763-866C-42BA-B0E3-FAD76A6BE674}" type="presOf" srcId="{37502376-AB67-450B-A746-79BDB6354196}" destId="{1F5B5963-5711-4603-A2BD-BF27520FA378}" srcOrd="0" destOrd="0" presId="urn:microsoft.com/office/officeart/2005/8/layout/vList2"/>
    <dgm:cxn modelId="{09D8A96F-D89D-4A80-9406-2B0D76125863}" type="presOf" srcId="{68BEE490-BA77-4DFE-AA85-25D7F2CC263A}" destId="{57E0689E-3868-483E-A515-36DD5C3A7D46}" srcOrd="0" destOrd="0" presId="urn:microsoft.com/office/officeart/2005/8/layout/vList2"/>
    <dgm:cxn modelId="{D2E4568B-A746-44DE-A0BF-A68B9DA9AB57}" type="presOf" srcId="{947A426D-9582-4D04-BA1D-5D8D183B8821}" destId="{782EB1A9-0E6A-49BD-93CC-05B0ACF3B004}" srcOrd="0" destOrd="0" presId="urn:microsoft.com/office/officeart/2005/8/layout/vList2"/>
    <dgm:cxn modelId="{A0238CAC-F58B-4CF1-B221-DD85FB0C18D4}" srcId="{37502376-AB67-450B-A746-79BDB6354196}" destId="{947A426D-9582-4D04-BA1D-5D8D183B8821}" srcOrd="1" destOrd="0" parTransId="{1DDA641A-FE67-4A7F-8BFA-E5CDC661F1D9}" sibTransId="{836B0F38-065D-4D7B-9D94-7FACAA734EED}"/>
    <dgm:cxn modelId="{1B8A2BD8-1BA5-44F4-B390-F21C73A0408F}" type="presOf" srcId="{9D724EE3-17AB-47B1-B5EC-A85574968AD8}" destId="{D6312ABF-67A2-4512-A4D5-16C18F76CD3E}" srcOrd="0" destOrd="0" presId="urn:microsoft.com/office/officeart/2005/8/layout/vList2"/>
    <dgm:cxn modelId="{1BA363D8-67C6-41B1-AFA2-CC6F5994D43C}" srcId="{37502376-AB67-450B-A746-79BDB6354196}" destId="{68BEE490-BA77-4DFE-AA85-25D7F2CC263A}" srcOrd="2" destOrd="0" parTransId="{CD3D94EC-B4F9-44AD-BF87-740B29DB5B67}" sibTransId="{F11FB992-5377-42D8-8704-BBA20BE368C5}"/>
    <dgm:cxn modelId="{495912DA-041D-40ED-A2C6-1951660A818F}" srcId="{37502376-AB67-450B-A746-79BDB6354196}" destId="{9D724EE3-17AB-47B1-B5EC-A85574968AD8}" srcOrd="0" destOrd="0" parTransId="{13403F13-9C1E-40C8-8CA9-66E2C796A4B1}" sibTransId="{2F15C061-0A8F-43DF-A442-BD767FD19CBF}"/>
    <dgm:cxn modelId="{AFE5597A-A7FF-49A1-AF9B-58EE6BF4C761}" type="presParOf" srcId="{1F5B5963-5711-4603-A2BD-BF27520FA378}" destId="{D6312ABF-67A2-4512-A4D5-16C18F76CD3E}" srcOrd="0" destOrd="0" presId="urn:microsoft.com/office/officeart/2005/8/layout/vList2"/>
    <dgm:cxn modelId="{5F3AFB33-8E65-41DD-B31E-F8E7E6C18F1E}" type="presParOf" srcId="{1F5B5963-5711-4603-A2BD-BF27520FA378}" destId="{3C751F9A-412A-4ACB-96B2-A72488515DDD}" srcOrd="1" destOrd="0" presId="urn:microsoft.com/office/officeart/2005/8/layout/vList2"/>
    <dgm:cxn modelId="{33D00B2F-4B88-4551-B243-2A55A410982D}" type="presParOf" srcId="{1F5B5963-5711-4603-A2BD-BF27520FA378}" destId="{782EB1A9-0E6A-49BD-93CC-05B0ACF3B004}" srcOrd="2" destOrd="0" presId="urn:microsoft.com/office/officeart/2005/8/layout/vList2"/>
    <dgm:cxn modelId="{3673B194-8CF4-4D8D-B129-3E82DA7A1780}" type="presParOf" srcId="{1F5B5963-5711-4603-A2BD-BF27520FA378}" destId="{1D03AD0C-8753-448B-8D1F-10A3AC8DBAAB}" srcOrd="3" destOrd="0" presId="urn:microsoft.com/office/officeart/2005/8/layout/vList2"/>
    <dgm:cxn modelId="{E4C2BECC-3B91-4045-A471-0FA3DABE3E4D}" type="presParOf" srcId="{1F5B5963-5711-4603-A2BD-BF27520FA378}" destId="{57E0689E-3868-483E-A515-36DD5C3A7D4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574FEB-5F46-44DC-B199-520415C1C9CB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D0E4682-000B-4A13-BC77-5B1A2B9B5F5B}">
      <dgm:prSet custT="1"/>
      <dgm:spPr/>
      <dgm:t>
        <a:bodyPr/>
        <a:lstStyle/>
        <a:p>
          <a:r>
            <a:rPr lang="en-GB" sz="1400" dirty="0"/>
            <a:t>Theoretical contribution: resilience of women in relation to the type of entrepreneurship crisis </a:t>
          </a:r>
          <a:r>
            <a:rPr lang="en-GB" sz="1400" dirty="0" err="1"/>
            <a:t>e.g</a:t>
          </a:r>
          <a:r>
            <a:rPr lang="en-GB" sz="1400" dirty="0"/>
            <a:t> COVID health pandemic </a:t>
          </a:r>
          <a:endParaRPr lang="en-US" sz="1400" dirty="0"/>
        </a:p>
      </dgm:t>
    </dgm:pt>
    <dgm:pt modelId="{54093FA2-B1AD-4CD4-9CC2-452E97810B4E}" type="parTrans" cxnId="{8E036236-1007-471D-85F9-21922EB813C1}">
      <dgm:prSet/>
      <dgm:spPr/>
      <dgm:t>
        <a:bodyPr/>
        <a:lstStyle/>
        <a:p>
          <a:endParaRPr lang="en-US"/>
        </a:p>
      </dgm:t>
    </dgm:pt>
    <dgm:pt modelId="{9D56A853-CB31-4F17-BDD6-845C33E666CD}" type="sibTrans" cxnId="{8E036236-1007-471D-85F9-21922EB813C1}">
      <dgm:prSet/>
      <dgm:spPr/>
      <dgm:t>
        <a:bodyPr/>
        <a:lstStyle/>
        <a:p>
          <a:endParaRPr lang="en-US"/>
        </a:p>
      </dgm:t>
    </dgm:pt>
    <dgm:pt modelId="{071F6736-9608-467C-BB06-497C35BC45BD}">
      <dgm:prSet/>
      <dgm:spPr/>
      <dgm:t>
        <a:bodyPr/>
        <a:lstStyle/>
        <a:p>
          <a:r>
            <a:rPr lang="en-GB" dirty="0"/>
            <a:t>Policy may be adapted to support appropriate crisis response in relation to </a:t>
          </a:r>
          <a:r>
            <a:rPr lang="en-GB"/>
            <a:t>the nature </a:t>
          </a:r>
          <a:r>
            <a:rPr lang="en-GB" dirty="0"/>
            <a:t>of crisis </a:t>
          </a:r>
          <a:endParaRPr lang="en-US" dirty="0"/>
        </a:p>
      </dgm:t>
    </dgm:pt>
    <dgm:pt modelId="{CE113169-86D9-4BC0-8081-2D87CFC293BF}" type="parTrans" cxnId="{4CF64F4E-CFA7-4B8A-A308-713BC49F61B1}">
      <dgm:prSet/>
      <dgm:spPr/>
      <dgm:t>
        <a:bodyPr/>
        <a:lstStyle/>
        <a:p>
          <a:endParaRPr lang="en-US"/>
        </a:p>
      </dgm:t>
    </dgm:pt>
    <dgm:pt modelId="{DC3ED8FE-09AA-4C55-AD7F-5CEDE142EFCA}" type="sibTrans" cxnId="{4CF64F4E-CFA7-4B8A-A308-713BC49F61B1}">
      <dgm:prSet/>
      <dgm:spPr/>
      <dgm:t>
        <a:bodyPr/>
        <a:lstStyle/>
        <a:p>
          <a:endParaRPr lang="en-US"/>
        </a:p>
      </dgm:t>
    </dgm:pt>
    <dgm:pt modelId="{C7CAA845-719E-4B64-A658-4702D290C83F}">
      <dgm:prSet/>
      <dgm:spPr/>
      <dgm:t>
        <a:bodyPr/>
        <a:lstStyle/>
        <a:p>
          <a:r>
            <a:rPr lang="en-GB" dirty="0"/>
            <a:t>Providers of training on women’s empowerment could introduce an adapted model of STEM education that is  gender-sensitive.  </a:t>
          </a:r>
          <a:endParaRPr lang="en-US" dirty="0"/>
        </a:p>
      </dgm:t>
    </dgm:pt>
    <dgm:pt modelId="{41A4B08E-0C3E-4314-97D6-1A806F5724B5}" type="parTrans" cxnId="{3E5AA778-946A-40F2-B121-1F7D70AFC6F4}">
      <dgm:prSet/>
      <dgm:spPr/>
      <dgm:t>
        <a:bodyPr/>
        <a:lstStyle/>
        <a:p>
          <a:endParaRPr lang="en-US"/>
        </a:p>
      </dgm:t>
    </dgm:pt>
    <dgm:pt modelId="{463D782C-55C6-4F74-9CB4-988B49F5F98D}" type="sibTrans" cxnId="{3E5AA778-946A-40F2-B121-1F7D70AFC6F4}">
      <dgm:prSet/>
      <dgm:spPr/>
      <dgm:t>
        <a:bodyPr/>
        <a:lstStyle/>
        <a:p>
          <a:endParaRPr lang="en-US"/>
        </a:p>
      </dgm:t>
    </dgm:pt>
    <dgm:pt modelId="{DA6F974E-C499-4B15-900C-B2FA7B808FE3}">
      <dgm:prSet/>
      <dgm:spPr/>
      <dgm:t>
        <a:bodyPr/>
        <a:lstStyle/>
        <a:p>
          <a:r>
            <a:rPr lang="en-GB" dirty="0"/>
            <a:t>Policy may be amended to provide specific support for women entrepreneurship within the African context during crisis</a:t>
          </a:r>
          <a:endParaRPr lang="en-US" dirty="0"/>
        </a:p>
      </dgm:t>
    </dgm:pt>
    <dgm:pt modelId="{FE10A7C1-FBE8-42AD-A8C0-A33E72DC2769}" type="parTrans" cxnId="{3EE3F987-9087-4647-AF6A-4375CA190E29}">
      <dgm:prSet/>
      <dgm:spPr/>
      <dgm:t>
        <a:bodyPr/>
        <a:lstStyle/>
        <a:p>
          <a:endParaRPr lang="en-US"/>
        </a:p>
      </dgm:t>
    </dgm:pt>
    <dgm:pt modelId="{86DE75AE-5294-4AAA-9E07-5615B83F64CB}" type="sibTrans" cxnId="{3EE3F987-9087-4647-AF6A-4375CA190E29}">
      <dgm:prSet/>
      <dgm:spPr/>
      <dgm:t>
        <a:bodyPr/>
        <a:lstStyle/>
        <a:p>
          <a:endParaRPr lang="en-US"/>
        </a:p>
      </dgm:t>
    </dgm:pt>
    <dgm:pt modelId="{AC06F388-4EFD-4BC7-84D1-C0896BEA3C20}" type="pres">
      <dgm:prSet presAssocID="{A7574FEB-5F46-44DC-B199-520415C1C9CB}" presName="matrix" presStyleCnt="0">
        <dgm:presLayoutVars>
          <dgm:chMax val="1"/>
          <dgm:dir/>
          <dgm:resizeHandles val="exact"/>
        </dgm:presLayoutVars>
      </dgm:prSet>
      <dgm:spPr/>
    </dgm:pt>
    <dgm:pt modelId="{AE2D6596-A5A9-4431-B07E-8C8C987A7D6B}" type="pres">
      <dgm:prSet presAssocID="{A7574FEB-5F46-44DC-B199-520415C1C9CB}" presName="diamond" presStyleLbl="bgShp" presStyleIdx="0" presStyleCnt="1"/>
      <dgm:spPr/>
    </dgm:pt>
    <dgm:pt modelId="{86EE0E30-A6CE-485A-8946-5DAA1E6FB64C}" type="pres">
      <dgm:prSet presAssocID="{A7574FEB-5F46-44DC-B199-520415C1C9C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11A208A-9F2D-4E88-92E9-F644B3B02B25}" type="pres">
      <dgm:prSet presAssocID="{A7574FEB-5F46-44DC-B199-520415C1C9C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46DF223-5372-41D7-AC86-4E269F0B7D81}" type="pres">
      <dgm:prSet presAssocID="{A7574FEB-5F46-44DC-B199-520415C1C9C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B5D0243-E461-4326-9075-4F5DE6E8EDA6}" type="pres">
      <dgm:prSet presAssocID="{A7574FEB-5F46-44DC-B199-520415C1C9C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E036236-1007-471D-85F9-21922EB813C1}" srcId="{A7574FEB-5F46-44DC-B199-520415C1C9CB}" destId="{8D0E4682-000B-4A13-BC77-5B1A2B9B5F5B}" srcOrd="0" destOrd="0" parTransId="{54093FA2-B1AD-4CD4-9CC2-452E97810B4E}" sibTransId="{9D56A853-CB31-4F17-BDD6-845C33E666CD}"/>
    <dgm:cxn modelId="{F01B2660-BD25-4E4E-98BB-A0149D973976}" type="presOf" srcId="{A7574FEB-5F46-44DC-B199-520415C1C9CB}" destId="{AC06F388-4EFD-4BC7-84D1-C0896BEA3C20}" srcOrd="0" destOrd="0" presId="urn:microsoft.com/office/officeart/2005/8/layout/matrix3"/>
    <dgm:cxn modelId="{A5205B65-B463-4431-AFBE-1378ACFB1957}" type="presOf" srcId="{071F6736-9608-467C-BB06-497C35BC45BD}" destId="{111A208A-9F2D-4E88-92E9-F644B3B02B25}" srcOrd="0" destOrd="0" presId="urn:microsoft.com/office/officeart/2005/8/layout/matrix3"/>
    <dgm:cxn modelId="{4CF64F4E-CFA7-4B8A-A308-713BC49F61B1}" srcId="{A7574FEB-5F46-44DC-B199-520415C1C9CB}" destId="{071F6736-9608-467C-BB06-497C35BC45BD}" srcOrd="1" destOrd="0" parTransId="{CE113169-86D9-4BC0-8081-2D87CFC293BF}" sibTransId="{DC3ED8FE-09AA-4C55-AD7F-5CEDE142EFCA}"/>
    <dgm:cxn modelId="{3E5AA778-946A-40F2-B121-1F7D70AFC6F4}" srcId="{A7574FEB-5F46-44DC-B199-520415C1C9CB}" destId="{C7CAA845-719E-4B64-A658-4702D290C83F}" srcOrd="2" destOrd="0" parTransId="{41A4B08E-0C3E-4314-97D6-1A806F5724B5}" sibTransId="{463D782C-55C6-4F74-9CB4-988B49F5F98D}"/>
    <dgm:cxn modelId="{3EE3F987-9087-4647-AF6A-4375CA190E29}" srcId="{A7574FEB-5F46-44DC-B199-520415C1C9CB}" destId="{DA6F974E-C499-4B15-900C-B2FA7B808FE3}" srcOrd="3" destOrd="0" parTransId="{FE10A7C1-FBE8-42AD-A8C0-A33E72DC2769}" sibTransId="{86DE75AE-5294-4AAA-9E07-5615B83F64CB}"/>
    <dgm:cxn modelId="{80D4C688-859B-4DA2-83BE-D5E9271D7E6A}" type="presOf" srcId="{8D0E4682-000B-4A13-BC77-5B1A2B9B5F5B}" destId="{86EE0E30-A6CE-485A-8946-5DAA1E6FB64C}" srcOrd="0" destOrd="0" presId="urn:microsoft.com/office/officeart/2005/8/layout/matrix3"/>
    <dgm:cxn modelId="{5CA701A2-FAE7-4AA5-8B72-998B2AAF041B}" type="presOf" srcId="{DA6F974E-C499-4B15-900C-B2FA7B808FE3}" destId="{AB5D0243-E461-4326-9075-4F5DE6E8EDA6}" srcOrd="0" destOrd="0" presId="urn:microsoft.com/office/officeart/2005/8/layout/matrix3"/>
    <dgm:cxn modelId="{0A469DD8-9673-4533-AAC1-6ABBC4E773B4}" type="presOf" srcId="{C7CAA845-719E-4B64-A658-4702D290C83F}" destId="{A46DF223-5372-41D7-AC86-4E269F0B7D81}" srcOrd="0" destOrd="0" presId="urn:microsoft.com/office/officeart/2005/8/layout/matrix3"/>
    <dgm:cxn modelId="{A0E92234-9EF1-4B4E-A69D-68C2BD16372A}" type="presParOf" srcId="{AC06F388-4EFD-4BC7-84D1-C0896BEA3C20}" destId="{AE2D6596-A5A9-4431-B07E-8C8C987A7D6B}" srcOrd="0" destOrd="0" presId="urn:microsoft.com/office/officeart/2005/8/layout/matrix3"/>
    <dgm:cxn modelId="{686131C7-FA8D-48A7-962C-C16CB7482243}" type="presParOf" srcId="{AC06F388-4EFD-4BC7-84D1-C0896BEA3C20}" destId="{86EE0E30-A6CE-485A-8946-5DAA1E6FB64C}" srcOrd="1" destOrd="0" presId="urn:microsoft.com/office/officeart/2005/8/layout/matrix3"/>
    <dgm:cxn modelId="{5B3A080D-88DA-414F-9084-9F636B0B6229}" type="presParOf" srcId="{AC06F388-4EFD-4BC7-84D1-C0896BEA3C20}" destId="{111A208A-9F2D-4E88-92E9-F644B3B02B25}" srcOrd="2" destOrd="0" presId="urn:microsoft.com/office/officeart/2005/8/layout/matrix3"/>
    <dgm:cxn modelId="{4765DADA-241B-435C-A81D-14C6FCF3CB51}" type="presParOf" srcId="{AC06F388-4EFD-4BC7-84D1-C0896BEA3C20}" destId="{A46DF223-5372-41D7-AC86-4E269F0B7D81}" srcOrd="3" destOrd="0" presId="urn:microsoft.com/office/officeart/2005/8/layout/matrix3"/>
    <dgm:cxn modelId="{202EE2B1-AFB2-49F9-BB9E-CC707935B7F5}" type="presParOf" srcId="{AC06F388-4EFD-4BC7-84D1-C0896BEA3C20}" destId="{AB5D0243-E461-4326-9075-4F5DE6E8EDA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DE6AC-3A31-4A91-8F3B-5C4B1CFC00CC}">
      <dsp:nvSpPr>
        <dsp:cNvPr id="0" name=""/>
        <dsp:cNvSpPr/>
      </dsp:nvSpPr>
      <dsp:spPr>
        <a:xfrm>
          <a:off x="0" y="0"/>
          <a:ext cx="9269306" cy="19772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>
              <a:solidFill>
                <a:srgbClr val="000000"/>
              </a:solidFill>
              <a:latin typeface="Times New Roman"/>
              <a:cs typeface="Times New Roman"/>
            </a:rPr>
            <a:t>The objective of this study is to explore the gendered approach to crisis management by investigating women entrepreneurs' crisis responses across seven SSA.</a:t>
          </a:r>
          <a:endParaRPr lang="en-US" sz="3000" kern="1200" dirty="0">
            <a:solidFill>
              <a:srgbClr val="000000"/>
            </a:solidFill>
          </a:endParaRPr>
        </a:p>
      </dsp:txBody>
      <dsp:txXfrm>
        <a:off x="57913" y="57913"/>
        <a:ext cx="7225620" cy="1861465"/>
      </dsp:txXfrm>
    </dsp:sp>
    <dsp:sp modelId="{EB176BFF-EB24-4DFB-81DE-C3FC66BA1363}">
      <dsp:nvSpPr>
        <dsp:cNvPr id="0" name=""/>
        <dsp:cNvSpPr/>
      </dsp:nvSpPr>
      <dsp:spPr>
        <a:xfrm>
          <a:off x="1635759" y="2416690"/>
          <a:ext cx="9269306" cy="19772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>
              <a:latin typeface="Calibri Light" panose="020F0302020204030204"/>
            </a:rPr>
            <a:t>How gendered is crisis in Sub-Saharan African countries and what impact does it have on women entrepreneurs.</a:t>
          </a:r>
          <a:endParaRPr lang="en-GB" sz="3000" kern="1200" dirty="0"/>
        </a:p>
      </dsp:txBody>
      <dsp:txXfrm>
        <a:off x="1693672" y="2474603"/>
        <a:ext cx="6232480" cy="1861465"/>
      </dsp:txXfrm>
    </dsp:sp>
    <dsp:sp modelId="{BA803674-B8D8-49FC-B879-0442538A61EB}">
      <dsp:nvSpPr>
        <dsp:cNvPr id="0" name=""/>
        <dsp:cNvSpPr/>
      </dsp:nvSpPr>
      <dsp:spPr>
        <a:xfrm>
          <a:off x="7984066" y="1554371"/>
          <a:ext cx="1285239" cy="128523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273245" y="1554371"/>
        <a:ext cx="706881" cy="9671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12ABF-67A2-4512-A4D5-16C18F76CD3E}">
      <dsp:nvSpPr>
        <dsp:cNvPr id="0" name=""/>
        <dsp:cNvSpPr/>
      </dsp:nvSpPr>
      <dsp:spPr>
        <a:xfrm>
          <a:off x="0" y="30923"/>
          <a:ext cx="6263640" cy="17643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srgbClr val="000000"/>
              </a:solidFill>
              <a:latin typeface="Times New Roman"/>
              <a:cs typeface="Times New Roman"/>
            </a:rPr>
            <a:t>The findings from suggests that depending on the nature of the crisis, it can present both an opportunity and a risk for women entrepreneurs.</a:t>
          </a:r>
          <a:endParaRPr lang="en-US" sz="2600" b="0" kern="1200" dirty="0"/>
        </a:p>
      </dsp:txBody>
      <dsp:txXfrm>
        <a:off x="86129" y="117052"/>
        <a:ext cx="6091382" cy="1592102"/>
      </dsp:txXfrm>
    </dsp:sp>
    <dsp:sp modelId="{782EB1A9-0E6A-49BD-93CC-05B0ACF3B004}">
      <dsp:nvSpPr>
        <dsp:cNvPr id="0" name=""/>
        <dsp:cNvSpPr/>
      </dsp:nvSpPr>
      <dsp:spPr>
        <a:xfrm>
          <a:off x="0" y="1870164"/>
          <a:ext cx="6263640" cy="176436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srgbClr val="000000"/>
              </a:solidFill>
              <a:latin typeface="Times New Roman"/>
              <a:cs typeface="Times New Roman"/>
            </a:rPr>
            <a:t> The Intersection of Crisis Type and Gender: Communal Traits versus Agentic Traits in Crisis Response</a:t>
          </a:r>
          <a:r>
            <a:rPr lang="en-US" sz="2600" b="0" kern="1200" dirty="0">
              <a:latin typeface="Times New Roman"/>
              <a:cs typeface="Times New Roman"/>
            </a:rPr>
            <a:t>. See figure 2</a:t>
          </a:r>
        </a:p>
      </dsp:txBody>
      <dsp:txXfrm>
        <a:off x="86129" y="1956293"/>
        <a:ext cx="6091382" cy="1592102"/>
      </dsp:txXfrm>
    </dsp:sp>
    <dsp:sp modelId="{57E0689E-3868-483E-A515-36DD5C3A7D46}">
      <dsp:nvSpPr>
        <dsp:cNvPr id="0" name=""/>
        <dsp:cNvSpPr/>
      </dsp:nvSpPr>
      <dsp:spPr>
        <a:xfrm>
          <a:off x="0" y="3709404"/>
          <a:ext cx="6263640" cy="17643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srgbClr val="000000"/>
              </a:solidFill>
              <a:latin typeface="Times New Roman"/>
              <a:cs typeface="Times New Roman"/>
            </a:rPr>
            <a:t>Think Manager -Think Male versus the Think Crisis Think Female Stereotypes. See figure 3</a:t>
          </a:r>
        </a:p>
      </dsp:txBody>
      <dsp:txXfrm>
        <a:off x="86129" y="3795533"/>
        <a:ext cx="6091382" cy="15921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D6596-A5A9-4431-B07E-8C8C987A7D6B}">
      <dsp:nvSpPr>
        <dsp:cNvPr id="0" name=""/>
        <dsp:cNvSpPr/>
      </dsp:nvSpPr>
      <dsp:spPr>
        <a:xfrm>
          <a:off x="618474" y="0"/>
          <a:ext cx="5252560" cy="525256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EE0E30-A6CE-485A-8946-5DAA1E6FB64C}">
      <dsp:nvSpPr>
        <dsp:cNvPr id="0" name=""/>
        <dsp:cNvSpPr/>
      </dsp:nvSpPr>
      <dsp:spPr>
        <a:xfrm>
          <a:off x="1117467" y="498993"/>
          <a:ext cx="2048498" cy="204849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Theoretical contribution: resilience of women in relation to the type of entrepreneurship crisis </a:t>
          </a:r>
          <a:r>
            <a:rPr lang="en-GB" sz="1400" kern="1200" dirty="0" err="1"/>
            <a:t>e.g</a:t>
          </a:r>
          <a:r>
            <a:rPr lang="en-GB" sz="1400" kern="1200" dirty="0"/>
            <a:t> COVID health pandemic </a:t>
          </a:r>
          <a:endParaRPr lang="en-US" sz="1400" kern="1200" dirty="0"/>
        </a:p>
      </dsp:txBody>
      <dsp:txXfrm>
        <a:off x="1217466" y="598992"/>
        <a:ext cx="1848500" cy="1848500"/>
      </dsp:txXfrm>
    </dsp:sp>
    <dsp:sp modelId="{111A208A-9F2D-4E88-92E9-F644B3B02B25}">
      <dsp:nvSpPr>
        <dsp:cNvPr id="0" name=""/>
        <dsp:cNvSpPr/>
      </dsp:nvSpPr>
      <dsp:spPr>
        <a:xfrm>
          <a:off x="3323543" y="498993"/>
          <a:ext cx="2048498" cy="204849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Policy may be adapted to support appropriate crisis response in relation to </a:t>
          </a:r>
          <a:r>
            <a:rPr lang="en-GB" sz="1600" kern="1200"/>
            <a:t>the nature </a:t>
          </a:r>
          <a:r>
            <a:rPr lang="en-GB" sz="1600" kern="1200" dirty="0"/>
            <a:t>of crisis </a:t>
          </a:r>
          <a:endParaRPr lang="en-US" sz="1600" kern="1200" dirty="0"/>
        </a:p>
      </dsp:txBody>
      <dsp:txXfrm>
        <a:off x="3423542" y="598992"/>
        <a:ext cx="1848500" cy="1848500"/>
      </dsp:txXfrm>
    </dsp:sp>
    <dsp:sp modelId="{A46DF223-5372-41D7-AC86-4E269F0B7D81}">
      <dsp:nvSpPr>
        <dsp:cNvPr id="0" name=""/>
        <dsp:cNvSpPr/>
      </dsp:nvSpPr>
      <dsp:spPr>
        <a:xfrm>
          <a:off x="1117467" y="2705068"/>
          <a:ext cx="2048498" cy="204849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Providers of training on women’s empowerment could introduce an adapted model of STEM education that is  gender-sensitive.  </a:t>
          </a:r>
          <a:endParaRPr lang="en-US" sz="1600" kern="1200" dirty="0"/>
        </a:p>
      </dsp:txBody>
      <dsp:txXfrm>
        <a:off x="1217466" y="2805067"/>
        <a:ext cx="1848500" cy="1848500"/>
      </dsp:txXfrm>
    </dsp:sp>
    <dsp:sp modelId="{AB5D0243-E461-4326-9075-4F5DE6E8EDA6}">
      <dsp:nvSpPr>
        <dsp:cNvPr id="0" name=""/>
        <dsp:cNvSpPr/>
      </dsp:nvSpPr>
      <dsp:spPr>
        <a:xfrm>
          <a:off x="3323543" y="2705068"/>
          <a:ext cx="2048498" cy="204849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Policy may be amended to provide specific support for women entrepreneurship within the African context during crisis</a:t>
          </a:r>
          <a:endParaRPr lang="en-US" sz="1600" kern="1200" dirty="0"/>
        </a:p>
      </dsp:txBody>
      <dsp:txXfrm>
        <a:off x="3423542" y="2805067"/>
        <a:ext cx="1848500" cy="1848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800C3-8370-4B22-B540-37F56FFB482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7DC2F-D0EA-41B7-9651-9ADDBEE0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72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A9E8-F96D-4D47-8B2F-547021A6FFDB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889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C6A90-F920-C64B-977A-17B52355C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F5C56-8C6C-9B42-9489-4BDF7AD86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5DC99-FADF-8B43-ADA3-368C8019A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B636-1587-744D-9C33-AF0D381CEE6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0F6DC-D60D-1D49-AC6C-AA535BE8B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8304A-D248-CD4F-850F-8B1F2B0C2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1AF4-074D-874A-999B-4B843EEE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38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5C44E-E434-1B4A-BECE-9034787F3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8DBD93-DF98-1644-98C4-674D0841C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70971-CDEA-E948-8A12-2D419FD79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B636-1587-744D-9C33-AF0D381CEE6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37035-C73B-2D4D-9C24-BE1E705F3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7628D-6F10-4847-B2FE-64D29C1CC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1AF4-074D-874A-999B-4B843EEE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9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3BB742-A856-554F-842E-8D562EC816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8F494C-46B2-1D41-A064-C0F66666B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D77DD-E486-B44D-B45A-34BF80DB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B636-1587-744D-9C33-AF0D381CEE6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6754B-40FC-214D-8A48-1B833C273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9C9B6-6A56-624B-A277-1BC66C49A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1AF4-074D-874A-999B-4B843EEE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66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E5475-4F59-E146-B75A-423F3D69B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DB51E-5BC5-0248-A5CB-ADF4D84F2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C30BB-B286-074E-8C31-76590E2B1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B636-1587-744D-9C33-AF0D381CEE6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93AF3-B1B8-E64D-8280-25461CF74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E38FC-99B1-474E-96A0-F1B705A4B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1AF4-074D-874A-999B-4B843EEE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8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2E613-CE7D-1249-87FD-32EE96F5A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D67A8-4E14-314A-9429-721E6254A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B704E-E1B3-5A4E-A96A-0D989434B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B636-1587-744D-9C33-AF0D381CEE6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78060-917E-D54B-AFB5-BF56E66C9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6F1E2-D2B9-CF47-8ACF-ACC388FBD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1AF4-074D-874A-999B-4B843EEE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5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26463-1B02-EB4F-8ED7-4BD2589C4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E7487-D57C-234F-997C-05AD8E7B40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A7BCE6-43F3-D14E-9EA9-5CC055AD6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57494-13B9-B549-B693-69518E393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B636-1587-744D-9C33-AF0D381CEE6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8E93A8-BBA1-8C49-9195-665504435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E84FDA-2918-3849-92A3-F1AAC3167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1AF4-074D-874A-999B-4B843EEE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74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6EE1A-E6F2-A545-BF86-57387F45A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49515E-806E-3043-A9D3-F461A1C23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60A766-31D0-7F44-BD05-64AADFD15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358CC8-9701-5A45-B16E-CF2754D3D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A5A4C1-FF25-8444-9A42-2B562D8D7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E3163-BB49-6842-B9A8-C5E69EDD8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B636-1587-744D-9C33-AF0D381CEE6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C4B88C-CAC7-FD48-82C1-46410D26A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9737EB-260A-DB41-890C-0E1DA54D4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1AF4-074D-874A-999B-4B843EEE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7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3BB5D-DA86-3240-ACF0-79C53A074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5B83EB-0ED9-B740-93C6-20A552B6A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B636-1587-744D-9C33-AF0D381CEE6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1C0783-BB63-BD49-98B2-5F3B46FCD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D15A3B-9971-6C4F-904E-BE19C2BA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1AF4-074D-874A-999B-4B843EEE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7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85C679-FF87-F248-A679-C5660C6D8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B636-1587-744D-9C33-AF0D381CEE6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CE414C-CEE2-F241-BF3B-8839EAC3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9E55A4-87E8-2A45-A4CC-55B3D19EC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1AF4-074D-874A-999B-4B843EEE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20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25A75-9AC9-544D-A5A6-A280A8B43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2B8F6-E9A2-C14A-B227-7DC49B319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714867-253E-6F4E-8302-1646347B4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AFC036-22BE-2342-A732-AF0B5D08C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B636-1587-744D-9C33-AF0D381CEE6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6D1AE4-23DF-0148-B535-380B3AFD5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4862BC-0F7F-C347-A335-CA562637F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1AF4-074D-874A-999B-4B843EEE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15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5D679-0C2D-DC46-84C7-E7963956E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907C0C-8A8F-C84C-AEFF-48093924A5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F46AAA-8690-7743-B230-6B3828933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5DBC5A-AB83-6F40-82C1-DBA026A08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B636-1587-744D-9C33-AF0D381CEE6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F74543-9007-C245-937B-340675E71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460FB8-2267-0246-89D5-53BB5B6F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1AF4-074D-874A-999B-4B843EEE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1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1D5ED4-1A29-3E4A-8DE7-4984188F4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D4730-244D-2043-89E5-8926E5702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67B65-FA23-0C43-B504-0B6B2086D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6B636-1587-744D-9C33-AF0D381CEE6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CC95E-C8F7-0744-8B58-77FFB8749B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7B1E8-47FB-C748-9B6F-1F497C4F5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01AF4-074D-874A-999B-4B843EEE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9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30">
            <a:extLst>
              <a:ext uri="{FF2B5EF4-FFF2-40B4-BE49-F238E27FC236}">
                <a16:creationId xmlns:a16="http://schemas.microsoft.com/office/drawing/2014/main" id="{105EC815-F086-480F-AAD3-00D654099C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32">
            <a:extLst>
              <a:ext uri="{FF2B5EF4-FFF2-40B4-BE49-F238E27FC236}">
                <a16:creationId xmlns:a16="http://schemas.microsoft.com/office/drawing/2014/main" id="{7C8C78CF-BED7-421D-9487-A421FE7D4C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3040" y="685797"/>
            <a:ext cx="5029200" cy="2824166"/>
          </a:xfrm>
        </p:spPr>
        <p:txBody>
          <a:bodyPr anchor="t">
            <a:normAutofit/>
          </a:bodyPr>
          <a:lstStyle/>
          <a:p>
            <a:pPr algn="l"/>
            <a:r>
              <a:rPr lang="en-US" sz="31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 Multination Study  on Women Entrepreneurs response To Covid-19 In Crisis in the Global South: A feminist Perspective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63" y="4792491"/>
            <a:ext cx="7634514" cy="91980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1219170">
              <a:spcBef>
                <a:spcPts val="480"/>
              </a:spcBef>
              <a:defRPr/>
            </a:pPr>
            <a:r>
              <a:rPr lang="en-US" sz="2200" dirty="0">
                <a:latin typeface="Sabon Next LT"/>
              </a:rPr>
              <a:t>Bridget Irene, Joan Lockyer, Charlotte Felix-Faure,</a:t>
            </a:r>
          </a:p>
          <a:p>
            <a:pPr algn="l" defTabSz="1219170">
              <a:spcBef>
                <a:spcPts val="480"/>
              </a:spcBef>
              <a:defRPr/>
            </a:pPr>
            <a:r>
              <a:rPr lang="en-US" sz="2200" dirty="0">
                <a:latin typeface="Sabon Next LT"/>
              </a:rPr>
              <a:t> Dina </a:t>
            </a:r>
            <a:r>
              <a:rPr lang="en-US" sz="2200" dirty="0" err="1">
                <a:latin typeface="Sabon Next LT"/>
              </a:rPr>
              <a:t>Nziku</a:t>
            </a:r>
            <a:r>
              <a:rPr lang="en-US" sz="2200" dirty="0">
                <a:latin typeface="Sabon Next LT"/>
              </a:rPr>
              <a:t>, Chioma </a:t>
            </a:r>
            <a:r>
              <a:rPr lang="en-US" sz="2200" dirty="0" err="1">
                <a:latin typeface="Sabon Next LT"/>
              </a:rPr>
              <a:t>Onoshakpor</a:t>
            </a:r>
            <a:r>
              <a:rPr lang="en-US" sz="2200" dirty="0">
                <a:latin typeface="Sabon Next LT"/>
              </a:rPr>
              <a:t>, James </a:t>
            </a:r>
            <a:r>
              <a:rPr lang="en-US" sz="2200" dirty="0" err="1">
                <a:latin typeface="Sabon Next LT"/>
              </a:rPr>
              <a:t>Okrah</a:t>
            </a:r>
            <a:endParaRPr lang="en-US" sz="2200" dirty="0">
              <a:latin typeface="Sabon Next LT"/>
            </a:endParaRPr>
          </a:p>
          <a:p>
            <a:pPr algn="l"/>
            <a:endParaRPr lang="en-GB" sz="2200" b="1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1D2F025-BC00-4C59-B4F3-AE8A9C360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A5E92B2-8662-4CD4-8A8B-EBD13A9C50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4181" y="685799"/>
            <a:ext cx="5486400" cy="54864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Graphic 14">
            <a:extLst>
              <a:ext uri="{FF2B5EF4-FFF2-40B4-BE49-F238E27FC236}">
                <a16:creationId xmlns:a16="http://schemas.microsoft.com/office/drawing/2014/main" id="{2CF7CF5F-D747-47B3-80B1-839275044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6694182" y="685801"/>
            <a:ext cx="2734947" cy="2708265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Graphic 14">
            <a:extLst>
              <a:ext uri="{FF2B5EF4-FFF2-40B4-BE49-F238E27FC236}">
                <a16:creationId xmlns:a16="http://schemas.microsoft.com/office/drawing/2014/main" id="{CE1108CD-786E-4304-9504-9C5AD6482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9445634" y="685802"/>
            <a:ext cx="2734947" cy="2708265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Graphic 14">
            <a:extLst>
              <a:ext uri="{FF2B5EF4-FFF2-40B4-BE49-F238E27FC236}">
                <a16:creationId xmlns:a16="http://schemas.microsoft.com/office/drawing/2014/main" id="{C4192054-9C77-4788-A81F-C3F705860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445634" y="3454283"/>
            <a:ext cx="2734947" cy="2708265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Graphic 14">
            <a:extLst>
              <a:ext uri="{FF2B5EF4-FFF2-40B4-BE49-F238E27FC236}">
                <a16:creationId xmlns:a16="http://schemas.microsoft.com/office/drawing/2014/main" id="{2929DB54-1BF0-4191-88B1-ADEBA6E9A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694182" y="3454283"/>
            <a:ext cx="2734947" cy="2708265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Graphic 14">
            <a:extLst>
              <a:ext uri="{FF2B5EF4-FFF2-40B4-BE49-F238E27FC236}">
                <a16:creationId xmlns:a16="http://schemas.microsoft.com/office/drawing/2014/main" id="{AB337888-EB83-4311-B414-E0CFB8F36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445634" y="3454283"/>
            <a:ext cx="2734947" cy="2708265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A147E46-0FA8-43BE-89A6-53B0A7B8E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5776685"/>
            <a:ext cx="12192000" cy="1081315"/>
          </a:xfrm>
          <a:prstGeom prst="rect">
            <a:avLst/>
          </a:prstGeom>
          <a:solidFill>
            <a:schemeClr val="tx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153A79-D17A-1346-836B-76FA885875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6664" y="0"/>
            <a:ext cx="2755900" cy="2946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4A3203-991B-2E4C-8508-45EBF6C785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7806" y="3321804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146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7F4559-B3CF-86CA-61FB-4F6C0FA07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1153572"/>
            <a:ext cx="3338594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Literature</a:t>
            </a:r>
            <a:br>
              <a:rPr lang="en-GB" dirty="0">
                <a:solidFill>
                  <a:srgbClr val="FFFFFF"/>
                </a:solidFill>
                <a:ea typeface="Calibri Light"/>
                <a:cs typeface="Calibri Light"/>
              </a:rPr>
            </a:br>
            <a:r>
              <a:rPr lang="en-GB" dirty="0">
                <a:solidFill>
                  <a:srgbClr val="FFFFFF"/>
                </a:solidFill>
                <a:ea typeface="Calibri Light"/>
                <a:cs typeface="Calibri Light"/>
              </a:rPr>
              <a:t>Review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D0423-459D-56F6-3047-8286C44AC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sz="2400" dirty="0">
                <a:latin typeface="Calibri"/>
                <a:ea typeface="Times New Roman" panose="02020603050405020304" pitchFamily="18" charset="0"/>
                <a:cs typeface="Calibri"/>
              </a:rPr>
              <a:t>No global crisis has shocked the world economy in terms of supply and demand, as COVID-19 as, in terms of its intensity and impact</a:t>
            </a:r>
            <a:r>
              <a:rPr lang="en-GB" sz="2400" dirty="0">
                <a:ea typeface="Times New Roman" panose="02020603050405020304" pitchFamily="18" charset="0"/>
              </a:rPr>
              <a:t>.</a:t>
            </a:r>
            <a:endParaRPr lang="en-GB" sz="2400">
              <a:effectLst/>
              <a:ea typeface="Times New Roman" panose="02020603050405020304" pitchFamily="18" charset="0"/>
              <a:cs typeface="Calibri"/>
            </a:endParaRPr>
          </a:p>
          <a:p>
            <a:r>
              <a:rPr lang="en-GB" sz="2400" dirty="0">
                <a:latin typeface="Calibri"/>
                <a:ea typeface="Times New Roman" panose="02020603050405020304" pitchFamily="18" charset="0"/>
                <a:cs typeface="Calibri"/>
              </a:rPr>
              <a:t>Businesses must adapt their </a:t>
            </a:r>
            <a:r>
              <a:rPr lang="en-GB" sz="2400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business models</a:t>
            </a:r>
            <a:r>
              <a:rPr lang="en-GB" sz="2400" dirty="0">
                <a:latin typeface="Calibri"/>
                <a:ea typeface="Times New Roman" panose="02020603050405020304" pitchFamily="18" charset="0"/>
                <a:cs typeface="Calibri"/>
              </a:rPr>
              <a:t> during crises and shocks.</a:t>
            </a:r>
            <a:endParaRPr lang="en-GB" sz="2400">
              <a:latin typeface="Times New Roman"/>
              <a:ea typeface="Calibri" panose="020F0502020204030204"/>
              <a:cs typeface="Calibri"/>
            </a:endParaRPr>
          </a:p>
          <a:p>
            <a:r>
              <a:rPr lang="en-GB" sz="2400" dirty="0">
                <a:latin typeface="Calibri"/>
                <a:ea typeface="Times New Roman" panose="02020603050405020304" pitchFamily="18" charset="0"/>
                <a:cs typeface="Calibri"/>
              </a:rPr>
              <a:t>This is particularly challenging for women entrepreneurs whose businesses are vulnerable to economic meltdowns and shutdowns</a:t>
            </a:r>
            <a:r>
              <a:rPr lang="en-GB" sz="2400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, </a:t>
            </a:r>
            <a:r>
              <a:rPr lang="en-GB" sz="2400" dirty="0">
                <a:latin typeface="Calibri"/>
                <a:ea typeface="Times New Roman" panose="02020603050405020304" pitchFamily="18" charset="0"/>
                <a:cs typeface="Calibri"/>
              </a:rPr>
              <a:t>such as the COVID-19 global pandemic necessitated</a:t>
            </a:r>
            <a:r>
              <a:rPr lang="en-GB" sz="2400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.</a:t>
            </a:r>
            <a:endParaRPr lang="en-GB" sz="2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750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59A2F39-9E4A-AB7C-542F-D08BA99C3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r="-3" b="15631"/>
          <a:stretch/>
        </p:blipFill>
        <p:spPr>
          <a:xfrm>
            <a:off x="-4243" y="10"/>
            <a:ext cx="12196243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80EC47-D547-AD49-B9DA-765C11654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/>
              <a:t>Aim/Objectives/research questions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82EE7D2-61D9-C024-42DB-343E3BC331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273061"/>
              </p:ext>
            </p:extLst>
          </p:nvPr>
        </p:nvGraphicFramePr>
        <p:xfrm>
          <a:off x="643467" y="1782981"/>
          <a:ext cx="10905066" cy="439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58235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owchart: Document 10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E1E953-FADC-3848-BCDF-ACFFF7BF887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</a:t>
            </a:r>
            <a:r>
              <a:rPr lang="en-US" sz="2800" dirty="0">
                <a:solidFill>
                  <a:srgbClr val="FFFFFF"/>
                </a:solidFill>
              </a:rPr>
              <a:t>methodological framework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for this study </a:t>
            </a:r>
            <a:br>
              <a:rPr lang="en-US" sz="3200" kern="1200" dirty="0"/>
            </a:br>
            <a:endParaRPr lang="en-US" sz="32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6" descr="Diagram&#10;&#10;Description automatically generated">
            <a:extLst>
              <a:ext uri="{FF2B5EF4-FFF2-40B4-BE49-F238E27FC236}">
                <a16:creationId xmlns:a16="http://schemas.microsoft.com/office/drawing/2014/main" id="{6FA68A16-BA4C-28FD-05A2-134F4673F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1632" y="720006"/>
            <a:ext cx="8066404" cy="47288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D57308-1BA9-5E4B-DAE5-2BEADC44E8BA}"/>
              </a:ext>
            </a:extLst>
          </p:cNvPr>
          <p:cNvSpPr txBox="1"/>
          <p:nvPr/>
        </p:nvSpPr>
        <p:spPr>
          <a:xfrm>
            <a:off x="2962995" y="5451860"/>
            <a:ext cx="5879081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dirty="0">
                <a:latin typeface="Times New Roman"/>
                <a:ea typeface="Times New Roman"/>
                <a:cs typeface="Times New Roman"/>
              </a:rPr>
              <a:t>​</a:t>
            </a:r>
            <a:r>
              <a:rPr lang="en-US" sz="1600" b="1" dirty="0">
                <a:latin typeface="Times New Roman"/>
                <a:ea typeface="Times New Roman"/>
                <a:cs typeface="Times New Roman"/>
              </a:rPr>
              <a:t>Figure 1: The Methodological Framework for this study</a:t>
            </a:r>
            <a:endParaRPr lang="en-GB" sz="1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24772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0F2D2C-2251-504C-AC60-EC2D5C237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</a:rPr>
              <a:t>Key results and findings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1140FD4-9E77-CD6D-E620-73F01250DE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861716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4890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Diagram&#10;&#10;Description automatically generated">
            <a:extLst>
              <a:ext uri="{FF2B5EF4-FFF2-40B4-BE49-F238E27FC236}">
                <a16:creationId xmlns:a16="http://schemas.microsoft.com/office/drawing/2014/main" id="{2DA3EF97-12E3-AFC2-AB8D-B49F4E36F2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220724"/>
            <a:ext cx="10905066" cy="4416550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6C107-CEC7-886E-C0CD-8C1F2D3AB83F}"/>
              </a:ext>
            </a:extLst>
          </p:cNvPr>
          <p:cNvSpPr txBox="1"/>
          <p:nvPr/>
        </p:nvSpPr>
        <p:spPr>
          <a:xfrm>
            <a:off x="1733910" y="5687683"/>
            <a:ext cx="6696973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latin typeface="Times New Roman"/>
              </a:rPr>
              <a:t>Figure 2: Intersecting factors that impact Women’s Response to Crisis</a:t>
            </a:r>
            <a:r>
              <a:rPr lang="en-US" sz="1600" dirty="0">
                <a:latin typeface="Times New Roman"/>
                <a:cs typeface="Times New Roman"/>
              </a:rPr>
              <a:t> 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78361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9" descr="Diagram&#10;&#10;Description automatically generated">
            <a:extLst>
              <a:ext uri="{FF2B5EF4-FFF2-40B4-BE49-F238E27FC236}">
                <a16:creationId xmlns:a16="http://schemas.microsoft.com/office/drawing/2014/main" id="{78F1E80C-F66F-A4FE-ED8E-3E6106DB3E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9285" y="643467"/>
            <a:ext cx="8253429" cy="5571065"/>
          </a:xfrm>
          <a:prstGeom prst="rect">
            <a:avLst/>
          </a:prstGeom>
          <a:ln>
            <a:noFill/>
          </a:ln>
        </p:spPr>
      </p:pic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765678-DAFD-64CF-1F75-2EC70A60DA02}"/>
              </a:ext>
            </a:extLst>
          </p:cNvPr>
          <p:cNvSpPr txBox="1"/>
          <p:nvPr/>
        </p:nvSpPr>
        <p:spPr>
          <a:xfrm>
            <a:off x="1050806" y="6113218"/>
            <a:ext cx="9818477" cy="3385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 b="1" dirty="0">
                <a:latin typeface="Times New Roman"/>
                <a:cs typeface="Times New Roman"/>
              </a:rPr>
              <a:t>Figure 3: Effects of socially Constructed Gender Traits/</a:t>
            </a:r>
            <a:r>
              <a:rPr lang="en-US" sz="1600" b="1" dirty="0" err="1">
                <a:latin typeface="Times New Roman"/>
                <a:cs typeface="Times New Roman"/>
              </a:rPr>
              <a:t>Behaviours</a:t>
            </a:r>
            <a:r>
              <a:rPr lang="en-US" sz="1600" b="1" dirty="0">
                <a:latin typeface="Times New Roman"/>
                <a:cs typeface="Times New Roman"/>
              </a:rPr>
              <a:t> on Crisis Typology</a:t>
            </a:r>
            <a:endParaRPr lang="en-GB" sz="1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7466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E57A3F2-3497-430E-BCD2-151E9B574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88B1F424-0E60-4F04-AFC7-00E1F2110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6B509DD1-7F4E-4C4D-9B18-626473A5F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BB89D3BB-9A77-48E3-8C98-9A0A1DD4F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A4C9C0-A5C8-FB44-BDFD-6AB8C18B3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754" y="1522820"/>
            <a:ext cx="2748041" cy="3601914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Contribution to research and practice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1681CD5-011C-2046-21ED-B4F84C6F2F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70284"/>
              </p:ext>
            </p:extLst>
          </p:nvPr>
        </p:nvGraphicFramePr>
        <p:xfrm>
          <a:off x="5042848" y="643467"/>
          <a:ext cx="6489510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1457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84F783EB1584AA29F7C68D714E347" ma:contentTypeVersion="2" ma:contentTypeDescription="Create a new document." ma:contentTypeScope="" ma:versionID="f63fd23f227753bc87e00d79b26a7ed7">
  <xsd:schema xmlns:xsd="http://www.w3.org/2001/XMLSchema" xmlns:xs="http://www.w3.org/2001/XMLSchema" xmlns:p="http://schemas.microsoft.com/office/2006/metadata/properties" xmlns:ns2="ef548429-012c-444a-bb66-62960201ba10" targetNamespace="http://schemas.microsoft.com/office/2006/metadata/properties" ma:root="true" ma:fieldsID="1f28495b459ce6bb5be6bcee744d1458" ns2:_="">
    <xsd:import namespace="ef548429-012c-444a-bb66-62960201b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548429-012c-444a-bb66-62960201ba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968366-B4F9-4946-8141-9A92EF5A15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763B5E-FE41-40FB-88B6-835D0F9C50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548429-012c-444a-bb66-62960201b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1B63097-B509-4613-9C06-FD55F9B56438}">
  <ds:schemaRefs>
    <ds:schemaRef ds:uri="http://purl.org/dc/dcmitype/"/>
    <ds:schemaRef ds:uri="2de54fcc-7f1a-48aa-b0d2-5f52d29336fa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38bea83b-8a40-4e64-a731-784f41afd19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5122</TotalTime>
  <Words>338</Words>
  <Application>Microsoft Office PowerPoint</Application>
  <PresentationFormat>Widescreen</PresentationFormat>
  <Paragraphs>24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Helvetica Neue Medium</vt:lpstr>
      <vt:lpstr>Sabon Next LT</vt:lpstr>
      <vt:lpstr>Times New Roman</vt:lpstr>
      <vt:lpstr>Office Theme</vt:lpstr>
      <vt:lpstr>A Multination Study  on Women Entrepreneurs response To Covid-19 In Crisis in the Global South: A feminist Perspective</vt:lpstr>
      <vt:lpstr>Literature Review</vt:lpstr>
      <vt:lpstr>Aim/Objectives/research questions</vt:lpstr>
      <vt:lpstr>The methodological framework for this study  </vt:lpstr>
      <vt:lpstr>Key results and findings</vt:lpstr>
      <vt:lpstr>PowerPoint Presentation</vt:lpstr>
      <vt:lpstr>PowerPoint Presentation</vt:lpstr>
      <vt:lpstr>Contribution to research and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Now you see them, now you don’t: Will Technological Advancement Erode the Gains made by Women Entrepreneurship in Sub-Saharan Africa?</dc:title>
  <dc:creator>Microsoft Office User</dc:creator>
  <cp:lastModifiedBy>Leah Morrison (lib)</cp:lastModifiedBy>
  <cp:revision>145</cp:revision>
  <dcterms:created xsi:type="dcterms:W3CDTF">2022-10-15T14:23:56Z</dcterms:created>
  <dcterms:modified xsi:type="dcterms:W3CDTF">2023-07-24T12:30:54Z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0x0101008AB84F783EB1584AA29F7C68D714E347</vt:lpwstr>
  </property>
  <property fmtid="{D5CDD505-2E9C-101B-9397-08002B2CF9AE}" pid="3" name="MediaServiceImageTags">
    <vt:lpwstr/>
  </property>
</Properties>
</file>