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0" r:id="rId1"/>
    <p:sldMasterId id="2147484109" r:id="rId2"/>
    <p:sldMasterId id="2147484092" r:id="rId3"/>
  </p:sldMasterIdLst>
  <p:notesMasterIdLst>
    <p:notesMasterId r:id="rId17"/>
  </p:notesMasterIdLst>
  <p:handoutMasterIdLst>
    <p:handoutMasterId r:id="rId18"/>
  </p:handoutMasterIdLst>
  <p:sldIdLst>
    <p:sldId id="256" r:id="rId4"/>
    <p:sldId id="262" r:id="rId5"/>
    <p:sldId id="272" r:id="rId6"/>
    <p:sldId id="266" r:id="rId7"/>
    <p:sldId id="268" r:id="rId8"/>
    <p:sldId id="269" r:id="rId9"/>
    <p:sldId id="265" r:id="rId10"/>
    <p:sldId id="261" r:id="rId11"/>
    <p:sldId id="264" r:id="rId12"/>
    <p:sldId id="260" r:id="rId13"/>
    <p:sldId id="271" r:id="rId14"/>
    <p:sldId id="259" r:id="rId15"/>
    <p:sldId id="257"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853"/>
    <a:srgbClr val="F9C523"/>
    <a:srgbClr val="F2C570"/>
    <a:srgbClr val="00B8E1"/>
    <a:srgbClr val="9D739E"/>
    <a:srgbClr val="F0E9EE"/>
    <a:srgbClr val="DEE2EA"/>
    <a:srgbClr val="E8DEE6"/>
    <a:srgbClr val="CAC2C8"/>
    <a:srgbClr val="00A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C1D07-5AE2-44F1-89D3-F9F90A2B6458}" v="1" dt="2023-03-14T13:42:46.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8" autoAdjust="0"/>
    <p:restoredTop sz="86405"/>
  </p:normalViewPr>
  <p:slideViewPr>
    <p:cSldViewPr snapToGrid="0" snapToObjects="1">
      <p:cViewPr varScale="1">
        <p:scale>
          <a:sx n="27" d="100"/>
          <a:sy n="27" d="100"/>
        </p:scale>
        <p:origin x="360" y="24"/>
      </p:cViewPr>
      <p:guideLst/>
    </p:cSldViewPr>
  </p:slideViewPr>
  <p:outlineViewPr>
    <p:cViewPr>
      <p:scale>
        <a:sx n="33" d="100"/>
        <a:sy n="33" d="100"/>
      </p:scale>
      <p:origin x="0" y="-3909"/>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8" d="100"/>
          <a:sy n="148" d="100"/>
        </p:scale>
        <p:origin x="44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accent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D739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BB-47C8-8F05-9A0136607077}"/>
            </c:ext>
          </c:extLst>
        </c:ser>
        <c:ser>
          <c:idx val="1"/>
          <c:order val="1"/>
          <c:tx>
            <c:strRef>
              <c:f>Sheet1!$C$1</c:f>
              <c:strCache>
                <c:ptCount val="1"/>
                <c:pt idx="0">
                  <c:v>Series 2</c:v>
                </c:pt>
              </c:strCache>
            </c:strRef>
          </c:tx>
          <c:spPr>
            <a:solidFill>
              <a:srgbClr val="00B8E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BB-47C8-8F05-9A0136607077}"/>
            </c:ext>
          </c:extLst>
        </c:ser>
        <c:ser>
          <c:idx val="2"/>
          <c:order val="2"/>
          <c:tx>
            <c:strRef>
              <c:f>Sheet1!$D$1</c:f>
              <c:strCache>
                <c:ptCount val="1"/>
                <c:pt idx="0">
                  <c:v>Series 3</c:v>
                </c:pt>
              </c:strCache>
            </c:strRef>
          </c:tx>
          <c:spPr>
            <a:solidFill>
              <a:srgbClr val="F9C85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BB-47C8-8F05-9A0136607077}"/>
            </c:ext>
          </c:extLst>
        </c:ser>
        <c:dLbls>
          <c:showLegendKey val="0"/>
          <c:showVal val="0"/>
          <c:showCatName val="0"/>
          <c:showSerName val="0"/>
          <c:showPercent val="0"/>
          <c:showBubbleSize val="0"/>
        </c:dLbls>
        <c:gapWidth val="219"/>
        <c:overlap val="-27"/>
        <c:axId val="-2042759216"/>
        <c:axId val="-2042956128"/>
      </c:barChart>
      <c:catAx>
        <c:axId val="-20427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956128"/>
        <c:crosses val="autoZero"/>
        <c:auto val="1"/>
        <c:lblAlgn val="ctr"/>
        <c:lblOffset val="100"/>
        <c:noMultiLvlLbl val="0"/>
      </c:catAx>
      <c:valAx>
        <c:axId val="-204295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7592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6FE14B-3ACE-C14B-976F-D4DD09CFBFB4}" type="datetimeFigureOut">
              <a:rPr lang="en-US" smtClean="0"/>
              <a:t>8/1/2023</a:t>
            </a:fld>
            <a:endParaRPr lang="en-US"/>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0479B3-42F7-3944-841C-181ACE96E93A}" type="slidenum">
              <a:rPr lang="en-US" smtClean="0"/>
              <a:t>‹#›</a:t>
            </a:fld>
            <a:endParaRPr lang="en-US"/>
          </a:p>
        </p:txBody>
      </p:sp>
    </p:spTree>
    <p:extLst>
      <p:ext uri="{BB962C8B-B14F-4D97-AF65-F5344CB8AC3E}">
        <p14:creationId xmlns:p14="http://schemas.microsoft.com/office/powerpoint/2010/main" val="947383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FFB5D-C1F5-2842-8CAF-C81518F68F7E}"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F6536-074C-7C47-ADA5-29478494173A}" type="slidenum">
              <a:rPr lang="en-US" smtClean="0"/>
              <a:t>‹#›</a:t>
            </a:fld>
            <a:endParaRPr lang="en-US"/>
          </a:p>
        </p:txBody>
      </p:sp>
    </p:spTree>
    <p:extLst>
      <p:ext uri="{BB962C8B-B14F-4D97-AF65-F5344CB8AC3E}">
        <p14:creationId xmlns:p14="http://schemas.microsoft.com/office/powerpoint/2010/main" val="204175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a:t>
            </a:fld>
            <a:endParaRPr lang="en-US"/>
          </a:p>
        </p:txBody>
      </p:sp>
    </p:spTree>
    <p:extLst>
      <p:ext uri="{BB962C8B-B14F-4D97-AF65-F5344CB8AC3E}">
        <p14:creationId xmlns:p14="http://schemas.microsoft.com/office/powerpoint/2010/main" val="61052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23FEC2-E96C-44E9-90C6-88AF9FCD4A13}" type="slidenum">
              <a:rPr lang="en-GB" smtClean="0"/>
              <a:t>12</a:t>
            </a:fld>
            <a:endParaRPr lang="en-GB"/>
          </a:p>
        </p:txBody>
      </p:sp>
    </p:spTree>
    <p:extLst>
      <p:ext uri="{BB962C8B-B14F-4D97-AF65-F5344CB8AC3E}">
        <p14:creationId xmlns:p14="http://schemas.microsoft.com/office/powerpoint/2010/main" val="23267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F23FEC2-E96C-44E9-90C6-88AF9FCD4A13}" type="slidenum">
              <a:rPr lang="en-GB" smtClean="0"/>
              <a:t>2</a:t>
            </a:fld>
            <a:endParaRPr lang="en-GB"/>
          </a:p>
        </p:txBody>
      </p:sp>
    </p:spTree>
    <p:extLst>
      <p:ext uri="{BB962C8B-B14F-4D97-AF65-F5344CB8AC3E}">
        <p14:creationId xmlns:p14="http://schemas.microsoft.com/office/powerpoint/2010/main" val="397352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23FEC2-E96C-44E9-90C6-88AF9FCD4A13}" type="slidenum">
              <a:rPr lang="en-GB" smtClean="0"/>
              <a:t>4</a:t>
            </a:fld>
            <a:endParaRPr lang="en-GB"/>
          </a:p>
        </p:txBody>
      </p:sp>
    </p:spTree>
    <p:extLst>
      <p:ext uri="{BB962C8B-B14F-4D97-AF65-F5344CB8AC3E}">
        <p14:creationId xmlns:p14="http://schemas.microsoft.com/office/powerpoint/2010/main" val="271569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23FEC2-E96C-44E9-90C6-88AF9FCD4A13}" type="slidenum">
              <a:rPr lang="en-GB" smtClean="0"/>
              <a:t>5</a:t>
            </a:fld>
            <a:endParaRPr lang="en-GB"/>
          </a:p>
        </p:txBody>
      </p:sp>
    </p:spTree>
    <p:extLst>
      <p:ext uri="{BB962C8B-B14F-4D97-AF65-F5344CB8AC3E}">
        <p14:creationId xmlns:p14="http://schemas.microsoft.com/office/powerpoint/2010/main" val="259686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23FEC2-E96C-44E9-90C6-88AF9FCD4A13}" type="slidenum">
              <a:rPr lang="en-GB" smtClean="0"/>
              <a:t>6</a:t>
            </a:fld>
            <a:endParaRPr lang="en-GB"/>
          </a:p>
        </p:txBody>
      </p:sp>
    </p:spTree>
    <p:extLst>
      <p:ext uri="{BB962C8B-B14F-4D97-AF65-F5344CB8AC3E}">
        <p14:creationId xmlns:p14="http://schemas.microsoft.com/office/powerpoint/2010/main" val="68439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F23FEC2-E96C-44E9-90C6-88AF9FCD4A13}" type="slidenum">
              <a:rPr lang="en-GB" smtClean="0"/>
              <a:t>7</a:t>
            </a:fld>
            <a:endParaRPr lang="en-GB"/>
          </a:p>
        </p:txBody>
      </p:sp>
    </p:spTree>
    <p:extLst>
      <p:ext uri="{BB962C8B-B14F-4D97-AF65-F5344CB8AC3E}">
        <p14:creationId xmlns:p14="http://schemas.microsoft.com/office/powerpoint/2010/main" val="57035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F23FEC2-E96C-44E9-90C6-88AF9FCD4A13}" type="slidenum">
              <a:rPr lang="en-GB" smtClean="0"/>
              <a:t>8</a:t>
            </a:fld>
            <a:endParaRPr lang="en-GB"/>
          </a:p>
        </p:txBody>
      </p:sp>
    </p:spTree>
    <p:extLst>
      <p:ext uri="{BB962C8B-B14F-4D97-AF65-F5344CB8AC3E}">
        <p14:creationId xmlns:p14="http://schemas.microsoft.com/office/powerpoint/2010/main" val="4191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23FEC2-E96C-44E9-90C6-88AF9FCD4A13}" type="slidenum">
              <a:rPr lang="en-GB" smtClean="0"/>
              <a:t>9</a:t>
            </a:fld>
            <a:endParaRPr lang="en-GB"/>
          </a:p>
        </p:txBody>
      </p:sp>
    </p:spTree>
    <p:extLst>
      <p:ext uri="{BB962C8B-B14F-4D97-AF65-F5344CB8AC3E}">
        <p14:creationId xmlns:p14="http://schemas.microsoft.com/office/powerpoint/2010/main" val="317563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23FEC2-E96C-44E9-90C6-88AF9FCD4A13}" type="slidenum">
              <a:rPr lang="en-GB" smtClean="0"/>
              <a:t>10</a:t>
            </a:fld>
            <a:endParaRPr lang="en-GB"/>
          </a:p>
        </p:txBody>
      </p:sp>
    </p:spTree>
    <p:extLst>
      <p:ext uri="{BB962C8B-B14F-4D97-AF65-F5344CB8AC3E}">
        <p14:creationId xmlns:p14="http://schemas.microsoft.com/office/powerpoint/2010/main" val="154661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895" y="1866495"/>
            <a:ext cx="9144000" cy="1042336"/>
          </a:xfrm>
          <a:prstGeom prst="rect">
            <a:avLst/>
          </a:prstGeom>
        </p:spPr>
        <p:txBody>
          <a:bodyPr anchor="t">
            <a:normAutofit/>
          </a:bodyPr>
          <a:lstStyle>
            <a:lvl1pPr algn="l">
              <a:defRPr sz="5500" b="1">
                <a:solidFill>
                  <a:schemeClr val="accent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09595" y="3085042"/>
            <a:ext cx="9144000" cy="1571625"/>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August 2023</a:t>
            </a:fld>
            <a:endParaRPr lang="en-US" dirty="0"/>
          </a:p>
        </p:txBody>
      </p:sp>
      <p:sp>
        <p:nvSpPr>
          <p:cNvPr id="11"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2"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69868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91086" y="1096432"/>
            <a:ext cx="6172200" cy="4620683"/>
          </a:xfrm>
          <a:prstGeom prst="rect">
            <a:avLst/>
          </a:prstGeo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itle 1"/>
          <p:cNvSpPr>
            <a:spLocks noGrp="1"/>
          </p:cNvSpPr>
          <p:nvPr>
            <p:ph type="title"/>
          </p:nvPr>
        </p:nvSpPr>
        <p:spPr>
          <a:xfrm>
            <a:off x="546098" y="1096432"/>
            <a:ext cx="3933825"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9" name="Text Placeholder 3"/>
          <p:cNvSpPr>
            <a:spLocks noGrp="1"/>
          </p:cNvSpPr>
          <p:nvPr>
            <p:ph type="body" sz="half" idx="2"/>
          </p:nvPr>
        </p:nvSpPr>
        <p:spPr>
          <a:xfrm>
            <a:off x="547686" y="2167466"/>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August 2023</a:t>
            </a:fld>
            <a:endParaRPr lang="en-US" dirty="0"/>
          </a:p>
        </p:txBody>
      </p:sp>
      <p:sp>
        <p:nvSpPr>
          <p:cNvPr id="17"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8"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25629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700" cy="6871786"/>
          </a:xfrm>
          <a:prstGeom prst="rect">
            <a:avLst/>
          </a:prstGeom>
        </p:spPr>
      </p:pic>
      <p:sp>
        <p:nvSpPr>
          <p:cNvPr id="15" name="Rectangle 14"/>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11" name="Rectangle 10"/>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19" name="Freeform 18"/>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233930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9D739E"/>
          </a:solidFill>
          <a:ln>
            <a:noFill/>
          </a:ln>
        </p:spPr>
      </p:pic>
      <p:sp>
        <p:nvSpPr>
          <p:cNvPr id="4" name="Rectangle 3"/>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39063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17621"/>
            <a:ext cx="12192000" cy="6858000"/>
          </a:xfrm>
          <a:prstGeom prst="rect">
            <a:avLst/>
          </a:prstGeom>
        </p:spPr>
      </p:pic>
      <p:sp>
        <p:nvSpPr>
          <p:cNvPr id="4" name="Rectangle 3"/>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76258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9300" cy="6850856"/>
          </a:xfrm>
          <a:prstGeom prst="rect">
            <a:avLst/>
          </a:prstGeom>
        </p:spPr>
      </p:pic>
    </p:spTree>
    <p:extLst>
      <p:ext uri="{BB962C8B-B14F-4D97-AF65-F5344CB8AC3E}">
        <p14:creationId xmlns:p14="http://schemas.microsoft.com/office/powerpoint/2010/main" val="78884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29195" y="390846"/>
            <a:ext cx="1111170" cy="5811838"/>
          </a:xfrm>
          <a:prstGeom prst="rect">
            <a:avLst/>
          </a:prstGeom>
        </p:spPr>
        <p:txBody>
          <a:bodyPr vert="eaVert"/>
          <a:lstStyle>
            <a:lvl1pPr>
              <a:defRPr sz="3400" b="1">
                <a:solidFill>
                  <a:srgbClr val="69216A"/>
                </a:solidFill>
              </a:defRPr>
            </a:lvl1pPr>
          </a:lstStyle>
          <a:p>
            <a:r>
              <a:rPr lang="en-US" dirty="0"/>
              <a:t>Click to edit Master title style</a:t>
            </a:r>
          </a:p>
        </p:txBody>
      </p:sp>
      <p:sp>
        <p:nvSpPr>
          <p:cNvPr id="3" name="Vertical Text Placeholder 2"/>
          <p:cNvSpPr>
            <a:spLocks noGrp="1"/>
          </p:cNvSpPr>
          <p:nvPr>
            <p:ph type="body" orient="vert" idx="1"/>
          </p:nvPr>
        </p:nvSpPr>
        <p:spPr>
          <a:xfrm>
            <a:off x="1053189" y="403546"/>
            <a:ext cx="9324372" cy="5811838"/>
          </a:xfrm>
          <a:prstGeom prst="rect">
            <a:avLst/>
          </a:prstGeom>
        </p:spPr>
        <p:txBody>
          <a:bodyPr vert="eaVert"/>
          <a:lstStyle>
            <a:lvl2pPr>
              <a:defRPr>
                <a:solidFill>
                  <a:srgbClr val="69216A"/>
                </a:solidFill>
              </a:defRPr>
            </a:lvl2pPr>
            <a:lvl4pPr>
              <a:defRPr>
                <a:solidFill>
                  <a:srgbClr val="69216A"/>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8465" y="563036"/>
            <a:ext cx="1253069" cy="347134"/>
          </a:xfrm>
          <a:prstGeom prst="rect">
            <a:avLst/>
          </a:prstGeom>
        </p:spPr>
        <p:txBody>
          <a:bodyPr anchor="ctr"/>
          <a:lstStyle>
            <a:lvl1pPr>
              <a:defRPr sz="1000">
                <a:solidFill>
                  <a:srgbClr val="69216A"/>
                </a:solidFill>
              </a:defRPr>
            </a:lvl1pPr>
          </a:lstStyle>
          <a:p>
            <a:fld id="{7F3777FD-75A6-B146-A4D0-80CAC805A384}" type="datetime4">
              <a:rPr lang="en-GB" smtClean="0"/>
              <a:pPr/>
              <a:t>01 August 2023</a:t>
            </a:fld>
            <a:endParaRPr lang="en-US" dirty="0"/>
          </a:p>
        </p:txBody>
      </p:sp>
      <p:sp>
        <p:nvSpPr>
          <p:cNvPr id="5" name="Footer Placeholder 4"/>
          <p:cNvSpPr>
            <a:spLocks noGrp="1"/>
          </p:cNvSpPr>
          <p:nvPr>
            <p:ph type="ftr" sz="quarter" idx="11"/>
          </p:nvPr>
        </p:nvSpPr>
        <p:spPr>
          <a:xfrm rot="5400000">
            <a:off x="-2475593" y="3053073"/>
            <a:ext cx="5380697" cy="358285"/>
          </a:xfrm>
          <a:prstGeom prst="rect">
            <a:avLst/>
          </a:prstGeom>
        </p:spPr>
        <p:txBody>
          <a:bodyPr anchor="ctr"/>
          <a:lstStyle>
            <a:lvl1pPr algn="l">
              <a:defRPr sz="1000">
                <a:solidFill>
                  <a:schemeClr val="bg1"/>
                </a:solidFill>
              </a:defRPr>
            </a:lvl1pPr>
          </a:lstStyle>
          <a:p>
            <a:endParaRPr lang="en-US" dirty="0"/>
          </a:p>
        </p:txBody>
      </p:sp>
      <p:sp>
        <p:nvSpPr>
          <p:cNvPr id="6" name="Slide Number Placeholder 5"/>
          <p:cNvSpPr>
            <a:spLocks noGrp="1"/>
          </p:cNvSpPr>
          <p:nvPr>
            <p:ph type="sldNum" sz="quarter" idx="12"/>
          </p:nvPr>
        </p:nvSpPr>
        <p:spPr>
          <a:xfrm rot="5400000">
            <a:off x="-1142" y="146825"/>
            <a:ext cx="431799" cy="358286"/>
          </a:xfrm>
          <a:prstGeom prst="rect">
            <a:avLst/>
          </a:prstGeom>
        </p:spPr>
        <p:txBody>
          <a:bodyPr anchor="ctr"/>
          <a:lstStyle>
            <a:lvl1pPr>
              <a:defRPr sz="1200">
                <a:solidFill>
                  <a:schemeClr val="bg1"/>
                </a:solidFill>
              </a:defRPr>
            </a:lvl1pPr>
          </a:lstStyle>
          <a:p>
            <a:fld id="{7ED9267D-069E-5F46-80B9-B3F4B7546357}" type="slidenum">
              <a:rPr lang="en-US" smtClean="0"/>
              <a:pPr/>
              <a:t>‹#›</a:t>
            </a:fld>
            <a:endParaRPr lang="en-US" dirty="0"/>
          </a:p>
        </p:txBody>
      </p:sp>
    </p:spTree>
    <p:extLst>
      <p:ext uri="{BB962C8B-B14F-4D97-AF65-F5344CB8AC3E}">
        <p14:creationId xmlns:p14="http://schemas.microsoft.com/office/powerpoint/2010/main" val="58990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9018" y="1873797"/>
            <a:ext cx="10515600" cy="1307109"/>
          </a:xfrm>
          <a:prstGeom prst="rect">
            <a:avLst/>
          </a:prstGeom>
        </p:spPr>
        <p:txBody>
          <a:bodyPr anchor="t"/>
          <a:lstStyle>
            <a:lvl1pPr>
              <a:defRPr sz="6000" b="1">
                <a:solidFill>
                  <a:srgbClr val="69216A"/>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99018" y="3180907"/>
            <a:ext cx="10528300" cy="667193"/>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flipV="1">
            <a:off x="709017" y="2920050"/>
            <a:ext cx="10494000" cy="1"/>
          </a:xfrm>
          <a:prstGeom prst="line">
            <a:avLst/>
          </a:prstGeom>
          <a:ln w="25400">
            <a:solidFill>
              <a:srgbClr val="69216A"/>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August 2023</a:t>
            </a:fld>
            <a:endParaRPr lang="en-US" dirty="0"/>
          </a:p>
        </p:txBody>
      </p:sp>
      <p:sp>
        <p:nvSpPr>
          <p:cNvPr id="9"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0"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57357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843" y="1026199"/>
            <a:ext cx="10515600" cy="757129"/>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95843" y="1757928"/>
            <a:ext cx="10515600" cy="4057777"/>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August 2023</a:t>
            </a:fld>
            <a:endParaRPr lang="en-US" dirty="0"/>
          </a:p>
        </p:txBody>
      </p:sp>
      <p:sp>
        <p:nvSpPr>
          <p:cNvPr id="8" name="Footer Placeholder 4"/>
          <p:cNvSpPr>
            <a:spLocks noGrp="1"/>
          </p:cNvSpPr>
          <p:nvPr>
            <p:ph type="ftr" sz="quarter" idx="11"/>
          </p:nvPr>
        </p:nvSpPr>
        <p:spPr>
          <a:xfrm>
            <a:off x="1736202" y="6453450"/>
            <a:ext cx="7179198" cy="365125"/>
          </a:xfrm>
          <a:prstGeom prst="rect">
            <a:avLst/>
          </a:prstGeom>
        </p:spPr>
        <p:txBody>
          <a:bodyPr anchor="ctr"/>
          <a:lstStyle>
            <a:lvl1pPr algn="l">
              <a:defRPr sz="1200">
                <a:solidFill>
                  <a:schemeClr val="bg1"/>
                </a:solidFill>
              </a:defRPr>
            </a:lvl1pPr>
          </a:lstStyle>
          <a:p>
            <a:endParaRPr lang="en-US" dirty="0"/>
          </a:p>
        </p:txBody>
      </p:sp>
      <p:sp>
        <p:nvSpPr>
          <p:cNvPr id="9" name="Slide Number Placeholder 5"/>
          <p:cNvSpPr>
            <a:spLocks noGrp="1"/>
          </p:cNvSpPr>
          <p:nvPr>
            <p:ph type="sldNum" sz="quarter" idx="12"/>
          </p:nvPr>
        </p:nvSpPr>
        <p:spPr>
          <a:xfrm>
            <a:off x="10553700" y="6453449"/>
            <a:ext cx="1346200"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15791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364" y="1027646"/>
            <a:ext cx="10515600"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593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27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August 2023</a:t>
            </a:fld>
            <a:endParaRPr lang="en-US" dirty="0"/>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209379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324" y="1870148"/>
            <a:ext cx="5157787"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1324" y="2468592"/>
            <a:ext cx="5157787"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69001" y="1870148"/>
            <a:ext cx="5183188"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60534" y="2477059"/>
            <a:ext cx="5183188"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91323" y="1028230"/>
            <a:ext cx="10509173"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August 2023</a:t>
            </a:fld>
            <a:endParaRPr lang="en-US" dirty="0"/>
          </a:p>
        </p:txBody>
      </p:sp>
      <p:sp>
        <p:nvSpPr>
          <p:cNvPr id="18"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9"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73181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93363" y="1028700"/>
            <a:ext cx="10515600" cy="1257300"/>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3"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August 2023</a:t>
            </a:fld>
            <a:endParaRPr lang="en-US" dirty="0"/>
          </a:p>
        </p:txBody>
      </p:sp>
      <p:sp>
        <p:nvSpPr>
          <p:cNvPr id="14"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5"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69734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August 2023</a:t>
            </a:fld>
            <a:endParaRPr lang="en-US" dirty="0"/>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graphicFrame>
        <p:nvGraphicFramePr>
          <p:cNvPr id="5" name="Chart 4"/>
          <p:cNvGraphicFramePr/>
          <p:nvPr userDrawn="1">
            <p:extLst>
              <p:ext uri="{D42A27DB-BD31-4B8C-83A1-F6EECF244321}">
                <p14:modId xmlns:p14="http://schemas.microsoft.com/office/powerpoint/2010/main" val="2047482558"/>
              </p:ext>
            </p:extLst>
          </p:nvPr>
        </p:nvGraphicFramePr>
        <p:xfrm>
          <a:off x="656863" y="901699"/>
          <a:ext cx="10515600" cy="5029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84200" y="1028700"/>
            <a:ext cx="10871200" cy="706470"/>
          </a:xfrm>
          <a:prstGeom prst="rect">
            <a:avLst/>
          </a:prstGeom>
        </p:spPr>
        <p:txBody>
          <a:bodyPr/>
          <a:lstStyle>
            <a:lvl1pPr>
              <a:defRPr b="0">
                <a:solidFill>
                  <a:srgbClr val="69216A"/>
                </a:solidFill>
                <a:latin typeface="+mn-lt"/>
              </a:defRPr>
            </a:lvl1pPr>
          </a:lstStyle>
          <a:p>
            <a:r>
              <a:rPr lang="en-US"/>
              <a:t>Click to edit Master title style</a:t>
            </a:r>
            <a:endParaRPr lang="en-US" dirty="0"/>
          </a:p>
        </p:txBody>
      </p:sp>
      <p:graphicFrame>
        <p:nvGraphicFramePr>
          <p:cNvPr id="3" name="Table 2"/>
          <p:cNvGraphicFramePr>
            <a:graphicFrameLocks noGrp="1"/>
          </p:cNvGraphicFramePr>
          <p:nvPr userDrawn="1">
            <p:extLst>
              <p:ext uri="{D42A27DB-BD31-4B8C-83A1-F6EECF244321}">
                <p14:modId xmlns:p14="http://schemas.microsoft.com/office/powerpoint/2010/main" val="1951304287"/>
              </p:ext>
            </p:extLst>
          </p:nvPr>
        </p:nvGraphicFramePr>
        <p:xfrm>
          <a:off x="584200" y="1755840"/>
          <a:ext cx="10871200" cy="3971864"/>
        </p:xfrm>
        <a:graphic>
          <a:graphicData uri="http://schemas.openxmlformats.org/drawingml/2006/table">
            <a:tbl>
              <a:tblPr firstRow="1" bandRow="1">
                <a:tableStyleId>{5C22544A-7EE6-4342-B048-85BDC9FD1C3A}</a:tableStyleId>
              </a:tblPr>
              <a:tblGrid>
                <a:gridCol w="13589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1358900">
                  <a:extLst>
                    <a:ext uri="{9D8B030D-6E8A-4147-A177-3AD203B41FA5}">
                      <a16:colId xmlns:a16="http://schemas.microsoft.com/office/drawing/2014/main" val="20004"/>
                    </a:ext>
                  </a:extLst>
                </a:gridCol>
                <a:gridCol w="1358900">
                  <a:extLst>
                    <a:ext uri="{9D8B030D-6E8A-4147-A177-3AD203B41FA5}">
                      <a16:colId xmlns:a16="http://schemas.microsoft.com/office/drawing/2014/main" val="20005"/>
                    </a:ext>
                  </a:extLst>
                </a:gridCol>
                <a:gridCol w="1358900">
                  <a:extLst>
                    <a:ext uri="{9D8B030D-6E8A-4147-A177-3AD203B41FA5}">
                      <a16:colId xmlns:a16="http://schemas.microsoft.com/office/drawing/2014/main" val="20006"/>
                    </a:ext>
                  </a:extLst>
                </a:gridCol>
                <a:gridCol w="1358900">
                  <a:extLst>
                    <a:ext uri="{9D8B030D-6E8A-4147-A177-3AD203B41FA5}">
                      <a16:colId xmlns:a16="http://schemas.microsoft.com/office/drawing/2014/main" val="20007"/>
                    </a:ext>
                  </a:extLst>
                </a:gridCol>
              </a:tblGrid>
              <a:tr h="450128">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extLst>
                  <a:ext uri="{0D108BD9-81ED-4DB2-BD59-A6C34878D82A}">
                    <a16:rowId xmlns:a16="http://schemas.microsoft.com/office/drawing/2014/main" val="10000"/>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1"/>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2"/>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3"/>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4"/>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5"/>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6"/>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7"/>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8"/>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9"/>
                  </a:ext>
                </a:extLst>
              </a:tr>
            </a:tbl>
          </a:graphicData>
        </a:graphic>
      </p:graphicFrame>
      <p:sp>
        <p:nvSpPr>
          <p:cNvPr id="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August 2023</a:t>
            </a:fld>
            <a:endParaRPr lang="en-US" dirty="0"/>
          </a:p>
        </p:txBody>
      </p:sp>
      <p:sp>
        <p:nvSpPr>
          <p:cNvPr id="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84764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00" y="1096431"/>
            <a:ext cx="4051300"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891087" y="1096431"/>
            <a:ext cx="6356519" cy="4629150"/>
          </a:xfrm>
          <a:prstGeom prst="rect">
            <a:avLst/>
          </a:prstGeom>
        </p:spPr>
        <p:txBody>
          <a:bodyPr/>
          <a:lstStyle>
            <a:lvl1pPr>
              <a:defRPr sz="3200">
                <a:solidFill>
                  <a:srgbClr val="69216A"/>
                </a:solidFill>
              </a:defRPr>
            </a:lvl1pPr>
            <a:lvl2pPr>
              <a:defRPr sz="2800"/>
            </a:lvl2pPr>
            <a:lvl3pPr>
              <a:defRPr sz="2400">
                <a:solidFill>
                  <a:srgbClr val="69216A"/>
                </a:solidFill>
              </a:defRPr>
            </a:lvl3pPr>
            <a:lvl4pPr>
              <a:defRPr sz="2000"/>
            </a:lvl4pPr>
            <a:lvl5pPr>
              <a:defRPr sz="2000">
                <a:solidFill>
                  <a:srgbClr val="69216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7688" y="2167465"/>
            <a:ext cx="404966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01 August 2023</a:t>
            </a:fld>
            <a:endParaRPr lang="en-US" dirty="0"/>
          </a:p>
        </p:txBody>
      </p:sp>
      <p:sp>
        <p:nvSpPr>
          <p:cNvPr id="13"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52933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2"/>
    </p:custDataLst>
    <p:extLst>
      <p:ext uri="{BB962C8B-B14F-4D97-AF65-F5344CB8AC3E}">
        <p14:creationId xmlns:p14="http://schemas.microsoft.com/office/powerpoint/2010/main" val="13645026"/>
      </p:ext>
    </p:extLst>
  </p:cSld>
  <p:clrMap bg1="lt1" tx1="dk1" bg2="lt2" tx2="dk2" accent1="accent1" accent2="accent2" accent3="accent3" accent4="accent4" accent5="accent5" accent6="accent6" hlink="hlink" folHlink="folHlink"/>
  <p:sldLayoutIdLst>
    <p:sldLayoutId id="2147484081" r:id="rId1"/>
    <p:sldLayoutId id="2147484083" r:id="rId2"/>
    <p:sldLayoutId id="2147484082" r:id="rId3"/>
    <p:sldLayoutId id="2147484084" r:id="rId4"/>
    <p:sldLayoutId id="2147484085" r:id="rId5"/>
    <p:sldLayoutId id="2147484086" r:id="rId6"/>
    <p:sldLayoutId id="2147484087" r:id="rId7"/>
    <p:sldLayoutId id="2147484108" r:id="rId8"/>
    <p:sldLayoutId id="2147484088" r:id="rId9"/>
    <p:sldLayoutId id="2147484089"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827505"/>
      </p:ext>
    </p:extLst>
  </p:cSld>
  <p:clrMap bg1="lt1" tx1="dk1" bg2="lt2" tx2="dk2" accent1="accent1" accent2="accent2" accent3="accent3" accent4="accent4" accent5="accent5" accent6="accent6" hlink="hlink" folHlink="folHlink"/>
  <p:sldLayoutIdLst>
    <p:sldLayoutId id="2147484110" r:id="rId1"/>
    <p:sldLayoutId id="2147484112" r:id="rId2"/>
    <p:sldLayoutId id="2147484113" r:id="rId3"/>
    <p:sldLayoutId id="21474841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217400" cy="6872287"/>
          </a:xfrm>
          <a:prstGeom prst="rect">
            <a:avLst/>
          </a:prstGeom>
        </p:spPr>
      </p:pic>
    </p:spTree>
    <p:extLst>
      <p:ext uri="{BB962C8B-B14F-4D97-AF65-F5344CB8AC3E}">
        <p14:creationId xmlns:p14="http://schemas.microsoft.com/office/powerpoint/2010/main" val="584570216"/>
      </p:ext>
    </p:extLst>
  </p:cSld>
  <p:clrMap bg1="lt1" tx1="dk1" bg2="lt2" tx2="dk2" accent1="accent1" accent2="accent2" accent3="accent3" accent4="accent4" accent5="accent5" accent6="accent6" hlink="hlink" folHlink="folHlink"/>
  <p:sldLayoutIdLst>
    <p:sldLayoutId id="214748410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bookseller.com/news/ba-bookshop-membership-grows-fifth-year-survey-finds-129819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doi.org/10.1007/s12109-020-09759-5" TargetMode="External"/><Relationship Id="rId4" Type="http://schemas.openxmlformats.org/officeDocument/2006/relationships/hyperlink" Target="https://www.booksellers.org.uk/BookSellers/media/Booksellers/Booksellers-as-Placemakers-for-website_1.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B155-ABEE-4866-95A6-B0662E7653EB}"/>
              </a:ext>
            </a:extLst>
          </p:cNvPr>
          <p:cNvSpPr>
            <a:spLocks noGrp="1"/>
          </p:cNvSpPr>
          <p:nvPr>
            <p:ph type="ctrTitle"/>
          </p:nvPr>
        </p:nvSpPr>
        <p:spPr/>
        <p:txBody>
          <a:bodyPr/>
          <a:lstStyle/>
          <a:p>
            <a:r>
              <a:rPr lang="en-GB" dirty="0"/>
              <a:t>Culture vs Commerce?</a:t>
            </a:r>
          </a:p>
        </p:txBody>
      </p:sp>
      <p:sp>
        <p:nvSpPr>
          <p:cNvPr id="3" name="Subtitle 2">
            <a:extLst>
              <a:ext uri="{FF2B5EF4-FFF2-40B4-BE49-F238E27FC236}">
                <a16:creationId xmlns:a16="http://schemas.microsoft.com/office/drawing/2014/main" id="{487F42EC-4FA3-4309-B836-2FFF11A4A7FC}"/>
              </a:ext>
            </a:extLst>
          </p:cNvPr>
          <p:cNvSpPr>
            <a:spLocks noGrp="1"/>
          </p:cNvSpPr>
          <p:nvPr>
            <p:ph type="subTitle" idx="1"/>
          </p:nvPr>
        </p:nvSpPr>
        <p:spPr/>
        <p:txBody>
          <a:bodyPr/>
          <a:lstStyle/>
          <a:p>
            <a:r>
              <a:rPr lang="en-GB" sz="3200" b="1" dirty="0"/>
              <a:t>Indies in Scotland: </a:t>
            </a:r>
            <a:r>
              <a:rPr lang="en-GB" sz="3200" dirty="0"/>
              <a:t>Exploring the role of independent bookshops in Scotland’s towns and villages</a:t>
            </a:r>
          </a:p>
          <a:p>
            <a:endParaRPr lang="en-GB" dirty="0"/>
          </a:p>
          <a:p>
            <a:pPr algn="r"/>
            <a:endParaRPr lang="en-GB" dirty="0"/>
          </a:p>
          <a:p>
            <a:pPr algn="r"/>
            <a:r>
              <a:rPr lang="en-GB" dirty="0"/>
              <a:t>Dr Audrey Laing</a:t>
            </a:r>
          </a:p>
        </p:txBody>
      </p:sp>
    </p:spTree>
    <p:extLst>
      <p:ext uri="{BB962C8B-B14F-4D97-AF65-F5344CB8AC3E}">
        <p14:creationId xmlns:p14="http://schemas.microsoft.com/office/powerpoint/2010/main" val="214440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1911" y="390293"/>
            <a:ext cx="8106937" cy="721246"/>
          </a:xfrm>
        </p:spPr>
        <p:txBody>
          <a:bodyPr>
            <a:normAutofit fontScale="90000"/>
          </a:bodyPr>
          <a:lstStyle/>
          <a:p>
            <a:r>
              <a:rPr lang="en-GB" dirty="0">
                <a:solidFill>
                  <a:schemeClr val="accent1"/>
                </a:solidFill>
              </a:rPr>
              <a:t>Culture vs Commerce in summary:</a:t>
            </a:r>
            <a:br>
              <a:rPr lang="en-GB" dirty="0">
                <a:solidFill>
                  <a:schemeClr val="accent1"/>
                </a:solidFill>
              </a:rPr>
            </a:br>
            <a:endParaRPr lang="en-GB" dirty="0">
              <a:solidFill>
                <a:schemeClr val="accent1"/>
              </a:solidFill>
            </a:endParaRPr>
          </a:p>
        </p:txBody>
      </p:sp>
      <p:sp>
        <p:nvSpPr>
          <p:cNvPr id="3" name="Content Placeholder 2"/>
          <p:cNvSpPr>
            <a:spLocks noGrp="1"/>
          </p:cNvSpPr>
          <p:nvPr>
            <p:ph idx="1"/>
          </p:nvPr>
        </p:nvSpPr>
        <p:spPr>
          <a:xfrm>
            <a:off x="981307" y="1111539"/>
            <a:ext cx="10437541" cy="5434227"/>
          </a:xfrm>
        </p:spPr>
        <p:txBody>
          <a:bodyPr>
            <a:normAutofit/>
          </a:bodyPr>
          <a:lstStyle/>
          <a:p>
            <a:pPr marL="0" indent="0">
              <a:buNone/>
            </a:pPr>
            <a:r>
              <a:rPr lang="en-GB" sz="2400" dirty="0"/>
              <a:t>Widespread governmental and local council failure to recognise </a:t>
            </a:r>
            <a:r>
              <a:rPr lang="en-GB" sz="2400" i="1" dirty="0"/>
              <a:t>cultural and community value </a:t>
            </a:r>
            <a:r>
              <a:rPr lang="en-GB" sz="2400" dirty="0"/>
              <a:t>of bookshops in towns and villages</a:t>
            </a:r>
          </a:p>
          <a:p>
            <a:pPr marL="0" indent="0">
              <a:buNone/>
            </a:pPr>
            <a:endParaRPr lang="en-GB" sz="2400" dirty="0"/>
          </a:p>
          <a:p>
            <a:pPr marL="0" indent="0">
              <a:buNone/>
            </a:pPr>
            <a:r>
              <a:rPr lang="en-GB" sz="2400" dirty="0"/>
              <a:t>Independent bookshops demonstrate considerable dedication, fortitude and imagination overcoming the challenges of location, tax, large powerful competitors and economic difficulties</a:t>
            </a:r>
          </a:p>
          <a:p>
            <a:pPr marL="0" indent="0">
              <a:buNone/>
            </a:pPr>
            <a:endParaRPr lang="en-GB" sz="2400" dirty="0"/>
          </a:p>
          <a:p>
            <a:pPr marL="0" indent="0">
              <a:buNone/>
            </a:pPr>
            <a:r>
              <a:rPr lang="en-GB" sz="2400" dirty="0"/>
              <a:t>Independent bookshops often play a central networking role in high street/ local village, identity and survival</a:t>
            </a:r>
          </a:p>
          <a:p>
            <a:pPr marL="0" indent="0">
              <a:buNone/>
            </a:pPr>
            <a:endParaRPr lang="en-GB" sz="2400" dirty="0"/>
          </a:p>
          <a:p>
            <a:pPr marL="0" indent="0">
              <a:buNone/>
            </a:pPr>
            <a:r>
              <a:rPr lang="en-GB" sz="2400" dirty="0"/>
              <a:t>Independent bookshops are hubs of activity, proactivity and philanthropy; safe spaces for communities, protectors and promoters of literacy and lovers of books.</a:t>
            </a:r>
          </a:p>
          <a:p>
            <a:endParaRPr lang="en-GB" dirty="0"/>
          </a:p>
          <a:p>
            <a:endParaRPr lang="en-GB" dirty="0"/>
          </a:p>
          <a:p>
            <a:pPr marL="0" indent="0">
              <a:buNone/>
            </a:pPr>
            <a:endParaRPr lang="en-GB" dirty="0"/>
          </a:p>
          <a:p>
            <a:pPr marL="0" indent="0" algn="ctr">
              <a:buNone/>
            </a:pPr>
            <a:endParaRPr lang="en-GB" i="1" dirty="0"/>
          </a:p>
          <a:p>
            <a:pPr lvl="1"/>
            <a:endParaRPr lang="en-GB" dirty="0"/>
          </a:p>
          <a:p>
            <a:pPr lvl="1"/>
            <a:endParaRPr lang="en-GB" i="1" dirty="0"/>
          </a:p>
          <a:p>
            <a:pPr marL="457200" lvl="1" indent="0">
              <a:buNone/>
            </a:pPr>
            <a:endParaRPr lang="en-GB" i="1" dirty="0"/>
          </a:p>
          <a:p>
            <a:endParaRPr lang="en-GB" dirty="0"/>
          </a:p>
        </p:txBody>
      </p:sp>
    </p:spTree>
    <p:extLst>
      <p:ext uri="{BB962C8B-B14F-4D97-AF65-F5344CB8AC3E}">
        <p14:creationId xmlns:p14="http://schemas.microsoft.com/office/powerpoint/2010/main" val="54225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FF0C-3E14-473F-82BA-F9A09D18DCE6}"/>
              </a:ext>
            </a:extLst>
          </p:cNvPr>
          <p:cNvSpPr>
            <a:spLocks noGrp="1"/>
          </p:cNvSpPr>
          <p:nvPr>
            <p:ph type="title"/>
          </p:nvPr>
        </p:nvSpPr>
        <p:spPr>
          <a:xfrm>
            <a:off x="3055433" y="446049"/>
            <a:ext cx="8056009" cy="646771"/>
          </a:xfrm>
        </p:spPr>
        <p:txBody>
          <a:bodyPr/>
          <a:lstStyle/>
          <a:p>
            <a:r>
              <a:rPr lang="en-GB" dirty="0"/>
              <a:t>The Future High Street</a:t>
            </a:r>
          </a:p>
        </p:txBody>
      </p:sp>
      <p:sp>
        <p:nvSpPr>
          <p:cNvPr id="3" name="Content Placeholder 2">
            <a:extLst>
              <a:ext uri="{FF2B5EF4-FFF2-40B4-BE49-F238E27FC236}">
                <a16:creationId xmlns:a16="http://schemas.microsoft.com/office/drawing/2014/main" id="{53BEB0D2-3F00-4769-B1DB-1D3504E89DC6}"/>
              </a:ext>
            </a:extLst>
          </p:cNvPr>
          <p:cNvSpPr>
            <a:spLocks noGrp="1"/>
          </p:cNvSpPr>
          <p:nvPr>
            <p:ph idx="1"/>
          </p:nvPr>
        </p:nvSpPr>
        <p:spPr>
          <a:xfrm>
            <a:off x="947854" y="1092820"/>
            <a:ext cx="10772078" cy="4232231"/>
          </a:xfrm>
        </p:spPr>
        <p:txBody>
          <a:bodyPr/>
          <a:lstStyle/>
          <a:p>
            <a:pPr marL="0" indent="0">
              <a:buNone/>
            </a:pPr>
            <a:r>
              <a:rPr lang="en-GB" sz="2400" dirty="0"/>
              <a:t>There are many imaginative suggestions to deal with the ‘high street problem’ (Hospers 2017; Parker et al 2020)</a:t>
            </a:r>
          </a:p>
          <a:p>
            <a:pPr marL="0" indent="0">
              <a:buNone/>
            </a:pPr>
            <a:endParaRPr lang="en-GB" sz="2400" dirty="0"/>
          </a:p>
          <a:p>
            <a:pPr marL="0" indent="0">
              <a:buNone/>
            </a:pPr>
            <a:r>
              <a:rPr lang="en-GB" sz="2400" dirty="0"/>
              <a:t>Focus on the social, cultural, experiential</a:t>
            </a:r>
          </a:p>
          <a:p>
            <a:pPr marL="0" indent="0">
              <a:buNone/>
            </a:pPr>
            <a:endParaRPr lang="en-GB" sz="2400" dirty="0"/>
          </a:p>
          <a:p>
            <a:pPr marL="0" indent="0">
              <a:buNone/>
            </a:pPr>
            <a:r>
              <a:rPr lang="en-GB" sz="2400" dirty="0"/>
              <a:t>A perfect fit for bookshops</a:t>
            </a:r>
          </a:p>
          <a:p>
            <a:pPr marL="0" indent="0">
              <a:buNone/>
            </a:pPr>
            <a:endParaRPr lang="en-GB" sz="2400" dirty="0"/>
          </a:p>
          <a:p>
            <a:pPr marL="0" indent="0">
              <a:buNone/>
            </a:pPr>
            <a:r>
              <a:rPr lang="en-GB" sz="2400" dirty="0"/>
              <a:t>Alongside cafes, artisan stores and other destination venues, independent bookshops can be the serendipitous heart of the community</a:t>
            </a:r>
          </a:p>
          <a:p>
            <a:pPr marL="0" indent="0">
              <a:buNone/>
            </a:pPr>
            <a:endParaRPr lang="en-GB" dirty="0"/>
          </a:p>
          <a:p>
            <a:pPr marL="0" indent="0" algn="ctr">
              <a:buNone/>
            </a:pPr>
            <a:r>
              <a:rPr lang="en-GB" i="1" dirty="0">
                <a:solidFill>
                  <a:schemeClr val="accent1"/>
                </a:solidFill>
              </a:rPr>
              <a:t>‘</a:t>
            </a:r>
            <a:r>
              <a:rPr lang="en-GB" b="1" i="1" dirty="0">
                <a:solidFill>
                  <a:schemeClr val="accent1"/>
                </a:solidFill>
              </a:rPr>
              <a:t>a bookshop gives identity to a high street’</a:t>
            </a:r>
            <a:endParaRPr lang="en-GB" b="1" dirty="0">
              <a:solidFill>
                <a:schemeClr val="accent1"/>
              </a:solidFill>
            </a:endParaRPr>
          </a:p>
          <a:p>
            <a:endParaRPr lang="en-GB" dirty="0"/>
          </a:p>
        </p:txBody>
      </p:sp>
      <p:sp>
        <p:nvSpPr>
          <p:cNvPr id="4" name="Date Placeholder 3">
            <a:extLst>
              <a:ext uri="{FF2B5EF4-FFF2-40B4-BE49-F238E27FC236}">
                <a16:creationId xmlns:a16="http://schemas.microsoft.com/office/drawing/2014/main" id="{CD625420-10CF-41F1-A68D-F33B463D69F2}"/>
              </a:ext>
            </a:extLst>
          </p:cNvPr>
          <p:cNvSpPr>
            <a:spLocks noGrp="1"/>
          </p:cNvSpPr>
          <p:nvPr>
            <p:ph type="dt" sz="half" idx="10"/>
          </p:nvPr>
        </p:nvSpPr>
        <p:spPr/>
        <p:txBody>
          <a:bodyPr/>
          <a:lstStyle/>
          <a:p>
            <a:fld id="{CD071B8E-0DD7-5842-950E-3289D9FBABB1}" type="datetime4">
              <a:rPr lang="en-GB" smtClean="0"/>
              <a:pPr/>
              <a:t>01 August 2023</a:t>
            </a:fld>
            <a:endParaRPr lang="en-US" dirty="0"/>
          </a:p>
        </p:txBody>
      </p:sp>
      <p:sp>
        <p:nvSpPr>
          <p:cNvPr id="5" name="Footer Placeholder 4">
            <a:extLst>
              <a:ext uri="{FF2B5EF4-FFF2-40B4-BE49-F238E27FC236}">
                <a16:creationId xmlns:a16="http://schemas.microsoft.com/office/drawing/2014/main" id="{8DB692B4-2A96-4C4D-B6D9-3B9D21596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B07654-5C9E-4CE5-B14D-1C5BC7275910}"/>
              </a:ext>
            </a:extLst>
          </p:cNvPr>
          <p:cNvSpPr>
            <a:spLocks noGrp="1"/>
          </p:cNvSpPr>
          <p:nvPr>
            <p:ph type="sldNum" sz="quarter" idx="12"/>
          </p:nvPr>
        </p:nvSpPr>
        <p:spPr/>
        <p:txBody>
          <a:bodyPr/>
          <a:lstStyle/>
          <a:p>
            <a:fld id="{437794D7-DC86-9A4E-9C9F-0B324FE8876A}" type="slidenum">
              <a:rPr lang="en-US" smtClean="0"/>
              <a:pPr/>
              <a:t>11</a:t>
            </a:fld>
            <a:endParaRPr lang="en-US" dirty="0"/>
          </a:p>
        </p:txBody>
      </p:sp>
    </p:spTree>
    <p:extLst>
      <p:ext uri="{BB962C8B-B14F-4D97-AF65-F5344CB8AC3E}">
        <p14:creationId xmlns:p14="http://schemas.microsoft.com/office/powerpoint/2010/main" val="269411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336" y="401444"/>
            <a:ext cx="5027537" cy="569393"/>
          </a:xfrm>
        </p:spPr>
        <p:txBody>
          <a:bodyPr/>
          <a:lstStyle/>
          <a:p>
            <a:r>
              <a:rPr lang="en-GB" dirty="0">
                <a:solidFill>
                  <a:schemeClr val="accent1"/>
                </a:solidFill>
              </a:rPr>
              <a:t>References</a:t>
            </a:r>
          </a:p>
        </p:txBody>
      </p:sp>
      <p:sp>
        <p:nvSpPr>
          <p:cNvPr id="3" name="Content Placeholder 2"/>
          <p:cNvSpPr>
            <a:spLocks noGrp="1"/>
          </p:cNvSpPr>
          <p:nvPr>
            <p:ph idx="1"/>
          </p:nvPr>
        </p:nvSpPr>
        <p:spPr>
          <a:xfrm>
            <a:off x="791737" y="937847"/>
            <a:ext cx="10392741" cy="5650523"/>
          </a:xfrm>
        </p:spPr>
        <p:txBody>
          <a:bodyPr>
            <a:noAutofit/>
          </a:bodyPr>
          <a:lstStyle/>
          <a:p>
            <a:pPr marL="0" indent="0">
              <a:lnSpc>
                <a:spcPct val="120000"/>
              </a:lnSpc>
              <a:buNone/>
            </a:pPr>
            <a:r>
              <a:rPr lang="en-GB" sz="1200" dirty="0"/>
              <a:t>Centre for Economics and Business Research (CEBR) (2017). </a:t>
            </a:r>
            <a:r>
              <a:rPr lang="en-GB" sz="1200" i="1" dirty="0"/>
              <a:t>Bookselling Britain: the economic contribution to – and impacts on – the economy of the UK’s bookselling sector.</a:t>
            </a:r>
            <a:r>
              <a:rPr lang="en-GB" sz="1200" dirty="0"/>
              <a:t> CEBR: London.</a:t>
            </a:r>
          </a:p>
          <a:p>
            <a:pPr marL="0" indent="0">
              <a:lnSpc>
                <a:spcPct val="120000"/>
              </a:lnSpc>
              <a:buNone/>
            </a:pPr>
            <a:r>
              <a:rPr lang="en-GB" sz="1200" dirty="0"/>
              <a:t>Comerford, R., (2022).  Indie bookshop numbers rise for fifth consecutive year, BA figures show. </a:t>
            </a:r>
            <a:r>
              <a:rPr lang="en-GB" sz="1200" i="1" dirty="0"/>
              <a:t>The Bookseller</a:t>
            </a:r>
            <a:r>
              <a:rPr lang="en-GB" sz="1200" dirty="0"/>
              <a:t>. [online]. Available from: </a:t>
            </a:r>
            <a:r>
              <a:rPr lang="en-GB" sz="1200" dirty="0">
                <a:hlinkClick r:id="rId3"/>
              </a:rPr>
              <a:t>https://www.thebookseller.com/news/ba-bookshop-membership-grows-fifth-year-survey-finds-1298190</a:t>
            </a:r>
            <a:r>
              <a:rPr lang="en-GB" sz="1200" dirty="0"/>
              <a:t> [Accessed 21 April 2022]</a:t>
            </a:r>
          </a:p>
          <a:p>
            <a:pPr marL="0" indent="0">
              <a:lnSpc>
                <a:spcPct val="120000"/>
              </a:lnSpc>
              <a:buNone/>
            </a:pPr>
            <a:r>
              <a:rPr lang="en-GB" sz="1200" dirty="0"/>
              <a:t>De Lisle, R., (2014). Let’s reinvent the bookshop. 1843. [online]. May/June. Available from: https://www.1843magazine.com/content/lifestyle/rosanna-de-lisle/bookshop-design [Accessed 29 November 2018]. </a:t>
            </a:r>
          </a:p>
          <a:p>
            <a:pPr marL="0" indent="0">
              <a:lnSpc>
                <a:spcPct val="120000"/>
              </a:lnSpc>
              <a:buNone/>
            </a:pPr>
            <a:r>
              <a:rPr lang="en-GB" sz="1200" dirty="0"/>
              <a:t>Gregory, C.,  </a:t>
            </a:r>
            <a:r>
              <a:rPr lang="en-GB" sz="1200" dirty="0" err="1"/>
              <a:t>Sonderland</a:t>
            </a:r>
            <a:r>
              <a:rPr lang="en-GB" sz="1200" dirty="0"/>
              <a:t> Saga, R. and  Parker, C. (2022). Booksellers as </a:t>
            </a:r>
            <a:r>
              <a:rPr lang="en-GB" sz="1200" dirty="0" err="1"/>
              <a:t>Placemakers</a:t>
            </a:r>
            <a:r>
              <a:rPr lang="en-GB" sz="1200" dirty="0"/>
              <a:t>: The contribution of booksellers to the vitality and viability of  high streets Available from: </a:t>
            </a:r>
            <a:r>
              <a:rPr lang="en-GB" sz="1200" dirty="0">
                <a:hlinkClick r:id="rId4"/>
              </a:rPr>
              <a:t>https://www.booksellers.org.uk/BookSellers/media/Booksellers/Booksellers-as-Placemakers-for-website_1.pdf</a:t>
            </a:r>
            <a:r>
              <a:rPr lang="en-GB" sz="1200" dirty="0"/>
              <a:t> [Accessed 5 May 2022]</a:t>
            </a:r>
          </a:p>
          <a:p>
            <a:pPr marL="0" indent="0">
              <a:lnSpc>
                <a:spcPct val="120000"/>
              </a:lnSpc>
              <a:buNone/>
            </a:pPr>
            <a:r>
              <a:rPr lang="en-GB" sz="1200" dirty="0"/>
              <a:t>Frank J. (2018) </a:t>
            </a:r>
            <a:r>
              <a:rPr lang="en-GB" sz="1200" i="1" dirty="0"/>
              <a:t>Regenerating Regional Culture: A study of the International Book Town Movement</a:t>
            </a:r>
            <a:r>
              <a:rPr lang="en-GB" sz="1200" dirty="0"/>
              <a:t>. Sociology of the Arts. Palgrave Macmillan, Cham</a:t>
            </a:r>
          </a:p>
          <a:p>
            <a:pPr marL="0" indent="0">
              <a:lnSpc>
                <a:spcPct val="120000"/>
              </a:lnSpc>
              <a:buNone/>
            </a:pPr>
            <a:r>
              <a:rPr lang="en-GB" sz="1200" dirty="0"/>
              <a:t>Hendricks, J., (2016). Curating Value in Changing Markets: Independent Record Stores and the Vinyl Record Revival. </a:t>
            </a:r>
            <a:r>
              <a:rPr lang="en-GB" sz="1200" i="1" dirty="0"/>
              <a:t>Sociological Perspectives</a:t>
            </a:r>
            <a:r>
              <a:rPr lang="en-GB" sz="1200" dirty="0"/>
              <a:t>, 59(2), pp.479–497.</a:t>
            </a:r>
          </a:p>
          <a:p>
            <a:pPr marL="0" indent="0">
              <a:lnSpc>
                <a:spcPct val="120000"/>
              </a:lnSpc>
              <a:buNone/>
            </a:pPr>
            <a:r>
              <a:rPr lang="en-GB" sz="1200" dirty="0" err="1"/>
              <a:t>Hracs</a:t>
            </a:r>
            <a:r>
              <a:rPr lang="en-GB" sz="1200" dirty="0"/>
              <a:t>, B. and </a:t>
            </a:r>
            <a:r>
              <a:rPr lang="en-GB" sz="1200" dirty="0" err="1"/>
              <a:t>Jansson</a:t>
            </a:r>
            <a:r>
              <a:rPr lang="en-GB" sz="1200" dirty="0"/>
              <a:t>, J., (2018). Conceptualizing curation in the age of abundance: The case of recorded music. </a:t>
            </a:r>
            <a:r>
              <a:rPr lang="en-GB" sz="1200" i="1" dirty="0"/>
              <a:t>Environment and Planning A: Economy and Space</a:t>
            </a:r>
            <a:r>
              <a:rPr lang="en-GB" sz="1200" dirty="0"/>
              <a:t>, 50(8), pp.1602-1625.</a:t>
            </a:r>
          </a:p>
          <a:p>
            <a:pPr marL="0" indent="0">
              <a:lnSpc>
                <a:spcPct val="120000"/>
              </a:lnSpc>
              <a:buNone/>
            </a:pPr>
            <a:r>
              <a:rPr lang="en-GB" sz="1200" dirty="0"/>
              <a:t>Laing, A., (2020). Indies in Scotland: Exploring the Unique Role of independent Bookshops in Scotland’s Towns and Villages. </a:t>
            </a:r>
            <a:r>
              <a:rPr lang="en-GB" sz="1200" b="0" i="1" dirty="0">
                <a:solidFill>
                  <a:srgbClr val="4A4A4A"/>
                </a:solidFill>
                <a:effectLst/>
              </a:rPr>
              <a:t>Publishing Research </a:t>
            </a:r>
            <a:r>
              <a:rPr lang="en-GB" sz="1200" i="1" dirty="0">
                <a:solidFill>
                  <a:srgbClr val="4A4A4A"/>
                </a:solidFill>
              </a:rPr>
              <a:t>Q</a:t>
            </a:r>
            <a:r>
              <a:rPr lang="en-GB" sz="1200" b="0" i="1" dirty="0">
                <a:solidFill>
                  <a:srgbClr val="4A4A4A"/>
                </a:solidFill>
                <a:effectLst/>
              </a:rPr>
              <a:t>uarterly</a:t>
            </a:r>
            <a:r>
              <a:rPr lang="en-GB" sz="1200" b="0" i="0" dirty="0">
                <a:solidFill>
                  <a:srgbClr val="4A4A4A"/>
                </a:solidFill>
                <a:effectLst/>
              </a:rPr>
              <a:t>, 36(4), pages 585-600. Available from: </a:t>
            </a:r>
            <a:r>
              <a:rPr lang="en-GB" sz="1200" b="0" i="0" u="sng" dirty="0">
                <a:solidFill>
                  <a:srgbClr val="712177"/>
                </a:solidFill>
                <a:effectLst/>
                <a:hlinkClick r:id="rId5"/>
              </a:rPr>
              <a:t>https://doi.org/10.1007/s12109-020-09759-5</a:t>
            </a:r>
            <a:endParaRPr lang="en-GB" sz="1200" dirty="0"/>
          </a:p>
          <a:p>
            <a:pPr marL="0" indent="0">
              <a:lnSpc>
                <a:spcPct val="120000"/>
              </a:lnSpc>
              <a:buNone/>
            </a:pPr>
            <a:r>
              <a:rPr lang="en-GB" sz="1200" dirty="0"/>
              <a:t>Miller, L. (2006). </a:t>
            </a:r>
            <a:r>
              <a:rPr lang="en-GB" sz="1200" i="1" dirty="0"/>
              <a:t>Reluctant Capitalists</a:t>
            </a:r>
            <a:r>
              <a:rPr lang="en-GB" sz="1200" dirty="0"/>
              <a:t>. University of Chicago Press: Chicago.</a:t>
            </a:r>
          </a:p>
          <a:p>
            <a:pPr marL="0" indent="0">
              <a:lnSpc>
                <a:spcPct val="120000"/>
              </a:lnSpc>
              <a:buNone/>
            </a:pPr>
            <a:r>
              <a:rPr lang="en-GB" sz="1200" dirty="0"/>
              <a:t>O’Brien, G. (2017) Small and slow is beautiful: well-being, ‘socially connective retail’ and the independent bookshop, </a:t>
            </a:r>
            <a:r>
              <a:rPr lang="en-GB" sz="1200" i="1" dirty="0"/>
              <a:t>Social &amp; Cultural Geography</a:t>
            </a:r>
            <a:r>
              <a:rPr lang="en-GB" sz="1200" dirty="0"/>
              <a:t>, 18:4, 573-595, DOI: 10.1080/14649365.2016.1199814</a:t>
            </a:r>
          </a:p>
          <a:p>
            <a:pPr marL="0" indent="0">
              <a:lnSpc>
                <a:spcPct val="120000"/>
              </a:lnSpc>
              <a:buNone/>
            </a:pPr>
            <a:r>
              <a:rPr lang="en-GB" sz="1200" dirty="0"/>
              <a:t>Scottish Centre for the Book (2012).</a:t>
            </a:r>
            <a:r>
              <a:rPr lang="en-GB" sz="1200" i="1" dirty="0"/>
              <a:t> Books in Scotland</a:t>
            </a:r>
            <a:r>
              <a:rPr lang="en-GB" sz="1200" dirty="0"/>
              <a:t>. Edinburgh Napier University: Edinburgh.</a:t>
            </a:r>
          </a:p>
        </p:txBody>
      </p:sp>
      <p:sp>
        <p:nvSpPr>
          <p:cNvPr id="4" name="Rectangle 1">
            <a:extLst>
              <a:ext uri="{C183D7F6-B498-43B3-948B-1728B52AA6E4}">
                <adec:decorative xmlns:adec="http://schemas.microsoft.com/office/drawing/2017/decorative" val="1"/>
              </a:ext>
            </a:extLst>
          </p:cNvPr>
          <p:cNvSpPr>
            <a:spLocks noChangeArrowheads="1"/>
          </p:cNvSpPr>
          <p:nvPr/>
        </p:nvSpPr>
        <p:spPr bwMode="auto">
          <a:xfrm>
            <a:off x="1524001" y="-1385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dirty="0">
              <a:latin typeface="Arial" panose="020B0604020202020204" pitchFamily="34" charset="0"/>
            </a:endParaRPr>
          </a:p>
        </p:txBody>
      </p:sp>
    </p:spTree>
    <p:extLst>
      <p:ext uri="{BB962C8B-B14F-4D97-AF65-F5344CB8AC3E}">
        <p14:creationId xmlns:p14="http://schemas.microsoft.com/office/powerpoint/2010/main" val="147268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AE2E-35B3-49E6-8347-04AE30A0A1F8}"/>
              </a:ext>
            </a:extLst>
          </p:cNvPr>
          <p:cNvSpPr>
            <a:spLocks noGrp="1"/>
          </p:cNvSpPr>
          <p:nvPr>
            <p:ph type="title"/>
          </p:nvPr>
        </p:nvSpPr>
        <p:spPr>
          <a:xfrm>
            <a:off x="611718" y="2369097"/>
            <a:ext cx="10515600" cy="406735"/>
          </a:xfrm>
        </p:spPr>
        <p:txBody>
          <a:bodyPr/>
          <a:lstStyle/>
          <a:p>
            <a:r>
              <a:rPr lang="en-GB" sz="2400" dirty="0"/>
              <a:t>Captioning Statement</a:t>
            </a:r>
          </a:p>
        </p:txBody>
      </p:sp>
      <p:sp>
        <p:nvSpPr>
          <p:cNvPr id="3" name="Text Placeholder 2">
            <a:extLst>
              <a:ext uri="{FF2B5EF4-FFF2-40B4-BE49-F238E27FC236}">
                <a16:creationId xmlns:a16="http://schemas.microsoft.com/office/drawing/2014/main" id="{50F71EDA-64D9-467F-8A0B-F40AC47E9CC0}"/>
              </a:ext>
            </a:extLst>
          </p:cNvPr>
          <p:cNvSpPr>
            <a:spLocks noGrp="1"/>
          </p:cNvSpPr>
          <p:nvPr>
            <p:ph type="body" idx="1"/>
          </p:nvPr>
        </p:nvSpPr>
        <p:spPr>
          <a:xfrm>
            <a:off x="599018" y="3180907"/>
            <a:ext cx="10528300" cy="2372168"/>
          </a:xfrm>
        </p:spPr>
        <p:txBody>
          <a:bodyPr/>
          <a:lstStyle/>
          <a:p>
            <a:r>
              <a:rPr lang="en-GB" sz="1800" dirty="0">
                <a:effectLst/>
                <a:latin typeface="Calibri" panose="020F0502020204030204" pitchFamily="34" charset="0"/>
                <a:ea typeface="Times New Roman" panose="02020603050405020304" pitchFamily="18" charset="0"/>
              </a:rPr>
              <a:t>Video and audio content at the University uses closed captions generated by automatic speech recognition (ASR). The ASR process is based on machine learning algorithms which automatically transcribe voice to text. According to our technology providers this process is approximately 70-90% accurate depending on the quality of the audio, and consequently video and audio closed captions may include some transcription errors. It is therefore important to recognise that the original recording is the most accurate reflection of the content, and not the captions. </a:t>
            </a:r>
          </a:p>
          <a:p>
            <a:r>
              <a:rPr lang="en-GB" sz="1800" dirty="0">
                <a:effectLst/>
                <a:latin typeface="Calibri" panose="020F0502020204030204" pitchFamily="34" charset="0"/>
                <a:ea typeface="Times New Roman" panose="02020603050405020304" pitchFamily="18" charset="0"/>
              </a:rPr>
              <a:t>If you require accurate captions as part of your reasonable adjustments, please contact the Inclusion Centre to discuss your requirements. </a:t>
            </a:r>
          </a:p>
          <a:p>
            <a:endParaRPr lang="en-GB" dirty="0"/>
          </a:p>
        </p:txBody>
      </p:sp>
      <p:sp>
        <p:nvSpPr>
          <p:cNvPr id="4" name="Date Placeholder 3">
            <a:extLst>
              <a:ext uri="{FF2B5EF4-FFF2-40B4-BE49-F238E27FC236}">
                <a16:creationId xmlns:a16="http://schemas.microsoft.com/office/drawing/2014/main" id="{2DBC16EE-6890-4390-9BED-460F4D233175}"/>
              </a:ext>
            </a:extLst>
          </p:cNvPr>
          <p:cNvSpPr>
            <a:spLocks noGrp="1"/>
          </p:cNvSpPr>
          <p:nvPr>
            <p:ph type="dt" sz="half" idx="10"/>
          </p:nvPr>
        </p:nvSpPr>
        <p:spPr/>
        <p:txBody>
          <a:bodyPr/>
          <a:lstStyle/>
          <a:p>
            <a:fld id="{CD071B8E-0DD7-5842-950E-3289D9FBABB1}" type="datetime4">
              <a:rPr lang="en-GB" smtClean="0"/>
              <a:pPr/>
              <a:t>01 August 2023</a:t>
            </a:fld>
            <a:endParaRPr lang="en-US" dirty="0"/>
          </a:p>
        </p:txBody>
      </p:sp>
      <p:sp>
        <p:nvSpPr>
          <p:cNvPr id="5" name="Footer Placeholder 4">
            <a:extLst>
              <a:ext uri="{FF2B5EF4-FFF2-40B4-BE49-F238E27FC236}">
                <a16:creationId xmlns:a16="http://schemas.microsoft.com/office/drawing/2014/main" id="{7D91651F-71F5-4EF6-AA02-2E78611FCA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4B757-9356-465F-9688-78E9C100F252}"/>
              </a:ext>
            </a:extLst>
          </p:cNvPr>
          <p:cNvSpPr>
            <a:spLocks noGrp="1"/>
          </p:cNvSpPr>
          <p:nvPr>
            <p:ph type="sldNum" sz="quarter" idx="12"/>
          </p:nvPr>
        </p:nvSpPr>
        <p:spPr/>
        <p:txBody>
          <a:bodyPr/>
          <a:lstStyle/>
          <a:p>
            <a:fld id="{437794D7-DC86-9A4E-9C9F-0B324FE8876A}" type="slidenum">
              <a:rPr lang="en-US" smtClean="0"/>
              <a:pPr/>
              <a:t>13</a:t>
            </a:fld>
            <a:endParaRPr lang="en-US" dirty="0"/>
          </a:p>
        </p:txBody>
      </p:sp>
    </p:spTree>
    <p:extLst>
      <p:ext uri="{BB962C8B-B14F-4D97-AF65-F5344CB8AC3E}">
        <p14:creationId xmlns:p14="http://schemas.microsoft.com/office/powerpoint/2010/main" val="101286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68351"/>
            <a:ext cx="7886700" cy="633618"/>
          </a:xfrm>
        </p:spPr>
        <p:txBody>
          <a:bodyPr/>
          <a:lstStyle/>
          <a:p>
            <a:pPr algn="ctr"/>
            <a:r>
              <a:rPr lang="en-GB" dirty="0">
                <a:solidFill>
                  <a:schemeClr val="accent1"/>
                </a:solidFill>
              </a:rPr>
              <a:t>Research Context</a:t>
            </a:r>
          </a:p>
        </p:txBody>
      </p:sp>
      <p:sp>
        <p:nvSpPr>
          <p:cNvPr id="3" name="Content Placeholder 2"/>
          <p:cNvSpPr>
            <a:spLocks noGrp="1"/>
          </p:cNvSpPr>
          <p:nvPr>
            <p:ph idx="1"/>
          </p:nvPr>
        </p:nvSpPr>
        <p:spPr>
          <a:xfrm>
            <a:off x="858644" y="1101970"/>
            <a:ext cx="10225668" cy="5074994"/>
          </a:xfrm>
        </p:spPr>
        <p:txBody>
          <a:bodyPr>
            <a:normAutofit/>
          </a:bodyPr>
          <a:lstStyle/>
          <a:p>
            <a:pPr marL="0" indent="0">
              <a:buNone/>
            </a:pPr>
            <a:r>
              <a:rPr lang="en-GB" dirty="0"/>
              <a:t>Current project builds on previous work exploring:</a:t>
            </a:r>
          </a:p>
          <a:p>
            <a:pPr marL="0" indent="0">
              <a:buNone/>
            </a:pPr>
            <a:r>
              <a:rPr lang="en-GB" dirty="0"/>
              <a:t> 	</a:t>
            </a:r>
            <a:r>
              <a:rPr lang="en-GB" b="1" dirty="0"/>
              <a:t>consumer behaviour in bookshops</a:t>
            </a:r>
          </a:p>
          <a:p>
            <a:pPr marL="0" indent="0">
              <a:buNone/>
            </a:pPr>
            <a:r>
              <a:rPr lang="en-GB" b="1" dirty="0"/>
              <a:t> 	bookshop as ‘third place’</a:t>
            </a:r>
          </a:p>
          <a:p>
            <a:pPr marL="0" indent="0">
              <a:buNone/>
            </a:pPr>
            <a:r>
              <a:rPr lang="en-GB" b="1" dirty="0"/>
              <a:t> 	browsing in bookshops </a:t>
            </a:r>
          </a:p>
          <a:p>
            <a:pPr marL="0" indent="0">
              <a:buNone/>
            </a:pPr>
            <a:endParaRPr lang="en-GB" dirty="0"/>
          </a:p>
          <a:p>
            <a:pPr marL="0" indent="0">
              <a:buNone/>
            </a:pPr>
            <a:r>
              <a:rPr lang="en-GB" dirty="0"/>
              <a:t>Current bookselling environment is one of digital disruption and economic challenge. </a:t>
            </a:r>
          </a:p>
          <a:p>
            <a:pPr marL="0" indent="0">
              <a:buNone/>
            </a:pPr>
            <a:endParaRPr lang="en-GB" dirty="0"/>
          </a:p>
          <a:p>
            <a:pPr marL="0" indent="0">
              <a:buNone/>
            </a:pPr>
            <a:r>
              <a:rPr lang="en-GB" dirty="0"/>
              <a:t>However,  numbers of independent bookshops in the UK has risen for 5</a:t>
            </a:r>
            <a:r>
              <a:rPr lang="en-GB" baseline="30000" dirty="0"/>
              <a:t>th</a:t>
            </a:r>
            <a:r>
              <a:rPr lang="en-GB" dirty="0"/>
              <a:t> year in a row (Comerford 2022)</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4477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FC4F-E791-4795-AF8C-AF71796ACA8C}"/>
              </a:ext>
            </a:extLst>
          </p:cNvPr>
          <p:cNvSpPr>
            <a:spLocks noGrp="1"/>
          </p:cNvSpPr>
          <p:nvPr>
            <p:ph type="title"/>
          </p:nvPr>
        </p:nvSpPr>
        <p:spPr>
          <a:xfrm>
            <a:off x="3323063" y="524108"/>
            <a:ext cx="7788380" cy="724830"/>
          </a:xfrm>
        </p:spPr>
        <p:txBody>
          <a:bodyPr/>
          <a:lstStyle/>
          <a:p>
            <a:r>
              <a:rPr lang="en-GB" dirty="0"/>
              <a:t>Research Context</a:t>
            </a:r>
          </a:p>
        </p:txBody>
      </p:sp>
      <p:sp>
        <p:nvSpPr>
          <p:cNvPr id="3" name="Content Placeholder 2">
            <a:extLst>
              <a:ext uri="{FF2B5EF4-FFF2-40B4-BE49-F238E27FC236}">
                <a16:creationId xmlns:a16="http://schemas.microsoft.com/office/drawing/2014/main" id="{202374DA-E5F8-4D18-902F-3EA1862C0BA4}"/>
              </a:ext>
            </a:extLst>
          </p:cNvPr>
          <p:cNvSpPr>
            <a:spLocks noGrp="1"/>
          </p:cNvSpPr>
          <p:nvPr>
            <p:ph idx="1"/>
          </p:nvPr>
        </p:nvSpPr>
        <p:spPr>
          <a:xfrm>
            <a:off x="595843" y="1248938"/>
            <a:ext cx="10515600" cy="4566767"/>
          </a:xfrm>
        </p:spPr>
        <p:txBody>
          <a:bodyPr/>
          <a:lstStyle/>
          <a:p>
            <a:pPr marL="0" indent="0">
              <a:buNone/>
            </a:pPr>
            <a:r>
              <a:rPr lang="en-GB" dirty="0"/>
              <a:t>Previous research suggests bookshops can be ‘</a:t>
            </a:r>
            <a:r>
              <a:rPr lang="en-GB" i="1" dirty="0"/>
              <a:t>Social and cultural hubs</a:t>
            </a:r>
            <a:r>
              <a:rPr lang="en-GB" dirty="0"/>
              <a:t>’ (SCB 2012)</a:t>
            </a:r>
          </a:p>
          <a:p>
            <a:pPr marL="0" indent="0">
              <a:buNone/>
            </a:pPr>
            <a:r>
              <a:rPr lang="en-GB" dirty="0"/>
              <a:t>CEBR Report highlights ‘</a:t>
            </a:r>
            <a:r>
              <a:rPr lang="en-GB" i="1" dirty="0"/>
              <a:t>creative </a:t>
            </a:r>
            <a:r>
              <a:rPr lang="en-GB" i="1" dirty="0" err="1"/>
              <a:t>spillover</a:t>
            </a:r>
            <a:r>
              <a:rPr lang="en-GB" i="1" dirty="0"/>
              <a:t> impact</a:t>
            </a:r>
            <a:r>
              <a:rPr lang="en-GB" dirty="0"/>
              <a:t>’ (2017)</a:t>
            </a:r>
          </a:p>
          <a:p>
            <a:pPr marL="0" indent="0">
              <a:buNone/>
            </a:pPr>
            <a:r>
              <a:rPr lang="en-GB" dirty="0"/>
              <a:t>Are booksellers ‘</a:t>
            </a:r>
            <a:r>
              <a:rPr lang="en-GB" i="1" dirty="0"/>
              <a:t>reluctant capitalists</a:t>
            </a:r>
            <a:r>
              <a:rPr lang="en-GB" dirty="0"/>
              <a:t>’? (Miller 2006)</a:t>
            </a:r>
          </a:p>
          <a:p>
            <a:pPr marL="0" indent="0">
              <a:buNone/>
            </a:pPr>
            <a:r>
              <a:rPr lang="en-GB" dirty="0"/>
              <a:t>Or have they become ‘</a:t>
            </a:r>
            <a:r>
              <a:rPr lang="en-GB" i="1" dirty="0"/>
              <a:t>skilled capitalists</a:t>
            </a:r>
            <a:r>
              <a:rPr lang="en-GB" dirty="0"/>
              <a:t>’ (O’Brien 2017)</a:t>
            </a:r>
          </a:p>
          <a:p>
            <a:pPr marL="0" indent="0">
              <a:buNone/>
            </a:pPr>
            <a:endParaRPr lang="en-GB" dirty="0"/>
          </a:p>
          <a:p>
            <a:pPr marL="0" indent="0">
              <a:buNone/>
            </a:pPr>
            <a:r>
              <a:rPr lang="en-GB" dirty="0"/>
              <a:t>Backdrop of dying high street</a:t>
            </a:r>
          </a:p>
          <a:p>
            <a:pPr marL="0" indent="0">
              <a:buNone/>
            </a:pPr>
            <a:endParaRPr lang="en-GB" dirty="0"/>
          </a:p>
          <a:p>
            <a:pPr marL="0" indent="0">
              <a:buNone/>
            </a:pPr>
            <a:r>
              <a:rPr lang="en-GB" dirty="0"/>
              <a:t>Methodology: publishing contact, then snowball sampling of village and town bookshops</a:t>
            </a:r>
          </a:p>
          <a:p>
            <a:endParaRPr lang="en-GB" dirty="0"/>
          </a:p>
        </p:txBody>
      </p:sp>
      <p:sp>
        <p:nvSpPr>
          <p:cNvPr id="4" name="Date Placeholder 3">
            <a:extLst>
              <a:ext uri="{FF2B5EF4-FFF2-40B4-BE49-F238E27FC236}">
                <a16:creationId xmlns:a16="http://schemas.microsoft.com/office/drawing/2014/main" id="{161BEA2B-BD4D-4394-91BE-FCAF0ED447D5}"/>
              </a:ext>
            </a:extLst>
          </p:cNvPr>
          <p:cNvSpPr>
            <a:spLocks noGrp="1"/>
          </p:cNvSpPr>
          <p:nvPr>
            <p:ph type="dt" sz="half" idx="10"/>
          </p:nvPr>
        </p:nvSpPr>
        <p:spPr/>
        <p:txBody>
          <a:bodyPr/>
          <a:lstStyle/>
          <a:p>
            <a:fld id="{CD071B8E-0DD7-5842-950E-3289D9FBABB1}" type="datetime4">
              <a:rPr lang="en-GB" smtClean="0"/>
              <a:pPr/>
              <a:t>01 August 2023</a:t>
            </a:fld>
            <a:endParaRPr lang="en-US" dirty="0"/>
          </a:p>
        </p:txBody>
      </p:sp>
      <p:sp>
        <p:nvSpPr>
          <p:cNvPr id="5" name="Footer Placeholder 4">
            <a:extLst>
              <a:ext uri="{FF2B5EF4-FFF2-40B4-BE49-F238E27FC236}">
                <a16:creationId xmlns:a16="http://schemas.microsoft.com/office/drawing/2014/main" id="{9E5D39C5-FEA8-4CAF-ABEC-D029B2014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4F1437-8A94-4194-9C15-36A5C1784AB1}"/>
              </a:ext>
            </a:extLst>
          </p:cNvPr>
          <p:cNvSpPr>
            <a:spLocks noGrp="1"/>
          </p:cNvSpPr>
          <p:nvPr>
            <p:ph type="sldNum" sz="quarter" idx="12"/>
          </p:nvPr>
        </p:nvSpPr>
        <p:spPr/>
        <p:txBody>
          <a:bodyPr/>
          <a:lstStyle/>
          <a:p>
            <a:fld id="{437794D7-DC86-9A4E-9C9F-0B324FE8876A}" type="slidenum">
              <a:rPr lang="en-US" smtClean="0"/>
              <a:pPr/>
              <a:t>3</a:t>
            </a:fld>
            <a:endParaRPr lang="en-US" dirty="0"/>
          </a:p>
        </p:txBody>
      </p:sp>
    </p:spTree>
    <p:extLst>
      <p:ext uri="{BB962C8B-B14F-4D97-AF65-F5344CB8AC3E}">
        <p14:creationId xmlns:p14="http://schemas.microsoft.com/office/powerpoint/2010/main" val="99449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030" y="468352"/>
            <a:ext cx="6740769" cy="979951"/>
          </a:xfrm>
        </p:spPr>
        <p:txBody>
          <a:bodyPr/>
          <a:lstStyle/>
          <a:p>
            <a:r>
              <a:rPr lang="en-GB" dirty="0">
                <a:solidFill>
                  <a:schemeClr val="accent1"/>
                </a:solidFill>
              </a:rPr>
              <a:t>Research Questions</a:t>
            </a:r>
          </a:p>
        </p:txBody>
      </p:sp>
      <p:sp>
        <p:nvSpPr>
          <p:cNvPr id="3" name="Content Placeholder 2"/>
          <p:cNvSpPr>
            <a:spLocks noGrp="1"/>
          </p:cNvSpPr>
          <p:nvPr>
            <p:ph idx="1"/>
          </p:nvPr>
        </p:nvSpPr>
        <p:spPr>
          <a:xfrm>
            <a:off x="1059366" y="1338146"/>
            <a:ext cx="8798312" cy="5051502"/>
          </a:xfrm>
        </p:spPr>
        <p:txBody>
          <a:bodyPr/>
          <a:lstStyle/>
          <a:p>
            <a:endParaRPr lang="en-GB" dirty="0"/>
          </a:p>
        </p:txBody>
      </p:sp>
      <p:sp>
        <p:nvSpPr>
          <p:cNvPr id="4" name="Oval 3"/>
          <p:cNvSpPr/>
          <p:nvPr/>
        </p:nvSpPr>
        <p:spPr>
          <a:xfrm>
            <a:off x="1973766" y="2241395"/>
            <a:ext cx="2352907" cy="17147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What support/policy change would help your business?</a:t>
            </a:r>
          </a:p>
        </p:txBody>
      </p:sp>
      <p:sp>
        <p:nvSpPr>
          <p:cNvPr id="5" name="Oval 4"/>
          <p:cNvSpPr/>
          <p:nvPr/>
        </p:nvSpPr>
        <p:spPr>
          <a:xfrm>
            <a:off x="4572000" y="1160585"/>
            <a:ext cx="2598234" cy="18155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What is your role in the local community?</a:t>
            </a:r>
          </a:p>
        </p:txBody>
      </p:sp>
      <p:sp>
        <p:nvSpPr>
          <p:cNvPr id="6" name="Oval 5"/>
          <p:cNvSpPr/>
          <p:nvPr/>
        </p:nvSpPr>
        <p:spPr>
          <a:xfrm>
            <a:off x="7394976" y="2140536"/>
            <a:ext cx="2462702" cy="1815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What challenges do you face?</a:t>
            </a:r>
          </a:p>
        </p:txBody>
      </p:sp>
      <p:sp>
        <p:nvSpPr>
          <p:cNvPr id="7" name="Oval 6"/>
          <p:cNvSpPr/>
          <p:nvPr/>
        </p:nvSpPr>
        <p:spPr>
          <a:xfrm>
            <a:off x="3378821" y="4351549"/>
            <a:ext cx="2435826" cy="17147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What relationship do you have with local stakeholders?</a:t>
            </a:r>
          </a:p>
        </p:txBody>
      </p:sp>
      <p:sp>
        <p:nvSpPr>
          <p:cNvPr id="8" name="Oval 7"/>
          <p:cNvSpPr/>
          <p:nvPr/>
        </p:nvSpPr>
        <p:spPr>
          <a:xfrm>
            <a:off x="6268703" y="4351549"/>
            <a:ext cx="2462702" cy="17147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What do you do to survive and prosper?</a:t>
            </a:r>
          </a:p>
        </p:txBody>
      </p:sp>
    </p:spTree>
    <p:extLst>
      <p:ext uri="{BB962C8B-B14F-4D97-AF65-F5344CB8AC3E}">
        <p14:creationId xmlns:p14="http://schemas.microsoft.com/office/powerpoint/2010/main" val="370596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Map of Scotlan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66225" y="635172"/>
            <a:ext cx="5515117" cy="5587655"/>
          </a:xfrm>
        </p:spPr>
      </p:pic>
      <p:sp>
        <p:nvSpPr>
          <p:cNvPr id="5" name="Right Arrow 4">
            <a:extLst>
              <a:ext uri="{C183D7F6-B498-43B3-948B-1728B52AA6E4}">
                <adec:decorative xmlns:adec="http://schemas.microsoft.com/office/drawing/2017/decorative" val="1"/>
              </a:ext>
            </a:extLst>
          </p:cNvPr>
          <p:cNvSpPr/>
          <p:nvPr/>
        </p:nvSpPr>
        <p:spPr>
          <a:xfrm rot="495870">
            <a:off x="4028164" y="3438908"/>
            <a:ext cx="1374399" cy="1280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ight Arrow 5">
            <a:extLst>
              <a:ext uri="{C183D7F6-B498-43B3-948B-1728B52AA6E4}">
                <adec:decorative xmlns:adec="http://schemas.microsoft.com/office/drawing/2017/decorative" val="1"/>
              </a:ext>
            </a:extLst>
          </p:cNvPr>
          <p:cNvSpPr/>
          <p:nvPr/>
        </p:nvSpPr>
        <p:spPr>
          <a:xfrm rot="6794992">
            <a:off x="5310413" y="1541985"/>
            <a:ext cx="1238374" cy="1231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Left Arrow 6">
            <a:extLst>
              <a:ext uri="{C183D7F6-B498-43B3-948B-1728B52AA6E4}">
                <adec:decorative xmlns:adec="http://schemas.microsoft.com/office/drawing/2017/decorative" val="1"/>
              </a:ext>
            </a:extLst>
          </p:cNvPr>
          <p:cNvSpPr/>
          <p:nvPr/>
        </p:nvSpPr>
        <p:spPr>
          <a:xfrm rot="20735110">
            <a:off x="6172214" y="3974618"/>
            <a:ext cx="1296803" cy="12993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Arrow 7">
            <a:extLst>
              <a:ext uri="{C183D7F6-B498-43B3-948B-1728B52AA6E4}">
                <adec:decorative xmlns:adec="http://schemas.microsoft.com/office/drawing/2017/decorative" val="1"/>
              </a:ext>
            </a:extLst>
          </p:cNvPr>
          <p:cNvSpPr/>
          <p:nvPr/>
        </p:nvSpPr>
        <p:spPr>
          <a:xfrm rot="19754425">
            <a:off x="3682940" y="4168689"/>
            <a:ext cx="1411986" cy="1084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Left Arrow 9">
            <a:extLst>
              <a:ext uri="{C183D7F6-B498-43B3-948B-1728B52AA6E4}">
                <adec:decorative xmlns:adec="http://schemas.microsoft.com/office/drawing/2017/decorative" val="1"/>
              </a:ext>
            </a:extLst>
          </p:cNvPr>
          <p:cNvSpPr/>
          <p:nvPr/>
        </p:nvSpPr>
        <p:spPr>
          <a:xfrm rot="20911353">
            <a:off x="6311780" y="4740829"/>
            <a:ext cx="1646198" cy="15635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Achins Bookshop &amp; Coffee Shop - Home | Facebook">
            <a:extLst>
              <a:ext uri="{FF2B5EF4-FFF2-40B4-BE49-F238E27FC236}">
                <a16:creationId xmlns:a16="http://schemas.microsoft.com/office/drawing/2014/main" id="{79F0D6B4-0ACF-4D3A-9E2F-EA324E430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62" y="1010336"/>
            <a:ext cx="2597439" cy="32306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hoto of Tobermory strip of shops">
            <a:extLst>
              <a:ext uri="{FF2B5EF4-FFF2-40B4-BE49-F238E27FC236}">
                <a16:creationId xmlns:a16="http://schemas.microsoft.com/office/drawing/2014/main" id="{FA215EEA-8A5A-4FAA-92A9-14C46333B2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236" y="3815249"/>
            <a:ext cx="2174887" cy="2853214"/>
          </a:xfrm>
          <a:prstGeom prst="rect">
            <a:avLst/>
          </a:prstGeom>
        </p:spPr>
      </p:pic>
      <p:pic>
        <p:nvPicPr>
          <p:cNvPr id="12" name="Picture 11" descr="interior photo of bookshop">
            <a:extLst>
              <a:ext uri="{FF2B5EF4-FFF2-40B4-BE49-F238E27FC236}">
                <a16:creationId xmlns:a16="http://schemas.microsoft.com/office/drawing/2014/main" id="{CCC98079-D2F0-40EE-B916-1C82765205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7075" y="895582"/>
            <a:ext cx="3729330" cy="2062683"/>
          </a:xfrm>
          <a:prstGeom prst="rect">
            <a:avLst/>
          </a:prstGeom>
        </p:spPr>
      </p:pic>
      <p:pic>
        <p:nvPicPr>
          <p:cNvPr id="13" name="Content Placeholder 3" descr="photo of bookshop">
            <a:extLst>
              <a:ext uri="{FF2B5EF4-FFF2-40B4-BE49-F238E27FC236}">
                <a16:creationId xmlns:a16="http://schemas.microsoft.com/office/drawing/2014/main" id="{FD5B9792-14F5-4D59-B9FA-6215062C77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5583" y="3989031"/>
            <a:ext cx="3560356" cy="2357401"/>
          </a:xfrm>
          <a:prstGeom prst="rect">
            <a:avLst/>
          </a:prstGeom>
        </p:spPr>
      </p:pic>
    </p:spTree>
    <p:extLst>
      <p:ext uri="{BB962C8B-B14F-4D97-AF65-F5344CB8AC3E}">
        <p14:creationId xmlns:p14="http://schemas.microsoft.com/office/powerpoint/2010/main" val="428749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57560"/>
            <a:ext cx="7886700" cy="847493"/>
          </a:xfrm>
        </p:spPr>
        <p:txBody>
          <a:bodyPr>
            <a:normAutofit/>
          </a:bodyPr>
          <a:lstStyle/>
          <a:p>
            <a:pPr algn="ctr"/>
            <a:r>
              <a:rPr lang="en-GB">
                <a:solidFill>
                  <a:schemeClr val="accent1"/>
                </a:solidFill>
              </a:rPr>
              <a:t>Findings – the challenges</a:t>
            </a:r>
            <a:endParaRPr lang="en-GB" dirty="0">
              <a:solidFill>
                <a:schemeClr val="accent1"/>
              </a:solidFill>
            </a:endParaRPr>
          </a:p>
        </p:txBody>
      </p:sp>
      <p:sp>
        <p:nvSpPr>
          <p:cNvPr id="3" name="Content Placeholder 2"/>
          <p:cNvSpPr>
            <a:spLocks noGrp="1"/>
          </p:cNvSpPr>
          <p:nvPr>
            <p:ph idx="1"/>
          </p:nvPr>
        </p:nvSpPr>
        <p:spPr>
          <a:xfrm>
            <a:off x="724829" y="1516566"/>
            <a:ext cx="10392937" cy="5080178"/>
          </a:xfrm>
        </p:spPr>
        <p:txBody>
          <a:bodyPr>
            <a:normAutofit/>
          </a:bodyPr>
          <a:lstStyle/>
          <a:p>
            <a:pPr marL="0" indent="0">
              <a:buNone/>
            </a:pPr>
            <a:r>
              <a:rPr lang="en-GB" sz="2200" dirty="0"/>
              <a:t>      Digital disruption - plateau and acceptance, but frustration re Amazon tax breaks</a:t>
            </a:r>
          </a:p>
          <a:p>
            <a:pPr marL="0" indent="0">
              <a:buNone/>
            </a:pPr>
            <a:endParaRPr lang="en-GB" sz="2000" dirty="0"/>
          </a:p>
          <a:p>
            <a:pPr marL="457200" lvl="1" indent="0" algn="ctr">
              <a:buNone/>
            </a:pPr>
            <a:r>
              <a:rPr lang="en-GB" sz="2200" b="1" i="1" dirty="0"/>
              <a:t>‘we pay our taxes and we pay a living wage’</a:t>
            </a:r>
          </a:p>
          <a:p>
            <a:pPr marL="457200" lvl="1" indent="0" algn="ctr">
              <a:buNone/>
            </a:pPr>
            <a:endParaRPr lang="en-GB" sz="2200" b="1" dirty="0"/>
          </a:p>
          <a:p>
            <a:pPr marL="0" indent="0" algn="ctr">
              <a:buNone/>
            </a:pPr>
            <a:r>
              <a:rPr lang="en-GB" sz="2200" b="1" i="1" dirty="0"/>
              <a:t>             </a:t>
            </a:r>
            <a:r>
              <a:rPr lang="en-GB" sz="2200" b="1" i="1" dirty="0">
                <a:solidFill>
                  <a:schemeClr val="accent1"/>
                </a:solidFill>
              </a:rPr>
              <a:t>‘Amazon cannibalises and destroys’</a:t>
            </a:r>
          </a:p>
          <a:p>
            <a:pPr marL="457200" lvl="1" indent="0">
              <a:buNone/>
            </a:pPr>
            <a:endParaRPr lang="en-GB" sz="2000" i="1" dirty="0">
              <a:solidFill>
                <a:schemeClr val="accent1"/>
              </a:solidFill>
            </a:endParaRPr>
          </a:p>
          <a:p>
            <a:pPr marL="457200" lvl="1" indent="0">
              <a:buNone/>
            </a:pPr>
            <a:r>
              <a:rPr lang="en-GB" sz="2200" dirty="0">
                <a:solidFill>
                  <a:schemeClr val="tx1"/>
                </a:solidFill>
              </a:rPr>
              <a:t>Business rates are inconsistent and council policies are centralised</a:t>
            </a:r>
          </a:p>
          <a:p>
            <a:pPr marL="342900" lvl="1" indent="0">
              <a:buNone/>
            </a:pPr>
            <a:endParaRPr lang="en-GB" sz="2200" i="1" dirty="0"/>
          </a:p>
          <a:p>
            <a:pPr marL="342900" lvl="1" indent="0">
              <a:buNone/>
            </a:pPr>
            <a:r>
              <a:rPr lang="en-GB" sz="2200" dirty="0">
                <a:solidFill>
                  <a:schemeClr val="tx1"/>
                </a:solidFill>
              </a:rPr>
              <a:t>Q: How do local councils support you?</a:t>
            </a:r>
          </a:p>
          <a:p>
            <a:pPr marL="342900" lvl="1" indent="0">
              <a:buNone/>
            </a:pPr>
            <a:endParaRPr lang="en-GB" sz="2000" dirty="0">
              <a:solidFill>
                <a:schemeClr val="tx1"/>
              </a:solidFill>
            </a:endParaRPr>
          </a:p>
          <a:p>
            <a:pPr marL="342900" lvl="1" indent="0">
              <a:buNone/>
            </a:pPr>
            <a:r>
              <a:rPr lang="en-GB" sz="2200" dirty="0">
                <a:solidFill>
                  <a:schemeClr val="tx1"/>
                </a:solidFill>
              </a:rPr>
              <a:t>A:</a:t>
            </a:r>
            <a:r>
              <a:rPr lang="en-GB" sz="2200" b="1" i="1" dirty="0"/>
              <a:t>‘Crap. I would say they actually have a negative effect on the local area.’</a:t>
            </a:r>
          </a:p>
          <a:p>
            <a:pPr marL="342900" lvl="1" indent="0" algn="ctr">
              <a:buNone/>
            </a:pPr>
            <a:r>
              <a:rPr lang="en-GB" sz="2200" b="1" i="1" dirty="0"/>
              <a:t>‘they have no understanding of issues in rural </a:t>
            </a:r>
            <a:r>
              <a:rPr lang="en-GB" sz="2000" b="1" i="1" dirty="0"/>
              <a:t>areas’</a:t>
            </a:r>
          </a:p>
        </p:txBody>
      </p:sp>
    </p:spTree>
    <p:extLst>
      <p:ext uri="{BB962C8B-B14F-4D97-AF65-F5344CB8AC3E}">
        <p14:creationId xmlns:p14="http://schemas.microsoft.com/office/powerpoint/2010/main" val="65984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249" y="557561"/>
            <a:ext cx="7021551" cy="735980"/>
          </a:xfrm>
        </p:spPr>
        <p:txBody>
          <a:bodyPr>
            <a:normAutofit/>
          </a:bodyPr>
          <a:lstStyle/>
          <a:p>
            <a:r>
              <a:rPr lang="en-GB" dirty="0">
                <a:solidFill>
                  <a:schemeClr val="accent1"/>
                </a:solidFill>
              </a:rPr>
              <a:t>Findings – more challenges</a:t>
            </a:r>
          </a:p>
        </p:txBody>
      </p:sp>
      <p:sp>
        <p:nvSpPr>
          <p:cNvPr id="3" name="Content Placeholder 2"/>
          <p:cNvSpPr>
            <a:spLocks noGrp="1"/>
          </p:cNvSpPr>
          <p:nvPr>
            <p:ph idx="1"/>
          </p:nvPr>
        </p:nvSpPr>
        <p:spPr>
          <a:xfrm>
            <a:off x="1025911" y="1483112"/>
            <a:ext cx="9735015" cy="4616605"/>
          </a:xfrm>
        </p:spPr>
        <p:txBody>
          <a:bodyPr>
            <a:normAutofit/>
          </a:bodyPr>
          <a:lstStyle/>
          <a:p>
            <a:pPr marL="0" indent="0">
              <a:buNone/>
            </a:pPr>
            <a:r>
              <a:rPr lang="en-GB" sz="2400" dirty="0"/>
              <a:t>Breaking of connections with libraries and schools</a:t>
            </a:r>
          </a:p>
          <a:p>
            <a:pPr marL="0" indent="0" algn="ctr">
              <a:buNone/>
            </a:pPr>
            <a:r>
              <a:rPr lang="en-GB" sz="2400" b="1" i="1" dirty="0">
                <a:solidFill>
                  <a:schemeClr val="accent1"/>
                </a:solidFill>
              </a:rPr>
              <a:t>‘I’m not saying [the policy is] deliberate, </a:t>
            </a:r>
          </a:p>
          <a:p>
            <a:pPr marL="0" indent="0" algn="ctr">
              <a:buNone/>
            </a:pPr>
            <a:r>
              <a:rPr lang="en-GB" sz="2400" b="1" i="1" dirty="0">
                <a:solidFill>
                  <a:schemeClr val="accent1"/>
                </a:solidFill>
              </a:rPr>
              <a:t>but no-one’s ever thought it through…’</a:t>
            </a:r>
          </a:p>
          <a:p>
            <a:pPr marL="0" indent="0" algn="ctr">
              <a:buNone/>
            </a:pPr>
            <a:endParaRPr lang="en-GB" sz="2400" i="1" dirty="0"/>
          </a:p>
          <a:p>
            <a:pPr marL="0" indent="0">
              <a:buNone/>
            </a:pPr>
            <a:r>
              <a:rPr lang="en-GB" sz="2400" dirty="0"/>
              <a:t>Fallout from demise of the NBA</a:t>
            </a:r>
          </a:p>
          <a:p>
            <a:pPr marL="0" indent="0" algn="ctr">
              <a:buNone/>
            </a:pPr>
            <a:r>
              <a:rPr lang="en-GB" sz="24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‘If it’s cheaper in Tesco than from a distributor or publisher, something is wrong. It’s not a viable business model. I can’t think of another industry where a brand new product, what should be one of your best sellers, is so vastly discounted’</a:t>
            </a:r>
          </a:p>
          <a:p>
            <a:pPr marL="0" indent="0">
              <a:buNone/>
            </a:pPr>
            <a:endParaRPr lang="en-GB" sz="2400" b="1" dirty="0">
              <a:solidFill>
                <a:schemeClr val="accent1"/>
              </a:solidFill>
            </a:endParaRPr>
          </a:p>
          <a:p>
            <a:pPr marL="0" indent="0" algn="ctr">
              <a:buNone/>
            </a:pPr>
            <a:r>
              <a:rPr lang="en-GB" sz="2400" b="1" i="1" dirty="0">
                <a:solidFill>
                  <a:schemeClr val="accent1"/>
                </a:solidFill>
              </a:rPr>
              <a:t>‘we are on the cusp of vulnerability’</a:t>
            </a:r>
          </a:p>
          <a:p>
            <a:pPr marL="0" indent="0" algn="ctr">
              <a:buNone/>
            </a:pPr>
            <a:endParaRPr lang="en-GB" sz="2400" dirty="0"/>
          </a:p>
        </p:txBody>
      </p:sp>
    </p:spTree>
    <p:extLst>
      <p:ext uri="{BB962C8B-B14F-4D97-AF65-F5344CB8AC3E}">
        <p14:creationId xmlns:p14="http://schemas.microsoft.com/office/powerpoint/2010/main" val="198629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05" y="501805"/>
            <a:ext cx="8028878" cy="747132"/>
          </a:xfrm>
        </p:spPr>
        <p:txBody>
          <a:bodyPr/>
          <a:lstStyle/>
          <a:p>
            <a:pPr algn="ctr"/>
            <a:r>
              <a:rPr lang="en-GB" dirty="0">
                <a:solidFill>
                  <a:schemeClr val="accent1"/>
                </a:solidFill>
              </a:rPr>
              <a:t>Findings – the strength of indies</a:t>
            </a:r>
          </a:p>
        </p:txBody>
      </p:sp>
      <p:sp>
        <p:nvSpPr>
          <p:cNvPr id="3" name="Content Placeholder 2"/>
          <p:cNvSpPr>
            <a:spLocks noGrp="1"/>
          </p:cNvSpPr>
          <p:nvPr>
            <p:ph idx="1"/>
          </p:nvPr>
        </p:nvSpPr>
        <p:spPr>
          <a:xfrm>
            <a:off x="836341" y="1427356"/>
            <a:ext cx="10604810" cy="5898995"/>
          </a:xfrm>
        </p:spPr>
        <p:txBody>
          <a:bodyPr>
            <a:normAutofit fontScale="62500" lnSpcReduction="20000"/>
          </a:bodyPr>
          <a:lstStyle/>
          <a:p>
            <a:pPr marL="0" indent="0">
              <a:buNone/>
            </a:pPr>
            <a:r>
              <a:rPr lang="en-GB" sz="3500" dirty="0"/>
              <a:t>Community hub ‘socially connective retail’, supporting wellbeing (O’Brien 2017)</a:t>
            </a:r>
          </a:p>
          <a:p>
            <a:pPr marL="0" indent="0">
              <a:buNone/>
            </a:pPr>
            <a:endParaRPr lang="en-GB" sz="3500" dirty="0"/>
          </a:p>
          <a:p>
            <a:pPr marL="0" indent="0">
              <a:buNone/>
            </a:pPr>
            <a:r>
              <a:rPr lang="en-GB" sz="3500" dirty="0"/>
              <a:t>Enhance and support cultural activities (CEBR 2017)</a:t>
            </a:r>
          </a:p>
          <a:p>
            <a:pPr marL="0" indent="0">
              <a:buNone/>
            </a:pPr>
            <a:endParaRPr lang="en-GB" sz="3500" dirty="0"/>
          </a:p>
          <a:p>
            <a:pPr marL="0" indent="0">
              <a:buNone/>
            </a:pPr>
            <a:r>
              <a:rPr lang="en-GB" sz="3500" dirty="0"/>
              <a:t>Proactive, community drivers, cross pollination with the local community</a:t>
            </a:r>
          </a:p>
          <a:p>
            <a:pPr marL="0" indent="0">
              <a:buNone/>
            </a:pPr>
            <a:endParaRPr lang="en-GB" sz="3500" i="1" dirty="0"/>
          </a:p>
          <a:p>
            <a:pPr marL="0" indent="0">
              <a:buNone/>
            </a:pPr>
            <a:r>
              <a:rPr lang="en-GB" sz="3500" dirty="0"/>
              <a:t>Current growth in book festivals – worth over £11M to Scottish economy – often driven by indies</a:t>
            </a:r>
          </a:p>
          <a:p>
            <a:pPr marL="0" indent="0">
              <a:buNone/>
            </a:pPr>
            <a:endParaRPr lang="en-GB" sz="3500" dirty="0"/>
          </a:p>
          <a:p>
            <a:pPr marL="0" indent="0">
              <a:buNone/>
            </a:pPr>
            <a:r>
              <a:rPr lang="en-GB" sz="3500" dirty="0"/>
              <a:t>Intrinsic motivation and dedication of bookshop owners</a:t>
            </a:r>
          </a:p>
          <a:p>
            <a:pPr marL="0" indent="0">
              <a:buNone/>
            </a:pPr>
            <a:endParaRPr lang="en-GB" sz="3200" dirty="0"/>
          </a:p>
          <a:p>
            <a:pPr marL="0" indent="0" algn="ctr">
              <a:buNone/>
            </a:pPr>
            <a:r>
              <a:rPr lang="en-GB" sz="3200" i="1" dirty="0">
                <a:solidFill>
                  <a:schemeClr val="accent1"/>
                </a:solidFill>
              </a:rPr>
              <a:t>‘</a:t>
            </a:r>
            <a:r>
              <a:rPr lang="en-GB" sz="3200" b="1" i="1" dirty="0">
                <a:solidFill>
                  <a:schemeClr val="accent1"/>
                </a:solidFill>
              </a:rPr>
              <a:t>You wouldn’t be running a bookshop if you were only interested in the bottom line’</a:t>
            </a:r>
          </a:p>
          <a:p>
            <a:pPr marL="0" indent="0" algn="ctr">
              <a:buNone/>
            </a:pPr>
            <a:endParaRPr lang="en-GB" sz="3200" b="1" i="1" dirty="0">
              <a:solidFill>
                <a:schemeClr val="accent1"/>
              </a:solidFill>
            </a:endParaRPr>
          </a:p>
          <a:p>
            <a:pPr marL="0" indent="0" algn="ctr">
              <a:buNone/>
            </a:pPr>
            <a:r>
              <a:rPr lang="en-GB" sz="3200" b="1" i="1" dirty="0">
                <a:solidFill>
                  <a:schemeClr val="accent1"/>
                </a:solidFill>
              </a:rPr>
              <a:t>‘Did I have a customer yesterday…?’</a:t>
            </a:r>
          </a:p>
          <a:p>
            <a:pPr marL="0" indent="0">
              <a:buNone/>
            </a:pPr>
            <a:endParaRPr lang="en-GB" dirty="0"/>
          </a:p>
          <a:p>
            <a:pPr marL="0" indent="0">
              <a:buNone/>
            </a:pPr>
            <a:r>
              <a:rPr lang="en-GB" i="1" dirty="0"/>
              <a:t> </a:t>
            </a:r>
            <a:endParaRPr lang="en-GB" dirty="0"/>
          </a:p>
          <a:p>
            <a:endParaRPr lang="en-GB" dirty="0"/>
          </a:p>
        </p:txBody>
      </p:sp>
    </p:spTree>
    <p:extLst>
      <p:ext uri="{BB962C8B-B14F-4D97-AF65-F5344CB8AC3E}">
        <p14:creationId xmlns:p14="http://schemas.microsoft.com/office/powerpoint/2010/main" val="306063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898" y="526589"/>
            <a:ext cx="7886700" cy="393153"/>
          </a:xfrm>
        </p:spPr>
        <p:txBody>
          <a:bodyPr/>
          <a:lstStyle/>
          <a:p>
            <a:pPr algn="ctr"/>
            <a:r>
              <a:rPr lang="en-GB" dirty="0">
                <a:solidFill>
                  <a:schemeClr val="accent1"/>
                </a:solidFill>
              </a:rPr>
              <a:t>Findings – more indie strengths</a:t>
            </a:r>
          </a:p>
        </p:txBody>
      </p:sp>
      <p:sp>
        <p:nvSpPr>
          <p:cNvPr id="3" name="Content Placeholder 2"/>
          <p:cNvSpPr>
            <a:spLocks noGrp="1"/>
          </p:cNvSpPr>
          <p:nvPr>
            <p:ph idx="1"/>
          </p:nvPr>
        </p:nvSpPr>
        <p:spPr>
          <a:xfrm>
            <a:off x="780585" y="1416205"/>
            <a:ext cx="10348332" cy="4760757"/>
          </a:xfrm>
        </p:spPr>
        <p:txBody>
          <a:bodyPr>
            <a:normAutofit/>
          </a:bodyPr>
          <a:lstStyle/>
          <a:p>
            <a:pPr marL="0" indent="0">
              <a:buNone/>
            </a:pPr>
            <a:r>
              <a:rPr lang="en-GB" sz="2200" dirty="0"/>
              <a:t>Geographically remote bookshops are often destination stores</a:t>
            </a:r>
          </a:p>
          <a:p>
            <a:pPr marL="0" indent="0">
              <a:buNone/>
            </a:pPr>
            <a:r>
              <a:rPr lang="en-GB" sz="2200" dirty="0"/>
              <a:t>Central part of local and visitor mix</a:t>
            </a:r>
          </a:p>
          <a:p>
            <a:pPr marL="0" indent="0">
              <a:buNone/>
            </a:pPr>
            <a:endParaRPr lang="en-GB" sz="2200" dirty="0"/>
          </a:p>
          <a:p>
            <a:pPr marL="0" indent="0" algn="ctr">
              <a:buNone/>
            </a:pPr>
            <a:r>
              <a:rPr lang="en-GB" sz="2200" b="1" i="1" dirty="0">
                <a:solidFill>
                  <a:schemeClr val="accent1"/>
                </a:solidFill>
              </a:rPr>
              <a:t>‘some people come in every day’</a:t>
            </a:r>
          </a:p>
          <a:p>
            <a:pPr marL="0" indent="0" algn="ctr">
              <a:buNone/>
            </a:pPr>
            <a:endParaRPr lang="en-GB" sz="2200" b="1" i="1" dirty="0">
              <a:solidFill>
                <a:schemeClr val="accent1"/>
              </a:solidFill>
            </a:endParaRPr>
          </a:p>
          <a:p>
            <a:pPr marL="0" indent="0" algn="ctr">
              <a:buNone/>
            </a:pPr>
            <a:r>
              <a:rPr lang="en-GB" sz="2200" b="1" i="1" dirty="0">
                <a:solidFill>
                  <a:schemeClr val="accent1"/>
                </a:solidFill>
              </a:rPr>
              <a:t>‘it’s a safe space’</a:t>
            </a:r>
          </a:p>
          <a:p>
            <a:pPr marL="0" indent="0">
              <a:buNone/>
            </a:pPr>
            <a:r>
              <a:rPr lang="en-GB" sz="2200" dirty="0"/>
              <a:t>Often very seasonal</a:t>
            </a:r>
          </a:p>
          <a:p>
            <a:pPr marL="0" indent="0">
              <a:buNone/>
            </a:pPr>
            <a:endParaRPr lang="en-GB" sz="2200" dirty="0"/>
          </a:p>
          <a:p>
            <a:pPr marL="0" indent="0">
              <a:buNone/>
            </a:pPr>
            <a:r>
              <a:rPr lang="en-GB" sz="2200" dirty="0"/>
              <a:t>May need other products such as café for financial survival</a:t>
            </a:r>
          </a:p>
          <a:p>
            <a:pPr marL="0" indent="0">
              <a:buNone/>
            </a:pPr>
            <a:endParaRPr lang="en-GB" sz="2200" dirty="0"/>
          </a:p>
          <a:p>
            <a:pPr marL="0" indent="0">
              <a:buNone/>
            </a:pPr>
            <a:r>
              <a:rPr lang="en-GB" sz="2200" dirty="0"/>
              <a:t>Serendipity is important…</a:t>
            </a:r>
          </a:p>
          <a:p>
            <a:pPr marL="0" indent="0">
              <a:buNone/>
            </a:pPr>
            <a:endParaRPr lang="en-GB" i="1" dirty="0"/>
          </a:p>
        </p:txBody>
      </p:sp>
      <p:pic>
        <p:nvPicPr>
          <p:cNvPr id="6" name="Picture 5" descr="photo of c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154" y="3900023"/>
            <a:ext cx="1877935" cy="1877935"/>
          </a:xfrm>
          <a:prstGeom prst="rect">
            <a:avLst/>
          </a:prstGeom>
        </p:spPr>
      </p:pic>
      <p:pic>
        <p:nvPicPr>
          <p:cNvPr id="5" name="Picture 4" descr="photo of coffee and cake">
            <a:extLst>
              <a:ext uri="{FF2B5EF4-FFF2-40B4-BE49-F238E27FC236}">
                <a16:creationId xmlns:a16="http://schemas.microsoft.com/office/drawing/2014/main" id="{F0B3308D-4AF1-48F3-B870-0C3F4DBC5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512" y="1525625"/>
            <a:ext cx="3102783" cy="2177392"/>
          </a:xfrm>
          <a:prstGeom prst="rect">
            <a:avLst/>
          </a:prstGeom>
        </p:spPr>
      </p:pic>
    </p:spTree>
    <p:extLst>
      <p:ext uri="{BB962C8B-B14F-4D97-AF65-F5344CB8AC3E}">
        <p14:creationId xmlns:p14="http://schemas.microsoft.com/office/powerpoint/2010/main" val="136472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tWP9bUW"/>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GU 1">
      <a:dk1>
        <a:srgbClr val="000000"/>
      </a:dk1>
      <a:lt1>
        <a:srgbClr val="FFFFFF"/>
      </a:lt1>
      <a:dk2>
        <a:srgbClr val="44546A"/>
      </a:dk2>
      <a:lt2>
        <a:srgbClr val="E7E6E6"/>
      </a:lt2>
      <a:accent1>
        <a:srgbClr val="69216A"/>
      </a:accent1>
      <a:accent2>
        <a:srgbClr val="00A3DA"/>
      </a:accent2>
      <a:accent3>
        <a:srgbClr val="F2B229"/>
      </a:accent3>
      <a:accent4>
        <a:srgbClr val="E88A2C"/>
      </a:accent4>
      <a:accent5>
        <a:srgbClr val="D91F53"/>
      </a:accent5>
      <a:accent6>
        <a:srgbClr val="80AE3D"/>
      </a:accent6>
      <a:hlink>
        <a:srgbClr val="C51473"/>
      </a:hlink>
      <a:folHlink>
        <a:srgbClr val="0067A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13138D0-96DD-4F56-ADCC-AA1CFF40A21F}" vid="{AFF02CBC-F3CF-4107-89F3-8C8C35312EE0}"/>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13138D0-96DD-4F56-ADCC-AA1CFF40A21F}" vid="{2C47239A-7EF5-4DE7-8228-AB28EE231497}"/>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13138D0-96DD-4F56-ADCC-AA1CFF40A21F}" vid="{D82780A2-C994-4F3B-947D-20EB2A309E1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RGU Template with caption statement</Template>
  <TotalTime>1821</TotalTime>
  <Words>1218</Words>
  <Application>Microsoft Office PowerPoint</Application>
  <PresentationFormat>Widescreen</PresentationFormat>
  <Paragraphs>138</Paragraphs>
  <Slides>13</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Arial</vt:lpstr>
      <vt:lpstr>Calibri</vt:lpstr>
      <vt:lpstr>Office Theme</vt:lpstr>
      <vt:lpstr>1_Custom Design</vt:lpstr>
      <vt:lpstr>Custom Design</vt:lpstr>
      <vt:lpstr>Culture vs Commerce?</vt:lpstr>
      <vt:lpstr>Research Context</vt:lpstr>
      <vt:lpstr>Research Context</vt:lpstr>
      <vt:lpstr>Research Questions</vt:lpstr>
      <vt:lpstr>PowerPoint Presentation</vt:lpstr>
      <vt:lpstr>Findings – the challenges</vt:lpstr>
      <vt:lpstr>Findings – more challenges</vt:lpstr>
      <vt:lpstr>Findings – the strength of indies</vt:lpstr>
      <vt:lpstr>Findings – more indie strengths</vt:lpstr>
      <vt:lpstr>Culture vs Commerce in summary: </vt:lpstr>
      <vt:lpstr>The Future High Street</vt:lpstr>
      <vt:lpstr>References</vt:lpstr>
      <vt:lpstr>Captioning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vs Commerce?</dc:title>
  <dc:creator>Audrey Laing (ccb)</dc:creator>
  <cp:lastModifiedBy>Leah Morrison (lib)</cp:lastModifiedBy>
  <cp:revision>7</cp:revision>
  <dcterms:created xsi:type="dcterms:W3CDTF">2022-04-20T10:44:52Z</dcterms:created>
  <dcterms:modified xsi:type="dcterms:W3CDTF">2023-08-01T10:19:54Z</dcterms:modified>
</cp:coreProperties>
</file>