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Graphik"/>
        <a:ea typeface="Graphik"/>
        <a:cs typeface="Graphik"/>
        <a:sym typeface="Graphik"/>
      </a:defRPr>
    </a:lvl1pPr>
    <a:lvl2pPr marL="0" marR="0" indent="457200" algn="ctr"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Graphik"/>
        <a:ea typeface="Graphik"/>
        <a:cs typeface="Graphik"/>
        <a:sym typeface="Graphik"/>
      </a:defRPr>
    </a:lvl2pPr>
    <a:lvl3pPr marL="0" marR="0" indent="914400" algn="ctr"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Graphik"/>
        <a:ea typeface="Graphik"/>
        <a:cs typeface="Graphik"/>
        <a:sym typeface="Graphik"/>
      </a:defRPr>
    </a:lvl3pPr>
    <a:lvl4pPr marL="0" marR="0" indent="1371600" algn="ctr"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Graphik"/>
        <a:ea typeface="Graphik"/>
        <a:cs typeface="Graphik"/>
        <a:sym typeface="Graphik"/>
      </a:defRPr>
    </a:lvl4pPr>
    <a:lvl5pPr marL="0" marR="0" indent="1828800" algn="ctr"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Graphik"/>
        <a:ea typeface="Graphik"/>
        <a:cs typeface="Graphik"/>
        <a:sym typeface="Graphik"/>
      </a:defRPr>
    </a:lvl5pPr>
    <a:lvl6pPr marL="0" marR="0" indent="2286000" algn="ctr"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Graphik"/>
        <a:ea typeface="Graphik"/>
        <a:cs typeface="Graphik"/>
        <a:sym typeface="Graphik"/>
      </a:defRPr>
    </a:lvl6pPr>
    <a:lvl7pPr marL="0" marR="0" indent="2743200" algn="ctr"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Graphik"/>
        <a:ea typeface="Graphik"/>
        <a:cs typeface="Graphik"/>
        <a:sym typeface="Graphik"/>
      </a:defRPr>
    </a:lvl7pPr>
    <a:lvl8pPr marL="0" marR="0" indent="3200400" algn="ctr"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Graphik"/>
        <a:ea typeface="Graphik"/>
        <a:cs typeface="Graphik"/>
        <a:sym typeface="Graphik"/>
      </a:defRPr>
    </a:lvl8pPr>
    <a:lvl9pPr marL="0" marR="0" indent="3657600" algn="ctr"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Graphik"/>
        <a:ea typeface="Graphik"/>
        <a:cs typeface="Graphik"/>
        <a:sym typeface="Graphik"/>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A9A9A9"/>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
          <a:latin typeface="Graphik"/>
          <a:ea typeface="Graphik"/>
          <a:cs typeface="Graphik"/>
        </a:font>
        <a:srgbClr val="000000"/>
      </a:tcTxStyle>
      <a:tcStyle>
        <a:tcBdr>
          <a:left>
            <a:ln w="12700" cap="flat">
              <a:solidFill>
                <a:srgbClr val="C8C8C8"/>
              </a:solidFill>
              <a:prstDash val="solid"/>
              <a:miter lim="400000"/>
            </a:ln>
          </a:left>
          <a:right>
            <a:ln w="12700" cap="flat">
              <a:solidFill>
                <a:srgbClr val="C8C8C8"/>
              </a:solidFill>
              <a:prstDash val="solid"/>
              <a:miter lim="400000"/>
            </a:ln>
          </a:right>
          <a:top>
            <a:ln w="12700" cap="flat">
              <a:solidFill>
                <a:srgbClr val="C8C8C8"/>
              </a:solidFill>
              <a:prstDash val="solid"/>
              <a:miter lim="400000"/>
            </a:ln>
          </a:top>
          <a:bottom>
            <a:ln w="12700" cap="flat">
              <a:solidFill>
                <a:srgbClr val="C8C8C8"/>
              </a:solidFill>
              <a:prstDash val="solid"/>
              <a:miter lim="400000"/>
            </a:ln>
          </a:bottom>
          <a:insideH>
            <a:ln w="12700" cap="flat">
              <a:solidFill>
                <a:srgbClr val="C8C8C8"/>
              </a:solidFill>
              <a:prstDash val="solid"/>
              <a:miter lim="400000"/>
            </a:ln>
          </a:insideH>
          <a:insideV>
            <a:ln w="12700" cap="flat">
              <a:solidFill>
                <a:srgbClr val="C8C8C8"/>
              </a:solidFill>
              <a:prstDash val="solid"/>
              <a:miter lim="400000"/>
            </a:ln>
          </a:insideV>
        </a:tcBdr>
        <a:fill>
          <a:noFill/>
        </a:fill>
      </a:tcStyle>
    </a:wholeTbl>
    <a:band2H>
      <a:tcTxStyle/>
      <a:tcStyle>
        <a:tcBdr/>
        <a:fill>
          <a:solidFill>
            <a:srgbClr val="A9A9A9"/>
          </a:solidFill>
        </a:fill>
      </a:tcStyle>
    </a:band2H>
    <a:firstCol>
      <a:tcTxStyle b="on" i="off">
        <a:fontRef idx="minor">
          <a:srgbClr val="000000"/>
        </a:fontRef>
        <a:srgbClr val="000000"/>
      </a:tcTxStyle>
      <a:tcStyle>
        <a:tcBdr>
          <a:left>
            <a:ln w="12700" cap="flat">
              <a:solidFill>
                <a:srgbClr val="A9A9A9"/>
              </a:solidFill>
              <a:prstDash val="solid"/>
              <a:miter lim="400000"/>
            </a:ln>
          </a:left>
          <a:right>
            <a:ln w="25400" cap="flat">
              <a:solidFill>
                <a:srgbClr val="A9A9A9"/>
              </a:solidFill>
              <a:prstDash val="solid"/>
              <a:miter lim="400000"/>
            </a:ln>
          </a:right>
          <a:top>
            <a:ln w="12700" cap="flat">
              <a:solidFill>
                <a:srgbClr val="A9A9A9"/>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firstCol>
    <a:lastRow>
      <a:tcTxStyle b="off" i="off">
        <a:font>
          <a:latin typeface="Graphik"/>
          <a:ea typeface="Graphik"/>
          <a:cs typeface="Graphik"/>
        </a:font>
        <a:srgbClr val="000000"/>
      </a:tcTxStyle>
      <a:tcStyle>
        <a:tcBdr>
          <a:left>
            <a:ln w="12700" cap="flat">
              <a:solidFill>
                <a:srgbClr val="A9A9A9"/>
              </a:solidFill>
              <a:prstDash val="solid"/>
              <a:miter lim="400000"/>
            </a:ln>
          </a:left>
          <a:right>
            <a:ln w="12700" cap="flat">
              <a:solidFill>
                <a:srgbClr val="A9A9A9"/>
              </a:solidFill>
              <a:prstDash val="solid"/>
              <a:miter lim="400000"/>
            </a:ln>
          </a:right>
          <a:top>
            <a:ln w="38100" cap="flat">
              <a:solidFill>
                <a:srgbClr val="00A1FF"/>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lastRow>
    <a:firstRow>
      <a:tcTxStyle b="on"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12700" cap="flat">
              <a:solidFill>
                <a:srgbClr val="A9A9A9"/>
              </a:solidFill>
              <a:prstDash val="solid"/>
              <a:miter lim="400000"/>
            </a:ln>
          </a:top>
          <a:bottom>
            <a:ln w="381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solidFill>
            <a:srgbClr val="014D80"/>
          </a:solidFill>
        </a:fill>
      </a:tcStyle>
    </a:firstRow>
  </a:tblStyle>
  <a:tblStyle styleId="{EEE7283C-3CF3-47DC-8721-378D4A62B228}" styleName="">
    <a:tblBg/>
    <a:wholeTbl>
      <a:tcTxStyle b="off" i="off">
        <a:font>
          <a:latin typeface="Graphik"/>
          <a:ea typeface="Graphik"/>
          <a:cs typeface="Graphik"/>
        </a:font>
        <a:srgbClr val="000000"/>
      </a:tcTxStyle>
      <a:tcStyle>
        <a:tcBdr>
          <a:left>
            <a:ln w="12700" cap="flat">
              <a:solidFill>
                <a:srgbClr val="C8C8C8"/>
              </a:solidFill>
              <a:prstDash val="solid"/>
              <a:miter lim="400000"/>
            </a:ln>
          </a:left>
          <a:right>
            <a:ln w="12700" cap="flat">
              <a:solidFill>
                <a:srgbClr val="C8C8C8"/>
              </a:solidFill>
              <a:prstDash val="solid"/>
              <a:miter lim="400000"/>
            </a:ln>
          </a:right>
          <a:top>
            <a:ln w="12700" cap="flat">
              <a:solidFill>
                <a:srgbClr val="C8C8C8"/>
              </a:solidFill>
              <a:prstDash val="solid"/>
              <a:miter lim="400000"/>
            </a:ln>
          </a:top>
          <a:bottom>
            <a:ln w="12700" cap="flat">
              <a:solidFill>
                <a:srgbClr val="C8C8C8"/>
              </a:solidFill>
              <a:prstDash val="solid"/>
              <a:miter lim="400000"/>
            </a:ln>
          </a:bottom>
          <a:insideH>
            <a:ln w="12700" cap="flat">
              <a:solidFill>
                <a:srgbClr val="C8C8C8"/>
              </a:solidFill>
              <a:prstDash val="solid"/>
              <a:miter lim="400000"/>
            </a:ln>
          </a:insideH>
          <a:insideV>
            <a:ln w="12700" cap="flat">
              <a:solidFill>
                <a:srgbClr val="C8C8C8"/>
              </a:solidFill>
              <a:prstDash val="solid"/>
              <a:miter lim="400000"/>
            </a:ln>
          </a:insideV>
        </a:tcBdr>
        <a:fill>
          <a:noFill/>
        </a:fill>
      </a:tcStyle>
    </a:wholeTbl>
    <a:band2H>
      <a:tcTxStyle/>
      <a:tcStyle>
        <a:tcBdr/>
        <a:fill>
          <a:solidFill>
            <a:srgbClr val="A9A9A9"/>
          </a:solidFill>
        </a:fill>
      </a:tcStyle>
    </a:band2H>
    <a:firstCol>
      <a:tcTxStyle b="off" i="off">
        <a:font>
          <a:latin typeface="Graphik Medium"/>
          <a:ea typeface="Graphik Medium"/>
          <a:cs typeface="Graphik Medium"/>
        </a:font>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13B100"/>
          </a:solidFill>
        </a:fill>
      </a:tcStyle>
    </a:firstCol>
    <a:lastRow>
      <a:tcTxStyle b="off" i="off">
        <a:font>
          <a:latin typeface="Graphik"/>
          <a:ea typeface="Graphik"/>
          <a:cs typeface="Graphik"/>
        </a:font>
        <a:srgbClr val="000000"/>
      </a:tcTxStyle>
      <a:tcStyle>
        <a:tcBdr>
          <a:left>
            <a:ln w="12700" cap="flat">
              <a:solidFill>
                <a:srgbClr val="A9A9A9"/>
              </a:solidFill>
              <a:prstDash val="solid"/>
              <a:miter lim="400000"/>
            </a:ln>
          </a:left>
          <a:right>
            <a:ln w="12700" cap="flat">
              <a:solidFill>
                <a:srgbClr val="A9A9A9"/>
              </a:solidFill>
              <a:prstDash val="solid"/>
              <a:miter lim="400000"/>
            </a:ln>
          </a:right>
          <a:top>
            <a:ln w="38100" cap="flat">
              <a:solidFill>
                <a:srgbClr val="61D836"/>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lastRow>
    <a:firstRow>
      <a:tcTxStyle b="off" i="off">
        <a:font>
          <a:latin typeface="Graphik Medium"/>
          <a:ea typeface="Graphik Medium"/>
          <a:cs typeface="Graphik Medium"/>
        </a:font>
        <a:srgbClr val="FFFFFF"/>
      </a:tcTxStyle>
      <a:tcStyle>
        <a:tcBdr>
          <a:left>
            <a:ln w="12700" cap="flat">
              <a:solidFill>
                <a:srgbClr val="C8C8C8"/>
              </a:solidFill>
              <a:prstDash val="solid"/>
              <a:miter lim="400000"/>
            </a:ln>
          </a:left>
          <a:right>
            <a:ln w="12700" cap="flat">
              <a:solidFill>
                <a:srgbClr val="C8C8C8"/>
              </a:solidFill>
              <a:prstDash val="solid"/>
              <a:miter lim="400000"/>
            </a:ln>
          </a:right>
          <a:top>
            <a:ln w="12700" cap="flat">
              <a:solidFill>
                <a:srgbClr val="A9A9A9"/>
              </a:solidFill>
              <a:prstDash val="solid"/>
              <a:miter lim="400000"/>
            </a:ln>
          </a:top>
          <a:bottom>
            <a:ln w="38100" cap="flat">
              <a:solidFill>
                <a:srgbClr val="A9A9A9"/>
              </a:solidFill>
              <a:prstDash val="solid"/>
              <a:miter lim="400000"/>
            </a:ln>
          </a:bottom>
          <a:insideH>
            <a:ln w="12700" cap="flat">
              <a:solidFill>
                <a:srgbClr val="C8C8C8"/>
              </a:solidFill>
              <a:prstDash val="solid"/>
              <a:miter lim="400000"/>
            </a:ln>
          </a:insideH>
          <a:insideV>
            <a:ln w="12700" cap="flat">
              <a:solidFill>
                <a:srgbClr val="C8C8C8"/>
              </a:solidFill>
              <a:prstDash val="solid"/>
              <a:miter lim="400000"/>
            </a:ln>
          </a:insideV>
        </a:tcBdr>
        <a:fill>
          <a:solidFill>
            <a:schemeClr val="accent3">
              <a:hueOff val="552055"/>
              <a:lumOff val="-12548"/>
            </a:schemeClr>
          </a:solidFill>
        </a:fill>
      </a:tcStyle>
    </a:firstRow>
  </a:tblStyle>
  <a:tblStyle styleId="{CF821DB8-F4EB-4A41-A1BA-3FCAFE7338EE}" styleName="">
    <a:tblBg/>
    <a:wholeTbl>
      <a:tcTxStyle b="off" i="off">
        <a:font>
          <a:latin typeface="Graphik"/>
          <a:ea typeface="Graphik"/>
          <a:cs typeface="Graphik"/>
        </a:font>
        <a:srgbClr val="000000"/>
      </a:tcTxStyle>
      <a:tcStyle>
        <a:tcBdr>
          <a:left>
            <a:ln w="12700" cap="flat">
              <a:solidFill>
                <a:srgbClr val="C8C8C8"/>
              </a:solidFill>
              <a:prstDash val="solid"/>
              <a:miter lim="400000"/>
            </a:ln>
          </a:left>
          <a:right>
            <a:ln w="12700" cap="flat">
              <a:solidFill>
                <a:srgbClr val="C8C8C8"/>
              </a:solidFill>
              <a:prstDash val="solid"/>
              <a:miter lim="400000"/>
            </a:ln>
          </a:right>
          <a:top>
            <a:ln w="12700" cap="flat">
              <a:solidFill>
                <a:srgbClr val="C8C8C8"/>
              </a:solidFill>
              <a:prstDash val="solid"/>
              <a:miter lim="400000"/>
            </a:ln>
          </a:top>
          <a:bottom>
            <a:ln w="12700" cap="flat">
              <a:solidFill>
                <a:srgbClr val="C8C8C8"/>
              </a:solidFill>
              <a:prstDash val="solid"/>
              <a:miter lim="400000"/>
            </a:ln>
          </a:bottom>
          <a:insideH>
            <a:ln w="12700" cap="flat">
              <a:solidFill>
                <a:srgbClr val="C8C8C8"/>
              </a:solidFill>
              <a:prstDash val="solid"/>
              <a:miter lim="400000"/>
            </a:ln>
          </a:insideH>
          <a:insideV>
            <a:ln w="12700" cap="flat">
              <a:solidFill>
                <a:srgbClr val="C8C8C8"/>
              </a:solidFill>
              <a:prstDash val="solid"/>
              <a:miter lim="400000"/>
            </a:ln>
          </a:insideV>
        </a:tcBdr>
        <a:fill>
          <a:noFill/>
        </a:fill>
      </a:tcStyle>
    </a:wholeTbl>
    <a:band2H>
      <a:tcTxStyle/>
      <a:tcStyle>
        <a:tcBdr/>
        <a:fill>
          <a:solidFill>
            <a:srgbClr val="A9A9A9"/>
          </a:solidFill>
        </a:fill>
      </a:tcStyle>
    </a:band2H>
    <a:firstCol>
      <a:tcTxStyle b="off" i="off">
        <a:font>
          <a:latin typeface="Graphik Medium"/>
          <a:ea typeface="Graphik Medium"/>
          <a:cs typeface="Graphik Medium"/>
        </a:font>
        <a:srgbClr val="000000"/>
      </a:tcTxStyle>
      <a:tcStyle>
        <a:tcBdr>
          <a:left>
            <a:ln w="12700" cap="flat">
              <a:solidFill>
                <a:srgbClr val="A9A9A9"/>
              </a:solidFill>
              <a:prstDash val="solid"/>
              <a:miter lim="400000"/>
            </a:ln>
          </a:left>
          <a:right>
            <a:ln w="12700" cap="flat">
              <a:solidFill>
                <a:srgbClr val="A9A9A9"/>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chemeClr val="accent4">
              <a:hueOff val="-613784"/>
              <a:lumOff val="1275"/>
            </a:schemeClr>
          </a:solidFill>
        </a:fill>
      </a:tcStyle>
    </a:firstCol>
    <a:lastRow>
      <a:tcTxStyle b="on" i="off">
        <a:fontRef idx="minor">
          <a:srgbClr val="000000"/>
        </a:fontRef>
        <a:srgbClr val="000000"/>
      </a:tcTxStyle>
      <a:tcStyle>
        <a:tcBdr>
          <a:left>
            <a:ln w="12700" cap="flat">
              <a:solidFill>
                <a:srgbClr val="A9A9A9"/>
              </a:solidFill>
              <a:prstDash val="solid"/>
              <a:miter lim="400000"/>
            </a:ln>
          </a:left>
          <a:right>
            <a:ln w="12700" cap="flat">
              <a:solidFill>
                <a:srgbClr val="A9A9A9"/>
              </a:solidFill>
              <a:prstDash val="solid"/>
              <a:miter lim="400000"/>
            </a:ln>
          </a:right>
          <a:top>
            <a:ln w="38100" cap="flat">
              <a:solidFill>
                <a:schemeClr val="accent4">
                  <a:hueOff val="-613784"/>
                  <a:lumOff val="1275"/>
                </a:schemeClr>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lastRow>
    <a:firstRow>
      <a:tcTxStyle b="off" i="off">
        <a:font>
          <a:latin typeface="Graphik Medium"/>
          <a:ea typeface="Graphik Medium"/>
          <a:cs typeface="Graphik Medium"/>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A9A9A9"/>
              </a:solidFill>
              <a:prstDash val="solid"/>
              <a:miter lim="400000"/>
            </a:ln>
          </a:top>
          <a:bottom>
            <a:ln w="38100" cap="flat">
              <a:solidFill>
                <a:srgbClr val="A9A9A9"/>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FF5300"/>
          </a:solidFill>
        </a:fill>
      </a:tcStyle>
    </a:firstRow>
  </a:tblStyle>
  <a:tblStyle styleId="{33BA23B1-9221-436E-865A-0063620EA4FD}" styleName="">
    <a:tblBg/>
    <a:wholeTbl>
      <a:tcTxStyle b="off" i="off">
        <a:font>
          <a:latin typeface="Graphik"/>
          <a:ea typeface="Graphik"/>
          <a:cs typeface="Graphik"/>
        </a:font>
        <a:srgbClr val="000000"/>
      </a:tcTxStyle>
      <a:tcStyle>
        <a:tcBdr>
          <a:left>
            <a:ln w="12700" cap="flat">
              <a:solidFill>
                <a:srgbClr val="C8C8C8"/>
              </a:solidFill>
              <a:prstDash val="solid"/>
              <a:miter lim="400000"/>
            </a:ln>
          </a:left>
          <a:right>
            <a:ln w="12700" cap="flat">
              <a:solidFill>
                <a:srgbClr val="C8C8C8"/>
              </a:solidFill>
              <a:prstDash val="solid"/>
              <a:miter lim="400000"/>
            </a:ln>
          </a:right>
          <a:top>
            <a:ln w="12700" cap="flat">
              <a:solidFill>
                <a:srgbClr val="C8C8C8"/>
              </a:solidFill>
              <a:prstDash val="solid"/>
              <a:miter lim="400000"/>
            </a:ln>
          </a:top>
          <a:bottom>
            <a:ln w="12700" cap="flat">
              <a:solidFill>
                <a:srgbClr val="C8C8C8"/>
              </a:solidFill>
              <a:prstDash val="solid"/>
              <a:miter lim="400000"/>
            </a:ln>
          </a:bottom>
          <a:insideH>
            <a:ln w="12700" cap="flat">
              <a:solidFill>
                <a:srgbClr val="C8C8C8"/>
              </a:solidFill>
              <a:prstDash val="solid"/>
              <a:miter lim="400000"/>
            </a:ln>
          </a:insideH>
          <a:insideV>
            <a:ln w="12700" cap="flat">
              <a:solidFill>
                <a:srgbClr val="C8C8C8"/>
              </a:solidFill>
              <a:prstDash val="solid"/>
              <a:miter lim="400000"/>
            </a:ln>
          </a:insideV>
        </a:tcBdr>
        <a:fill>
          <a:noFill/>
        </a:fill>
      </a:tcStyle>
    </a:wholeTbl>
    <a:band2H>
      <a:tcTxStyle/>
      <a:tcStyle>
        <a:tcBdr/>
        <a:fill>
          <a:solidFill>
            <a:srgbClr val="A9A9A9"/>
          </a:solidFill>
        </a:fill>
      </a:tcStyle>
    </a:band2H>
    <a:firstCol>
      <a:tcTxStyle b="on" i="off">
        <a:fontRef idx="minor">
          <a:srgbClr val="FFFFFF"/>
        </a:fontRef>
        <a:srgbClr val="FFFFFF"/>
      </a:tcTxStyle>
      <a:tcStyle>
        <a:tcBdr>
          <a:left>
            <a:ln w="12700" cap="flat">
              <a:solidFill>
                <a:srgbClr val="A9A9A9"/>
              </a:solidFill>
              <a:prstDash val="solid"/>
              <a:miter lim="400000"/>
            </a:ln>
          </a:left>
          <a:right>
            <a:ln w="12700" cap="flat">
              <a:solidFill>
                <a:srgbClr val="C0C0C0"/>
              </a:solidFill>
              <a:prstDash val="solid"/>
              <a:miter lim="400000"/>
            </a:ln>
          </a:right>
          <a:top>
            <a:ln w="12700" cap="flat">
              <a:solidFill>
                <a:srgbClr val="C0C0C0"/>
              </a:solidFill>
              <a:prstDash val="solid"/>
              <a:miter lim="400000"/>
            </a:ln>
          </a:top>
          <a:bottom>
            <a:ln w="12700" cap="flat">
              <a:solidFill>
                <a:srgbClr val="C0C0C0"/>
              </a:solidFill>
              <a:prstDash val="solid"/>
              <a:miter lim="400000"/>
            </a:ln>
          </a:bottom>
          <a:insideH>
            <a:ln w="12700" cap="flat">
              <a:solidFill>
                <a:srgbClr val="C0C0C0"/>
              </a:solidFill>
              <a:prstDash val="solid"/>
              <a:miter lim="400000"/>
            </a:ln>
          </a:insideH>
          <a:insideV>
            <a:ln w="12700" cap="flat">
              <a:solidFill>
                <a:srgbClr val="C0C0C0"/>
              </a:solidFill>
              <a:prstDash val="solid"/>
              <a:miter lim="400000"/>
            </a:ln>
          </a:insideV>
        </a:tcBdr>
        <a:fill>
          <a:solidFill>
            <a:srgbClr val="98195F"/>
          </a:solidFill>
        </a:fill>
      </a:tcStyle>
    </a:firstCol>
    <a:lastRow>
      <a:tcTxStyle b="on" i="off">
        <a:fontRef idx="minor">
          <a:srgbClr val="000000"/>
        </a:fontRef>
        <a:srgbClr val="000000"/>
      </a:tcTxStyle>
      <a:tcStyle>
        <a:tcBdr>
          <a:left>
            <a:ln w="12700" cap="flat">
              <a:solidFill>
                <a:srgbClr val="A9A9A9"/>
              </a:solidFill>
              <a:prstDash val="solid"/>
              <a:miter lim="400000"/>
            </a:ln>
          </a:left>
          <a:right>
            <a:ln w="12700" cap="flat">
              <a:solidFill>
                <a:srgbClr val="A9A9A9"/>
              </a:solidFill>
              <a:prstDash val="solid"/>
              <a:miter lim="400000"/>
            </a:ln>
          </a:right>
          <a:top>
            <a:ln w="38100" cap="flat">
              <a:solidFill>
                <a:schemeClr val="accent6"/>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lastRow>
    <a:firstRow>
      <a:tcTxStyle b="on" i="off">
        <a:fontRef idx="minor">
          <a:srgbClr val="FFFFFF"/>
        </a:fontRef>
        <a:srgbClr val="FFFFFF"/>
      </a:tcTxStyle>
      <a:tcStyle>
        <a:tcBdr>
          <a:left>
            <a:ln w="12700" cap="flat">
              <a:solidFill>
                <a:srgbClr val="C0C0C0"/>
              </a:solidFill>
              <a:prstDash val="solid"/>
              <a:miter lim="400000"/>
            </a:ln>
          </a:left>
          <a:right>
            <a:ln w="12700" cap="flat">
              <a:solidFill>
                <a:srgbClr val="C0C0C0"/>
              </a:solidFill>
              <a:prstDash val="solid"/>
              <a:miter lim="400000"/>
            </a:ln>
          </a:right>
          <a:top>
            <a:ln w="12700" cap="flat">
              <a:solidFill>
                <a:srgbClr val="A9A9A9"/>
              </a:solidFill>
              <a:prstDash val="solid"/>
              <a:miter lim="400000"/>
            </a:ln>
          </a:top>
          <a:bottom>
            <a:ln w="38100" cap="flat">
              <a:solidFill>
                <a:srgbClr val="C0C0C0"/>
              </a:solidFill>
              <a:prstDash val="solid"/>
              <a:miter lim="400000"/>
            </a:ln>
          </a:bottom>
          <a:insideH>
            <a:ln w="12700" cap="flat">
              <a:solidFill>
                <a:srgbClr val="C0C0C0"/>
              </a:solidFill>
              <a:prstDash val="solid"/>
              <a:miter lim="400000"/>
            </a:ln>
          </a:insideH>
          <a:insideV>
            <a:ln w="12700" cap="flat">
              <a:solidFill>
                <a:srgbClr val="C0C0C0"/>
              </a:solidFill>
              <a:prstDash val="solid"/>
              <a:miter lim="400000"/>
            </a:ln>
          </a:insideV>
        </a:tcBdr>
        <a:fill>
          <a:solidFill>
            <a:srgbClr val="650E48"/>
          </a:solidFill>
        </a:fill>
      </a:tcStyle>
    </a:firstRow>
  </a:tblStyle>
  <a:tblStyle styleId="{2708684C-4D16-4618-839F-0558EEFCDFE6}" styleName="">
    <a:tblBg/>
    <a:wholeTbl>
      <a:tcTxStyle b="off" i="off">
        <a:font>
          <a:latin typeface="Graphik"/>
          <a:ea typeface="Graphik"/>
          <a:cs typeface="Graphik"/>
        </a:font>
        <a:srgbClr val="000000"/>
      </a:tcTxStyle>
      <a:tcStyle>
        <a:tcBdr>
          <a:left>
            <a:ln w="12700" cap="flat">
              <a:solidFill>
                <a:srgbClr val="C8C8C8"/>
              </a:solidFill>
              <a:prstDash val="solid"/>
              <a:miter lim="400000"/>
            </a:ln>
          </a:left>
          <a:right>
            <a:ln w="12700" cap="flat">
              <a:solidFill>
                <a:srgbClr val="C8C8C8"/>
              </a:solidFill>
              <a:prstDash val="solid"/>
              <a:miter lim="400000"/>
            </a:ln>
          </a:right>
          <a:top>
            <a:ln w="12700" cap="flat">
              <a:solidFill>
                <a:srgbClr val="C8C8C8"/>
              </a:solidFill>
              <a:prstDash val="solid"/>
              <a:miter lim="400000"/>
            </a:ln>
          </a:top>
          <a:bottom>
            <a:ln w="12700" cap="flat">
              <a:solidFill>
                <a:srgbClr val="C8C8C8"/>
              </a:solidFill>
              <a:prstDash val="solid"/>
              <a:miter lim="400000"/>
            </a:ln>
          </a:bottom>
          <a:insideH>
            <a:ln w="12700" cap="flat">
              <a:solidFill>
                <a:srgbClr val="C8C8C8"/>
              </a:solidFill>
              <a:prstDash val="solid"/>
              <a:miter lim="400000"/>
            </a:ln>
          </a:insideH>
          <a:insideV>
            <a:ln w="12700" cap="flat">
              <a:solidFill>
                <a:srgbClr val="C8C8C8"/>
              </a:solidFill>
              <a:prstDash val="solid"/>
              <a:miter lim="400000"/>
            </a:ln>
          </a:insideV>
        </a:tcBdr>
        <a:fill>
          <a:noFill/>
        </a:fill>
      </a:tcStyle>
    </a:wholeTbl>
    <a:band2H>
      <a:tcTxStyle/>
      <a:tcStyle>
        <a:tcBdr/>
        <a:fill>
          <a:solidFill>
            <a:srgbClr val="A9A9A9"/>
          </a:solidFill>
        </a:fill>
      </a:tcStyle>
    </a:band2H>
    <a:firstCol>
      <a:tcTxStyle b="on" i="off">
        <a:fontRef idx="minor">
          <a:srgbClr val="000000"/>
        </a:fontRef>
        <a:srgbClr val="000000"/>
      </a:tcTxStyle>
      <a:tcStyle>
        <a:tcBdr>
          <a:left>
            <a:ln w="12700" cap="flat">
              <a:solidFill>
                <a:srgbClr val="A9A9A9"/>
              </a:solidFill>
              <a:prstDash val="solid"/>
              <a:miter lim="400000"/>
            </a:ln>
          </a:left>
          <a:right>
            <a:ln w="38100" cap="flat">
              <a:solidFill>
                <a:srgbClr val="A9A9A9"/>
              </a:solidFill>
              <a:prstDash val="solid"/>
              <a:miter lim="400000"/>
            </a:ln>
          </a:right>
          <a:top>
            <a:ln w="12700" cap="flat">
              <a:solidFill>
                <a:srgbClr val="A9A9A9"/>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firstCol>
    <a:lastRow>
      <a:tcTxStyle b="on" i="off">
        <a:fontRef idx="minor">
          <a:srgbClr val="000000"/>
        </a:fontRef>
        <a:srgbClr val="000000"/>
      </a:tcTxStyle>
      <a:tcStyle>
        <a:tcBdr>
          <a:left>
            <a:ln w="12700" cap="flat">
              <a:solidFill>
                <a:srgbClr val="A9A9A9"/>
              </a:solidFill>
              <a:prstDash val="solid"/>
              <a:miter lim="400000"/>
            </a:ln>
          </a:left>
          <a:right>
            <a:ln w="12700" cap="flat">
              <a:solidFill>
                <a:srgbClr val="A9A9A9"/>
              </a:solidFill>
              <a:prstDash val="solid"/>
              <a:miter lim="400000"/>
            </a:ln>
          </a:right>
          <a:top>
            <a:ln w="38100" cap="flat">
              <a:solidFill>
                <a:srgbClr val="A9A9A9"/>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lastRow>
    <a:fir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A9A9A9"/>
              </a:solidFill>
              <a:prstDash val="solid"/>
              <a:miter lim="400000"/>
            </a:ln>
          </a:top>
          <a:bottom>
            <a:ln w="38100" cap="flat">
              <a:solidFill>
                <a:srgbClr val="A9A9A9"/>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64646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24"/>
  </p:normalViewPr>
  <p:slideViewPr>
    <p:cSldViewPr snapToGrid="0">
      <p:cViewPr varScale="1">
        <p:scale>
          <a:sx n="41" d="100"/>
          <a:sy n="41" d="100"/>
        </p:scale>
        <p:origin x="70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dirty="0"/>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Shape 176"/>
          <p:cNvSpPr>
            <a:spLocks noGrp="1" noRot="1" noChangeAspect="1"/>
          </p:cNvSpPr>
          <p:nvPr>
            <p:ph type="sldImg"/>
          </p:nvPr>
        </p:nvSpPr>
        <p:spPr>
          <a:xfrm>
            <a:off x="381000" y="685800"/>
            <a:ext cx="6096000" cy="3429000"/>
          </a:xfrm>
          <a:prstGeom prst="rect">
            <a:avLst/>
          </a:prstGeom>
        </p:spPr>
        <p:txBody>
          <a:bodyPr/>
          <a:lstStyle/>
          <a:p>
            <a:endParaRPr dirty="0"/>
          </a:p>
        </p:txBody>
      </p:sp>
      <p:sp>
        <p:nvSpPr>
          <p:cNvPr id="177" name="Shape 177"/>
          <p:cNvSpPr>
            <a:spLocks noGrp="1"/>
          </p:cNvSpPr>
          <p:nvPr>
            <p:ph type="body" sz="quarter" idx="1"/>
          </p:nvPr>
        </p:nvSpPr>
        <p:spPr>
          <a:prstGeom prst="rect">
            <a:avLst/>
          </a:prstGeom>
        </p:spPr>
        <p:txBody>
          <a:bodyPr/>
          <a:lstStyle/>
          <a:p>
            <a:r>
              <a:rPr sz="1200" b="1" dirty="0"/>
              <a:t>Sampling parameters:</a:t>
            </a:r>
            <a:r>
              <a:rPr sz="1200" dirty="0"/>
              <a:t> 1) organisations that employ innovation rhetoric including ‘reconstructing’ or rethinking journalism; 2) digital media startups, cooperatives or facilitators of journalism innovation; 3) ‘audience first’, public-powered narrative; 4) journalistic culture variation – </a:t>
            </a:r>
            <a:r>
              <a:rPr sz="1200" dirty="0" err="1"/>
              <a:t>organisations</a:t>
            </a:r>
            <a:r>
              <a:rPr sz="1200" dirty="0"/>
              <a:t> from different countries, beyond (but not excluding) the Western World, to ensure a global sample.</a:t>
            </a:r>
            <a:r>
              <a:rPr dirty="0"/>
              <a:t> </a:t>
            </a:r>
          </a:p>
          <a:p>
            <a:pPr>
              <a:defRPr sz="1200"/>
            </a:pPr>
            <a:r>
              <a:rPr dirty="0"/>
              <a:t>The idea was to gain insight into pioneer journalism’s mission and epistemic values more generally and to find common ‘matters of concern’ that these communities of practice orbit around (De Maeyer &amp; Le Cam, 2015) as they materialize in pioneer journalism manifestos, “About” webpages, and event descriptions. Seeing metajournalistic discourse as “traces of what matters” (De Maeyer, 2016, p. 468) to pioneer journalists has allowed me to explicate the epistemic values.</a:t>
            </a:r>
          </a:p>
          <a:p>
            <a:pPr>
              <a:defRPr sz="1200"/>
            </a:pPr>
            <a:endParaRPr dirty="0"/>
          </a:p>
          <a:p>
            <a:pPr>
              <a:defRPr sz="1200"/>
            </a:pPr>
            <a:r>
              <a:rPr dirty="0"/>
              <a:t>Bureau Local, a local investigative journalism outlet based in the UK, widely known for its grassroots processes of community engagement and partnerships with local and national media; DoR - an independent print-digital publication in Romania that experiments with storytelling formats such as narrative journalism, solutions journalism, pop-up community newsrooms, storytelling on stage, and prior to the pandemic, </a:t>
            </a:r>
            <a:r>
              <a:rPr dirty="0" err="1"/>
              <a:t>organised</a:t>
            </a:r>
            <a:r>
              <a:rPr dirty="0"/>
              <a:t> world-renowned industry events such as the Power of Storytelling Festival; The Current, an independent news-lifestyle platform for millennials based in Lahore and the first journalistic platform to be funded by the Google News Initiative in Pakistan; and New Naratif, a Malaysia-based hybrid journalism-think tank platform that identifies itself as a movement for democracy in Southeast Asia. These particular pioneer journalism </a:t>
            </a:r>
            <a:r>
              <a:rPr dirty="0" err="1"/>
              <a:t>organisations</a:t>
            </a:r>
            <a:r>
              <a:rPr dirty="0"/>
              <a:t> were selected for a more focused analysis based on Hanitzsch et al.’s classification (2019) to ensure a variety of journalistic cultures – i.e., the UK (monitorial), Romania (advocative), Pakistan (developmental), and Malaysia (collaborative), respectively.</a:t>
            </a:r>
          </a:p>
          <a:p>
            <a:pPr>
              <a:defRPr sz="1200"/>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Shape 182"/>
          <p:cNvSpPr>
            <a:spLocks noGrp="1" noRot="1" noChangeAspect="1"/>
          </p:cNvSpPr>
          <p:nvPr>
            <p:ph type="sldImg"/>
          </p:nvPr>
        </p:nvSpPr>
        <p:spPr>
          <a:xfrm>
            <a:off x="381000" y="685800"/>
            <a:ext cx="6096000" cy="3429000"/>
          </a:xfrm>
          <a:prstGeom prst="rect">
            <a:avLst/>
          </a:prstGeom>
        </p:spPr>
        <p:txBody>
          <a:bodyPr/>
          <a:lstStyle/>
          <a:p>
            <a:endParaRPr dirty="0"/>
          </a:p>
        </p:txBody>
      </p:sp>
      <p:sp>
        <p:nvSpPr>
          <p:cNvPr id="183" name="Shape 183"/>
          <p:cNvSpPr>
            <a:spLocks noGrp="1"/>
          </p:cNvSpPr>
          <p:nvPr>
            <p:ph type="body" sz="quarter" idx="1"/>
          </p:nvPr>
        </p:nvSpPr>
        <p:spPr>
          <a:prstGeom prst="rect">
            <a:avLst/>
          </a:prstGeom>
        </p:spPr>
        <p:txBody>
          <a:bodyPr/>
          <a:lstStyle>
            <a:lvl1pPr>
              <a:defRPr sz="1300"/>
            </a:lvl1pPr>
          </a:lstStyle>
          <a:p>
            <a:r>
              <a:rPr dirty="0"/>
              <a:t>The initial first-level codes that emerged from the metajournalistic discourse analysis were applied deductively to the analysis of pioneer actor descriptions in the interviews until theoretical saturation was reached. The codes were refined iteratively at every stage of data analysis, which resulted in two second-level codes (higher order categories)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Shape 195"/>
          <p:cNvSpPr>
            <a:spLocks noGrp="1" noRot="1" noChangeAspect="1"/>
          </p:cNvSpPr>
          <p:nvPr>
            <p:ph type="sldImg"/>
          </p:nvPr>
        </p:nvSpPr>
        <p:spPr>
          <a:xfrm>
            <a:off x="381000" y="685800"/>
            <a:ext cx="6096000" cy="3429000"/>
          </a:xfrm>
          <a:prstGeom prst="rect">
            <a:avLst/>
          </a:prstGeom>
        </p:spPr>
        <p:txBody>
          <a:bodyPr/>
          <a:lstStyle/>
          <a:p>
            <a:endParaRPr dirty="0"/>
          </a:p>
        </p:txBody>
      </p:sp>
      <p:sp>
        <p:nvSpPr>
          <p:cNvPr id="196" name="Shape 196"/>
          <p:cNvSpPr>
            <a:spLocks noGrp="1"/>
          </p:cNvSpPr>
          <p:nvPr>
            <p:ph type="body" sz="quarter" idx="1"/>
          </p:nvPr>
        </p:nvSpPr>
        <p:spPr>
          <a:prstGeom prst="rect">
            <a:avLst/>
          </a:prstGeom>
        </p:spPr>
        <p:txBody>
          <a:bodyPr/>
          <a:lstStyle>
            <a:lvl1pPr>
              <a:defRPr sz="1500"/>
            </a:lvl1pPr>
          </a:lstStyle>
          <a:p>
            <a:r>
              <a:rPr dirty="0"/>
              <a:t>This idealistic vision – to create a “better future” (Rappler), “to make the world a better place” (R.AGE) through deep, constructive and impactful storytelling – reinforces definitions of pioneer communities of practice as part-social movements (Hepp, 2016).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Shape 207"/>
          <p:cNvSpPr>
            <a:spLocks noGrp="1" noRot="1" noChangeAspect="1"/>
          </p:cNvSpPr>
          <p:nvPr>
            <p:ph type="sldImg"/>
          </p:nvPr>
        </p:nvSpPr>
        <p:spPr>
          <a:xfrm>
            <a:off x="381000" y="685800"/>
            <a:ext cx="6096000" cy="3429000"/>
          </a:xfrm>
          <a:prstGeom prst="rect">
            <a:avLst/>
          </a:prstGeom>
        </p:spPr>
        <p:txBody>
          <a:bodyPr/>
          <a:lstStyle/>
          <a:p>
            <a:endParaRPr dirty="0"/>
          </a:p>
        </p:txBody>
      </p:sp>
      <p:sp>
        <p:nvSpPr>
          <p:cNvPr id="208" name="Shape 208"/>
          <p:cNvSpPr>
            <a:spLocks noGrp="1"/>
          </p:cNvSpPr>
          <p:nvPr>
            <p:ph type="body" sz="quarter" idx="1"/>
          </p:nvPr>
        </p:nvSpPr>
        <p:spPr>
          <a:prstGeom prst="rect">
            <a:avLst/>
          </a:prstGeom>
        </p:spPr>
        <p:txBody>
          <a:bodyPr/>
          <a:lstStyle/>
          <a:p>
            <a:pPr>
              <a:defRPr sz="1300"/>
            </a:pPr>
            <a:r>
              <a:rPr dirty="0"/>
              <a:t>Pioneer journalism communities put their epistemic vision and values into practice by making every effort to be relational – which, to them, means, first and foremost, shifting the focus to communities and grounding knowledge production praxis in lived experience and community agency, seeking to build closer relations and come together with communities, networks and wider publics</a:t>
            </a:r>
          </a:p>
          <a:p>
            <a:pPr>
              <a:defRPr sz="1300"/>
            </a:pPr>
            <a:endParaRPr dirty="0"/>
          </a:p>
          <a:p>
            <a:pPr>
              <a:defRPr sz="1300"/>
            </a:pPr>
            <a:r>
              <a:rPr dirty="0"/>
              <a:t>Examples: Bureau Local’s story circles, DoR’s pop-up newsroom </a:t>
            </a:r>
          </a:p>
          <a:p>
            <a:pPr>
              <a:defRPr sz="1300"/>
            </a:pPr>
            <a:r>
              <a:rPr dirty="0"/>
              <a:t>Examples: taking care when designing stories (DoR)</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Shape 216"/>
          <p:cNvSpPr>
            <a:spLocks noGrp="1" noRot="1" noChangeAspect="1"/>
          </p:cNvSpPr>
          <p:nvPr>
            <p:ph type="sldImg"/>
          </p:nvPr>
        </p:nvSpPr>
        <p:spPr>
          <a:xfrm>
            <a:off x="381000" y="685800"/>
            <a:ext cx="6096000" cy="3429000"/>
          </a:xfrm>
          <a:prstGeom prst="rect">
            <a:avLst/>
          </a:prstGeom>
        </p:spPr>
        <p:txBody>
          <a:bodyPr/>
          <a:lstStyle/>
          <a:p>
            <a:endParaRPr dirty="0"/>
          </a:p>
        </p:txBody>
      </p:sp>
      <p:sp>
        <p:nvSpPr>
          <p:cNvPr id="217" name="Shape 217"/>
          <p:cNvSpPr>
            <a:spLocks noGrp="1"/>
          </p:cNvSpPr>
          <p:nvPr>
            <p:ph type="body" sz="quarter" idx="1"/>
          </p:nvPr>
        </p:nvSpPr>
        <p:spPr>
          <a:prstGeom prst="rect">
            <a:avLst/>
          </a:prstGeom>
        </p:spPr>
        <p:txBody>
          <a:bodyPr/>
          <a:lstStyle/>
          <a:p>
            <a:pPr>
              <a:defRPr sz="1200"/>
            </a:pPr>
            <a:r>
              <a:rPr dirty="0"/>
              <a:t>This could also be seen in its metadiscourse, where it uses activist discourse in its calls-to-action, emphasising collaboration and together-ness, to directly recruit like-minded people to its cause : “Get involved. Join the coalition” or “Help us grow the coalition by sharing the project and our tweet” (People’s Newsroom launch newsletter call-to-action).</a:t>
            </a:r>
          </a:p>
          <a:p>
            <a:pPr>
              <a:defRPr sz="1200"/>
            </a:pPr>
            <a:r>
              <a:rPr dirty="0"/>
              <a:t>The process culminated in crystalising Bureau Local’s two core collective commitments – to “decolonise the news” so that it listens to, and authentically represents, diverse voices and communities, and to produce “news you can use” – stories that are both valued by, and valuable to, communities across the UK.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Shape 227"/>
          <p:cNvSpPr>
            <a:spLocks noGrp="1" noRot="1" noChangeAspect="1"/>
          </p:cNvSpPr>
          <p:nvPr>
            <p:ph type="sldImg"/>
          </p:nvPr>
        </p:nvSpPr>
        <p:spPr>
          <a:xfrm>
            <a:off x="381000" y="685800"/>
            <a:ext cx="6096000" cy="3429000"/>
          </a:xfrm>
          <a:prstGeom prst="rect">
            <a:avLst/>
          </a:prstGeom>
        </p:spPr>
        <p:txBody>
          <a:bodyPr/>
          <a:lstStyle/>
          <a:p>
            <a:endParaRPr dirty="0"/>
          </a:p>
        </p:txBody>
      </p:sp>
      <p:sp>
        <p:nvSpPr>
          <p:cNvPr id="228" name="Shape 228"/>
          <p:cNvSpPr>
            <a:spLocks noGrp="1"/>
          </p:cNvSpPr>
          <p:nvPr>
            <p:ph type="body" sz="quarter" idx="1"/>
          </p:nvPr>
        </p:nvSpPr>
        <p:spPr>
          <a:prstGeom prst="rect">
            <a:avLst/>
          </a:prstGeom>
        </p:spPr>
        <p:txBody>
          <a:bodyPr/>
          <a:lstStyle/>
          <a:p>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 name="Shape 235"/>
          <p:cNvSpPr>
            <a:spLocks noGrp="1" noRot="1" noChangeAspect="1"/>
          </p:cNvSpPr>
          <p:nvPr>
            <p:ph type="sldImg"/>
          </p:nvPr>
        </p:nvSpPr>
        <p:spPr>
          <a:xfrm>
            <a:off x="381000" y="685800"/>
            <a:ext cx="6096000" cy="3429000"/>
          </a:xfrm>
          <a:prstGeom prst="rect">
            <a:avLst/>
          </a:prstGeom>
        </p:spPr>
        <p:txBody>
          <a:bodyPr/>
          <a:lstStyle/>
          <a:p>
            <a:endParaRPr dirty="0"/>
          </a:p>
        </p:txBody>
      </p:sp>
      <p:sp>
        <p:nvSpPr>
          <p:cNvPr id="236" name="Shape 236"/>
          <p:cNvSpPr>
            <a:spLocks noGrp="1"/>
          </p:cNvSpPr>
          <p:nvPr>
            <p:ph type="body" sz="quarter" idx="1"/>
          </p:nvPr>
        </p:nvSpPr>
        <p:spPr>
          <a:prstGeom prst="rect">
            <a:avLst/>
          </a:prstGeom>
        </p:spPr>
        <p:txBody>
          <a:bodyPr/>
          <a:lstStyle/>
          <a:p>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Presentation Title"/>
          <p:cNvSpPr txBox="1">
            <a:spLocks noGrp="1"/>
          </p:cNvSpPr>
          <p:nvPr>
            <p:ph type="title" hasCustomPrompt="1"/>
          </p:nvPr>
        </p:nvSpPr>
        <p:spPr>
          <a:xfrm>
            <a:off x="1270000" y="3289300"/>
            <a:ext cx="21844000" cy="3879454"/>
          </a:xfrm>
          <a:prstGeom prst="rect">
            <a:avLst/>
          </a:prstGeom>
        </p:spPr>
        <p:txBody>
          <a:bodyPr/>
          <a:lstStyle>
            <a:lvl1pPr defTabSz="2438338">
              <a:lnSpc>
                <a:spcPct val="90000"/>
              </a:lnSpc>
              <a:defRPr sz="11600" spc="-348">
                <a:gradFill flip="none" rotWithShape="1">
                  <a:gsLst>
                    <a:gs pos="0">
                      <a:srgbClr val="1E98FD"/>
                    </a:gs>
                    <a:gs pos="100000">
                      <a:srgbClr val="FF00F7"/>
                    </a:gs>
                  </a:gsLst>
                  <a:lin ang="3960000" scaled="0"/>
                </a:gradFill>
              </a:defRPr>
            </a:lvl1pPr>
          </a:lstStyle>
          <a:p>
            <a:r>
              <a:t>Presentation Title</a:t>
            </a:r>
          </a:p>
        </p:txBody>
      </p:sp>
      <p:sp>
        <p:nvSpPr>
          <p:cNvPr id="12" name="Author and Date"/>
          <p:cNvSpPr txBox="1">
            <a:spLocks noGrp="1"/>
          </p:cNvSpPr>
          <p:nvPr>
            <p:ph type="body" sz="quarter" idx="21" hasCustomPrompt="1"/>
          </p:nvPr>
        </p:nvSpPr>
        <p:spPr>
          <a:xfrm>
            <a:off x="1270000" y="12160429"/>
            <a:ext cx="21844000" cy="694056"/>
          </a:xfrm>
          <a:prstGeom prst="rect">
            <a:avLst/>
          </a:prstGeom>
        </p:spPr>
        <p:txBody>
          <a:bodyPr/>
          <a:lstStyle>
            <a:lvl1pPr marL="0" indent="0" algn="ctr" defTabSz="825500">
              <a:spcBef>
                <a:spcPts val="0"/>
              </a:spcBef>
              <a:buClrTx/>
              <a:buSzTx/>
              <a:buNone/>
              <a:defRPr sz="3500">
                <a:latin typeface="Graphik-Medium"/>
                <a:ea typeface="Graphik-Medium"/>
                <a:cs typeface="Graphik-Medium"/>
                <a:sym typeface="Graphik Medium"/>
              </a:defRPr>
            </a:lvl1pPr>
          </a:lstStyle>
          <a:p>
            <a:r>
              <a:t>Author and Date</a:t>
            </a:r>
          </a:p>
        </p:txBody>
      </p:sp>
      <p:sp>
        <p:nvSpPr>
          <p:cNvPr id="13" name="Body Level One…"/>
          <p:cNvSpPr txBox="1">
            <a:spLocks noGrp="1"/>
          </p:cNvSpPr>
          <p:nvPr>
            <p:ph type="body" sz="quarter" idx="1" hasCustomPrompt="1"/>
          </p:nvPr>
        </p:nvSpPr>
        <p:spPr>
          <a:xfrm>
            <a:off x="1270000" y="6985000"/>
            <a:ext cx="21844000" cy="2512352"/>
          </a:xfrm>
          <a:prstGeom prst="rect">
            <a:avLst/>
          </a:prstGeom>
        </p:spPr>
        <p:txBody>
          <a:bodyPr/>
          <a:lstStyle>
            <a:lvl1pPr marL="0" indent="0" algn="ctr" defTabSz="825500">
              <a:spcBef>
                <a:spcPts val="0"/>
              </a:spcBef>
              <a:buClrTx/>
              <a:buSzTx/>
              <a:buNone/>
              <a:defRPr sz="6400">
                <a:latin typeface="Graphik-Medium"/>
                <a:ea typeface="Graphik-Medium"/>
                <a:cs typeface="Graphik-Medium"/>
                <a:sym typeface="Graphik Medium"/>
              </a:defRPr>
            </a:lvl1pPr>
            <a:lvl2pPr marL="0" indent="0" algn="ctr" defTabSz="825500">
              <a:spcBef>
                <a:spcPts val="0"/>
              </a:spcBef>
              <a:buClrTx/>
              <a:buSzTx/>
              <a:buNone/>
              <a:defRPr sz="6400">
                <a:latin typeface="Graphik-Medium"/>
                <a:ea typeface="Graphik-Medium"/>
                <a:cs typeface="Graphik-Medium"/>
                <a:sym typeface="Graphik Medium"/>
              </a:defRPr>
            </a:lvl2pPr>
            <a:lvl3pPr marL="0" indent="0" algn="ctr" defTabSz="825500">
              <a:spcBef>
                <a:spcPts val="0"/>
              </a:spcBef>
              <a:buClrTx/>
              <a:buSzTx/>
              <a:buNone/>
              <a:defRPr sz="6400">
                <a:latin typeface="Graphik-Medium"/>
                <a:ea typeface="Graphik-Medium"/>
                <a:cs typeface="Graphik-Medium"/>
                <a:sym typeface="Graphik Medium"/>
              </a:defRPr>
            </a:lvl3pPr>
            <a:lvl4pPr marL="0" indent="0" algn="ctr" defTabSz="825500">
              <a:spcBef>
                <a:spcPts val="0"/>
              </a:spcBef>
              <a:buClrTx/>
              <a:buSzTx/>
              <a:buNone/>
              <a:defRPr sz="6400">
                <a:latin typeface="Graphik-Medium"/>
                <a:ea typeface="Graphik-Medium"/>
                <a:cs typeface="Graphik-Medium"/>
                <a:sym typeface="Graphik Medium"/>
              </a:defRPr>
            </a:lvl4pPr>
            <a:lvl5pPr marL="0" indent="0" algn="ctr" defTabSz="825500">
              <a:spcBef>
                <a:spcPts val="0"/>
              </a:spcBef>
              <a:buClrTx/>
              <a:buSzTx/>
              <a:buNone/>
              <a:defRPr sz="6400">
                <a:latin typeface="Graphik-Medium"/>
                <a:ea typeface="Graphik-Medium"/>
                <a:cs typeface="Graphik-Medium"/>
                <a:sym typeface="Graphik Medium"/>
              </a:defRPr>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rPr/>
              <a:t>‹#›</a:t>
            </a:fld>
            <a:endParaRPr dirty="0"/>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Body Level One…"/>
          <p:cNvSpPr txBox="1">
            <a:spLocks noGrp="1"/>
          </p:cNvSpPr>
          <p:nvPr>
            <p:ph type="body" sz="half" idx="1" hasCustomPrompt="1"/>
          </p:nvPr>
        </p:nvSpPr>
        <p:spPr>
          <a:xfrm>
            <a:off x="1270000" y="4927600"/>
            <a:ext cx="21844000" cy="3902869"/>
          </a:xfrm>
          <a:prstGeom prst="rect">
            <a:avLst/>
          </a:prstGeom>
        </p:spPr>
        <p:txBody>
          <a:bodyPr anchor="ctr"/>
          <a:lstStyle>
            <a:lvl1pPr marL="0" indent="0" algn="ctr">
              <a:spcBef>
                <a:spcPts val="0"/>
              </a:spcBef>
              <a:buClrTx/>
              <a:buSzTx/>
              <a:buNone/>
              <a:defRPr sz="8400" spc="-252">
                <a:gradFill flip="none" rotWithShape="1">
                  <a:gsLst>
                    <a:gs pos="0">
                      <a:srgbClr val="1E98FD"/>
                    </a:gs>
                    <a:gs pos="100000">
                      <a:srgbClr val="FF00F7"/>
                    </a:gs>
                  </a:gsLst>
                  <a:lin ang="3960000" scaled="0"/>
                </a:gradFill>
                <a:latin typeface="Graphik-Medium"/>
                <a:ea typeface="Graphik-Medium"/>
                <a:cs typeface="Graphik-Medium"/>
                <a:sym typeface="Graphik Medium"/>
              </a:defRPr>
            </a:lvl1pPr>
            <a:lvl2pPr marL="0" indent="457200" algn="ctr">
              <a:spcBef>
                <a:spcPts val="0"/>
              </a:spcBef>
              <a:buClrTx/>
              <a:buSzTx/>
              <a:buNone/>
              <a:defRPr sz="8400" spc="-252">
                <a:gradFill flip="none" rotWithShape="1">
                  <a:gsLst>
                    <a:gs pos="0">
                      <a:srgbClr val="1E98FD"/>
                    </a:gs>
                    <a:gs pos="100000">
                      <a:srgbClr val="FF00F7"/>
                    </a:gs>
                  </a:gsLst>
                  <a:lin ang="3960000" scaled="0"/>
                </a:gradFill>
                <a:latin typeface="Graphik-Medium"/>
                <a:ea typeface="Graphik-Medium"/>
                <a:cs typeface="Graphik-Medium"/>
                <a:sym typeface="Graphik Medium"/>
              </a:defRPr>
            </a:lvl2pPr>
            <a:lvl3pPr marL="0" indent="914400" algn="ctr">
              <a:spcBef>
                <a:spcPts val="0"/>
              </a:spcBef>
              <a:buClrTx/>
              <a:buSzTx/>
              <a:buNone/>
              <a:defRPr sz="8400" spc="-252">
                <a:gradFill flip="none" rotWithShape="1">
                  <a:gsLst>
                    <a:gs pos="0">
                      <a:srgbClr val="1E98FD"/>
                    </a:gs>
                    <a:gs pos="100000">
                      <a:srgbClr val="FF00F7"/>
                    </a:gs>
                  </a:gsLst>
                  <a:lin ang="3960000" scaled="0"/>
                </a:gradFill>
                <a:latin typeface="Graphik-Medium"/>
                <a:ea typeface="Graphik-Medium"/>
                <a:cs typeface="Graphik-Medium"/>
                <a:sym typeface="Graphik Medium"/>
              </a:defRPr>
            </a:lvl3pPr>
            <a:lvl4pPr marL="0" indent="1371600" algn="ctr">
              <a:spcBef>
                <a:spcPts val="0"/>
              </a:spcBef>
              <a:buClrTx/>
              <a:buSzTx/>
              <a:buNone/>
              <a:defRPr sz="8400" spc="-252">
                <a:gradFill flip="none" rotWithShape="1">
                  <a:gsLst>
                    <a:gs pos="0">
                      <a:srgbClr val="1E98FD"/>
                    </a:gs>
                    <a:gs pos="100000">
                      <a:srgbClr val="FF00F7"/>
                    </a:gs>
                  </a:gsLst>
                  <a:lin ang="3960000" scaled="0"/>
                </a:gradFill>
                <a:latin typeface="Graphik-Medium"/>
                <a:ea typeface="Graphik-Medium"/>
                <a:cs typeface="Graphik-Medium"/>
                <a:sym typeface="Graphik Medium"/>
              </a:defRPr>
            </a:lvl4pPr>
            <a:lvl5pPr marL="0" indent="1828800" algn="ctr">
              <a:spcBef>
                <a:spcPts val="0"/>
              </a:spcBef>
              <a:buClrTx/>
              <a:buSzTx/>
              <a:buNone/>
              <a:defRPr sz="8400" spc="-252">
                <a:gradFill flip="none" rotWithShape="1">
                  <a:gsLst>
                    <a:gs pos="0">
                      <a:srgbClr val="1E98FD"/>
                    </a:gs>
                    <a:gs pos="100000">
                      <a:srgbClr val="FF00F7"/>
                    </a:gs>
                  </a:gsLst>
                  <a:lin ang="3960000" scaled="0"/>
                </a:gradFill>
                <a:latin typeface="Graphik-Medium"/>
                <a:ea typeface="Graphik-Medium"/>
                <a:cs typeface="Graphik-Medium"/>
                <a:sym typeface="Graphik Medium"/>
              </a:defRPr>
            </a:lvl5pPr>
          </a:lstStyle>
          <a:p>
            <a:r>
              <a:t>Statement</a:t>
            </a:r>
          </a:p>
          <a:p>
            <a:pPr lvl="1"/>
            <a:endParaRPr/>
          </a:p>
          <a:p>
            <a:pPr lvl="2"/>
            <a:endParaRPr/>
          </a:p>
          <a:p>
            <a:pPr lvl="3"/>
            <a:endParaRPr/>
          </a:p>
          <a:p>
            <a:pPr lvl="4"/>
            <a:endParaRP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rPr/>
              <a:t>‹#›</a:t>
            </a:fld>
            <a:endParaRPr dirty="0"/>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Body Level One…"/>
          <p:cNvSpPr txBox="1">
            <a:spLocks noGrp="1"/>
          </p:cNvSpPr>
          <p:nvPr>
            <p:ph type="body" sz="half" idx="1" hasCustomPrompt="1"/>
          </p:nvPr>
        </p:nvSpPr>
        <p:spPr>
          <a:xfrm>
            <a:off x="1270000" y="3906096"/>
            <a:ext cx="21844000" cy="4488604"/>
          </a:xfrm>
          <a:prstGeom prst="rect">
            <a:avLst/>
          </a:prstGeom>
        </p:spPr>
        <p:txBody>
          <a:bodyPr anchor="b"/>
          <a:lstStyle>
            <a:lvl1pPr marL="0" indent="0" algn="ctr" defTabSz="2438338">
              <a:lnSpc>
                <a:spcPct val="80000"/>
              </a:lnSpc>
              <a:spcBef>
                <a:spcPts val="0"/>
              </a:spcBef>
              <a:buClrTx/>
              <a:buSzTx/>
              <a:buNone/>
              <a:defRPr sz="22400" spc="-448">
                <a:gradFill flip="none" rotWithShape="1">
                  <a:gsLst>
                    <a:gs pos="0">
                      <a:srgbClr val="1E98FD"/>
                    </a:gs>
                    <a:gs pos="100000">
                      <a:srgbClr val="FF00F7"/>
                    </a:gs>
                  </a:gsLst>
                  <a:lin ang="3960000" scaled="0"/>
                </a:gradFill>
                <a:latin typeface="+mn-lt"/>
                <a:ea typeface="+mn-ea"/>
                <a:cs typeface="+mn-cs"/>
                <a:sym typeface="Graphik Semibold"/>
              </a:defRPr>
            </a:lvl1pPr>
            <a:lvl2pPr marL="0" indent="457200" algn="ctr" defTabSz="2438338">
              <a:lnSpc>
                <a:spcPct val="80000"/>
              </a:lnSpc>
              <a:spcBef>
                <a:spcPts val="0"/>
              </a:spcBef>
              <a:buClrTx/>
              <a:buSzTx/>
              <a:buNone/>
              <a:defRPr sz="22400" spc="-448">
                <a:gradFill flip="none" rotWithShape="1">
                  <a:gsLst>
                    <a:gs pos="0">
                      <a:srgbClr val="1E98FD"/>
                    </a:gs>
                    <a:gs pos="100000">
                      <a:srgbClr val="FF00F7"/>
                    </a:gs>
                  </a:gsLst>
                  <a:lin ang="3960000" scaled="0"/>
                </a:gradFill>
                <a:latin typeface="+mn-lt"/>
                <a:ea typeface="+mn-ea"/>
                <a:cs typeface="+mn-cs"/>
                <a:sym typeface="Graphik Semibold"/>
              </a:defRPr>
            </a:lvl2pPr>
            <a:lvl3pPr marL="0" indent="914400" algn="ctr" defTabSz="2438338">
              <a:lnSpc>
                <a:spcPct val="80000"/>
              </a:lnSpc>
              <a:spcBef>
                <a:spcPts val="0"/>
              </a:spcBef>
              <a:buClrTx/>
              <a:buSzTx/>
              <a:buNone/>
              <a:defRPr sz="22400" spc="-448">
                <a:gradFill flip="none" rotWithShape="1">
                  <a:gsLst>
                    <a:gs pos="0">
                      <a:srgbClr val="1E98FD"/>
                    </a:gs>
                    <a:gs pos="100000">
                      <a:srgbClr val="FF00F7"/>
                    </a:gs>
                  </a:gsLst>
                  <a:lin ang="3960000" scaled="0"/>
                </a:gradFill>
                <a:latin typeface="+mn-lt"/>
                <a:ea typeface="+mn-ea"/>
                <a:cs typeface="+mn-cs"/>
                <a:sym typeface="Graphik Semibold"/>
              </a:defRPr>
            </a:lvl3pPr>
            <a:lvl4pPr marL="0" indent="1371600" algn="ctr" defTabSz="2438338">
              <a:lnSpc>
                <a:spcPct val="80000"/>
              </a:lnSpc>
              <a:spcBef>
                <a:spcPts val="0"/>
              </a:spcBef>
              <a:buClrTx/>
              <a:buSzTx/>
              <a:buNone/>
              <a:defRPr sz="22400" spc="-448">
                <a:gradFill flip="none" rotWithShape="1">
                  <a:gsLst>
                    <a:gs pos="0">
                      <a:srgbClr val="1E98FD"/>
                    </a:gs>
                    <a:gs pos="100000">
                      <a:srgbClr val="FF00F7"/>
                    </a:gs>
                  </a:gsLst>
                  <a:lin ang="3960000" scaled="0"/>
                </a:gradFill>
                <a:latin typeface="+mn-lt"/>
                <a:ea typeface="+mn-ea"/>
                <a:cs typeface="+mn-cs"/>
                <a:sym typeface="Graphik Semibold"/>
              </a:defRPr>
            </a:lvl4pPr>
            <a:lvl5pPr marL="0" indent="1828800" algn="ctr" defTabSz="2438338">
              <a:lnSpc>
                <a:spcPct val="80000"/>
              </a:lnSpc>
              <a:spcBef>
                <a:spcPts val="0"/>
              </a:spcBef>
              <a:buClrTx/>
              <a:buSzTx/>
              <a:buNone/>
              <a:defRPr sz="22400" spc="-448">
                <a:gradFill flip="none" rotWithShape="1">
                  <a:gsLst>
                    <a:gs pos="0">
                      <a:srgbClr val="1E98FD"/>
                    </a:gs>
                    <a:gs pos="100000">
                      <a:srgbClr val="FF00F7"/>
                    </a:gs>
                  </a:gsLst>
                  <a:lin ang="3960000" scaled="0"/>
                </a:gradFill>
                <a:latin typeface="+mn-lt"/>
                <a:ea typeface="+mn-ea"/>
                <a:cs typeface="+mn-cs"/>
                <a:sym typeface="Graphik Semibold"/>
              </a:defRPr>
            </a:lvl5pPr>
          </a:lstStyle>
          <a:p>
            <a:r>
              <a:t>100%</a:t>
            </a:r>
          </a:p>
          <a:p>
            <a:pPr lvl="1"/>
            <a:endParaRPr/>
          </a:p>
          <a:p>
            <a:pPr lvl="2"/>
            <a:endParaRPr/>
          </a:p>
          <a:p>
            <a:pPr lvl="3"/>
            <a:endParaRPr/>
          </a:p>
          <a:p>
            <a:pPr lvl="4"/>
            <a:endParaRPr/>
          </a:p>
        </p:txBody>
      </p:sp>
      <p:sp>
        <p:nvSpPr>
          <p:cNvPr id="107" name="Fact information"/>
          <p:cNvSpPr txBox="1">
            <a:spLocks noGrp="1"/>
          </p:cNvSpPr>
          <p:nvPr>
            <p:ph type="body" sz="quarter" idx="21" hasCustomPrompt="1"/>
          </p:nvPr>
        </p:nvSpPr>
        <p:spPr>
          <a:xfrm>
            <a:off x="1270000" y="8521700"/>
            <a:ext cx="21844000" cy="1016000"/>
          </a:xfrm>
          <a:prstGeom prst="rect">
            <a:avLst/>
          </a:prstGeom>
        </p:spPr>
        <p:txBody>
          <a:bodyPr/>
          <a:lstStyle>
            <a:lvl1pPr marL="0" indent="0" algn="ctr" defTabSz="825500">
              <a:spcBef>
                <a:spcPts val="0"/>
              </a:spcBef>
              <a:buClrTx/>
              <a:buSzTx/>
              <a:buNone/>
              <a:defRPr sz="4400">
                <a:latin typeface="Graphik-Medium"/>
                <a:ea typeface="Graphik-Medium"/>
                <a:cs typeface="Graphik-Medium"/>
                <a:sym typeface="Graphik Medium"/>
              </a:defRPr>
            </a:lvl1pPr>
          </a:lstStyle>
          <a:p>
            <a:r>
              <a:t>Fact information</a:t>
            </a: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rPr/>
              <a:t>‹#›</a:t>
            </a:fld>
            <a:endParaRPr dirty="0"/>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5" name="Attribution"/>
          <p:cNvSpPr txBox="1">
            <a:spLocks noGrp="1"/>
          </p:cNvSpPr>
          <p:nvPr>
            <p:ph type="body" sz="quarter" idx="21" hasCustomPrompt="1"/>
          </p:nvPr>
        </p:nvSpPr>
        <p:spPr>
          <a:xfrm>
            <a:off x="1270000" y="11155086"/>
            <a:ext cx="21844000" cy="832613"/>
          </a:xfrm>
          <a:prstGeom prst="rect">
            <a:avLst/>
          </a:prstGeom>
        </p:spPr>
        <p:txBody>
          <a:bodyPr anchor="ctr"/>
          <a:lstStyle>
            <a:lvl1pPr marL="0" indent="0" algn="ctr" defTabSz="825500">
              <a:spcBef>
                <a:spcPts val="0"/>
              </a:spcBef>
              <a:buClrTx/>
              <a:buSzTx/>
              <a:buNone/>
              <a:defRPr sz="4400">
                <a:latin typeface="Graphik-Medium"/>
                <a:ea typeface="Graphik-Medium"/>
                <a:cs typeface="Graphik-Medium"/>
                <a:sym typeface="Graphik Medium"/>
              </a:defRPr>
            </a:lvl1pPr>
          </a:lstStyle>
          <a:p>
            <a:r>
              <a:t>Attribution</a:t>
            </a:r>
          </a:p>
        </p:txBody>
      </p:sp>
      <p:sp>
        <p:nvSpPr>
          <p:cNvPr id="116" name="Body Level One…"/>
          <p:cNvSpPr txBox="1">
            <a:spLocks noGrp="1"/>
          </p:cNvSpPr>
          <p:nvPr>
            <p:ph type="body" sz="half" idx="1" hasCustomPrompt="1"/>
          </p:nvPr>
        </p:nvSpPr>
        <p:spPr>
          <a:xfrm>
            <a:off x="1270000" y="5141969"/>
            <a:ext cx="21844000" cy="3430191"/>
          </a:xfrm>
          <a:prstGeom prst="rect">
            <a:avLst/>
          </a:prstGeom>
        </p:spPr>
        <p:txBody>
          <a:bodyPr anchor="ctr"/>
          <a:lstStyle>
            <a:lvl1pPr marL="0" indent="0" algn="ctr">
              <a:lnSpc>
                <a:spcPct val="80000"/>
              </a:lnSpc>
              <a:spcBef>
                <a:spcPts val="0"/>
              </a:spcBef>
              <a:buClrTx/>
              <a:buSzTx/>
              <a:buNone/>
              <a:defRPr sz="8400" spc="-168">
                <a:gradFill flip="none" rotWithShape="1">
                  <a:gsLst>
                    <a:gs pos="0">
                      <a:srgbClr val="FF00D8"/>
                    </a:gs>
                    <a:gs pos="100000">
                      <a:srgbClr val="FF542E"/>
                    </a:gs>
                  </a:gsLst>
                  <a:lin ang="3960000" scaled="0"/>
                </a:gradFill>
                <a:latin typeface="+mn-lt"/>
                <a:ea typeface="+mn-ea"/>
                <a:cs typeface="+mn-cs"/>
                <a:sym typeface="Graphik Semibold"/>
              </a:defRPr>
            </a:lvl1pPr>
            <a:lvl2pPr marL="0" indent="457200" algn="ctr">
              <a:lnSpc>
                <a:spcPct val="80000"/>
              </a:lnSpc>
              <a:spcBef>
                <a:spcPts val="0"/>
              </a:spcBef>
              <a:buClrTx/>
              <a:buSzTx/>
              <a:buNone/>
              <a:defRPr sz="8400" spc="-168">
                <a:gradFill flip="none" rotWithShape="1">
                  <a:gsLst>
                    <a:gs pos="0">
                      <a:srgbClr val="FF00D8"/>
                    </a:gs>
                    <a:gs pos="100000">
                      <a:srgbClr val="FF542E"/>
                    </a:gs>
                  </a:gsLst>
                  <a:lin ang="3960000" scaled="0"/>
                </a:gradFill>
                <a:latin typeface="+mn-lt"/>
                <a:ea typeface="+mn-ea"/>
                <a:cs typeface="+mn-cs"/>
                <a:sym typeface="Graphik Semibold"/>
              </a:defRPr>
            </a:lvl2pPr>
            <a:lvl3pPr marL="0" indent="914400" algn="ctr">
              <a:lnSpc>
                <a:spcPct val="80000"/>
              </a:lnSpc>
              <a:spcBef>
                <a:spcPts val="0"/>
              </a:spcBef>
              <a:buClrTx/>
              <a:buSzTx/>
              <a:buNone/>
              <a:defRPr sz="8400" spc="-168">
                <a:gradFill flip="none" rotWithShape="1">
                  <a:gsLst>
                    <a:gs pos="0">
                      <a:srgbClr val="FF00D8"/>
                    </a:gs>
                    <a:gs pos="100000">
                      <a:srgbClr val="FF542E"/>
                    </a:gs>
                  </a:gsLst>
                  <a:lin ang="3960000" scaled="0"/>
                </a:gradFill>
                <a:latin typeface="+mn-lt"/>
                <a:ea typeface="+mn-ea"/>
                <a:cs typeface="+mn-cs"/>
                <a:sym typeface="Graphik Semibold"/>
              </a:defRPr>
            </a:lvl3pPr>
            <a:lvl4pPr marL="0" indent="1371600" algn="ctr">
              <a:lnSpc>
                <a:spcPct val="80000"/>
              </a:lnSpc>
              <a:spcBef>
                <a:spcPts val="0"/>
              </a:spcBef>
              <a:buClrTx/>
              <a:buSzTx/>
              <a:buNone/>
              <a:defRPr sz="8400" spc="-168">
                <a:gradFill flip="none" rotWithShape="1">
                  <a:gsLst>
                    <a:gs pos="0">
                      <a:srgbClr val="FF00D8"/>
                    </a:gs>
                    <a:gs pos="100000">
                      <a:srgbClr val="FF542E"/>
                    </a:gs>
                  </a:gsLst>
                  <a:lin ang="3960000" scaled="0"/>
                </a:gradFill>
                <a:latin typeface="+mn-lt"/>
                <a:ea typeface="+mn-ea"/>
                <a:cs typeface="+mn-cs"/>
                <a:sym typeface="Graphik Semibold"/>
              </a:defRPr>
            </a:lvl4pPr>
            <a:lvl5pPr marL="0" indent="1828800" algn="ctr">
              <a:lnSpc>
                <a:spcPct val="80000"/>
              </a:lnSpc>
              <a:spcBef>
                <a:spcPts val="0"/>
              </a:spcBef>
              <a:buClrTx/>
              <a:buSzTx/>
              <a:buNone/>
              <a:defRPr sz="8400" spc="-168">
                <a:gradFill flip="none" rotWithShape="1">
                  <a:gsLst>
                    <a:gs pos="0">
                      <a:srgbClr val="FF00D8"/>
                    </a:gs>
                    <a:gs pos="100000">
                      <a:srgbClr val="FF542E"/>
                    </a:gs>
                  </a:gsLst>
                  <a:lin ang="3960000" scaled="0"/>
                </a:gradFill>
                <a:latin typeface="+mn-lt"/>
                <a:ea typeface="+mn-ea"/>
                <a:cs typeface="+mn-cs"/>
                <a:sym typeface="Graphik Semibold"/>
              </a:defRPr>
            </a:lvl5pPr>
          </a:lstStyle>
          <a:p>
            <a:r>
              <a:t>“Notable Quote”</a:t>
            </a:r>
          </a:p>
          <a:p>
            <a:pPr lvl="1"/>
            <a:endParaRPr/>
          </a:p>
          <a:p>
            <a:pPr lvl="2"/>
            <a:endParaRPr/>
          </a:p>
          <a:p>
            <a:pPr lvl="3"/>
            <a:endParaRPr/>
          </a:p>
          <a:p>
            <a:pPr lvl="4"/>
            <a:endParaRPr/>
          </a:p>
        </p:txBody>
      </p:sp>
      <p:sp>
        <p:nvSpPr>
          <p:cNvPr id="117" name="Slide Number"/>
          <p:cNvSpPr txBox="1">
            <a:spLocks noGrp="1"/>
          </p:cNvSpPr>
          <p:nvPr>
            <p:ph type="sldNum" sz="quarter" idx="2"/>
          </p:nvPr>
        </p:nvSpPr>
        <p:spPr>
          <a:prstGeom prst="rect">
            <a:avLst/>
          </a:prstGeom>
        </p:spPr>
        <p:txBody>
          <a:bodyPr/>
          <a:lstStyle/>
          <a:p>
            <a:fld id="{86CB4B4D-7CA3-9044-876B-883B54F8677D}" type="slidenum">
              <a:rPr/>
              <a:t>‹#›</a:t>
            </a:fld>
            <a:endParaRPr dirty="0"/>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24" name="988149250_2145x1620.jpg"/>
          <p:cNvSpPr>
            <a:spLocks noGrp="1"/>
          </p:cNvSpPr>
          <p:nvPr>
            <p:ph type="pic" sz="half" idx="21"/>
          </p:nvPr>
        </p:nvSpPr>
        <p:spPr>
          <a:xfrm>
            <a:off x="12192000" y="4813300"/>
            <a:ext cx="12192000" cy="9207945"/>
          </a:xfrm>
          <a:prstGeom prst="rect">
            <a:avLst/>
          </a:prstGeom>
        </p:spPr>
        <p:txBody>
          <a:bodyPr lIns="91439" tIns="45719" rIns="91439" bIns="45719">
            <a:noAutofit/>
          </a:bodyPr>
          <a:lstStyle/>
          <a:p>
            <a:endParaRPr dirty="0"/>
          </a:p>
        </p:txBody>
      </p:sp>
      <p:sp>
        <p:nvSpPr>
          <p:cNvPr id="125" name="1169517375_2880x1920.jpg"/>
          <p:cNvSpPr>
            <a:spLocks noGrp="1"/>
          </p:cNvSpPr>
          <p:nvPr>
            <p:ph type="pic" sz="half" idx="22"/>
          </p:nvPr>
        </p:nvSpPr>
        <p:spPr>
          <a:xfrm>
            <a:off x="12192000" y="-628650"/>
            <a:ext cx="12192000" cy="8128000"/>
          </a:xfrm>
          <a:prstGeom prst="rect">
            <a:avLst/>
          </a:prstGeom>
        </p:spPr>
        <p:txBody>
          <a:bodyPr lIns="91439" tIns="45719" rIns="91439" bIns="45719">
            <a:noAutofit/>
          </a:bodyPr>
          <a:lstStyle/>
          <a:p>
            <a:endParaRPr dirty="0"/>
          </a:p>
        </p:txBody>
      </p:sp>
      <p:sp>
        <p:nvSpPr>
          <p:cNvPr id="126" name="184386109_2439x1626.jpg"/>
          <p:cNvSpPr>
            <a:spLocks noGrp="1"/>
          </p:cNvSpPr>
          <p:nvPr>
            <p:ph type="pic" idx="23"/>
          </p:nvPr>
        </p:nvSpPr>
        <p:spPr>
          <a:xfrm>
            <a:off x="-4203700" y="0"/>
            <a:ext cx="20574000" cy="13716000"/>
          </a:xfrm>
          <a:prstGeom prst="rect">
            <a:avLst/>
          </a:prstGeom>
        </p:spPr>
        <p:txBody>
          <a:bodyPr lIns="91439" tIns="45719" rIns="91439" bIns="45719">
            <a:noAutofit/>
          </a:bodyPr>
          <a:lstStyle/>
          <a:p>
            <a:endParaRPr dirty="0"/>
          </a:p>
        </p:txBody>
      </p:sp>
      <p:sp>
        <p:nvSpPr>
          <p:cNvPr id="127" name="Slide Number"/>
          <p:cNvSpPr txBox="1">
            <a:spLocks noGrp="1"/>
          </p:cNvSpPr>
          <p:nvPr>
            <p:ph type="sldNum" sz="quarter" idx="2"/>
          </p:nvPr>
        </p:nvSpPr>
        <p:spPr>
          <a:prstGeom prst="rect">
            <a:avLst/>
          </a:prstGeom>
        </p:spPr>
        <p:txBody>
          <a:bodyPr/>
          <a:lstStyle/>
          <a:p>
            <a:fld id="{86CB4B4D-7CA3-9044-876B-883B54F8677D}" type="slidenum">
              <a:rPr/>
              <a:t>‹#›</a:t>
            </a:fld>
            <a:endParaRPr dirty="0"/>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1169517375_2880x1920.jpg"/>
          <p:cNvSpPr>
            <a:spLocks noGrp="1"/>
          </p:cNvSpPr>
          <p:nvPr>
            <p:ph type="pic" idx="21"/>
          </p:nvPr>
        </p:nvSpPr>
        <p:spPr>
          <a:xfrm>
            <a:off x="0" y="-1270000"/>
            <a:ext cx="24384000" cy="16256001"/>
          </a:xfrm>
          <a:prstGeom prst="rect">
            <a:avLst/>
          </a:prstGeom>
        </p:spPr>
        <p:txBody>
          <a:bodyPr lIns="91439" tIns="45719" rIns="91439" bIns="45719">
            <a:noAutofit/>
          </a:bodyPr>
          <a:lstStyle/>
          <a:p>
            <a:endParaRPr dirty="0"/>
          </a:p>
        </p:txBody>
      </p:sp>
      <p:sp>
        <p:nvSpPr>
          <p:cNvPr id="13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rPr/>
              <a:t>‹#›</a:t>
            </a:fld>
            <a:endParaRPr dirty="0"/>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42" name="Slide Number"/>
          <p:cNvSpPr txBox="1">
            <a:spLocks noGrp="1"/>
          </p:cNvSpPr>
          <p:nvPr>
            <p:ph type="sldNum" sz="quarter" idx="2"/>
          </p:nvPr>
        </p:nvSpPr>
        <p:spPr>
          <a:prstGeom prst="rect">
            <a:avLst/>
          </a:prstGeom>
        </p:spPr>
        <p:txBody>
          <a:bodyPr/>
          <a:lstStyle/>
          <a:p>
            <a:fld id="{86CB4B4D-7CA3-9044-876B-883B54F8677D}" type="slidenum">
              <a:rPr/>
              <a:t>‹#›</a:t>
            </a:fld>
            <a:endParaRPr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1169517375_2880x1920.jpg"/>
          <p:cNvSpPr>
            <a:spLocks noGrp="1"/>
          </p:cNvSpPr>
          <p:nvPr>
            <p:ph type="pic" idx="21"/>
          </p:nvPr>
        </p:nvSpPr>
        <p:spPr>
          <a:xfrm>
            <a:off x="0" y="-1270000"/>
            <a:ext cx="24384000" cy="16256001"/>
          </a:xfrm>
          <a:prstGeom prst="rect">
            <a:avLst/>
          </a:prstGeom>
        </p:spPr>
        <p:txBody>
          <a:bodyPr lIns="91439" tIns="45719" rIns="91439" bIns="45719">
            <a:noAutofit/>
          </a:bodyPr>
          <a:lstStyle/>
          <a:p>
            <a:endParaRPr dirty="0"/>
          </a:p>
        </p:txBody>
      </p:sp>
      <p:sp>
        <p:nvSpPr>
          <p:cNvPr id="22" name="Author and Date"/>
          <p:cNvSpPr txBox="1">
            <a:spLocks noGrp="1"/>
          </p:cNvSpPr>
          <p:nvPr>
            <p:ph type="body" sz="quarter" idx="22" hasCustomPrompt="1"/>
          </p:nvPr>
        </p:nvSpPr>
        <p:spPr>
          <a:xfrm>
            <a:off x="1270000" y="12166600"/>
            <a:ext cx="21844000" cy="694055"/>
          </a:xfrm>
          <a:prstGeom prst="rect">
            <a:avLst/>
          </a:prstGeom>
        </p:spPr>
        <p:txBody>
          <a:bodyPr/>
          <a:lstStyle>
            <a:lvl1pPr marL="0" indent="0" algn="ctr" defTabSz="825500">
              <a:spcBef>
                <a:spcPts val="0"/>
              </a:spcBef>
              <a:buClrTx/>
              <a:buSzTx/>
              <a:buNone/>
              <a:defRPr sz="3500">
                <a:solidFill>
                  <a:srgbClr val="FFFFFF"/>
                </a:solidFill>
                <a:latin typeface="Graphik-Medium"/>
                <a:ea typeface="Graphik-Medium"/>
                <a:cs typeface="Graphik-Medium"/>
                <a:sym typeface="Graphik Medium"/>
              </a:defRPr>
            </a:lvl1pPr>
          </a:lstStyle>
          <a:p>
            <a:r>
              <a:t>Author and Date</a:t>
            </a:r>
          </a:p>
        </p:txBody>
      </p:sp>
      <p:sp>
        <p:nvSpPr>
          <p:cNvPr id="23" name="Presentation Title"/>
          <p:cNvSpPr txBox="1">
            <a:spLocks noGrp="1"/>
          </p:cNvSpPr>
          <p:nvPr>
            <p:ph type="title" hasCustomPrompt="1"/>
          </p:nvPr>
        </p:nvSpPr>
        <p:spPr>
          <a:xfrm>
            <a:off x="1270000" y="3289300"/>
            <a:ext cx="21844000" cy="3873500"/>
          </a:xfrm>
          <a:prstGeom prst="rect">
            <a:avLst/>
          </a:prstGeom>
        </p:spPr>
        <p:txBody>
          <a:bodyPr/>
          <a:lstStyle>
            <a:lvl1pPr defTabSz="2438400">
              <a:lnSpc>
                <a:spcPct val="90000"/>
              </a:lnSpc>
              <a:defRPr sz="11600" spc="-348">
                <a:solidFill>
                  <a:srgbClr val="FFFFFF"/>
                </a:solidFill>
              </a:defRPr>
            </a:lvl1pPr>
          </a:lstStyle>
          <a:p>
            <a:r>
              <a:t>Presentation Title</a:t>
            </a:r>
          </a:p>
        </p:txBody>
      </p:sp>
      <p:sp>
        <p:nvSpPr>
          <p:cNvPr id="24" name="Body Level One…"/>
          <p:cNvSpPr txBox="1">
            <a:spLocks noGrp="1"/>
          </p:cNvSpPr>
          <p:nvPr>
            <p:ph type="body" sz="quarter" idx="1" hasCustomPrompt="1"/>
          </p:nvPr>
        </p:nvSpPr>
        <p:spPr>
          <a:xfrm>
            <a:off x="1270000" y="6985000"/>
            <a:ext cx="21844000" cy="2514600"/>
          </a:xfrm>
          <a:prstGeom prst="rect">
            <a:avLst/>
          </a:prstGeom>
        </p:spPr>
        <p:txBody>
          <a:bodyPr/>
          <a:lstStyle>
            <a:lvl1pPr marL="0" indent="0" algn="ctr" defTabSz="825500">
              <a:spcBef>
                <a:spcPts val="0"/>
              </a:spcBef>
              <a:buClrTx/>
              <a:buSzTx/>
              <a:buNone/>
              <a:defRPr sz="6400">
                <a:solidFill>
                  <a:srgbClr val="FFFFFF"/>
                </a:solidFill>
                <a:latin typeface="Graphik-Medium"/>
                <a:ea typeface="Graphik-Medium"/>
                <a:cs typeface="Graphik-Medium"/>
                <a:sym typeface="Graphik Medium"/>
              </a:defRPr>
            </a:lvl1pPr>
            <a:lvl2pPr marL="0" indent="0" algn="ctr" defTabSz="825500">
              <a:spcBef>
                <a:spcPts val="0"/>
              </a:spcBef>
              <a:buClrTx/>
              <a:buSzTx/>
              <a:buNone/>
              <a:defRPr sz="6400">
                <a:solidFill>
                  <a:srgbClr val="FFFFFF"/>
                </a:solidFill>
                <a:latin typeface="Graphik-Medium"/>
                <a:ea typeface="Graphik-Medium"/>
                <a:cs typeface="Graphik-Medium"/>
                <a:sym typeface="Graphik Medium"/>
              </a:defRPr>
            </a:lvl2pPr>
            <a:lvl3pPr marL="0" indent="0" algn="ctr" defTabSz="825500">
              <a:spcBef>
                <a:spcPts val="0"/>
              </a:spcBef>
              <a:buClrTx/>
              <a:buSzTx/>
              <a:buNone/>
              <a:defRPr sz="6400">
                <a:solidFill>
                  <a:srgbClr val="FFFFFF"/>
                </a:solidFill>
                <a:latin typeface="Graphik-Medium"/>
                <a:ea typeface="Graphik-Medium"/>
                <a:cs typeface="Graphik-Medium"/>
                <a:sym typeface="Graphik Medium"/>
              </a:defRPr>
            </a:lvl3pPr>
            <a:lvl4pPr marL="0" indent="0" algn="ctr" defTabSz="825500">
              <a:spcBef>
                <a:spcPts val="0"/>
              </a:spcBef>
              <a:buClrTx/>
              <a:buSzTx/>
              <a:buNone/>
              <a:defRPr sz="6400">
                <a:solidFill>
                  <a:srgbClr val="FFFFFF"/>
                </a:solidFill>
                <a:latin typeface="Graphik-Medium"/>
                <a:ea typeface="Graphik-Medium"/>
                <a:cs typeface="Graphik-Medium"/>
                <a:sym typeface="Graphik Medium"/>
              </a:defRPr>
            </a:lvl4pPr>
            <a:lvl5pPr marL="0" indent="0" algn="ctr" defTabSz="825500">
              <a:spcBef>
                <a:spcPts val="0"/>
              </a:spcBef>
              <a:buClrTx/>
              <a:buSzTx/>
              <a:buNone/>
              <a:defRPr sz="6400">
                <a:solidFill>
                  <a:srgbClr val="FFFFFF"/>
                </a:solidFill>
                <a:latin typeface="Graphik-Medium"/>
                <a:ea typeface="Graphik-Medium"/>
                <a:cs typeface="Graphik-Medium"/>
                <a:sym typeface="Graphik Medium"/>
              </a:defRPr>
            </a:lvl5pPr>
          </a:lstStyle>
          <a:p>
            <a:r>
              <a:t>Presentation Subtitle</a:t>
            </a:r>
          </a:p>
          <a:p>
            <a:pPr lvl="1"/>
            <a:endParaRPr/>
          </a:p>
          <a:p>
            <a:pPr lvl="2"/>
            <a:endParaRPr/>
          </a:p>
          <a:p>
            <a:pPr lvl="3"/>
            <a:endParaRPr/>
          </a:p>
          <a:p>
            <a:pPr lvl="4"/>
            <a:endParaRPr/>
          </a:p>
        </p:txBody>
      </p:sp>
      <p:sp>
        <p:nvSpPr>
          <p:cNvPr id="2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rPr/>
              <a:t>‹#›</a:t>
            </a:fld>
            <a:endParaRPr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184386109_2439x1626.jpg"/>
          <p:cNvSpPr>
            <a:spLocks noGrp="1"/>
          </p:cNvSpPr>
          <p:nvPr>
            <p:ph type="pic" idx="21"/>
          </p:nvPr>
        </p:nvSpPr>
        <p:spPr>
          <a:xfrm>
            <a:off x="7962900" y="-25400"/>
            <a:ext cx="20650200" cy="13766800"/>
          </a:xfrm>
          <a:prstGeom prst="rect">
            <a:avLst/>
          </a:prstGeom>
        </p:spPr>
        <p:txBody>
          <a:bodyPr lIns="91439" tIns="45719" rIns="91439" bIns="45719">
            <a:noAutofit/>
          </a:bodyPr>
          <a:lstStyle/>
          <a:p>
            <a:endParaRPr dirty="0"/>
          </a:p>
        </p:txBody>
      </p:sp>
      <p:sp>
        <p:nvSpPr>
          <p:cNvPr id="33" name="Slide Title"/>
          <p:cNvSpPr txBox="1">
            <a:spLocks noGrp="1"/>
          </p:cNvSpPr>
          <p:nvPr>
            <p:ph type="title" hasCustomPrompt="1"/>
          </p:nvPr>
        </p:nvSpPr>
        <p:spPr>
          <a:xfrm>
            <a:off x="1270000" y="3885108"/>
            <a:ext cx="9652000" cy="3200203"/>
          </a:xfrm>
          <a:prstGeom prst="rect">
            <a:avLst/>
          </a:prstGeom>
        </p:spPr>
        <p:txBody>
          <a:bodyPr/>
          <a:lstStyle>
            <a:lvl1pPr>
              <a:defRPr>
                <a:gradFill flip="none" rotWithShape="1">
                  <a:gsLst>
                    <a:gs pos="0">
                      <a:srgbClr val="FF00D8"/>
                    </a:gs>
                    <a:gs pos="100000">
                      <a:srgbClr val="FF542E"/>
                    </a:gs>
                  </a:gsLst>
                  <a:lin ang="3960000" scaled="0"/>
                </a:gradFill>
              </a:defRPr>
            </a:lvl1pPr>
          </a:lstStyle>
          <a:p>
            <a:r>
              <a:t>Slide Title</a:t>
            </a:r>
          </a:p>
        </p:txBody>
      </p:sp>
      <p:sp>
        <p:nvSpPr>
          <p:cNvPr id="34" name="Body Level One…"/>
          <p:cNvSpPr txBox="1">
            <a:spLocks noGrp="1"/>
          </p:cNvSpPr>
          <p:nvPr>
            <p:ph type="body" sz="quarter" idx="1" hasCustomPrompt="1"/>
          </p:nvPr>
        </p:nvSpPr>
        <p:spPr>
          <a:xfrm>
            <a:off x="1270000" y="6845300"/>
            <a:ext cx="9652000" cy="5664200"/>
          </a:xfrm>
          <a:prstGeom prst="rect">
            <a:avLst/>
          </a:prstGeom>
        </p:spPr>
        <p:txBody>
          <a:bodyPr/>
          <a:lstStyle>
            <a:lvl1pPr marL="0" indent="0" algn="ctr" defTabSz="825500">
              <a:spcBef>
                <a:spcPts val="0"/>
              </a:spcBef>
              <a:buClrTx/>
              <a:buSzTx/>
              <a:buNone/>
              <a:defRPr sz="5400">
                <a:latin typeface="Graphik-Medium"/>
                <a:ea typeface="Graphik-Medium"/>
                <a:cs typeface="Graphik-Medium"/>
                <a:sym typeface="Graphik Medium"/>
              </a:defRPr>
            </a:lvl1pPr>
            <a:lvl2pPr marL="0" indent="457200" algn="ctr" defTabSz="825500">
              <a:spcBef>
                <a:spcPts val="0"/>
              </a:spcBef>
              <a:buClrTx/>
              <a:buSzTx/>
              <a:buNone/>
              <a:defRPr sz="5400">
                <a:latin typeface="Graphik-Medium"/>
                <a:ea typeface="Graphik-Medium"/>
                <a:cs typeface="Graphik-Medium"/>
                <a:sym typeface="Graphik Medium"/>
              </a:defRPr>
            </a:lvl2pPr>
            <a:lvl3pPr marL="0" indent="914400" algn="ctr" defTabSz="825500">
              <a:spcBef>
                <a:spcPts val="0"/>
              </a:spcBef>
              <a:buClrTx/>
              <a:buSzTx/>
              <a:buNone/>
              <a:defRPr sz="5400">
                <a:latin typeface="Graphik-Medium"/>
                <a:ea typeface="Graphik-Medium"/>
                <a:cs typeface="Graphik-Medium"/>
                <a:sym typeface="Graphik Medium"/>
              </a:defRPr>
            </a:lvl3pPr>
            <a:lvl4pPr marL="0" indent="1371600" algn="ctr" defTabSz="825500">
              <a:spcBef>
                <a:spcPts val="0"/>
              </a:spcBef>
              <a:buClrTx/>
              <a:buSzTx/>
              <a:buNone/>
              <a:defRPr sz="5400">
                <a:latin typeface="Graphik-Medium"/>
                <a:ea typeface="Graphik-Medium"/>
                <a:cs typeface="Graphik-Medium"/>
                <a:sym typeface="Graphik Medium"/>
              </a:defRPr>
            </a:lvl4pPr>
            <a:lvl5pPr marL="0" indent="1828800" algn="ctr" defTabSz="825500">
              <a:spcBef>
                <a:spcPts val="0"/>
              </a:spcBef>
              <a:buClrTx/>
              <a:buSzTx/>
              <a:buNone/>
              <a:defRPr sz="5400">
                <a:latin typeface="Graphik-Medium"/>
                <a:ea typeface="Graphik-Medium"/>
                <a:cs typeface="Graphik-Medium"/>
                <a:sym typeface="Graphik Medium"/>
              </a:defRPr>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rPr/>
              <a:t>‹#›</a:t>
            </a:fld>
            <a:endParaRPr dirty="0"/>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1270000" y="2133600"/>
            <a:ext cx="21844000" cy="1016000"/>
          </a:xfrm>
          <a:prstGeom prst="rect">
            <a:avLst/>
          </a:prstGeom>
        </p:spPr>
        <p:txBody>
          <a:bodyPr/>
          <a:lstStyle>
            <a:lvl1pPr marL="0" indent="0" algn="ctr" defTabSz="825500">
              <a:spcBef>
                <a:spcPts val="0"/>
              </a:spcBef>
              <a:buClrTx/>
              <a:buSzTx/>
              <a:buNone/>
              <a:defRPr sz="5400">
                <a:latin typeface="Graphik-Medium"/>
                <a:ea typeface="Graphik-Medium"/>
                <a:cs typeface="Graphik-Medium"/>
                <a:sym typeface="Graphik Medium"/>
              </a:defRPr>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rPr/>
              <a:t>‹#›</a:t>
            </a:fld>
            <a:endParaRPr dirty="0"/>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xfrm>
            <a:off x="1270000" y="4269316"/>
            <a:ext cx="21844000" cy="8432801"/>
          </a:xfrm>
          <a:prstGeom prst="rect">
            <a:avLst/>
          </a:prstGeom>
        </p:spPr>
        <p:txBody>
          <a:bodyPr numCol="2" spcCol="1092200"/>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rPr/>
              <a:t>‹#›</a:t>
            </a:fld>
            <a:endParaRPr dirty="0"/>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988149250_2145x1620.jpg"/>
          <p:cNvSpPr>
            <a:spLocks noGrp="1"/>
          </p:cNvSpPr>
          <p:nvPr>
            <p:ph type="pic" idx="21"/>
          </p:nvPr>
        </p:nvSpPr>
        <p:spPr>
          <a:xfrm>
            <a:off x="10185400" y="0"/>
            <a:ext cx="18161000" cy="13716000"/>
          </a:xfrm>
          <a:prstGeom prst="rect">
            <a:avLst/>
          </a:prstGeom>
        </p:spPr>
        <p:txBody>
          <a:bodyPr lIns="91439" tIns="45719" rIns="91439" bIns="45719">
            <a:noAutofit/>
          </a:bodyPr>
          <a:lstStyle/>
          <a:p>
            <a:endParaRPr dirty="0"/>
          </a:p>
        </p:txBody>
      </p:sp>
      <p:sp>
        <p:nvSpPr>
          <p:cNvPr id="61" name="Slide Title"/>
          <p:cNvSpPr txBox="1">
            <a:spLocks noGrp="1"/>
          </p:cNvSpPr>
          <p:nvPr>
            <p:ph type="title" hasCustomPrompt="1"/>
          </p:nvPr>
        </p:nvSpPr>
        <p:spPr>
          <a:xfrm>
            <a:off x="1270000" y="838200"/>
            <a:ext cx="9652000" cy="1549400"/>
          </a:xfrm>
          <a:prstGeom prst="rect">
            <a:avLst/>
          </a:prstGeom>
        </p:spPr>
        <p:txBody>
          <a:bodyPr/>
          <a:lstStyle>
            <a:lvl1pPr>
              <a:defRPr>
                <a:gradFill flip="none" rotWithShape="1">
                  <a:gsLst>
                    <a:gs pos="0">
                      <a:srgbClr val="5E03FF"/>
                    </a:gs>
                    <a:gs pos="100000">
                      <a:srgbClr val="FF00F7"/>
                    </a:gs>
                  </a:gsLst>
                  <a:lin ang="3960000" scaled="0"/>
                </a:gradFill>
              </a:defRPr>
            </a:lvl1pPr>
          </a:lstStyle>
          <a:p>
            <a:r>
              <a:t>Slide Title</a:t>
            </a:r>
          </a:p>
        </p:txBody>
      </p:sp>
      <p:sp>
        <p:nvSpPr>
          <p:cNvPr id="62" name="Body Level One…"/>
          <p:cNvSpPr txBox="1">
            <a:spLocks noGrp="1"/>
          </p:cNvSpPr>
          <p:nvPr>
            <p:ph type="body" sz="half" idx="1" hasCustomPrompt="1"/>
          </p:nvPr>
        </p:nvSpPr>
        <p:spPr>
          <a:xfrm>
            <a:off x="1270000" y="4267200"/>
            <a:ext cx="9652000" cy="8432800"/>
          </a:xfrm>
          <a:prstGeom prst="rect">
            <a:avLst/>
          </a:prstGeom>
        </p:spPr>
        <p:txBody>
          <a:bodyPr/>
          <a:lstStyle/>
          <a:p>
            <a:r>
              <a:t>Slide bullet text</a:t>
            </a:r>
          </a:p>
          <a:p>
            <a:pPr lvl="1"/>
            <a:endParaRPr/>
          </a:p>
          <a:p>
            <a:pPr lvl="2"/>
            <a:endParaRPr/>
          </a:p>
          <a:p>
            <a:pPr lvl="3"/>
            <a:endParaRPr/>
          </a:p>
          <a:p>
            <a:pPr lvl="4"/>
            <a:endParaRPr/>
          </a:p>
        </p:txBody>
      </p:sp>
      <p:sp>
        <p:nvSpPr>
          <p:cNvPr id="63" name="Slide Subtitle"/>
          <p:cNvSpPr txBox="1">
            <a:spLocks noGrp="1"/>
          </p:cNvSpPr>
          <p:nvPr>
            <p:ph type="body" sz="quarter" idx="22" hasCustomPrompt="1"/>
          </p:nvPr>
        </p:nvSpPr>
        <p:spPr>
          <a:xfrm>
            <a:off x="1270000" y="2133600"/>
            <a:ext cx="9652000" cy="1016000"/>
          </a:xfrm>
          <a:prstGeom prst="rect">
            <a:avLst/>
          </a:prstGeom>
        </p:spPr>
        <p:txBody>
          <a:bodyPr/>
          <a:lstStyle>
            <a:lvl1pPr marL="0" indent="0" algn="ctr" defTabSz="825500">
              <a:spcBef>
                <a:spcPts val="0"/>
              </a:spcBef>
              <a:buClrTx/>
              <a:buSzTx/>
              <a:buNone/>
              <a:defRPr sz="5400">
                <a:latin typeface="Graphik-Medium"/>
                <a:ea typeface="Graphik-Medium"/>
                <a:cs typeface="Graphik-Medium"/>
                <a:sym typeface="Graphik Medium"/>
              </a:defRPr>
            </a:lvl1pPr>
          </a:lstStyle>
          <a:p>
            <a:r>
              <a:t>Slide Subtitle</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rPr/>
              <a:t>‹#›</a:t>
            </a:fld>
            <a:endParaRPr dirty="0"/>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71" name="Section Title"/>
          <p:cNvSpPr txBox="1">
            <a:spLocks noGrp="1"/>
          </p:cNvSpPr>
          <p:nvPr>
            <p:ph type="title" hasCustomPrompt="1"/>
          </p:nvPr>
        </p:nvSpPr>
        <p:spPr>
          <a:xfrm>
            <a:off x="1270000" y="3289300"/>
            <a:ext cx="21844000" cy="3873500"/>
          </a:xfrm>
          <a:prstGeom prst="rect">
            <a:avLst/>
          </a:prstGeom>
        </p:spPr>
        <p:txBody>
          <a:bodyPr/>
          <a:lstStyle>
            <a:lvl1pPr>
              <a:lnSpc>
                <a:spcPct val="90000"/>
              </a:lnSpc>
              <a:defRPr sz="11600" spc="-348">
                <a:gradFill flip="none" rotWithShape="1">
                  <a:gsLst>
                    <a:gs pos="0">
                      <a:srgbClr val="FF00D8"/>
                    </a:gs>
                    <a:gs pos="100000">
                      <a:srgbClr val="FF542E"/>
                    </a:gs>
                  </a:gsLst>
                  <a:lin ang="3960000" scaled="0"/>
                </a:gradFill>
              </a:defRPr>
            </a:lvl1pPr>
          </a:lstStyle>
          <a:p>
            <a:r>
              <a:t>Section Title</a:t>
            </a:r>
          </a:p>
        </p:txBody>
      </p:sp>
      <p:sp>
        <p:nvSpPr>
          <p:cNvPr id="72" name="Slide Number"/>
          <p:cNvSpPr txBox="1">
            <a:spLocks noGrp="1"/>
          </p:cNvSpPr>
          <p:nvPr>
            <p:ph type="sldNum" sz="quarter" idx="2"/>
          </p:nvPr>
        </p:nvSpPr>
        <p:spPr>
          <a:prstGeom prst="rect">
            <a:avLst/>
          </a:prstGeom>
        </p:spPr>
        <p:txBody>
          <a:bodyPr/>
          <a:lstStyle/>
          <a:p>
            <a:fld id="{86CB4B4D-7CA3-9044-876B-883B54F8677D}" type="slidenum">
              <a:rPr/>
              <a:t>‹#›</a:t>
            </a:fld>
            <a:endParaRPr dirty="0"/>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9" name="Slide Title"/>
          <p:cNvSpPr txBox="1">
            <a:spLocks noGrp="1"/>
          </p:cNvSpPr>
          <p:nvPr>
            <p:ph type="title" hasCustomPrompt="1"/>
          </p:nvPr>
        </p:nvSpPr>
        <p:spPr>
          <a:prstGeom prst="rect">
            <a:avLst/>
          </a:prstGeom>
        </p:spPr>
        <p:txBody>
          <a:bodyPr/>
          <a:lstStyle/>
          <a:p>
            <a:r>
              <a:t>Slide Title</a:t>
            </a:r>
          </a:p>
        </p:txBody>
      </p:sp>
      <p:sp>
        <p:nvSpPr>
          <p:cNvPr id="80" name="Slide Subtitle"/>
          <p:cNvSpPr txBox="1">
            <a:spLocks noGrp="1"/>
          </p:cNvSpPr>
          <p:nvPr>
            <p:ph type="body" sz="quarter" idx="21" hasCustomPrompt="1"/>
          </p:nvPr>
        </p:nvSpPr>
        <p:spPr>
          <a:xfrm>
            <a:off x="1270000" y="2133600"/>
            <a:ext cx="21844000" cy="1016000"/>
          </a:xfrm>
          <a:prstGeom prst="rect">
            <a:avLst/>
          </a:prstGeom>
        </p:spPr>
        <p:txBody>
          <a:bodyPr/>
          <a:lstStyle>
            <a:lvl1pPr marL="0" indent="0" algn="ctr" defTabSz="825500">
              <a:spcBef>
                <a:spcPts val="0"/>
              </a:spcBef>
              <a:buClrTx/>
              <a:buSzTx/>
              <a:buNone/>
              <a:defRPr sz="5400">
                <a:latin typeface="Graphik-Medium"/>
                <a:ea typeface="Graphik-Medium"/>
                <a:cs typeface="Graphik-Medium"/>
                <a:sym typeface="Graphik Medium"/>
              </a:defRPr>
            </a:lvl1pPr>
          </a:lstStyle>
          <a:p>
            <a:r>
              <a:t>Slide Subtitle</a:t>
            </a:r>
          </a:p>
        </p:txBody>
      </p:sp>
      <p:sp>
        <p:nvSpPr>
          <p:cNvPr id="81" name="Slide Number"/>
          <p:cNvSpPr txBox="1">
            <a:spLocks noGrp="1"/>
          </p:cNvSpPr>
          <p:nvPr>
            <p:ph type="sldNum" sz="quarter" idx="2"/>
          </p:nvPr>
        </p:nvSpPr>
        <p:spPr>
          <a:prstGeom prst="rect">
            <a:avLst/>
          </a:prstGeom>
        </p:spPr>
        <p:txBody>
          <a:bodyPr/>
          <a:lstStyle/>
          <a:p>
            <a:fld id="{86CB4B4D-7CA3-9044-876B-883B54F8677D}" type="slidenum">
              <a:rPr/>
              <a:t>‹#›</a:t>
            </a:fld>
            <a:endParaRPr dirty="0"/>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xfrm>
            <a:off x="1270000" y="812800"/>
            <a:ext cx="21844000" cy="1562100"/>
          </a:xfrm>
          <a:prstGeom prst="rect">
            <a:avLst/>
          </a:prstGeom>
        </p:spPr>
        <p:txBody>
          <a:bodyPr/>
          <a:lstStyle/>
          <a:p>
            <a:r>
              <a:t>Agenda Title</a:t>
            </a:r>
          </a:p>
        </p:txBody>
      </p:sp>
      <p:sp>
        <p:nvSpPr>
          <p:cNvPr id="89" name="Agenda Subtitle"/>
          <p:cNvSpPr txBox="1">
            <a:spLocks noGrp="1"/>
          </p:cNvSpPr>
          <p:nvPr>
            <p:ph type="body" sz="quarter" idx="21" hasCustomPrompt="1"/>
          </p:nvPr>
        </p:nvSpPr>
        <p:spPr>
          <a:xfrm>
            <a:off x="1270000" y="2133600"/>
            <a:ext cx="21844000" cy="1016000"/>
          </a:xfrm>
          <a:prstGeom prst="rect">
            <a:avLst/>
          </a:prstGeom>
        </p:spPr>
        <p:txBody>
          <a:bodyPr/>
          <a:lstStyle>
            <a:lvl1pPr marL="0" indent="0" algn="ctr" defTabSz="825500">
              <a:spcBef>
                <a:spcPts val="0"/>
              </a:spcBef>
              <a:buClrTx/>
              <a:buSzTx/>
              <a:buNone/>
              <a:defRPr sz="5400">
                <a:latin typeface="Graphik-Medium"/>
                <a:ea typeface="Graphik-Medium"/>
                <a:cs typeface="Graphik-Medium"/>
                <a:sym typeface="Graphik Medium"/>
              </a:defRPr>
            </a:lvl1pPr>
          </a:lstStyle>
          <a:p>
            <a:r>
              <a:t>Agenda Subtitle</a:t>
            </a:r>
          </a:p>
        </p:txBody>
      </p:sp>
      <p:sp>
        <p:nvSpPr>
          <p:cNvPr id="90" name="Body Level One…"/>
          <p:cNvSpPr txBox="1">
            <a:spLocks noGrp="1"/>
          </p:cNvSpPr>
          <p:nvPr>
            <p:ph type="body" idx="1" hasCustomPrompt="1"/>
          </p:nvPr>
        </p:nvSpPr>
        <p:spPr>
          <a:prstGeom prst="rect">
            <a:avLst/>
          </a:prstGeom>
        </p:spPr>
        <p:txBody>
          <a:bodyPr/>
          <a:lstStyle>
            <a:lvl1pPr marL="0" indent="0" defTabSz="825500">
              <a:buClrTx/>
              <a:buSzTx/>
              <a:buNone/>
              <a:defRPr sz="5500" spc="-55"/>
            </a:lvl1pPr>
            <a:lvl2pPr marL="0" indent="457200" defTabSz="825500">
              <a:buClrTx/>
              <a:buSzTx/>
              <a:buNone/>
              <a:defRPr sz="5500" spc="-55"/>
            </a:lvl2pPr>
            <a:lvl3pPr marL="0" indent="914400" defTabSz="825500">
              <a:buClrTx/>
              <a:buSzTx/>
              <a:buNone/>
              <a:defRPr sz="5500" spc="-55"/>
            </a:lvl3pPr>
            <a:lvl4pPr marL="0" indent="1371600" defTabSz="825500">
              <a:buClrTx/>
              <a:buSzTx/>
              <a:buNone/>
              <a:defRPr sz="5500" spc="-55"/>
            </a:lvl4pPr>
            <a:lvl5pPr marL="0" indent="1828800" defTabSz="825500">
              <a:buClrTx/>
              <a:buSzTx/>
              <a:buNone/>
              <a:defRPr sz="5500" spc="-55"/>
            </a:lvl5pPr>
          </a:lstStyle>
          <a:p>
            <a:r>
              <a:t>Agenda Topics</a:t>
            </a:r>
          </a:p>
          <a:p>
            <a:pPr lvl="1"/>
            <a:endParaRPr/>
          </a:p>
          <a:p>
            <a:pPr lvl="2"/>
            <a:endParaRPr/>
          </a:p>
          <a:p>
            <a:pPr lvl="3"/>
            <a:endParaRPr/>
          </a:p>
          <a:p>
            <a:pPr lvl="4"/>
            <a:endParaRPr/>
          </a:p>
        </p:txBody>
      </p:sp>
      <p:sp>
        <p:nvSpPr>
          <p:cNvPr id="91" name="Slide Number"/>
          <p:cNvSpPr txBox="1">
            <a:spLocks noGrp="1"/>
          </p:cNvSpPr>
          <p:nvPr>
            <p:ph type="sldNum" sz="quarter" idx="2"/>
          </p:nvPr>
        </p:nvSpPr>
        <p:spPr>
          <a:prstGeom prst="rect">
            <a:avLst/>
          </a:prstGeom>
        </p:spPr>
        <p:txBody>
          <a:bodyPr/>
          <a:lstStyle/>
          <a:p>
            <a:fld id="{86CB4B4D-7CA3-9044-876B-883B54F8677D}" type="slidenum">
              <a:rPr/>
              <a:t>‹#›</a:t>
            </a:fld>
            <a:endParaRPr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1270000" y="812800"/>
            <a:ext cx="21844000" cy="15574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b">
            <a:normAutofit/>
          </a:bodyPr>
          <a:lstStyle/>
          <a:p>
            <a:r>
              <a:t>Slide Title</a:t>
            </a:r>
          </a:p>
        </p:txBody>
      </p:sp>
      <p:sp>
        <p:nvSpPr>
          <p:cNvPr id="3" name="Body Level One…"/>
          <p:cNvSpPr txBox="1">
            <a:spLocks noGrp="1"/>
          </p:cNvSpPr>
          <p:nvPr>
            <p:ph type="body" idx="1" hasCustomPrompt="1"/>
          </p:nvPr>
        </p:nvSpPr>
        <p:spPr>
          <a:xfrm>
            <a:off x="1270000" y="4267200"/>
            <a:ext cx="21844000" cy="8432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11977623" y="13081000"/>
            <a:ext cx="416053" cy="467107"/>
          </a:xfrm>
          <a:prstGeom prst="rect">
            <a:avLst/>
          </a:prstGeom>
          <a:ln w="12700">
            <a:miter lim="400000"/>
          </a:ln>
        </p:spPr>
        <p:txBody>
          <a:bodyPr wrap="none" lIns="50800" tIns="50800" rIns="50800" bIns="50800" anchor="b">
            <a:spAutoFit/>
          </a:bodyPr>
          <a:lstStyle>
            <a:lvl1pPr>
              <a:defRPr sz="2200"/>
            </a:lvl1pPr>
          </a:lstStyle>
          <a:p>
            <a:fld id="{86CB4B4D-7CA3-9044-876B-883B54F8677D}" type="slidenum">
              <a:rPr/>
              <a:t>‹#›</a:t>
            </a:fld>
            <a:endParaRP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825500" rtl="0" latinLnBrk="0">
        <a:lnSpc>
          <a:spcPct val="80000"/>
        </a:lnSpc>
        <a:spcBef>
          <a:spcPts val="0"/>
        </a:spcBef>
        <a:spcAft>
          <a:spcPts val="0"/>
        </a:spcAft>
        <a:buClrTx/>
        <a:buSzTx/>
        <a:buFontTx/>
        <a:buNone/>
        <a:tabLst/>
        <a:defRPr sz="8400" b="0" i="0" u="none" strike="noStrike" cap="none" spc="-252" baseline="0">
          <a:solidFill>
            <a:srgbClr val="000000"/>
          </a:solidFill>
          <a:uFillTx/>
          <a:latin typeface="+mn-lt"/>
          <a:ea typeface="+mn-ea"/>
          <a:cs typeface="+mn-cs"/>
          <a:sym typeface="Graphik Semibold"/>
        </a:defRPr>
      </a:lvl1pPr>
      <a:lvl2pPr marL="0" marR="0" indent="457200" algn="ctr" defTabSz="825500" rtl="0" latinLnBrk="0">
        <a:lnSpc>
          <a:spcPct val="80000"/>
        </a:lnSpc>
        <a:spcBef>
          <a:spcPts val="0"/>
        </a:spcBef>
        <a:spcAft>
          <a:spcPts val="0"/>
        </a:spcAft>
        <a:buClrTx/>
        <a:buSzTx/>
        <a:buFontTx/>
        <a:buNone/>
        <a:tabLst/>
        <a:defRPr sz="8400" b="0" i="0" u="none" strike="noStrike" cap="none" spc="-252" baseline="0">
          <a:solidFill>
            <a:srgbClr val="000000"/>
          </a:solidFill>
          <a:uFillTx/>
          <a:latin typeface="+mn-lt"/>
          <a:ea typeface="+mn-ea"/>
          <a:cs typeface="+mn-cs"/>
          <a:sym typeface="Graphik Semibold"/>
        </a:defRPr>
      </a:lvl2pPr>
      <a:lvl3pPr marL="0" marR="0" indent="914400" algn="ctr" defTabSz="825500" rtl="0" latinLnBrk="0">
        <a:lnSpc>
          <a:spcPct val="80000"/>
        </a:lnSpc>
        <a:spcBef>
          <a:spcPts val="0"/>
        </a:spcBef>
        <a:spcAft>
          <a:spcPts val="0"/>
        </a:spcAft>
        <a:buClrTx/>
        <a:buSzTx/>
        <a:buFontTx/>
        <a:buNone/>
        <a:tabLst/>
        <a:defRPr sz="8400" b="0" i="0" u="none" strike="noStrike" cap="none" spc="-252" baseline="0">
          <a:solidFill>
            <a:srgbClr val="000000"/>
          </a:solidFill>
          <a:uFillTx/>
          <a:latin typeface="+mn-lt"/>
          <a:ea typeface="+mn-ea"/>
          <a:cs typeface="+mn-cs"/>
          <a:sym typeface="Graphik Semibold"/>
        </a:defRPr>
      </a:lvl3pPr>
      <a:lvl4pPr marL="0" marR="0" indent="1371600" algn="ctr" defTabSz="825500" rtl="0" latinLnBrk="0">
        <a:lnSpc>
          <a:spcPct val="80000"/>
        </a:lnSpc>
        <a:spcBef>
          <a:spcPts val="0"/>
        </a:spcBef>
        <a:spcAft>
          <a:spcPts val="0"/>
        </a:spcAft>
        <a:buClrTx/>
        <a:buSzTx/>
        <a:buFontTx/>
        <a:buNone/>
        <a:tabLst/>
        <a:defRPr sz="8400" b="0" i="0" u="none" strike="noStrike" cap="none" spc="-252" baseline="0">
          <a:solidFill>
            <a:srgbClr val="000000"/>
          </a:solidFill>
          <a:uFillTx/>
          <a:latin typeface="+mn-lt"/>
          <a:ea typeface="+mn-ea"/>
          <a:cs typeface="+mn-cs"/>
          <a:sym typeface="Graphik Semibold"/>
        </a:defRPr>
      </a:lvl4pPr>
      <a:lvl5pPr marL="0" marR="0" indent="1828800" algn="ctr" defTabSz="825500" rtl="0" latinLnBrk="0">
        <a:lnSpc>
          <a:spcPct val="80000"/>
        </a:lnSpc>
        <a:spcBef>
          <a:spcPts val="0"/>
        </a:spcBef>
        <a:spcAft>
          <a:spcPts val="0"/>
        </a:spcAft>
        <a:buClrTx/>
        <a:buSzTx/>
        <a:buFontTx/>
        <a:buNone/>
        <a:tabLst/>
        <a:defRPr sz="8400" b="0" i="0" u="none" strike="noStrike" cap="none" spc="-252" baseline="0">
          <a:solidFill>
            <a:srgbClr val="000000"/>
          </a:solidFill>
          <a:uFillTx/>
          <a:latin typeface="+mn-lt"/>
          <a:ea typeface="+mn-ea"/>
          <a:cs typeface="+mn-cs"/>
          <a:sym typeface="Graphik Semibold"/>
        </a:defRPr>
      </a:lvl5pPr>
      <a:lvl6pPr marL="0" marR="0" indent="2286000" algn="ctr" defTabSz="825500" rtl="0" latinLnBrk="0">
        <a:lnSpc>
          <a:spcPct val="80000"/>
        </a:lnSpc>
        <a:spcBef>
          <a:spcPts val="0"/>
        </a:spcBef>
        <a:spcAft>
          <a:spcPts val="0"/>
        </a:spcAft>
        <a:buClrTx/>
        <a:buSzTx/>
        <a:buFontTx/>
        <a:buNone/>
        <a:tabLst/>
        <a:defRPr sz="8400" b="0" i="0" u="none" strike="noStrike" cap="none" spc="-252" baseline="0">
          <a:solidFill>
            <a:srgbClr val="000000"/>
          </a:solidFill>
          <a:uFillTx/>
          <a:latin typeface="+mn-lt"/>
          <a:ea typeface="+mn-ea"/>
          <a:cs typeface="+mn-cs"/>
          <a:sym typeface="Graphik Semibold"/>
        </a:defRPr>
      </a:lvl6pPr>
      <a:lvl7pPr marL="0" marR="0" indent="2743200" algn="ctr" defTabSz="825500" rtl="0" latinLnBrk="0">
        <a:lnSpc>
          <a:spcPct val="80000"/>
        </a:lnSpc>
        <a:spcBef>
          <a:spcPts val="0"/>
        </a:spcBef>
        <a:spcAft>
          <a:spcPts val="0"/>
        </a:spcAft>
        <a:buClrTx/>
        <a:buSzTx/>
        <a:buFontTx/>
        <a:buNone/>
        <a:tabLst/>
        <a:defRPr sz="8400" b="0" i="0" u="none" strike="noStrike" cap="none" spc="-252" baseline="0">
          <a:solidFill>
            <a:srgbClr val="000000"/>
          </a:solidFill>
          <a:uFillTx/>
          <a:latin typeface="+mn-lt"/>
          <a:ea typeface="+mn-ea"/>
          <a:cs typeface="+mn-cs"/>
          <a:sym typeface="Graphik Semibold"/>
        </a:defRPr>
      </a:lvl7pPr>
      <a:lvl8pPr marL="0" marR="0" indent="3200400" algn="ctr" defTabSz="825500" rtl="0" latinLnBrk="0">
        <a:lnSpc>
          <a:spcPct val="80000"/>
        </a:lnSpc>
        <a:spcBef>
          <a:spcPts val="0"/>
        </a:spcBef>
        <a:spcAft>
          <a:spcPts val="0"/>
        </a:spcAft>
        <a:buClrTx/>
        <a:buSzTx/>
        <a:buFontTx/>
        <a:buNone/>
        <a:tabLst/>
        <a:defRPr sz="8400" b="0" i="0" u="none" strike="noStrike" cap="none" spc="-252" baseline="0">
          <a:solidFill>
            <a:srgbClr val="000000"/>
          </a:solidFill>
          <a:uFillTx/>
          <a:latin typeface="+mn-lt"/>
          <a:ea typeface="+mn-ea"/>
          <a:cs typeface="+mn-cs"/>
          <a:sym typeface="Graphik Semibold"/>
        </a:defRPr>
      </a:lvl8pPr>
      <a:lvl9pPr marL="0" marR="0" indent="3657600" algn="ctr" defTabSz="825500" rtl="0" latinLnBrk="0">
        <a:lnSpc>
          <a:spcPct val="80000"/>
        </a:lnSpc>
        <a:spcBef>
          <a:spcPts val="0"/>
        </a:spcBef>
        <a:spcAft>
          <a:spcPts val="0"/>
        </a:spcAft>
        <a:buClrTx/>
        <a:buSzTx/>
        <a:buFontTx/>
        <a:buNone/>
        <a:tabLst/>
        <a:defRPr sz="8400" b="0" i="0" u="none" strike="noStrike" cap="none" spc="-252" baseline="0">
          <a:solidFill>
            <a:srgbClr val="000000"/>
          </a:solidFill>
          <a:uFillTx/>
          <a:latin typeface="+mn-lt"/>
          <a:ea typeface="+mn-ea"/>
          <a:cs typeface="+mn-cs"/>
          <a:sym typeface="Graphik Semibold"/>
        </a:defRPr>
      </a:lvl9pPr>
    </p:titleStyle>
    <p:bodyStyle>
      <a:lvl1pPr marL="638628" marR="0" indent="-638628" algn="l" defTabSz="2438400" rtl="0" latinLnBrk="0">
        <a:lnSpc>
          <a:spcPct val="100000"/>
        </a:lnSpc>
        <a:spcBef>
          <a:spcPts val="2400"/>
        </a:spcBef>
        <a:spcAft>
          <a:spcPts val="0"/>
        </a:spcAft>
        <a:buClr>
          <a:srgbClr val="000000"/>
        </a:buClr>
        <a:buSzPct val="100000"/>
        <a:buFontTx/>
        <a:buChar char="•"/>
        <a:tabLst/>
        <a:defRPr sz="4800" b="0" i="0" u="none" strike="noStrike" cap="none" spc="0" baseline="0">
          <a:solidFill>
            <a:srgbClr val="000000"/>
          </a:solidFill>
          <a:uFillTx/>
          <a:latin typeface="Graphik"/>
          <a:ea typeface="Graphik"/>
          <a:cs typeface="Graphik"/>
          <a:sym typeface="Graphik"/>
        </a:defRPr>
      </a:lvl1pPr>
      <a:lvl2pPr marL="1117600" marR="0" indent="-558800" algn="l" defTabSz="2438400" rtl="0" latinLnBrk="0">
        <a:lnSpc>
          <a:spcPct val="100000"/>
        </a:lnSpc>
        <a:spcBef>
          <a:spcPts val="2400"/>
        </a:spcBef>
        <a:spcAft>
          <a:spcPts val="0"/>
        </a:spcAft>
        <a:buClr>
          <a:srgbClr val="000000"/>
        </a:buClr>
        <a:buSzPct val="100000"/>
        <a:buFontTx/>
        <a:buChar char="•"/>
        <a:tabLst/>
        <a:defRPr sz="4800" b="0" i="0" u="none" strike="noStrike" cap="none" spc="0" baseline="0">
          <a:solidFill>
            <a:srgbClr val="000000"/>
          </a:solidFill>
          <a:uFillTx/>
          <a:latin typeface="Graphik"/>
          <a:ea typeface="Graphik"/>
          <a:cs typeface="Graphik"/>
          <a:sym typeface="Graphik"/>
        </a:defRPr>
      </a:lvl2pPr>
      <a:lvl3pPr marL="1676400" marR="0" indent="-558800" algn="l" defTabSz="2438400" rtl="0" latinLnBrk="0">
        <a:lnSpc>
          <a:spcPct val="100000"/>
        </a:lnSpc>
        <a:spcBef>
          <a:spcPts val="2400"/>
        </a:spcBef>
        <a:spcAft>
          <a:spcPts val="0"/>
        </a:spcAft>
        <a:buClr>
          <a:srgbClr val="000000"/>
        </a:buClr>
        <a:buSzPct val="100000"/>
        <a:buFontTx/>
        <a:buChar char="•"/>
        <a:tabLst/>
        <a:defRPr sz="4800" b="0" i="0" u="none" strike="noStrike" cap="none" spc="0" baseline="0">
          <a:solidFill>
            <a:srgbClr val="000000"/>
          </a:solidFill>
          <a:uFillTx/>
          <a:latin typeface="Graphik"/>
          <a:ea typeface="Graphik"/>
          <a:cs typeface="Graphik"/>
          <a:sym typeface="Graphik"/>
        </a:defRPr>
      </a:lvl3pPr>
      <a:lvl4pPr marL="2235200" marR="0" indent="-558800" algn="l" defTabSz="2438400" rtl="0" latinLnBrk="0">
        <a:lnSpc>
          <a:spcPct val="100000"/>
        </a:lnSpc>
        <a:spcBef>
          <a:spcPts val="2400"/>
        </a:spcBef>
        <a:spcAft>
          <a:spcPts val="0"/>
        </a:spcAft>
        <a:buClr>
          <a:srgbClr val="000000"/>
        </a:buClr>
        <a:buSzPct val="100000"/>
        <a:buFontTx/>
        <a:buChar char="•"/>
        <a:tabLst/>
        <a:defRPr sz="4800" b="0" i="0" u="none" strike="noStrike" cap="none" spc="0" baseline="0">
          <a:solidFill>
            <a:srgbClr val="000000"/>
          </a:solidFill>
          <a:uFillTx/>
          <a:latin typeface="Graphik"/>
          <a:ea typeface="Graphik"/>
          <a:cs typeface="Graphik"/>
          <a:sym typeface="Graphik"/>
        </a:defRPr>
      </a:lvl4pPr>
      <a:lvl5pPr marL="2794000" marR="0" indent="-558800" algn="l" defTabSz="2438400" rtl="0" latinLnBrk="0">
        <a:lnSpc>
          <a:spcPct val="100000"/>
        </a:lnSpc>
        <a:spcBef>
          <a:spcPts val="2400"/>
        </a:spcBef>
        <a:spcAft>
          <a:spcPts val="0"/>
        </a:spcAft>
        <a:buClr>
          <a:srgbClr val="000000"/>
        </a:buClr>
        <a:buSzPct val="100000"/>
        <a:buFontTx/>
        <a:buChar char="•"/>
        <a:tabLst/>
        <a:defRPr sz="4800" b="0" i="0" u="none" strike="noStrike" cap="none" spc="0" baseline="0">
          <a:solidFill>
            <a:srgbClr val="000000"/>
          </a:solidFill>
          <a:uFillTx/>
          <a:latin typeface="Graphik"/>
          <a:ea typeface="Graphik"/>
          <a:cs typeface="Graphik"/>
          <a:sym typeface="Graphik"/>
        </a:defRPr>
      </a:lvl5pPr>
      <a:lvl6pPr marL="3352800" marR="0" indent="-558800" algn="l" defTabSz="2438400" rtl="0" latinLnBrk="0">
        <a:lnSpc>
          <a:spcPct val="100000"/>
        </a:lnSpc>
        <a:spcBef>
          <a:spcPts val="2400"/>
        </a:spcBef>
        <a:spcAft>
          <a:spcPts val="0"/>
        </a:spcAft>
        <a:buClr>
          <a:srgbClr val="000000"/>
        </a:buClr>
        <a:buSzPct val="100000"/>
        <a:buFontTx/>
        <a:buChar char="•"/>
        <a:tabLst/>
        <a:defRPr sz="4800" b="0" i="0" u="none" strike="noStrike" cap="none" spc="0" baseline="0">
          <a:solidFill>
            <a:srgbClr val="000000"/>
          </a:solidFill>
          <a:uFillTx/>
          <a:latin typeface="Graphik"/>
          <a:ea typeface="Graphik"/>
          <a:cs typeface="Graphik"/>
          <a:sym typeface="Graphik"/>
        </a:defRPr>
      </a:lvl6pPr>
      <a:lvl7pPr marL="3911600" marR="0" indent="-558800" algn="l" defTabSz="2438400" rtl="0" latinLnBrk="0">
        <a:lnSpc>
          <a:spcPct val="100000"/>
        </a:lnSpc>
        <a:spcBef>
          <a:spcPts val="2400"/>
        </a:spcBef>
        <a:spcAft>
          <a:spcPts val="0"/>
        </a:spcAft>
        <a:buClr>
          <a:srgbClr val="000000"/>
        </a:buClr>
        <a:buSzPct val="100000"/>
        <a:buFontTx/>
        <a:buChar char="•"/>
        <a:tabLst/>
        <a:defRPr sz="4800" b="0" i="0" u="none" strike="noStrike" cap="none" spc="0" baseline="0">
          <a:solidFill>
            <a:srgbClr val="000000"/>
          </a:solidFill>
          <a:uFillTx/>
          <a:latin typeface="Graphik"/>
          <a:ea typeface="Graphik"/>
          <a:cs typeface="Graphik"/>
          <a:sym typeface="Graphik"/>
        </a:defRPr>
      </a:lvl7pPr>
      <a:lvl8pPr marL="4470400" marR="0" indent="-558800" algn="l" defTabSz="2438400" rtl="0" latinLnBrk="0">
        <a:lnSpc>
          <a:spcPct val="100000"/>
        </a:lnSpc>
        <a:spcBef>
          <a:spcPts val="2400"/>
        </a:spcBef>
        <a:spcAft>
          <a:spcPts val="0"/>
        </a:spcAft>
        <a:buClr>
          <a:srgbClr val="000000"/>
        </a:buClr>
        <a:buSzPct val="100000"/>
        <a:buFontTx/>
        <a:buChar char="•"/>
        <a:tabLst/>
        <a:defRPr sz="4800" b="0" i="0" u="none" strike="noStrike" cap="none" spc="0" baseline="0">
          <a:solidFill>
            <a:srgbClr val="000000"/>
          </a:solidFill>
          <a:uFillTx/>
          <a:latin typeface="Graphik"/>
          <a:ea typeface="Graphik"/>
          <a:cs typeface="Graphik"/>
          <a:sym typeface="Graphik"/>
        </a:defRPr>
      </a:lvl8pPr>
      <a:lvl9pPr marL="5029200" marR="0" indent="-558800" algn="l" defTabSz="2438400" rtl="0" latinLnBrk="0">
        <a:lnSpc>
          <a:spcPct val="100000"/>
        </a:lnSpc>
        <a:spcBef>
          <a:spcPts val="2400"/>
        </a:spcBef>
        <a:spcAft>
          <a:spcPts val="0"/>
        </a:spcAft>
        <a:buClr>
          <a:srgbClr val="000000"/>
        </a:buClr>
        <a:buSzPct val="100000"/>
        <a:buFontTx/>
        <a:buChar char="•"/>
        <a:tabLst/>
        <a:defRPr sz="4800" b="0" i="0" u="none" strike="noStrike" cap="none" spc="0" baseline="0">
          <a:solidFill>
            <a:srgbClr val="000000"/>
          </a:solidFill>
          <a:uFillTx/>
          <a:latin typeface="Graphik"/>
          <a:ea typeface="Graphik"/>
          <a:cs typeface="Graphik"/>
          <a:sym typeface="Graphik"/>
        </a:defRPr>
      </a:lvl9pPr>
    </p:bodyStyle>
    <p:otherStyle>
      <a:lvl1pPr marL="0" marR="0" indent="0" algn="ctr" defTabSz="825500" rtl="0"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Graphik"/>
        </a:defRPr>
      </a:lvl1pPr>
      <a:lvl2pPr marL="0" marR="0" indent="457200" algn="ctr" defTabSz="825500" rtl="0"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Graphik"/>
        </a:defRPr>
      </a:lvl2pPr>
      <a:lvl3pPr marL="0" marR="0" indent="914400" algn="ctr" defTabSz="825500" rtl="0"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Graphik"/>
        </a:defRPr>
      </a:lvl3pPr>
      <a:lvl4pPr marL="0" marR="0" indent="1371600" algn="ctr" defTabSz="825500" rtl="0"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Graphik"/>
        </a:defRPr>
      </a:lvl4pPr>
      <a:lvl5pPr marL="0" marR="0" indent="1828800" algn="ctr" defTabSz="825500" rtl="0"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Graphik"/>
        </a:defRPr>
      </a:lvl5pPr>
      <a:lvl6pPr marL="0" marR="0" indent="2286000" algn="ctr" defTabSz="825500" rtl="0"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Graphik"/>
        </a:defRPr>
      </a:lvl6pPr>
      <a:lvl7pPr marL="0" marR="0" indent="2743200" algn="ctr" defTabSz="825500" rtl="0"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Graphik"/>
        </a:defRPr>
      </a:lvl7pPr>
      <a:lvl8pPr marL="0" marR="0" indent="3200400" algn="ctr" defTabSz="825500" rtl="0"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Graphik"/>
        </a:defRPr>
      </a:lvl8pPr>
      <a:lvl9pPr marL="0" marR="0" indent="3657600" algn="ctr" defTabSz="825500" rtl="0"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Graphik"/>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A better future’:…"/>
          <p:cNvSpPr txBox="1">
            <a:spLocks noGrp="1"/>
          </p:cNvSpPr>
          <p:nvPr>
            <p:ph type="ctrTitle"/>
          </p:nvPr>
        </p:nvSpPr>
        <p:spPr>
          <a:xfrm>
            <a:off x="1270000" y="3280257"/>
            <a:ext cx="21844000" cy="3879454"/>
          </a:xfrm>
          <a:prstGeom prst="rect">
            <a:avLst/>
          </a:prstGeom>
        </p:spPr>
        <p:txBody>
          <a:bodyPr/>
          <a:lstStyle/>
          <a:p>
            <a:pPr defTabSz="2023821">
              <a:lnSpc>
                <a:spcPct val="100000"/>
              </a:lnSpc>
              <a:defRPr sz="7801" spc="-234">
                <a:gradFill flip="none" rotWithShape="1">
                  <a:gsLst>
                    <a:gs pos="0">
                      <a:srgbClr val="4822FD"/>
                    </a:gs>
                    <a:gs pos="100000">
                      <a:srgbClr val="D270FF"/>
                    </a:gs>
                  </a:gsLst>
                  <a:lin ang="21331218" scaled="0"/>
                </a:gradFill>
              </a:defRPr>
            </a:pPr>
            <a:r>
              <a:rPr dirty="0"/>
              <a:t>‘</a:t>
            </a:r>
            <a:r>
              <a:rPr b="1" dirty="0">
                <a:latin typeface="Graphik"/>
                <a:ea typeface="Graphik"/>
                <a:cs typeface="Graphik"/>
                <a:sym typeface="Graphik"/>
              </a:rPr>
              <a:t>A better future’</a:t>
            </a:r>
            <a:r>
              <a:rPr dirty="0"/>
              <a:t>: </a:t>
            </a:r>
          </a:p>
          <a:p>
            <a:pPr defTabSz="2023821">
              <a:lnSpc>
                <a:spcPct val="100000"/>
              </a:lnSpc>
              <a:defRPr sz="7221" spc="-216">
                <a:gradFill flip="none" rotWithShape="1">
                  <a:gsLst>
                    <a:gs pos="0">
                      <a:srgbClr val="4822FD"/>
                    </a:gs>
                    <a:gs pos="100000">
                      <a:srgbClr val="D270FF"/>
                    </a:gs>
                  </a:gsLst>
                  <a:lin ang="21331218" scaled="0"/>
                </a:gradFill>
              </a:defRPr>
            </a:pPr>
            <a:r>
              <a:rPr dirty="0"/>
              <a:t>People power and collective action spaces </a:t>
            </a:r>
          </a:p>
          <a:p>
            <a:pPr defTabSz="2023821">
              <a:lnSpc>
                <a:spcPct val="100000"/>
              </a:lnSpc>
              <a:defRPr sz="7221" spc="-216">
                <a:gradFill flip="none" rotWithShape="1">
                  <a:gsLst>
                    <a:gs pos="0">
                      <a:srgbClr val="4822FD"/>
                    </a:gs>
                    <a:gs pos="100000">
                      <a:srgbClr val="D270FF"/>
                    </a:gs>
                  </a:gsLst>
                  <a:lin ang="21331218" scaled="0"/>
                </a:gradFill>
              </a:defRPr>
            </a:pPr>
            <a:r>
              <a:rPr dirty="0"/>
              <a:t>in global pioneer journalism</a:t>
            </a:r>
          </a:p>
        </p:txBody>
      </p:sp>
      <p:sp>
        <p:nvSpPr>
          <p:cNvPr id="152" name="Presented at MeCCSA 2023, GCU"/>
          <p:cNvSpPr txBox="1">
            <a:spLocks noGrp="1"/>
          </p:cNvSpPr>
          <p:nvPr>
            <p:ph type="body" idx="21"/>
          </p:nvPr>
        </p:nvSpPr>
        <p:spPr>
          <a:xfrm>
            <a:off x="1389549" y="11868579"/>
            <a:ext cx="10908364" cy="69405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lgn="l"/>
          </a:lstStyle>
          <a:p>
            <a:r>
              <a:rPr dirty="0"/>
              <a:t>Presented at MeCCSA 2023, GCU</a:t>
            </a:r>
          </a:p>
        </p:txBody>
      </p:sp>
      <p:sp>
        <p:nvSpPr>
          <p:cNvPr id="153" name="Dr Bissie Anderson…"/>
          <p:cNvSpPr txBox="1"/>
          <p:nvPr/>
        </p:nvSpPr>
        <p:spPr>
          <a:xfrm>
            <a:off x="5919697" y="7372481"/>
            <a:ext cx="13384173" cy="3147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defRPr sz="3500">
                <a:solidFill>
                  <a:srgbClr val="060715"/>
                </a:solidFill>
                <a:latin typeface="Graphik-Medium"/>
                <a:ea typeface="Graphik-Medium"/>
                <a:cs typeface="Graphik-Medium"/>
                <a:sym typeface="Graphik Medium"/>
              </a:defRPr>
            </a:pPr>
            <a:endParaRPr dirty="0"/>
          </a:p>
          <a:p>
            <a:pPr>
              <a:lnSpc>
                <a:spcPct val="120000"/>
              </a:lnSpc>
              <a:defRPr sz="3500">
                <a:solidFill>
                  <a:srgbClr val="060715"/>
                </a:solidFill>
                <a:latin typeface="Graphik-Medium"/>
                <a:ea typeface="Graphik-Medium"/>
                <a:cs typeface="Graphik-Medium"/>
                <a:sym typeface="Graphik Medium"/>
              </a:defRPr>
            </a:pPr>
            <a:r>
              <a:rPr dirty="0"/>
              <a:t>Dr Bissie Anderson</a:t>
            </a:r>
          </a:p>
          <a:p>
            <a:pPr>
              <a:lnSpc>
                <a:spcPct val="120000"/>
              </a:lnSpc>
              <a:defRPr sz="3500">
                <a:solidFill>
                  <a:srgbClr val="060715"/>
                </a:solidFill>
                <a:latin typeface="Graphik-Medium"/>
                <a:ea typeface="Graphik-Medium"/>
                <a:cs typeface="Graphik-Medium"/>
                <a:sym typeface="Graphik Medium"/>
              </a:defRPr>
            </a:pPr>
            <a:r>
              <a:rPr dirty="0"/>
              <a:t>Robert Gordon University</a:t>
            </a:r>
          </a:p>
          <a:p>
            <a:pPr>
              <a:lnSpc>
                <a:spcPct val="120000"/>
              </a:lnSpc>
              <a:defRPr sz="3500">
                <a:solidFill>
                  <a:srgbClr val="4C1E73"/>
                </a:solidFill>
                <a:latin typeface="Graphik-Medium"/>
                <a:ea typeface="Graphik-Medium"/>
                <a:cs typeface="Graphik-Medium"/>
                <a:sym typeface="Graphik Medium"/>
              </a:defRPr>
            </a:pPr>
            <a:r>
              <a:rPr i="1" dirty="0">
                <a:latin typeface="Graphik"/>
                <a:ea typeface="Graphik"/>
                <a:cs typeface="Graphik"/>
                <a:sym typeface="Graphik"/>
              </a:rPr>
              <a:t>@bissieanderson</a:t>
            </a:r>
            <a:r>
              <a:rPr dirty="0"/>
              <a:t>        </a:t>
            </a:r>
          </a:p>
          <a:p>
            <a:pPr>
              <a:lnSpc>
                <a:spcPct val="120000"/>
              </a:lnSpc>
              <a:defRPr sz="3500">
                <a:solidFill>
                  <a:srgbClr val="4C1E73"/>
                </a:solidFill>
                <a:latin typeface="Graphik-Medium"/>
                <a:ea typeface="Graphik-Medium"/>
                <a:cs typeface="Graphik-Medium"/>
                <a:sym typeface="Graphik Medium"/>
              </a:defRPr>
            </a:pPr>
            <a:r>
              <a:rPr i="1" dirty="0">
                <a:latin typeface="Graphik"/>
                <a:ea typeface="Graphik"/>
                <a:cs typeface="Graphik"/>
                <a:sym typeface="Graphik"/>
              </a:rPr>
              <a:t>b.anderson4@rgu.ac.uk</a:t>
            </a:r>
          </a:p>
        </p:txBody>
      </p:sp>
      <p:sp>
        <p:nvSpPr>
          <p:cNvPr id="154" name="4 September 2023"/>
          <p:cNvSpPr txBox="1"/>
          <p:nvPr/>
        </p:nvSpPr>
        <p:spPr>
          <a:xfrm>
            <a:off x="1329308" y="12653232"/>
            <a:ext cx="4078352" cy="6940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defRPr sz="3500">
                <a:latin typeface="Graphik-Medium"/>
                <a:ea typeface="Graphik-Medium"/>
                <a:cs typeface="Graphik-Medium"/>
                <a:sym typeface="Graphik Medium"/>
              </a:defRPr>
            </a:lvl1pPr>
          </a:lstStyle>
          <a:p>
            <a:r>
              <a:rPr dirty="0"/>
              <a:t>4 September 2023</a:t>
            </a:r>
          </a:p>
        </p:txBody>
      </p:sp>
      <p:pic>
        <p:nvPicPr>
          <p:cNvPr id="155" name="RGU-logo-1.png" descr="RGU-logo-1.png"/>
          <p:cNvPicPr>
            <a:picLocks noChangeAspect="1"/>
          </p:cNvPicPr>
          <p:nvPr/>
        </p:nvPicPr>
        <p:blipFill>
          <a:blip r:embed="rId2"/>
          <a:stretch>
            <a:fillRect/>
          </a:stretch>
        </p:blipFill>
        <p:spPr>
          <a:xfrm>
            <a:off x="17543586" y="796996"/>
            <a:ext cx="6372136" cy="1169885"/>
          </a:xfrm>
          <a:prstGeom prst="rect">
            <a:avLst/>
          </a:prstGeom>
          <a:ln w="12700">
            <a:miter lim="400000"/>
          </a:ln>
        </p:spPr>
      </p:pic>
      <p:pic>
        <p:nvPicPr>
          <p:cNvPr id="156" name="primary-logo.png" descr="primary-logo.png"/>
          <p:cNvPicPr>
            <a:picLocks noChangeAspect="1"/>
          </p:cNvPicPr>
          <p:nvPr/>
        </p:nvPicPr>
        <p:blipFill>
          <a:blip r:embed="rId3"/>
          <a:stretch>
            <a:fillRect/>
          </a:stretch>
        </p:blipFill>
        <p:spPr>
          <a:xfrm>
            <a:off x="889788" y="816074"/>
            <a:ext cx="4550993" cy="1131729"/>
          </a:xfrm>
          <a:prstGeom prst="rect">
            <a:avLst/>
          </a:prstGeom>
          <a:ln w="12700">
            <a:miter lim="400000"/>
          </a:ln>
        </p:spPr>
      </p:pic>
      <p:pic>
        <p:nvPicPr>
          <p:cNvPr id="157" name="sgsss.png" descr="sgsss.png"/>
          <p:cNvPicPr>
            <a:picLocks noChangeAspect="1"/>
          </p:cNvPicPr>
          <p:nvPr/>
        </p:nvPicPr>
        <p:blipFill>
          <a:blip r:embed="rId4"/>
          <a:stretch>
            <a:fillRect/>
          </a:stretch>
        </p:blipFill>
        <p:spPr>
          <a:xfrm>
            <a:off x="12253242" y="11293398"/>
            <a:ext cx="4762307" cy="2381155"/>
          </a:xfrm>
          <a:prstGeom prst="rect">
            <a:avLst/>
          </a:prstGeom>
          <a:ln w="12700">
            <a:miter lim="400000"/>
          </a:ln>
        </p:spPr>
      </p:pic>
      <p:pic>
        <p:nvPicPr>
          <p:cNvPr id="158" name="UKRI_ESR_Council-Logo_Horiz-RGB-1024x260.png" descr="UKRI_ESR_Council-Logo_Horiz-RGB-1024x260.png"/>
          <p:cNvPicPr>
            <a:picLocks noChangeAspect="1"/>
          </p:cNvPicPr>
          <p:nvPr/>
        </p:nvPicPr>
        <p:blipFill>
          <a:blip r:embed="rId5"/>
          <a:stretch>
            <a:fillRect/>
          </a:stretch>
        </p:blipFill>
        <p:spPr>
          <a:xfrm>
            <a:off x="17221602" y="11825109"/>
            <a:ext cx="7016103" cy="1781433"/>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New Naratif is a movement for democracy, freedom of information, and freedom of expression in Southeast Asia. We aim to make Southeast Asians proud of our region, our shared culture, and our shared history. We fight for the dignity and freedom of the So"/>
          <p:cNvSpPr txBox="1"/>
          <p:nvPr/>
        </p:nvSpPr>
        <p:spPr>
          <a:xfrm>
            <a:off x="1344440" y="6252290"/>
            <a:ext cx="22173498" cy="34618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defTabSz="457200">
              <a:defRPr sz="4366" i="1">
                <a:solidFill>
                  <a:srgbClr val="57287D"/>
                </a:solidFill>
              </a:defRPr>
            </a:pPr>
            <a:r>
              <a:rPr dirty="0"/>
              <a:t>“New Naratif is a </a:t>
            </a:r>
            <a:r>
              <a:rPr b="1" dirty="0"/>
              <a:t>movement for democracy, freedom of information, and freedom of expression</a:t>
            </a:r>
            <a:r>
              <a:rPr dirty="0"/>
              <a:t> in Southeast Asia. We aim to make Southeast Asians proud of our region, our shared culture, and our shared history. We fight for </a:t>
            </a:r>
            <a:r>
              <a:rPr b="1" dirty="0"/>
              <a:t>the dignity and freedom of the Southeast Asian people</a:t>
            </a:r>
            <a:r>
              <a:rPr dirty="0"/>
              <a:t> by building a community of people across the region to </a:t>
            </a:r>
            <a:r>
              <a:rPr b="1" dirty="0"/>
              <a:t>imagine and articulate a better</a:t>
            </a:r>
            <a:r>
              <a:rPr dirty="0"/>
              <a:t> Southeast Asia.”</a:t>
            </a:r>
          </a:p>
        </p:txBody>
      </p:sp>
      <p:sp>
        <p:nvSpPr>
          <p:cNvPr id="194" name="‘Pioneer journalism’ communities as part-social movements (Hepp, 2016)"/>
          <p:cNvSpPr txBox="1"/>
          <p:nvPr/>
        </p:nvSpPr>
        <p:spPr>
          <a:xfrm>
            <a:off x="989189" y="1351073"/>
            <a:ext cx="22173497" cy="20723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lgn="l">
              <a:lnSpc>
                <a:spcPct val="80000"/>
              </a:lnSpc>
              <a:defRPr sz="8000" spc="-239">
                <a:gradFill flip="none" rotWithShape="1">
                  <a:gsLst>
                    <a:gs pos="0">
                      <a:srgbClr val="4822FD"/>
                    </a:gs>
                    <a:gs pos="100000">
                      <a:srgbClr val="D695FF"/>
                    </a:gs>
                  </a:gsLst>
                  <a:lin ang="21585482" scaled="0"/>
                </a:gradFill>
                <a:latin typeface="+mn-lt"/>
                <a:ea typeface="+mn-ea"/>
                <a:cs typeface="+mn-cs"/>
                <a:sym typeface="Graphik Semibold"/>
              </a:defRPr>
            </a:lvl1pPr>
          </a:lstStyle>
          <a:p>
            <a:r>
              <a:rPr dirty="0"/>
              <a:t>‘Pioneer journalism’ communities as part</a:t>
            </a:r>
            <a:endParaRPr lang="en-GB" dirty="0"/>
          </a:p>
          <a:p>
            <a:r>
              <a:rPr dirty="0"/>
              <a:t>social movements (Hepp, 2016) </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Text"/>
          <p:cNvSpPr txBox="1"/>
          <p:nvPr/>
        </p:nvSpPr>
        <p:spPr>
          <a:xfrm>
            <a:off x="56482" y="6594673"/>
            <a:ext cx="160869" cy="5266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defTabSz="457200">
              <a:defRPr sz="1466">
                <a:latin typeface="Garamond"/>
                <a:ea typeface="Garamond"/>
                <a:cs typeface="Garamond"/>
                <a:sym typeface="Garamond"/>
              </a:defRPr>
            </a:lvl1pPr>
          </a:lstStyle>
          <a:p>
            <a:r>
              <a:rPr dirty="0"/>
              <a:t> </a:t>
            </a:r>
            <a:endParaRPr sz="1600" dirty="0">
              <a:latin typeface="Calibri"/>
              <a:ea typeface="Calibri"/>
              <a:cs typeface="Calibri"/>
              <a:sym typeface="Calibri"/>
            </a:endParaRPr>
          </a:p>
        </p:txBody>
      </p:sp>
      <p:sp>
        <p:nvSpPr>
          <p:cNvPr id="199" name="“IndigiNews cares about people. We understand the importance of developing strong relationships within communities and hearing a range of perspectives. We are trained in anti-oppressive and trauma-informed reporting, and understand that there are often h"/>
          <p:cNvSpPr txBox="1"/>
          <p:nvPr/>
        </p:nvSpPr>
        <p:spPr>
          <a:xfrm>
            <a:off x="3074222" y="5405400"/>
            <a:ext cx="19647537" cy="38619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defTabSz="457200">
              <a:defRPr sz="4566" i="1">
                <a:solidFill>
                  <a:srgbClr val="5C487D"/>
                </a:solidFill>
              </a:defRPr>
            </a:pPr>
            <a:r>
              <a:rPr dirty="0"/>
              <a:t>“IndigiNews </a:t>
            </a:r>
            <a:r>
              <a:rPr b="1" dirty="0"/>
              <a:t>cares about people</a:t>
            </a:r>
            <a:r>
              <a:rPr dirty="0"/>
              <a:t>. We understand the importance of developing </a:t>
            </a:r>
            <a:r>
              <a:rPr b="1" dirty="0"/>
              <a:t>strong relationships</a:t>
            </a:r>
            <a:r>
              <a:rPr dirty="0"/>
              <a:t> within communities and hearing a</a:t>
            </a:r>
            <a:r>
              <a:rPr b="1" dirty="0"/>
              <a:t> range of perspectives</a:t>
            </a:r>
            <a:r>
              <a:rPr dirty="0"/>
              <a:t>. We are trained in </a:t>
            </a:r>
            <a:r>
              <a:rPr b="1" dirty="0"/>
              <a:t>anti-oppressive and trauma-informed</a:t>
            </a:r>
            <a:r>
              <a:rPr dirty="0"/>
              <a:t> reporting, and understand that there are often </a:t>
            </a:r>
            <a:r>
              <a:rPr b="1" dirty="0"/>
              <a:t>historical and political undercurrents</a:t>
            </a:r>
            <a:r>
              <a:rPr dirty="0"/>
              <a:t> that impact communities today.”</a:t>
            </a:r>
          </a:p>
          <a:p>
            <a:pPr algn="l" defTabSz="457200">
              <a:defRPr sz="1600">
                <a:latin typeface="Calibri"/>
                <a:ea typeface="Calibri"/>
                <a:cs typeface="Calibri"/>
                <a:sym typeface="Calibri"/>
              </a:defRPr>
            </a:pPr>
            <a:r>
              <a:rPr dirty="0"/>
              <a:t> </a:t>
            </a:r>
          </a:p>
        </p:txBody>
      </p:sp>
      <p:sp>
        <p:nvSpPr>
          <p:cNvPr id="200" name="“Relational journalism” (IndigiNews manifesto)"/>
          <p:cNvSpPr txBox="1"/>
          <p:nvPr/>
        </p:nvSpPr>
        <p:spPr>
          <a:xfrm>
            <a:off x="722030" y="1615833"/>
            <a:ext cx="23568661" cy="31140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l" defTabSz="2438400">
              <a:spcBef>
                <a:spcPts val="2400"/>
              </a:spcBef>
              <a:defRPr sz="8000" b="1">
                <a:gradFill flip="none" rotWithShape="1">
                  <a:gsLst>
                    <a:gs pos="0">
                      <a:srgbClr val="4822FD"/>
                    </a:gs>
                    <a:gs pos="100000">
                      <a:srgbClr val="FFA3FF"/>
                    </a:gs>
                  </a:gsLst>
                  <a:lin ang="3960000" scaled="0"/>
                </a:gradFill>
              </a:defRPr>
            </a:pPr>
            <a:r>
              <a:rPr dirty="0"/>
              <a:t>“Relational journalism” (</a:t>
            </a:r>
            <a:r>
              <a:rPr b="0" i="1" dirty="0">
                <a:latin typeface="+mn-lt"/>
                <a:ea typeface="+mn-ea"/>
                <a:cs typeface="+mn-cs"/>
                <a:sym typeface="Graphik Semibold"/>
              </a:rPr>
              <a:t>IndigiNews</a:t>
            </a:r>
            <a:r>
              <a:rPr dirty="0"/>
              <a:t> manifesto)   </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Being relational’: Pioneer journalism’s epistemic praxis"/>
          <p:cNvSpPr txBox="1"/>
          <p:nvPr/>
        </p:nvSpPr>
        <p:spPr>
          <a:xfrm>
            <a:off x="810638" y="897581"/>
            <a:ext cx="21089255" cy="253949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lnSpc>
                <a:spcPct val="80000"/>
              </a:lnSpc>
              <a:defRPr sz="8000" spc="-239">
                <a:gradFill flip="none" rotWithShape="1">
                  <a:gsLst>
                    <a:gs pos="0">
                      <a:srgbClr val="4822FD"/>
                    </a:gs>
                    <a:gs pos="100000">
                      <a:srgbClr val="D695FF"/>
                    </a:gs>
                  </a:gsLst>
                  <a:lin ang="21585482" scaled="0"/>
                </a:gradFill>
                <a:latin typeface="+mn-lt"/>
                <a:ea typeface="+mn-ea"/>
                <a:cs typeface="+mn-cs"/>
                <a:sym typeface="Graphik Semibold"/>
              </a:defRPr>
            </a:pPr>
            <a:r>
              <a:rPr dirty="0"/>
              <a:t>‘Being </a:t>
            </a:r>
            <a:r>
              <a:rPr b="1" i="1" dirty="0">
                <a:latin typeface="Graphik"/>
                <a:ea typeface="Graphik"/>
                <a:cs typeface="Graphik"/>
                <a:sym typeface="Graphik"/>
              </a:rPr>
              <a:t>relational</a:t>
            </a:r>
            <a:r>
              <a:rPr dirty="0"/>
              <a:t>’: Pioneer journalism’s epistemic praxis</a:t>
            </a:r>
          </a:p>
        </p:txBody>
      </p:sp>
      <p:sp>
        <p:nvSpPr>
          <p:cNvPr id="203" name="Text"/>
          <p:cNvSpPr txBox="1"/>
          <p:nvPr/>
        </p:nvSpPr>
        <p:spPr>
          <a:xfrm>
            <a:off x="12128499" y="3334742"/>
            <a:ext cx="127001" cy="26479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spAutoFit/>
          </a:bodyPr>
          <a:lstStyle/>
          <a:p>
            <a:pPr>
              <a:defRPr sz="5000" b="1"/>
            </a:pPr>
            <a:endParaRPr dirty="0"/>
          </a:p>
          <a:p>
            <a:pPr>
              <a:defRPr sz="5000" b="1"/>
            </a:pPr>
            <a:endParaRPr dirty="0"/>
          </a:p>
        </p:txBody>
      </p:sp>
      <p:sp>
        <p:nvSpPr>
          <p:cNvPr id="204" name="Text"/>
          <p:cNvSpPr txBox="1"/>
          <p:nvPr/>
        </p:nvSpPr>
        <p:spPr>
          <a:xfrm>
            <a:off x="56482" y="6594673"/>
            <a:ext cx="160869" cy="5266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defTabSz="457200">
              <a:defRPr sz="1466">
                <a:latin typeface="Garamond"/>
                <a:ea typeface="Garamond"/>
                <a:cs typeface="Garamond"/>
                <a:sym typeface="Garamond"/>
              </a:defRPr>
            </a:lvl1pPr>
          </a:lstStyle>
          <a:p>
            <a:r>
              <a:rPr dirty="0"/>
              <a:t> </a:t>
            </a:r>
            <a:endParaRPr sz="1600" dirty="0">
              <a:latin typeface="Calibri"/>
              <a:ea typeface="Calibri"/>
              <a:cs typeface="Calibri"/>
              <a:sym typeface="Calibri"/>
            </a:endParaRPr>
          </a:p>
        </p:txBody>
      </p:sp>
      <p:sp>
        <p:nvSpPr>
          <p:cNvPr id="205" name="Text"/>
          <p:cNvSpPr txBox="1"/>
          <p:nvPr/>
        </p:nvSpPr>
        <p:spPr>
          <a:xfrm>
            <a:off x="3233682" y="8205390"/>
            <a:ext cx="19647536" cy="5647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defTabSz="457200">
              <a:defRPr sz="1600">
                <a:latin typeface="Calibri"/>
                <a:ea typeface="Calibri"/>
                <a:cs typeface="Calibri"/>
                <a:sym typeface="Calibri"/>
              </a:defRPr>
            </a:lvl1pPr>
          </a:lstStyle>
          <a:p>
            <a:r>
              <a:rPr dirty="0"/>
              <a:t> </a:t>
            </a:r>
          </a:p>
        </p:txBody>
      </p:sp>
      <p:sp>
        <p:nvSpPr>
          <p:cNvPr id="206" name="Mutual learning: Dialogic knowledge production (coming together, building closer relationships, grounding knowledge production in lived experience and community agency, non-extractive, inclusive editorial approaches, soliciting ideas from audiences)…"/>
          <p:cNvSpPr txBox="1"/>
          <p:nvPr/>
        </p:nvSpPr>
        <p:spPr>
          <a:xfrm>
            <a:off x="1302608" y="3567010"/>
            <a:ext cx="21778784" cy="106388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defTabSz="457200">
              <a:lnSpc>
                <a:spcPct val="120000"/>
              </a:lnSpc>
              <a:defRPr sz="3500"/>
            </a:pPr>
            <a:r>
              <a:rPr dirty="0"/>
              <a:t>  </a:t>
            </a:r>
          </a:p>
          <a:p>
            <a:pPr marL="399142" indent="-399142" algn="l" defTabSz="457200">
              <a:lnSpc>
                <a:spcPct val="120000"/>
              </a:lnSpc>
              <a:buClr>
                <a:srgbClr val="000000"/>
              </a:buClr>
              <a:buSzPct val="100000"/>
              <a:buChar char="•"/>
              <a:defRPr sz="3500"/>
            </a:pPr>
            <a:r>
              <a:rPr b="1" dirty="0"/>
              <a:t>Mutual learning</a:t>
            </a:r>
            <a:r>
              <a:rPr dirty="0"/>
              <a:t>: Dialogic knowledge production (coming together, building closer relationships, grounding knowledge production in lived experience and community agency, non-extractive, inclusive editorial approaches, soliciting ideas from audiences)</a:t>
            </a:r>
          </a:p>
          <a:p>
            <a:pPr algn="l" defTabSz="457200">
              <a:lnSpc>
                <a:spcPct val="120000"/>
              </a:lnSpc>
              <a:defRPr sz="3500"/>
            </a:pPr>
            <a:endParaRPr dirty="0"/>
          </a:p>
          <a:p>
            <a:pPr defTabSz="457200">
              <a:lnSpc>
                <a:spcPts val="5800"/>
              </a:lnSpc>
              <a:defRPr sz="3500" i="1">
                <a:solidFill>
                  <a:srgbClr val="572C7E"/>
                </a:solidFill>
              </a:defRPr>
            </a:pPr>
            <a:r>
              <a:rPr dirty="0"/>
              <a:t>"It's just so that people can share and often what you can generate through doing that is, I guess, </a:t>
            </a:r>
            <a:r>
              <a:rPr b="1" dirty="0"/>
              <a:t>relationships of trust</a:t>
            </a:r>
            <a:r>
              <a:rPr dirty="0"/>
              <a:t> between people, people sharing information at a </a:t>
            </a:r>
            <a:r>
              <a:rPr b="1" dirty="0"/>
              <a:t>much deeper, more complex level</a:t>
            </a:r>
            <a:r>
              <a:rPr dirty="0"/>
              <a:t> than they would normally in a conversation with a journalist… and also creating those conversations between different members of the community.” (Bureau Local journalist and community organiser)</a:t>
            </a:r>
          </a:p>
          <a:p>
            <a:pPr algn="l" defTabSz="457200">
              <a:lnSpc>
                <a:spcPts val="6600"/>
              </a:lnSpc>
              <a:defRPr sz="3500">
                <a:latin typeface="Garamond"/>
                <a:ea typeface="Garamond"/>
                <a:cs typeface="Garamond"/>
                <a:sym typeface="Garamond"/>
              </a:defRPr>
            </a:pPr>
            <a:endParaRPr dirty="0"/>
          </a:p>
          <a:p>
            <a:pPr marL="399142" indent="-399142" algn="l" defTabSz="457200">
              <a:lnSpc>
                <a:spcPct val="120000"/>
              </a:lnSpc>
              <a:buClr>
                <a:srgbClr val="000000"/>
              </a:buClr>
              <a:buSzPct val="100000"/>
              <a:buChar char="•"/>
              <a:defRPr sz="3500" b="1"/>
            </a:pPr>
            <a:r>
              <a:rPr dirty="0"/>
              <a:t>Community service and collective care </a:t>
            </a:r>
            <a:r>
              <a:rPr b="0" dirty="0"/>
              <a:t> (people-powered epistemic approach, careful and thoughtful UX design, stories seen as actants-of-change generating capacities for action)</a:t>
            </a:r>
          </a:p>
          <a:p>
            <a:pPr algn="l" defTabSz="457200">
              <a:lnSpc>
                <a:spcPct val="120000"/>
              </a:lnSpc>
              <a:defRPr sz="3500" b="1"/>
            </a:pPr>
            <a:endParaRPr b="0" dirty="0"/>
          </a:p>
          <a:p>
            <a:pPr defTabSz="457200">
              <a:lnSpc>
                <a:spcPts val="5800"/>
              </a:lnSpc>
              <a:defRPr sz="3500" i="1">
                <a:solidFill>
                  <a:srgbClr val="572C7E"/>
                </a:solidFill>
              </a:defRPr>
            </a:pPr>
            <a:r>
              <a:rPr dirty="0"/>
              <a:t>“We strive to be a source of </a:t>
            </a:r>
            <a:r>
              <a:rPr b="1" dirty="0"/>
              <a:t>balance and compassion</a:t>
            </a:r>
            <a:r>
              <a:rPr dirty="0"/>
              <a:t>…” (DoR Editor-in-chief)</a:t>
            </a:r>
          </a:p>
          <a:p>
            <a:pPr marL="399142" indent="-399142" algn="l" defTabSz="457200">
              <a:lnSpc>
                <a:spcPct val="120000"/>
              </a:lnSpc>
              <a:buClr>
                <a:srgbClr val="000000"/>
              </a:buClr>
              <a:buSzPct val="100000"/>
              <a:buChar char="•"/>
              <a:defRPr sz="3000"/>
            </a:pPr>
            <a:endParaRPr dirty="0"/>
          </a:p>
          <a:p>
            <a:pPr algn="l" defTabSz="457200">
              <a:defRPr sz="1600" i="1">
                <a:latin typeface="Garamond"/>
                <a:ea typeface="Garamond"/>
                <a:cs typeface="Garamond"/>
                <a:sym typeface="Garamond"/>
              </a:defRPr>
            </a:pPr>
            <a:endParaRPr i="0" dirty="0"/>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Being relational’: Pioneer journalism’s epistemic praxis"/>
          <p:cNvSpPr txBox="1"/>
          <p:nvPr/>
        </p:nvSpPr>
        <p:spPr>
          <a:xfrm>
            <a:off x="1262440" y="1110194"/>
            <a:ext cx="21168130" cy="253949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lnSpc>
                <a:spcPct val="80000"/>
              </a:lnSpc>
              <a:defRPr sz="8000" spc="-239">
                <a:gradFill flip="none" rotWithShape="1">
                  <a:gsLst>
                    <a:gs pos="0">
                      <a:srgbClr val="4822FD"/>
                    </a:gs>
                    <a:gs pos="100000">
                      <a:srgbClr val="D695FF"/>
                    </a:gs>
                  </a:gsLst>
                  <a:lin ang="21585482" scaled="0"/>
                </a:gradFill>
                <a:latin typeface="+mn-lt"/>
                <a:ea typeface="+mn-ea"/>
                <a:cs typeface="+mn-cs"/>
                <a:sym typeface="Graphik Semibold"/>
              </a:defRPr>
            </a:pPr>
            <a:r>
              <a:rPr dirty="0"/>
              <a:t>‘Being </a:t>
            </a:r>
            <a:r>
              <a:rPr b="1" i="1" dirty="0">
                <a:latin typeface="Graphik"/>
                <a:ea typeface="Graphik"/>
                <a:cs typeface="Graphik"/>
                <a:sym typeface="Graphik"/>
              </a:rPr>
              <a:t>relational</a:t>
            </a:r>
            <a:r>
              <a:rPr dirty="0"/>
              <a:t>’: Pioneer journalism’s epistemic praxis</a:t>
            </a:r>
          </a:p>
        </p:txBody>
      </p:sp>
      <p:sp>
        <p:nvSpPr>
          <p:cNvPr id="211" name="Text"/>
          <p:cNvSpPr txBox="1"/>
          <p:nvPr/>
        </p:nvSpPr>
        <p:spPr>
          <a:xfrm>
            <a:off x="12128499" y="3334742"/>
            <a:ext cx="127001" cy="26479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spAutoFit/>
          </a:bodyPr>
          <a:lstStyle/>
          <a:p>
            <a:pPr>
              <a:defRPr sz="5000" b="1"/>
            </a:pPr>
            <a:endParaRPr dirty="0"/>
          </a:p>
          <a:p>
            <a:pPr>
              <a:defRPr sz="5000" b="1"/>
            </a:pPr>
            <a:endParaRPr dirty="0"/>
          </a:p>
        </p:txBody>
      </p:sp>
      <p:sp>
        <p:nvSpPr>
          <p:cNvPr id="212" name="Text"/>
          <p:cNvSpPr txBox="1"/>
          <p:nvPr/>
        </p:nvSpPr>
        <p:spPr>
          <a:xfrm>
            <a:off x="56482" y="6594673"/>
            <a:ext cx="160869" cy="5266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defTabSz="457200">
              <a:defRPr sz="1466">
                <a:latin typeface="Garamond"/>
                <a:ea typeface="Garamond"/>
                <a:cs typeface="Garamond"/>
                <a:sym typeface="Garamond"/>
              </a:defRPr>
            </a:lvl1pPr>
          </a:lstStyle>
          <a:p>
            <a:r>
              <a:rPr dirty="0"/>
              <a:t> </a:t>
            </a:r>
            <a:endParaRPr sz="1600" dirty="0">
              <a:latin typeface="Calibri"/>
              <a:ea typeface="Calibri"/>
              <a:cs typeface="Calibri"/>
              <a:sym typeface="Calibri"/>
            </a:endParaRPr>
          </a:p>
        </p:txBody>
      </p:sp>
      <p:sp>
        <p:nvSpPr>
          <p:cNvPr id="213" name="Text"/>
          <p:cNvSpPr txBox="1"/>
          <p:nvPr/>
        </p:nvSpPr>
        <p:spPr>
          <a:xfrm>
            <a:off x="3233682" y="8205390"/>
            <a:ext cx="19647536" cy="5647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defTabSz="457200">
              <a:defRPr sz="1600">
                <a:latin typeface="Calibri"/>
                <a:ea typeface="Calibri"/>
                <a:cs typeface="Calibri"/>
                <a:sym typeface="Calibri"/>
              </a:defRPr>
            </a:lvl1pPr>
          </a:lstStyle>
          <a:p>
            <a:r>
              <a:rPr dirty="0"/>
              <a:t> </a:t>
            </a:r>
          </a:p>
        </p:txBody>
      </p:sp>
      <p:sp>
        <p:nvSpPr>
          <p:cNvPr id="214" name="Together in the imagined collective: Mobilising in collective action (recruiting like-minded people to their cause, using activist discourse, impact-focused reporting - e.g., Bureau Local’s “Decolonise the news” and “News you can use” campaigns)…"/>
          <p:cNvSpPr txBox="1"/>
          <p:nvPr/>
        </p:nvSpPr>
        <p:spPr>
          <a:xfrm>
            <a:off x="1180586" y="5592783"/>
            <a:ext cx="15111962" cy="51944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marL="399142" indent="-399142" algn="l" defTabSz="457200">
              <a:lnSpc>
                <a:spcPct val="120000"/>
              </a:lnSpc>
              <a:buClr>
                <a:srgbClr val="000000"/>
              </a:buClr>
              <a:buSzPct val="100000"/>
              <a:buChar char="•"/>
              <a:defRPr sz="3000" b="1"/>
            </a:pPr>
            <a:r>
              <a:rPr dirty="0"/>
              <a:t>T</a:t>
            </a:r>
            <a:r>
              <a:rPr sz="3500" dirty="0"/>
              <a:t>ogether in the </a:t>
            </a:r>
            <a:r>
              <a:rPr sz="3500" i="1" dirty="0"/>
              <a:t>imagined collective</a:t>
            </a:r>
            <a:r>
              <a:rPr sz="3500" dirty="0"/>
              <a:t>: Mobilising in collective action </a:t>
            </a:r>
            <a:r>
              <a:rPr sz="3500" b="0" dirty="0"/>
              <a:t>(recruiting like-minded people to their cause, using activist discourse, impact-focused reporting - e.g., </a:t>
            </a:r>
            <a:r>
              <a:rPr sz="3500" b="0" i="1" dirty="0"/>
              <a:t>Bureau Local’</a:t>
            </a:r>
            <a:r>
              <a:rPr sz="3500" b="0" dirty="0"/>
              <a:t>s “Decolonise the news” and “News you can use” campaigns)</a:t>
            </a:r>
          </a:p>
          <a:p>
            <a:pPr algn="l" defTabSz="457200">
              <a:lnSpc>
                <a:spcPct val="120000"/>
              </a:lnSpc>
              <a:defRPr sz="3500" b="1"/>
            </a:pPr>
            <a:endParaRPr sz="3500" b="0" dirty="0"/>
          </a:p>
          <a:p>
            <a:pPr marL="399142" indent="-399142" algn="l" defTabSz="457200">
              <a:lnSpc>
                <a:spcPct val="120000"/>
              </a:lnSpc>
              <a:buClr>
                <a:srgbClr val="000000"/>
              </a:buClr>
              <a:buSzPct val="100000"/>
              <a:buChar char="•"/>
              <a:defRPr sz="3500" b="1"/>
            </a:pPr>
            <a:r>
              <a:rPr dirty="0"/>
              <a:t>Towards knowledge-based advocacy </a:t>
            </a:r>
            <a:r>
              <a:rPr b="0" dirty="0"/>
              <a:t>(moving beyond journalism’s traditional purely informative function, and extending to capacities to spark change - e.g., </a:t>
            </a:r>
            <a:r>
              <a:rPr b="0" i="1" dirty="0"/>
              <a:t>New Naratif</a:t>
            </a:r>
            <a:r>
              <a:rPr b="0" dirty="0"/>
              <a:t>’s Baca ‘democracy classrooms’)</a:t>
            </a:r>
          </a:p>
        </p:txBody>
      </p:sp>
      <p:pic>
        <p:nvPicPr>
          <p:cNvPr id="215" name="Figure 1.jpg" descr="Figure 1.jpg"/>
          <p:cNvPicPr>
            <a:picLocks noChangeAspect="1"/>
          </p:cNvPicPr>
          <p:nvPr/>
        </p:nvPicPr>
        <p:blipFill>
          <a:blip r:embed="rId3"/>
          <a:stretch>
            <a:fillRect/>
          </a:stretch>
        </p:blipFill>
        <p:spPr>
          <a:xfrm>
            <a:off x="17255784" y="4770042"/>
            <a:ext cx="7108865" cy="8858022"/>
          </a:xfrm>
          <a:prstGeom prst="rect">
            <a:avLst/>
          </a:prstGeom>
          <a:ln w="12700">
            <a:miter lim="400000"/>
          </a:ln>
        </p:spPr>
      </p:pic>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Text"/>
          <p:cNvSpPr txBox="1"/>
          <p:nvPr/>
        </p:nvSpPr>
        <p:spPr>
          <a:xfrm>
            <a:off x="56482" y="6594673"/>
            <a:ext cx="160869" cy="5266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defTabSz="457200">
              <a:defRPr sz="1466">
                <a:latin typeface="Garamond"/>
                <a:ea typeface="Garamond"/>
                <a:cs typeface="Garamond"/>
                <a:sym typeface="Garamond"/>
              </a:defRPr>
            </a:lvl1pPr>
          </a:lstStyle>
          <a:p>
            <a:r>
              <a:rPr dirty="0"/>
              <a:t> </a:t>
            </a:r>
            <a:endParaRPr sz="1600" dirty="0">
              <a:latin typeface="Calibri"/>
              <a:ea typeface="Calibri"/>
              <a:cs typeface="Calibri"/>
              <a:sym typeface="Calibri"/>
            </a:endParaRPr>
          </a:p>
        </p:txBody>
      </p:sp>
      <p:sp>
        <p:nvSpPr>
          <p:cNvPr id="220" name="“Politically, we don't have an editorial line. But morally, we have an editorial line. For example, we are very pro-women, because we're a woman-led startup, we are pro-minorities, which is difficult in Pakistan to a large extent, because you get a lot o"/>
          <p:cNvSpPr txBox="1"/>
          <p:nvPr/>
        </p:nvSpPr>
        <p:spPr>
          <a:xfrm>
            <a:off x="1067949" y="1801029"/>
            <a:ext cx="22248103" cy="105391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defTabSz="457200">
              <a:defRPr sz="4066" i="1">
                <a:solidFill>
                  <a:srgbClr val="5C487D"/>
                </a:solidFill>
              </a:defRPr>
            </a:pPr>
            <a:endParaRPr dirty="0"/>
          </a:p>
          <a:p>
            <a:pPr algn="l" defTabSz="457200">
              <a:defRPr sz="4066" i="1">
                <a:solidFill>
                  <a:srgbClr val="5C487D"/>
                </a:solidFill>
              </a:defRPr>
            </a:pPr>
            <a:endParaRPr dirty="0"/>
          </a:p>
          <a:p>
            <a:pPr algn="l" defTabSz="457200">
              <a:defRPr sz="3966" i="1">
                <a:solidFill>
                  <a:srgbClr val="523D81"/>
                </a:solidFill>
              </a:defRPr>
            </a:pPr>
            <a:r>
              <a:rPr dirty="0"/>
              <a:t>“Politically, we don't have an editorial line. </a:t>
            </a:r>
            <a:r>
              <a:rPr b="1" dirty="0"/>
              <a:t>But morally, we have an editorial line</a:t>
            </a:r>
            <a:r>
              <a:rPr dirty="0"/>
              <a:t>. For example, we are very pro-women, because we're a woman-led startup, we are pro-minorities, which is difficult in Pakistan to a large extent, because you get a lot of hate if you are pro certain minorities. We are pro-, you know, democracy… </a:t>
            </a:r>
            <a:r>
              <a:rPr b="1" dirty="0"/>
              <a:t>we take the democratic line; that's something we don't draw lines on</a:t>
            </a:r>
            <a:r>
              <a:rPr dirty="0"/>
              <a:t>.” (The Current Editor-in-chief)</a:t>
            </a:r>
          </a:p>
          <a:p>
            <a:pPr algn="l" defTabSz="457200">
              <a:defRPr sz="3966" i="1">
                <a:solidFill>
                  <a:srgbClr val="523D81"/>
                </a:solidFill>
              </a:defRPr>
            </a:pPr>
            <a:endParaRPr dirty="0"/>
          </a:p>
          <a:p>
            <a:pPr algn="l" defTabSz="457200">
              <a:defRPr sz="3966" i="1">
                <a:solidFill>
                  <a:srgbClr val="523D81"/>
                </a:solidFill>
              </a:defRPr>
            </a:pPr>
            <a:r>
              <a:rPr dirty="0"/>
              <a:t>“Journalism has a </a:t>
            </a:r>
            <a:r>
              <a:rPr b="1" dirty="0"/>
              <a:t>responsibility to educate and empower</a:t>
            </a:r>
            <a:r>
              <a:rPr dirty="0"/>
              <a:t>, not just report” (New Naratif CEO)</a:t>
            </a:r>
          </a:p>
          <a:p>
            <a:pPr algn="l" defTabSz="457200">
              <a:defRPr sz="3966"/>
            </a:pPr>
            <a:endParaRPr dirty="0"/>
          </a:p>
          <a:p>
            <a:pPr algn="l" defTabSz="457200">
              <a:defRPr sz="3966" i="1">
                <a:solidFill>
                  <a:srgbClr val="5C487D"/>
                </a:solidFill>
              </a:defRPr>
            </a:pPr>
            <a:r>
              <a:rPr dirty="0"/>
              <a:t>Journalism as a means to an end: the problem should not be simply about about saving journalism but “thinking deeply about </a:t>
            </a:r>
            <a:r>
              <a:rPr b="1" dirty="0"/>
              <a:t>what journalism is for</a:t>
            </a:r>
            <a:r>
              <a:rPr dirty="0"/>
              <a:t>. What’s the point of journalism and </a:t>
            </a:r>
            <a:r>
              <a:rPr b="1" dirty="0"/>
              <a:t>what it can and should do.</a:t>
            </a:r>
            <a:r>
              <a:rPr dirty="0"/>
              <a:t>” (Wales-based community organiser, Bureau Local)</a:t>
            </a:r>
          </a:p>
          <a:p>
            <a:pPr algn="l" defTabSz="457200">
              <a:defRPr sz="3966" i="1">
                <a:solidFill>
                  <a:srgbClr val="5C487D"/>
                </a:solidFill>
              </a:defRPr>
            </a:pPr>
            <a:endParaRPr dirty="0"/>
          </a:p>
          <a:p>
            <a:pPr algn="l" defTabSz="457200">
              <a:defRPr sz="4066" i="1">
                <a:solidFill>
                  <a:srgbClr val="5C487D"/>
                </a:solidFill>
              </a:defRPr>
            </a:pPr>
            <a:r>
              <a:rPr dirty="0"/>
              <a:t>“For me, </a:t>
            </a:r>
            <a:r>
              <a:rPr b="1" dirty="0"/>
              <a:t>building a more inclusive, understanding, and accepting society</a:t>
            </a:r>
            <a:r>
              <a:rPr dirty="0"/>
              <a:t> is really the bottom line of journalism.” (New Naratif freelance reporter)</a:t>
            </a:r>
          </a:p>
          <a:p>
            <a:pPr algn="l" defTabSz="457200">
              <a:defRPr sz="3966" i="1">
                <a:solidFill>
                  <a:srgbClr val="5C487D"/>
                </a:solidFill>
              </a:defRPr>
            </a:pPr>
            <a:r>
              <a:rPr dirty="0"/>
              <a:t> </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 name="Reimagining journalistic epistemology from the ground up"/>
          <p:cNvSpPr txBox="1"/>
          <p:nvPr/>
        </p:nvSpPr>
        <p:spPr>
          <a:xfrm>
            <a:off x="1186133" y="550095"/>
            <a:ext cx="18799393" cy="28092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a:defRPr sz="8000" spc="-239">
                <a:gradFill flip="none" rotWithShape="1">
                  <a:gsLst>
                    <a:gs pos="0">
                      <a:srgbClr val="4822FD"/>
                    </a:gs>
                    <a:gs pos="100000">
                      <a:srgbClr val="D695FF"/>
                    </a:gs>
                  </a:gsLst>
                  <a:lin ang="21585482" scaled="0"/>
                </a:gradFill>
                <a:latin typeface="+mn-lt"/>
                <a:ea typeface="+mn-ea"/>
                <a:cs typeface="+mn-cs"/>
                <a:sym typeface="Graphik Semibold"/>
              </a:defRPr>
            </a:lvl1pPr>
          </a:lstStyle>
          <a:p>
            <a:r>
              <a:rPr dirty="0"/>
              <a:t>Reimagining journalistic epistemology from the ground up</a:t>
            </a:r>
          </a:p>
        </p:txBody>
      </p:sp>
      <p:sp>
        <p:nvSpPr>
          <p:cNvPr id="223" name="Text"/>
          <p:cNvSpPr txBox="1"/>
          <p:nvPr/>
        </p:nvSpPr>
        <p:spPr>
          <a:xfrm>
            <a:off x="12128499" y="3334742"/>
            <a:ext cx="127001" cy="26479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spAutoFit/>
          </a:bodyPr>
          <a:lstStyle/>
          <a:p>
            <a:pPr>
              <a:defRPr sz="5000" b="1"/>
            </a:pPr>
            <a:endParaRPr dirty="0"/>
          </a:p>
          <a:p>
            <a:pPr>
              <a:defRPr sz="5000" b="1"/>
            </a:pPr>
            <a:endParaRPr dirty="0"/>
          </a:p>
        </p:txBody>
      </p:sp>
      <p:sp>
        <p:nvSpPr>
          <p:cNvPr id="224" name="Text"/>
          <p:cNvSpPr txBox="1"/>
          <p:nvPr/>
        </p:nvSpPr>
        <p:spPr>
          <a:xfrm>
            <a:off x="56482" y="6594673"/>
            <a:ext cx="160869" cy="5266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defTabSz="457200">
              <a:defRPr sz="1466">
                <a:latin typeface="Garamond"/>
                <a:ea typeface="Garamond"/>
                <a:cs typeface="Garamond"/>
                <a:sym typeface="Garamond"/>
              </a:defRPr>
            </a:lvl1pPr>
          </a:lstStyle>
          <a:p>
            <a:r>
              <a:rPr dirty="0"/>
              <a:t> </a:t>
            </a:r>
            <a:endParaRPr sz="1600" dirty="0">
              <a:latin typeface="Calibri"/>
              <a:ea typeface="Calibri"/>
              <a:cs typeface="Calibri"/>
              <a:sym typeface="Calibri"/>
            </a:endParaRPr>
          </a:p>
        </p:txBody>
      </p:sp>
      <p:sp>
        <p:nvSpPr>
          <p:cNvPr id="225" name="Text"/>
          <p:cNvSpPr txBox="1"/>
          <p:nvPr/>
        </p:nvSpPr>
        <p:spPr>
          <a:xfrm>
            <a:off x="3233682" y="8205390"/>
            <a:ext cx="19647536" cy="5647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defTabSz="457200">
              <a:defRPr sz="1600">
                <a:latin typeface="Calibri"/>
                <a:ea typeface="Calibri"/>
                <a:cs typeface="Calibri"/>
                <a:sym typeface="Calibri"/>
              </a:defRPr>
            </a:lvl1pPr>
          </a:lstStyle>
          <a:p>
            <a:r>
              <a:rPr dirty="0"/>
              <a:t> </a:t>
            </a:r>
          </a:p>
        </p:txBody>
      </p:sp>
      <p:sp>
        <p:nvSpPr>
          <p:cNvPr id="226" name="Pioneer journalism producers go beyond their purely epistemic role as facilitators of knowledge and adopt, and indeed embrace, a semi-political role akin to grassroots activism. In so doing, they act as agents of change, slowly shifting journalistic epis"/>
          <p:cNvSpPr txBox="1"/>
          <p:nvPr/>
        </p:nvSpPr>
        <p:spPr>
          <a:xfrm>
            <a:off x="1270648" y="4704559"/>
            <a:ext cx="21842704" cy="86826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defTabSz="457200">
              <a:lnSpc>
                <a:spcPct val="120000"/>
              </a:lnSpc>
              <a:defRPr sz="3600"/>
            </a:pPr>
            <a:r>
              <a:rPr dirty="0"/>
              <a:t>Pioneer journalism producers go beyond their purely epistemic role as facilitators of knowledge and adopt, and indeed embrace, a semi-political role akin to grassroots activism. In so doing, they act as </a:t>
            </a:r>
            <a:r>
              <a:rPr b="1" dirty="0"/>
              <a:t>agents of change</a:t>
            </a:r>
            <a:r>
              <a:rPr dirty="0"/>
              <a:t>, slowly shifting journalistic epistemology beyond its traditional mission to inform towards social action and collective care, abandoning the </a:t>
            </a:r>
            <a:r>
              <a:rPr i="1" dirty="0"/>
              <a:t>view from nowhere</a:t>
            </a:r>
            <a:r>
              <a:rPr dirty="0"/>
              <a:t> and </a:t>
            </a:r>
            <a:r>
              <a:rPr b="1" dirty="0"/>
              <a:t>actively embedding themselves in the world</a:t>
            </a:r>
            <a:r>
              <a:rPr dirty="0"/>
              <a:t>. </a:t>
            </a:r>
          </a:p>
          <a:p>
            <a:pPr algn="l" defTabSz="457200">
              <a:lnSpc>
                <a:spcPct val="120000"/>
              </a:lnSpc>
              <a:defRPr sz="3600"/>
            </a:pPr>
            <a:endParaRPr dirty="0"/>
          </a:p>
          <a:p>
            <a:pPr algn="l" defTabSz="457200">
              <a:lnSpc>
                <a:spcPct val="120000"/>
              </a:lnSpc>
              <a:defRPr sz="3600"/>
            </a:pPr>
            <a:r>
              <a:rPr dirty="0"/>
              <a:t>Pioneer journalists adopt a more engaged role in society – “towards questioning, negotiating, and even reimagining reality” (Medeiros &amp; Badr, 2022, p. 1356), thus moving beyond information and closer to something akin to </a:t>
            </a:r>
            <a:r>
              <a:rPr b="1" i="1" dirty="0"/>
              <a:t>knowledge-based advocacy.</a:t>
            </a:r>
            <a:r>
              <a:rPr dirty="0"/>
              <a:t> </a:t>
            </a:r>
          </a:p>
          <a:p>
            <a:pPr algn="l" defTabSz="457200">
              <a:lnSpc>
                <a:spcPct val="120000"/>
              </a:lnSpc>
              <a:defRPr sz="3600"/>
            </a:pPr>
            <a:endParaRPr dirty="0"/>
          </a:p>
          <a:p>
            <a:pPr algn="l" defTabSz="457200">
              <a:lnSpc>
                <a:spcPct val="120000"/>
              </a:lnSpc>
              <a:defRPr sz="3600"/>
            </a:pPr>
            <a:r>
              <a:rPr dirty="0"/>
              <a:t>Through their epistemic vision and values and their experimental epistemic praxis, pioneer journalists push the boundaries of journalism, </a:t>
            </a:r>
            <a:r>
              <a:rPr b="1" dirty="0"/>
              <a:t>gesturing towards some possible futures</a:t>
            </a:r>
            <a:r>
              <a:rPr dirty="0"/>
              <a:t> and towards not only “what journalism could be” (Zelizer, 2017), but more importantly, </a:t>
            </a:r>
            <a:r>
              <a:rPr b="1" dirty="0"/>
              <a:t>what it </a:t>
            </a:r>
            <a:r>
              <a:rPr b="1" i="1" dirty="0"/>
              <a:t>could do</a:t>
            </a:r>
            <a:r>
              <a:rPr i="1" dirty="0"/>
              <a:t>.</a:t>
            </a:r>
            <a:r>
              <a:rPr dirty="0">
                <a:latin typeface="Times Roman"/>
                <a:ea typeface="Times Roman"/>
                <a:cs typeface="Times Roman"/>
                <a:sym typeface="Times Roman"/>
              </a:rPr>
              <a:t> </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Five ways pioneer journalists reimagine journalistic epistemology"/>
          <p:cNvSpPr txBox="1"/>
          <p:nvPr/>
        </p:nvSpPr>
        <p:spPr>
          <a:xfrm>
            <a:off x="1289016" y="1110194"/>
            <a:ext cx="21168131" cy="253949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a:lnSpc>
                <a:spcPct val="80000"/>
              </a:lnSpc>
              <a:defRPr sz="8000" spc="-239">
                <a:gradFill flip="none" rotWithShape="1">
                  <a:gsLst>
                    <a:gs pos="0">
                      <a:srgbClr val="4822FD"/>
                    </a:gs>
                    <a:gs pos="100000">
                      <a:srgbClr val="D695FF"/>
                    </a:gs>
                  </a:gsLst>
                  <a:lin ang="21585482" scaled="0"/>
                </a:gradFill>
                <a:latin typeface="+mn-lt"/>
                <a:ea typeface="+mn-ea"/>
                <a:cs typeface="+mn-cs"/>
                <a:sym typeface="Graphik Semibold"/>
              </a:defRPr>
            </a:lvl1pPr>
          </a:lstStyle>
          <a:p>
            <a:r>
              <a:rPr dirty="0"/>
              <a:t>Five ways pioneer journalists reimagine journalistic epistemology</a:t>
            </a:r>
          </a:p>
        </p:txBody>
      </p:sp>
      <p:sp>
        <p:nvSpPr>
          <p:cNvPr id="231" name="Text"/>
          <p:cNvSpPr txBox="1"/>
          <p:nvPr/>
        </p:nvSpPr>
        <p:spPr>
          <a:xfrm>
            <a:off x="12128499" y="3334742"/>
            <a:ext cx="127001" cy="26479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spAutoFit/>
          </a:bodyPr>
          <a:lstStyle/>
          <a:p>
            <a:pPr>
              <a:defRPr sz="5000" b="1"/>
            </a:pPr>
            <a:endParaRPr dirty="0"/>
          </a:p>
          <a:p>
            <a:pPr>
              <a:defRPr sz="5000" b="1"/>
            </a:pPr>
            <a:endParaRPr dirty="0"/>
          </a:p>
        </p:txBody>
      </p:sp>
      <p:sp>
        <p:nvSpPr>
          <p:cNvPr id="232" name="Text"/>
          <p:cNvSpPr txBox="1"/>
          <p:nvPr/>
        </p:nvSpPr>
        <p:spPr>
          <a:xfrm>
            <a:off x="56482" y="6594673"/>
            <a:ext cx="160869" cy="5266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defTabSz="457200">
              <a:defRPr sz="1466">
                <a:latin typeface="Garamond"/>
                <a:ea typeface="Garamond"/>
                <a:cs typeface="Garamond"/>
                <a:sym typeface="Garamond"/>
              </a:defRPr>
            </a:lvl1pPr>
          </a:lstStyle>
          <a:p>
            <a:r>
              <a:rPr dirty="0"/>
              <a:t> </a:t>
            </a:r>
            <a:endParaRPr sz="1600" dirty="0">
              <a:latin typeface="Calibri"/>
              <a:ea typeface="Calibri"/>
              <a:cs typeface="Calibri"/>
              <a:sym typeface="Calibri"/>
            </a:endParaRPr>
          </a:p>
        </p:txBody>
      </p:sp>
      <p:sp>
        <p:nvSpPr>
          <p:cNvPr id="233" name="Text"/>
          <p:cNvSpPr txBox="1"/>
          <p:nvPr/>
        </p:nvSpPr>
        <p:spPr>
          <a:xfrm>
            <a:off x="3233682" y="8205390"/>
            <a:ext cx="19647536" cy="5647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defTabSz="457200">
              <a:defRPr sz="1600">
                <a:latin typeface="Calibri"/>
                <a:ea typeface="Calibri"/>
                <a:cs typeface="Calibri"/>
                <a:sym typeface="Calibri"/>
              </a:defRPr>
            </a:lvl1pPr>
          </a:lstStyle>
          <a:p>
            <a:r>
              <a:rPr dirty="0"/>
              <a:t> </a:t>
            </a:r>
          </a:p>
        </p:txBody>
      </p:sp>
      <p:sp>
        <p:nvSpPr>
          <p:cNvPr id="234" name="1. Challenging journalism’s traditionally neutral and detached epistemic praxis by abandoning journalists’ position as disinterested observers and openly taking a stand on issues that matter.…"/>
          <p:cNvSpPr txBox="1"/>
          <p:nvPr/>
        </p:nvSpPr>
        <p:spPr>
          <a:xfrm>
            <a:off x="1574589" y="5021421"/>
            <a:ext cx="20819014" cy="889935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defTabSz="457200">
              <a:lnSpc>
                <a:spcPct val="150000"/>
              </a:lnSpc>
              <a:defRPr sz="3500"/>
            </a:pPr>
            <a:r>
              <a:rPr dirty="0"/>
              <a:t>1. Challenging journalism’s traditionally neutral and detached epistemic praxis by </a:t>
            </a:r>
            <a:r>
              <a:rPr b="1" i="1" dirty="0"/>
              <a:t>abandoning journalists’ position as disinterested observers</a:t>
            </a:r>
            <a:r>
              <a:rPr dirty="0"/>
              <a:t> and openly taking a stand on issues that matter.</a:t>
            </a:r>
          </a:p>
          <a:p>
            <a:pPr algn="l" defTabSz="457200">
              <a:lnSpc>
                <a:spcPct val="150000"/>
              </a:lnSpc>
              <a:defRPr sz="3500"/>
            </a:pPr>
            <a:r>
              <a:rPr dirty="0"/>
              <a:t>2.	Engaging in </a:t>
            </a:r>
            <a:r>
              <a:rPr b="1" i="1" dirty="0"/>
              <a:t>knowledge-based advocacy </a:t>
            </a:r>
            <a:r>
              <a:rPr dirty="0"/>
              <a:t>– seeking to mobilise, empower, and create impact and democracy-building capacities.</a:t>
            </a:r>
          </a:p>
          <a:p>
            <a:pPr algn="l" defTabSz="457200">
              <a:lnSpc>
                <a:spcPct val="150000"/>
              </a:lnSpc>
              <a:defRPr sz="3500"/>
            </a:pPr>
            <a:r>
              <a:rPr dirty="0"/>
              <a:t>3.	</a:t>
            </a:r>
            <a:r>
              <a:rPr b="1" i="1" dirty="0"/>
              <a:t>Creating a circle of collective care</a:t>
            </a:r>
            <a:r>
              <a:rPr dirty="0"/>
              <a:t> – connecting and building bridges between people, stories and realities, and offering solutions and constructive approaches to issues.</a:t>
            </a:r>
          </a:p>
          <a:p>
            <a:pPr algn="l" defTabSz="457200">
              <a:lnSpc>
                <a:spcPct val="150000"/>
              </a:lnSpc>
              <a:defRPr sz="3500"/>
            </a:pPr>
            <a:r>
              <a:rPr dirty="0"/>
              <a:t>4.	</a:t>
            </a:r>
            <a:r>
              <a:rPr b="1" i="1" dirty="0"/>
              <a:t>Deep engagement and relationality </a:t>
            </a:r>
            <a:r>
              <a:rPr dirty="0"/>
              <a:t>– publics and journalists embedded in the knowledge production process, non-extractive approaches, mutual listening and learning.</a:t>
            </a:r>
          </a:p>
          <a:p>
            <a:pPr algn="l" defTabSz="457200">
              <a:lnSpc>
                <a:spcPct val="150000"/>
              </a:lnSpc>
              <a:defRPr sz="3500"/>
            </a:pPr>
            <a:r>
              <a:rPr dirty="0"/>
              <a:t>5.	</a:t>
            </a:r>
            <a:r>
              <a:rPr b="1" i="1" dirty="0"/>
              <a:t>Redressing epistemic injustice </a:t>
            </a:r>
            <a:r>
              <a:rPr dirty="0"/>
              <a:t>by giving people and communities agency and power to co-produce narratives.</a:t>
            </a:r>
          </a:p>
          <a:p>
            <a:pPr algn="l" defTabSz="457200">
              <a:lnSpc>
                <a:spcPts val="6600"/>
              </a:lnSpc>
              <a:defRPr sz="3500"/>
            </a:pPr>
            <a:endParaRPr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About the project"/>
          <p:cNvSpPr txBox="1">
            <a:spLocks noGrp="1"/>
          </p:cNvSpPr>
          <p:nvPr>
            <p:ph type="title"/>
          </p:nvPr>
        </p:nvSpPr>
        <p:spPr>
          <a:prstGeom prst="rect">
            <a:avLst/>
          </a:prstGeom>
        </p:spPr>
        <p:txBody>
          <a:bodyPr/>
          <a:lstStyle>
            <a:lvl1pPr>
              <a:defRPr>
                <a:gradFill flip="none" rotWithShape="1">
                  <a:gsLst>
                    <a:gs pos="0">
                      <a:srgbClr val="4822FD"/>
                    </a:gs>
                    <a:gs pos="100000">
                      <a:srgbClr val="D784FF"/>
                    </a:gs>
                  </a:gsLst>
                  <a:lin ang="21541854" scaled="0"/>
                </a:gradFill>
              </a:defRPr>
            </a:lvl1pPr>
          </a:lstStyle>
          <a:p>
            <a:r>
              <a:rPr dirty="0"/>
              <a:t>About the project</a:t>
            </a:r>
          </a:p>
        </p:txBody>
      </p:sp>
      <p:sp>
        <p:nvSpPr>
          <p:cNvPr id="161" name="PhD (University of Stirling): Meaning-ful Encounters: Relational encoding in pioneer journalism and the reimagining of journalistic epistemology (2018-2023)…"/>
          <p:cNvSpPr txBox="1">
            <a:spLocks noGrp="1"/>
          </p:cNvSpPr>
          <p:nvPr>
            <p:ph type="body" idx="1"/>
          </p:nvPr>
        </p:nvSpPr>
        <p:spPr>
          <a:xfrm>
            <a:off x="1217983" y="4130967"/>
            <a:ext cx="21948034" cy="9783768"/>
          </a:xfrm>
          <a:prstGeom prst="rect">
            <a:avLst/>
          </a:prstGeom>
        </p:spPr>
        <p:txBody>
          <a:bodyPr/>
          <a:lstStyle/>
          <a:p>
            <a:pPr marL="558800" indent="-558800">
              <a:defRPr sz="4200"/>
            </a:pPr>
            <a:r>
              <a:rPr dirty="0"/>
              <a:t>PhD (University of Stirling): </a:t>
            </a:r>
            <a:r>
              <a:rPr b="1" i="1" dirty="0"/>
              <a:t>Meaning-ful Encounters</a:t>
            </a:r>
            <a:r>
              <a:rPr b="1" dirty="0"/>
              <a:t>: Relational encoding in pioneer journalism and the reimagining of journalistic epistemology </a:t>
            </a:r>
            <a:r>
              <a:rPr dirty="0"/>
              <a:t>(2018-2023)</a:t>
            </a:r>
          </a:p>
          <a:p>
            <a:pPr marL="558800" indent="-558800">
              <a:defRPr sz="4200"/>
            </a:pPr>
            <a:r>
              <a:rPr dirty="0"/>
              <a:t>Aim: Examine how transformation-focused journalism communities produce knowledge vis-à-vis their audiences, publics and wider world</a:t>
            </a:r>
          </a:p>
          <a:p>
            <a:pPr marL="558800" indent="-558800">
              <a:defRPr sz="4200"/>
            </a:pPr>
            <a:r>
              <a:rPr dirty="0"/>
              <a:t>Research design and scope: Multiple case study, transnational (global) pioneer communities</a:t>
            </a:r>
          </a:p>
          <a:p>
            <a:pPr marL="558800" indent="-558800">
              <a:defRPr sz="4200"/>
            </a:pPr>
            <a:r>
              <a:rPr dirty="0"/>
              <a:t>Methodology: Metajournalistic discourse analysis, 30 semi-structured interviews, multimodal discourse analysis of pioneer journalism stories</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The research problem"/>
          <p:cNvSpPr txBox="1">
            <a:spLocks noGrp="1"/>
          </p:cNvSpPr>
          <p:nvPr>
            <p:ph type="title"/>
          </p:nvPr>
        </p:nvSpPr>
        <p:spPr>
          <a:prstGeom prst="rect">
            <a:avLst/>
          </a:prstGeom>
        </p:spPr>
        <p:txBody>
          <a:bodyPr/>
          <a:lstStyle>
            <a:lvl1pPr>
              <a:defRPr>
                <a:gradFill flip="none" rotWithShape="1">
                  <a:gsLst>
                    <a:gs pos="0">
                      <a:srgbClr val="4822FD"/>
                    </a:gs>
                    <a:gs pos="100000">
                      <a:srgbClr val="D784FF"/>
                    </a:gs>
                  </a:gsLst>
                  <a:lin ang="21541854" scaled="0"/>
                </a:gradFill>
              </a:defRPr>
            </a:lvl1pPr>
          </a:lstStyle>
          <a:p>
            <a:r>
              <a:rPr dirty="0"/>
              <a:t>The research problem</a:t>
            </a:r>
          </a:p>
        </p:txBody>
      </p:sp>
      <p:sp>
        <p:nvSpPr>
          <p:cNvPr id="164" name="Journalism’s epistemic crisis and loss of epistemic authority (Carlson, 2017, Steensen, 2019)…"/>
          <p:cNvSpPr txBox="1">
            <a:spLocks noGrp="1"/>
          </p:cNvSpPr>
          <p:nvPr>
            <p:ph type="body" idx="1"/>
          </p:nvPr>
        </p:nvSpPr>
        <p:spPr>
          <a:xfrm>
            <a:off x="1217983" y="3069578"/>
            <a:ext cx="20246354" cy="9783769"/>
          </a:xfrm>
          <a:prstGeom prst="rect">
            <a:avLst/>
          </a:prstGeom>
        </p:spPr>
        <p:txBody>
          <a:bodyPr/>
          <a:lstStyle/>
          <a:p>
            <a:pPr marL="452628" indent="-452628" defTabSz="1975104">
              <a:lnSpc>
                <a:spcPct val="120000"/>
              </a:lnSpc>
              <a:spcBef>
                <a:spcPts val="1900"/>
              </a:spcBef>
              <a:defRPr sz="3402"/>
            </a:pPr>
            <a:r>
              <a:rPr dirty="0"/>
              <a:t>Journalism’s </a:t>
            </a:r>
            <a:r>
              <a:rPr b="1" dirty="0"/>
              <a:t>epistemic crisis</a:t>
            </a:r>
            <a:r>
              <a:rPr dirty="0"/>
              <a:t> and loss of epistemic authority (Carlson, 2017, Steensen, 2019)</a:t>
            </a:r>
          </a:p>
          <a:p>
            <a:pPr marL="452628" indent="-452628" defTabSz="1975104">
              <a:lnSpc>
                <a:spcPct val="120000"/>
              </a:lnSpc>
              <a:spcBef>
                <a:spcPts val="1900"/>
              </a:spcBef>
              <a:defRPr sz="3402"/>
            </a:pPr>
            <a:r>
              <a:rPr dirty="0"/>
              <a:t>Converged media, dislocation to non-proprietary platforms, broken monopoly of legacy media, (inter-)active and fragmented audiences, and public realisations that news is a construct </a:t>
            </a:r>
            <a:r>
              <a:rPr b="1" dirty="0"/>
              <a:t>challenge the validation of news-as-knowledge</a:t>
            </a:r>
            <a:r>
              <a:rPr dirty="0"/>
              <a:t> (Ekström &amp; Westlund, 2019)</a:t>
            </a:r>
          </a:p>
          <a:p>
            <a:pPr marL="452628" indent="-452628" defTabSz="1975104">
              <a:lnSpc>
                <a:spcPct val="120000"/>
              </a:lnSpc>
              <a:spcBef>
                <a:spcPts val="1900"/>
              </a:spcBef>
              <a:defRPr sz="3402"/>
            </a:pPr>
            <a:r>
              <a:rPr dirty="0"/>
              <a:t>Callison and Young (2019) locate the epistemic crisis of journalism in</a:t>
            </a:r>
            <a:r>
              <a:rPr b="1" dirty="0"/>
              <a:t> its traditional </a:t>
            </a:r>
            <a:r>
              <a:rPr b="1" i="1" dirty="0"/>
              <a:t>view from nowhere </a:t>
            </a:r>
            <a:r>
              <a:rPr i="1" dirty="0"/>
              <a:t>(</a:t>
            </a:r>
            <a:r>
              <a:rPr dirty="0"/>
              <a:t>the neutral, distanced regime of reporting), rooted in “sedimented power relations”. They see the possible solution in </a:t>
            </a:r>
            <a:r>
              <a:rPr b="1" dirty="0"/>
              <a:t>a “relational” epistemology</a:t>
            </a:r>
            <a:r>
              <a:rPr dirty="0"/>
              <a:t>: “relating oneself and one’s knowledge in systems and social order within which knowledge is produced, valued and mobilised” (p. 13)</a:t>
            </a:r>
          </a:p>
          <a:p>
            <a:pPr marL="452628" indent="-452628" defTabSz="1975104">
              <a:lnSpc>
                <a:spcPct val="120000"/>
              </a:lnSpc>
              <a:spcBef>
                <a:spcPts val="1900"/>
              </a:spcBef>
              <a:defRPr sz="3402"/>
            </a:pPr>
            <a:r>
              <a:rPr dirty="0"/>
              <a:t>Soul-searching in newsrooms old and new </a:t>
            </a:r>
            <a:r>
              <a:rPr b="1" dirty="0"/>
              <a:t>to reconnect with audiences/publics</a:t>
            </a:r>
            <a:r>
              <a:rPr dirty="0"/>
              <a:t>: new styles and strategic rituals emerging (e.g., emotionality), </a:t>
            </a:r>
            <a:r>
              <a:rPr b="1" dirty="0"/>
              <a:t>challenging journalism’s traditional norms</a:t>
            </a:r>
            <a:r>
              <a:rPr dirty="0"/>
              <a:t> and practices (Wahl-Jorgensen, 2019, Steinke &amp; Belair-Gagnon, 2020)</a:t>
            </a:r>
          </a:p>
          <a:p>
            <a:pPr marL="452628" indent="-452628" defTabSz="1975104">
              <a:lnSpc>
                <a:spcPct val="120000"/>
              </a:lnSpc>
              <a:spcBef>
                <a:spcPts val="1900"/>
              </a:spcBef>
              <a:defRPr sz="3402"/>
            </a:pPr>
            <a:r>
              <a:rPr dirty="0"/>
              <a:t>New conceptualisations of journalism: as “a dynamic and dispersed practice” in constant process of “</a:t>
            </a:r>
            <a:r>
              <a:rPr b="1" dirty="0"/>
              <a:t>becoming”</a:t>
            </a:r>
            <a:r>
              <a:rPr dirty="0"/>
              <a:t> (Deuze &amp; Witschge, 2020, p. 32)</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Pioneer journalism’: A definition"/>
          <p:cNvSpPr txBox="1">
            <a:spLocks noGrp="1"/>
          </p:cNvSpPr>
          <p:nvPr>
            <p:ph type="title"/>
          </p:nvPr>
        </p:nvSpPr>
        <p:spPr>
          <a:prstGeom prst="rect">
            <a:avLst/>
          </a:prstGeom>
        </p:spPr>
        <p:txBody>
          <a:bodyPr/>
          <a:lstStyle>
            <a:lvl1pPr>
              <a:defRPr>
                <a:gradFill flip="none" rotWithShape="1">
                  <a:gsLst>
                    <a:gs pos="0">
                      <a:srgbClr val="4822FD"/>
                    </a:gs>
                    <a:gs pos="100000">
                      <a:srgbClr val="D784FF"/>
                    </a:gs>
                  </a:gsLst>
                  <a:lin ang="21541854" scaled="0"/>
                </a:gradFill>
              </a:defRPr>
            </a:lvl1pPr>
          </a:lstStyle>
          <a:p>
            <a:r>
              <a:rPr dirty="0"/>
              <a:t>‘Pioneer journalism’: A definition</a:t>
            </a:r>
          </a:p>
        </p:txBody>
      </p:sp>
      <p:sp>
        <p:nvSpPr>
          <p:cNvPr id="167" name="“Pioneer journalism” (Hepp &amp; Loosen, 2021): transformation-focused actors/collectives who experiment with journalistic practice and who, through their imaginations and shared visions of journalism’s “possible futures”, can ultimately effect “the re-figur"/>
          <p:cNvSpPr txBox="1">
            <a:spLocks noGrp="1"/>
          </p:cNvSpPr>
          <p:nvPr>
            <p:ph type="body" idx="1"/>
          </p:nvPr>
        </p:nvSpPr>
        <p:spPr>
          <a:xfrm>
            <a:off x="1191366" y="3069578"/>
            <a:ext cx="21948034" cy="9783769"/>
          </a:xfrm>
          <a:prstGeom prst="rect">
            <a:avLst/>
          </a:prstGeom>
        </p:spPr>
        <p:txBody>
          <a:bodyPr/>
          <a:lstStyle/>
          <a:p>
            <a:pPr marL="497332" indent="-497332" defTabSz="2170176">
              <a:lnSpc>
                <a:spcPct val="120000"/>
              </a:lnSpc>
              <a:spcBef>
                <a:spcPts val="2100"/>
              </a:spcBef>
              <a:defRPr sz="3738"/>
            </a:pPr>
            <a:r>
              <a:rPr dirty="0"/>
              <a:t>“Pioneer journalism” (Hepp &amp; Loosen, 2021): transformation-focused actors/collectives who experiment with journalistic practice and who, through their i</a:t>
            </a:r>
            <a:r>
              <a:rPr b="1" dirty="0"/>
              <a:t>maginations and shared visions of journalism’s “possible futures”</a:t>
            </a:r>
            <a:r>
              <a:rPr dirty="0"/>
              <a:t>, can ultimately effect “the re-figuration of [its] foundations” (p. 15)</a:t>
            </a:r>
          </a:p>
          <a:p>
            <a:pPr marL="497332" indent="-497332" defTabSz="2170176">
              <a:lnSpc>
                <a:spcPct val="120000"/>
              </a:lnSpc>
              <a:spcBef>
                <a:spcPts val="2100"/>
              </a:spcBef>
              <a:defRPr sz="3738"/>
            </a:pPr>
            <a:r>
              <a:rPr dirty="0"/>
              <a:t>“Peripheral actors” (Deuze &amp; Witschge, 2020, Schapals, 2022) YET they serve as “models or imaginaries of new possibilities”, </a:t>
            </a:r>
            <a:r>
              <a:rPr b="1" dirty="0"/>
              <a:t>gesturing towards what journalism “could be” </a:t>
            </a:r>
            <a:r>
              <a:rPr dirty="0"/>
              <a:t>(Zelizer, 2017).</a:t>
            </a:r>
          </a:p>
          <a:p>
            <a:pPr marL="497332" indent="-497332" defTabSz="2170176">
              <a:lnSpc>
                <a:spcPct val="120000"/>
              </a:lnSpc>
              <a:spcBef>
                <a:spcPts val="2100"/>
              </a:spcBef>
              <a:defRPr sz="3738"/>
            </a:pPr>
            <a:r>
              <a:rPr dirty="0"/>
              <a:t>Pioneer communities are “imagined collectives” (Hepp, 2016) in deep mediatization,  a </a:t>
            </a:r>
            <a:r>
              <a:rPr b="1" dirty="0"/>
              <a:t>hybrid figuration between a social movement and a think tank</a:t>
            </a:r>
            <a:r>
              <a:rPr dirty="0"/>
              <a:t>, united by a mission to “bring about </a:t>
            </a:r>
            <a:r>
              <a:rPr b="1" dirty="0"/>
              <a:t>media-related change</a:t>
            </a:r>
            <a:r>
              <a:rPr dirty="0"/>
              <a:t>” (p. 927)</a:t>
            </a:r>
          </a:p>
          <a:p>
            <a:pPr marL="497332" indent="-497332" defTabSz="2170176">
              <a:lnSpc>
                <a:spcPct val="120000"/>
              </a:lnSpc>
              <a:spcBef>
                <a:spcPts val="2100"/>
              </a:spcBef>
              <a:defRPr sz="3738"/>
            </a:pPr>
            <a:r>
              <a:rPr dirty="0"/>
              <a:t> Knowledge production: </a:t>
            </a:r>
            <a:r>
              <a:rPr b="1" dirty="0"/>
              <a:t>integral to pioneer communities’ identity and goals</a:t>
            </a:r>
            <a:r>
              <a:rPr dirty="0"/>
              <a:t>. Studying pioneer journalism epistemic praxis can sensitise us to </a:t>
            </a:r>
            <a:r>
              <a:rPr b="1" dirty="0"/>
              <a:t>shifts in journalistic epistemology</a:t>
            </a:r>
            <a:r>
              <a:rPr dirty="0"/>
              <a:t> and its possible futures.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Research Questions"/>
          <p:cNvSpPr txBox="1">
            <a:spLocks noGrp="1"/>
          </p:cNvSpPr>
          <p:nvPr>
            <p:ph type="title"/>
          </p:nvPr>
        </p:nvSpPr>
        <p:spPr>
          <a:prstGeom prst="rect">
            <a:avLst/>
          </a:prstGeom>
        </p:spPr>
        <p:txBody>
          <a:bodyPr/>
          <a:lstStyle>
            <a:lvl1pPr>
              <a:defRPr>
                <a:gradFill flip="none" rotWithShape="1">
                  <a:gsLst>
                    <a:gs pos="0">
                      <a:srgbClr val="4822FD"/>
                    </a:gs>
                    <a:gs pos="100000">
                      <a:srgbClr val="D784FF"/>
                    </a:gs>
                  </a:gsLst>
                  <a:lin ang="21541854" scaled="0"/>
                </a:gradFill>
              </a:defRPr>
            </a:lvl1pPr>
          </a:lstStyle>
          <a:p>
            <a:r>
              <a:rPr dirty="0"/>
              <a:t>Research Questions</a:t>
            </a:r>
          </a:p>
        </p:txBody>
      </p:sp>
      <p:sp>
        <p:nvSpPr>
          <p:cNvPr id="170" name="RQ1: What is pioneer journalists’ vision about the epistemic role of journalism?…"/>
          <p:cNvSpPr txBox="1">
            <a:spLocks noGrp="1"/>
          </p:cNvSpPr>
          <p:nvPr>
            <p:ph type="body" sz="half" idx="1"/>
          </p:nvPr>
        </p:nvSpPr>
        <p:spPr>
          <a:xfrm>
            <a:off x="1536861" y="4584443"/>
            <a:ext cx="21948035" cy="5406148"/>
          </a:xfrm>
          <a:prstGeom prst="rect">
            <a:avLst/>
          </a:prstGeom>
        </p:spPr>
        <p:txBody>
          <a:bodyPr/>
          <a:lstStyle/>
          <a:p>
            <a:pPr marL="0" indent="0" defTabSz="406908">
              <a:lnSpc>
                <a:spcPct val="150000"/>
              </a:lnSpc>
              <a:spcBef>
                <a:spcPts val="0"/>
              </a:spcBef>
              <a:buClrTx/>
              <a:buSzTx/>
              <a:buNone/>
              <a:defRPr sz="4450"/>
            </a:pPr>
            <a:r>
              <a:rPr b="1" dirty="0"/>
              <a:t>RQ1:</a:t>
            </a:r>
            <a:r>
              <a:rPr dirty="0"/>
              <a:t> What is pioneer journalists’ vision about the epistemic role of journalism?</a:t>
            </a:r>
          </a:p>
          <a:p>
            <a:pPr marL="0" indent="0" defTabSz="406908">
              <a:lnSpc>
                <a:spcPct val="150000"/>
              </a:lnSpc>
              <a:spcBef>
                <a:spcPts val="0"/>
              </a:spcBef>
              <a:buClrTx/>
              <a:buSzTx/>
              <a:buNone/>
              <a:defRPr sz="4450"/>
            </a:pPr>
            <a:r>
              <a:rPr b="1" dirty="0"/>
              <a:t>RQ2: </a:t>
            </a:r>
            <a:r>
              <a:rPr dirty="0"/>
              <a:t>How do pioneer journalism communities enact their epistemic values in their epistemic practice?</a:t>
            </a:r>
          </a:p>
          <a:p>
            <a:pPr marL="0" indent="0" defTabSz="406908">
              <a:lnSpc>
                <a:spcPct val="150000"/>
              </a:lnSpc>
              <a:spcBef>
                <a:spcPts val="0"/>
              </a:spcBef>
              <a:buClrTx/>
              <a:buSzTx/>
              <a:buNone/>
              <a:defRPr sz="4450"/>
            </a:pPr>
            <a:r>
              <a:rPr b="1" dirty="0"/>
              <a:t>RQ3:</a:t>
            </a:r>
            <a:r>
              <a:rPr dirty="0"/>
              <a:t> How do pioneer journalists, through their epistemic praxis, reimagine journalistic epistemology? </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2" name="Table 1"/>
          <p:cNvGraphicFramePr/>
          <p:nvPr>
            <p:extLst>
              <p:ext uri="{D42A27DB-BD31-4B8C-83A1-F6EECF244321}">
                <p14:modId xmlns:p14="http://schemas.microsoft.com/office/powerpoint/2010/main" val="2487166016"/>
              </p:ext>
            </p:extLst>
          </p:nvPr>
        </p:nvGraphicFramePr>
        <p:xfrm>
          <a:off x="12192000" y="3381960"/>
          <a:ext cx="11748113" cy="10004135"/>
        </p:xfrm>
        <a:graphic>
          <a:graphicData uri="http://schemas.openxmlformats.org/drawingml/2006/table">
            <a:tbl>
              <a:tblPr>
                <a:tableStyleId>{4C3C2611-4C71-4FC5-86AE-919BDF0F9419}</a:tableStyleId>
              </a:tblPr>
              <a:tblGrid>
                <a:gridCol w="5878736">
                  <a:extLst>
                    <a:ext uri="{9D8B030D-6E8A-4147-A177-3AD203B41FA5}">
                      <a16:colId xmlns:a16="http://schemas.microsoft.com/office/drawing/2014/main" val="20000"/>
                    </a:ext>
                  </a:extLst>
                </a:gridCol>
                <a:gridCol w="5869377">
                  <a:extLst>
                    <a:ext uri="{9D8B030D-6E8A-4147-A177-3AD203B41FA5}">
                      <a16:colId xmlns:a16="http://schemas.microsoft.com/office/drawing/2014/main" val="20001"/>
                    </a:ext>
                  </a:extLst>
                </a:gridCol>
              </a:tblGrid>
              <a:tr h="1356695">
                <a:tc>
                  <a:txBody>
                    <a:bodyPr/>
                    <a:lstStyle/>
                    <a:p>
                      <a:pPr algn="l" defTabSz="457200">
                        <a:lnSpc>
                          <a:spcPct val="120000"/>
                        </a:lnSpc>
                        <a:defRPr sz="1800"/>
                      </a:pPr>
                      <a:r>
                        <a:rPr sz="2533" b="1" dirty="0"/>
                        <a:t>Journalism startup/collective</a:t>
                      </a:r>
                    </a:p>
                  </a:txBody>
                  <a:tcPr marT="0" marB="0" horzOverflow="overflow"/>
                </a:tc>
                <a:tc>
                  <a:txBody>
                    <a:bodyPr/>
                    <a:lstStyle/>
                    <a:p>
                      <a:pPr algn="l" defTabSz="457200">
                        <a:lnSpc>
                          <a:spcPct val="120000"/>
                        </a:lnSpc>
                        <a:defRPr sz="1800"/>
                      </a:pPr>
                      <a:r>
                        <a:rPr sz="2533" b="1" dirty="0"/>
                        <a:t>Country</a:t>
                      </a:r>
                    </a:p>
                  </a:txBody>
                  <a:tcPr marT="0" marB="0" horzOverflow="overflow"/>
                </a:tc>
                <a:extLst>
                  <a:ext uri="{0D108BD9-81ED-4DB2-BD59-A6C34878D82A}">
                    <a16:rowId xmlns:a16="http://schemas.microsoft.com/office/drawing/2014/main" val="10000"/>
                  </a:ext>
                </a:extLst>
              </a:tr>
              <a:tr h="426007">
                <a:tc>
                  <a:txBody>
                    <a:bodyPr/>
                    <a:lstStyle/>
                    <a:p>
                      <a:pPr algn="l" defTabSz="457200">
                        <a:lnSpc>
                          <a:spcPct val="120000"/>
                        </a:lnSpc>
                        <a:defRPr sz="1800"/>
                      </a:pPr>
                      <a:r>
                        <a:rPr sz="2533" i="1" dirty="0"/>
                        <a:t>Bureau Local</a:t>
                      </a:r>
                    </a:p>
                  </a:txBody>
                  <a:tcPr marT="0" marB="0" horzOverflow="overflow"/>
                </a:tc>
                <a:tc>
                  <a:txBody>
                    <a:bodyPr/>
                    <a:lstStyle/>
                    <a:p>
                      <a:pPr algn="l" defTabSz="457200">
                        <a:lnSpc>
                          <a:spcPct val="120000"/>
                        </a:lnSpc>
                        <a:defRPr sz="1800"/>
                      </a:pPr>
                      <a:r>
                        <a:rPr sz="2533" dirty="0"/>
                        <a:t>UK</a:t>
                      </a:r>
                    </a:p>
                  </a:txBody>
                  <a:tcPr marT="0" marB="0" horzOverflow="overflow"/>
                </a:tc>
                <a:extLst>
                  <a:ext uri="{0D108BD9-81ED-4DB2-BD59-A6C34878D82A}">
                    <a16:rowId xmlns:a16="http://schemas.microsoft.com/office/drawing/2014/main" val="10001"/>
                  </a:ext>
                </a:extLst>
              </a:tr>
              <a:tr h="426007">
                <a:tc>
                  <a:txBody>
                    <a:bodyPr/>
                    <a:lstStyle/>
                    <a:p>
                      <a:pPr algn="l" defTabSz="457200">
                        <a:lnSpc>
                          <a:spcPct val="120000"/>
                        </a:lnSpc>
                        <a:defRPr sz="1800"/>
                      </a:pPr>
                      <a:r>
                        <a:rPr sz="2533" i="1" dirty="0"/>
                        <a:t>Coda Story</a:t>
                      </a:r>
                    </a:p>
                  </a:txBody>
                  <a:tcPr marT="0" marB="0" horzOverflow="overflow"/>
                </a:tc>
                <a:tc>
                  <a:txBody>
                    <a:bodyPr/>
                    <a:lstStyle/>
                    <a:p>
                      <a:pPr algn="l" defTabSz="457200">
                        <a:lnSpc>
                          <a:spcPct val="120000"/>
                        </a:lnSpc>
                        <a:defRPr sz="1800"/>
                      </a:pPr>
                      <a:r>
                        <a:rPr sz="2533" dirty="0"/>
                        <a:t>US, Georgia and Russia</a:t>
                      </a:r>
                    </a:p>
                  </a:txBody>
                  <a:tcPr marT="0" marB="0" horzOverflow="overflow"/>
                </a:tc>
                <a:extLst>
                  <a:ext uri="{0D108BD9-81ED-4DB2-BD59-A6C34878D82A}">
                    <a16:rowId xmlns:a16="http://schemas.microsoft.com/office/drawing/2014/main" val="10002"/>
                  </a:ext>
                </a:extLst>
              </a:tr>
              <a:tr h="426007">
                <a:tc>
                  <a:txBody>
                    <a:bodyPr/>
                    <a:lstStyle/>
                    <a:p>
                      <a:pPr algn="l" defTabSz="457200">
                        <a:lnSpc>
                          <a:spcPct val="120000"/>
                        </a:lnSpc>
                        <a:defRPr sz="1800"/>
                      </a:pPr>
                      <a:r>
                        <a:rPr sz="2533" i="1" dirty="0"/>
                        <a:t>The Correspondent</a:t>
                      </a:r>
                    </a:p>
                  </a:txBody>
                  <a:tcPr marT="0" marB="0" horzOverflow="overflow"/>
                </a:tc>
                <a:tc>
                  <a:txBody>
                    <a:bodyPr/>
                    <a:lstStyle/>
                    <a:p>
                      <a:pPr algn="l" defTabSz="457200">
                        <a:lnSpc>
                          <a:spcPct val="120000"/>
                        </a:lnSpc>
                        <a:defRPr sz="1800"/>
                      </a:pPr>
                      <a:r>
                        <a:rPr sz="2533" dirty="0"/>
                        <a:t>Netherlands, Global</a:t>
                      </a:r>
                    </a:p>
                  </a:txBody>
                  <a:tcPr marT="0" marB="0" horzOverflow="overflow"/>
                </a:tc>
                <a:extLst>
                  <a:ext uri="{0D108BD9-81ED-4DB2-BD59-A6C34878D82A}">
                    <a16:rowId xmlns:a16="http://schemas.microsoft.com/office/drawing/2014/main" val="10003"/>
                  </a:ext>
                </a:extLst>
              </a:tr>
              <a:tr h="426007">
                <a:tc>
                  <a:txBody>
                    <a:bodyPr/>
                    <a:lstStyle/>
                    <a:p>
                      <a:pPr algn="l" defTabSz="457200">
                        <a:lnSpc>
                          <a:spcPct val="120000"/>
                        </a:lnSpc>
                        <a:defRPr sz="1800"/>
                      </a:pPr>
                      <a:r>
                        <a:rPr sz="2533" i="1" dirty="0"/>
                        <a:t>The Current</a:t>
                      </a:r>
                    </a:p>
                  </a:txBody>
                  <a:tcPr marT="0" marB="0" horzOverflow="overflow"/>
                </a:tc>
                <a:tc>
                  <a:txBody>
                    <a:bodyPr/>
                    <a:lstStyle/>
                    <a:p>
                      <a:pPr algn="l" defTabSz="457200">
                        <a:lnSpc>
                          <a:spcPct val="120000"/>
                        </a:lnSpc>
                        <a:defRPr sz="1800"/>
                      </a:pPr>
                      <a:r>
                        <a:rPr sz="2533" dirty="0"/>
                        <a:t>Pakistan</a:t>
                      </a:r>
                    </a:p>
                  </a:txBody>
                  <a:tcPr marT="0" marB="0" horzOverflow="overflow"/>
                </a:tc>
                <a:extLst>
                  <a:ext uri="{0D108BD9-81ED-4DB2-BD59-A6C34878D82A}">
                    <a16:rowId xmlns:a16="http://schemas.microsoft.com/office/drawing/2014/main" val="10004"/>
                  </a:ext>
                </a:extLst>
              </a:tr>
              <a:tr h="426007">
                <a:tc>
                  <a:txBody>
                    <a:bodyPr/>
                    <a:lstStyle/>
                    <a:p>
                      <a:pPr algn="l" defTabSz="457200">
                        <a:lnSpc>
                          <a:spcPct val="120000"/>
                        </a:lnSpc>
                        <a:defRPr sz="1800"/>
                      </a:pPr>
                      <a:r>
                        <a:rPr sz="2533" i="1" dirty="0"/>
                        <a:t>Daily Maverick</a:t>
                      </a:r>
                    </a:p>
                  </a:txBody>
                  <a:tcPr marT="0" marB="0" horzOverflow="overflow"/>
                </a:tc>
                <a:tc>
                  <a:txBody>
                    <a:bodyPr/>
                    <a:lstStyle/>
                    <a:p>
                      <a:pPr algn="l" defTabSz="457200">
                        <a:lnSpc>
                          <a:spcPct val="120000"/>
                        </a:lnSpc>
                        <a:defRPr sz="1800"/>
                      </a:pPr>
                      <a:r>
                        <a:rPr sz="2533" dirty="0"/>
                        <a:t>South Africa</a:t>
                      </a:r>
                    </a:p>
                  </a:txBody>
                  <a:tcPr marT="0" marB="0" horzOverflow="overflow"/>
                </a:tc>
                <a:extLst>
                  <a:ext uri="{0D108BD9-81ED-4DB2-BD59-A6C34878D82A}">
                    <a16:rowId xmlns:a16="http://schemas.microsoft.com/office/drawing/2014/main" val="10005"/>
                  </a:ext>
                </a:extLst>
              </a:tr>
              <a:tr h="426007">
                <a:tc>
                  <a:txBody>
                    <a:bodyPr/>
                    <a:lstStyle/>
                    <a:p>
                      <a:pPr algn="l" defTabSz="457200">
                        <a:lnSpc>
                          <a:spcPct val="120000"/>
                        </a:lnSpc>
                        <a:defRPr sz="1800"/>
                      </a:pPr>
                      <a:r>
                        <a:rPr sz="2533" i="1" dirty="0"/>
                        <a:t>Decât o Revistă (DoR)</a:t>
                      </a:r>
                    </a:p>
                  </a:txBody>
                  <a:tcPr marT="0" marB="0" horzOverflow="overflow"/>
                </a:tc>
                <a:tc>
                  <a:txBody>
                    <a:bodyPr/>
                    <a:lstStyle/>
                    <a:p>
                      <a:pPr algn="l" defTabSz="457200">
                        <a:lnSpc>
                          <a:spcPct val="120000"/>
                        </a:lnSpc>
                        <a:defRPr sz="1800"/>
                      </a:pPr>
                      <a:r>
                        <a:rPr sz="2533" dirty="0"/>
                        <a:t>Romania</a:t>
                      </a:r>
                    </a:p>
                  </a:txBody>
                  <a:tcPr marT="0" marB="0" horzOverflow="overflow"/>
                </a:tc>
                <a:extLst>
                  <a:ext uri="{0D108BD9-81ED-4DB2-BD59-A6C34878D82A}">
                    <a16:rowId xmlns:a16="http://schemas.microsoft.com/office/drawing/2014/main" val="10006"/>
                  </a:ext>
                </a:extLst>
              </a:tr>
              <a:tr h="426007">
                <a:tc>
                  <a:txBody>
                    <a:bodyPr/>
                    <a:lstStyle/>
                    <a:p>
                      <a:pPr algn="l" defTabSz="457200">
                        <a:lnSpc>
                          <a:spcPct val="120000"/>
                        </a:lnSpc>
                        <a:defRPr sz="1800"/>
                      </a:pPr>
                      <a:r>
                        <a:rPr sz="2533" i="1" dirty="0"/>
                        <a:t>El Surtidor</a:t>
                      </a:r>
                    </a:p>
                  </a:txBody>
                  <a:tcPr marT="0" marB="0" horzOverflow="overflow"/>
                </a:tc>
                <a:tc>
                  <a:txBody>
                    <a:bodyPr/>
                    <a:lstStyle/>
                    <a:p>
                      <a:pPr algn="l" defTabSz="457200">
                        <a:lnSpc>
                          <a:spcPct val="120000"/>
                        </a:lnSpc>
                        <a:defRPr sz="1800"/>
                      </a:pPr>
                      <a:r>
                        <a:rPr sz="2533" dirty="0"/>
                        <a:t>Paraguay</a:t>
                      </a:r>
                    </a:p>
                  </a:txBody>
                  <a:tcPr marT="0" marB="0" horzOverflow="overflow"/>
                </a:tc>
                <a:extLst>
                  <a:ext uri="{0D108BD9-81ED-4DB2-BD59-A6C34878D82A}">
                    <a16:rowId xmlns:a16="http://schemas.microsoft.com/office/drawing/2014/main" val="10007"/>
                  </a:ext>
                </a:extLst>
              </a:tr>
              <a:tr h="426007">
                <a:tc>
                  <a:txBody>
                    <a:bodyPr/>
                    <a:lstStyle/>
                    <a:p>
                      <a:pPr algn="l" defTabSz="457200">
                        <a:lnSpc>
                          <a:spcPct val="120000"/>
                        </a:lnSpc>
                        <a:defRPr sz="1800"/>
                      </a:pPr>
                      <a:r>
                        <a:rPr sz="2533" i="1" dirty="0"/>
                        <a:t>The Ferret</a:t>
                      </a:r>
                    </a:p>
                  </a:txBody>
                  <a:tcPr marT="0" marB="0" horzOverflow="overflow"/>
                </a:tc>
                <a:tc>
                  <a:txBody>
                    <a:bodyPr/>
                    <a:lstStyle/>
                    <a:p>
                      <a:pPr algn="l" defTabSz="457200">
                        <a:lnSpc>
                          <a:spcPct val="120000"/>
                        </a:lnSpc>
                        <a:defRPr sz="1800"/>
                      </a:pPr>
                      <a:r>
                        <a:rPr sz="2533" dirty="0"/>
                        <a:t>Scotland</a:t>
                      </a:r>
                    </a:p>
                  </a:txBody>
                  <a:tcPr marT="0" marB="0" horzOverflow="overflow"/>
                </a:tc>
                <a:extLst>
                  <a:ext uri="{0D108BD9-81ED-4DB2-BD59-A6C34878D82A}">
                    <a16:rowId xmlns:a16="http://schemas.microsoft.com/office/drawing/2014/main" val="10008"/>
                  </a:ext>
                </a:extLst>
              </a:tr>
              <a:tr h="426007">
                <a:tc>
                  <a:txBody>
                    <a:bodyPr/>
                    <a:lstStyle/>
                    <a:p>
                      <a:pPr algn="l" defTabSz="457200">
                        <a:lnSpc>
                          <a:spcPct val="120000"/>
                        </a:lnSpc>
                        <a:defRPr sz="1800"/>
                      </a:pPr>
                      <a:r>
                        <a:rPr sz="2533" i="1" dirty="0"/>
                        <a:t>Frontier Magazine</a:t>
                      </a:r>
                    </a:p>
                  </a:txBody>
                  <a:tcPr marT="0" marB="0" horzOverflow="overflow"/>
                </a:tc>
                <a:tc>
                  <a:txBody>
                    <a:bodyPr/>
                    <a:lstStyle/>
                    <a:p>
                      <a:pPr algn="l" defTabSz="457200">
                        <a:lnSpc>
                          <a:spcPct val="120000"/>
                        </a:lnSpc>
                        <a:defRPr sz="1800"/>
                      </a:pPr>
                      <a:r>
                        <a:rPr sz="2533" dirty="0"/>
                        <a:t>Myanmar</a:t>
                      </a:r>
                    </a:p>
                  </a:txBody>
                  <a:tcPr marT="0" marB="0" horzOverflow="overflow"/>
                </a:tc>
                <a:extLst>
                  <a:ext uri="{0D108BD9-81ED-4DB2-BD59-A6C34878D82A}">
                    <a16:rowId xmlns:a16="http://schemas.microsoft.com/office/drawing/2014/main" val="10009"/>
                  </a:ext>
                </a:extLst>
              </a:tr>
              <a:tr h="426007">
                <a:tc>
                  <a:txBody>
                    <a:bodyPr/>
                    <a:lstStyle/>
                    <a:p>
                      <a:pPr algn="l" defTabSz="457200">
                        <a:lnSpc>
                          <a:spcPct val="120000"/>
                        </a:lnSpc>
                        <a:defRPr sz="1800"/>
                      </a:pPr>
                      <a:r>
                        <a:rPr sz="2533" i="1" dirty="0"/>
                        <a:t>IndigiNews</a:t>
                      </a:r>
                    </a:p>
                  </a:txBody>
                  <a:tcPr marT="0" marB="0" horzOverflow="overflow"/>
                </a:tc>
                <a:tc>
                  <a:txBody>
                    <a:bodyPr/>
                    <a:lstStyle/>
                    <a:p>
                      <a:pPr algn="l" defTabSz="457200">
                        <a:lnSpc>
                          <a:spcPct val="120000"/>
                        </a:lnSpc>
                        <a:defRPr sz="1800"/>
                      </a:pPr>
                      <a:r>
                        <a:rPr sz="2533" dirty="0"/>
                        <a:t>Canada</a:t>
                      </a:r>
                    </a:p>
                  </a:txBody>
                  <a:tcPr marT="0" marB="0" horzOverflow="overflow"/>
                </a:tc>
                <a:extLst>
                  <a:ext uri="{0D108BD9-81ED-4DB2-BD59-A6C34878D82A}">
                    <a16:rowId xmlns:a16="http://schemas.microsoft.com/office/drawing/2014/main" val="10010"/>
                  </a:ext>
                </a:extLst>
              </a:tr>
              <a:tr h="426007">
                <a:tc>
                  <a:txBody>
                    <a:bodyPr/>
                    <a:lstStyle/>
                    <a:p>
                      <a:pPr algn="l" defTabSz="457200">
                        <a:lnSpc>
                          <a:spcPct val="120000"/>
                        </a:lnSpc>
                        <a:defRPr sz="1800"/>
                      </a:pPr>
                      <a:r>
                        <a:rPr sz="2533" i="1" dirty="0"/>
                        <a:t>Inkyfada</a:t>
                      </a:r>
                    </a:p>
                  </a:txBody>
                  <a:tcPr marT="0" marB="0" horzOverflow="overflow"/>
                </a:tc>
                <a:tc>
                  <a:txBody>
                    <a:bodyPr/>
                    <a:lstStyle/>
                    <a:p>
                      <a:pPr algn="l" defTabSz="457200">
                        <a:lnSpc>
                          <a:spcPct val="120000"/>
                        </a:lnSpc>
                        <a:defRPr sz="1800"/>
                      </a:pPr>
                      <a:r>
                        <a:rPr sz="2533" dirty="0"/>
                        <a:t>Tunisia</a:t>
                      </a:r>
                    </a:p>
                  </a:txBody>
                  <a:tcPr marT="0" marB="0" horzOverflow="overflow"/>
                </a:tc>
                <a:extLst>
                  <a:ext uri="{0D108BD9-81ED-4DB2-BD59-A6C34878D82A}">
                    <a16:rowId xmlns:a16="http://schemas.microsoft.com/office/drawing/2014/main" val="10011"/>
                  </a:ext>
                </a:extLst>
              </a:tr>
              <a:tr h="426007">
                <a:tc>
                  <a:txBody>
                    <a:bodyPr/>
                    <a:lstStyle/>
                    <a:p>
                      <a:pPr algn="l" defTabSz="457200">
                        <a:lnSpc>
                          <a:spcPct val="120000"/>
                        </a:lnSpc>
                        <a:defRPr sz="1800"/>
                      </a:pPr>
                      <a:r>
                        <a:rPr sz="2533" i="1" dirty="0"/>
                        <a:t>Krautreporter</a:t>
                      </a:r>
                    </a:p>
                  </a:txBody>
                  <a:tcPr marT="0" marB="0" horzOverflow="overflow"/>
                </a:tc>
                <a:tc>
                  <a:txBody>
                    <a:bodyPr/>
                    <a:lstStyle/>
                    <a:p>
                      <a:pPr algn="l" defTabSz="457200">
                        <a:lnSpc>
                          <a:spcPct val="120000"/>
                        </a:lnSpc>
                        <a:defRPr sz="1800"/>
                      </a:pPr>
                      <a:r>
                        <a:rPr sz="2533" dirty="0"/>
                        <a:t>Germany</a:t>
                      </a:r>
                    </a:p>
                  </a:txBody>
                  <a:tcPr marT="0" marB="0" horzOverflow="overflow"/>
                </a:tc>
                <a:extLst>
                  <a:ext uri="{0D108BD9-81ED-4DB2-BD59-A6C34878D82A}">
                    <a16:rowId xmlns:a16="http://schemas.microsoft.com/office/drawing/2014/main" val="10012"/>
                  </a:ext>
                </a:extLst>
              </a:tr>
              <a:tr h="426007">
                <a:tc>
                  <a:txBody>
                    <a:bodyPr/>
                    <a:lstStyle/>
                    <a:p>
                      <a:pPr algn="l" defTabSz="457200">
                        <a:lnSpc>
                          <a:spcPct val="120000"/>
                        </a:lnSpc>
                        <a:defRPr sz="1800"/>
                      </a:pPr>
                      <a:r>
                        <a:rPr sz="2533" i="1" dirty="0"/>
                        <a:t>New Naratif</a:t>
                      </a:r>
                    </a:p>
                  </a:txBody>
                  <a:tcPr marT="0" marB="0" horzOverflow="overflow"/>
                </a:tc>
                <a:tc>
                  <a:txBody>
                    <a:bodyPr/>
                    <a:lstStyle/>
                    <a:p>
                      <a:pPr algn="l" defTabSz="457200">
                        <a:lnSpc>
                          <a:spcPct val="120000"/>
                        </a:lnSpc>
                        <a:defRPr sz="1800"/>
                      </a:pPr>
                      <a:r>
                        <a:rPr sz="2533" dirty="0"/>
                        <a:t>Southeast Asia</a:t>
                      </a:r>
                    </a:p>
                  </a:txBody>
                  <a:tcPr marT="0" marB="0" horzOverflow="overflow"/>
                </a:tc>
                <a:extLst>
                  <a:ext uri="{0D108BD9-81ED-4DB2-BD59-A6C34878D82A}">
                    <a16:rowId xmlns:a16="http://schemas.microsoft.com/office/drawing/2014/main" val="10013"/>
                  </a:ext>
                </a:extLst>
              </a:tr>
              <a:tr h="426007">
                <a:tc>
                  <a:txBody>
                    <a:bodyPr/>
                    <a:lstStyle/>
                    <a:p>
                      <a:pPr algn="l" defTabSz="457200">
                        <a:lnSpc>
                          <a:spcPct val="120000"/>
                        </a:lnSpc>
                        <a:defRPr sz="1800"/>
                      </a:pPr>
                      <a:r>
                        <a:rPr sz="2533" i="1" dirty="0"/>
                        <a:t>Outriders</a:t>
                      </a:r>
                    </a:p>
                  </a:txBody>
                  <a:tcPr marT="0" marB="0" horzOverflow="overflow"/>
                </a:tc>
                <a:tc>
                  <a:txBody>
                    <a:bodyPr/>
                    <a:lstStyle/>
                    <a:p>
                      <a:pPr algn="l" defTabSz="457200">
                        <a:lnSpc>
                          <a:spcPct val="120000"/>
                        </a:lnSpc>
                        <a:defRPr sz="1800"/>
                      </a:pPr>
                      <a:r>
                        <a:rPr sz="2533" dirty="0"/>
                        <a:t>Poland</a:t>
                      </a:r>
                    </a:p>
                  </a:txBody>
                  <a:tcPr marT="0" marB="0" horzOverflow="overflow"/>
                </a:tc>
                <a:extLst>
                  <a:ext uri="{0D108BD9-81ED-4DB2-BD59-A6C34878D82A}">
                    <a16:rowId xmlns:a16="http://schemas.microsoft.com/office/drawing/2014/main" val="10014"/>
                  </a:ext>
                </a:extLst>
              </a:tr>
              <a:tr h="426007">
                <a:tc>
                  <a:txBody>
                    <a:bodyPr/>
                    <a:lstStyle/>
                    <a:p>
                      <a:pPr algn="l" defTabSz="457200">
                        <a:lnSpc>
                          <a:spcPct val="120000"/>
                        </a:lnSpc>
                        <a:defRPr sz="1800"/>
                      </a:pPr>
                      <a:r>
                        <a:rPr sz="2533" i="1" dirty="0"/>
                        <a:t>R.AGE</a:t>
                      </a:r>
                    </a:p>
                  </a:txBody>
                  <a:tcPr marT="0" marB="0" horzOverflow="overflow"/>
                </a:tc>
                <a:tc>
                  <a:txBody>
                    <a:bodyPr/>
                    <a:lstStyle/>
                    <a:p>
                      <a:pPr algn="l" defTabSz="457200">
                        <a:lnSpc>
                          <a:spcPct val="120000"/>
                        </a:lnSpc>
                        <a:defRPr sz="1800"/>
                      </a:pPr>
                      <a:r>
                        <a:rPr sz="2533" dirty="0"/>
                        <a:t>Malaysia</a:t>
                      </a:r>
                    </a:p>
                  </a:txBody>
                  <a:tcPr marT="0" marB="0" horzOverflow="overflow"/>
                </a:tc>
                <a:extLst>
                  <a:ext uri="{0D108BD9-81ED-4DB2-BD59-A6C34878D82A}">
                    <a16:rowId xmlns:a16="http://schemas.microsoft.com/office/drawing/2014/main" val="10015"/>
                  </a:ext>
                </a:extLst>
              </a:tr>
              <a:tr h="426007">
                <a:tc>
                  <a:txBody>
                    <a:bodyPr/>
                    <a:lstStyle/>
                    <a:p>
                      <a:pPr algn="l" defTabSz="457200">
                        <a:lnSpc>
                          <a:spcPct val="120000"/>
                        </a:lnSpc>
                        <a:defRPr sz="1800"/>
                      </a:pPr>
                      <a:r>
                        <a:rPr sz="2533" i="1" dirty="0"/>
                        <a:t>Rappler</a:t>
                      </a:r>
                    </a:p>
                  </a:txBody>
                  <a:tcPr marT="0" marB="0" horzOverflow="overflow"/>
                </a:tc>
                <a:tc>
                  <a:txBody>
                    <a:bodyPr/>
                    <a:lstStyle/>
                    <a:p>
                      <a:pPr algn="l" defTabSz="457200">
                        <a:lnSpc>
                          <a:spcPct val="120000"/>
                        </a:lnSpc>
                        <a:defRPr sz="1800"/>
                      </a:pPr>
                      <a:r>
                        <a:rPr sz="2533" dirty="0"/>
                        <a:t>Philippines</a:t>
                      </a:r>
                    </a:p>
                  </a:txBody>
                  <a:tcPr marT="0" marB="0" horzOverflow="overflow"/>
                </a:tc>
                <a:extLst>
                  <a:ext uri="{0D108BD9-81ED-4DB2-BD59-A6C34878D82A}">
                    <a16:rowId xmlns:a16="http://schemas.microsoft.com/office/drawing/2014/main" val="10016"/>
                  </a:ext>
                </a:extLst>
              </a:tr>
              <a:tr h="426007">
                <a:tc>
                  <a:txBody>
                    <a:bodyPr/>
                    <a:lstStyle/>
                    <a:p>
                      <a:pPr algn="l" defTabSz="457200">
                        <a:lnSpc>
                          <a:spcPct val="120000"/>
                        </a:lnSpc>
                        <a:defRPr sz="1800"/>
                      </a:pPr>
                      <a:r>
                        <a:rPr sz="2533" i="1" dirty="0"/>
                        <a:t>Scalawag</a:t>
                      </a:r>
                    </a:p>
                  </a:txBody>
                  <a:tcPr marT="0" marB="0" horzOverflow="overflow"/>
                </a:tc>
                <a:tc>
                  <a:txBody>
                    <a:bodyPr/>
                    <a:lstStyle/>
                    <a:p>
                      <a:pPr algn="l" defTabSz="457200">
                        <a:lnSpc>
                          <a:spcPct val="120000"/>
                        </a:lnSpc>
                        <a:defRPr sz="1800"/>
                      </a:pPr>
                      <a:r>
                        <a:rPr sz="2533" dirty="0"/>
                        <a:t>US South</a:t>
                      </a:r>
                    </a:p>
                  </a:txBody>
                  <a:tcPr marT="0" marB="0" horzOverflow="overflow"/>
                </a:tc>
                <a:extLst>
                  <a:ext uri="{0D108BD9-81ED-4DB2-BD59-A6C34878D82A}">
                    <a16:rowId xmlns:a16="http://schemas.microsoft.com/office/drawing/2014/main" val="10017"/>
                  </a:ext>
                </a:extLst>
              </a:tr>
              <a:tr h="426007">
                <a:tc>
                  <a:txBody>
                    <a:bodyPr/>
                    <a:lstStyle/>
                    <a:p>
                      <a:pPr algn="l" defTabSz="457200">
                        <a:lnSpc>
                          <a:spcPct val="120000"/>
                        </a:lnSpc>
                        <a:defRPr sz="1800"/>
                      </a:pPr>
                      <a:r>
                        <a:rPr sz="2533" i="1" dirty="0"/>
                        <a:t>Splice Media</a:t>
                      </a:r>
                    </a:p>
                  </a:txBody>
                  <a:tcPr marT="0" marB="0" horzOverflow="overflow"/>
                </a:tc>
                <a:tc>
                  <a:txBody>
                    <a:bodyPr/>
                    <a:lstStyle/>
                    <a:p>
                      <a:pPr algn="l" defTabSz="457200">
                        <a:lnSpc>
                          <a:spcPct val="120000"/>
                        </a:lnSpc>
                        <a:defRPr sz="1800"/>
                      </a:pPr>
                      <a:r>
                        <a:rPr sz="2533" dirty="0"/>
                        <a:t>South-East Asia</a:t>
                      </a:r>
                    </a:p>
                  </a:txBody>
                  <a:tcPr marT="0" marB="0" horzOverflow="overflow"/>
                </a:tc>
                <a:extLst>
                  <a:ext uri="{0D108BD9-81ED-4DB2-BD59-A6C34878D82A}">
                    <a16:rowId xmlns:a16="http://schemas.microsoft.com/office/drawing/2014/main" val="10018"/>
                  </a:ext>
                </a:extLst>
              </a:tr>
              <a:tr h="426007">
                <a:tc>
                  <a:txBody>
                    <a:bodyPr/>
                    <a:lstStyle/>
                    <a:p>
                      <a:pPr algn="l" defTabSz="457200">
                        <a:lnSpc>
                          <a:spcPct val="120000"/>
                        </a:lnSpc>
                        <a:defRPr sz="1800"/>
                      </a:pPr>
                      <a:r>
                        <a:rPr sz="2533" i="1" dirty="0"/>
                        <a:t>Toest</a:t>
                      </a:r>
                    </a:p>
                  </a:txBody>
                  <a:tcPr marT="0" marB="0" horzOverflow="overflow"/>
                </a:tc>
                <a:tc>
                  <a:txBody>
                    <a:bodyPr/>
                    <a:lstStyle/>
                    <a:p>
                      <a:pPr algn="l" defTabSz="457200">
                        <a:lnSpc>
                          <a:spcPct val="120000"/>
                        </a:lnSpc>
                        <a:defRPr sz="1800"/>
                      </a:pPr>
                      <a:r>
                        <a:rPr sz="2533" dirty="0"/>
                        <a:t>Bulgaria</a:t>
                      </a:r>
                    </a:p>
                  </a:txBody>
                  <a:tcPr marT="0" marB="0" horzOverflow="overflow"/>
                </a:tc>
                <a:extLst>
                  <a:ext uri="{0D108BD9-81ED-4DB2-BD59-A6C34878D82A}">
                    <a16:rowId xmlns:a16="http://schemas.microsoft.com/office/drawing/2014/main" val="10019"/>
                  </a:ext>
                </a:extLst>
              </a:tr>
              <a:tr h="426007">
                <a:tc>
                  <a:txBody>
                    <a:bodyPr/>
                    <a:lstStyle/>
                    <a:p>
                      <a:pPr algn="l" defTabSz="457200">
                        <a:lnSpc>
                          <a:spcPct val="120000"/>
                        </a:lnSpc>
                        <a:defRPr sz="1800"/>
                      </a:pPr>
                      <a:r>
                        <a:rPr sz="2533" i="1" dirty="0"/>
                        <a:t>Wapatoa</a:t>
                      </a:r>
                    </a:p>
                  </a:txBody>
                  <a:tcPr marT="0" marB="0" horzOverflow="overflow"/>
                </a:tc>
                <a:tc>
                  <a:txBody>
                    <a:bodyPr/>
                    <a:lstStyle/>
                    <a:p>
                      <a:pPr algn="l" defTabSz="457200">
                        <a:lnSpc>
                          <a:spcPct val="120000"/>
                        </a:lnSpc>
                        <a:defRPr sz="1800"/>
                      </a:pPr>
                      <a:r>
                        <a:rPr sz="2533" dirty="0"/>
                        <a:t>Myanmar</a:t>
                      </a:r>
                    </a:p>
                  </a:txBody>
                  <a:tcPr marT="0" marB="0" horzOverflow="overflow"/>
                </a:tc>
                <a:extLst>
                  <a:ext uri="{0D108BD9-81ED-4DB2-BD59-A6C34878D82A}">
                    <a16:rowId xmlns:a16="http://schemas.microsoft.com/office/drawing/2014/main" val="10020"/>
                  </a:ext>
                </a:extLst>
              </a:tr>
            </a:tbl>
          </a:graphicData>
        </a:graphic>
      </p:graphicFrame>
      <p:sp>
        <p:nvSpPr>
          <p:cNvPr id="173" name="Fieldwork and data collection"/>
          <p:cNvSpPr txBox="1">
            <a:spLocks noGrp="1"/>
          </p:cNvSpPr>
          <p:nvPr>
            <p:ph type="title"/>
          </p:nvPr>
        </p:nvSpPr>
        <p:spPr>
          <a:xfrm>
            <a:off x="1615495" y="792774"/>
            <a:ext cx="21844001" cy="1557438"/>
          </a:xfrm>
          <a:prstGeom prst="rect">
            <a:avLst/>
          </a:prstGeom>
        </p:spPr>
        <p:txBody>
          <a:bodyPr/>
          <a:lstStyle>
            <a:lvl1pPr>
              <a:defRPr>
                <a:gradFill flip="none" rotWithShape="1">
                  <a:gsLst>
                    <a:gs pos="0">
                      <a:srgbClr val="4822FD"/>
                    </a:gs>
                    <a:gs pos="100000">
                      <a:srgbClr val="D695FF"/>
                    </a:gs>
                  </a:gsLst>
                  <a:lin ang="21585482" scaled="0"/>
                </a:gradFill>
              </a:defRPr>
            </a:lvl1pPr>
          </a:lstStyle>
          <a:p>
            <a:r>
              <a:rPr dirty="0"/>
              <a:t>Fieldwork and data collection</a:t>
            </a:r>
          </a:p>
        </p:txBody>
      </p:sp>
      <p:sp>
        <p:nvSpPr>
          <p:cNvPr id="174" name="1.     Field-mapping (2018-2020): Seven journalism events in Central/Eastern Europe, South America, Southeast Asia (most online) organised by Hacks/Hackers, European Journalism Centre, Splice Media, Association of European Journalists.…"/>
          <p:cNvSpPr txBox="1"/>
          <p:nvPr/>
        </p:nvSpPr>
        <p:spPr>
          <a:xfrm>
            <a:off x="443887" y="3246221"/>
            <a:ext cx="10773005" cy="973894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marL="609600" indent="-304800" algn="l" defTabSz="457200">
              <a:lnSpc>
                <a:spcPct val="150000"/>
              </a:lnSpc>
              <a:defRPr sz="3100"/>
            </a:pPr>
            <a:r>
              <a:rPr dirty="0"/>
              <a:t>1.  </a:t>
            </a:r>
            <a:r>
              <a:rPr b="1" dirty="0">
                <a:solidFill>
                  <a:srgbClr val="5C317E"/>
                </a:solidFill>
              </a:rPr>
              <a:t>   Field-mapping (2018-2020): </a:t>
            </a:r>
            <a:r>
              <a:rPr dirty="0"/>
              <a:t>Seven journalism events in Central/Eastern Europe, South America, Southeast Asia (most online) organised by Hacks/Hackers, European Journalism Centre, Splice Media, Association of European Journalists.</a:t>
            </a:r>
          </a:p>
          <a:p>
            <a:pPr marL="609600" indent="-304800" algn="l" defTabSz="457200">
              <a:lnSpc>
                <a:spcPct val="150000"/>
              </a:lnSpc>
              <a:defRPr sz="3100"/>
            </a:pPr>
            <a:r>
              <a:rPr dirty="0"/>
              <a:t>2.   </a:t>
            </a:r>
            <a:r>
              <a:rPr b="1" dirty="0">
                <a:solidFill>
                  <a:srgbClr val="583579"/>
                </a:solidFill>
              </a:rPr>
              <a:t>  Initial sampling (2020):</a:t>
            </a:r>
            <a:r>
              <a:rPr dirty="0"/>
              <a:t> 20 pioneer journalism organisations, </a:t>
            </a:r>
            <a:r>
              <a:rPr b="1" dirty="0"/>
              <a:t>metajournalistic discourse analysis</a:t>
            </a:r>
            <a:r>
              <a:rPr dirty="0"/>
              <a:t> as “traces of what matters” to explicate shared “matters of concern” (De Maeyer, 2016) and epistemic values.</a:t>
            </a:r>
          </a:p>
          <a:p>
            <a:pPr marL="609600" indent="-304800" algn="l" defTabSz="457200">
              <a:lnSpc>
                <a:spcPct val="150000"/>
              </a:lnSpc>
              <a:defRPr sz="3100"/>
            </a:pPr>
            <a:r>
              <a:rPr dirty="0"/>
              <a:t>3.    </a:t>
            </a:r>
            <a:r>
              <a:rPr b="1" dirty="0">
                <a:solidFill>
                  <a:srgbClr val="5D387E"/>
                </a:solidFill>
              </a:rPr>
              <a:t> Focused sampling (2020-2021)</a:t>
            </a:r>
            <a:r>
              <a:rPr dirty="0"/>
              <a:t>: four cases – </a:t>
            </a:r>
            <a:r>
              <a:rPr i="1" dirty="0"/>
              <a:t>Bureau Local (</a:t>
            </a:r>
            <a:r>
              <a:rPr dirty="0"/>
              <a:t>UK), </a:t>
            </a:r>
            <a:r>
              <a:rPr i="1" dirty="0"/>
              <a:t>The Current</a:t>
            </a:r>
            <a:r>
              <a:rPr dirty="0"/>
              <a:t> (Pakistan), </a:t>
            </a:r>
            <a:r>
              <a:rPr i="1" dirty="0"/>
              <a:t>New Naratif </a:t>
            </a:r>
            <a:r>
              <a:rPr dirty="0"/>
              <a:t>(Malaysia/Southeast Asia), </a:t>
            </a:r>
            <a:r>
              <a:rPr i="1" dirty="0"/>
              <a:t>DoR </a:t>
            </a:r>
            <a:r>
              <a:rPr dirty="0"/>
              <a:t>(Romania). Interviews with 30 pioneer journalism producers.</a:t>
            </a:r>
          </a:p>
          <a:p>
            <a:pPr marL="609600" algn="l" defTabSz="457200">
              <a:lnSpc>
                <a:spcPct val="150000"/>
              </a:lnSpc>
              <a:defRPr sz="1600">
                <a:latin typeface="Garamond"/>
                <a:ea typeface="Garamond"/>
                <a:cs typeface="Garamond"/>
                <a:sym typeface="Garamond"/>
              </a:defRPr>
            </a:pPr>
            <a:r>
              <a:rPr dirty="0"/>
              <a:t> </a:t>
            </a:r>
            <a:endParaRPr dirty="0">
              <a:latin typeface="Calibri"/>
              <a:ea typeface="Calibri"/>
              <a:cs typeface="Calibri"/>
              <a:sym typeface="Calibri"/>
            </a:endParaRPr>
          </a:p>
        </p:txBody>
      </p:sp>
      <p:sp>
        <p:nvSpPr>
          <p:cNvPr id="175" name="Initial sampling stage: 20 pioneer journalism organisations"/>
          <p:cNvSpPr txBox="1"/>
          <p:nvPr/>
        </p:nvSpPr>
        <p:spPr>
          <a:xfrm>
            <a:off x="12191999" y="2599347"/>
            <a:ext cx="10812379" cy="53347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2800" b="1">
                <a:solidFill>
                  <a:srgbClr val="683D7F"/>
                </a:solidFill>
              </a:defRPr>
            </a:lvl1pPr>
          </a:lstStyle>
          <a:p>
            <a:r>
              <a:rPr dirty="0"/>
              <a:t>Initial sampling stage: 20 pioneer journalism organisations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9" name="Image" descr="Image"/>
          <p:cNvPicPr>
            <a:picLocks noChangeAspect="1"/>
          </p:cNvPicPr>
          <p:nvPr/>
        </p:nvPicPr>
        <p:blipFill>
          <a:blip r:embed="rId3"/>
          <a:stretch>
            <a:fillRect/>
          </a:stretch>
        </p:blipFill>
        <p:spPr>
          <a:xfrm>
            <a:off x="11743473" y="95845"/>
            <a:ext cx="12607810" cy="13524169"/>
          </a:xfrm>
          <a:prstGeom prst="rect">
            <a:avLst/>
          </a:prstGeom>
          <a:ln w="12700">
            <a:miter lim="400000"/>
          </a:ln>
        </p:spPr>
      </p:pic>
      <p:sp>
        <p:nvSpPr>
          <p:cNvPr id="180" name="Data Analysis"/>
          <p:cNvSpPr txBox="1"/>
          <p:nvPr/>
        </p:nvSpPr>
        <p:spPr>
          <a:xfrm>
            <a:off x="1471048" y="635140"/>
            <a:ext cx="6612180" cy="15006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nSpc>
                <a:spcPct val="80000"/>
              </a:lnSpc>
              <a:defRPr sz="8400" spc="-252">
                <a:gradFill flip="none" rotWithShape="1">
                  <a:gsLst>
                    <a:gs pos="0">
                      <a:srgbClr val="4822FD"/>
                    </a:gs>
                    <a:gs pos="100000">
                      <a:srgbClr val="D695FF"/>
                    </a:gs>
                  </a:gsLst>
                  <a:lin ang="21585482" scaled="0"/>
                </a:gradFill>
                <a:latin typeface="+mn-lt"/>
                <a:ea typeface="+mn-ea"/>
                <a:cs typeface="+mn-cs"/>
                <a:sym typeface="Graphik Semibold"/>
              </a:defRPr>
            </a:lvl1pPr>
          </a:lstStyle>
          <a:p>
            <a:r>
              <a:rPr dirty="0"/>
              <a:t>Data Analysis</a:t>
            </a:r>
          </a:p>
        </p:txBody>
      </p:sp>
      <p:sp>
        <p:nvSpPr>
          <p:cNvPr id="181" name="Phronetic approach to analysing…"/>
          <p:cNvSpPr txBox="1"/>
          <p:nvPr/>
        </p:nvSpPr>
        <p:spPr>
          <a:xfrm>
            <a:off x="590132" y="3333751"/>
            <a:ext cx="10312988" cy="921797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defRPr sz="3600"/>
            </a:pPr>
            <a:r>
              <a:rPr i="1" dirty="0"/>
              <a:t>Phronetic</a:t>
            </a:r>
            <a:r>
              <a:rPr dirty="0"/>
              <a:t> approach to analysing </a:t>
            </a:r>
          </a:p>
          <a:p>
            <a:pPr algn="l">
              <a:lnSpc>
                <a:spcPct val="120000"/>
              </a:lnSpc>
              <a:defRPr sz="3600"/>
            </a:pPr>
            <a:r>
              <a:rPr dirty="0"/>
              <a:t>qualitative research data (Tracy, 2018):</a:t>
            </a:r>
          </a:p>
          <a:p>
            <a:pPr algn="l">
              <a:lnSpc>
                <a:spcPct val="120000"/>
              </a:lnSpc>
              <a:defRPr sz="3600"/>
            </a:pPr>
            <a:endParaRPr dirty="0"/>
          </a:p>
          <a:p>
            <a:pPr marL="478971" indent="-478971" algn="l">
              <a:lnSpc>
                <a:spcPct val="120000"/>
              </a:lnSpc>
              <a:buClr>
                <a:srgbClr val="000000"/>
              </a:buClr>
              <a:buSzPct val="100000"/>
              <a:buChar char="•"/>
              <a:defRPr sz="3600"/>
            </a:pPr>
            <a:r>
              <a:rPr dirty="0"/>
              <a:t>Inductive &lt;-&gt; deductive iterative approach (tagging between theory/literature and emergent themes)</a:t>
            </a:r>
          </a:p>
          <a:p>
            <a:pPr marL="478971" indent="-478971" algn="l">
              <a:lnSpc>
                <a:spcPct val="120000"/>
              </a:lnSpc>
              <a:buClr>
                <a:srgbClr val="000000"/>
              </a:buClr>
              <a:buSzPct val="100000"/>
              <a:buChar char="•"/>
              <a:defRPr sz="3600"/>
            </a:pPr>
            <a:r>
              <a:rPr dirty="0"/>
              <a:t>Open (primary) and focused (secondary) coding cycles</a:t>
            </a:r>
          </a:p>
          <a:p>
            <a:pPr marL="478971" indent="-478971" algn="l">
              <a:lnSpc>
                <a:spcPct val="120000"/>
              </a:lnSpc>
              <a:buClr>
                <a:srgbClr val="000000"/>
              </a:buClr>
              <a:buSzPct val="100000"/>
              <a:buChar char="•"/>
              <a:defRPr sz="3600"/>
            </a:pPr>
            <a:r>
              <a:rPr dirty="0"/>
              <a:t>Codebooks crafted from emergent research data and ‘road-tested’ on rest of data</a:t>
            </a:r>
          </a:p>
          <a:p>
            <a:pPr marL="478971" indent="-478971" algn="l">
              <a:lnSpc>
                <a:spcPct val="120000"/>
              </a:lnSpc>
              <a:buClr>
                <a:srgbClr val="000000"/>
              </a:buClr>
              <a:buSzPct val="100000"/>
              <a:buChar char="•"/>
              <a:defRPr sz="3600"/>
            </a:pPr>
            <a:r>
              <a:rPr dirty="0"/>
              <a:t>15 first-level codes, synthesised into two higher-level conceptual categories, and iteratively refined at every stage of data analysis</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Some in-vivo codes:…"/>
          <p:cNvSpPr txBox="1"/>
          <p:nvPr/>
        </p:nvSpPr>
        <p:spPr>
          <a:xfrm>
            <a:off x="10297954" y="9791226"/>
            <a:ext cx="14183370" cy="342657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l" defTabSz="2438400">
              <a:spcBef>
                <a:spcPts val="2400"/>
              </a:spcBef>
              <a:defRPr sz="3600" b="1">
                <a:gradFill flip="none" rotWithShape="1">
                  <a:gsLst>
                    <a:gs pos="0">
                      <a:srgbClr val="4822FD"/>
                    </a:gs>
                    <a:gs pos="100000">
                      <a:srgbClr val="FFA3FF"/>
                    </a:gs>
                  </a:gsLst>
                  <a:lin ang="3960000" scaled="0"/>
                </a:gradFill>
              </a:defRPr>
            </a:pPr>
            <a:r>
              <a:rPr dirty="0"/>
              <a:t>Some in-vivo codes:</a:t>
            </a:r>
          </a:p>
          <a:p>
            <a:pPr algn="l" defTabSz="2438400">
              <a:spcBef>
                <a:spcPts val="2400"/>
              </a:spcBef>
              <a:defRPr sz="3600" i="1">
                <a:gradFill flip="none" rotWithShape="1">
                  <a:gsLst>
                    <a:gs pos="0">
                      <a:srgbClr val="4822FD"/>
                    </a:gs>
                    <a:gs pos="100000">
                      <a:srgbClr val="FFA3FF"/>
                    </a:gs>
                  </a:gsLst>
                  <a:lin ang="3960000" scaled="0"/>
                </a:gradFill>
                <a:latin typeface="+mn-lt"/>
                <a:ea typeface="+mn-ea"/>
                <a:cs typeface="+mn-cs"/>
                <a:sym typeface="Graphik Semibold"/>
              </a:defRPr>
            </a:pPr>
            <a:r>
              <a:rPr dirty="0"/>
              <a:t>“A better future” (Rappler manifesto)</a:t>
            </a:r>
          </a:p>
          <a:p>
            <a:pPr algn="l" defTabSz="2438400">
              <a:spcBef>
                <a:spcPts val="2400"/>
              </a:spcBef>
              <a:defRPr sz="3600" i="1">
                <a:gradFill flip="none" rotWithShape="1">
                  <a:gsLst>
                    <a:gs pos="0">
                      <a:srgbClr val="4822FD"/>
                    </a:gs>
                    <a:gs pos="100000">
                      <a:srgbClr val="FFA3FF"/>
                    </a:gs>
                  </a:gsLst>
                  <a:lin ang="3960000" scaled="0"/>
                </a:gradFill>
                <a:latin typeface="+mn-lt"/>
                <a:ea typeface="+mn-ea"/>
                <a:cs typeface="+mn-cs"/>
                <a:sym typeface="Graphik Semibold"/>
              </a:defRPr>
            </a:pPr>
            <a:r>
              <a:rPr dirty="0"/>
              <a:t>“Meaningful lives, meaningful knowledge” (Wapatoa manifesto)</a:t>
            </a:r>
          </a:p>
          <a:p>
            <a:pPr lvl="8" algn="l" defTabSz="2438400">
              <a:spcBef>
                <a:spcPts val="2400"/>
              </a:spcBef>
              <a:defRPr sz="4800" b="1">
                <a:gradFill flip="none" rotWithShape="1">
                  <a:gsLst>
                    <a:gs pos="0">
                      <a:srgbClr val="4822FD"/>
                    </a:gs>
                    <a:gs pos="100000">
                      <a:srgbClr val="FFA3FF"/>
                    </a:gs>
                  </a:gsLst>
                  <a:lin ang="3960000" scaled="0"/>
                </a:gradFill>
              </a:defRPr>
            </a:pPr>
            <a:r>
              <a:rPr dirty="0"/>
              <a:t> </a:t>
            </a:r>
          </a:p>
        </p:txBody>
      </p:sp>
      <p:sp>
        <p:nvSpPr>
          <p:cNvPr id="186" name="“Meaningful journalism” (Coda Story manifesto)"/>
          <p:cNvSpPr txBox="1"/>
          <p:nvPr/>
        </p:nvSpPr>
        <p:spPr>
          <a:xfrm>
            <a:off x="10272759" y="12411024"/>
            <a:ext cx="10508045" cy="6940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defTabSz="2438400">
              <a:spcBef>
                <a:spcPts val="2400"/>
              </a:spcBef>
              <a:defRPr sz="3500" i="1">
                <a:gradFill flip="none" rotWithShape="1">
                  <a:gsLst>
                    <a:gs pos="0">
                      <a:srgbClr val="4822FD"/>
                    </a:gs>
                    <a:gs pos="100000">
                      <a:srgbClr val="E27EFF"/>
                    </a:gs>
                  </a:gsLst>
                  <a:lin ang="3960000" scaled="0"/>
                </a:gradFill>
                <a:latin typeface="+mn-lt"/>
                <a:ea typeface="+mn-ea"/>
                <a:cs typeface="+mn-cs"/>
                <a:sym typeface="Graphik Semibold"/>
              </a:defRPr>
            </a:lvl1pPr>
          </a:lstStyle>
          <a:p>
            <a:r>
              <a:rPr dirty="0"/>
              <a:t>“Meaningful journalism” (Coda Story manifesto)  </a:t>
            </a:r>
          </a:p>
        </p:txBody>
      </p:sp>
      <p:sp>
        <p:nvSpPr>
          <p:cNvPr id="187" name="Metajournalistic discourse analysis: Pioneer journalists’ shared epistemic values"/>
          <p:cNvSpPr txBox="1"/>
          <p:nvPr/>
        </p:nvSpPr>
        <p:spPr>
          <a:xfrm>
            <a:off x="1143805" y="1050666"/>
            <a:ext cx="21168131" cy="28092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a:defRPr sz="8000" spc="-239">
                <a:gradFill flip="none" rotWithShape="1">
                  <a:gsLst>
                    <a:gs pos="0">
                      <a:srgbClr val="4822FD"/>
                    </a:gs>
                    <a:gs pos="100000">
                      <a:srgbClr val="D695FF"/>
                    </a:gs>
                  </a:gsLst>
                  <a:lin ang="21585482" scaled="0"/>
                </a:gradFill>
                <a:latin typeface="+mn-lt"/>
                <a:ea typeface="+mn-ea"/>
                <a:cs typeface="+mn-cs"/>
                <a:sym typeface="Graphik Semibold"/>
              </a:defRPr>
            </a:lvl1pPr>
          </a:lstStyle>
          <a:p>
            <a:r>
              <a:rPr dirty="0"/>
              <a:t>Metajournalistic discourse analysis: Pioneer journalists’ shared epistemic values</a:t>
            </a:r>
          </a:p>
        </p:txBody>
      </p:sp>
      <p:sp>
        <p:nvSpPr>
          <p:cNvPr id="188" name="Being meaningful:…"/>
          <p:cNvSpPr txBox="1"/>
          <p:nvPr/>
        </p:nvSpPr>
        <p:spPr>
          <a:xfrm>
            <a:off x="1014682" y="4537513"/>
            <a:ext cx="20986619" cy="52365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nSpc>
                <a:spcPct val="120000"/>
              </a:lnSpc>
              <a:defRPr sz="5000" b="1"/>
            </a:pPr>
            <a:r>
              <a:rPr dirty="0"/>
              <a:t>Being meaningful:  </a:t>
            </a:r>
          </a:p>
          <a:p>
            <a:pPr marL="665238" indent="-665238" algn="l">
              <a:lnSpc>
                <a:spcPct val="120000"/>
              </a:lnSpc>
              <a:buClr>
                <a:srgbClr val="000000"/>
              </a:buClr>
              <a:buSzPct val="100000"/>
              <a:buChar char="•"/>
              <a:defRPr sz="4300"/>
            </a:pPr>
            <a:r>
              <a:rPr dirty="0"/>
              <a:t>Making a difference</a:t>
            </a:r>
          </a:p>
          <a:p>
            <a:pPr marL="665238" indent="-665238" algn="l">
              <a:lnSpc>
                <a:spcPct val="120000"/>
              </a:lnSpc>
              <a:buClr>
                <a:srgbClr val="000000"/>
              </a:buClr>
              <a:buSzPct val="100000"/>
              <a:buChar char="•"/>
              <a:defRPr sz="4300"/>
            </a:pPr>
            <a:r>
              <a:rPr dirty="0"/>
              <a:t>A hybrid vision of journalism ethics: mixing the </a:t>
            </a:r>
            <a:r>
              <a:rPr b="1" dirty="0"/>
              <a:t>old </a:t>
            </a:r>
            <a:r>
              <a:rPr dirty="0"/>
              <a:t>(accuracy, accountability, public interest, holding power to account, democracy and human rights) and the </a:t>
            </a:r>
            <a:r>
              <a:rPr b="1" dirty="0"/>
              <a:t>new</a:t>
            </a:r>
            <a:r>
              <a:rPr dirty="0"/>
              <a:t> (moral compass, transparency, diversity, human dignity, and relational/situated subjectivity)</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Metajournalistic discourse analysis: Pioneer journalists’ shared epistemic values"/>
          <p:cNvSpPr txBox="1"/>
          <p:nvPr/>
        </p:nvSpPr>
        <p:spPr>
          <a:xfrm>
            <a:off x="1087943" y="547903"/>
            <a:ext cx="21168131" cy="28092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a:defRPr sz="8000" spc="-239">
                <a:gradFill flip="none" rotWithShape="1">
                  <a:gsLst>
                    <a:gs pos="0">
                      <a:srgbClr val="4822FD"/>
                    </a:gs>
                    <a:gs pos="100000">
                      <a:srgbClr val="D695FF"/>
                    </a:gs>
                  </a:gsLst>
                  <a:lin ang="21585482" scaled="0"/>
                </a:gradFill>
                <a:latin typeface="+mn-lt"/>
                <a:ea typeface="+mn-ea"/>
                <a:cs typeface="+mn-cs"/>
                <a:sym typeface="Graphik Semibold"/>
              </a:defRPr>
            </a:lvl1pPr>
          </a:lstStyle>
          <a:p>
            <a:r>
              <a:rPr dirty="0"/>
              <a:t>Metajournalistic discourse analysis: Pioneer journalists’ shared epistemic values</a:t>
            </a:r>
          </a:p>
        </p:txBody>
      </p:sp>
      <p:sp>
        <p:nvSpPr>
          <p:cNvPr id="191" name="The meaning of ‘being meaningful’…"/>
          <p:cNvSpPr txBox="1"/>
          <p:nvPr/>
        </p:nvSpPr>
        <p:spPr>
          <a:xfrm>
            <a:off x="1452529" y="3547354"/>
            <a:ext cx="19895245" cy="94814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defRPr sz="5000" b="1"/>
            </a:pPr>
            <a:r>
              <a:rPr dirty="0"/>
              <a:t>The meaning of ‘being meaningful’</a:t>
            </a:r>
          </a:p>
          <a:p>
            <a:pPr marL="665238" indent="-665238" algn="l">
              <a:buClr>
                <a:srgbClr val="000000"/>
              </a:buClr>
              <a:buSzPct val="100000"/>
              <a:buChar char="•"/>
              <a:defRPr sz="4300"/>
            </a:pPr>
            <a:endParaRPr dirty="0"/>
          </a:p>
          <a:p>
            <a:pPr marL="665238" indent="-665238" algn="l">
              <a:buClr>
                <a:srgbClr val="000000"/>
              </a:buClr>
              <a:buSzPct val="100000"/>
              <a:buChar char="•"/>
              <a:defRPr sz="4300"/>
            </a:pPr>
            <a:r>
              <a:rPr dirty="0"/>
              <a:t>Being useful, simplifying information for audiences (“simple content for a more informed life”, </a:t>
            </a:r>
            <a:r>
              <a:rPr i="1" dirty="0"/>
              <a:t>The Current</a:t>
            </a:r>
            <a:r>
              <a:rPr dirty="0"/>
              <a:t>)</a:t>
            </a:r>
          </a:p>
          <a:p>
            <a:pPr marL="665238" indent="-665238" algn="l">
              <a:buClr>
                <a:srgbClr val="000000"/>
              </a:buClr>
              <a:buSzPct val="100000"/>
              <a:buChar char="•"/>
              <a:defRPr sz="4300"/>
            </a:pPr>
            <a:endParaRPr dirty="0"/>
          </a:p>
          <a:p>
            <a:pPr marL="665238" indent="-665238" algn="l">
              <a:buClr>
                <a:srgbClr val="000000"/>
              </a:buClr>
              <a:buSzPct val="100000"/>
              <a:buChar char="•"/>
              <a:defRPr sz="4300"/>
            </a:pPr>
            <a:r>
              <a:rPr dirty="0"/>
              <a:t>Empowering Southeast Asians to take action and build democracy through bridging information and action (</a:t>
            </a:r>
            <a:r>
              <a:rPr i="1" dirty="0"/>
              <a:t>New Naratif</a:t>
            </a:r>
            <a:r>
              <a:rPr dirty="0"/>
              <a:t>)</a:t>
            </a:r>
          </a:p>
          <a:p>
            <a:pPr marL="665238" indent="-665238" algn="l">
              <a:buClr>
                <a:srgbClr val="000000"/>
              </a:buClr>
              <a:buSzPct val="100000"/>
              <a:buChar char="•"/>
              <a:defRPr sz="4300"/>
            </a:pPr>
            <a:endParaRPr dirty="0"/>
          </a:p>
          <a:p>
            <a:pPr marL="665238" indent="-665238" algn="l">
              <a:buClr>
                <a:srgbClr val="000000"/>
              </a:buClr>
              <a:buSzPct val="100000"/>
              <a:buChar char="•"/>
              <a:defRPr sz="4300"/>
            </a:pPr>
            <a:r>
              <a:rPr dirty="0"/>
              <a:t>Bettering the lives of citizens, bridging the divide between rural and city communities (</a:t>
            </a:r>
            <a:r>
              <a:rPr i="1" dirty="0"/>
              <a:t>DoR</a:t>
            </a:r>
            <a:r>
              <a:rPr dirty="0"/>
              <a:t>)</a:t>
            </a:r>
          </a:p>
          <a:p>
            <a:pPr marL="665238" indent="-665238" algn="l">
              <a:buClr>
                <a:srgbClr val="000000"/>
              </a:buClr>
              <a:buSzPct val="100000"/>
              <a:buChar char="•"/>
              <a:defRPr sz="4300"/>
            </a:pPr>
            <a:endParaRPr dirty="0"/>
          </a:p>
          <a:p>
            <a:pPr marL="665238" indent="-665238" algn="l">
              <a:buClr>
                <a:srgbClr val="000000"/>
              </a:buClr>
              <a:buSzPct val="100000"/>
              <a:buChar char="•"/>
              <a:defRPr sz="4300"/>
            </a:pPr>
            <a:r>
              <a:rPr dirty="0"/>
              <a:t>Empowering underrepresented communities and giving them agency through co-producing “stories that matter” (</a:t>
            </a:r>
            <a:r>
              <a:rPr i="1" dirty="0"/>
              <a:t>Bureau Local</a:t>
            </a:r>
            <a:r>
              <a:rPr dirty="0"/>
              <a:t>)</a:t>
            </a:r>
          </a:p>
        </p:txBody>
      </p:sp>
    </p:spTree>
  </p:cSld>
  <p:clrMapOvr>
    <a:masterClrMapping/>
  </p:clrMapOvr>
  <p:transition spd="med"/>
</p:sld>
</file>

<file path=ppt/theme/theme1.xml><?xml version="1.0" encoding="utf-8"?>
<a:theme xmlns:a="http://schemas.openxmlformats.org/drawingml/2006/main" name="31_ColorGradientLight">
  <a:themeElements>
    <a:clrScheme name="31_ColorGradientLight">
      <a:dk1>
        <a:srgbClr val="000000"/>
      </a:dk1>
      <a:lt1>
        <a:srgbClr val="FFFFFF"/>
      </a:lt1>
      <a:dk2>
        <a:srgbClr val="5E5E5E"/>
      </a:dk2>
      <a:lt2>
        <a:srgbClr val="D5D5D5"/>
      </a:lt2>
      <a:accent1>
        <a:srgbClr val="0076BA"/>
      </a:accent1>
      <a:accent2>
        <a:srgbClr val="05A89D"/>
      </a:accent2>
      <a:accent3>
        <a:srgbClr val="1DB100"/>
      </a:accent3>
      <a:accent4>
        <a:srgbClr val="F9B900"/>
      </a:accent4>
      <a:accent5>
        <a:srgbClr val="EE220D"/>
      </a:accent5>
      <a:accent6>
        <a:srgbClr val="CB297B"/>
      </a:accent6>
      <a:hlink>
        <a:srgbClr val="0000FF"/>
      </a:hlink>
      <a:folHlink>
        <a:srgbClr val="FF00FF"/>
      </a:folHlink>
    </a:clrScheme>
    <a:fontScheme name="31_ColorGradientLight">
      <a:majorFont>
        <a:latin typeface="Graphik Semibold"/>
        <a:ea typeface="Graphik Semibold"/>
        <a:cs typeface="Graphik Semibold"/>
      </a:majorFont>
      <a:minorFont>
        <a:latin typeface="Graphik Semibold"/>
        <a:ea typeface="Graphik Semibold"/>
        <a:cs typeface="Graphik Semibold"/>
      </a:minorFont>
    </a:fontScheme>
    <a:fmtScheme name="31_ColorGradient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4572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Graphik-Medium"/>
            <a:ea typeface="Graphik-Medium"/>
            <a:cs typeface="Graphik-Medium"/>
            <a:sym typeface="Graphik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31_ColorGradientLight">
  <a:themeElements>
    <a:clrScheme name="31_ColorGradientLight">
      <a:dk1>
        <a:srgbClr val="000000"/>
      </a:dk1>
      <a:lt1>
        <a:srgbClr val="FFFFFF"/>
      </a:lt1>
      <a:dk2>
        <a:srgbClr val="5E5E5E"/>
      </a:dk2>
      <a:lt2>
        <a:srgbClr val="D5D5D5"/>
      </a:lt2>
      <a:accent1>
        <a:srgbClr val="0076BA"/>
      </a:accent1>
      <a:accent2>
        <a:srgbClr val="05A89D"/>
      </a:accent2>
      <a:accent3>
        <a:srgbClr val="1DB100"/>
      </a:accent3>
      <a:accent4>
        <a:srgbClr val="F9B900"/>
      </a:accent4>
      <a:accent5>
        <a:srgbClr val="EE220D"/>
      </a:accent5>
      <a:accent6>
        <a:srgbClr val="CB297B"/>
      </a:accent6>
      <a:hlink>
        <a:srgbClr val="0000FF"/>
      </a:hlink>
      <a:folHlink>
        <a:srgbClr val="FF00FF"/>
      </a:folHlink>
    </a:clrScheme>
    <a:fontScheme name="31_ColorGradientLight">
      <a:majorFont>
        <a:latin typeface="Graphik Semibold"/>
        <a:ea typeface="Graphik Semibold"/>
        <a:cs typeface="Graphik Semibold"/>
      </a:majorFont>
      <a:minorFont>
        <a:latin typeface="Graphik Semibold"/>
        <a:ea typeface="Graphik Semibold"/>
        <a:cs typeface="Graphik Semibold"/>
      </a:minorFont>
    </a:fontScheme>
    <a:fmtScheme name="31_ColorGradient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4572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Graphik-Medium"/>
            <a:ea typeface="Graphik-Medium"/>
            <a:cs typeface="Graphik-Medium"/>
            <a:sym typeface="Graphik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12</TotalTime>
  <Words>2534</Words>
  <Application>Microsoft Office PowerPoint</Application>
  <PresentationFormat>Custom</PresentationFormat>
  <Paragraphs>168</Paragraphs>
  <Slides>16</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Calibri</vt:lpstr>
      <vt:lpstr>Garamond</vt:lpstr>
      <vt:lpstr>Graphik</vt:lpstr>
      <vt:lpstr>Graphik Semibold</vt:lpstr>
      <vt:lpstr>Graphik-Medium</vt:lpstr>
      <vt:lpstr>Helvetica Neue</vt:lpstr>
      <vt:lpstr>Times Roman</vt:lpstr>
      <vt:lpstr>31_ColorGradientLight</vt:lpstr>
      <vt:lpstr>‘A better future’:  People power and collective action spaces  in global pioneer journalism</vt:lpstr>
      <vt:lpstr>About the project</vt:lpstr>
      <vt:lpstr>The research problem</vt:lpstr>
      <vt:lpstr>‘Pioneer journalism’: A definition</vt:lpstr>
      <vt:lpstr>Research Questions</vt:lpstr>
      <vt:lpstr>Fieldwork and data collection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better future’:  People power and collective action spaces  in global pioneer journalism</dc:title>
  <dc:creator>Leah Morrison (lib)</dc:creator>
  <cp:lastModifiedBy>Leah Morrison (lib)</cp:lastModifiedBy>
  <cp:revision>3</cp:revision>
  <dcterms:modified xsi:type="dcterms:W3CDTF">2023-09-11T09:10:19Z</dcterms:modified>
</cp:coreProperties>
</file>