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1pPr>
    <a:lvl2pPr marL="0" marR="0" indent="4572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2pPr>
    <a:lvl3pPr marL="0" marR="0" indent="9144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3pPr>
    <a:lvl4pPr marL="0" marR="0" indent="13716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4pPr>
    <a:lvl5pPr marL="0" marR="0" indent="18288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5pPr>
    <a:lvl6pPr marL="0" marR="0" indent="22860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6pPr>
    <a:lvl7pPr marL="0" marR="0" indent="27432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7pPr>
    <a:lvl8pPr marL="0" marR="0" indent="32004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8pPr>
    <a:lvl9pPr marL="0" marR="0" indent="36576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A9A9A9"/>
              </a:solidFill>
              <a:prstDash val="solid"/>
              <a:miter lim="400000"/>
            </a:ln>
          </a:left>
          <a:right>
            <a:ln w="254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00A1FF"/>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13B100"/>
          </a:solid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FFFFFF"/>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solidFill>
            <a:schemeClr val="accent3">
              <a:hueOff val="552055"/>
              <a:lumOff val="-12548"/>
            </a:schemeClr>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9A9A9"/>
              </a:solidFill>
              <a:prstDash val="solid"/>
              <a:miter lim="400000"/>
            </a:ln>
          </a:top>
          <a:bottom>
            <a:ln w="381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A9A9A9"/>
              </a:solidFill>
              <a:prstDash val="solid"/>
              <a:miter lim="400000"/>
            </a:ln>
          </a:left>
          <a:right>
            <a:ln w="381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64646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9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Presentation Title"/>
          <p:cNvSpPr txBox="1">
            <a:spLocks noGrp="1"/>
          </p:cNvSpPr>
          <p:nvPr>
            <p:ph type="title" hasCustomPrompt="1"/>
          </p:nvPr>
        </p:nvSpPr>
        <p:spPr>
          <a:xfrm>
            <a:off x="1270000" y="3289300"/>
            <a:ext cx="21844000" cy="3879454"/>
          </a:xfrm>
          <a:prstGeom prst="rect">
            <a:avLst/>
          </a:prstGeom>
        </p:spPr>
        <p:txBody>
          <a:bodyPr/>
          <a:lstStyle>
            <a:lvl1pPr defTabSz="2438338">
              <a:lnSpc>
                <a:spcPct val="90000"/>
              </a:lnSpc>
              <a:defRPr sz="11600" spc="-348">
                <a:gradFill flip="none" rotWithShape="1">
                  <a:gsLst>
                    <a:gs pos="0">
                      <a:srgbClr val="1E98FD"/>
                    </a:gs>
                    <a:gs pos="100000">
                      <a:srgbClr val="FF00F7"/>
                    </a:gs>
                  </a:gsLst>
                  <a:lin ang="3960000" scaled="0"/>
                </a:gradFill>
              </a:defRPr>
            </a:lvl1pPr>
          </a:lstStyle>
          <a:p>
            <a:r>
              <a:t>Presentation Title</a:t>
            </a:r>
          </a:p>
        </p:txBody>
      </p:sp>
      <p:sp>
        <p:nvSpPr>
          <p:cNvPr id="12" name="Author and Date"/>
          <p:cNvSpPr txBox="1">
            <a:spLocks noGrp="1"/>
          </p:cNvSpPr>
          <p:nvPr>
            <p:ph type="body" sz="quarter" idx="21" hasCustomPrompt="1"/>
          </p:nvPr>
        </p:nvSpPr>
        <p:spPr>
          <a:xfrm>
            <a:off x="1270000" y="12160429"/>
            <a:ext cx="21844000" cy="694056"/>
          </a:xfrm>
          <a:prstGeom prst="rect">
            <a:avLst/>
          </a:prstGeom>
        </p:spPr>
        <p:txBody>
          <a:bodyPr/>
          <a:lstStyle>
            <a:lvl1pPr marL="0" indent="0" algn="ctr" defTabSz="825500">
              <a:spcBef>
                <a:spcPts val="0"/>
              </a:spcBef>
              <a:buClrTx/>
              <a:buSzTx/>
              <a:buNone/>
              <a:defRPr sz="3500">
                <a:latin typeface="Graphik Medium"/>
                <a:ea typeface="Graphik Medium"/>
                <a:cs typeface="Graphik Medium"/>
                <a:sym typeface="Graphik Medium"/>
              </a:defRPr>
            </a:lvl1pPr>
          </a:lstStyle>
          <a:p>
            <a:r>
              <a:t>Author and Date</a:t>
            </a:r>
          </a:p>
        </p:txBody>
      </p:sp>
      <p:sp>
        <p:nvSpPr>
          <p:cNvPr id="13" name="Body Level One…"/>
          <p:cNvSpPr txBox="1">
            <a:spLocks noGrp="1"/>
          </p:cNvSpPr>
          <p:nvPr>
            <p:ph type="body" sz="quarter" idx="1" hasCustomPrompt="1"/>
          </p:nvPr>
        </p:nvSpPr>
        <p:spPr>
          <a:xfrm>
            <a:off x="1270000" y="6985000"/>
            <a:ext cx="21844000" cy="2512352"/>
          </a:xfrm>
          <a:prstGeom prst="rect">
            <a:avLst/>
          </a:prstGeom>
        </p:spPr>
        <p:txBody>
          <a:bodyPr/>
          <a:lstStyle>
            <a:lvl1pPr marL="0" indent="0" algn="ctr" defTabSz="825500">
              <a:spcBef>
                <a:spcPts val="0"/>
              </a:spcBef>
              <a:buClrTx/>
              <a:buSzTx/>
              <a:buNone/>
              <a:defRPr sz="6400">
                <a:latin typeface="Graphik Medium"/>
                <a:ea typeface="Graphik Medium"/>
                <a:cs typeface="Graphik Medium"/>
                <a:sym typeface="Graphik Medium"/>
              </a:defRPr>
            </a:lvl1pPr>
            <a:lvl2pPr marL="0" indent="0" algn="ctr" defTabSz="825500">
              <a:spcBef>
                <a:spcPts val="0"/>
              </a:spcBef>
              <a:buClrTx/>
              <a:buSzTx/>
              <a:buNone/>
              <a:defRPr sz="6400">
                <a:latin typeface="Graphik Medium"/>
                <a:ea typeface="Graphik Medium"/>
                <a:cs typeface="Graphik Medium"/>
                <a:sym typeface="Graphik Medium"/>
              </a:defRPr>
            </a:lvl2pPr>
            <a:lvl3pPr marL="0" indent="0" algn="ctr" defTabSz="825500">
              <a:spcBef>
                <a:spcPts val="0"/>
              </a:spcBef>
              <a:buClrTx/>
              <a:buSzTx/>
              <a:buNone/>
              <a:defRPr sz="6400">
                <a:latin typeface="Graphik Medium"/>
                <a:ea typeface="Graphik Medium"/>
                <a:cs typeface="Graphik Medium"/>
                <a:sym typeface="Graphik Medium"/>
              </a:defRPr>
            </a:lvl3pPr>
            <a:lvl4pPr marL="0" indent="0" algn="ctr" defTabSz="825500">
              <a:spcBef>
                <a:spcPts val="0"/>
              </a:spcBef>
              <a:buClrTx/>
              <a:buSzTx/>
              <a:buNone/>
              <a:defRPr sz="6400">
                <a:latin typeface="Graphik Medium"/>
                <a:ea typeface="Graphik Medium"/>
                <a:cs typeface="Graphik Medium"/>
                <a:sym typeface="Graphik Medium"/>
              </a:defRPr>
            </a:lvl4pPr>
            <a:lvl5pPr marL="0" indent="0" algn="ctr" defTabSz="825500">
              <a:spcBef>
                <a:spcPts val="0"/>
              </a:spcBef>
              <a:buClrTx/>
              <a:buSzTx/>
              <a:buNone/>
              <a:defRPr sz="6400">
                <a:latin typeface="Graphik Medium"/>
                <a:ea typeface="Graphik Medium"/>
                <a:cs typeface="Graphik Medium"/>
                <a:sym typeface="Graphik Medium"/>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70000" y="4927600"/>
            <a:ext cx="21844000" cy="3902869"/>
          </a:xfrm>
          <a:prstGeom prst="rect">
            <a:avLst/>
          </a:prstGeom>
        </p:spPr>
        <p:txBody>
          <a:bodyPr anchor="ctr"/>
          <a:lstStyle>
            <a:lvl1pPr marL="0" indent="0" algn="ctr">
              <a:spcBef>
                <a:spcPts val="0"/>
              </a:spcBef>
              <a:buClrTx/>
              <a:buSzTx/>
              <a:buNone/>
              <a:defRPr sz="8400" spc="-252">
                <a:gradFill flip="none" rotWithShape="1">
                  <a:gsLst>
                    <a:gs pos="0">
                      <a:srgbClr val="1E98FD"/>
                    </a:gs>
                    <a:gs pos="100000">
                      <a:srgbClr val="FF00F7"/>
                    </a:gs>
                  </a:gsLst>
                  <a:lin ang="3960000" scaled="0"/>
                </a:gradFill>
                <a:latin typeface="Graphik Medium"/>
                <a:ea typeface="Graphik Medium"/>
                <a:cs typeface="Graphik Medium"/>
                <a:sym typeface="Graphik Medium"/>
              </a:defRPr>
            </a:lvl1pPr>
            <a:lvl2pPr marL="0" indent="457200" algn="ctr">
              <a:spcBef>
                <a:spcPts val="0"/>
              </a:spcBef>
              <a:buClrTx/>
              <a:buSzTx/>
              <a:buNone/>
              <a:defRPr sz="8400" spc="-252">
                <a:gradFill flip="none" rotWithShape="1">
                  <a:gsLst>
                    <a:gs pos="0">
                      <a:srgbClr val="1E98FD"/>
                    </a:gs>
                    <a:gs pos="100000">
                      <a:srgbClr val="FF00F7"/>
                    </a:gs>
                  </a:gsLst>
                  <a:lin ang="3960000" scaled="0"/>
                </a:gradFill>
                <a:latin typeface="Graphik Medium"/>
                <a:ea typeface="Graphik Medium"/>
                <a:cs typeface="Graphik Medium"/>
                <a:sym typeface="Graphik Medium"/>
              </a:defRPr>
            </a:lvl2pPr>
            <a:lvl3pPr marL="0" indent="914400" algn="ctr">
              <a:spcBef>
                <a:spcPts val="0"/>
              </a:spcBef>
              <a:buClrTx/>
              <a:buSzTx/>
              <a:buNone/>
              <a:defRPr sz="8400" spc="-252">
                <a:gradFill flip="none" rotWithShape="1">
                  <a:gsLst>
                    <a:gs pos="0">
                      <a:srgbClr val="1E98FD"/>
                    </a:gs>
                    <a:gs pos="100000">
                      <a:srgbClr val="FF00F7"/>
                    </a:gs>
                  </a:gsLst>
                  <a:lin ang="3960000" scaled="0"/>
                </a:gradFill>
                <a:latin typeface="Graphik Medium"/>
                <a:ea typeface="Graphik Medium"/>
                <a:cs typeface="Graphik Medium"/>
                <a:sym typeface="Graphik Medium"/>
              </a:defRPr>
            </a:lvl3pPr>
            <a:lvl4pPr marL="0" indent="1371600" algn="ctr">
              <a:spcBef>
                <a:spcPts val="0"/>
              </a:spcBef>
              <a:buClrTx/>
              <a:buSzTx/>
              <a:buNone/>
              <a:defRPr sz="8400" spc="-252">
                <a:gradFill flip="none" rotWithShape="1">
                  <a:gsLst>
                    <a:gs pos="0">
                      <a:srgbClr val="1E98FD"/>
                    </a:gs>
                    <a:gs pos="100000">
                      <a:srgbClr val="FF00F7"/>
                    </a:gs>
                  </a:gsLst>
                  <a:lin ang="3960000" scaled="0"/>
                </a:gradFill>
                <a:latin typeface="Graphik Medium"/>
                <a:ea typeface="Graphik Medium"/>
                <a:cs typeface="Graphik Medium"/>
                <a:sym typeface="Graphik Medium"/>
              </a:defRPr>
            </a:lvl4pPr>
            <a:lvl5pPr marL="0" indent="1828800" algn="ctr">
              <a:spcBef>
                <a:spcPts val="0"/>
              </a:spcBef>
              <a:buClrTx/>
              <a:buSzTx/>
              <a:buNone/>
              <a:defRPr sz="8400" spc="-252">
                <a:gradFill flip="none" rotWithShape="1">
                  <a:gsLst>
                    <a:gs pos="0">
                      <a:srgbClr val="1E98FD"/>
                    </a:gs>
                    <a:gs pos="100000">
                      <a:srgbClr val="FF00F7"/>
                    </a:gs>
                  </a:gsLst>
                  <a:lin ang="3960000" scaled="0"/>
                </a:gradFill>
                <a:latin typeface="Graphik Medium"/>
                <a:ea typeface="Graphik Medium"/>
                <a:cs typeface="Graphik Medium"/>
                <a:sym typeface="Graphik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sz="half" idx="1" hasCustomPrompt="1"/>
          </p:nvPr>
        </p:nvSpPr>
        <p:spPr>
          <a:xfrm>
            <a:off x="1270000" y="3906096"/>
            <a:ext cx="21844000" cy="4488604"/>
          </a:xfrm>
          <a:prstGeom prst="rect">
            <a:avLst/>
          </a:prstGeom>
        </p:spPr>
        <p:txBody>
          <a:bodyPr anchor="b"/>
          <a:lstStyle>
            <a:lvl1pPr marL="0" indent="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1pPr>
            <a:lvl2pPr marL="0" indent="4572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2pPr>
            <a:lvl3pPr marL="0" indent="9144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3pPr>
            <a:lvl4pPr marL="0" indent="13716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4pPr>
            <a:lvl5pPr marL="0" indent="18288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70000" y="8521700"/>
            <a:ext cx="21844000" cy="1016000"/>
          </a:xfrm>
          <a:prstGeom prst="rect">
            <a:avLst/>
          </a:prstGeom>
        </p:spPr>
        <p:txBody>
          <a:bodyPr/>
          <a:lstStyle>
            <a:lvl1pPr marL="0" indent="0" algn="ctr" defTabSz="825500">
              <a:spcBef>
                <a:spcPts val="0"/>
              </a:spcBef>
              <a:buClrTx/>
              <a:buSzTx/>
              <a:buNone/>
              <a:defRPr sz="4400">
                <a:latin typeface="Graphik Medium"/>
                <a:ea typeface="Graphik Medium"/>
                <a:cs typeface="Graphik Medium"/>
                <a:sym typeface="Graphik Medium"/>
              </a:defRPr>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70000" y="11155086"/>
            <a:ext cx="21844000" cy="832613"/>
          </a:xfrm>
          <a:prstGeom prst="rect">
            <a:avLst/>
          </a:prstGeom>
        </p:spPr>
        <p:txBody>
          <a:bodyPr anchor="ctr"/>
          <a:lstStyle>
            <a:lvl1pPr marL="0" indent="0" algn="ctr" defTabSz="825500">
              <a:spcBef>
                <a:spcPts val="0"/>
              </a:spcBef>
              <a:buClrTx/>
              <a:buSzTx/>
              <a:buNone/>
              <a:defRPr sz="4400">
                <a:latin typeface="Graphik Medium"/>
                <a:ea typeface="Graphik Medium"/>
                <a:cs typeface="Graphik Medium"/>
                <a:sym typeface="Graphik Medium"/>
              </a:defRPr>
            </a:lvl1pPr>
          </a:lstStyle>
          <a:p>
            <a:r>
              <a:t>Attribution</a:t>
            </a:r>
          </a:p>
        </p:txBody>
      </p:sp>
      <p:sp>
        <p:nvSpPr>
          <p:cNvPr id="116" name="Body Level One…"/>
          <p:cNvSpPr txBox="1">
            <a:spLocks noGrp="1"/>
          </p:cNvSpPr>
          <p:nvPr>
            <p:ph type="body" sz="half" idx="1" hasCustomPrompt="1"/>
          </p:nvPr>
        </p:nvSpPr>
        <p:spPr>
          <a:xfrm>
            <a:off x="1270000" y="5141969"/>
            <a:ext cx="21844000" cy="3430191"/>
          </a:xfrm>
          <a:prstGeom prst="rect">
            <a:avLst/>
          </a:prstGeom>
        </p:spPr>
        <p:txBody>
          <a:bodyPr anchor="ctr"/>
          <a:lstStyle>
            <a:lvl1pPr marL="0" indent="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1pPr>
            <a:lvl2pPr marL="0" indent="4572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2pPr>
            <a:lvl3pPr marL="0" indent="9144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3pPr>
            <a:lvl4pPr marL="0" indent="13716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4pPr>
            <a:lvl5pPr marL="0" indent="18288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88149250_2145x1620.jpg"/>
          <p:cNvSpPr>
            <a:spLocks noGrp="1"/>
          </p:cNvSpPr>
          <p:nvPr>
            <p:ph type="pic" sz="half" idx="21"/>
          </p:nvPr>
        </p:nvSpPr>
        <p:spPr>
          <a:xfrm>
            <a:off x="12192000" y="4813300"/>
            <a:ext cx="12192000" cy="9207945"/>
          </a:xfrm>
          <a:prstGeom prst="rect">
            <a:avLst/>
          </a:prstGeom>
        </p:spPr>
        <p:txBody>
          <a:bodyPr lIns="91439" tIns="45719" rIns="91439" bIns="45719">
            <a:noAutofit/>
          </a:bodyPr>
          <a:lstStyle/>
          <a:p>
            <a:endParaRPr/>
          </a:p>
        </p:txBody>
      </p:sp>
      <p:sp>
        <p:nvSpPr>
          <p:cNvPr id="125" name="1169517375_2880x1920.jpg"/>
          <p:cNvSpPr>
            <a:spLocks noGrp="1"/>
          </p:cNvSpPr>
          <p:nvPr>
            <p:ph type="pic" sz="half" idx="22"/>
          </p:nvPr>
        </p:nvSpPr>
        <p:spPr>
          <a:xfrm>
            <a:off x="12192000" y="-628650"/>
            <a:ext cx="12192000" cy="8128000"/>
          </a:xfrm>
          <a:prstGeom prst="rect">
            <a:avLst/>
          </a:prstGeom>
        </p:spPr>
        <p:txBody>
          <a:bodyPr lIns="91439" tIns="45719" rIns="91439" bIns="45719">
            <a:noAutofit/>
          </a:bodyPr>
          <a:lstStyle/>
          <a:p>
            <a:endParaRPr/>
          </a:p>
        </p:txBody>
      </p:sp>
      <p:sp>
        <p:nvSpPr>
          <p:cNvPr id="126" name="184386109_2439x1626.jpg"/>
          <p:cNvSpPr>
            <a:spLocks noGrp="1"/>
          </p:cNvSpPr>
          <p:nvPr>
            <p:ph type="pic" idx="23"/>
          </p:nvPr>
        </p:nvSpPr>
        <p:spPr>
          <a:xfrm>
            <a:off x="-4203700" y="0"/>
            <a:ext cx="20574000" cy="1371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1169517375_2880x1920.jpg"/>
          <p:cNvSpPr>
            <a:spLocks noGrp="1"/>
          </p:cNvSpPr>
          <p:nvPr>
            <p:ph type="pic" idx="21"/>
          </p:nvPr>
        </p:nvSpPr>
        <p:spPr>
          <a:xfrm>
            <a:off x="0" y="-1270000"/>
            <a:ext cx="24384000" cy="16256001"/>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1169517375_2880x1920.jpg"/>
          <p:cNvSpPr>
            <a:spLocks noGrp="1"/>
          </p:cNvSpPr>
          <p:nvPr>
            <p:ph type="pic" idx="21"/>
          </p:nvPr>
        </p:nvSpPr>
        <p:spPr>
          <a:xfrm>
            <a:off x="0" y="-1270000"/>
            <a:ext cx="24384000" cy="16256001"/>
          </a:xfrm>
          <a:prstGeom prst="rect">
            <a:avLst/>
          </a:prstGeom>
        </p:spPr>
        <p:txBody>
          <a:bodyPr lIns="91439" tIns="45719" rIns="91439" bIns="45719">
            <a:noAutofit/>
          </a:bodyPr>
          <a:lstStyle/>
          <a:p>
            <a:endParaRPr/>
          </a:p>
        </p:txBody>
      </p:sp>
      <p:sp>
        <p:nvSpPr>
          <p:cNvPr id="22" name="Author and Date"/>
          <p:cNvSpPr txBox="1">
            <a:spLocks noGrp="1"/>
          </p:cNvSpPr>
          <p:nvPr>
            <p:ph type="body" sz="quarter" idx="22" hasCustomPrompt="1"/>
          </p:nvPr>
        </p:nvSpPr>
        <p:spPr>
          <a:xfrm>
            <a:off x="1270000" y="12166600"/>
            <a:ext cx="21844000" cy="694055"/>
          </a:xfrm>
          <a:prstGeom prst="rect">
            <a:avLst/>
          </a:prstGeom>
        </p:spPr>
        <p:txBody>
          <a:bodyPr/>
          <a:lstStyle>
            <a:lvl1pPr marL="0" indent="0" algn="ctr" defTabSz="825500">
              <a:spcBef>
                <a:spcPts val="0"/>
              </a:spcBef>
              <a:buClrTx/>
              <a:buSzTx/>
              <a:buNone/>
              <a:defRPr sz="3500">
                <a:solidFill>
                  <a:srgbClr val="FFFFFF"/>
                </a:solidFill>
                <a:latin typeface="Graphik Medium"/>
                <a:ea typeface="Graphik Medium"/>
                <a:cs typeface="Graphik Medium"/>
                <a:sym typeface="Graphik Medium"/>
              </a:defRPr>
            </a:lvl1pPr>
          </a:lstStyle>
          <a:p>
            <a:r>
              <a:t>Author and Date</a:t>
            </a:r>
          </a:p>
        </p:txBody>
      </p:sp>
      <p:sp>
        <p:nvSpPr>
          <p:cNvPr id="23" name="Presentation Title"/>
          <p:cNvSpPr txBox="1">
            <a:spLocks noGrp="1"/>
          </p:cNvSpPr>
          <p:nvPr>
            <p:ph type="title" hasCustomPrompt="1"/>
          </p:nvPr>
        </p:nvSpPr>
        <p:spPr>
          <a:xfrm>
            <a:off x="1270000" y="3289300"/>
            <a:ext cx="21844000" cy="3873500"/>
          </a:xfrm>
          <a:prstGeom prst="rect">
            <a:avLst/>
          </a:prstGeom>
        </p:spPr>
        <p:txBody>
          <a:bodyPr/>
          <a:lstStyle>
            <a:lvl1pPr defTabSz="2438400">
              <a:lnSpc>
                <a:spcPct val="90000"/>
              </a:lnSpc>
              <a:defRPr sz="11600" spc="-348">
                <a:solidFill>
                  <a:srgbClr val="FFFFFF"/>
                </a:solidFill>
              </a:defRPr>
            </a:lvl1pPr>
          </a:lstStyle>
          <a:p>
            <a:r>
              <a:t>Presentation Title</a:t>
            </a:r>
          </a:p>
        </p:txBody>
      </p:sp>
      <p:sp>
        <p:nvSpPr>
          <p:cNvPr id="24" name="Body Level One…"/>
          <p:cNvSpPr txBox="1">
            <a:spLocks noGrp="1"/>
          </p:cNvSpPr>
          <p:nvPr>
            <p:ph type="body" sz="quarter" idx="1" hasCustomPrompt="1"/>
          </p:nvPr>
        </p:nvSpPr>
        <p:spPr>
          <a:xfrm>
            <a:off x="1270000" y="6985000"/>
            <a:ext cx="21844000" cy="2514600"/>
          </a:xfrm>
          <a:prstGeom prst="rect">
            <a:avLst/>
          </a:prstGeom>
        </p:spPr>
        <p:txBody>
          <a:bodyPr/>
          <a:lstStyle>
            <a:lvl1pPr marL="0" indent="0" algn="ctr" defTabSz="825500">
              <a:spcBef>
                <a:spcPts val="0"/>
              </a:spcBef>
              <a:buClrTx/>
              <a:buSzTx/>
              <a:buNone/>
              <a:defRPr sz="6400">
                <a:solidFill>
                  <a:srgbClr val="FFFFFF"/>
                </a:solidFill>
                <a:latin typeface="Graphik Medium"/>
                <a:ea typeface="Graphik Medium"/>
                <a:cs typeface="Graphik Medium"/>
                <a:sym typeface="Graphik Medium"/>
              </a:defRPr>
            </a:lvl1pPr>
            <a:lvl2pPr marL="0" indent="0" algn="ctr" defTabSz="825500">
              <a:spcBef>
                <a:spcPts val="0"/>
              </a:spcBef>
              <a:buClrTx/>
              <a:buSzTx/>
              <a:buNone/>
              <a:defRPr sz="6400">
                <a:solidFill>
                  <a:srgbClr val="FFFFFF"/>
                </a:solidFill>
                <a:latin typeface="Graphik Medium"/>
                <a:ea typeface="Graphik Medium"/>
                <a:cs typeface="Graphik Medium"/>
                <a:sym typeface="Graphik Medium"/>
              </a:defRPr>
            </a:lvl2pPr>
            <a:lvl3pPr marL="0" indent="0" algn="ctr" defTabSz="825500">
              <a:spcBef>
                <a:spcPts val="0"/>
              </a:spcBef>
              <a:buClrTx/>
              <a:buSzTx/>
              <a:buNone/>
              <a:defRPr sz="6400">
                <a:solidFill>
                  <a:srgbClr val="FFFFFF"/>
                </a:solidFill>
                <a:latin typeface="Graphik Medium"/>
                <a:ea typeface="Graphik Medium"/>
                <a:cs typeface="Graphik Medium"/>
                <a:sym typeface="Graphik Medium"/>
              </a:defRPr>
            </a:lvl3pPr>
            <a:lvl4pPr marL="0" indent="0" algn="ctr" defTabSz="825500">
              <a:spcBef>
                <a:spcPts val="0"/>
              </a:spcBef>
              <a:buClrTx/>
              <a:buSzTx/>
              <a:buNone/>
              <a:defRPr sz="6400">
                <a:solidFill>
                  <a:srgbClr val="FFFFFF"/>
                </a:solidFill>
                <a:latin typeface="Graphik Medium"/>
                <a:ea typeface="Graphik Medium"/>
                <a:cs typeface="Graphik Medium"/>
                <a:sym typeface="Graphik Medium"/>
              </a:defRPr>
            </a:lvl4pPr>
            <a:lvl5pPr marL="0" indent="0" algn="ctr" defTabSz="825500">
              <a:spcBef>
                <a:spcPts val="0"/>
              </a:spcBef>
              <a:buClrTx/>
              <a:buSzTx/>
              <a:buNone/>
              <a:defRPr sz="6400">
                <a:solidFill>
                  <a:srgbClr val="FFFFFF"/>
                </a:solidFill>
                <a:latin typeface="Graphik Medium"/>
                <a:ea typeface="Graphik Medium"/>
                <a:cs typeface="Graphik Medium"/>
                <a:sym typeface="Graphik Medium"/>
              </a:defRPr>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184386109_2439x1626.jpg"/>
          <p:cNvSpPr>
            <a:spLocks noGrp="1"/>
          </p:cNvSpPr>
          <p:nvPr>
            <p:ph type="pic" idx="21"/>
          </p:nvPr>
        </p:nvSpPr>
        <p:spPr>
          <a:xfrm>
            <a:off x="7962900" y="-25400"/>
            <a:ext cx="20650200" cy="137668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70000" y="3885108"/>
            <a:ext cx="9652000" cy="3200203"/>
          </a:xfrm>
          <a:prstGeom prst="rect">
            <a:avLst/>
          </a:prstGeom>
        </p:spPr>
        <p:txBody>
          <a:bodyPr/>
          <a:lstStyle>
            <a:lvl1pPr>
              <a:defRPr>
                <a:gradFill flip="none" rotWithShape="1">
                  <a:gsLst>
                    <a:gs pos="0">
                      <a:srgbClr val="FF00D8"/>
                    </a:gs>
                    <a:gs pos="100000">
                      <a:srgbClr val="FF542E"/>
                    </a:gs>
                  </a:gsLst>
                  <a:lin ang="3960000" scaled="0"/>
                </a:gradFill>
              </a:defRPr>
            </a:lvl1pPr>
          </a:lstStyle>
          <a:p>
            <a:r>
              <a:t>Slide Title</a:t>
            </a:r>
          </a:p>
        </p:txBody>
      </p:sp>
      <p:sp>
        <p:nvSpPr>
          <p:cNvPr id="34" name="Body Level One…"/>
          <p:cNvSpPr txBox="1">
            <a:spLocks noGrp="1"/>
          </p:cNvSpPr>
          <p:nvPr>
            <p:ph type="body" sz="quarter" idx="1" hasCustomPrompt="1"/>
          </p:nvPr>
        </p:nvSpPr>
        <p:spPr>
          <a:xfrm>
            <a:off x="1270000" y="6845300"/>
            <a:ext cx="9652000" cy="5664200"/>
          </a:xfrm>
          <a:prstGeom prst="rect">
            <a:avLst/>
          </a:prstGeom>
        </p:spPr>
        <p:txBody>
          <a:bodyPr/>
          <a:lstStyle>
            <a:lvl1pPr marL="0" indent="0" algn="ctr" defTabSz="825500">
              <a:spcBef>
                <a:spcPts val="0"/>
              </a:spcBef>
              <a:buClrTx/>
              <a:buSzTx/>
              <a:buNone/>
              <a:defRPr sz="5400">
                <a:latin typeface="Graphik Medium"/>
                <a:ea typeface="Graphik Medium"/>
                <a:cs typeface="Graphik Medium"/>
                <a:sym typeface="Graphik Medium"/>
              </a:defRPr>
            </a:lvl1pPr>
            <a:lvl2pPr marL="0" indent="457200" algn="ctr" defTabSz="825500">
              <a:spcBef>
                <a:spcPts val="0"/>
              </a:spcBef>
              <a:buClrTx/>
              <a:buSzTx/>
              <a:buNone/>
              <a:defRPr sz="5400">
                <a:latin typeface="Graphik Medium"/>
                <a:ea typeface="Graphik Medium"/>
                <a:cs typeface="Graphik Medium"/>
                <a:sym typeface="Graphik Medium"/>
              </a:defRPr>
            </a:lvl2pPr>
            <a:lvl3pPr marL="0" indent="914400" algn="ctr" defTabSz="825500">
              <a:spcBef>
                <a:spcPts val="0"/>
              </a:spcBef>
              <a:buClrTx/>
              <a:buSzTx/>
              <a:buNone/>
              <a:defRPr sz="5400">
                <a:latin typeface="Graphik Medium"/>
                <a:ea typeface="Graphik Medium"/>
                <a:cs typeface="Graphik Medium"/>
                <a:sym typeface="Graphik Medium"/>
              </a:defRPr>
            </a:lvl3pPr>
            <a:lvl4pPr marL="0" indent="1371600" algn="ctr" defTabSz="825500">
              <a:spcBef>
                <a:spcPts val="0"/>
              </a:spcBef>
              <a:buClrTx/>
              <a:buSzTx/>
              <a:buNone/>
              <a:defRPr sz="5400">
                <a:latin typeface="Graphik Medium"/>
                <a:ea typeface="Graphik Medium"/>
                <a:cs typeface="Graphik Medium"/>
                <a:sym typeface="Graphik Medium"/>
              </a:defRPr>
            </a:lvl4pPr>
            <a:lvl5pPr marL="0" indent="1828800" algn="ctr" defTabSz="825500">
              <a:spcBef>
                <a:spcPts val="0"/>
              </a:spcBef>
              <a:buClrTx/>
              <a:buSzTx/>
              <a:buNone/>
              <a:defRPr sz="5400">
                <a:latin typeface="Graphik Medium"/>
                <a:ea typeface="Graphik Medium"/>
                <a:cs typeface="Graphik Medium"/>
                <a:sym typeface="Graphik Medium"/>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 Medium"/>
                <a:ea typeface="Graphik Medium"/>
                <a:cs typeface="Graphik Medium"/>
                <a:sym typeface="Graphik Medium"/>
              </a:defRPr>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70000" y="4269316"/>
            <a:ext cx="21844000" cy="8432801"/>
          </a:xfrm>
          <a:prstGeom prst="rect">
            <a:avLst/>
          </a:prstGeom>
        </p:spPr>
        <p:txBody>
          <a:bodyPr numCol="2" spcCol="109220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988149250_2145x1620.jpg"/>
          <p:cNvSpPr>
            <a:spLocks noGrp="1"/>
          </p:cNvSpPr>
          <p:nvPr>
            <p:ph type="pic" idx="21"/>
          </p:nvPr>
        </p:nvSpPr>
        <p:spPr>
          <a:xfrm>
            <a:off x="10185400" y="0"/>
            <a:ext cx="18161000" cy="13716000"/>
          </a:xfrm>
          <a:prstGeom prst="rect">
            <a:avLst/>
          </a:prstGeom>
        </p:spPr>
        <p:txBody>
          <a:bodyPr lIns="91439" tIns="45719" rIns="91439" bIns="45719">
            <a:noAutofit/>
          </a:bodyPr>
          <a:lstStyle/>
          <a:p>
            <a:endParaRPr/>
          </a:p>
        </p:txBody>
      </p:sp>
      <p:sp>
        <p:nvSpPr>
          <p:cNvPr id="61" name="Slide Title"/>
          <p:cNvSpPr txBox="1">
            <a:spLocks noGrp="1"/>
          </p:cNvSpPr>
          <p:nvPr>
            <p:ph type="title" hasCustomPrompt="1"/>
          </p:nvPr>
        </p:nvSpPr>
        <p:spPr>
          <a:xfrm>
            <a:off x="1270000" y="838200"/>
            <a:ext cx="9652000" cy="1549400"/>
          </a:xfrm>
          <a:prstGeom prst="rect">
            <a:avLst/>
          </a:prstGeom>
        </p:spPr>
        <p:txBody>
          <a:bodyPr/>
          <a:lstStyle>
            <a:lvl1pPr>
              <a:defRPr>
                <a:gradFill flip="none" rotWithShape="1">
                  <a:gsLst>
                    <a:gs pos="0">
                      <a:srgbClr val="5E03FF"/>
                    </a:gs>
                    <a:gs pos="100000">
                      <a:srgbClr val="FF00F7"/>
                    </a:gs>
                  </a:gsLst>
                  <a:lin ang="3960000" scaled="0"/>
                </a:gradFill>
              </a:defRPr>
            </a:lvl1pPr>
          </a:lstStyle>
          <a:p>
            <a:r>
              <a:t>Slide Title</a:t>
            </a:r>
          </a:p>
        </p:txBody>
      </p:sp>
      <p:sp>
        <p:nvSpPr>
          <p:cNvPr id="62" name="Body Level One…"/>
          <p:cNvSpPr txBox="1">
            <a:spLocks noGrp="1"/>
          </p:cNvSpPr>
          <p:nvPr>
            <p:ph type="body" sz="half" idx="1" hasCustomPrompt="1"/>
          </p:nvPr>
        </p:nvSpPr>
        <p:spPr>
          <a:xfrm>
            <a:off x="1270000" y="4267200"/>
            <a:ext cx="9652000" cy="8432800"/>
          </a:xfrm>
          <a:prstGeom prst="rect">
            <a:avLst/>
          </a:prstGeom>
        </p:spPr>
        <p:txBody>
          <a:bodyPr/>
          <a:lstStyle/>
          <a:p>
            <a:r>
              <a:t>Slide bullet text</a:t>
            </a:r>
          </a:p>
          <a:p>
            <a:pPr lvl="1"/>
            <a:endParaRPr/>
          </a:p>
          <a:p>
            <a:pPr lvl="2"/>
            <a:endParaRPr/>
          </a:p>
          <a:p>
            <a:pPr lvl="3"/>
            <a:endParaRPr/>
          </a:p>
          <a:p>
            <a:pPr lvl="4"/>
            <a:endParaRPr/>
          </a:p>
        </p:txBody>
      </p:sp>
      <p:sp>
        <p:nvSpPr>
          <p:cNvPr id="63" name="Slide Subtitle"/>
          <p:cNvSpPr txBox="1">
            <a:spLocks noGrp="1"/>
          </p:cNvSpPr>
          <p:nvPr>
            <p:ph type="body" sz="quarter" idx="22" hasCustomPrompt="1"/>
          </p:nvPr>
        </p:nvSpPr>
        <p:spPr>
          <a:xfrm>
            <a:off x="1270000" y="2133600"/>
            <a:ext cx="9652000" cy="1016000"/>
          </a:xfrm>
          <a:prstGeom prst="rect">
            <a:avLst/>
          </a:prstGeom>
        </p:spPr>
        <p:txBody>
          <a:bodyPr/>
          <a:lstStyle>
            <a:lvl1pPr marL="0" indent="0" algn="ctr" defTabSz="825500">
              <a:spcBef>
                <a:spcPts val="0"/>
              </a:spcBef>
              <a:buClrTx/>
              <a:buSzTx/>
              <a:buNone/>
              <a:defRPr sz="5400">
                <a:latin typeface="Graphik Medium"/>
                <a:ea typeface="Graphik Medium"/>
                <a:cs typeface="Graphik Medium"/>
                <a:sym typeface="Graphik Medium"/>
              </a:defRPr>
            </a:lvl1pPr>
          </a:lstStyle>
          <a:p>
            <a:r>
              <a:t>Slide Subtitle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70000" y="3289300"/>
            <a:ext cx="21844000" cy="3873500"/>
          </a:xfrm>
          <a:prstGeom prst="rect">
            <a:avLst/>
          </a:prstGeom>
        </p:spPr>
        <p:txBody>
          <a:bodyPr/>
          <a:lstStyle>
            <a:lvl1pPr>
              <a:lnSpc>
                <a:spcPct val="90000"/>
              </a:lnSpc>
              <a:defRPr sz="11600" spc="-348">
                <a:gradFill flip="none" rotWithShape="1">
                  <a:gsLst>
                    <a:gs pos="0">
                      <a:srgbClr val="FF00D8"/>
                    </a:gs>
                    <a:gs pos="100000">
                      <a:srgbClr val="FF542E"/>
                    </a:gs>
                  </a:gsLst>
                  <a:lin ang="3960000" scaled="0"/>
                </a:gradFill>
              </a:defRPr>
            </a:lvl1pPr>
          </a:lstStyle>
          <a:p>
            <a:r>
              <a:t>Section Title</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 Medium"/>
                <a:ea typeface="Graphik Medium"/>
                <a:cs typeface="Graphik Medium"/>
                <a:sym typeface="Graphik Medium"/>
              </a:defRPr>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70000" y="812800"/>
            <a:ext cx="21844000" cy="1562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 Medium"/>
                <a:ea typeface="Graphik Medium"/>
                <a:cs typeface="Graphik Medium"/>
                <a:sym typeface="Graphik Medium"/>
              </a:defRPr>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buClrTx/>
              <a:buSzTx/>
              <a:buNone/>
              <a:defRPr sz="5500" spc="-55"/>
            </a:lvl1pPr>
            <a:lvl2pPr marL="0" indent="457200" defTabSz="825500">
              <a:buClrTx/>
              <a:buSzTx/>
              <a:buNone/>
              <a:defRPr sz="5500" spc="-55"/>
            </a:lvl2pPr>
            <a:lvl3pPr marL="0" indent="914400" defTabSz="825500">
              <a:buClrTx/>
              <a:buSzTx/>
              <a:buNone/>
              <a:defRPr sz="5500" spc="-55"/>
            </a:lvl3pPr>
            <a:lvl4pPr marL="0" indent="1371600" defTabSz="825500">
              <a:buClrTx/>
              <a:buSzTx/>
              <a:buNone/>
              <a:defRPr sz="5500" spc="-55"/>
            </a:lvl4pPr>
            <a:lvl5pPr marL="0" indent="1828800" defTabSz="825500">
              <a:buClrTx/>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70000" y="812800"/>
            <a:ext cx="21844000" cy="1557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Slide Title</a:t>
            </a:r>
          </a:p>
        </p:txBody>
      </p:sp>
      <p:sp>
        <p:nvSpPr>
          <p:cNvPr id="3" name="Body Level One…"/>
          <p:cNvSpPr txBox="1">
            <a:spLocks noGrp="1"/>
          </p:cNvSpPr>
          <p:nvPr>
            <p:ph type="body" idx="1" hasCustomPrompt="1"/>
          </p:nvPr>
        </p:nvSpPr>
        <p:spPr>
          <a:xfrm>
            <a:off x="1270000" y="4267200"/>
            <a:ext cx="21844000" cy="8432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77623" y="13081000"/>
            <a:ext cx="416053" cy="467107"/>
          </a:xfrm>
          <a:prstGeom prst="rect">
            <a:avLst/>
          </a:prstGeom>
          <a:ln w="12700">
            <a:miter lim="400000"/>
          </a:ln>
        </p:spPr>
        <p:txBody>
          <a:bodyPr wrap="none" lIns="50800" tIns="50800" rIns="50800" bIns="50800" anchor="b">
            <a:spAutoFit/>
          </a:bodyPr>
          <a:lstStyle>
            <a:lvl1pPr>
              <a:defRPr sz="2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1pPr>
      <a:lvl2pPr marL="0" marR="0" indent="4572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2pPr>
      <a:lvl3pPr marL="0" marR="0" indent="9144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3pPr>
      <a:lvl4pPr marL="0" marR="0" indent="13716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4pPr>
      <a:lvl5pPr marL="0" marR="0" indent="18288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5pPr>
      <a:lvl6pPr marL="0" marR="0" indent="22860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6pPr>
      <a:lvl7pPr marL="0" marR="0" indent="27432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7pPr>
      <a:lvl8pPr marL="0" marR="0" indent="32004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8pPr>
      <a:lvl9pPr marL="0" marR="0" indent="36576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9pPr>
    </p:titleStyle>
    <p:bodyStyle>
      <a:lvl1pPr marL="5588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1pPr>
      <a:lvl2pPr marL="11176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2pPr>
      <a:lvl3pPr marL="16764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3pPr>
      <a:lvl4pPr marL="22352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4pPr>
      <a:lvl5pPr marL="27940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5pPr>
      <a:lvl6pPr marL="33528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6pPr>
      <a:lvl7pPr marL="39116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7pPr>
      <a:lvl8pPr marL="44704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8pPr>
      <a:lvl9pPr marL="50292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9pPr>
    </p:bodyStyle>
    <p:otherStyle>
      <a:lvl1pPr marL="0" marR="0" indent="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1pPr>
      <a:lvl2pPr marL="0" marR="0" indent="457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2pPr>
      <a:lvl3pPr marL="0" marR="0" indent="914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3pPr>
      <a:lvl4pPr marL="0" marR="0" indent="1371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4pPr>
      <a:lvl5pPr marL="0" marR="0" indent="18288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5pPr>
      <a:lvl6pPr marL="0" marR="0" indent="22860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6pPr>
      <a:lvl7pPr marL="0" marR="0" indent="2743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7pPr>
      <a:lvl8pPr marL="0" marR="0" indent="3200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8pPr>
      <a:lvl9pPr marL="0" marR="0" indent="3657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Meaningful Encounters’:…"/>
          <p:cNvSpPr txBox="1">
            <a:spLocks noGrp="1"/>
          </p:cNvSpPr>
          <p:nvPr>
            <p:ph type="ctrTitle"/>
          </p:nvPr>
        </p:nvSpPr>
        <p:spPr>
          <a:xfrm>
            <a:off x="1270000" y="3280257"/>
            <a:ext cx="21844000" cy="3879454"/>
          </a:xfrm>
          <a:prstGeom prst="rect">
            <a:avLst/>
          </a:prstGeom>
        </p:spPr>
        <p:txBody>
          <a:bodyPr/>
          <a:lstStyle/>
          <a:p>
            <a:pPr algn="l">
              <a:defRPr sz="8000" spc="-239">
                <a:gradFill flip="none" rotWithShape="1">
                  <a:gsLst>
                    <a:gs pos="0">
                      <a:srgbClr val="4822FD"/>
                    </a:gs>
                    <a:gs pos="100000">
                      <a:srgbClr val="D270FF"/>
                    </a:gs>
                  </a:gsLst>
                  <a:lin ang="3960000" scaled="0"/>
                </a:gradFill>
              </a:defRPr>
            </a:pPr>
            <a:r>
              <a:t>‘Meaningful Encounters’: </a:t>
            </a:r>
          </a:p>
          <a:p>
            <a:pPr algn="l">
              <a:defRPr sz="8000" spc="-239">
                <a:gradFill flip="none" rotWithShape="1">
                  <a:gsLst>
                    <a:gs pos="0">
                      <a:srgbClr val="4822FD"/>
                    </a:gs>
                    <a:gs pos="100000">
                      <a:srgbClr val="D270FF"/>
                    </a:gs>
                  </a:gsLst>
                  <a:lin ang="3960000" scaled="0"/>
                </a:gradFill>
              </a:defRPr>
            </a:pPr>
            <a:r>
              <a:t>Theorizing relationality in pioneer journalism</a:t>
            </a:r>
          </a:p>
        </p:txBody>
      </p:sp>
      <p:sp>
        <p:nvSpPr>
          <p:cNvPr id="152" name="Presented at ICA 2021 - 71st Annual ICA Conference"/>
          <p:cNvSpPr txBox="1">
            <a:spLocks noGrp="1"/>
          </p:cNvSpPr>
          <p:nvPr>
            <p:ph type="body" idx="21"/>
          </p:nvPr>
        </p:nvSpPr>
        <p:spPr>
          <a:xfrm>
            <a:off x="1059349" y="12170765"/>
            <a:ext cx="21844001" cy="6837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l" defTabSz="817244">
              <a:defRPr sz="3465"/>
            </a:lvl1pPr>
          </a:lstStyle>
          <a:p>
            <a:r>
              <a:t>Presented at ICA 2021 - 71st Annual ICA Conference </a:t>
            </a:r>
          </a:p>
        </p:txBody>
      </p:sp>
      <p:sp>
        <p:nvSpPr>
          <p:cNvPr id="153" name="Bissie Anderson, University of Stirling / Bangor University…"/>
          <p:cNvSpPr txBox="1"/>
          <p:nvPr/>
        </p:nvSpPr>
        <p:spPr>
          <a:xfrm>
            <a:off x="1069296" y="9552070"/>
            <a:ext cx="19898364" cy="12909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defRPr sz="3500">
                <a:solidFill>
                  <a:srgbClr val="060715"/>
                </a:solidFill>
                <a:latin typeface="Graphik Medium"/>
                <a:ea typeface="Graphik Medium"/>
                <a:cs typeface="Graphik Medium"/>
                <a:sym typeface="Graphik Medium"/>
              </a:defRPr>
            </a:pPr>
            <a:r>
              <a:t>Bissie Anderson, University of Stirling / Bangor University </a:t>
            </a:r>
          </a:p>
          <a:p>
            <a:pPr algn="l">
              <a:defRPr sz="3500">
                <a:solidFill>
                  <a:srgbClr val="04040D"/>
                </a:solidFill>
                <a:latin typeface="Graphik Medium"/>
                <a:ea typeface="Graphik Medium"/>
                <a:cs typeface="Graphik Medium"/>
                <a:sym typeface="Graphik Medium"/>
              </a:defRPr>
            </a:pPr>
            <a:r>
              <a:t>bissie.anderson@stir.ac.uk</a:t>
            </a:r>
          </a:p>
        </p:txBody>
      </p:sp>
      <p:pic>
        <p:nvPicPr>
          <p:cNvPr id="154" name="Uni-logo-Stirling_730_290_80.jpeg" descr="Uni-logo-Stirling_730_290_80.jpeg"/>
          <p:cNvPicPr>
            <a:picLocks noChangeAspect="1"/>
          </p:cNvPicPr>
          <p:nvPr/>
        </p:nvPicPr>
        <p:blipFill>
          <a:blip r:embed="rId2"/>
          <a:stretch>
            <a:fillRect/>
          </a:stretch>
        </p:blipFill>
        <p:spPr>
          <a:xfrm>
            <a:off x="19459582" y="492374"/>
            <a:ext cx="5152127" cy="2046736"/>
          </a:xfrm>
          <a:prstGeom prst="rect">
            <a:avLst/>
          </a:prstGeom>
          <a:ln w="12700">
            <a:miter lim="400000"/>
          </a:ln>
        </p:spPr>
      </p:pic>
      <p:pic>
        <p:nvPicPr>
          <p:cNvPr id="155" name="Bangor logo.jpeg" descr="Bangor logo.jpeg"/>
          <p:cNvPicPr>
            <a:picLocks noChangeAspect="1"/>
          </p:cNvPicPr>
          <p:nvPr/>
        </p:nvPicPr>
        <p:blipFill>
          <a:blip r:embed="rId3"/>
          <a:stretch>
            <a:fillRect/>
          </a:stretch>
        </p:blipFill>
        <p:spPr>
          <a:xfrm>
            <a:off x="16489443" y="354570"/>
            <a:ext cx="3494573" cy="2322344"/>
          </a:xfrm>
          <a:prstGeom prst="rect">
            <a:avLst/>
          </a:prstGeom>
          <a:ln w="12700">
            <a:miter lim="400000"/>
          </a:ln>
        </p:spPr>
      </p:pic>
      <p:sp>
        <p:nvSpPr>
          <p:cNvPr id="156" name="27-31 May 2021 (Online)"/>
          <p:cNvSpPr txBox="1"/>
          <p:nvPr/>
        </p:nvSpPr>
        <p:spPr>
          <a:xfrm>
            <a:off x="1075308" y="12917451"/>
            <a:ext cx="5099813" cy="694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3500">
                <a:latin typeface="Graphik Medium"/>
                <a:ea typeface="Graphik Medium"/>
                <a:cs typeface="Graphik Medium"/>
                <a:sym typeface="Graphik Medium"/>
              </a:defRPr>
            </a:lvl1pPr>
          </a:lstStyle>
          <a:p>
            <a:r>
              <a:t>27-31 May 2021 (Online)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heorizing audience engagement"/>
          <p:cNvSpPr txBox="1">
            <a:spLocks noGrp="1"/>
          </p:cNvSpPr>
          <p:nvPr>
            <p:ph type="title"/>
          </p:nvPr>
        </p:nvSpPr>
        <p:spPr>
          <a:prstGeom prst="rect">
            <a:avLst/>
          </a:prstGeom>
        </p:spPr>
        <p:txBody>
          <a:bodyPr/>
          <a:lstStyle>
            <a:lvl1pPr>
              <a:defRPr>
                <a:gradFill flip="none" rotWithShape="1">
                  <a:gsLst>
                    <a:gs pos="0">
                      <a:srgbClr val="4822FD"/>
                    </a:gs>
                    <a:gs pos="100000">
                      <a:srgbClr val="D784FF"/>
                    </a:gs>
                  </a:gsLst>
                  <a:lin ang="3960000" scaled="0"/>
                </a:gradFill>
              </a:defRPr>
            </a:lvl1pPr>
          </a:lstStyle>
          <a:p>
            <a:r>
              <a:t>Theorizing audience engagement</a:t>
            </a:r>
          </a:p>
        </p:txBody>
      </p:sp>
      <p:sp>
        <p:nvSpPr>
          <p:cNvPr id="159" name="Mission impossible? (Steensen, Ferrer-Conill &amp; Peters, 2020)…"/>
          <p:cNvSpPr txBox="1">
            <a:spLocks noGrp="1"/>
          </p:cNvSpPr>
          <p:nvPr>
            <p:ph type="body" idx="1"/>
          </p:nvPr>
        </p:nvSpPr>
        <p:spPr>
          <a:xfrm>
            <a:off x="1165966" y="3069578"/>
            <a:ext cx="21948034" cy="9783769"/>
          </a:xfrm>
          <a:prstGeom prst="rect">
            <a:avLst/>
          </a:prstGeom>
        </p:spPr>
        <p:txBody>
          <a:bodyPr/>
          <a:lstStyle/>
          <a:p>
            <a:pPr marL="558800" indent="-558800">
              <a:defRPr sz="4200"/>
            </a:pPr>
            <a:r>
              <a:t>Mission impossible? (Steensen, Ferrer-Conill &amp; Peters, 2020)</a:t>
            </a:r>
          </a:p>
          <a:p>
            <a:pPr marL="558800" indent="-558800">
              <a:defRPr sz="4200"/>
            </a:pPr>
            <a:r>
              <a:t>A gap between rhetoric and practice; passive, transactional conception in legacy newsrooms (Anderson, 2011, Carlson, 2018, Ferrer-Conill &amp; Tandoc, 2018, Nelson, 2018)</a:t>
            </a:r>
          </a:p>
          <a:p>
            <a:pPr marL="558800" indent="-558800">
              <a:defRPr sz="4200"/>
            </a:pPr>
            <a:r>
              <a:t>A “relational-transactional continuum” (DeVigal, 2015)</a:t>
            </a:r>
          </a:p>
          <a:p>
            <a:pPr marL="558800" indent="-558800">
              <a:defRPr sz="4200"/>
            </a:pPr>
            <a:r>
              <a:t>Meaningful engagement and community-centred journalism (Wenzel, 2020)</a:t>
            </a:r>
          </a:p>
          <a:p>
            <a:pPr marL="558800" indent="-558800">
              <a:defRPr sz="4200"/>
            </a:pPr>
            <a:r>
              <a:t>“Relational journalism”: a vehicle to rebuilding trust (Lewis,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Defining ‘relationality’"/>
          <p:cNvSpPr txBox="1">
            <a:spLocks noGrp="1"/>
          </p:cNvSpPr>
          <p:nvPr>
            <p:ph type="title"/>
          </p:nvPr>
        </p:nvSpPr>
        <p:spPr>
          <a:prstGeom prst="rect">
            <a:avLst/>
          </a:prstGeom>
        </p:spPr>
        <p:txBody>
          <a:bodyPr/>
          <a:lstStyle>
            <a:lvl1pPr>
              <a:defRPr>
                <a:gradFill flip="none" rotWithShape="1">
                  <a:gsLst>
                    <a:gs pos="0">
                      <a:srgbClr val="4822FD"/>
                    </a:gs>
                    <a:gs pos="100000">
                      <a:srgbClr val="D695FF"/>
                    </a:gs>
                  </a:gsLst>
                  <a:lin ang="3960000" scaled="0"/>
                </a:gradFill>
              </a:defRPr>
            </a:lvl1pPr>
          </a:lstStyle>
          <a:p>
            <a:r>
              <a:t>Defining ‘relationality’ </a:t>
            </a:r>
          </a:p>
        </p:txBody>
      </p:sp>
      <p:sp>
        <p:nvSpPr>
          <p:cNvPr id="162" name="A ‘relational epistemology’ as a way to repair journalism (Callison &amp; Young, 2019)…"/>
          <p:cNvSpPr txBox="1">
            <a:spLocks noGrp="1"/>
          </p:cNvSpPr>
          <p:nvPr>
            <p:ph type="body" idx="1"/>
          </p:nvPr>
        </p:nvSpPr>
        <p:spPr>
          <a:xfrm>
            <a:off x="843738" y="3227832"/>
            <a:ext cx="21980608" cy="9233629"/>
          </a:xfrm>
          <a:prstGeom prst="rect">
            <a:avLst/>
          </a:prstGeom>
        </p:spPr>
        <p:txBody>
          <a:bodyPr/>
          <a:lstStyle/>
          <a:p>
            <a:pPr marL="558800" indent="-558800">
              <a:defRPr sz="4200"/>
            </a:pPr>
            <a:r>
              <a:t>A ‘relational epistemology’ as a way to repair journalism (Callison &amp; Young, 2019)</a:t>
            </a:r>
          </a:p>
          <a:p>
            <a:pPr marL="558800" indent="-558800">
              <a:defRPr sz="4200"/>
            </a:pPr>
            <a:r>
              <a:t>Relationality at the core of contemporary subjectivity: identities both real and constructed (Gibbons, 2017):</a:t>
            </a:r>
          </a:p>
          <a:p>
            <a:pPr marL="0" indent="0" defTabSz="457200">
              <a:spcBef>
                <a:spcPts val="800"/>
              </a:spcBef>
              <a:buClrTx/>
              <a:buSzTx/>
              <a:buNone/>
              <a:defRPr sz="4200">
                <a:latin typeface="Times New Roman"/>
                <a:ea typeface="Times New Roman"/>
                <a:cs typeface="Times New Roman"/>
                <a:sym typeface="Times New Roman"/>
              </a:defRPr>
            </a:pPr>
            <a:endParaRPr/>
          </a:p>
          <a:p>
            <a:pPr marL="0" indent="0" defTabSz="457200">
              <a:spcBef>
                <a:spcPts val="800"/>
              </a:spcBef>
              <a:buClrTx/>
              <a:buSzTx/>
              <a:buNone/>
              <a:defRPr sz="3800" i="1">
                <a:latin typeface="Times New Roman"/>
                <a:ea typeface="Times New Roman"/>
                <a:cs typeface="Times New Roman"/>
                <a:sym typeface="Times New Roman"/>
              </a:defRPr>
            </a:pPr>
            <a:r>
              <a:rPr>
                <a:latin typeface="Graphik"/>
                <a:ea typeface="Graphik"/>
                <a:cs typeface="Graphik"/>
                <a:sym typeface="Graphik"/>
              </a:rPr>
              <a:t>“In a crisis-ridden world, subjects are once more driven by a desire for attachment to others and to their surroundings (wherever boundaries are drawn between in-group and out-group or between inside and outside). In such a fragile and fragmentary reality, the decentred self asserts itself by grounding its subjectivity in lived experience as well as in the interactions between our bodies and our environments.” (Gibbons, 2017, p. 130)</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ilot Study: Pioneer legacy journalism in the UK"/>
          <p:cNvSpPr txBox="1">
            <a:spLocks noGrp="1"/>
          </p:cNvSpPr>
          <p:nvPr>
            <p:ph type="title"/>
          </p:nvPr>
        </p:nvSpPr>
        <p:spPr>
          <a:prstGeom prst="rect">
            <a:avLst/>
          </a:prstGeom>
        </p:spPr>
        <p:txBody>
          <a:bodyPr/>
          <a:lstStyle>
            <a:lvl1pPr defTabSz="784225">
              <a:defRPr sz="7979" spc="-239">
                <a:gradFill flip="none" rotWithShape="1">
                  <a:gsLst>
                    <a:gs pos="0">
                      <a:srgbClr val="4822FD"/>
                    </a:gs>
                    <a:gs pos="100000">
                      <a:srgbClr val="C694FF"/>
                    </a:gs>
                  </a:gsLst>
                  <a:lin ang="3960000" scaled="0"/>
                </a:gradFill>
              </a:defRPr>
            </a:lvl1pPr>
          </a:lstStyle>
          <a:p>
            <a:r>
              <a:t>Pilot Study: Pioneer legacy journalism in the UK</a:t>
            </a:r>
          </a:p>
        </p:txBody>
      </p:sp>
      <p:sp>
        <p:nvSpPr>
          <p:cNvPr id="165" name="12 in-depth semi-structured interviews in six London-based newsrooms…"/>
          <p:cNvSpPr txBox="1">
            <a:spLocks noGrp="1"/>
          </p:cNvSpPr>
          <p:nvPr>
            <p:ph type="body" idx="1"/>
          </p:nvPr>
        </p:nvSpPr>
        <p:spPr>
          <a:xfrm>
            <a:off x="1063925" y="3210667"/>
            <a:ext cx="21688279" cy="9274842"/>
          </a:xfrm>
          <a:prstGeom prst="rect">
            <a:avLst/>
          </a:prstGeom>
        </p:spPr>
        <p:txBody>
          <a:bodyPr/>
          <a:lstStyle/>
          <a:p>
            <a:pPr marL="558800" indent="-558800">
              <a:defRPr sz="4200"/>
            </a:pPr>
            <a:r>
              <a:t>12 in-depth semi-structured interviews in six London-based newsrooms</a:t>
            </a:r>
          </a:p>
          <a:p>
            <a:pPr marL="558800" indent="-558800">
              <a:defRPr sz="4200"/>
            </a:pPr>
            <a:r>
              <a:t>Multimodal discourse and interactive design analysis of 12 story artefacts</a:t>
            </a:r>
          </a:p>
          <a:p>
            <a:pPr marL="558800" indent="-558800">
              <a:defRPr sz="4200"/>
            </a:pPr>
            <a:r>
              <a:t>Findings: relationality, “audience first" philosophy (Anderson &amp; Borges-Rey, 2019)</a:t>
            </a:r>
          </a:p>
          <a:p>
            <a:pPr marL="558800" indent="-558800">
              <a:defRPr sz="4200"/>
            </a:pPr>
            <a:r>
              <a:t>Core concepts (Grounded Theory): </a:t>
            </a:r>
            <a:r>
              <a:rPr i="1"/>
              <a:t>Relatability, Resonance, Personal Relevance, Empathy, Impact</a:t>
            </a:r>
          </a:p>
          <a:p>
            <a:pPr marL="558800" indent="-558800">
              <a:defRPr sz="4200"/>
            </a:pPr>
            <a:r>
              <a:t>“Pioneer journalism” as effort to reconstruct journalism (Hepp &amp; Loosen, 2019)</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Research Questions"/>
          <p:cNvSpPr txBox="1">
            <a:spLocks noGrp="1"/>
          </p:cNvSpPr>
          <p:nvPr>
            <p:ph type="title"/>
          </p:nvPr>
        </p:nvSpPr>
        <p:spPr>
          <a:xfrm>
            <a:off x="1270000" y="370446"/>
            <a:ext cx="21701505" cy="2048255"/>
          </a:xfrm>
          <a:prstGeom prst="rect">
            <a:avLst/>
          </a:prstGeom>
        </p:spPr>
        <p:txBody>
          <a:bodyPr/>
          <a:lstStyle>
            <a:lvl1pPr>
              <a:defRPr>
                <a:gradFill flip="none" rotWithShape="1">
                  <a:gsLst>
                    <a:gs pos="0">
                      <a:srgbClr val="4822FD"/>
                    </a:gs>
                    <a:gs pos="100000">
                      <a:srgbClr val="E382FF"/>
                    </a:gs>
                  </a:gsLst>
                  <a:lin ang="3960000" scaled="0"/>
                </a:gradFill>
              </a:defRPr>
            </a:lvl1pPr>
          </a:lstStyle>
          <a:p>
            <a:r>
              <a:t>Research Questions</a:t>
            </a:r>
          </a:p>
        </p:txBody>
      </p:sp>
      <p:sp>
        <p:nvSpPr>
          <p:cNvPr id="168" name="How is meaning in pioneer journalism co-produced and what are the implications for the way pioneer journalists relate to their audiences/publics?…"/>
          <p:cNvSpPr txBox="1">
            <a:spLocks noGrp="1"/>
          </p:cNvSpPr>
          <p:nvPr>
            <p:ph type="body" idx="1"/>
          </p:nvPr>
        </p:nvSpPr>
        <p:spPr>
          <a:xfrm>
            <a:off x="1559654" y="3010175"/>
            <a:ext cx="21264692" cy="9552886"/>
          </a:xfrm>
          <a:prstGeom prst="rect">
            <a:avLst/>
          </a:prstGeom>
        </p:spPr>
        <p:txBody>
          <a:bodyPr/>
          <a:lstStyle/>
          <a:p>
            <a:pPr marL="0" indent="0">
              <a:buClrTx/>
              <a:buSzTx/>
              <a:buNone/>
              <a:defRPr sz="4400" b="1" i="1"/>
            </a:pPr>
            <a:r>
              <a:t>How is meaning in pioneer journalism co-produced and what are the implications for the way pioneer journalists relate to their audiences/publics?</a:t>
            </a:r>
          </a:p>
          <a:p>
            <a:pPr marL="0" indent="0">
              <a:buClrTx/>
              <a:buSzTx/>
              <a:buNone/>
              <a:defRPr sz="4400" b="1" i="1"/>
            </a:pPr>
            <a:endParaRPr/>
          </a:p>
          <a:p>
            <a:pPr marL="558800" indent="-558800">
              <a:defRPr sz="3800"/>
            </a:pPr>
            <a:r>
              <a:t>How is pioneer journalism produced through the interaction between various actors and values?</a:t>
            </a:r>
          </a:p>
          <a:p>
            <a:pPr marL="558800" indent="-558800">
              <a:defRPr sz="3800"/>
            </a:pPr>
            <a:r>
              <a:t>What are the encoding strategies pioneer journalism producers employ to reach their imagined audiences?</a:t>
            </a:r>
          </a:p>
          <a:p>
            <a:pPr marL="558800" indent="-558800">
              <a:defRPr sz="3800"/>
            </a:pPr>
            <a:r>
              <a:t>How do the strategies of meaning production, or encoding of “designed affordances” (Shaw, 2017), manifest in story interfaces?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Methodology: Mapping the field"/>
          <p:cNvSpPr txBox="1">
            <a:spLocks noGrp="1"/>
          </p:cNvSpPr>
          <p:nvPr>
            <p:ph type="title"/>
          </p:nvPr>
        </p:nvSpPr>
        <p:spPr>
          <a:xfrm>
            <a:off x="676836" y="395427"/>
            <a:ext cx="20635225" cy="1697655"/>
          </a:xfrm>
          <a:prstGeom prst="rect">
            <a:avLst/>
          </a:prstGeom>
        </p:spPr>
        <p:txBody>
          <a:bodyPr/>
          <a:lstStyle>
            <a:lvl1pPr>
              <a:defRPr>
                <a:gradFill flip="none" rotWithShape="1">
                  <a:gsLst>
                    <a:gs pos="0">
                      <a:srgbClr val="4822FD"/>
                    </a:gs>
                    <a:gs pos="100000">
                      <a:srgbClr val="D389FF"/>
                    </a:gs>
                  </a:gsLst>
                  <a:lin ang="3960000" scaled="0"/>
                </a:gradFill>
              </a:defRPr>
            </a:lvl1pPr>
          </a:lstStyle>
          <a:p>
            <a:r>
              <a:t>Methodology: Mapping the field</a:t>
            </a:r>
          </a:p>
        </p:txBody>
      </p:sp>
      <p:sp>
        <p:nvSpPr>
          <p:cNvPr id="171" name="‘Follow the thing’ approach to constructing the multi-sited field (Marcus, 1995)…"/>
          <p:cNvSpPr txBox="1">
            <a:spLocks noGrp="1"/>
          </p:cNvSpPr>
          <p:nvPr>
            <p:ph type="body" idx="1"/>
          </p:nvPr>
        </p:nvSpPr>
        <p:spPr>
          <a:xfrm>
            <a:off x="998384" y="2425641"/>
            <a:ext cx="16952400" cy="9553855"/>
          </a:xfrm>
          <a:prstGeom prst="rect">
            <a:avLst/>
          </a:prstGeom>
        </p:spPr>
        <p:txBody>
          <a:bodyPr/>
          <a:lstStyle/>
          <a:p>
            <a:pPr marL="317817" indent="-317817" defTabSz="2218944">
              <a:spcBef>
                <a:spcPts val="2100"/>
              </a:spcBef>
              <a:defRPr sz="2730"/>
            </a:pPr>
            <a:r>
              <a:t>‘</a:t>
            </a:r>
            <a:r>
              <a:rPr sz="3276"/>
              <a:t>Follow the thing’ approach to constructing the multi-sited field (Marcus, 1995)</a:t>
            </a:r>
          </a:p>
          <a:p>
            <a:pPr marL="317817" indent="-317817" defTabSz="2218944">
              <a:spcBef>
                <a:spcPts val="2100"/>
              </a:spcBef>
              <a:defRPr sz="3276"/>
            </a:pPr>
            <a:r>
              <a:t>Initial sample of 22 pioneer journalism organisations</a:t>
            </a:r>
          </a:p>
          <a:p>
            <a:pPr marL="0" indent="0" defTabSz="2218944">
              <a:spcBef>
                <a:spcPts val="2100"/>
              </a:spcBef>
              <a:buClrTx/>
              <a:buSzTx/>
              <a:buNone/>
              <a:defRPr sz="3276" b="1"/>
            </a:pPr>
            <a:r>
              <a:t>Shared/common values:</a:t>
            </a:r>
          </a:p>
          <a:p>
            <a:pPr marL="505618" indent="-505618" defTabSz="2218944">
              <a:spcBef>
                <a:spcPts val="2100"/>
              </a:spcBef>
              <a:buClrTx/>
              <a:buAutoNum type="arabicPeriod"/>
              <a:defRPr sz="3276"/>
            </a:pPr>
            <a:r>
              <a:rPr i="1"/>
              <a:t>Collectivity </a:t>
            </a:r>
            <a:r>
              <a:t>(incl. community and co-creation)</a:t>
            </a:r>
          </a:p>
          <a:p>
            <a:pPr marL="505618" indent="-505618" defTabSz="2218944">
              <a:spcBef>
                <a:spcPts val="2100"/>
              </a:spcBef>
              <a:buClrTx/>
              <a:buAutoNum type="arabicPeriod"/>
              <a:defRPr sz="3276"/>
            </a:pPr>
            <a:r>
              <a:rPr i="1"/>
              <a:t>Making a difference </a:t>
            </a:r>
            <a:r>
              <a:t>(impact, solutions, stories that matter)</a:t>
            </a:r>
          </a:p>
          <a:p>
            <a:pPr marL="505618" indent="-505618" defTabSz="2218944">
              <a:spcBef>
                <a:spcPts val="2100"/>
              </a:spcBef>
              <a:buClrTx/>
              <a:buAutoNum type="arabicPeriod"/>
              <a:defRPr sz="3276"/>
            </a:pPr>
            <a:r>
              <a:rPr i="1"/>
              <a:t>Relationship building</a:t>
            </a:r>
            <a:r>
              <a:t> (incl. listening, care, empowerment)</a:t>
            </a:r>
          </a:p>
          <a:p>
            <a:pPr marL="505618" indent="-505618" defTabSz="2218944">
              <a:spcBef>
                <a:spcPts val="2100"/>
              </a:spcBef>
              <a:buClrTx/>
              <a:buAutoNum type="arabicPeriod"/>
              <a:defRPr sz="3276"/>
            </a:pPr>
            <a:r>
              <a:rPr i="1"/>
              <a:t>Integrity</a:t>
            </a:r>
            <a:r>
              <a:t> (honesty, transparency, editorial independence)</a:t>
            </a:r>
          </a:p>
          <a:p>
            <a:pPr marL="505618" indent="-505618" defTabSz="2218944">
              <a:spcBef>
                <a:spcPts val="2100"/>
              </a:spcBef>
              <a:buClrTx/>
              <a:buAutoNum type="arabicPeriod"/>
              <a:defRPr sz="3276" i="1"/>
            </a:pPr>
            <a:r>
              <a:t>Public service/public interest</a:t>
            </a:r>
          </a:p>
          <a:p>
            <a:pPr marL="505618" indent="-505618" defTabSz="2218944">
              <a:spcBef>
                <a:spcPts val="2100"/>
              </a:spcBef>
              <a:buClrTx/>
              <a:buAutoNum type="arabicPeriod"/>
              <a:defRPr sz="3276"/>
            </a:pPr>
            <a:r>
              <a:rPr i="1"/>
              <a:t>A better future </a:t>
            </a:r>
            <a:r>
              <a:t>(idealism, hope, justice, democracy building)</a:t>
            </a:r>
          </a:p>
          <a:p>
            <a:pPr marL="505618" indent="-505618" defTabSz="2218944">
              <a:spcBef>
                <a:spcPts val="2100"/>
              </a:spcBef>
              <a:buClrTx/>
              <a:buAutoNum type="arabicPeriod"/>
              <a:defRPr sz="3276"/>
            </a:pPr>
            <a:r>
              <a:rPr i="1"/>
              <a:t>Reimagining journalism</a:t>
            </a:r>
            <a:r>
              <a:t> (innovation, diversity, open subjectivity, focus on regional voices, local-global nexus)</a:t>
            </a:r>
          </a:p>
          <a:p>
            <a:pPr marL="0" indent="0" defTabSz="2218944">
              <a:spcBef>
                <a:spcPts val="2100"/>
              </a:spcBef>
              <a:buClrTx/>
              <a:buSzTx/>
              <a:buNone/>
              <a:defRPr sz="4004">
                <a:gradFill flip="none" rotWithShape="1">
                  <a:gsLst>
                    <a:gs pos="0">
                      <a:srgbClr val="4822FD"/>
                    </a:gs>
                    <a:gs pos="100000">
                      <a:srgbClr val="E27EFF"/>
                    </a:gs>
                  </a:gsLst>
                  <a:lin ang="3960000" scaled="0"/>
                </a:gradFill>
              </a:defRPr>
            </a:pPr>
            <a:r>
              <a:rPr b="1"/>
              <a:t>“Meaningful journalism” (Coda Story)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Meaningful journalism and relationality"/>
          <p:cNvSpPr txBox="1">
            <a:spLocks noGrp="1"/>
          </p:cNvSpPr>
          <p:nvPr>
            <p:ph type="title"/>
          </p:nvPr>
        </p:nvSpPr>
        <p:spPr>
          <a:xfrm>
            <a:off x="690691" y="812800"/>
            <a:ext cx="20687581" cy="1517386"/>
          </a:xfrm>
          <a:prstGeom prst="rect">
            <a:avLst/>
          </a:prstGeom>
        </p:spPr>
        <p:txBody>
          <a:bodyPr/>
          <a:lstStyle/>
          <a:p>
            <a:pPr lvl="6" indent="2578607" defTabSz="775969">
              <a:defRPr sz="7896" spc="-236">
                <a:gradFill flip="none" rotWithShape="1">
                  <a:gsLst>
                    <a:gs pos="0">
                      <a:srgbClr val="4822FD"/>
                    </a:gs>
                    <a:gs pos="100000">
                      <a:srgbClr val="E886FF"/>
                    </a:gs>
                  </a:gsLst>
                  <a:lin ang="3960000" scaled="0"/>
                </a:gradFill>
              </a:defRPr>
            </a:pPr>
            <a:r>
              <a:t>Meaningful journalism and relationality</a:t>
            </a:r>
          </a:p>
        </p:txBody>
      </p:sp>
      <p:sp>
        <p:nvSpPr>
          <p:cNvPr id="174" name="Relationality (‘meaningful encounters’)…"/>
          <p:cNvSpPr txBox="1">
            <a:spLocks noGrp="1"/>
          </p:cNvSpPr>
          <p:nvPr>
            <p:ph type="body" idx="1"/>
          </p:nvPr>
        </p:nvSpPr>
        <p:spPr>
          <a:xfrm>
            <a:off x="1001957" y="2752547"/>
            <a:ext cx="21822389" cy="9725953"/>
          </a:xfrm>
          <a:prstGeom prst="rect">
            <a:avLst/>
          </a:prstGeom>
        </p:spPr>
        <p:txBody>
          <a:bodyPr/>
          <a:lstStyle/>
          <a:p>
            <a:pPr marL="0" lvl="8" indent="3657600" algn="ctr">
              <a:buClrTx/>
              <a:buSzTx/>
              <a:buNone/>
              <a:defRPr b="1"/>
            </a:pPr>
            <a:r>
              <a:t>   </a:t>
            </a:r>
          </a:p>
          <a:p>
            <a:pPr marL="0" lvl="8" indent="3657600">
              <a:buClrTx/>
              <a:buSzTx/>
              <a:buNone/>
              <a:defRPr b="1">
                <a:gradFill flip="none" rotWithShape="1">
                  <a:gsLst>
                    <a:gs pos="0">
                      <a:srgbClr val="4822FD"/>
                    </a:gs>
                    <a:gs pos="100000">
                      <a:srgbClr val="FFA3FF"/>
                    </a:gs>
                  </a:gsLst>
                  <a:lin ang="3960000" scaled="0"/>
                </a:gradFill>
              </a:defRPr>
            </a:pPr>
            <a:endParaRPr/>
          </a:p>
          <a:p>
            <a:pPr marL="0" lvl="8" indent="3657600">
              <a:buClrTx/>
              <a:buSzTx/>
              <a:buNone/>
              <a:defRPr b="1"/>
            </a:pPr>
            <a:r>
              <a:t>Relationality (‘meaningful encounters’)   </a:t>
            </a:r>
          </a:p>
          <a:p>
            <a:pPr marL="0" indent="0">
              <a:buClrTx/>
              <a:buSzTx/>
              <a:buNone/>
              <a:defRPr b="1">
                <a:gradFill flip="none" rotWithShape="1">
                  <a:gsLst>
                    <a:gs pos="0">
                      <a:srgbClr val="4822FD"/>
                    </a:gs>
                    <a:gs pos="100000">
                      <a:srgbClr val="FFA3FF"/>
                    </a:gs>
                  </a:gsLst>
                  <a:lin ang="3960000" scaled="0"/>
                </a:gradFill>
              </a:defRPr>
            </a:pPr>
            <a:endParaRPr/>
          </a:p>
          <a:p>
            <a:pPr marL="0" lvl="8" indent="3657600">
              <a:buClrTx/>
              <a:buSzTx/>
              <a:buNone/>
              <a:defRPr b="1">
                <a:gradFill flip="none" rotWithShape="1">
                  <a:gsLst>
                    <a:gs pos="0">
                      <a:srgbClr val="4822FD"/>
                    </a:gs>
                    <a:gs pos="100000">
                      <a:srgbClr val="FFA3FF"/>
                    </a:gs>
                  </a:gsLst>
                  <a:lin ang="3960000" scaled="0"/>
                </a:gradFill>
              </a:defRPr>
            </a:pPr>
            <a:endParaRPr/>
          </a:p>
          <a:p>
            <a:pPr marL="0" lvl="8" indent="3657600">
              <a:buClrTx/>
              <a:buSzTx/>
              <a:buNone/>
              <a:defRPr sz="4000" b="1">
                <a:gradFill flip="none" rotWithShape="1">
                  <a:gsLst>
                    <a:gs pos="0">
                      <a:srgbClr val="4822FD"/>
                    </a:gs>
                    <a:gs pos="100000">
                      <a:srgbClr val="FFA3FF"/>
                    </a:gs>
                  </a:gsLst>
                  <a:lin ang="3960000" scaled="0"/>
                </a:gradFill>
              </a:defRPr>
            </a:pPr>
            <a:endParaRPr/>
          </a:p>
          <a:p>
            <a:pPr marL="0" indent="0">
              <a:buClrTx/>
              <a:buSzTx/>
              <a:buNone/>
              <a:defRPr sz="4000" b="1">
                <a:gradFill flip="none" rotWithShape="1">
                  <a:gsLst>
                    <a:gs pos="0">
                      <a:srgbClr val="4822FD"/>
                    </a:gs>
                    <a:gs pos="100000">
                      <a:srgbClr val="FFA3FF"/>
                    </a:gs>
                  </a:gsLst>
                  <a:lin ang="3960000" scaled="0"/>
                </a:gradFill>
              </a:defRPr>
            </a:pPr>
            <a:r>
              <a:t>“Relational journalism” (IndigiNews)   </a:t>
            </a:r>
          </a:p>
          <a:p>
            <a:pPr marL="0" indent="0">
              <a:buClrTx/>
              <a:buSzTx/>
              <a:buNone/>
              <a:defRPr sz="4000" b="1">
                <a:gradFill flip="none" rotWithShape="1">
                  <a:gsLst>
                    <a:gs pos="0">
                      <a:srgbClr val="4822FD"/>
                    </a:gs>
                    <a:gs pos="100000">
                      <a:srgbClr val="FFA3FF"/>
                    </a:gs>
                  </a:gsLst>
                  <a:lin ang="3960000" scaled="0"/>
                </a:gradFill>
              </a:defRPr>
            </a:pPr>
            <a:r>
              <a:t>“Meaningful lives, meaningful knowledge” (Wapatoa)</a:t>
            </a:r>
          </a:p>
          <a:p>
            <a:pPr marL="0" lvl="8" indent="3657600">
              <a:buClrTx/>
              <a:buSzTx/>
              <a:buNone/>
              <a:defRPr b="1">
                <a:gradFill flip="none" rotWithShape="1">
                  <a:gsLst>
                    <a:gs pos="0">
                      <a:srgbClr val="4822FD"/>
                    </a:gs>
                    <a:gs pos="100000">
                      <a:srgbClr val="FFA3FF"/>
                    </a:gs>
                  </a:gsLst>
                  <a:lin ang="3960000" scaled="0"/>
                </a:gradFill>
              </a:defRPr>
            </a:pPr>
            <a:r>
              <a:t> </a:t>
            </a:r>
          </a:p>
        </p:txBody>
      </p:sp>
      <p:sp>
        <p:nvSpPr>
          <p:cNvPr id="175" name="Line"/>
          <p:cNvSpPr/>
          <p:nvPr/>
        </p:nvSpPr>
        <p:spPr>
          <a:xfrm flipH="1">
            <a:off x="4929994" y="6032946"/>
            <a:ext cx="2699239" cy="710692"/>
          </a:xfrm>
          <a:prstGeom prst="line">
            <a:avLst/>
          </a:prstGeom>
          <a:ln w="25400">
            <a:solidFill>
              <a:srgbClr val="000000"/>
            </a:solidFill>
            <a:miter lim="400000"/>
            <a:tailEnd type="triangle"/>
          </a:ln>
        </p:spPr>
        <p:txBody>
          <a:bodyPr lIns="50800" tIns="50800" rIns="50800" bIns="50800" anchor="ctr"/>
          <a:lstStyle/>
          <a:p>
            <a:endParaRPr/>
          </a:p>
        </p:txBody>
      </p:sp>
      <p:sp>
        <p:nvSpPr>
          <p:cNvPr id="176" name="Line"/>
          <p:cNvSpPr/>
          <p:nvPr/>
        </p:nvSpPr>
        <p:spPr>
          <a:xfrm flipH="1">
            <a:off x="6008284" y="6046527"/>
            <a:ext cx="1631926" cy="1631926"/>
          </a:xfrm>
          <a:prstGeom prst="line">
            <a:avLst/>
          </a:prstGeom>
          <a:ln w="25400">
            <a:solidFill>
              <a:srgbClr val="000000"/>
            </a:solidFill>
            <a:miter lim="400000"/>
            <a:tailEnd type="triangle"/>
          </a:ln>
        </p:spPr>
        <p:txBody>
          <a:bodyPr lIns="50800" tIns="50800" rIns="50800" bIns="50800" anchor="ctr"/>
          <a:lstStyle/>
          <a:p>
            <a:endParaRPr/>
          </a:p>
        </p:txBody>
      </p:sp>
      <p:sp>
        <p:nvSpPr>
          <p:cNvPr id="177" name="Line"/>
          <p:cNvSpPr/>
          <p:nvPr/>
        </p:nvSpPr>
        <p:spPr>
          <a:xfrm>
            <a:off x="7639575" y="6046504"/>
            <a:ext cx="143144" cy="1872832"/>
          </a:xfrm>
          <a:prstGeom prst="line">
            <a:avLst/>
          </a:prstGeom>
          <a:ln w="25400">
            <a:solidFill>
              <a:srgbClr val="000000"/>
            </a:solidFill>
            <a:miter lim="400000"/>
            <a:tailEnd type="triangle"/>
          </a:ln>
        </p:spPr>
        <p:txBody>
          <a:bodyPr lIns="50800" tIns="50800" rIns="50800" bIns="50800" anchor="ctr"/>
          <a:lstStyle/>
          <a:p>
            <a:endParaRPr/>
          </a:p>
        </p:txBody>
      </p:sp>
      <p:sp>
        <p:nvSpPr>
          <p:cNvPr id="178" name="Line"/>
          <p:cNvSpPr/>
          <p:nvPr/>
        </p:nvSpPr>
        <p:spPr>
          <a:xfrm>
            <a:off x="7638746" y="6054899"/>
            <a:ext cx="1615183" cy="1615183"/>
          </a:xfrm>
          <a:prstGeom prst="line">
            <a:avLst/>
          </a:prstGeom>
          <a:ln w="25400">
            <a:solidFill>
              <a:srgbClr val="000000"/>
            </a:solidFill>
            <a:miter lim="400000"/>
            <a:tailEnd type="triangle"/>
          </a:ln>
        </p:spPr>
        <p:txBody>
          <a:bodyPr lIns="50800" tIns="50800" rIns="50800" bIns="50800" anchor="ctr"/>
          <a:lstStyle/>
          <a:p>
            <a:endParaRPr/>
          </a:p>
        </p:txBody>
      </p:sp>
      <p:sp>
        <p:nvSpPr>
          <p:cNvPr id="179" name="Line"/>
          <p:cNvSpPr/>
          <p:nvPr/>
        </p:nvSpPr>
        <p:spPr>
          <a:xfrm>
            <a:off x="7665242" y="6059758"/>
            <a:ext cx="2555159" cy="970953"/>
          </a:xfrm>
          <a:prstGeom prst="line">
            <a:avLst/>
          </a:prstGeom>
          <a:ln w="25400">
            <a:solidFill>
              <a:srgbClr val="000000"/>
            </a:solidFill>
            <a:miter lim="400000"/>
            <a:tailEnd type="triangle"/>
          </a:ln>
        </p:spPr>
        <p:txBody>
          <a:bodyPr lIns="50800" tIns="50800" rIns="50800" bIns="50800" anchor="ctr"/>
          <a:lstStyle/>
          <a:p>
            <a:endParaRPr/>
          </a:p>
        </p:txBody>
      </p:sp>
      <p:sp>
        <p:nvSpPr>
          <p:cNvPr id="180" name="Audiences/Community"/>
          <p:cNvSpPr txBox="1"/>
          <p:nvPr/>
        </p:nvSpPr>
        <p:spPr>
          <a:xfrm>
            <a:off x="289827" y="6736310"/>
            <a:ext cx="5786773" cy="4922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r>
              <a:t>Audiences/Community</a:t>
            </a:r>
          </a:p>
        </p:txBody>
      </p:sp>
      <p:sp>
        <p:nvSpPr>
          <p:cNvPr id="181" name="Wider world"/>
          <p:cNvSpPr txBox="1"/>
          <p:nvPr/>
        </p:nvSpPr>
        <p:spPr>
          <a:xfrm>
            <a:off x="4610818" y="7736415"/>
            <a:ext cx="1838250" cy="4922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Wider world</a:t>
            </a:r>
          </a:p>
        </p:txBody>
      </p:sp>
      <p:sp>
        <p:nvSpPr>
          <p:cNvPr id="182" name="Position in existing…"/>
          <p:cNvSpPr txBox="1"/>
          <p:nvPr/>
        </p:nvSpPr>
        <p:spPr>
          <a:xfrm>
            <a:off x="6589028" y="7880336"/>
            <a:ext cx="2862378" cy="8859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Position in existing </a:t>
            </a:r>
          </a:p>
          <a:p>
            <a:r>
              <a:t>systems/structure</a:t>
            </a:r>
          </a:p>
        </p:txBody>
      </p:sp>
      <p:sp>
        <p:nvSpPr>
          <p:cNvPr id="183" name="Challenging systems/structures"/>
          <p:cNvSpPr txBox="1"/>
          <p:nvPr/>
        </p:nvSpPr>
        <p:spPr>
          <a:xfrm>
            <a:off x="9384524" y="7531953"/>
            <a:ext cx="4619550" cy="4922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Challenging systems/structures</a:t>
            </a:r>
          </a:p>
        </p:txBody>
      </p:sp>
      <p:sp>
        <p:nvSpPr>
          <p:cNvPr id="184" name="Seeking positive change"/>
          <p:cNvSpPr txBox="1"/>
          <p:nvPr/>
        </p:nvSpPr>
        <p:spPr>
          <a:xfrm>
            <a:off x="10389412" y="6736310"/>
            <a:ext cx="3605176" cy="4922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Seeking positive change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Methodology and Fieldwork"/>
          <p:cNvSpPr txBox="1">
            <a:spLocks noGrp="1"/>
          </p:cNvSpPr>
          <p:nvPr>
            <p:ph type="title"/>
          </p:nvPr>
        </p:nvSpPr>
        <p:spPr>
          <a:xfrm>
            <a:off x="690691" y="190193"/>
            <a:ext cx="20539552" cy="1645785"/>
          </a:xfrm>
          <a:prstGeom prst="rect">
            <a:avLst/>
          </a:prstGeom>
        </p:spPr>
        <p:txBody>
          <a:bodyPr/>
          <a:lstStyle/>
          <a:p>
            <a:pPr lvl="7">
              <a:defRPr>
                <a:gradFill flip="none" rotWithShape="1">
                  <a:gsLst>
                    <a:gs pos="0">
                      <a:srgbClr val="4822FD"/>
                    </a:gs>
                    <a:gs pos="100000">
                      <a:srgbClr val="D389FF"/>
                    </a:gs>
                  </a:gsLst>
                  <a:lin ang="3960000" scaled="0"/>
                </a:gradFill>
              </a:defRPr>
            </a:pPr>
            <a:r>
              <a:t>Methodology and Fieldwork</a:t>
            </a:r>
          </a:p>
        </p:txBody>
      </p:sp>
      <p:sp>
        <p:nvSpPr>
          <p:cNvPr id="187" name="Stage II of sampling: WJS classification of journalistic cultures (Hanitzsch et al., 2019)"/>
          <p:cNvSpPr txBox="1">
            <a:spLocks noGrp="1"/>
          </p:cNvSpPr>
          <p:nvPr>
            <p:ph type="body" sz="quarter" idx="1"/>
          </p:nvPr>
        </p:nvSpPr>
        <p:spPr>
          <a:xfrm>
            <a:off x="1111603" y="2249866"/>
            <a:ext cx="22861866" cy="1835543"/>
          </a:xfrm>
          <a:prstGeom prst="rect">
            <a:avLst/>
          </a:prstGeom>
        </p:spPr>
        <p:txBody>
          <a:bodyPr/>
          <a:lstStyle/>
          <a:p>
            <a:pPr marL="0" lvl="1" indent="457200">
              <a:buClrTx/>
              <a:buSzTx/>
              <a:buNone/>
              <a:defRPr sz="4000" b="1"/>
            </a:pPr>
            <a:r>
              <a:rPr b="0"/>
              <a:t>Stage II of sampling: WJS classification of journalistic cultures (Hanitzsch et al., 2019)</a:t>
            </a:r>
          </a:p>
        </p:txBody>
      </p:sp>
      <p:graphicFrame>
        <p:nvGraphicFramePr>
          <p:cNvPr id="188" name="Table 1"/>
          <p:cNvGraphicFramePr/>
          <p:nvPr/>
        </p:nvGraphicFramePr>
        <p:xfrm>
          <a:off x="1735778" y="3892352"/>
          <a:ext cx="10912344" cy="8432801"/>
        </p:xfrm>
        <a:graphic>
          <a:graphicData uri="http://schemas.openxmlformats.org/drawingml/2006/table">
            <a:tbl>
              <a:tblPr firstRow="1">
                <a:tableStyleId>{4C3C2611-4C71-4FC5-86AE-919BDF0F9419}</a:tableStyleId>
              </a:tblPr>
              <a:tblGrid>
                <a:gridCol w="5449821">
                  <a:extLst>
                    <a:ext uri="{9D8B030D-6E8A-4147-A177-3AD203B41FA5}">
                      <a16:colId xmlns:a16="http://schemas.microsoft.com/office/drawing/2014/main" val="20000"/>
                    </a:ext>
                  </a:extLst>
                </a:gridCol>
                <a:gridCol w="5449821">
                  <a:extLst>
                    <a:ext uri="{9D8B030D-6E8A-4147-A177-3AD203B41FA5}">
                      <a16:colId xmlns:a16="http://schemas.microsoft.com/office/drawing/2014/main" val="20001"/>
                    </a:ext>
                  </a:extLst>
                </a:gridCol>
              </a:tblGrid>
              <a:tr h="1202871">
                <a:tc>
                  <a:txBody>
                    <a:bodyPr/>
                    <a:lstStyle/>
                    <a:p>
                      <a:pPr defTabSz="914400">
                        <a:tabLst>
                          <a:tab pos="1663700" algn="l"/>
                        </a:tabLst>
                        <a:defRPr sz="1800" b="0"/>
                      </a:pPr>
                      <a:r>
                        <a:rPr sz="2300">
                          <a:sym typeface="Graphik Semibold"/>
                        </a:rPr>
                        <a:t>Journalism organisation</a:t>
                      </a:r>
                    </a:p>
                  </a:txBody>
                  <a:tcPr marL="50800" marR="50800" marT="50800" marB="50800" anchor="ctr" horzOverflow="overflow"/>
                </a:tc>
                <a:tc>
                  <a:txBody>
                    <a:bodyPr/>
                    <a:lstStyle/>
                    <a:p>
                      <a:pPr defTabSz="914400">
                        <a:tabLst>
                          <a:tab pos="1663700" algn="l"/>
                        </a:tabLst>
                        <a:defRPr sz="1800" b="0"/>
                      </a:pPr>
                      <a:r>
                        <a:rPr sz="2300">
                          <a:sym typeface="Graphik Semibold"/>
                        </a:rPr>
                        <a:t>Country of operation</a:t>
                      </a:r>
                    </a:p>
                  </a:txBody>
                  <a:tcPr marL="50800" marR="50800" marT="50800" marB="50800" anchor="ctr" horzOverflow="overflow"/>
                </a:tc>
                <a:extLst>
                  <a:ext uri="{0D108BD9-81ED-4DB2-BD59-A6C34878D82A}">
                    <a16:rowId xmlns:a16="http://schemas.microsoft.com/office/drawing/2014/main" val="10000"/>
                  </a:ext>
                </a:extLst>
              </a:tr>
              <a:tr h="1202871">
                <a:tc>
                  <a:txBody>
                    <a:bodyPr/>
                    <a:lstStyle/>
                    <a:p>
                      <a:pPr defTabSz="914400">
                        <a:defRPr sz="1800"/>
                      </a:pPr>
                      <a:r>
                        <a:rPr sz="2300" i="1"/>
                        <a:t>The Current</a:t>
                      </a:r>
                    </a:p>
                  </a:txBody>
                  <a:tcPr marL="50800" marR="50800" marT="50800" marB="50800" anchor="ctr" horzOverflow="overflow"/>
                </a:tc>
                <a:tc>
                  <a:txBody>
                    <a:bodyPr/>
                    <a:lstStyle/>
                    <a:p>
                      <a:pPr defTabSz="914400">
                        <a:defRPr sz="1800"/>
                      </a:pPr>
                      <a:r>
                        <a:rPr sz="2300"/>
                        <a:t>Pakistan</a:t>
                      </a:r>
                    </a:p>
                  </a:txBody>
                  <a:tcPr marL="50800" marR="50800" marT="50800" marB="50800" anchor="ctr" horzOverflow="overflow"/>
                </a:tc>
                <a:extLst>
                  <a:ext uri="{0D108BD9-81ED-4DB2-BD59-A6C34878D82A}">
                    <a16:rowId xmlns:a16="http://schemas.microsoft.com/office/drawing/2014/main" val="10001"/>
                  </a:ext>
                </a:extLst>
              </a:tr>
              <a:tr h="1202871">
                <a:tc>
                  <a:txBody>
                    <a:bodyPr/>
                    <a:lstStyle/>
                    <a:p>
                      <a:pPr defTabSz="914400">
                        <a:defRPr sz="1800"/>
                      </a:pPr>
                      <a:r>
                        <a:rPr sz="2300" i="1"/>
                        <a:t>Outriders</a:t>
                      </a:r>
                    </a:p>
                  </a:txBody>
                  <a:tcPr marL="50800" marR="50800" marT="50800" marB="50800" anchor="ctr" horzOverflow="overflow"/>
                </a:tc>
                <a:tc>
                  <a:txBody>
                    <a:bodyPr/>
                    <a:lstStyle/>
                    <a:p>
                      <a:pPr defTabSz="914400">
                        <a:defRPr sz="1800"/>
                      </a:pPr>
                      <a:r>
                        <a:rPr sz="2300"/>
                        <a:t>Poland (also global)</a:t>
                      </a:r>
                    </a:p>
                  </a:txBody>
                  <a:tcPr marL="50800" marR="50800" marT="50800" marB="50800" anchor="ctr" horzOverflow="overflow"/>
                </a:tc>
                <a:extLst>
                  <a:ext uri="{0D108BD9-81ED-4DB2-BD59-A6C34878D82A}">
                    <a16:rowId xmlns:a16="http://schemas.microsoft.com/office/drawing/2014/main" val="10002"/>
                  </a:ext>
                </a:extLst>
              </a:tr>
              <a:tr h="1202871">
                <a:tc>
                  <a:txBody>
                    <a:bodyPr/>
                    <a:lstStyle/>
                    <a:p>
                      <a:pPr defTabSz="914400">
                        <a:defRPr sz="1800"/>
                      </a:pPr>
                      <a:r>
                        <a:rPr sz="2300" i="1"/>
                        <a:t>DoR</a:t>
                      </a:r>
                    </a:p>
                  </a:txBody>
                  <a:tcPr marL="50800" marR="50800" marT="50800" marB="50800" anchor="ctr" horzOverflow="overflow"/>
                </a:tc>
                <a:tc>
                  <a:txBody>
                    <a:bodyPr/>
                    <a:lstStyle/>
                    <a:p>
                      <a:pPr defTabSz="914400">
                        <a:defRPr sz="1800"/>
                      </a:pPr>
                      <a:r>
                        <a:rPr sz="2300"/>
                        <a:t>Romania</a:t>
                      </a:r>
                    </a:p>
                  </a:txBody>
                  <a:tcPr marL="50800" marR="50800" marT="50800" marB="50800" anchor="ctr" horzOverflow="overflow"/>
                </a:tc>
                <a:extLst>
                  <a:ext uri="{0D108BD9-81ED-4DB2-BD59-A6C34878D82A}">
                    <a16:rowId xmlns:a16="http://schemas.microsoft.com/office/drawing/2014/main" val="10003"/>
                  </a:ext>
                </a:extLst>
              </a:tr>
              <a:tr h="1202871">
                <a:tc>
                  <a:txBody>
                    <a:bodyPr/>
                    <a:lstStyle/>
                    <a:p>
                      <a:pPr defTabSz="914400">
                        <a:defRPr sz="1800"/>
                      </a:pPr>
                      <a:r>
                        <a:rPr sz="2300" i="1"/>
                        <a:t>R.AGE</a:t>
                      </a:r>
                    </a:p>
                  </a:txBody>
                  <a:tcPr marL="50800" marR="50800" marT="50800" marB="50800" anchor="ctr" horzOverflow="overflow"/>
                </a:tc>
                <a:tc>
                  <a:txBody>
                    <a:bodyPr/>
                    <a:lstStyle/>
                    <a:p>
                      <a:pPr defTabSz="914400">
                        <a:defRPr sz="1800"/>
                      </a:pPr>
                      <a:r>
                        <a:rPr sz="2300"/>
                        <a:t>Malaysia</a:t>
                      </a:r>
                    </a:p>
                  </a:txBody>
                  <a:tcPr marL="50800" marR="50800" marT="50800" marB="50800" anchor="ctr" horzOverflow="overflow"/>
                </a:tc>
                <a:extLst>
                  <a:ext uri="{0D108BD9-81ED-4DB2-BD59-A6C34878D82A}">
                    <a16:rowId xmlns:a16="http://schemas.microsoft.com/office/drawing/2014/main" val="10004"/>
                  </a:ext>
                </a:extLst>
              </a:tr>
              <a:tr h="1202871">
                <a:tc>
                  <a:txBody>
                    <a:bodyPr/>
                    <a:lstStyle/>
                    <a:p>
                      <a:pPr defTabSz="914400">
                        <a:defRPr sz="1800"/>
                      </a:pPr>
                      <a:r>
                        <a:rPr sz="2300" i="1"/>
                        <a:t>New Naratif</a:t>
                      </a:r>
                    </a:p>
                  </a:txBody>
                  <a:tcPr marL="50800" marR="50800" marT="50800" marB="50800" anchor="ctr" horzOverflow="overflow"/>
                </a:tc>
                <a:tc>
                  <a:txBody>
                    <a:bodyPr/>
                    <a:lstStyle/>
                    <a:p>
                      <a:pPr defTabSz="914400">
                        <a:defRPr sz="1800"/>
                      </a:pPr>
                      <a:r>
                        <a:rPr sz="2300"/>
                        <a:t>Singapore (covering South east Asia)</a:t>
                      </a:r>
                    </a:p>
                  </a:txBody>
                  <a:tcPr marL="50800" marR="50800" marT="50800" marB="50800" anchor="ctr" horzOverflow="overflow"/>
                </a:tc>
                <a:extLst>
                  <a:ext uri="{0D108BD9-81ED-4DB2-BD59-A6C34878D82A}">
                    <a16:rowId xmlns:a16="http://schemas.microsoft.com/office/drawing/2014/main" val="10005"/>
                  </a:ext>
                </a:extLst>
              </a:tr>
              <a:tr h="1202871">
                <a:tc>
                  <a:txBody>
                    <a:bodyPr/>
                    <a:lstStyle/>
                    <a:p>
                      <a:pPr defTabSz="914400">
                        <a:defRPr sz="1800"/>
                      </a:pPr>
                      <a:r>
                        <a:rPr sz="2300" i="1"/>
                        <a:t>Bureau Local</a:t>
                      </a:r>
                    </a:p>
                  </a:txBody>
                  <a:tcPr marL="50800" marR="50800" marT="50800" marB="50800" anchor="ctr" horzOverflow="overflow"/>
                </a:tc>
                <a:tc>
                  <a:txBody>
                    <a:bodyPr/>
                    <a:lstStyle/>
                    <a:p>
                      <a:pPr defTabSz="914400">
                        <a:defRPr sz="1800"/>
                      </a:pPr>
                      <a:r>
                        <a:rPr sz="2300"/>
                        <a:t>UK</a:t>
                      </a:r>
                    </a:p>
                  </a:txBody>
                  <a:tcPr marL="50800" marR="50800" marT="50800" marB="50800" anchor="ctr" horzOverflow="overflow"/>
                </a:tc>
                <a:extLst>
                  <a:ext uri="{0D108BD9-81ED-4DB2-BD59-A6C34878D82A}">
                    <a16:rowId xmlns:a16="http://schemas.microsoft.com/office/drawing/2014/main" val="10006"/>
                  </a:ext>
                </a:extLst>
              </a:tr>
            </a:tbl>
          </a:graphicData>
        </a:graphic>
      </p:graphicFrame>
      <p:sp>
        <p:nvSpPr>
          <p:cNvPr id="189" name="35-40 in-depth interviews"/>
          <p:cNvSpPr txBox="1"/>
          <p:nvPr/>
        </p:nvSpPr>
        <p:spPr>
          <a:xfrm>
            <a:off x="13637550" y="4499297"/>
            <a:ext cx="10268081" cy="11749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1047750" lvl="1" indent="-488950" algn="l" defTabSz="2438400">
              <a:spcBef>
                <a:spcPts val="2400"/>
              </a:spcBef>
              <a:buClr>
                <a:srgbClr val="000000"/>
              </a:buClr>
              <a:buSzPct val="100000"/>
              <a:buChar char="•"/>
              <a:defRPr sz="4200"/>
            </a:pPr>
            <a:r>
              <a:t>35-40 in-depth interviews</a:t>
            </a:r>
          </a:p>
        </p:txBody>
      </p:sp>
      <p:sp>
        <p:nvSpPr>
          <p:cNvPr id="190" name="Artefact analysis of stories (critical"/>
          <p:cNvSpPr txBox="1"/>
          <p:nvPr/>
        </p:nvSpPr>
        <p:spPr>
          <a:xfrm>
            <a:off x="13637550" y="5648608"/>
            <a:ext cx="10268081" cy="11749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1047750" lvl="1" indent="-488950" algn="l" defTabSz="2438400">
              <a:spcBef>
                <a:spcPts val="2400"/>
              </a:spcBef>
              <a:buClr>
                <a:srgbClr val="000000"/>
              </a:buClr>
              <a:buSzPct val="100000"/>
              <a:buChar char="•"/>
              <a:defRPr sz="4200"/>
            </a:pPr>
            <a:r>
              <a:t>Artefact analysis of stories (critical</a:t>
            </a:r>
          </a:p>
        </p:txBody>
      </p:sp>
      <p:sp>
        <p:nvSpPr>
          <p:cNvPr id="191" name="multimodal discourse analysis"/>
          <p:cNvSpPr txBox="1"/>
          <p:nvPr/>
        </p:nvSpPr>
        <p:spPr>
          <a:xfrm>
            <a:off x="14345296" y="6460616"/>
            <a:ext cx="8073239" cy="7947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lvl="1" algn="l" defTabSz="2438400">
              <a:spcBef>
                <a:spcPts val="2400"/>
              </a:spcBef>
              <a:defRPr sz="4200"/>
            </a:pPr>
            <a:r>
              <a:t>multimodal discourse analysis</a:t>
            </a:r>
          </a:p>
        </p:txBody>
      </p:sp>
      <p:sp>
        <p:nvSpPr>
          <p:cNvPr id="192" name="and interface design analysis)"/>
          <p:cNvSpPr txBox="1"/>
          <p:nvPr/>
        </p:nvSpPr>
        <p:spPr>
          <a:xfrm>
            <a:off x="14481339" y="7312542"/>
            <a:ext cx="7983627" cy="7947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lvl="1" algn="l" defTabSz="2438400">
              <a:spcBef>
                <a:spcPts val="2400"/>
              </a:spcBef>
              <a:defRPr sz="4200"/>
            </a:pPr>
            <a:r>
              <a:t>and interface design analysis)</a:t>
            </a:r>
          </a:p>
        </p:txBody>
      </p:sp>
      <p:sp>
        <p:nvSpPr>
          <p:cNvPr id="193" name="Multi-method qualitative design:"/>
          <p:cNvSpPr txBox="1"/>
          <p:nvPr/>
        </p:nvSpPr>
        <p:spPr>
          <a:xfrm>
            <a:off x="13550898" y="3344909"/>
            <a:ext cx="10676863" cy="7947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lvl="1" algn="l" defTabSz="2438400">
              <a:spcBef>
                <a:spcPts val="2400"/>
              </a:spcBef>
              <a:defRPr sz="4200" b="1"/>
            </a:pPr>
            <a:r>
              <a:t>Multi-method qualitative design:</a:t>
            </a:r>
          </a:p>
        </p:txBody>
      </p:sp>
    </p:spTree>
  </p:cSld>
  <p:clrMapOvr>
    <a:masterClrMapping/>
  </p:clrMapOvr>
  <p:transition spd="med"/>
</p:sld>
</file>

<file path=ppt/theme/theme1.xml><?xml version="1.0" encoding="utf-8"?>
<a:theme xmlns:a="http://schemas.openxmlformats.org/drawingml/2006/main" name="31_ColorGradientLight">
  <a:themeElements>
    <a:clrScheme name="31_ColorGradientLight">
      <a:dk1>
        <a:srgbClr val="000000"/>
      </a:dk1>
      <a:lt1>
        <a:srgbClr val="FFFFFF"/>
      </a:lt1>
      <a:dk2>
        <a:srgbClr val="5E5E5E"/>
      </a:dk2>
      <a:lt2>
        <a:srgbClr val="D5D5D5"/>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Medium"/>
            <a:ea typeface="Graphik Medium"/>
            <a:cs typeface="Graphik 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1_ColorGradientLight">
  <a:themeElements>
    <a:clrScheme name="31_ColorGradientLight">
      <a:dk1>
        <a:srgbClr val="000000"/>
      </a:dk1>
      <a:lt1>
        <a:srgbClr val="FFFFFF"/>
      </a:lt1>
      <a:dk2>
        <a:srgbClr val="5E5E5E"/>
      </a:dk2>
      <a:lt2>
        <a:srgbClr val="D5D5D5"/>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Medium"/>
            <a:ea typeface="Graphik Medium"/>
            <a:cs typeface="Graphik 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634</Words>
  <Application>Microsoft Office PowerPoint</Application>
  <PresentationFormat>Custom</PresentationFormat>
  <Paragraphs>78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Graphik</vt:lpstr>
      <vt:lpstr>Graphik Medium</vt:lpstr>
      <vt:lpstr>Graphik Semibold</vt:lpstr>
      <vt:lpstr>Helvetica Neue</vt:lpstr>
      <vt:lpstr>Times New Roman</vt:lpstr>
      <vt:lpstr>31_ColorGradientLight</vt:lpstr>
      <vt:lpstr>‘Meaningful Encounters’:  Theorizing relationality in pioneer journalism</vt:lpstr>
      <vt:lpstr>Theorizing audience engagement</vt:lpstr>
      <vt:lpstr>Defining ‘relationality’ </vt:lpstr>
      <vt:lpstr>Pilot Study: Pioneer legacy journalism in the UK</vt:lpstr>
      <vt:lpstr>Research Questions</vt:lpstr>
      <vt:lpstr>Methodology: Mapping the field</vt:lpstr>
      <vt:lpstr>Meaningful journalism and relationality</vt:lpstr>
      <vt:lpstr>Methodology and Fieldwork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‘Meaningful Encounters’:  Theorizing relationality in pioneer journalism</dc:title>
  <dc:creator>Leah Morrison (lib)</dc:creator>
  <cp:lastModifiedBy>Leah Morrison (lib)</cp:lastModifiedBy>
  <cp:revision>1</cp:revision>
  <dcterms:modified xsi:type="dcterms:W3CDTF">2023-09-12T11:00:19Z</dcterms:modified>
</cp:coreProperties>
</file>