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3"/>
  </p:notesMasterIdLst>
  <p:sldIdLst>
    <p:sldId id="277" r:id="rId3"/>
    <p:sldId id="278" r:id="rId4"/>
    <p:sldId id="258" r:id="rId5"/>
    <p:sldId id="295" r:id="rId6"/>
    <p:sldId id="272" r:id="rId7"/>
    <p:sldId id="260" r:id="rId8"/>
    <p:sldId id="279" r:id="rId9"/>
    <p:sldId id="261" r:id="rId10"/>
    <p:sldId id="280" r:id="rId11"/>
    <p:sldId id="281" r:id="rId12"/>
  </p:sldIdLst>
  <p:sldSz cx="24377650" cy="13716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Grandview" panose="020F0502020204030204" pitchFamily="34" charset="0"/>
      <p:regular r:id="rId20"/>
      <p:bold r:id="rId21"/>
      <p:italic r:id="rId22"/>
      <p:boldItalic r:id="rId23"/>
    </p:embeddedFont>
    <p:embeddedFont>
      <p:font typeface="Lato Light" panose="020F0502020204030204" pitchFamily="34" charset="0"/>
      <p:regular r:id="rId24"/>
      <p:bold r:id="rId25"/>
      <p:italic r:id="rId26"/>
      <p:boldItalic r:id="rId27"/>
    </p:embeddedFont>
    <p:embeddedFont>
      <p:font typeface="Poppins" panose="020B0502040204020203" pitchFamily="2" charset="0"/>
      <p:regular r:id="rId28"/>
      <p:bold r:id="rId29"/>
      <p:italic r:id="rId30"/>
      <p:boldItalic r:id="rId31"/>
    </p:embeddedFont>
    <p:embeddedFont>
      <p:font typeface="Poppins Medium" panose="020B0502040204020203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958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4398">
          <p15:clr>
            <a:srgbClr val="A4A3A4"/>
          </p15:clr>
        </p15:guide>
        <p15:guide id="4" orient="horz" pos="4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jPKL4NnAjBOD1Coa4hFFXbTIDG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989" y="58"/>
      </p:cViewPr>
      <p:guideLst>
        <p:guide pos="958"/>
        <p:guide orient="horz" pos="8160"/>
        <p:guide pos="14398"/>
        <p:guide orient="horz" pos="4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47C86-E75D-4C24-8C1A-1A5B23766CB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54A2F5-887B-422E-9A39-8816CF3EE23F}">
      <dgm:prSet custT="1"/>
      <dgm:spPr/>
      <dgm:t>
        <a:bodyPr/>
        <a:lstStyle/>
        <a:p>
          <a:r>
            <a:rPr lang="en-GB" sz="4000" b="1" dirty="0">
              <a:solidFill>
                <a:srgbClr val="002060"/>
              </a:solidFill>
              <a:latin typeface="Grandview" panose="020B0502040204020203" pitchFamily="34" charset="0"/>
              <a:ea typeface="Calibri" panose="020F0502020204030204" pitchFamily="34" charset="0"/>
            </a:rPr>
            <a:t>Research Aim: </a:t>
          </a:r>
        </a:p>
        <a:p>
          <a:r>
            <a:rPr lang="en-GB" sz="4000" dirty="0">
              <a:solidFill>
                <a:srgbClr val="002060"/>
              </a:solidFill>
              <a:latin typeface="Grandview" panose="020B0502040204020203" pitchFamily="34" charset="0"/>
              <a:ea typeface="Calibri" panose="020F0502020204030204" pitchFamily="34" charset="0"/>
            </a:rPr>
            <a:t>To</a:t>
          </a:r>
          <a:r>
            <a:rPr lang="en-GB" sz="4000" dirty="0">
              <a:solidFill>
                <a:srgbClr val="002060"/>
              </a:solidFill>
              <a:effectLst/>
              <a:latin typeface="Grandview" panose="020B0502040204020203" pitchFamily="34" charset="0"/>
              <a:ea typeface="Calibri" panose="020F0502020204030204" pitchFamily="34" charset="0"/>
            </a:rPr>
            <a:t> examine how women entrepreneurs construct multiple identities and how network resources mediate entrepreneurial performance through digital engagement.</a:t>
          </a:r>
          <a:endParaRPr lang="en-US" sz="4000" dirty="0">
            <a:solidFill>
              <a:srgbClr val="002060"/>
            </a:solidFill>
            <a:latin typeface="Grandview" panose="020B0502040204020203" pitchFamily="34" charset="0"/>
          </a:endParaRPr>
        </a:p>
      </dgm:t>
    </dgm:pt>
    <dgm:pt modelId="{A582B2E6-8064-4E66-8681-EDC233FD1D1B}" type="parTrans" cxnId="{BD02F3C5-B0BB-4407-8832-8F93F5C8A8EC}">
      <dgm:prSet/>
      <dgm:spPr/>
      <dgm:t>
        <a:bodyPr/>
        <a:lstStyle/>
        <a:p>
          <a:endParaRPr lang="en-US"/>
        </a:p>
      </dgm:t>
    </dgm:pt>
    <dgm:pt modelId="{78B96363-61B2-4760-90B7-770A5B6FCE1A}" type="sibTrans" cxnId="{BD02F3C5-B0BB-4407-8832-8F93F5C8A8EC}">
      <dgm:prSet/>
      <dgm:spPr/>
      <dgm:t>
        <a:bodyPr/>
        <a:lstStyle/>
        <a:p>
          <a:endParaRPr lang="en-US"/>
        </a:p>
      </dgm:t>
    </dgm:pt>
    <dgm:pt modelId="{6D461AA0-0788-4FC0-BD36-168541259092}">
      <dgm:prSet custT="1"/>
      <dgm:spPr/>
      <dgm:t>
        <a:bodyPr/>
        <a:lstStyle/>
        <a:p>
          <a:r>
            <a:rPr lang="en-GB" sz="4000" b="1" dirty="0">
              <a:solidFill>
                <a:srgbClr val="002060"/>
              </a:solidFill>
              <a:latin typeface="Grandview" panose="020B0502040204020203" pitchFamily="34" charset="0"/>
            </a:rPr>
            <a:t>Research Questions: </a:t>
          </a:r>
        </a:p>
        <a:p>
          <a:r>
            <a:rPr lang="en-GB" sz="4000" dirty="0">
              <a:solidFill>
                <a:srgbClr val="002060"/>
              </a:solidFill>
              <a:effectLst/>
              <a:latin typeface="Grandview" panose="020B0502040204020203" pitchFamily="34" charset="0"/>
              <a:ea typeface="Calibri" panose="020F0502020204030204" pitchFamily="34" charset="0"/>
            </a:rPr>
            <a:t>- How was social capital affected and maintained by women entrepreneurs during and after COVID crisis?</a:t>
          </a:r>
        </a:p>
        <a:p>
          <a:r>
            <a:rPr lang="en-GB" sz="4000" dirty="0">
              <a:solidFill>
                <a:srgbClr val="002060"/>
              </a:solidFill>
              <a:effectLst/>
              <a:latin typeface="Grandview" panose="020B0502040204020203" pitchFamily="34" charset="0"/>
              <a:ea typeface="Calibri" panose="020F0502020204030204" pitchFamily="34" charset="0"/>
            </a:rPr>
            <a:t>- How does digital engagement impact woman-owned business performance?</a:t>
          </a:r>
        </a:p>
        <a:p>
          <a:r>
            <a:rPr lang="en-GB" sz="4000" dirty="0">
              <a:solidFill>
                <a:srgbClr val="002060"/>
              </a:solidFill>
              <a:effectLst/>
              <a:latin typeface="Grandview" panose="020B0502040204020203" pitchFamily="34" charset="0"/>
              <a:ea typeface="Calibri" panose="020F0502020204030204" pitchFamily="34" charset="0"/>
            </a:rPr>
            <a:t>- </a:t>
          </a:r>
          <a:r>
            <a:rPr lang="en-GB" sz="4000" dirty="0">
              <a:solidFill>
                <a:srgbClr val="002060"/>
              </a:solidFill>
              <a:latin typeface="Grandview" panose="020B0502040204020203" pitchFamily="34" charset="0"/>
            </a:rPr>
            <a:t>How do </a:t>
          </a:r>
          <a:r>
            <a:rPr lang="en-GB" sz="4000" dirty="0">
              <a:solidFill>
                <a:srgbClr val="002060"/>
              </a:solidFill>
              <a:effectLst/>
              <a:latin typeface="Grandview" panose="020B0502040204020203" pitchFamily="34" charset="0"/>
              <a:ea typeface="Calibri" panose="020F0502020204030204" pitchFamily="34" charset="0"/>
            </a:rPr>
            <a:t>networks influence enable women entrepreneurs to overcome intersectionality?</a:t>
          </a:r>
        </a:p>
        <a:p>
          <a:endParaRPr lang="en-GB" sz="4200" dirty="0">
            <a:effectLst/>
            <a:latin typeface="Times New Roman" panose="02020603050405020304" pitchFamily="18" charset="0"/>
            <a:ea typeface="Calibri" panose="020F0502020204030204" pitchFamily="34" charset="0"/>
          </a:endParaRPr>
        </a:p>
      </dgm:t>
    </dgm:pt>
    <dgm:pt modelId="{DE5A2996-CF1A-4946-A32D-3B4D24CF8AC3}" type="parTrans" cxnId="{4CD21615-E1C0-4FBA-8CB2-E4CB64B6F5A6}">
      <dgm:prSet/>
      <dgm:spPr/>
      <dgm:t>
        <a:bodyPr/>
        <a:lstStyle/>
        <a:p>
          <a:endParaRPr lang="en-US"/>
        </a:p>
      </dgm:t>
    </dgm:pt>
    <dgm:pt modelId="{853628DA-E819-418F-8EDE-F52D082BC4E8}" type="sibTrans" cxnId="{4CD21615-E1C0-4FBA-8CB2-E4CB64B6F5A6}">
      <dgm:prSet/>
      <dgm:spPr/>
      <dgm:t>
        <a:bodyPr/>
        <a:lstStyle/>
        <a:p>
          <a:endParaRPr lang="en-US"/>
        </a:p>
      </dgm:t>
    </dgm:pt>
    <dgm:pt modelId="{B2FF04A2-B99A-4BE8-8F8D-3F51E359BEFD}" type="pres">
      <dgm:prSet presAssocID="{66E47C86-E75D-4C24-8C1A-1A5B23766CB7}" presName="vert0" presStyleCnt="0">
        <dgm:presLayoutVars>
          <dgm:dir/>
          <dgm:animOne val="branch"/>
          <dgm:animLvl val="lvl"/>
        </dgm:presLayoutVars>
      </dgm:prSet>
      <dgm:spPr/>
    </dgm:pt>
    <dgm:pt modelId="{5CC5B09B-E57B-46AD-98FC-96B589673DCE}" type="pres">
      <dgm:prSet presAssocID="{EA54A2F5-887B-422E-9A39-8816CF3EE23F}" presName="thickLine" presStyleLbl="alignNode1" presStyleIdx="0" presStyleCnt="2"/>
      <dgm:spPr/>
    </dgm:pt>
    <dgm:pt modelId="{65B62C6E-F672-41B3-9B14-D46C386EA801}" type="pres">
      <dgm:prSet presAssocID="{EA54A2F5-887B-422E-9A39-8816CF3EE23F}" presName="horz1" presStyleCnt="0"/>
      <dgm:spPr/>
    </dgm:pt>
    <dgm:pt modelId="{D13E2590-01C3-4DE2-AD9A-533C29FF0294}" type="pres">
      <dgm:prSet presAssocID="{EA54A2F5-887B-422E-9A39-8816CF3EE23F}" presName="tx1" presStyleLbl="revTx" presStyleIdx="0" presStyleCnt="2"/>
      <dgm:spPr/>
    </dgm:pt>
    <dgm:pt modelId="{9BC3E993-79FE-48AE-8F98-427A05A62352}" type="pres">
      <dgm:prSet presAssocID="{EA54A2F5-887B-422E-9A39-8816CF3EE23F}" presName="vert1" presStyleCnt="0"/>
      <dgm:spPr/>
    </dgm:pt>
    <dgm:pt modelId="{A19D1D3F-E3B1-44B3-83A9-A6F013677D86}" type="pres">
      <dgm:prSet presAssocID="{6D461AA0-0788-4FC0-BD36-168541259092}" presName="thickLine" presStyleLbl="alignNode1" presStyleIdx="1" presStyleCnt="2" custLinFactNeighborX="0" custLinFactNeighborY="-26304"/>
      <dgm:spPr/>
    </dgm:pt>
    <dgm:pt modelId="{82E85619-1521-439F-A9A2-44DD20EF2BFA}" type="pres">
      <dgm:prSet presAssocID="{6D461AA0-0788-4FC0-BD36-168541259092}" presName="horz1" presStyleCnt="0"/>
      <dgm:spPr/>
    </dgm:pt>
    <dgm:pt modelId="{C30B55EC-6903-4716-8EEB-91D7B5E5BF2E}" type="pres">
      <dgm:prSet presAssocID="{6D461AA0-0788-4FC0-BD36-168541259092}" presName="tx1" presStyleLbl="revTx" presStyleIdx="1" presStyleCnt="2" custLinFactNeighborX="355" custLinFactNeighborY="-24002"/>
      <dgm:spPr/>
    </dgm:pt>
    <dgm:pt modelId="{1822F748-C322-4C8A-B695-D96E0B1320AB}" type="pres">
      <dgm:prSet presAssocID="{6D461AA0-0788-4FC0-BD36-168541259092}" presName="vert1" presStyleCnt="0"/>
      <dgm:spPr/>
    </dgm:pt>
  </dgm:ptLst>
  <dgm:cxnLst>
    <dgm:cxn modelId="{B7119214-516E-43B4-853F-CA37336A6DE8}" type="presOf" srcId="{EA54A2F5-887B-422E-9A39-8816CF3EE23F}" destId="{D13E2590-01C3-4DE2-AD9A-533C29FF0294}" srcOrd="0" destOrd="0" presId="urn:microsoft.com/office/officeart/2008/layout/LinedList"/>
    <dgm:cxn modelId="{4CD21615-E1C0-4FBA-8CB2-E4CB64B6F5A6}" srcId="{66E47C86-E75D-4C24-8C1A-1A5B23766CB7}" destId="{6D461AA0-0788-4FC0-BD36-168541259092}" srcOrd="1" destOrd="0" parTransId="{DE5A2996-CF1A-4946-A32D-3B4D24CF8AC3}" sibTransId="{853628DA-E819-418F-8EDE-F52D082BC4E8}"/>
    <dgm:cxn modelId="{BA6A106E-D90F-4DE8-A4AA-5521685501E9}" type="presOf" srcId="{6D461AA0-0788-4FC0-BD36-168541259092}" destId="{C30B55EC-6903-4716-8EEB-91D7B5E5BF2E}" srcOrd="0" destOrd="0" presId="urn:microsoft.com/office/officeart/2008/layout/LinedList"/>
    <dgm:cxn modelId="{BD02F3C5-B0BB-4407-8832-8F93F5C8A8EC}" srcId="{66E47C86-E75D-4C24-8C1A-1A5B23766CB7}" destId="{EA54A2F5-887B-422E-9A39-8816CF3EE23F}" srcOrd="0" destOrd="0" parTransId="{A582B2E6-8064-4E66-8681-EDC233FD1D1B}" sibTransId="{78B96363-61B2-4760-90B7-770A5B6FCE1A}"/>
    <dgm:cxn modelId="{84081BF0-2985-4196-883D-5DC2BE7AA131}" type="presOf" srcId="{66E47C86-E75D-4C24-8C1A-1A5B23766CB7}" destId="{B2FF04A2-B99A-4BE8-8F8D-3F51E359BEFD}" srcOrd="0" destOrd="0" presId="urn:microsoft.com/office/officeart/2008/layout/LinedList"/>
    <dgm:cxn modelId="{A50CD899-700A-4AF2-95D9-771DCD91B699}" type="presParOf" srcId="{B2FF04A2-B99A-4BE8-8F8D-3F51E359BEFD}" destId="{5CC5B09B-E57B-46AD-98FC-96B589673DCE}" srcOrd="0" destOrd="0" presId="urn:microsoft.com/office/officeart/2008/layout/LinedList"/>
    <dgm:cxn modelId="{9BD0E994-628C-4463-AB48-C528F5E07732}" type="presParOf" srcId="{B2FF04A2-B99A-4BE8-8F8D-3F51E359BEFD}" destId="{65B62C6E-F672-41B3-9B14-D46C386EA801}" srcOrd="1" destOrd="0" presId="urn:microsoft.com/office/officeart/2008/layout/LinedList"/>
    <dgm:cxn modelId="{285E8B23-1F4B-4942-BA5B-40C280D4C922}" type="presParOf" srcId="{65B62C6E-F672-41B3-9B14-D46C386EA801}" destId="{D13E2590-01C3-4DE2-AD9A-533C29FF0294}" srcOrd="0" destOrd="0" presId="urn:microsoft.com/office/officeart/2008/layout/LinedList"/>
    <dgm:cxn modelId="{5FBE9E38-C73F-4B4F-999A-EB9F05C7F034}" type="presParOf" srcId="{65B62C6E-F672-41B3-9B14-D46C386EA801}" destId="{9BC3E993-79FE-48AE-8F98-427A05A62352}" srcOrd="1" destOrd="0" presId="urn:microsoft.com/office/officeart/2008/layout/LinedList"/>
    <dgm:cxn modelId="{915E22B3-4C58-4435-AFB2-F13721132221}" type="presParOf" srcId="{B2FF04A2-B99A-4BE8-8F8D-3F51E359BEFD}" destId="{A19D1D3F-E3B1-44B3-83A9-A6F013677D86}" srcOrd="2" destOrd="0" presId="urn:microsoft.com/office/officeart/2008/layout/LinedList"/>
    <dgm:cxn modelId="{89D0994B-F261-4ABF-B51A-7C405110EA50}" type="presParOf" srcId="{B2FF04A2-B99A-4BE8-8F8D-3F51E359BEFD}" destId="{82E85619-1521-439F-A9A2-44DD20EF2BFA}" srcOrd="3" destOrd="0" presId="urn:microsoft.com/office/officeart/2008/layout/LinedList"/>
    <dgm:cxn modelId="{15687F57-26BE-4EA3-99D7-BCAADE84670C}" type="presParOf" srcId="{82E85619-1521-439F-A9A2-44DD20EF2BFA}" destId="{C30B55EC-6903-4716-8EEB-91D7B5E5BF2E}" srcOrd="0" destOrd="0" presId="urn:microsoft.com/office/officeart/2008/layout/LinedList"/>
    <dgm:cxn modelId="{49CC3597-33EC-4483-B325-B4FD69E24261}" type="presParOf" srcId="{82E85619-1521-439F-A9A2-44DD20EF2BFA}" destId="{1822F748-C322-4C8A-B695-D96E0B1320A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5B09B-E57B-46AD-98FC-96B589673DCE}">
      <dsp:nvSpPr>
        <dsp:cNvPr id="0" name=""/>
        <dsp:cNvSpPr/>
      </dsp:nvSpPr>
      <dsp:spPr>
        <a:xfrm>
          <a:off x="0" y="0"/>
          <a:ext cx="2102572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E2590-01C3-4DE2-AD9A-533C29FF0294}">
      <dsp:nvSpPr>
        <dsp:cNvPr id="0" name=""/>
        <dsp:cNvSpPr/>
      </dsp:nvSpPr>
      <dsp:spPr>
        <a:xfrm>
          <a:off x="0" y="0"/>
          <a:ext cx="21025723" cy="4350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>
              <a:solidFill>
                <a:srgbClr val="002060"/>
              </a:solidFill>
              <a:latin typeface="Grandview" panose="020B0502040204020203" pitchFamily="34" charset="0"/>
              <a:ea typeface="Calibri" panose="020F0502020204030204" pitchFamily="34" charset="0"/>
            </a:rPr>
            <a:t>Research Aim: 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solidFill>
                <a:srgbClr val="002060"/>
              </a:solidFill>
              <a:latin typeface="Grandview" panose="020B0502040204020203" pitchFamily="34" charset="0"/>
              <a:ea typeface="Calibri" panose="020F0502020204030204" pitchFamily="34" charset="0"/>
            </a:rPr>
            <a:t>To</a:t>
          </a:r>
          <a:r>
            <a:rPr lang="en-GB" sz="4000" kern="1200" dirty="0">
              <a:solidFill>
                <a:srgbClr val="002060"/>
              </a:solidFill>
              <a:effectLst/>
              <a:latin typeface="Grandview" panose="020B0502040204020203" pitchFamily="34" charset="0"/>
              <a:ea typeface="Calibri" panose="020F0502020204030204" pitchFamily="34" charset="0"/>
            </a:rPr>
            <a:t> examine how women entrepreneurs construct multiple identities and how network resources mediate entrepreneurial performance through digital engagement.</a:t>
          </a:r>
          <a:endParaRPr lang="en-US" sz="4000" kern="1200" dirty="0">
            <a:solidFill>
              <a:srgbClr val="002060"/>
            </a:solidFill>
            <a:latin typeface="Grandview" panose="020B0502040204020203" pitchFamily="34" charset="0"/>
          </a:endParaRPr>
        </a:p>
      </dsp:txBody>
      <dsp:txXfrm>
        <a:off x="0" y="0"/>
        <a:ext cx="21025723" cy="4350204"/>
      </dsp:txXfrm>
    </dsp:sp>
    <dsp:sp modelId="{A19D1D3F-E3B1-44B3-83A9-A6F013677D86}">
      <dsp:nvSpPr>
        <dsp:cNvPr id="0" name=""/>
        <dsp:cNvSpPr/>
      </dsp:nvSpPr>
      <dsp:spPr>
        <a:xfrm>
          <a:off x="0" y="3205927"/>
          <a:ext cx="21025723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B55EC-6903-4716-8EEB-91D7B5E5BF2E}">
      <dsp:nvSpPr>
        <dsp:cNvPr id="0" name=""/>
        <dsp:cNvSpPr/>
      </dsp:nvSpPr>
      <dsp:spPr>
        <a:xfrm>
          <a:off x="0" y="3306068"/>
          <a:ext cx="21025723" cy="4350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>
              <a:solidFill>
                <a:srgbClr val="002060"/>
              </a:solidFill>
              <a:latin typeface="Grandview" panose="020B0502040204020203" pitchFamily="34" charset="0"/>
            </a:rPr>
            <a:t>Research Questions: 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solidFill>
                <a:srgbClr val="002060"/>
              </a:solidFill>
              <a:effectLst/>
              <a:latin typeface="Grandview" panose="020B0502040204020203" pitchFamily="34" charset="0"/>
              <a:ea typeface="Calibri" panose="020F0502020204030204" pitchFamily="34" charset="0"/>
            </a:rPr>
            <a:t>- How was social capital affected and maintained by women entrepreneurs during and after COVID crisis?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solidFill>
                <a:srgbClr val="002060"/>
              </a:solidFill>
              <a:effectLst/>
              <a:latin typeface="Grandview" panose="020B0502040204020203" pitchFamily="34" charset="0"/>
              <a:ea typeface="Calibri" panose="020F0502020204030204" pitchFamily="34" charset="0"/>
            </a:rPr>
            <a:t>- How does digital engagement impact woman-owned business performance?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solidFill>
                <a:srgbClr val="002060"/>
              </a:solidFill>
              <a:effectLst/>
              <a:latin typeface="Grandview" panose="020B0502040204020203" pitchFamily="34" charset="0"/>
              <a:ea typeface="Calibri" panose="020F0502020204030204" pitchFamily="34" charset="0"/>
            </a:rPr>
            <a:t>- </a:t>
          </a:r>
          <a:r>
            <a:rPr lang="en-GB" sz="4000" kern="1200" dirty="0">
              <a:solidFill>
                <a:srgbClr val="002060"/>
              </a:solidFill>
              <a:latin typeface="Grandview" panose="020B0502040204020203" pitchFamily="34" charset="0"/>
            </a:rPr>
            <a:t>How do </a:t>
          </a:r>
          <a:r>
            <a:rPr lang="en-GB" sz="4000" kern="1200" dirty="0">
              <a:solidFill>
                <a:srgbClr val="002060"/>
              </a:solidFill>
              <a:effectLst/>
              <a:latin typeface="Grandview" panose="020B0502040204020203" pitchFamily="34" charset="0"/>
              <a:ea typeface="Calibri" panose="020F0502020204030204" pitchFamily="34" charset="0"/>
            </a:rPr>
            <a:t>networks influence enable women entrepreneurs to overcome intersectionality?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200" kern="1200" dirty="0">
            <a:effectLst/>
            <a:latin typeface="Times New Roman" panose="02020603050405020304" pitchFamily="18" charset="0"/>
            <a:ea typeface="Calibri" panose="020F0502020204030204" pitchFamily="34" charset="0"/>
          </a:endParaRPr>
        </a:p>
      </dsp:txBody>
      <dsp:txXfrm>
        <a:off x="0" y="3306068"/>
        <a:ext cx="21025723" cy="4350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74793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4319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4B1D-F16F-1256-9C77-F0BA8E07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309471-3A44-05A9-4AE5-A7E651F59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9AC40-6536-7931-0472-006908D9D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4DB29-47F3-408E-F64B-1F90CA744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4D7A-51F2-4A0A-8D4F-E857C7406CB3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5E57F-F9A1-A95E-156F-81B671C82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B4CEA-0D73-75AF-81DE-C8A045E2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710C-3F05-4318-B230-37EC37FF8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11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91250-6D61-3E4B-A81F-DDC246606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63571-AD32-A3AC-8AF4-83C65AC34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8065D-7C83-3261-96F7-4715D314E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4D7A-51F2-4A0A-8D4F-E857C7406CB3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A2C6B-240D-8EA5-78A9-59071F019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2EFF2-AF03-6F19-9D28-69597E1C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710C-3F05-4318-B230-37EC37FF8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3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1475F0-567E-686B-0466-55A97F6DE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FAC436-E822-0274-4887-B34BFE88C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FCB54-A518-98C4-4175-75F92FAF2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4D7A-51F2-4A0A-8D4F-E857C7406CB3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3C7F2-3F08-7394-93C0-77594004F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76ED7-CB58-1B5C-4124-573F196DE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710C-3F05-4318-B230-37EC37FF8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33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1929-7F24-7878-0FD9-DBF5036C1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3F7E5-54B7-A9A5-AF61-C242B9CCE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8A16C-57FD-CAF5-1396-D554E6D8D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4D7A-51F2-4A0A-8D4F-E857C7406CB3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7F60F-1D2A-FB15-5441-9AD823CD3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FA3B1-4CED-9177-4430-C85D73CC8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710C-3F05-4318-B230-37EC37FF8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49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CD341-57F4-CF75-E387-991081B7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611B5-3E41-7EF8-8AF0-927776C5E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8FE6F-1714-1E5F-470F-5FABB374C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4D7A-51F2-4A0A-8D4F-E857C7406CB3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E2CBA-A34D-C9DB-C345-AA72E325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4E507-F9A2-CE03-4209-5A131BC2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710C-3F05-4318-B230-37EC37FF8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96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EBDF-4961-ACA1-D673-1551BF9B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C96CA-4DC5-7754-9DEB-887895ECC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4CCEB-573E-7B7E-5C21-B8FFC39A6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4D7A-51F2-4A0A-8D4F-E857C7406CB3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F05AB-B1D9-5395-D6F2-DE085F37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B3C84-44B6-84FB-B1E1-D44C41C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710C-3F05-4318-B230-37EC37FF8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23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9CADB-1197-3EC9-7ADB-F471F3BA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41B3F-1BF7-EE9A-FEC5-E895811D0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8D21D-356C-432A-24B2-6FF9C7884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34022-2E43-7721-97EA-5D7B5943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4D7A-51F2-4A0A-8D4F-E857C7406CB3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70606-C839-3E01-9E52-27A4326EF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C2FF0-26D6-AD55-C0DB-749CF44B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710C-3F05-4318-B230-37EC37FF8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48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C650A-EF2D-9572-42E3-DE50F2EC9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C22D2-475A-29D6-E959-ED20AC606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42B5E-AFAB-88C9-2ACB-E05524BB4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C19F09-338C-2EFA-F660-6AD9C5D69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BF3B4-A7A5-5C0B-E1A6-302748082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E3A07F-7E9C-2AB4-83B7-B30B5785D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4D7A-51F2-4A0A-8D4F-E857C7406CB3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7CCA9C-F26A-DC03-3B1F-7218E5A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0A64BE-7184-8018-54D8-D8CF9A5F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710C-3F05-4318-B230-37EC37FF8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60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119DB-D89A-8B36-F55D-26A96834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935D4-44BF-2297-C0FC-A765E085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4D7A-51F2-4A0A-8D4F-E857C7406CB3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F114F-D535-907C-3913-F6DB1EA89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1B39B-B474-DDF3-8E90-CD73FD64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710C-3F05-4318-B230-37EC37FF8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19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D0941-21F6-B356-9634-B005F8934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4D7A-51F2-4A0A-8D4F-E857C7406CB3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BA21D9-2072-0CF3-2374-0521A809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BFD79-7B57-C4C1-667E-0694FAC85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710C-3F05-4318-B230-37EC37FF8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45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F7909-70C2-F52D-6EF0-7C06A2B6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CA334-ED68-3741-27E1-E92D2EB7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AE557-E8EE-7623-1700-80CA555F6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4C268-F50E-8D08-4A68-B56D2AA17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4D7A-51F2-4A0A-8D4F-E857C7406CB3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4B69D-C4FB-F345-4C93-B86E36D1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3103F-F8BD-E376-E7A9-A419A6DA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2710C-3F05-4318-B230-37EC37FF8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83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22302691" y="762000"/>
            <a:ext cx="554134" cy="554134"/>
          </a:xfrm>
          <a:prstGeom prst="ellipse">
            <a:avLst/>
          </a:prstGeom>
          <a:solidFill>
            <a:srgbClr val="535B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Poppins"/>
              <a:buNone/>
              <a:defRPr sz="66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/>
          <p:nvPr/>
        </p:nvSpPr>
        <p:spPr>
          <a:xfrm>
            <a:off x="22390604" y="885179"/>
            <a:ext cx="37830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‹#›</a:t>
            </a:fld>
            <a:endParaRPr sz="2800" b="0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BA70B3-033A-BAF3-5164-9097CCA0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5156E-6D6B-9022-5C12-B0AE3F913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8B6B9-9633-5864-1C03-C60955FC3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44D7A-51F2-4A0A-8D4F-E857C7406CB3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2081-7E1D-B4B5-5EC6-A58EF987C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51B3B-858A-8DAE-E5C5-A57DF4777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2710C-3F05-4318-B230-37EC37FF8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39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.jpeg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11/emre.12451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803AD-F756-24C6-2CE0-2EAF34867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8151" y="4583168"/>
            <a:ext cx="11883018" cy="4549663"/>
          </a:xfrm>
        </p:spPr>
        <p:txBody>
          <a:bodyPr>
            <a:normAutofit/>
          </a:bodyPr>
          <a:lstStyle/>
          <a:p>
            <a:pPr algn="l"/>
            <a:r>
              <a:rPr lang="en-GB" sz="6000" b="1" dirty="0">
                <a:solidFill>
                  <a:srgbClr val="002060"/>
                </a:solidFill>
                <a:latin typeface="Grandview" panose="020B0502040204020203" pitchFamily="34" charset="0"/>
                <a:ea typeface="Calibri" panose="020F0502020204030204" pitchFamily="34" charset="0"/>
              </a:rPr>
              <a:t>Women Entrepreneurship, Intersectionality, and Networks on Firm Performance.</a:t>
            </a:r>
            <a:br>
              <a:rPr lang="en-GB" sz="6000" b="1" dirty="0">
                <a:solidFill>
                  <a:srgbClr val="002060"/>
                </a:solidFill>
                <a:latin typeface="Grandview" panose="020B0502040204020203" pitchFamily="34" charset="0"/>
                <a:ea typeface="Calibri" panose="020F0502020204030204" pitchFamily="34" charset="0"/>
              </a:rPr>
            </a:br>
            <a:br>
              <a:rPr lang="en-GB" sz="6000" b="1" dirty="0">
                <a:solidFill>
                  <a:srgbClr val="002060"/>
                </a:solidFill>
                <a:latin typeface="Grandview" panose="020B0502040204020203" pitchFamily="34" charset="0"/>
                <a:ea typeface="Calibri" panose="020F0502020204030204" pitchFamily="34" charset="0"/>
              </a:rPr>
            </a:br>
            <a:endParaRPr lang="en-GB" sz="6000" b="1" dirty="0">
              <a:solidFill>
                <a:srgbClr val="002060"/>
              </a:solidFill>
              <a:latin typeface="Grandview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CB896-9CEA-814E-4941-874F53062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8151" y="9506014"/>
            <a:ext cx="11050674" cy="3310662"/>
          </a:xfrm>
        </p:spPr>
        <p:txBody>
          <a:bodyPr/>
          <a:lstStyle/>
          <a:p>
            <a:pPr algn="l"/>
            <a:endParaRPr lang="en-GB" sz="4800" b="1" dirty="0">
              <a:solidFill>
                <a:srgbClr val="002060"/>
              </a:solidFill>
              <a:latin typeface="Grandview" panose="020B0502040204020203" pitchFamily="34" charset="0"/>
              <a:ea typeface="Calibri" panose="020F0502020204030204" pitchFamily="34" charset="0"/>
            </a:endParaRPr>
          </a:p>
          <a:p>
            <a:pPr algn="l"/>
            <a:r>
              <a:rPr lang="en-GB" sz="4800" b="1" dirty="0">
                <a:solidFill>
                  <a:srgbClr val="002060"/>
                </a:solidFill>
                <a:latin typeface="Grandview" panose="020B0502040204020203" pitchFamily="34" charset="0"/>
                <a:ea typeface="Calibri" panose="020F0502020204030204" pitchFamily="34" charset="0"/>
              </a:rPr>
              <a:t>Imaobong James and Tolulope Ibukun</a:t>
            </a:r>
            <a:endParaRPr lang="en-GB" sz="4800" dirty="0">
              <a:solidFill>
                <a:srgbClr val="002060"/>
              </a:solidFill>
              <a:latin typeface="Grandview" panose="020B0502040204020203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1028" name="Picture 4" descr="rgu logo">
            <a:extLst>
              <a:ext uri="{FF2B5EF4-FFF2-40B4-BE49-F238E27FC236}">
                <a16:creationId xmlns:a16="http://schemas.microsoft.com/office/drawing/2014/main" id="{03DA67A0-C571-9544-0DC5-54F5CCA99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15549" r="10766" b="13851"/>
          <a:stretch/>
        </p:blipFill>
        <p:spPr bwMode="auto">
          <a:xfrm>
            <a:off x="16731978" y="386994"/>
            <a:ext cx="7261412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WO 2023 Conference (@GWO2023_CT) / Twitter">
            <a:extLst>
              <a:ext uri="{FF2B5EF4-FFF2-40B4-BE49-F238E27FC236}">
                <a16:creationId xmlns:a16="http://schemas.microsoft.com/office/drawing/2014/main" id="{91DF19C6-8DC2-248C-285A-A89DB36C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50246"/>
            <a:ext cx="2926729" cy="311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hy we must do all we can to help Black female entrepreneurs succeed">
            <a:extLst>
              <a:ext uri="{FF2B5EF4-FFF2-40B4-BE49-F238E27FC236}">
                <a16:creationId xmlns:a16="http://schemas.microsoft.com/office/drawing/2014/main" id="{91A3D008-E286-B221-1C9B-CF93469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22" y="3469342"/>
            <a:ext cx="9849423" cy="544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AE7236-70EF-5943-8F5E-2D72E11CD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2060" y="11030505"/>
            <a:ext cx="3841330" cy="22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5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24377650" cy="13715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836130" y="2836128"/>
            <a:ext cx="13751636" cy="8079383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20181" y="5319860"/>
            <a:ext cx="8711188" cy="8079379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F185889B-79E0-9B53-71D8-0FBE58470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04"/>
          <a:stretch/>
        </p:blipFill>
        <p:spPr>
          <a:xfrm>
            <a:off x="8075094" y="10"/>
            <a:ext cx="16315802" cy="13751628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495573" y="2403689"/>
            <a:ext cx="9616604" cy="8175202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FBB95-6097-6652-4A94-BABB4E83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667" y="5900774"/>
            <a:ext cx="6102996" cy="70628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/>
            <a:r>
              <a:rPr lang="en-US" sz="8000" b="1" dirty="0">
                <a:solidFill>
                  <a:srgbClr val="FFFFFF"/>
                </a:solidFill>
              </a:rPr>
              <a:t>Thank you and Questions</a:t>
            </a:r>
          </a:p>
        </p:txBody>
      </p:sp>
    </p:spTree>
    <p:extLst>
      <p:ext uri="{BB962C8B-B14F-4D97-AF65-F5344CB8AC3E}">
        <p14:creationId xmlns:p14="http://schemas.microsoft.com/office/powerpoint/2010/main" val="326287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7078CD9-53BC-88A4-66D1-1C50163EBB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0" y="-363859"/>
            <a:ext cx="24377610" cy="137124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86"/>
            <a:ext cx="24377650" cy="13712428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343">
              <a:buClrTx/>
            </a:pPr>
            <a:endParaRPr lang="en-US" sz="3599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56254-04D0-4262-B9A1-F5A3287B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085" y="310987"/>
            <a:ext cx="15438556" cy="265043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Grandview" panose="020B0502040204020203" pitchFamily="34" charset="0"/>
              </a:rPr>
              <a:t>Research Aim and Questions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2442829-1E53-BF18-2E68-B7D3895020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408999"/>
              </p:ext>
            </p:extLst>
          </p:nvPr>
        </p:nvGraphicFramePr>
        <p:xfrm>
          <a:off x="1675964" y="3652085"/>
          <a:ext cx="21025723" cy="8700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2" descr="May be an image of text that says &quot;RGU ABERDEEN&quot;">
            <a:extLst>
              <a:ext uri="{FF2B5EF4-FFF2-40B4-BE49-F238E27FC236}">
                <a16:creationId xmlns:a16="http://schemas.microsoft.com/office/drawing/2014/main" id="{8C08A477-3214-A38C-7A15-09223FA88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t="11738" r="13623" b="15009"/>
          <a:stretch/>
        </p:blipFill>
        <p:spPr bwMode="auto">
          <a:xfrm>
            <a:off x="21876546" y="220214"/>
            <a:ext cx="2240280" cy="22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WO 2023 Conference (@GWO2023_CT) / Twitter">
            <a:extLst>
              <a:ext uri="{FF2B5EF4-FFF2-40B4-BE49-F238E27FC236}">
                <a16:creationId xmlns:a16="http://schemas.microsoft.com/office/drawing/2014/main" id="{6D0637F2-4302-B4E8-E796-47053D309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4" y="220214"/>
            <a:ext cx="2458048" cy="26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76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>
            <a:alpha val="99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/>
          <p:nvPr/>
        </p:nvSpPr>
        <p:spPr>
          <a:xfrm>
            <a:off x="5999356" y="612372"/>
            <a:ext cx="1037030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Theories and Concepts</a:t>
            </a:r>
            <a:endParaRPr dirty="0"/>
          </a:p>
        </p:txBody>
      </p:sp>
      <p:sp>
        <p:nvSpPr>
          <p:cNvPr id="92" name="Google Shape;92;p3"/>
          <p:cNvSpPr/>
          <p:nvPr/>
        </p:nvSpPr>
        <p:spPr>
          <a:xfrm>
            <a:off x="-308963" y="3183987"/>
            <a:ext cx="8941802" cy="8941802"/>
          </a:xfrm>
          <a:prstGeom prst="arc">
            <a:avLst>
              <a:gd name="adj1" fmla="val 16200000"/>
              <a:gd name="adj2" fmla="val 5410514"/>
            </a:avLst>
          </a:prstGeom>
          <a:noFill/>
          <a:ln w="762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3947806" y="2969855"/>
            <a:ext cx="428263" cy="428263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"/>
          <p:cNvSpPr/>
          <p:nvPr/>
        </p:nvSpPr>
        <p:spPr>
          <a:xfrm>
            <a:off x="3947806" y="11911657"/>
            <a:ext cx="428263" cy="428263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5172201" y="10899849"/>
            <a:ext cx="1638076" cy="1638076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7349638" y="11903725"/>
            <a:ext cx="53787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2"/>
                </a:solidFill>
                <a:latin typeface="Poppins"/>
                <a:cs typeface="Poppins"/>
                <a:sym typeface="Poppins"/>
              </a:rPr>
              <a:t>Digital Engagement</a:t>
            </a:r>
            <a:endParaRPr dirty="0"/>
          </a:p>
        </p:txBody>
      </p:sp>
      <p:sp>
        <p:nvSpPr>
          <p:cNvPr id="101" name="Google Shape;101;p3"/>
          <p:cNvSpPr txBox="1"/>
          <p:nvPr/>
        </p:nvSpPr>
        <p:spPr>
          <a:xfrm>
            <a:off x="7443407" y="12513478"/>
            <a:ext cx="10826255" cy="117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Commitment – Trust Theory.</a:t>
            </a:r>
          </a:p>
          <a:p>
            <a:pPr marL="342900" marR="0" lvl="0" indent="-34290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Virtual connectivity (Drummond et al., 2020)</a:t>
            </a:r>
            <a:endParaRPr dirty="0">
              <a:solidFill>
                <a:schemeClr val="accent4">
                  <a:lumMod val="50000"/>
                </a:schemeClr>
              </a:solidFill>
              <a:latin typeface="Grandview" panose="020B0502040204020203" pitchFamily="34" charset="0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9177652" y="4390998"/>
            <a:ext cx="362236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2"/>
                </a:solidFill>
                <a:latin typeface="Poppins"/>
                <a:cs typeface="Poppins"/>
                <a:sym typeface="Poppins"/>
              </a:rPr>
              <a:t>Social Capital</a:t>
            </a:r>
            <a:endParaRPr dirty="0"/>
          </a:p>
        </p:txBody>
      </p:sp>
      <p:sp>
        <p:nvSpPr>
          <p:cNvPr id="103" name="Google Shape;103;p3"/>
          <p:cNvSpPr txBox="1"/>
          <p:nvPr/>
        </p:nvSpPr>
        <p:spPr>
          <a:xfrm>
            <a:off x="9001272" y="5008074"/>
            <a:ext cx="12145205" cy="117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45833"/>
              </a:lnSpc>
              <a:buClr>
                <a:schemeClr val="dk1"/>
              </a:buClr>
              <a:buSzPts val="2400"/>
            </a:pPr>
            <a:r>
              <a:rPr lang="en-GB" sz="2400" dirty="0">
                <a:solidFill>
                  <a:schemeClr val="accent4">
                    <a:lumMod val="50000"/>
                  </a:schemeClr>
                </a:solidFill>
                <a:latin typeface="Grandview" panose="020B0502040204020203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role of social capital - social resource enables connections in the entrepreneurial context (Hardwick and Anderson, 2013; Anderson and Obeng, 2017).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9265828" y="6449324"/>
            <a:ext cx="402909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2"/>
                </a:solidFill>
                <a:latin typeface="Poppins"/>
                <a:cs typeface="Poppins"/>
                <a:sym typeface="Poppins"/>
              </a:rPr>
              <a:t>Intersectionality </a:t>
            </a:r>
            <a:endParaRPr dirty="0"/>
          </a:p>
        </p:txBody>
      </p:sp>
      <p:sp>
        <p:nvSpPr>
          <p:cNvPr id="105" name="Google Shape;105;p3"/>
          <p:cNvSpPr txBox="1"/>
          <p:nvPr/>
        </p:nvSpPr>
        <p:spPr>
          <a:xfrm>
            <a:off x="9239641" y="7049994"/>
            <a:ext cx="11668465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1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accent4">
                    <a:lumMod val="50000"/>
                  </a:schemeClr>
                </a:solidFill>
                <a:latin typeface="Grandview" panose="020B0502040204020203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overlap of multiple social identities, including race, gender, ethnicity, social class and religion (Abbas et al., 2019). Overlapping forms of marginalisation.</a:t>
            </a:r>
          </a:p>
          <a:p>
            <a:pPr marL="342900" lvl="1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accent4">
                    <a:lumMod val="50000"/>
                  </a:schemeClr>
                </a:solidFill>
                <a:latin typeface="Grandview" panose="020B0502040204020203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Discrimination and exclusion in a variety of contexts. Socially excluded, is "a feeling of not belonging and not having been given a chance to be included in the society" (</a:t>
            </a:r>
            <a:r>
              <a:rPr lang="en-GB" sz="2400" dirty="0" err="1">
                <a:solidFill>
                  <a:schemeClr val="accent4">
                    <a:lumMod val="50000"/>
                  </a:schemeClr>
                </a:solidFill>
                <a:latin typeface="Grandview" panose="020B0502040204020203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Mulunga</a:t>
            </a:r>
            <a:r>
              <a:rPr lang="en-GB" sz="2400" dirty="0">
                <a:solidFill>
                  <a:schemeClr val="accent4">
                    <a:lumMod val="50000"/>
                  </a:schemeClr>
                </a:solidFill>
                <a:latin typeface="Grandview" panose="020B0502040204020203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n-GB" sz="2400" dirty="0" err="1">
                <a:solidFill>
                  <a:schemeClr val="accent4">
                    <a:lumMod val="50000"/>
                  </a:schemeClr>
                </a:solidFill>
                <a:latin typeface="Grandview" panose="020B0502040204020203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Yazdanifard</a:t>
            </a:r>
            <a:r>
              <a:rPr lang="en-GB" sz="2400" dirty="0">
                <a:solidFill>
                  <a:schemeClr val="accent4">
                    <a:lumMod val="50000"/>
                  </a:schemeClr>
                </a:solidFill>
                <a:latin typeface="Grandview" panose="020B0502040204020203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2014)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8870632" y="10235800"/>
            <a:ext cx="11207070" cy="171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The social and political context that creates one’s identity</a:t>
            </a:r>
          </a:p>
          <a:p>
            <a:pPr marL="342900" marR="0" lvl="0" indent="-34290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Awareness of your personal identities and how they shape your worldview.</a:t>
            </a:r>
          </a:p>
          <a:p>
            <a:pPr marL="342900" marR="0" lvl="0" indent="-34290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>
                    <a:lumMod val="50000"/>
                  </a:schemeClr>
                </a:solidFill>
                <a:latin typeface="Grandview" panose="020B0502040204020203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Understanding the complexity of individuals’ experiences (Crenshaw, 2013).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Grandview" panose="020B0502040204020203" pitchFamily="34" charset="0"/>
              <a:ea typeface="Lato Light"/>
              <a:cs typeface="Lato Light"/>
              <a:sym typeface="Lato Ligh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6221393" y="2117869"/>
            <a:ext cx="295625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Networks</a:t>
            </a:r>
            <a:endParaRPr dirty="0"/>
          </a:p>
        </p:txBody>
      </p:sp>
      <p:sp>
        <p:nvSpPr>
          <p:cNvPr id="109" name="Google Shape;109;p3"/>
          <p:cNvSpPr txBox="1"/>
          <p:nvPr/>
        </p:nvSpPr>
        <p:spPr>
          <a:xfrm>
            <a:off x="6484440" y="2448313"/>
            <a:ext cx="10826255" cy="171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Process theory  - the process of network formation and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utilisation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 of network resources (</a:t>
            </a:r>
            <a:r>
              <a:rPr lang="en-GB" sz="2400" dirty="0">
                <a:solidFill>
                  <a:srgbClr val="000000"/>
                </a:solidFill>
                <a:effectLst/>
                <a:latin typeface="Grandview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Anderson et al.,  2010; </a:t>
            </a:r>
            <a:r>
              <a:rPr lang="en-GB" sz="2400" dirty="0" err="1">
                <a:solidFill>
                  <a:srgbClr val="000000"/>
                </a:solidFill>
                <a:effectLst/>
                <a:latin typeface="Grandview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Hakimpoor</a:t>
            </a:r>
            <a:r>
              <a:rPr lang="en-GB" sz="2400" dirty="0">
                <a:solidFill>
                  <a:srgbClr val="000000"/>
                </a:solidFill>
                <a:effectLst/>
                <a:latin typeface="Grandview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al.,  2011)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Grandview" panose="020B0502040204020203" pitchFamily="34" charset="0"/>
              <a:ea typeface="Lato Light"/>
              <a:cs typeface="Lato Light"/>
              <a:sym typeface="Lato Light"/>
            </a:endParaRPr>
          </a:p>
          <a:p>
            <a:pPr marL="342900" marR="0" lvl="0" indent="-34290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Digital connectedness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7443407" y="9677551"/>
            <a:ext cx="736866" cy="734676"/>
          </a:xfrm>
          <a:custGeom>
            <a:avLst/>
            <a:gdLst/>
            <a:ahLst/>
            <a:cxnLst/>
            <a:rect l="l" t="t" r="r" b="b"/>
            <a:pathLst>
              <a:path w="293328" h="293328" extrusionOk="0">
                <a:moveTo>
                  <a:pt x="97776" y="257740"/>
                </a:moveTo>
                <a:lnTo>
                  <a:pt x="97776" y="284341"/>
                </a:lnTo>
                <a:lnTo>
                  <a:pt x="195552" y="284341"/>
                </a:lnTo>
                <a:lnTo>
                  <a:pt x="195552" y="257740"/>
                </a:lnTo>
                <a:lnTo>
                  <a:pt x="97776" y="257740"/>
                </a:lnTo>
                <a:close/>
                <a:moveTo>
                  <a:pt x="8987" y="222153"/>
                </a:moveTo>
                <a:lnTo>
                  <a:pt x="8987" y="241564"/>
                </a:lnTo>
                <a:cubicBezTo>
                  <a:pt x="8987" y="245518"/>
                  <a:pt x="12222" y="248753"/>
                  <a:pt x="16535" y="248753"/>
                </a:cubicBezTo>
                <a:lnTo>
                  <a:pt x="277152" y="248753"/>
                </a:lnTo>
                <a:cubicBezTo>
                  <a:pt x="281106" y="248753"/>
                  <a:pt x="284341" y="245518"/>
                  <a:pt x="284341" y="241564"/>
                </a:cubicBezTo>
                <a:lnTo>
                  <a:pt x="284341" y="222153"/>
                </a:lnTo>
                <a:lnTo>
                  <a:pt x="8987" y="222153"/>
                </a:lnTo>
                <a:close/>
                <a:moveTo>
                  <a:pt x="126555" y="155398"/>
                </a:moveTo>
                <a:cubicBezTo>
                  <a:pt x="128460" y="153987"/>
                  <a:pt x="131508" y="153987"/>
                  <a:pt x="133413" y="155398"/>
                </a:cubicBezTo>
                <a:cubicBezTo>
                  <a:pt x="134175" y="156457"/>
                  <a:pt x="134556" y="157515"/>
                  <a:pt x="134556" y="158573"/>
                </a:cubicBezTo>
                <a:cubicBezTo>
                  <a:pt x="134556" y="159632"/>
                  <a:pt x="134175" y="160690"/>
                  <a:pt x="133413" y="161395"/>
                </a:cubicBezTo>
                <a:cubicBezTo>
                  <a:pt x="132270" y="162454"/>
                  <a:pt x="131508" y="163159"/>
                  <a:pt x="129984" y="163159"/>
                </a:cubicBezTo>
                <a:cubicBezTo>
                  <a:pt x="128841" y="163159"/>
                  <a:pt x="127698" y="162454"/>
                  <a:pt x="126555" y="161748"/>
                </a:cubicBezTo>
                <a:cubicBezTo>
                  <a:pt x="126174" y="160690"/>
                  <a:pt x="125412" y="159632"/>
                  <a:pt x="125412" y="158573"/>
                </a:cubicBezTo>
                <a:cubicBezTo>
                  <a:pt x="125412" y="157515"/>
                  <a:pt x="125793" y="156457"/>
                  <a:pt x="126555" y="155398"/>
                </a:cubicBezTo>
                <a:close/>
                <a:moveTo>
                  <a:pt x="221270" y="150249"/>
                </a:moveTo>
                <a:lnTo>
                  <a:pt x="221270" y="176775"/>
                </a:lnTo>
                <a:lnTo>
                  <a:pt x="234555" y="176775"/>
                </a:lnTo>
                <a:cubicBezTo>
                  <a:pt x="241736" y="176775"/>
                  <a:pt x="247840" y="170681"/>
                  <a:pt x="247840" y="163512"/>
                </a:cubicBezTo>
                <a:cubicBezTo>
                  <a:pt x="247840" y="155984"/>
                  <a:pt x="241736" y="150249"/>
                  <a:pt x="234555" y="150249"/>
                </a:cubicBezTo>
                <a:lnTo>
                  <a:pt x="221270" y="150249"/>
                </a:lnTo>
                <a:close/>
                <a:moveTo>
                  <a:pt x="56827" y="150249"/>
                </a:moveTo>
                <a:cubicBezTo>
                  <a:pt x="49646" y="150249"/>
                  <a:pt x="43542" y="155984"/>
                  <a:pt x="43542" y="163512"/>
                </a:cubicBezTo>
                <a:cubicBezTo>
                  <a:pt x="43542" y="170681"/>
                  <a:pt x="49646" y="176775"/>
                  <a:pt x="56827" y="176775"/>
                </a:cubicBezTo>
                <a:lnTo>
                  <a:pt x="70111" y="176775"/>
                </a:lnTo>
                <a:lnTo>
                  <a:pt x="70111" y="150249"/>
                </a:lnTo>
                <a:lnTo>
                  <a:pt x="56827" y="150249"/>
                </a:lnTo>
                <a:close/>
                <a:moveTo>
                  <a:pt x="129984" y="130175"/>
                </a:moveTo>
                <a:cubicBezTo>
                  <a:pt x="132651" y="130175"/>
                  <a:pt x="134556" y="132461"/>
                  <a:pt x="134556" y="134747"/>
                </a:cubicBezTo>
                <a:cubicBezTo>
                  <a:pt x="134556" y="137414"/>
                  <a:pt x="132651" y="139319"/>
                  <a:pt x="129984" y="139319"/>
                </a:cubicBezTo>
                <a:cubicBezTo>
                  <a:pt x="127698" y="139319"/>
                  <a:pt x="125412" y="137414"/>
                  <a:pt x="125412" y="134747"/>
                </a:cubicBezTo>
                <a:cubicBezTo>
                  <a:pt x="125412" y="132461"/>
                  <a:pt x="127698" y="130175"/>
                  <a:pt x="129984" y="130175"/>
                </a:cubicBezTo>
                <a:close/>
                <a:moveTo>
                  <a:pt x="129984" y="79375"/>
                </a:moveTo>
                <a:cubicBezTo>
                  <a:pt x="132651" y="79375"/>
                  <a:pt x="134556" y="81492"/>
                  <a:pt x="134556" y="83608"/>
                </a:cubicBezTo>
                <a:lnTo>
                  <a:pt x="134556" y="109714"/>
                </a:lnTo>
                <a:cubicBezTo>
                  <a:pt x="134556" y="111831"/>
                  <a:pt x="132651" y="113947"/>
                  <a:pt x="129984" y="113947"/>
                </a:cubicBezTo>
                <a:cubicBezTo>
                  <a:pt x="127698" y="113947"/>
                  <a:pt x="125412" y="111831"/>
                  <a:pt x="125412" y="109714"/>
                </a:cubicBezTo>
                <a:lnTo>
                  <a:pt x="125412" y="83608"/>
                </a:lnTo>
                <a:cubicBezTo>
                  <a:pt x="125412" y="81492"/>
                  <a:pt x="127698" y="79375"/>
                  <a:pt x="129984" y="79375"/>
                </a:cubicBezTo>
                <a:close/>
                <a:moveTo>
                  <a:pt x="101599" y="79375"/>
                </a:moveTo>
                <a:cubicBezTo>
                  <a:pt x="104164" y="79375"/>
                  <a:pt x="105996" y="81523"/>
                  <a:pt x="105996" y="83671"/>
                </a:cubicBezTo>
                <a:lnTo>
                  <a:pt x="105996" y="158500"/>
                </a:lnTo>
                <a:cubicBezTo>
                  <a:pt x="105996" y="161006"/>
                  <a:pt x="104164" y="163154"/>
                  <a:pt x="101599" y="163154"/>
                </a:cubicBezTo>
                <a:cubicBezTo>
                  <a:pt x="98669" y="163154"/>
                  <a:pt x="96837" y="161006"/>
                  <a:pt x="96837" y="158500"/>
                </a:cubicBezTo>
                <a:lnTo>
                  <a:pt x="96837" y="83671"/>
                </a:lnTo>
                <a:cubicBezTo>
                  <a:pt x="96837" y="81523"/>
                  <a:pt x="98669" y="79375"/>
                  <a:pt x="101599" y="79375"/>
                </a:cubicBezTo>
                <a:close/>
                <a:moveTo>
                  <a:pt x="191469" y="61349"/>
                </a:moveTo>
                <a:lnTo>
                  <a:pt x="191469" y="176775"/>
                </a:lnTo>
                <a:lnTo>
                  <a:pt x="212294" y="176775"/>
                </a:lnTo>
                <a:lnTo>
                  <a:pt x="212294" y="68877"/>
                </a:lnTo>
                <a:cubicBezTo>
                  <a:pt x="212294" y="64575"/>
                  <a:pt x="209063" y="61349"/>
                  <a:pt x="204754" y="61349"/>
                </a:cubicBezTo>
                <a:lnTo>
                  <a:pt x="191469" y="61349"/>
                </a:lnTo>
                <a:close/>
                <a:moveTo>
                  <a:pt x="162027" y="61349"/>
                </a:moveTo>
                <a:lnTo>
                  <a:pt x="162027" y="176775"/>
                </a:lnTo>
                <a:lnTo>
                  <a:pt x="182493" y="176775"/>
                </a:lnTo>
                <a:lnTo>
                  <a:pt x="182493" y="61349"/>
                </a:lnTo>
                <a:lnTo>
                  <a:pt x="162027" y="61349"/>
                </a:lnTo>
                <a:close/>
                <a:moveTo>
                  <a:pt x="86269" y="61349"/>
                </a:moveTo>
                <a:cubicBezTo>
                  <a:pt x="82319" y="61349"/>
                  <a:pt x="79088" y="64575"/>
                  <a:pt x="79088" y="68877"/>
                </a:cubicBezTo>
                <a:lnTo>
                  <a:pt x="79088" y="176775"/>
                </a:lnTo>
                <a:lnTo>
                  <a:pt x="153051" y="176775"/>
                </a:lnTo>
                <a:lnTo>
                  <a:pt x="153051" y="61349"/>
                </a:lnTo>
                <a:lnTo>
                  <a:pt x="86269" y="61349"/>
                </a:lnTo>
                <a:close/>
                <a:moveTo>
                  <a:pt x="86269" y="52387"/>
                </a:moveTo>
                <a:lnTo>
                  <a:pt x="157360" y="52387"/>
                </a:lnTo>
                <a:lnTo>
                  <a:pt x="187161" y="52387"/>
                </a:lnTo>
                <a:lnTo>
                  <a:pt x="204754" y="52387"/>
                </a:lnTo>
                <a:cubicBezTo>
                  <a:pt x="213730" y="52387"/>
                  <a:pt x="221270" y="59915"/>
                  <a:pt x="221270" y="68877"/>
                </a:cubicBezTo>
                <a:lnTo>
                  <a:pt x="221270" y="140929"/>
                </a:lnTo>
                <a:lnTo>
                  <a:pt x="234555" y="140929"/>
                </a:lnTo>
                <a:cubicBezTo>
                  <a:pt x="246763" y="140929"/>
                  <a:pt x="256816" y="151324"/>
                  <a:pt x="256816" y="163512"/>
                </a:cubicBezTo>
                <a:cubicBezTo>
                  <a:pt x="256816" y="175700"/>
                  <a:pt x="246763" y="185379"/>
                  <a:pt x="234555" y="185379"/>
                </a:cubicBezTo>
                <a:lnTo>
                  <a:pt x="56827" y="185379"/>
                </a:lnTo>
                <a:cubicBezTo>
                  <a:pt x="44619" y="185379"/>
                  <a:pt x="34925" y="175700"/>
                  <a:pt x="34925" y="163512"/>
                </a:cubicBezTo>
                <a:cubicBezTo>
                  <a:pt x="34925" y="151324"/>
                  <a:pt x="44619" y="140929"/>
                  <a:pt x="56827" y="140929"/>
                </a:cubicBezTo>
                <a:lnTo>
                  <a:pt x="70111" y="140929"/>
                </a:lnTo>
                <a:lnTo>
                  <a:pt x="70111" y="68877"/>
                </a:lnTo>
                <a:cubicBezTo>
                  <a:pt x="70111" y="59915"/>
                  <a:pt x="77651" y="52387"/>
                  <a:pt x="86269" y="52387"/>
                </a:cubicBezTo>
                <a:close/>
                <a:moveTo>
                  <a:pt x="261493" y="23989"/>
                </a:moveTo>
                <a:cubicBezTo>
                  <a:pt x="263398" y="22225"/>
                  <a:pt x="266446" y="22225"/>
                  <a:pt x="268351" y="23989"/>
                </a:cubicBezTo>
                <a:cubicBezTo>
                  <a:pt x="269113" y="24694"/>
                  <a:pt x="269494" y="25753"/>
                  <a:pt x="269494" y="26811"/>
                </a:cubicBezTo>
                <a:cubicBezTo>
                  <a:pt x="269494" y="28222"/>
                  <a:pt x="269113" y="29281"/>
                  <a:pt x="268351" y="29986"/>
                </a:cubicBezTo>
                <a:cubicBezTo>
                  <a:pt x="267208" y="31044"/>
                  <a:pt x="266065" y="31397"/>
                  <a:pt x="264922" y="31397"/>
                </a:cubicBezTo>
                <a:cubicBezTo>
                  <a:pt x="263398" y="31397"/>
                  <a:pt x="262255" y="31044"/>
                  <a:pt x="261493" y="29986"/>
                </a:cubicBezTo>
                <a:cubicBezTo>
                  <a:pt x="260731" y="29281"/>
                  <a:pt x="260350" y="28222"/>
                  <a:pt x="260350" y="26811"/>
                </a:cubicBezTo>
                <a:cubicBezTo>
                  <a:pt x="260350" y="25753"/>
                  <a:pt x="260731" y="24694"/>
                  <a:pt x="261493" y="23989"/>
                </a:cubicBezTo>
                <a:close/>
                <a:moveTo>
                  <a:pt x="214249" y="23989"/>
                </a:moveTo>
                <a:cubicBezTo>
                  <a:pt x="215773" y="22225"/>
                  <a:pt x="218821" y="22225"/>
                  <a:pt x="220726" y="23989"/>
                </a:cubicBezTo>
                <a:cubicBezTo>
                  <a:pt x="221488" y="24694"/>
                  <a:pt x="221869" y="25753"/>
                  <a:pt x="221869" y="26811"/>
                </a:cubicBezTo>
                <a:cubicBezTo>
                  <a:pt x="221869" y="28222"/>
                  <a:pt x="221488" y="29281"/>
                  <a:pt x="220726" y="29986"/>
                </a:cubicBezTo>
                <a:cubicBezTo>
                  <a:pt x="219583" y="31044"/>
                  <a:pt x="218440" y="31397"/>
                  <a:pt x="217297" y="31397"/>
                </a:cubicBezTo>
                <a:cubicBezTo>
                  <a:pt x="216154" y="31397"/>
                  <a:pt x="214630" y="31044"/>
                  <a:pt x="214249" y="29986"/>
                </a:cubicBezTo>
                <a:cubicBezTo>
                  <a:pt x="213106" y="29281"/>
                  <a:pt x="212725" y="28222"/>
                  <a:pt x="212725" y="26811"/>
                </a:cubicBezTo>
                <a:cubicBezTo>
                  <a:pt x="212725" y="25753"/>
                  <a:pt x="213106" y="24694"/>
                  <a:pt x="214249" y="23989"/>
                </a:cubicBezTo>
                <a:close/>
                <a:moveTo>
                  <a:pt x="240933" y="23812"/>
                </a:moveTo>
                <a:cubicBezTo>
                  <a:pt x="243497" y="23812"/>
                  <a:pt x="245696" y="26010"/>
                  <a:pt x="245696" y="28208"/>
                </a:cubicBezTo>
                <a:cubicBezTo>
                  <a:pt x="245696" y="30773"/>
                  <a:pt x="243497" y="32971"/>
                  <a:pt x="240933" y="32971"/>
                </a:cubicBezTo>
                <a:cubicBezTo>
                  <a:pt x="238369" y="32971"/>
                  <a:pt x="236537" y="30773"/>
                  <a:pt x="236537" y="28208"/>
                </a:cubicBezTo>
                <a:cubicBezTo>
                  <a:pt x="236537" y="26010"/>
                  <a:pt x="238369" y="23812"/>
                  <a:pt x="240933" y="23812"/>
                </a:cubicBezTo>
                <a:close/>
                <a:moveTo>
                  <a:pt x="16535" y="8987"/>
                </a:moveTo>
                <a:cubicBezTo>
                  <a:pt x="12222" y="8987"/>
                  <a:pt x="8987" y="12222"/>
                  <a:pt x="8987" y="16176"/>
                </a:cubicBezTo>
                <a:lnTo>
                  <a:pt x="8987" y="213166"/>
                </a:lnTo>
                <a:lnTo>
                  <a:pt x="284341" y="213166"/>
                </a:lnTo>
                <a:lnTo>
                  <a:pt x="284341" y="16176"/>
                </a:lnTo>
                <a:cubicBezTo>
                  <a:pt x="284341" y="12222"/>
                  <a:pt x="281106" y="8987"/>
                  <a:pt x="277152" y="8987"/>
                </a:cubicBezTo>
                <a:lnTo>
                  <a:pt x="16535" y="8987"/>
                </a:lnTo>
                <a:close/>
                <a:moveTo>
                  <a:pt x="16535" y="0"/>
                </a:moveTo>
                <a:lnTo>
                  <a:pt x="277152" y="0"/>
                </a:lnTo>
                <a:cubicBezTo>
                  <a:pt x="286138" y="0"/>
                  <a:pt x="293328" y="7189"/>
                  <a:pt x="293328" y="16176"/>
                </a:cubicBezTo>
                <a:lnTo>
                  <a:pt x="293328" y="241564"/>
                </a:lnTo>
                <a:cubicBezTo>
                  <a:pt x="293328" y="250551"/>
                  <a:pt x="286138" y="257740"/>
                  <a:pt x="277152" y="257740"/>
                </a:cubicBezTo>
                <a:lnTo>
                  <a:pt x="204538" y="257740"/>
                </a:lnTo>
                <a:lnTo>
                  <a:pt x="204538" y="284341"/>
                </a:lnTo>
                <a:lnTo>
                  <a:pt x="235812" y="284341"/>
                </a:lnTo>
                <a:cubicBezTo>
                  <a:pt x="237969" y="284341"/>
                  <a:pt x="240126" y="286498"/>
                  <a:pt x="240126" y="289014"/>
                </a:cubicBezTo>
                <a:cubicBezTo>
                  <a:pt x="240126" y="291530"/>
                  <a:pt x="237969" y="293328"/>
                  <a:pt x="235812" y="293328"/>
                </a:cubicBezTo>
                <a:lnTo>
                  <a:pt x="57875" y="293328"/>
                </a:lnTo>
                <a:cubicBezTo>
                  <a:pt x="55358" y="293328"/>
                  <a:pt x="53561" y="291530"/>
                  <a:pt x="53561" y="289014"/>
                </a:cubicBezTo>
                <a:cubicBezTo>
                  <a:pt x="53561" y="286498"/>
                  <a:pt x="55358" y="284341"/>
                  <a:pt x="57875" y="284341"/>
                </a:cubicBezTo>
                <a:lnTo>
                  <a:pt x="89148" y="284341"/>
                </a:lnTo>
                <a:lnTo>
                  <a:pt x="89148" y="257740"/>
                </a:lnTo>
                <a:lnTo>
                  <a:pt x="16535" y="257740"/>
                </a:lnTo>
                <a:cubicBezTo>
                  <a:pt x="7549" y="257740"/>
                  <a:pt x="0" y="250551"/>
                  <a:pt x="0" y="241564"/>
                </a:cubicBezTo>
                <a:lnTo>
                  <a:pt x="0" y="16176"/>
                </a:lnTo>
                <a:cubicBezTo>
                  <a:pt x="0" y="7189"/>
                  <a:pt x="7549" y="0"/>
                  <a:pt x="16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896967" y="9654153"/>
            <a:ext cx="736866" cy="734676"/>
          </a:xfrm>
          <a:custGeom>
            <a:avLst/>
            <a:gdLst/>
            <a:ahLst/>
            <a:cxnLst/>
            <a:rect l="l" t="t" r="r" b="b"/>
            <a:pathLst>
              <a:path w="293328" h="293326" extrusionOk="0">
                <a:moveTo>
                  <a:pt x="216329" y="209153"/>
                </a:moveTo>
                <a:cubicBezTo>
                  <a:pt x="211582" y="209153"/>
                  <a:pt x="207566" y="213169"/>
                  <a:pt x="207566" y="218281"/>
                </a:cubicBezTo>
                <a:cubicBezTo>
                  <a:pt x="207566" y="223028"/>
                  <a:pt x="211582" y="227044"/>
                  <a:pt x="216329" y="227044"/>
                </a:cubicBezTo>
                <a:cubicBezTo>
                  <a:pt x="221441" y="227044"/>
                  <a:pt x="225457" y="223028"/>
                  <a:pt x="225457" y="218281"/>
                </a:cubicBezTo>
                <a:cubicBezTo>
                  <a:pt x="225457" y="213169"/>
                  <a:pt x="221441" y="209153"/>
                  <a:pt x="216329" y="209153"/>
                </a:cubicBezTo>
                <a:close/>
                <a:moveTo>
                  <a:pt x="113141" y="209153"/>
                </a:moveTo>
                <a:cubicBezTo>
                  <a:pt x="108395" y="209153"/>
                  <a:pt x="104013" y="213169"/>
                  <a:pt x="104013" y="218281"/>
                </a:cubicBezTo>
                <a:cubicBezTo>
                  <a:pt x="104013" y="223028"/>
                  <a:pt x="108395" y="227044"/>
                  <a:pt x="113141" y="227044"/>
                </a:cubicBezTo>
                <a:cubicBezTo>
                  <a:pt x="118253" y="227044"/>
                  <a:pt x="122269" y="223028"/>
                  <a:pt x="122269" y="218281"/>
                </a:cubicBezTo>
                <a:cubicBezTo>
                  <a:pt x="122269" y="213169"/>
                  <a:pt x="118253" y="209153"/>
                  <a:pt x="113141" y="209153"/>
                </a:cubicBezTo>
                <a:close/>
                <a:moveTo>
                  <a:pt x="216329" y="200025"/>
                </a:moveTo>
                <a:cubicBezTo>
                  <a:pt x="226552" y="200025"/>
                  <a:pt x="234585" y="208423"/>
                  <a:pt x="234585" y="218281"/>
                </a:cubicBezTo>
                <a:cubicBezTo>
                  <a:pt x="234585" y="228139"/>
                  <a:pt x="226552" y="236172"/>
                  <a:pt x="216329" y="236172"/>
                </a:cubicBezTo>
                <a:cubicBezTo>
                  <a:pt x="206836" y="236172"/>
                  <a:pt x="198438" y="228139"/>
                  <a:pt x="198438" y="218281"/>
                </a:cubicBezTo>
                <a:cubicBezTo>
                  <a:pt x="198438" y="208423"/>
                  <a:pt x="206836" y="200025"/>
                  <a:pt x="216329" y="200025"/>
                </a:cubicBezTo>
                <a:close/>
                <a:moveTo>
                  <a:pt x="113141" y="200025"/>
                </a:moveTo>
                <a:cubicBezTo>
                  <a:pt x="123000" y="200025"/>
                  <a:pt x="131398" y="208423"/>
                  <a:pt x="131398" y="218281"/>
                </a:cubicBezTo>
                <a:cubicBezTo>
                  <a:pt x="131398" y="228139"/>
                  <a:pt x="123000" y="236172"/>
                  <a:pt x="113141" y="236172"/>
                </a:cubicBezTo>
                <a:cubicBezTo>
                  <a:pt x="103283" y="236172"/>
                  <a:pt x="95250" y="228139"/>
                  <a:pt x="95250" y="218281"/>
                </a:cubicBezTo>
                <a:cubicBezTo>
                  <a:pt x="95250" y="208423"/>
                  <a:pt x="103283" y="200025"/>
                  <a:pt x="113141" y="200025"/>
                </a:cubicBezTo>
                <a:close/>
                <a:moveTo>
                  <a:pt x="164919" y="180975"/>
                </a:moveTo>
                <a:cubicBezTo>
                  <a:pt x="167096" y="180975"/>
                  <a:pt x="169273" y="182777"/>
                  <a:pt x="169273" y="185300"/>
                </a:cubicBezTo>
                <a:lnTo>
                  <a:pt x="169273" y="188544"/>
                </a:lnTo>
                <a:cubicBezTo>
                  <a:pt x="175079" y="189986"/>
                  <a:pt x="180159" y="193591"/>
                  <a:pt x="182336" y="198997"/>
                </a:cubicBezTo>
                <a:cubicBezTo>
                  <a:pt x="183062" y="201160"/>
                  <a:pt x="182336" y="203683"/>
                  <a:pt x="179796" y="204764"/>
                </a:cubicBezTo>
                <a:cubicBezTo>
                  <a:pt x="177256" y="205846"/>
                  <a:pt x="175079" y="204764"/>
                  <a:pt x="173990" y="202241"/>
                </a:cubicBezTo>
                <a:cubicBezTo>
                  <a:pt x="172539" y="198997"/>
                  <a:pt x="168910" y="196835"/>
                  <a:pt x="164919" y="196835"/>
                </a:cubicBezTo>
                <a:cubicBezTo>
                  <a:pt x="159476" y="196835"/>
                  <a:pt x="155122" y="200800"/>
                  <a:pt x="155122" y="205125"/>
                </a:cubicBezTo>
                <a:cubicBezTo>
                  <a:pt x="155122" y="210892"/>
                  <a:pt x="158387" y="213415"/>
                  <a:pt x="164919" y="213415"/>
                </a:cubicBezTo>
                <a:cubicBezTo>
                  <a:pt x="176167" y="213415"/>
                  <a:pt x="183787" y="220264"/>
                  <a:pt x="183787" y="230716"/>
                </a:cubicBezTo>
                <a:cubicBezTo>
                  <a:pt x="183787" y="239007"/>
                  <a:pt x="177256" y="245495"/>
                  <a:pt x="169273" y="247657"/>
                </a:cubicBezTo>
                <a:lnTo>
                  <a:pt x="169273" y="250901"/>
                </a:lnTo>
                <a:cubicBezTo>
                  <a:pt x="169273" y="253064"/>
                  <a:pt x="167096" y="255227"/>
                  <a:pt x="164919" y="255227"/>
                </a:cubicBezTo>
                <a:cubicBezTo>
                  <a:pt x="162379" y="255227"/>
                  <a:pt x="160564" y="253064"/>
                  <a:pt x="160564" y="250901"/>
                </a:cubicBezTo>
                <a:lnTo>
                  <a:pt x="160564" y="247657"/>
                </a:lnTo>
                <a:cubicBezTo>
                  <a:pt x="154759" y="246216"/>
                  <a:pt x="149679" y="242611"/>
                  <a:pt x="147502" y="237204"/>
                </a:cubicBezTo>
                <a:cubicBezTo>
                  <a:pt x="146413" y="235042"/>
                  <a:pt x="147502" y="232519"/>
                  <a:pt x="150042" y="231437"/>
                </a:cubicBezTo>
                <a:cubicBezTo>
                  <a:pt x="152219" y="230356"/>
                  <a:pt x="154759" y="231437"/>
                  <a:pt x="155847" y="233600"/>
                </a:cubicBezTo>
                <a:cubicBezTo>
                  <a:pt x="157299" y="237204"/>
                  <a:pt x="160927" y="239007"/>
                  <a:pt x="164919" y="239007"/>
                </a:cubicBezTo>
                <a:cubicBezTo>
                  <a:pt x="170362" y="239007"/>
                  <a:pt x="174716" y="235402"/>
                  <a:pt x="174716" y="230716"/>
                </a:cubicBezTo>
                <a:cubicBezTo>
                  <a:pt x="174716" y="225310"/>
                  <a:pt x="171450" y="222426"/>
                  <a:pt x="164919" y="222426"/>
                </a:cubicBezTo>
                <a:cubicBezTo>
                  <a:pt x="151130" y="222426"/>
                  <a:pt x="146050" y="213415"/>
                  <a:pt x="146050" y="205125"/>
                </a:cubicBezTo>
                <a:cubicBezTo>
                  <a:pt x="146050" y="197195"/>
                  <a:pt x="152219" y="190347"/>
                  <a:pt x="160564" y="188544"/>
                </a:cubicBezTo>
                <a:lnTo>
                  <a:pt x="160564" y="185300"/>
                </a:lnTo>
                <a:cubicBezTo>
                  <a:pt x="160564" y="182777"/>
                  <a:pt x="162379" y="180975"/>
                  <a:pt x="164919" y="180975"/>
                </a:cubicBezTo>
                <a:close/>
                <a:moveTo>
                  <a:pt x="87826" y="177288"/>
                </a:moveTo>
                <a:cubicBezTo>
                  <a:pt x="86387" y="185941"/>
                  <a:pt x="79548" y="192791"/>
                  <a:pt x="70551" y="194594"/>
                </a:cubicBezTo>
                <a:lnTo>
                  <a:pt x="70551" y="240021"/>
                </a:lnTo>
                <a:cubicBezTo>
                  <a:pt x="79548" y="241823"/>
                  <a:pt x="86387" y="248674"/>
                  <a:pt x="87826" y="257326"/>
                </a:cubicBezTo>
                <a:lnTo>
                  <a:pt x="240067" y="257326"/>
                </a:lnTo>
                <a:cubicBezTo>
                  <a:pt x="241867" y="248674"/>
                  <a:pt x="248705" y="241823"/>
                  <a:pt x="257702" y="240021"/>
                </a:cubicBezTo>
                <a:lnTo>
                  <a:pt x="257702" y="194594"/>
                </a:lnTo>
                <a:cubicBezTo>
                  <a:pt x="248705" y="192791"/>
                  <a:pt x="241867" y="185941"/>
                  <a:pt x="240067" y="177288"/>
                </a:cubicBezTo>
                <a:lnTo>
                  <a:pt x="87826" y="177288"/>
                </a:lnTo>
                <a:close/>
                <a:moveTo>
                  <a:pt x="83867" y="168275"/>
                </a:moveTo>
                <a:lnTo>
                  <a:pt x="244386" y="168275"/>
                </a:lnTo>
                <a:cubicBezTo>
                  <a:pt x="246545" y="168275"/>
                  <a:pt x="248705" y="170078"/>
                  <a:pt x="248705" y="172601"/>
                </a:cubicBezTo>
                <a:cubicBezTo>
                  <a:pt x="248705" y="180172"/>
                  <a:pt x="254463" y="185941"/>
                  <a:pt x="262021" y="185941"/>
                </a:cubicBezTo>
                <a:cubicBezTo>
                  <a:pt x="264541" y="185941"/>
                  <a:pt x="266340" y="188104"/>
                  <a:pt x="266340" y="190628"/>
                </a:cubicBezTo>
                <a:lnTo>
                  <a:pt x="266340" y="243987"/>
                </a:lnTo>
                <a:cubicBezTo>
                  <a:pt x="266340" y="246510"/>
                  <a:pt x="264541" y="248313"/>
                  <a:pt x="262021" y="248313"/>
                </a:cubicBezTo>
                <a:cubicBezTo>
                  <a:pt x="254463" y="248313"/>
                  <a:pt x="248705" y="254442"/>
                  <a:pt x="248705" y="262013"/>
                </a:cubicBezTo>
                <a:cubicBezTo>
                  <a:pt x="248705" y="264176"/>
                  <a:pt x="246545" y="266340"/>
                  <a:pt x="244386" y="266340"/>
                </a:cubicBezTo>
                <a:lnTo>
                  <a:pt x="83867" y="266340"/>
                </a:lnTo>
                <a:cubicBezTo>
                  <a:pt x="81348" y="266340"/>
                  <a:pt x="79548" y="264176"/>
                  <a:pt x="79548" y="262013"/>
                </a:cubicBezTo>
                <a:cubicBezTo>
                  <a:pt x="79548" y="254442"/>
                  <a:pt x="73790" y="248313"/>
                  <a:pt x="66232" y="248313"/>
                </a:cubicBezTo>
                <a:cubicBezTo>
                  <a:pt x="63712" y="248313"/>
                  <a:pt x="61913" y="246510"/>
                  <a:pt x="61913" y="243987"/>
                </a:cubicBezTo>
                <a:lnTo>
                  <a:pt x="61913" y="190628"/>
                </a:lnTo>
                <a:cubicBezTo>
                  <a:pt x="61913" y="188104"/>
                  <a:pt x="63712" y="185941"/>
                  <a:pt x="66232" y="185941"/>
                </a:cubicBezTo>
                <a:cubicBezTo>
                  <a:pt x="73790" y="185941"/>
                  <a:pt x="79548" y="180172"/>
                  <a:pt x="79548" y="172601"/>
                </a:cubicBezTo>
                <a:cubicBezTo>
                  <a:pt x="79548" y="170078"/>
                  <a:pt x="81348" y="168275"/>
                  <a:pt x="83867" y="168275"/>
                </a:cubicBezTo>
                <a:close/>
                <a:moveTo>
                  <a:pt x="43935" y="150677"/>
                </a:moveTo>
                <a:lnTo>
                  <a:pt x="43935" y="284297"/>
                </a:lnTo>
                <a:lnTo>
                  <a:pt x="284678" y="284297"/>
                </a:lnTo>
                <a:lnTo>
                  <a:pt x="284678" y="150677"/>
                </a:lnTo>
                <a:lnTo>
                  <a:pt x="43935" y="150677"/>
                </a:lnTo>
                <a:close/>
                <a:moveTo>
                  <a:pt x="39610" y="141287"/>
                </a:moveTo>
                <a:lnTo>
                  <a:pt x="289003" y="141287"/>
                </a:lnTo>
                <a:cubicBezTo>
                  <a:pt x="291526" y="141287"/>
                  <a:pt x="293328" y="143454"/>
                  <a:pt x="293328" y="145982"/>
                </a:cubicBezTo>
                <a:lnTo>
                  <a:pt x="293328" y="288992"/>
                </a:lnTo>
                <a:cubicBezTo>
                  <a:pt x="293328" y="291520"/>
                  <a:pt x="291526" y="293326"/>
                  <a:pt x="289003" y="293326"/>
                </a:cubicBezTo>
                <a:lnTo>
                  <a:pt x="39610" y="293326"/>
                </a:lnTo>
                <a:cubicBezTo>
                  <a:pt x="37087" y="293326"/>
                  <a:pt x="34925" y="291520"/>
                  <a:pt x="34925" y="288992"/>
                </a:cubicBezTo>
                <a:lnTo>
                  <a:pt x="34925" y="145982"/>
                </a:lnTo>
                <a:cubicBezTo>
                  <a:pt x="34925" y="143454"/>
                  <a:pt x="37087" y="141287"/>
                  <a:pt x="39610" y="141287"/>
                </a:cubicBezTo>
                <a:close/>
                <a:moveTo>
                  <a:pt x="107481" y="115887"/>
                </a:moveTo>
                <a:lnTo>
                  <a:pt x="174380" y="115887"/>
                </a:lnTo>
                <a:cubicBezTo>
                  <a:pt x="177242" y="115887"/>
                  <a:pt x="179030" y="118085"/>
                  <a:pt x="179030" y="120283"/>
                </a:cubicBezTo>
                <a:cubicBezTo>
                  <a:pt x="179030" y="122848"/>
                  <a:pt x="177242" y="125046"/>
                  <a:pt x="174380" y="125046"/>
                </a:cubicBezTo>
                <a:lnTo>
                  <a:pt x="107481" y="125046"/>
                </a:lnTo>
                <a:cubicBezTo>
                  <a:pt x="104977" y="125046"/>
                  <a:pt x="103188" y="122848"/>
                  <a:pt x="103188" y="120283"/>
                </a:cubicBezTo>
                <a:cubicBezTo>
                  <a:pt x="103188" y="118085"/>
                  <a:pt x="104977" y="115887"/>
                  <a:pt x="107481" y="115887"/>
                </a:cubicBezTo>
                <a:close/>
                <a:moveTo>
                  <a:pt x="32888" y="115887"/>
                </a:moveTo>
                <a:lnTo>
                  <a:pt x="81052" y="115887"/>
                </a:lnTo>
                <a:cubicBezTo>
                  <a:pt x="83568" y="115887"/>
                  <a:pt x="85365" y="118085"/>
                  <a:pt x="85365" y="120283"/>
                </a:cubicBezTo>
                <a:cubicBezTo>
                  <a:pt x="85365" y="122848"/>
                  <a:pt x="83568" y="125046"/>
                  <a:pt x="81052" y="125046"/>
                </a:cubicBezTo>
                <a:lnTo>
                  <a:pt x="32888" y="125046"/>
                </a:lnTo>
                <a:cubicBezTo>
                  <a:pt x="30372" y="125046"/>
                  <a:pt x="28575" y="122848"/>
                  <a:pt x="28575" y="120283"/>
                </a:cubicBezTo>
                <a:cubicBezTo>
                  <a:pt x="28575" y="118085"/>
                  <a:pt x="30372" y="115887"/>
                  <a:pt x="32888" y="115887"/>
                </a:cubicBezTo>
                <a:close/>
                <a:moveTo>
                  <a:pt x="174544" y="90487"/>
                </a:moveTo>
                <a:lnTo>
                  <a:pt x="200107" y="90487"/>
                </a:lnTo>
                <a:cubicBezTo>
                  <a:pt x="202628" y="90487"/>
                  <a:pt x="204428" y="92685"/>
                  <a:pt x="204428" y="94883"/>
                </a:cubicBezTo>
                <a:cubicBezTo>
                  <a:pt x="204428" y="97448"/>
                  <a:pt x="202628" y="99646"/>
                  <a:pt x="200107" y="99646"/>
                </a:cubicBezTo>
                <a:lnTo>
                  <a:pt x="174544" y="99646"/>
                </a:lnTo>
                <a:cubicBezTo>
                  <a:pt x="172023" y="99646"/>
                  <a:pt x="169863" y="97448"/>
                  <a:pt x="169863" y="94883"/>
                </a:cubicBezTo>
                <a:cubicBezTo>
                  <a:pt x="169863" y="92685"/>
                  <a:pt x="172023" y="90487"/>
                  <a:pt x="174544" y="90487"/>
                </a:cubicBezTo>
                <a:close/>
                <a:moveTo>
                  <a:pt x="126919" y="90487"/>
                </a:moveTo>
                <a:lnTo>
                  <a:pt x="152482" y="90487"/>
                </a:lnTo>
                <a:cubicBezTo>
                  <a:pt x="154643" y="90487"/>
                  <a:pt x="156803" y="92685"/>
                  <a:pt x="156803" y="94883"/>
                </a:cubicBezTo>
                <a:cubicBezTo>
                  <a:pt x="156803" y="97448"/>
                  <a:pt x="154643" y="99646"/>
                  <a:pt x="152482" y="99646"/>
                </a:cubicBezTo>
                <a:lnTo>
                  <a:pt x="126919" y="99646"/>
                </a:lnTo>
                <a:cubicBezTo>
                  <a:pt x="124398" y="99646"/>
                  <a:pt x="122238" y="97448"/>
                  <a:pt x="122238" y="94883"/>
                </a:cubicBezTo>
                <a:cubicBezTo>
                  <a:pt x="122238" y="92685"/>
                  <a:pt x="124398" y="90487"/>
                  <a:pt x="126919" y="90487"/>
                </a:cubicBezTo>
                <a:close/>
                <a:moveTo>
                  <a:pt x="80520" y="90487"/>
                </a:moveTo>
                <a:lnTo>
                  <a:pt x="106084" y="90487"/>
                </a:lnTo>
                <a:cubicBezTo>
                  <a:pt x="108965" y="90487"/>
                  <a:pt x="110765" y="92685"/>
                  <a:pt x="110765" y="94883"/>
                </a:cubicBezTo>
                <a:cubicBezTo>
                  <a:pt x="110765" y="97448"/>
                  <a:pt x="108965" y="99646"/>
                  <a:pt x="106084" y="99646"/>
                </a:cubicBezTo>
                <a:lnTo>
                  <a:pt x="80520" y="99646"/>
                </a:lnTo>
                <a:cubicBezTo>
                  <a:pt x="78000" y="99646"/>
                  <a:pt x="76200" y="97448"/>
                  <a:pt x="76200" y="94883"/>
                </a:cubicBezTo>
                <a:cubicBezTo>
                  <a:pt x="76200" y="92685"/>
                  <a:pt x="78000" y="90487"/>
                  <a:pt x="80520" y="90487"/>
                </a:cubicBezTo>
                <a:close/>
                <a:moveTo>
                  <a:pt x="32940" y="90487"/>
                </a:moveTo>
                <a:lnTo>
                  <a:pt x="58770" y="90487"/>
                </a:lnTo>
                <a:cubicBezTo>
                  <a:pt x="61317" y="90487"/>
                  <a:pt x="63136" y="92685"/>
                  <a:pt x="63136" y="94883"/>
                </a:cubicBezTo>
                <a:cubicBezTo>
                  <a:pt x="63136" y="97448"/>
                  <a:pt x="61317" y="99646"/>
                  <a:pt x="58770" y="99646"/>
                </a:cubicBezTo>
                <a:lnTo>
                  <a:pt x="32940" y="99646"/>
                </a:lnTo>
                <a:cubicBezTo>
                  <a:pt x="30394" y="99646"/>
                  <a:pt x="28575" y="97448"/>
                  <a:pt x="28575" y="94883"/>
                </a:cubicBezTo>
                <a:cubicBezTo>
                  <a:pt x="28575" y="92685"/>
                  <a:pt x="30394" y="90487"/>
                  <a:pt x="32940" y="90487"/>
                </a:cubicBezTo>
                <a:close/>
                <a:moveTo>
                  <a:pt x="185415" y="37677"/>
                </a:moveTo>
                <a:cubicBezTo>
                  <a:pt x="182545" y="37677"/>
                  <a:pt x="180034" y="38770"/>
                  <a:pt x="178240" y="40590"/>
                </a:cubicBezTo>
                <a:cubicBezTo>
                  <a:pt x="179316" y="42775"/>
                  <a:pt x="179675" y="45688"/>
                  <a:pt x="179675" y="48236"/>
                </a:cubicBezTo>
                <a:cubicBezTo>
                  <a:pt x="179675" y="50785"/>
                  <a:pt x="179316" y="53698"/>
                  <a:pt x="178240" y="56247"/>
                </a:cubicBezTo>
                <a:cubicBezTo>
                  <a:pt x="180034" y="57703"/>
                  <a:pt x="182545" y="58795"/>
                  <a:pt x="185415" y="58795"/>
                </a:cubicBezTo>
                <a:cubicBezTo>
                  <a:pt x="190797" y="58795"/>
                  <a:pt x="195460" y="54062"/>
                  <a:pt x="195460" y="48236"/>
                </a:cubicBezTo>
                <a:cubicBezTo>
                  <a:pt x="195460" y="42411"/>
                  <a:pt x="190797" y="37677"/>
                  <a:pt x="185415" y="37677"/>
                </a:cubicBezTo>
                <a:close/>
                <a:moveTo>
                  <a:pt x="160661" y="37677"/>
                </a:moveTo>
                <a:cubicBezTo>
                  <a:pt x="154921" y="37677"/>
                  <a:pt x="150257" y="42411"/>
                  <a:pt x="150257" y="48236"/>
                </a:cubicBezTo>
                <a:cubicBezTo>
                  <a:pt x="150257" y="54062"/>
                  <a:pt x="154921" y="58795"/>
                  <a:pt x="160661" y="58795"/>
                </a:cubicBezTo>
                <a:cubicBezTo>
                  <a:pt x="166401" y="58795"/>
                  <a:pt x="171065" y="54062"/>
                  <a:pt x="171065" y="48236"/>
                </a:cubicBezTo>
                <a:cubicBezTo>
                  <a:pt x="171065" y="42411"/>
                  <a:pt x="166401" y="37677"/>
                  <a:pt x="160661" y="37677"/>
                </a:cubicBezTo>
                <a:close/>
                <a:moveTo>
                  <a:pt x="39023" y="37677"/>
                </a:moveTo>
                <a:cubicBezTo>
                  <a:pt x="38303" y="37677"/>
                  <a:pt x="37582" y="38406"/>
                  <a:pt x="37582" y="39134"/>
                </a:cubicBezTo>
                <a:lnTo>
                  <a:pt x="37582" y="57339"/>
                </a:lnTo>
                <a:cubicBezTo>
                  <a:pt x="37582" y="58067"/>
                  <a:pt x="38303" y="58795"/>
                  <a:pt x="39023" y="58795"/>
                </a:cubicBezTo>
                <a:lnTo>
                  <a:pt x="68566" y="58795"/>
                </a:lnTo>
                <a:cubicBezTo>
                  <a:pt x="69647" y="58795"/>
                  <a:pt x="70007" y="58067"/>
                  <a:pt x="70007" y="57339"/>
                </a:cubicBezTo>
                <a:lnTo>
                  <a:pt x="70007" y="39134"/>
                </a:lnTo>
                <a:cubicBezTo>
                  <a:pt x="70007" y="38406"/>
                  <a:pt x="69647" y="37677"/>
                  <a:pt x="68566" y="37677"/>
                </a:cubicBezTo>
                <a:lnTo>
                  <a:pt x="39023" y="37677"/>
                </a:lnTo>
                <a:close/>
                <a:moveTo>
                  <a:pt x="160661" y="28575"/>
                </a:moveTo>
                <a:cubicBezTo>
                  <a:pt x="165325" y="28575"/>
                  <a:pt x="169630" y="30760"/>
                  <a:pt x="172859" y="33308"/>
                </a:cubicBezTo>
                <a:cubicBezTo>
                  <a:pt x="176446" y="30395"/>
                  <a:pt x="180393" y="28575"/>
                  <a:pt x="185415" y="28575"/>
                </a:cubicBezTo>
                <a:cubicBezTo>
                  <a:pt x="195819" y="28575"/>
                  <a:pt x="204429" y="37313"/>
                  <a:pt x="204429" y="48236"/>
                </a:cubicBezTo>
                <a:cubicBezTo>
                  <a:pt x="204429" y="59159"/>
                  <a:pt x="195819" y="67898"/>
                  <a:pt x="185415" y="67898"/>
                </a:cubicBezTo>
                <a:cubicBezTo>
                  <a:pt x="180393" y="67898"/>
                  <a:pt x="176446" y="66077"/>
                  <a:pt x="172859" y="63165"/>
                </a:cubicBezTo>
                <a:cubicBezTo>
                  <a:pt x="169630" y="66077"/>
                  <a:pt x="165325" y="67898"/>
                  <a:pt x="160661" y="67898"/>
                </a:cubicBezTo>
                <a:cubicBezTo>
                  <a:pt x="149898" y="67898"/>
                  <a:pt x="141288" y="59159"/>
                  <a:pt x="141288" y="48236"/>
                </a:cubicBezTo>
                <a:cubicBezTo>
                  <a:pt x="141288" y="37313"/>
                  <a:pt x="149898" y="28575"/>
                  <a:pt x="160661" y="28575"/>
                </a:cubicBezTo>
                <a:close/>
                <a:moveTo>
                  <a:pt x="39023" y="28575"/>
                </a:moveTo>
                <a:lnTo>
                  <a:pt x="68566" y="28575"/>
                </a:lnTo>
                <a:cubicBezTo>
                  <a:pt x="74331" y="28575"/>
                  <a:pt x="79015" y="33308"/>
                  <a:pt x="79015" y="39134"/>
                </a:cubicBezTo>
                <a:lnTo>
                  <a:pt x="79015" y="57339"/>
                </a:lnTo>
                <a:cubicBezTo>
                  <a:pt x="79015" y="63165"/>
                  <a:pt x="74331" y="67898"/>
                  <a:pt x="68566" y="67898"/>
                </a:cubicBezTo>
                <a:lnTo>
                  <a:pt x="39023" y="67898"/>
                </a:lnTo>
                <a:cubicBezTo>
                  <a:pt x="32898" y="67898"/>
                  <a:pt x="28575" y="63165"/>
                  <a:pt x="28575" y="57339"/>
                </a:cubicBezTo>
                <a:lnTo>
                  <a:pt x="28575" y="39134"/>
                </a:lnTo>
                <a:cubicBezTo>
                  <a:pt x="28575" y="33308"/>
                  <a:pt x="32898" y="28575"/>
                  <a:pt x="39023" y="28575"/>
                </a:cubicBezTo>
                <a:close/>
                <a:moveTo>
                  <a:pt x="16216" y="0"/>
                </a:moveTo>
                <a:lnTo>
                  <a:pt x="218014" y="0"/>
                </a:lnTo>
                <a:cubicBezTo>
                  <a:pt x="227022" y="0"/>
                  <a:pt x="234590" y="7169"/>
                  <a:pt x="234590" y="16131"/>
                </a:cubicBezTo>
                <a:lnTo>
                  <a:pt x="234590" y="128331"/>
                </a:lnTo>
                <a:cubicBezTo>
                  <a:pt x="234590" y="130841"/>
                  <a:pt x="232428" y="132991"/>
                  <a:pt x="229905" y="132991"/>
                </a:cubicBezTo>
                <a:cubicBezTo>
                  <a:pt x="227383" y="132991"/>
                  <a:pt x="225581" y="130841"/>
                  <a:pt x="225581" y="128331"/>
                </a:cubicBezTo>
                <a:lnTo>
                  <a:pt x="225581" y="16131"/>
                </a:lnTo>
                <a:cubicBezTo>
                  <a:pt x="225581" y="12188"/>
                  <a:pt x="222338" y="8962"/>
                  <a:pt x="218014" y="8962"/>
                </a:cubicBezTo>
                <a:lnTo>
                  <a:pt x="16216" y="8962"/>
                </a:lnTo>
                <a:cubicBezTo>
                  <a:pt x="11892" y="8962"/>
                  <a:pt x="8648" y="12188"/>
                  <a:pt x="8648" y="16131"/>
                </a:cubicBezTo>
                <a:lnTo>
                  <a:pt x="8648" y="160952"/>
                </a:lnTo>
                <a:cubicBezTo>
                  <a:pt x="8648" y="165254"/>
                  <a:pt x="11892" y="168480"/>
                  <a:pt x="16216" y="168480"/>
                </a:cubicBezTo>
                <a:lnTo>
                  <a:pt x="21981" y="168480"/>
                </a:lnTo>
                <a:cubicBezTo>
                  <a:pt x="24504" y="168480"/>
                  <a:pt x="26306" y="170272"/>
                  <a:pt x="26306" y="172781"/>
                </a:cubicBezTo>
                <a:cubicBezTo>
                  <a:pt x="26306" y="175291"/>
                  <a:pt x="24504" y="177441"/>
                  <a:pt x="21981" y="177441"/>
                </a:cubicBezTo>
                <a:lnTo>
                  <a:pt x="16216" y="177441"/>
                </a:lnTo>
                <a:cubicBezTo>
                  <a:pt x="7207" y="177441"/>
                  <a:pt x="0" y="169914"/>
                  <a:pt x="0" y="160952"/>
                </a:cubicBezTo>
                <a:lnTo>
                  <a:pt x="0" y="16131"/>
                </a:lnTo>
                <a:cubicBezTo>
                  <a:pt x="0" y="7169"/>
                  <a:pt x="7207" y="0"/>
                  <a:pt x="162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8264406" y="7287550"/>
            <a:ext cx="736866" cy="734676"/>
          </a:xfrm>
          <a:custGeom>
            <a:avLst/>
            <a:gdLst/>
            <a:ahLst/>
            <a:cxnLst/>
            <a:rect l="l" t="t" r="r" b="b"/>
            <a:pathLst>
              <a:path w="293327" h="293328" extrusionOk="0">
                <a:moveTo>
                  <a:pt x="175708" y="231140"/>
                </a:moveTo>
                <a:cubicBezTo>
                  <a:pt x="171739" y="231140"/>
                  <a:pt x="168492" y="233985"/>
                  <a:pt x="168492" y="238252"/>
                </a:cubicBezTo>
                <a:lnTo>
                  <a:pt x="167770" y="249987"/>
                </a:lnTo>
                <a:cubicBezTo>
                  <a:pt x="167770" y="251765"/>
                  <a:pt x="168492" y="253898"/>
                  <a:pt x="169935" y="255321"/>
                </a:cubicBezTo>
                <a:cubicBezTo>
                  <a:pt x="171017" y="256743"/>
                  <a:pt x="173182" y="257454"/>
                  <a:pt x="174986" y="257454"/>
                </a:cubicBezTo>
                <a:lnTo>
                  <a:pt x="202767" y="257454"/>
                </a:lnTo>
                <a:cubicBezTo>
                  <a:pt x="206375" y="257454"/>
                  <a:pt x="209622" y="254965"/>
                  <a:pt x="210344" y="251409"/>
                </a:cubicBezTo>
                <a:lnTo>
                  <a:pt x="212509" y="239674"/>
                </a:lnTo>
                <a:cubicBezTo>
                  <a:pt x="212509" y="237541"/>
                  <a:pt x="212148" y="235407"/>
                  <a:pt x="210705" y="233629"/>
                </a:cubicBezTo>
                <a:cubicBezTo>
                  <a:pt x="209262" y="232207"/>
                  <a:pt x="207097" y="231140"/>
                  <a:pt x="204932" y="231140"/>
                </a:cubicBezTo>
                <a:lnTo>
                  <a:pt x="175708" y="231140"/>
                </a:lnTo>
                <a:close/>
                <a:moveTo>
                  <a:pt x="89886" y="231140"/>
                </a:moveTo>
                <a:cubicBezTo>
                  <a:pt x="87734" y="231140"/>
                  <a:pt x="85581" y="232207"/>
                  <a:pt x="84505" y="233629"/>
                </a:cubicBezTo>
                <a:cubicBezTo>
                  <a:pt x="82711" y="235407"/>
                  <a:pt x="82352" y="237541"/>
                  <a:pt x="82711" y="239674"/>
                </a:cubicBezTo>
                <a:lnTo>
                  <a:pt x="84864" y="251409"/>
                </a:lnTo>
                <a:cubicBezTo>
                  <a:pt x="85222" y="254965"/>
                  <a:pt x="88451" y="257454"/>
                  <a:pt x="92039" y="257454"/>
                </a:cubicBezTo>
                <a:lnTo>
                  <a:pt x="119663" y="257454"/>
                </a:lnTo>
                <a:cubicBezTo>
                  <a:pt x="121457" y="257454"/>
                  <a:pt x="123610" y="256743"/>
                  <a:pt x="125045" y="255321"/>
                </a:cubicBezTo>
                <a:cubicBezTo>
                  <a:pt x="126480" y="253898"/>
                  <a:pt x="127198" y="251765"/>
                  <a:pt x="127198" y="249987"/>
                </a:cubicBezTo>
                <a:lnTo>
                  <a:pt x="126480" y="238252"/>
                </a:lnTo>
                <a:cubicBezTo>
                  <a:pt x="126121" y="233985"/>
                  <a:pt x="122892" y="231140"/>
                  <a:pt x="118946" y="231140"/>
                </a:cubicBezTo>
                <a:lnTo>
                  <a:pt x="89886" y="231140"/>
                </a:lnTo>
                <a:close/>
                <a:moveTo>
                  <a:pt x="175708" y="222250"/>
                </a:moveTo>
                <a:lnTo>
                  <a:pt x="204932" y="222250"/>
                </a:lnTo>
                <a:cubicBezTo>
                  <a:pt x="209983" y="222250"/>
                  <a:pt x="214313" y="224384"/>
                  <a:pt x="217560" y="227940"/>
                </a:cubicBezTo>
                <a:cubicBezTo>
                  <a:pt x="220807" y="231496"/>
                  <a:pt x="221889" y="236474"/>
                  <a:pt x="221168" y="241097"/>
                </a:cubicBezTo>
                <a:lnTo>
                  <a:pt x="219003" y="252832"/>
                </a:lnTo>
                <a:cubicBezTo>
                  <a:pt x="217560" y="260655"/>
                  <a:pt x="211066" y="266344"/>
                  <a:pt x="202767" y="266344"/>
                </a:cubicBezTo>
                <a:lnTo>
                  <a:pt x="174986" y="266344"/>
                </a:lnTo>
                <a:cubicBezTo>
                  <a:pt x="170656" y="266344"/>
                  <a:pt x="166327" y="264566"/>
                  <a:pt x="163080" y="261366"/>
                </a:cubicBezTo>
                <a:cubicBezTo>
                  <a:pt x="160193" y="258166"/>
                  <a:pt x="158750" y="253898"/>
                  <a:pt x="158750" y="249276"/>
                </a:cubicBezTo>
                <a:lnTo>
                  <a:pt x="159472" y="237541"/>
                </a:lnTo>
                <a:cubicBezTo>
                  <a:pt x="159472" y="229362"/>
                  <a:pt x="166688" y="222250"/>
                  <a:pt x="175708" y="222250"/>
                </a:cubicBezTo>
                <a:close/>
                <a:moveTo>
                  <a:pt x="89886" y="222250"/>
                </a:moveTo>
                <a:lnTo>
                  <a:pt x="118946" y="222250"/>
                </a:lnTo>
                <a:cubicBezTo>
                  <a:pt x="127556" y="222250"/>
                  <a:pt x="134731" y="229362"/>
                  <a:pt x="135449" y="237541"/>
                </a:cubicBezTo>
                <a:lnTo>
                  <a:pt x="135808" y="249276"/>
                </a:lnTo>
                <a:cubicBezTo>
                  <a:pt x="136166" y="253898"/>
                  <a:pt x="134373" y="258166"/>
                  <a:pt x="131144" y="261366"/>
                </a:cubicBezTo>
                <a:cubicBezTo>
                  <a:pt x="128274" y="264566"/>
                  <a:pt x="124328" y="266344"/>
                  <a:pt x="119663" y="266344"/>
                </a:cubicBezTo>
                <a:lnTo>
                  <a:pt x="92039" y="266344"/>
                </a:lnTo>
                <a:cubicBezTo>
                  <a:pt x="84146" y="266344"/>
                  <a:pt x="77330" y="260655"/>
                  <a:pt x="75895" y="252832"/>
                </a:cubicBezTo>
                <a:lnTo>
                  <a:pt x="73742" y="241097"/>
                </a:lnTo>
                <a:cubicBezTo>
                  <a:pt x="73025" y="236474"/>
                  <a:pt x="74460" y="231496"/>
                  <a:pt x="77330" y="227940"/>
                </a:cubicBezTo>
                <a:cubicBezTo>
                  <a:pt x="80559" y="224384"/>
                  <a:pt x="85222" y="222250"/>
                  <a:pt x="89886" y="222250"/>
                </a:cubicBezTo>
                <a:close/>
                <a:moveTo>
                  <a:pt x="178713" y="166124"/>
                </a:moveTo>
                <a:cubicBezTo>
                  <a:pt x="174784" y="166124"/>
                  <a:pt x="171569" y="168991"/>
                  <a:pt x="171569" y="172935"/>
                </a:cubicBezTo>
                <a:lnTo>
                  <a:pt x="170855" y="184764"/>
                </a:lnTo>
                <a:cubicBezTo>
                  <a:pt x="170855" y="186915"/>
                  <a:pt x="171569" y="188707"/>
                  <a:pt x="172998" y="190141"/>
                </a:cubicBezTo>
                <a:cubicBezTo>
                  <a:pt x="174427" y="191575"/>
                  <a:pt x="176213" y="192650"/>
                  <a:pt x="178356" y="192650"/>
                </a:cubicBezTo>
                <a:lnTo>
                  <a:pt x="214074" y="192650"/>
                </a:lnTo>
                <a:cubicBezTo>
                  <a:pt x="217646" y="192650"/>
                  <a:pt x="220861" y="190141"/>
                  <a:pt x="221218" y="186556"/>
                </a:cubicBezTo>
                <a:lnTo>
                  <a:pt x="223718" y="174727"/>
                </a:lnTo>
                <a:cubicBezTo>
                  <a:pt x="224075" y="172576"/>
                  <a:pt x="223361" y="170425"/>
                  <a:pt x="221932" y="168633"/>
                </a:cubicBezTo>
                <a:cubicBezTo>
                  <a:pt x="220504" y="166841"/>
                  <a:pt x="218360" y="166124"/>
                  <a:pt x="216217" y="166124"/>
                </a:cubicBezTo>
                <a:lnTo>
                  <a:pt x="178713" y="166124"/>
                </a:lnTo>
                <a:close/>
                <a:moveTo>
                  <a:pt x="78700" y="166124"/>
                </a:moveTo>
                <a:cubicBezTo>
                  <a:pt x="76557" y="166124"/>
                  <a:pt x="74413" y="166841"/>
                  <a:pt x="72985" y="168633"/>
                </a:cubicBezTo>
                <a:cubicBezTo>
                  <a:pt x="71913" y="170425"/>
                  <a:pt x="71199" y="172576"/>
                  <a:pt x="71556" y="174727"/>
                </a:cubicBezTo>
                <a:lnTo>
                  <a:pt x="73699" y="186556"/>
                </a:lnTo>
                <a:cubicBezTo>
                  <a:pt x="74056" y="190141"/>
                  <a:pt x="77271" y="192650"/>
                  <a:pt x="80843" y="192650"/>
                </a:cubicBezTo>
                <a:lnTo>
                  <a:pt x="116562" y="192650"/>
                </a:lnTo>
                <a:cubicBezTo>
                  <a:pt x="118705" y="192650"/>
                  <a:pt x="120848" y="191575"/>
                  <a:pt x="121920" y="190141"/>
                </a:cubicBezTo>
                <a:cubicBezTo>
                  <a:pt x="123349" y="188707"/>
                  <a:pt x="124063" y="186915"/>
                  <a:pt x="124063" y="184764"/>
                </a:cubicBezTo>
                <a:lnTo>
                  <a:pt x="123349" y="172935"/>
                </a:lnTo>
                <a:cubicBezTo>
                  <a:pt x="123349" y="168991"/>
                  <a:pt x="120134" y="166124"/>
                  <a:pt x="115847" y="166124"/>
                </a:cubicBezTo>
                <a:lnTo>
                  <a:pt x="78700" y="166124"/>
                </a:lnTo>
                <a:close/>
                <a:moveTo>
                  <a:pt x="178713" y="157162"/>
                </a:moveTo>
                <a:lnTo>
                  <a:pt x="216217" y="157162"/>
                </a:lnTo>
                <a:cubicBezTo>
                  <a:pt x="220861" y="157162"/>
                  <a:pt x="225504" y="159313"/>
                  <a:pt x="228362" y="162898"/>
                </a:cubicBezTo>
                <a:cubicBezTo>
                  <a:pt x="231576" y="166841"/>
                  <a:pt x="233005" y="171501"/>
                  <a:pt x="231934" y="176161"/>
                </a:cubicBezTo>
                <a:lnTo>
                  <a:pt x="230148" y="187990"/>
                </a:lnTo>
                <a:cubicBezTo>
                  <a:pt x="228719" y="195877"/>
                  <a:pt x="221932" y="201254"/>
                  <a:pt x="214074" y="201254"/>
                </a:cubicBezTo>
                <a:lnTo>
                  <a:pt x="178356" y="201254"/>
                </a:lnTo>
                <a:cubicBezTo>
                  <a:pt x="173712" y="201254"/>
                  <a:pt x="169783" y="199820"/>
                  <a:pt x="166569" y="196235"/>
                </a:cubicBezTo>
                <a:cubicBezTo>
                  <a:pt x="163354" y="193367"/>
                  <a:pt x="161925" y="189066"/>
                  <a:pt x="161925" y="184406"/>
                </a:cubicBezTo>
                <a:lnTo>
                  <a:pt x="162640" y="172576"/>
                </a:lnTo>
                <a:cubicBezTo>
                  <a:pt x="162997" y="163973"/>
                  <a:pt x="170141" y="157162"/>
                  <a:pt x="178713" y="157162"/>
                </a:cubicBezTo>
                <a:close/>
                <a:moveTo>
                  <a:pt x="78700" y="157162"/>
                </a:moveTo>
                <a:lnTo>
                  <a:pt x="115847" y="157162"/>
                </a:lnTo>
                <a:cubicBezTo>
                  <a:pt x="124778" y="157162"/>
                  <a:pt x="131921" y="163973"/>
                  <a:pt x="132279" y="172576"/>
                </a:cubicBezTo>
                <a:lnTo>
                  <a:pt x="132636" y="184406"/>
                </a:lnTo>
                <a:cubicBezTo>
                  <a:pt x="132993" y="189066"/>
                  <a:pt x="131564" y="193367"/>
                  <a:pt x="128350" y="196235"/>
                </a:cubicBezTo>
                <a:cubicBezTo>
                  <a:pt x="125135" y="199820"/>
                  <a:pt x="121205" y="201254"/>
                  <a:pt x="116562" y="201254"/>
                </a:cubicBezTo>
                <a:lnTo>
                  <a:pt x="80843" y="201254"/>
                </a:lnTo>
                <a:cubicBezTo>
                  <a:pt x="72985" y="201254"/>
                  <a:pt x="66198" y="195877"/>
                  <a:pt x="64769" y="187990"/>
                </a:cubicBezTo>
                <a:lnTo>
                  <a:pt x="62626" y="176161"/>
                </a:lnTo>
                <a:cubicBezTo>
                  <a:pt x="61912" y="171501"/>
                  <a:pt x="63341" y="166841"/>
                  <a:pt x="66198" y="162898"/>
                </a:cubicBezTo>
                <a:cubicBezTo>
                  <a:pt x="69413" y="159313"/>
                  <a:pt x="74056" y="157162"/>
                  <a:pt x="78700" y="157162"/>
                </a:cubicBezTo>
                <a:close/>
                <a:moveTo>
                  <a:pt x="21954" y="139115"/>
                </a:moveTo>
                <a:lnTo>
                  <a:pt x="55786" y="274276"/>
                </a:lnTo>
                <a:cubicBezTo>
                  <a:pt x="57585" y="280387"/>
                  <a:pt x="62984" y="284341"/>
                  <a:pt x="69103" y="284341"/>
                </a:cubicBezTo>
                <a:lnTo>
                  <a:pt x="224225" y="284341"/>
                </a:lnTo>
                <a:cubicBezTo>
                  <a:pt x="230703" y="284341"/>
                  <a:pt x="235742" y="280387"/>
                  <a:pt x="237181" y="274276"/>
                </a:cubicBezTo>
                <a:lnTo>
                  <a:pt x="271373" y="139115"/>
                </a:lnTo>
                <a:lnTo>
                  <a:pt x="179596" y="139115"/>
                </a:lnTo>
                <a:cubicBezTo>
                  <a:pt x="170598" y="146664"/>
                  <a:pt x="159441" y="151337"/>
                  <a:pt x="146484" y="151337"/>
                </a:cubicBezTo>
                <a:cubicBezTo>
                  <a:pt x="134247" y="151337"/>
                  <a:pt x="122730" y="146664"/>
                  <a:pt x="113731" y="139115"/>
                </a:cubicBezTo>
                <a:lnTo>
                  <a:pt x="21954" y="139115"/>
                </a:lnTo>
                <a:close/>
                <a:moveTo>
                  <a:pt x="147097" y="73025"/>
                </a:moveTo>
                <a:cubicBezTo>
                  <a:pt x="149979" y="73025"/>
                  <a:pt x="151781" y="75187"/>
                  <a:pt x="151781" y="77709"/>
                </a:cubicBezTo>
                <a:lnTo>
                  <a:pt x="151781" y="93921"/>
                </a:lnTo>
                <a:lnTo>
                  <a:pt x="167993" y="93921"/>
                </a:lnTo>
                <a:cubicBezTo>
                  <a:pt x="170515" y="93921"/>
                  <a:pt x="172677" y="95723"/>
                  <a:pt x="172677" y="98245"/>
                </a:cubicBezTo>
                <a:cubicBezTo>
                  <a:pt x="172677" y="100767"/>
                  <a:pt x="170515" y="102568"/>
                  <a:pt x="167993" y="102568"/>
                </a:cubicBezTo>
                <a:lnTo>
                  <a:pt x="151781" y="102568"/>
                </a:lnTo>
                <a:lnTo>
                  <a:pt x="151781" y="119141"/>
                </a:lnTo>
                <a:cubicBezTo>
                  <a:pt x="151781" y="121663"/>
                  <a:pt x="149979" y="123465"/>
                  <a:pt x="147097" y="123465"/>
                </a:cubicBezTo>
                <a:cubicBezTo>
                  <a:pt x="144935" y="123465"/>
                  <a:pt x="142773" y="121663"/>
                  <a:pt x="142773" y="119141"/>
                </a:cubicBezTo>
                <a:lnTo>
                  <a:pt x="142773" y="102568"/>
                </a:lnTo>
                <a:lnTo>
                  <a:pt x="126561" y="102568"/>
                </a:lnTo>
                <a:cubicBezTo>
                  <a:pt x="124039" y="102568"/>
                  <a:pt x="122237" y="100767"/>
                  <a:pt x="122237" y="98245"/>
                </a:cubicBezTo>
                <a:cubicBezTo>
                  <a:pt x="122237" y="95723"/>
                  <a:pt x="124039" y="93921"/>
                  <a:pt x="126561" y="93921"/>
                </a:cubicBezTo>
                <a:lnTo>
                  <a:pt x="142773" y="93921"/>
                </a:lnTo>
                <a:lnTo>
                  <a:pt x="142773" y="77709"/>
                </a:lnTo>
                <a:cubicBezTo>
                  <a:pt x="142773" y="75187"/>
                  <a:pt x="144935" y="73025"/>
                  <a:pt x="147097" y="73025"/>
                </a:cubicBezTo>
                <a:close/>
                <a:moveTo>
                  <a:pt x="146484" y="56437"/>
                </a:moveTo>
                <a:cubicBezTo>
                  <a:pt x="123090" y="56437"/>
                  <a:pt x="103654" y="75848"/>
                  <a:pt x="103654" y="99214"/>
                </a:cubicBezTo>
                <a:cubicBezTo>
                  <a:pt x="103654" y="122939"/>
                  <a:pt x="123090" y="141991"/>
                  <a:pt x="146484" y="141991"/>
                </a:cubicBezTo>
                <a:cubicBezTo>
                  <a:pt x="170238" y="141991"/>
                  <a:pt x="189673" y="122939"/>
                  <a:pt x="189673" y="99214"/>
                </a:cubicBezTo>
                <a:cubicBezTo>
                  <a:pt x="189673" y="75848"/>
                  <a:pt x="170238" y="56437"/>
                  <a:pt x="146484" y="56437"/>
                </a:cubicBezTo>
                <a:close/>
                <a:moveTo>
                  <a:pt x="214867" y="8987"/>
                </a:moveTo>
                <a:cubicBezTo>
                  <a:pt x="207669" y="8987"/>
                  <a:pt x="201550" y="14738"/>
                  <a:pt x="201550" y="22287"/>
                </a:cubicBezTo>
                <a:cubicBezTo>
                  <a:pt x="201550" y="29477"/>
                  <a:pt x="207669" y="35587"/>
                  <a:pt x="214867" y="35587"/>
                </a:cubicBezTo>
                <a:cubicBezTo>
                  <a:pt x="222425" y="35587"/>
                  <a:pt x="228184" y="29477"/>
                  <a:pt x="228184" y="22287"/>
                </a:cubicBezTo>
                <a:cubicBezTo>
                  <a:pt x="228184" y="14738"/>
                  <a:pt x="222425" y="8987"/>
                  <a:pt x="214867" y="8987"/>
                </a:cubicBezTo>
                <a:close/>
                <a:moveTo>
                  <a:pt x="78460" y="8987"/>
                </a:moveTo>
                <a:cubicBezTo>
                  <a:pt x="71262" y="8987"/>
                  <a:pt x="65144" y="14738"/>
                  <a:pt x="65144" y="22287"/>
                </a:cubicBezTo>
                <a:cubicBezTo>
                  <a:pt x="65144" y="29477"/>
                  <a:pt x="71262" y="35587"/>
                  <a:pt x="78460" y="35587"/>
                </a:cubicBezTo>
                <a:cubicBezTo>
                  <a:pt x="86018" y="35587"/>
                  <a:pt x="91777" y="29477"/>
                  <a:pt x="91777" y="22287"/>
                </a:cubicBezTo>
                <a:cubicBezTo>
                  <a:pt x="91777" y="14738"/>
                  <a:pt x="86018" y="8987"/>
                  <a:pt x="78460" y="8987"/>
                </a:cubicBezTo>
                <a:close/>
                <a:moveTo>
                  <a:pt x="78460" y="0"/>
                </a:moveTo>
                <a:cubicBezTo>
                  <a:pt x="90697" y="0"/>
                  <a:pt x="100775" y="10065"/>
                  <a:pt x="100775" y="22287"/>
                </a:cubicBezTo>
                <a:cubicBezTo>
                  <a:pt x="100775" y="34509"/>
                  <a:pt x="90697" y="44215"/>
                  <a:pt x="78460" y="44215"/>
                </a:cubicBezTo>
                <a:cubicBezTo>
                  <a:pt x="76301" y="44215"/>
                  <a:pt x="73781" y="43855"/>
                  <a:pt x="71982" y="43496"/>
                </a:cubicBezTo>
                <a:lnTo>
                  <a:pt x="23754" y="130488"/>
                </a:lnTo>
                <a:lnTo>
                  <a:pt x="105094" y="130488"/>
                </a:lnTo>
                <a:cubicBezTo>
                  <a:pt x="98615" y="121501"/>
                  <a:pt x="95016" y="110717"/>
                  <a:pt x="95016" y="99214"/>
                </a:cubicBezTo>
                <a:cubicBezTo>
                  <a:pt x="95016" y="70816"/>
                  <a:pt x="118050" y="47450"/>
                  <a:pt x="146484" y="47450"/>
                </a:cubicBezTo>
                <a:cubicBezTo>
                  <a:pt x="175277" y="47450"/>
                  <a:pt x="198671" y="70816"/>
                  <a:pt x="198671" y="99214"/>
                </a:cubicBezTo>
                <a:cubicBezTo>
                  <a:pt x="198671" y="110717"/>
                  <a:pt x="194712" y="121501"/>
                  <a:pt x="187874" y="130488"/>
                </a:cubicBezTo>
                <a:lnTo>
                  <a:pt x="269573" y="130488"/>
                </a:lnTo>
                <a:lnTo>
                  <a:pt x="221345" y="43496"/>
                </a:lnTo>
                <a:cubicBezTo>
                  <a:pt x="219546" y="43855"/>
                  <a:pt x="217386" y="44215"/>
                  <a:pt x="214867" y="44215"/>
                </a:cubicBezTo>
                <a:cubicBezTo>
                  <a:pt x="202630" y="44215"/>
                  <a:pt x="192912" y="34509"/>
                  <a:pt x="192912" y="22287"/>
                </a:cubicBezTo>
                <a:cubicBezTo>
                  <a:pt x="192912" y="10065"/>
                  <a:pt x="202630" y="0"/>
                  <a:pt x="214867" y="0"/>
                </a:cubicBezTo>
                <a:cubicBezTo>
                  <a:pt x="227104" y="0"/>
                  <a:pt x="237181" y="10065"/>
                  <a:pt x="237181" y="22287"/>
                </a:cubicBezTo>
                <a:cubicBezTo>
                  <a:pt x="237181" y="29117"/>
                  <a:pt x="233942" y="34869"/>
                  <a:pt x="229263" y="39182"/>
                </a:cubicBezTo>
                <a:lnTo>
                  <a:pt x="279651" y="130488"/>
                </a:lnTo>
                <a:lnTo>
                  <a:pt x="289008" y="130488"/>
                </a:lnTo>
                <a:cubicBezTo>
                  <a:pt x="291528" y="130488"/>
                  <a:pt x="293327" y="132285"/>
                  <a:pt x="293327" y="134801"/>
                </a:cubicBezTo>
                <a:cubicBezTo>
                  <a:pt x="293327" y="137318"/>
                  <a:pt x="291528" y="139115"/>
                  <a:pt x="289008" y="139115"/>
                </a:cubicBezTo>
                <a:lnTo>
                  <a:pt x="280730" y="139115"/>
                </a:lnTo>
                <a:lnTo>
                  <a:pt x="245819" y="276792"/>
                </a:lnTo>
                <a:cubicBezTo>
                  <a:pt x="243300" y="286498"/>
                  <a:pt x="234662" y="293328"/>
                  <a:pt x="224225" y="293328"/>
                </a:cubicBezTo>
                <a:lnTo>
                  <a:pt x="69103" y="293328"/>
                </a:lnTo>
                <a:cubicBezTo>
                  <a:pt x="58665" y="293328"/>
                  <a:pt x="49667" y="286498"/>
                  <a:pt x="47508" y="276792"/>
                </a:cubicBezTo>
                <a:lnTo>
                  <a:pt x="12597" y="139115"/>
                </a:lnTo>
                <a:lnTo>
                  <a:pt x="4319" y="139115"/>
                </a:lnTo>
                <a:cubicBezTo>
                  <a:pt x="1799" y="139115"/>
                  <a:pt x="0" y="137318"/>
                  <a:pt x="0" y="134801"/>
                </a:cubicBezTo>
                <a:cubicBezTo>
                  <a:pt x="0" y="132285"/>
                  <a:pt x="1799" y="130488"/>
                  <a:pt x="4319" y="130488"/>
                </a:cubicBezTo>
                <a:lnTo>
                  <a:pt x="13316" y="130488"/>
                </a:lnTo>
                <a:lnTo>
                  <a:pt x="64064" y="39182"/>
                </a:lnTo>
                <a:cubicBezTo>
                  <a:pt x="59385" y="34869"/>
                  <a:pt x="56506" y="29117"/>
                  <a:pt x="56506" y="22287"/>
                </a:cubicBezTo>
                <a:cubicBezTo>
                  <a:pt x="56506" y="10065"/>
                  <a:pt x="66223" y="0"/>
                  <a:pt x="784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4;p3">
            <a:extLst>
              <a:ext uri="{FF2B5EF4-FFF2-40B4-BE49-F238E27FC236}">
                <a16:creationId xmlns:a16="http://schemas.microsoft.com/office/drawing/2014/main" id="{D94CD011-7A88-8569-2C8F-EA44642D4360}"/>
              </a:ext>
            </a:extLst>
          </p:cNvPr>
          <p:cNvSpPr txBox="1"/>
          <p:nvPr/>
        </p:nvSpPr>
        <p:spPr>
          <a:xfrm>
            <a:off x="9059813" y="9638556"/>
            <a:ext cx="74804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dk2"/>
                </a:solidFill>
                <a:latin typeface="Poppins"/>
                <a:cs typeface="Poppins"/>
                <a:sym typeface="Poppins"/>
              </a:rPr>
              <a:t>Positionality</a:t>
            </a:r>
            <a:endParaRPr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DB81E90-7211-C23E-6D83-F519A861D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47" y="6741692"/>
            <a:ext cx="2232081" cy="185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8,909,864 Network Images, Stock Photos &amp; Vectors | Shutterstock">
            <a:extLst>
              <a:ext uri="{FF2B5EF4-FFF2-40B4-BE49-F238E27FC236}">
                <a16:creationId xmlns:a16="http://schemas.microsoft.com/office/drawing/2014/main" id="{650300BE-2FC2-66B7-A54E-6E8630290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" b="7020"/>
          <a:stretch/>
        </p:blipFill>
        <p:spPr bwMode="auto">
          <a:xfrm>
            <a:off x="3336572" y="2141631"/>
            <a:ext cx="2726046" cy="151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ocial capital - coins with people. Value of fellowship, family, relationship, friendship, community and networking. Illustration">
            <a:extLst>
              <a:ext uri="{FF2B5EF4-FFF2-40B4-BE49-F238E27FC236}">
                <a16:creationId xmlns:a16="http://schemas.microsoft.com/office/drawing/2014/main" id="{05E69CDC-8442-D467-17C8-D7BB13527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772" y="4431285"/>
            <a:ext cx="2099283" cy="179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igital Customer Engagement - Circle - Free Transparent PNG Download -  PNGkey">
            <a:extLst>
              <a:ext uri="{FF2B5EF4-FFF2-40B4-BE49-F238E27FC236}">
                <a16:creationId xmlns:a16="http://schemas.microsoft.com/office/drawing/2014/main" id="{2F0E77DF-8058-79DB-720F-6DDE22377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17" y="10774069"/>
            <a:ext cx="2886974" cy="23940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your lens? What is positionality? Free download on how to write a positionality statement. Positionality is 1) the social and political context that creates your identity and 2) how your identity influences and biases your perception of and outlook on the world.">
            <a:extLst>
              <a:ext uri="{FF2B5EF4-FFF2-40B4-BE49-F238E27FC236}">
                <a16:creationId xmlns:a16="http://schemas.microsoft.com/office/drawing/2014/main" id="{432AC7F4-CC31-B5E1-1E7B-86962BCC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17" y="9226607"/>
            <a:ext cx="2109483" cy="210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y be an image of text that says &quot;RGU ABERDEEN&quot;">
            <a:extLst>
              <a:ext uri="{FF2B5EF4-FFF2-40B4-BE49-F238E27FC236}">
                <a16:creationId xmlns:a16="http://schemas.microsoft.com/office/drawing/2014/main" id="{7B999C8D-DF18-ED7A-F22B-E14D9BF68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t="11738" r="13623" b="15009"/>
          <a:stretch/>
        </p:blipFill>
        <p:spPr bwMode="auto">
          <a:xfrm>
            <a:off x="21969196" y="150903"/>
            <a:ext cx="2240280" cy="22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WO 2023 Conference (@GWO2023_CT) / Twitter">
            <a:extLst>
              <a:ext uri="{FF2B5EF4-FFF2-40B4-BE49-F238E27FC236}">
                <a16:creationId xmlns:a16="http://schemas.microsoft.com/office/drawing/2014/main" id="{9A398540-48AF-1B81-8DD7-A51A2A650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4" y="150903"/>
            <a:ext cx="2459303" cy="262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/>
          <p:nvPr/>
        </p:nvSpPr>
        <p:spPr>
          <a:xfrm>
            <a:off x="7740728" y="614000"/>
            <a:ext cx="8896273" cy="110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8" rIns="91402" bIns="45688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dk2"/>
                </a:solidFill>
                <a:latin typeface="Poppins"/>
                <a:cs typeface="Poppins"/>
                <a:sym typeface="Poppins"/>
              </a:rPr>
              <a:t>Research Approach </a:t>
            </a:r>
            <a:endParaRPr lang="en-US" sz="6600" dirty="0"/>
          </a:p>
        </p:txBody>
      </p:sp>
      <p:sp>
        <p:nvSpPr>
          <p:cNvPr id="55" name="Google Shape;55;p2"/>
          <p:cNvSpPr/>
          <p:nvPr/>
        </p:nvSpPr>
        <p:spPr>
          <a:xfrm>
            <a:off x="3176" y="4066023"/>
            <a:ext cx="24371302" cy="35363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2" tIns="45688" rIns="91402" bIns="45688" anchor="ctr" anchorCtr="0">
            <a:noAutofit/>
          </a:bodyPr>
          <a:lstStyle/>
          <a:p>
            <a:pPr algn="ctr"/>
            <a:endParaRPr sz="27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1523603" y="3464601"/>
            <a:ext cx="3440136" cy="5675384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02" tIns="45688" rIns="91402" bIns="45688" anchor="ctr" anchorCtr="0">
            <a:noAutofit/>
          </a:bodyPr>
          <a:lstStyle/>
          <a:p>
            <a:pPr algn="ctr"/>
            <a:endParaRPr sz="27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4963740" y="3464600"/>
            <a:ext cx="312741" cy="601423"/>
          </a:xfrm>
          <a:prstGeom prst="rtTriangle">
            <a:avLst/>
          </a:prstGeom>
          <a:solidFill>
            <a:srgbClr val="1E5F50"/>
          </a:solidFill>
          <a:ln>
            <a:noFill/>
          </a:ln>
        </p:spPr>
        <p:txBody>
          <a:bodyPr spcFirstLastPara="1" wrap="square" lIns="91402" tIns="45688" rIns="91402" bIns="45688" anchor="ctr" anchorCtr="0">
            <a:noAutofit/>
          </a:bodyPr>
          <a:lstStyle/>
          <a:p>
            <a:pPr algn="ctr"/>
            <a:endParaRPr sz="27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5996180" y="3464601"/>
            <a:ext cx="3440136" cy="5675384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02" tIns="45688" rIns="91402" bIns="45688" anchor="ctr" anchorCtr="0">
            <a:noAutofit/>
          </a:bodyPr>
          <a:lstStyle/>
          <a:p>
            <a:pPr algn="ctr"/>
            <a:endParaRPr sz="27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9436317" y="3464600"/>
            <a:ext cx="312741" cy="601423"/>
          </a:xfrm>
          <a:prstGeom prst="rtTriangle">
            <a:avLst/>
          </a:prstGeom>
          <a:solidFill>
            <a:srgbClr val="0D6487"/>
          </a:solidFill>
          <a:ln>
            <a:noFill/>
          </a:ln>
        </p:spPr>
        <p:txBody>
          <a:bodyPr spcFirstLastPara="1" wrap="square" lIns="91402" tIns="45688" rIns="91402" bIns="45688" anchor="ctr" anchorCtr="0">
            <a:noAutofit/>
          </a:bodyPr>
          <a:lstStyle/>
          <a:p>
            <a:pPr algn="ctr"/>
            <a:endParaRPr sz="27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10468757" y="3464601"/>
            <a:ext cx="3440136" cy="5675384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02" tIns="45688" rIns="91402" bIns="45688" anchor="ctr" anchorCtr="0">
            <a:noAutofit/>
          </a:bodyPr>
          <a:lstStyle/>
          <a:p>
            <a:pPr algn="ctr"/>
            <a:endParaRPr sz="27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13908894" y="3464600"/>
            <a:ext cx="312741" cy="601423"/>
          </a:xfrm>
          <a:prstGeom prst="rtTriangle">
            <a:avLst/>
          </a:prstGeom>
          <a:solidFill>
            <a:srgbClr val="0C456B"/>
          </a:solidFill>
          <a:ln>
            <a:noFill/>
          </a:ln>
        </p:spPr>
        <p:txBody>
          <a:bodyPr spcFirstLastPara="1" wrap="square" lIns="91402" tIns="45688" rIns="91402" bIns="45688" anchor="ctr" anchorCtr="0">
            <a:noAutofit/>
          </a:bodyPr>
          <a:lstStyle/>
          <a:p>
            <a:pPr algn="ctr"/>
            <a:endParaRPr sz="27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14941334" y="3464601"/>
            <a:ext cx="3440136" cy="5675384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02" tIns="45688" rIns="91402" bIns="45688" anchor="ctr" anchorCtr="0">
            <a:noAutofit/>
          </a:bodyPr>
          <a:lstStyle/>
          <a:p>
            <a:pPr algn="ctr"/>
            <a:endParaRPr sz="27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18381471" y="3464600"/>
            <a:ext cx="312741" cy="601423"/>
          </a:xfrm>
          <a:prstGeom prst="rtTriangle">
            <a:avLst/>
          </a:prstGeom>
          <a:solidFill>
            <a:srgbClr val="09203F"/>
          </a:solidFill>
          <a:ln>
            <a:noFill/>
          </a:ln>
        </p:spPr>
        <p:txBody>
          <a:bodyPr spcFirstLastPara="1" wrap="square" lIns="91402" tIns="45688" rIns="91402" bIns="45688" anchor="ctr" anchorCtr="0">
            <a:noAutofit/>
          </a:bodyPr>
          <a:lstStyle/>
          <a:p>
            <a:pPr algn="ctr"/>
            <a:endParaRPr sz="27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19413913" y="3464601"/>
            <a:ext cx="3440136" cy="5675384"/>
          </a:xfrm>
          <a:prstGeom prst="flowChartOffpageConnector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02" tIns="45688" rIns="91402" bIns="45688" anchor="ctr" anchorCtr="0">
            <a:noAutofit/>
          </a:bodyPr>
          <a:lstStyle/>
          <a:p>
            <a:pPr algn="ctr"/>
            <a:endParaRPr sz="27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22854048" y="3464600"/>
            <a:ext cx="312741" cy="601423"/>
          </a:xfrm>
          <a:prstGeom prst="rtTriangle">
            <a:avLst/>
          </a:prstGeom>
          <a:solidFill>
            <a:srgbClr val="17218A"/>
          </a:solidFill>
          <a:ln>
            <a:noFill/>
          </a:ln>
        </p:spPr>
        <p:txBody>
          <a:bodyPr spcFirstLastPara="1" wrap="square" lIns="91402" tIns="45688" rIns="91402" bIns="45688" anchor="ctr" anchorCtr="0">
            <a:noAutofit/>
          </a:bodyPr>
          <a:lstStyle/>
          <a:p>
            <a:pPr algn="ctr"/>
            <a:endParaRPr sz="279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1960014" y="9393980"/>
            <a:ext cx="3000764" cy="1569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8" rIns="91402" bIns="45688" anchor="b" anchorCtr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Longitudinal Qualitative Data</a:t>
            </a:r>
            <a:r>
              <a:rPr lang="en-GB" sz="32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68" name="Google Shape;68;p2"/>
          <p:cNvSpPr txBox="1"/>
          <p:nvPr/>
        </p:nvSpPr>
        <p:spPr>
          <a:xfrm>
            <a:off x="5616356" y="9562634"/>
            <a:ext cx="4475538" cy="3539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8" rIns="91402" bIns="45688" anchor="b" anchorCtr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Understand the experience of women entrepreneur’s discrimination in Nigeria and how they overcome these challenges</a:t>
            </a:r>
            <a:endParaRPr sz="1800" dirty="0">
              <a:solidFill>
                <a:schemeClr val="bg2"/>
              </a:solidFill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10433103" y="9045042"/>
            <a:ext cx="3897147" cy="372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8" rIns="91402" bIns="45688" anchor="b" anchorCtr="0">
            <a:spAutoFit/>
          </a:bodyPr>
          <a:lstStyle/>
          <a:p>
            <a:pPr marL="0" marR="0" lvl="0" indent="0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32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Purposive sampling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32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South-south Geopolitical Region of Nigeria</a:t>
            </a:r>
          </a:p>
          <a:p>
            <a:pPr marL="0" marR="0" lvl="0" indent="0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32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5 years in business</a:t>
            </a:r>
          </a:p>
          <a:p>
            <a:pPr marL="0" marR="0" lvl="0" indent="0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32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Minimum of HND </a:t>
            </a:r>
            <a:endParaRPr lang="en-GB" sz="3200" dirty="0">
              <a:solidFill>
                <a:schemeClr val="bg2"/>
              </a:solidFill>
              <a:latin typeface="Grandview" panose="020B0502040204020203" pitchFamily="34" charset="0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14941335" y="9640732"/>
            <a:ext cx="3897146" cy="251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8" rIns="91402" bIns="45688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32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Interviews (F2F and online)</a:t>
            </a:r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32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20 research participants</a:t>
            </a:r>
            <a:endParaRPr lang="en-GB" sz="3200" dirty="0">
              <a:solidFill>
                <a:schemeClr val="bg2"/>
              </a:solidFill>
              <a:latin typeface="Grandview" panose="020B0502040204020203" pitchFamily="34" charset="0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19676048" y="9741407"/>
            <a:ext cx="4339039" cy="202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8" rIns="91402" bIns="45688" anchor="b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2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Theoretical Sampling</a:t>
            </a:r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2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Grounded theory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2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The use of </a:t>
            </a:r>
            <a:r>
              <a:rPr lang="en-US" sz="3200" dirty="0" err="1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Nvivo</a:t>
            </a:r>
            <a:r>
              <a:rPr lang="en-US" sz="32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 </a:t>
            </a:r>
          </a:p>
        </p:txBody>
      </p:sp>
      <p:sp>
        <p:nvSpPr>
          <p:cNvPr id="76" name="Google Shape;76;p2"/>
          <p:cNvSpPr/>
          <p:nvPr/>
        </p:nvSpPr>
        <p:spPr>
          <a:xfrm>
            <a:off x="7100502" y="4170573"/>
            <a:ext cx="1231493" cy="1231493"/>
          </a:xfrm>
          <a:custGeom>
            <a:avLst/>
            <a:gdLst/>
            <a:ahLst/>
            <a:cxnLst/>
            <a:rect l="l" t="t" r="r" b="b"/>
            <a:pathLst>
              <a:path w="293328" h="293328" extrusionOk="0">
                <a:moveTo>
                  <a:pt x="126591" y="266700"/>
                </a:moveTo>
                <a:lnTo>
                  <a:pt x="168320" y="266700"/>
                </a:lnTo>
                <a:cubicBezTo>
                  <a:pt x="170860" y="266700"/>
                  <a:pt x="172674" y="268898"/>
                  <a:pt x="172674" y="271096"/>
                </a:cubicBezTo>
                <a:cubicBezTo>
                  <a:pt x="172674" y="273661"/>
                  <a:pt x="170860" y="275859"/>
                  <a:pt x="168320" y="275859"/>
                </a:cubicBezTo>
                <a:lnTo>
                  <a:pt x="126591" y="275859"/>
                </a:lnTo>
                <a:cubicBezTo>
                  <a:pt x="124051" y="275859"/>
                  <a:pt x="122237" y="273661"/>
                  <a:pt x="122237" y="271096"/>
                </a:cubicBezTo>
                <a:cubicBezTo>
                  <a:pt x="122237" y="268898"/>
                  <a:pt x="124051" y="266700"/>
                  <a:pt x="126591" y="266700"/>
                </a:cubicBezTo>
                <a:close/>
                <a:moveTo>
                  <a:pt x="8976" y="258100"/>
                </a:moveTo>
                <a:lnTo>
                  <a:pt x="8976" y="271040"/>
                </a:lnTo>
                <a:cubicBezTo>
                  <a:pt x="8976" y="278589"/>
                  <a:pt x="15079" y="284341"/>
                  <a:pt x="22619" y="284341"/>
                </a:cubicBezTo>
                <a:lnTo>
                  <a:pt x="270709" y="284341"/>
                </a:lnTo>
                <a:cubicBezTo>
                  <a:pt x="278249" y="284341"/>
                  <a:pt x="284352" y="278589"/>
                  <a:pt x="284352" y="271040"/>
                </a:cubicBezTo>
                <a:lnTo>
                  <a:pt x="284352" y="258100"/>
                </a:lnTo>
                <a:lnTo>
                  <a:pt x="8976" y="258100"/>
                </a:lnTo>
                <a:close/>
                <a:moveTo>
                  <a:pt x="31236" y="210290"/>
                </a:moveTo>
                <a:lnTo>
                  <a:pt x="11848" y="249113"/>
                </a:lnTo>
                <a:lnTo>
                  <a:pt x="281480" y="249113"/>
                </a:lnTo>
                <a:lnTo>
                  <a:pt x="262092" y="210290"/>
                </a:lnTo>
                <a:lnTo>
                  <a:pt x="31236" y="210290"/>
                </a:lnTo>
                <a:close/>
                <a:moveTo>
                  <a:pt x="202905" y="73256"/>
                </a:moveTo>
                <a:cubicBezTo>
                  <a:pt x="204337" y="71437"/>
                  <a:pt x="207200" y="71437"/>
                  <a:pt x="208990" y="73256"/>
                </a:cubicBezTo>
                <a:cubicBezTo>
                  <a:pt x="210779" y="75075"/>
                  <a:pt x="210779" y="77986"/>
                  <a:pt x="208990" y="79441"/>
                </a:cubicBezTo>
                <a:lnTo>
                  <a:pt x="149935" y="139468"/>
                </a:lnTo>
                <a:cubicBezTo>
                  <a:pt x="149219" y="140559"/>
                  <a:pt x="147787" y="140923"/>
                  <a:pt x="146713" y="140923"/>
                </a:cubicBezTo>
                <a:cubicBezTo>
                  <a:pt x="145998" y="140923"/>
                  <a:pt x="144566" y="140559"/>
                  <a:pt x="143850" y="139468"/>
                </a:cubicBezTo>
                <a:lnTo>
                  <a:pt x="114144" y="109636"/>
                </a:lnTo>
                <a:cubicBezTo>
                  <a:pt x="112712" y="108181"/>
                  <a:pt x="112712" y="104907"/>
                  <a:pt x="114144" y="103088"/>
                </a:cubicBezTo>
                <a:cubicBezTo>
                  <a:pt x="115933" y="101633"/>
                  <a:pt x="118797" y="101633"/>
                  <a:pt x="120586" y="103088"/>
                </a:cubicBezTo>
                <a:lnTo>
                  <a:pt x="146713" y="130009"/>
                </a:lnTo>
                <a:lnTo>
                  <a:pt x="202905" y="73256"/>
                </a:lnTo>
                <a:close/>
                <a:moveTo>
                  <a:pt x="146230" y="41275"/>
                </a:moveTo>
                <a:cubicBezTo>
                  <a:pt x="160261" y="41275"/>
                  <a:pt x="173573" y="45611"/>
                  <a:pt x="184726" y="54283"/>
                </a:cubicBezTo>
                <a:cubicBezTo>
                  <a:pt x="186884" y="55728"/>
                  <a:pt x="187244" y="58618"/>
                  <a:pt x="185805" y="60425"/>
                </a:cubicBezTo>
                <a:cubicBezTo>
                  <a:pt x="184366" y="62232"/>
                  <a:pt x="181488" y="62593"/>
                  <a:pt x="179329" y="61148"/>
                </a:cubicBezTo>
                <a:cubicBezTo>
                  <a:pt x="169975" y="53921"/>
                  <a:pt x="158462" y="50308"/>
                  <a:pt x="146230" y="50308"/>
                </a:cubicBezTo>
                <a:cubicBezTo>
                  <a:pt x="116369" y="50308"/>
                  <a:pt x="91544" y="74878"/>
                  <a:pt x="91544" y="105229"/>
                </a:cubicBezTo>
                <a:lnTo>
                  <a:pt x="91544" y="174963"/>
                </a:lnTo>
                <a:lnTo>
                  <a:pt x="113131" y="153284"/>
                </a:lnTo>
                <a:cubicBezTo>
                  <a:pt x="114570" y="151839"/>
                  <a:pt x="116729" y="151839"/>
                  <a:pt x="118527" y="152562"/>
                </a:cubicBezTo>
                <a:cubicBezTo>
                  <a:pt x="127162" y="157620"/>
                  <a:pt x="136516" y="160511"/>
                  <a:pt x="146230" y="160511"/>
                </a:cubicBezTo>
                <a:cubicBezTo>
                  <a:pt x="172134" y="160511"/>
                  <a:pt x="194440" y="142083"/>
                  <a:pt x="199836" y="117152"/>
                </a:cubicBezTo>
                <a:cubicBezTo>
                  <a:pt x="200556" y="114984"/>
                  <a:pt x="202714" y="113178"/>
                  <a:pt x="205233" y="113900"/>
                </a:cubicBezTo>
                <a:cubicBezTo>
                  <a:pt x="207751" y="114262"/>
                  <a:pt x="209190" y="116791"/>
                  <a:pt x="208471" y="119320"/>
                </a:cubicBezTo>
                <a:cubicBezTo>
                  <a:pt x="201995" y="148226"/>
                  <a:pt x="176091" y="169182"/>
                  <a:pt x="146230" y="169182"/>
                </a:cubicBezTo>
                <a:cubicBezTo>
                  <a:pt x="136156" y="169182"/>
                  <a:pt x="125723" y="166653"/>
                  <a:pt x="117088" y="161956"/>
                </a:cubicBezTo>
                <a:lnTo>
                  <a:pt x="90105" y="188693"/>
                </a:lnTo>
                <a:cubicBezTo>
                  <a:pt x="89386" y="189777"/>
                  <a:pt x="88306" y="190139"/>
                  <a:pt x="87227" y="190139"/>
                </a:cubicBezTo>
                <a:cubicBezTo>
                  <a:pt x="86508" y="190139"/>
                  <a:pt x="85788" y="190139"/>
                  <a:pt x="85428" y="189777"/>
                </a:cubicBezTo>
                <a:cubicBezTo>
                  <a:pt x="83629" y="189055"/>
                  <a:pt x="82550" y="187610"/>
                  <a:pt x="82550" y="185803"/>
                </a:cubicBezTo>
                <a:lnTo>
                  <a:pt x="82550" y="105229"/>
                </a:lnTo>
                <a:cubicBezTo>
                  <a:pt x="82550" y="69819"/>
                  <a:pt x="111332" y="41275"/>
                  <a:pt x="146230" y="41275"/>
                </a:cubicBezTo>
                <a:close/>
                <a:moveTo>
                  <a:pt x="45956" y="8987"/>
                </a:moveTo>
                <a:cubicBezTo>
                  <a:pt x="38775" y="8987"/>
                  <a:pt x="32672" y="14738"/>
                  <a:pt x="32672" y="22287"/>
                </a:cubicBezTo>
                <a:lnTo>
                  <a:pt x="32672" y="201663"/>
                </a:lnTo>
                <a:lnTo>
                  <a:pt x="260297" y="201663"/>
                </a:lnTo>
                <a:lnTo>
                  <a:pt x="260297" y="22287"/>
                </a:lnTo>
                <a:cubicBezTo>
                  <a:pt x="260297" y="14738"/>
                  <a:pt x="254553" y="8987"/>
                  <a:pt x="247372" y="8987"/>
                </a:cubicBezTo>
                <a:lnTo>
                  <a:pt x="45956" y="8987"/>
                </a:lnTo>
                <a:close/>
                <a:moveTo>
                  <a:pt x="45956" y="0"/>
                </a:moveTo>
                <a:lnTo>
                  <a:pt x="247372" y="0"/>
                </a:lnTo>
                <a:cubicBezTo>
                  <a:pt x="259579" y="0"/>
                  <a:pt x="269273" y="10065"/>
                  <a:pt x="269273" y="22287"/>
                </a:cubicBezTo>
                <a:lnTo>
                  <a:pt x="269273" y="204898"/>
                </a:lnTo>
                <a:lnTo>
                  <a:pt x="292610" y="251270"/>
                </a:lnTo>
                <a:cubicBezTo>
                  <a:pt x="292969" y="251989"/>
                  <a:pt x="293328" y="252707"/>
                  <a:pt x="293328" y="253426"/>
                </a:cubicBezTo>
                <a:lnTo>
                  <a:pt x="293328" y="271040"/>
                </a:lnTo>
                <a:cubicBezTo>
                  <a:pt x="293328" y="283622"/>
                  <a:pt x="282916" y="293328"/>
                  <a:pt x="270709" y="293328"/>
                </a:cubicBezTo>
                <a:lnTo>
                  <a:pt x="22619" y="293328"/>
                </a:lnTo>
                <a:cubicBezTo>
                  <a:pt x="10053" y="293328"/>
                  <a:pt x="0" y="283622"/>
                  <a:pt x="0" y="271040"/>
                </a:cubicBezTo>
                <a:lnTo>
                  <a:pt x="0" y="253426"/>
                </a:lnTo>
                <a:cubicBezTo>
                  <a:pt x="0" y="252707"/>
                  <a:pt x="359" y="251989"/>
                  <a:pt x="718" y="251270"/>
                </a:cubicBezTo>
                <a:lnTo>
                  <a:pt x="24055" y="204898"/>
                </a:lnTo>
                <a:lnTo>
                  <a:pt x="24055" y="22287"/>
                </a:lnTo>
                <a:cubicBezTo>
                  <a:pt x="24055" y="10065"/>
                  <a:pt x="33749" y="0"/>
                  <a:pt x="459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02" tIns="45688" rIns="91402" bIns="45688" anchor="ctr" anchorCtr="0">
            <a:noAutofit/>
          </a:bodyPr>
          <a:lstStyle/>
          <a:p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20518234" y="4170573"/>
            <a:ext cx="1231493" cy="1231493"/>
          </a:xfrm>
          <a:custGeom>
            <a:avLst/>
            <a:gdLst/>
            <a:ahLst/>
            <a:cxnLst/>
            <a:rect l="l" t="t" r="r" b="b"/>
            <a:pathLst>
              <a:path w="293327" h="293328" extrusionOk="0">
                <a:moveTo>
                  <a:pt x="117475" y="240846"/>
                </a:moveTo>
                <a:cubicBezTo>
                  <a:pt x="111980" y="240846"/>
                  <a:pt x="107584" y="245201"/>
                  <a:pt x="107584" y="250644"/>
                </a:cubicBezTo>
                <a:cubicBezTo>
                  <a:pt x="107584" y="256086"/>
                  <a:pt x="111980" y="260441"/>
                  <a:pt x="117475" y="260441"/>
                </a:cubicBezTo>
                <a:cubicBezTo>
                  <a:pt x="122604" y="260441"/>
                  <a:pt x="127366" y="256086"/>
                  <a:pt x="127366" y="250644"/>
                </a:cubicBezTo>
                <a:cubicBezTo>
                  <a:pt x="127366" y="245201"/>
                  <a:pt x="122604" y="240846"/>
                  <a:pt x="117475" y="240846"/>
                </a:cubicBezTo>
                <a:close/>
                <a:moveTo>
                  <a:pt x="117475" y="231775"/>
                </a:moveTo>
                <a:cubicBezTo>
                  <a:pt x="127733" y="231775"/>
                  <a:pt x="136159" y="240121"/>
                  <a:pt x="136159" y="250644"/>
                </a:cubicBezTo>
                <a:cubicBezTo>
                  <a:pt x="136159" y="260804"/>
                  <a:pt x="127733" y="269512"/>
                  <a:pt x="117475" y="269512"/>
                </a:cubicBezTo>
                <a:cubicBezTo>
                  <a:pt x="106851" y="269512"/>
                  <a:pt x="98425" y="260804"/>
                  <a:pt x="98425" y="250644"/>
                </a:cubicBezTo>
                <a:cubicBezTo>
                  <a:pt x="98425" y="240121"/>
                  <a:pt x="106851" y="231775"/>
                  <a:pt x="117475" y="231775"/>
                </a:cubicBezTo>
                <a:close/>
                <a:moveTo>
                  <a:pt x="68080" y="191354"/>
                </a:moveTo>
                <a:cubicBezTo>
                  <a:pt x="62638" y="191354"/>
                  <a:pt x="58283" y="195751"/>
                  <a:pt x="58283" y="201246"/>
                </a:cubicBezTo>
                <a:cubicBezTo>
                  <a:pt x="58283" y="206741"/>
                  <a:pt x="62638" y="211503"/>
                  <a:pt x="68080" y="211503"/>
                </a:cubicBezTo>
                <a:cubicBezTo>
                  <a:pt x="73523" y="211503"/>
                  <a:pt x="77878" y="206741"/>
                  <a:pt x="77878" y="201246"/>
                </a:cubicBezTo>
                <a:cubicBezTo>
                  <a:pt x="77878" y="195751"/>
                  <a:pt x="73523" y="191354"/>
                  <a:pt x="68080" y="191354"/>
                </a:cubicBezTo>
                <a:close/>
                <a:moveTo>
                  <a:pt x="125111" y="187176"/>
                </a:moveTo>
                <a:cubicBezTo>
                  <a:pt x="126902" y="185737"/>
                  <a:pt x="129409" y="185737"/>
                  <a:pt x="131559" y="187176"/>
                </a:cubicBezTo>
                <a:cubicBezTo>
                  <a:pt x="132992" y="188976"/>
                  <a:pt x="132992" y="191854"/>
                  <a:pt x="131559" y="193653"/>
                </a:cubicBezTo>
                <a:lnTo>
                  <a:pt x="60626" y="264901"/>
                </a:lnTo>
                <a:cubicBezTo>
                  <a:pt x="59552" y="265980"/>
                  <a:pt x="58477" y="266340"/>
                  <a:pt x="57402" y="266340"/>
                </a:cubicBezTo>
                <a:cubicBezTo>
                  <a:pt x="56328" y="266340"/>
                  <a:pt x="54895" y="265980"/>
                  <a:pt x="54178" y="264901"/>
                </a:cubicBezTo>
                <a:cubicBezTo>
                  <a:pt x="52387" y="263102"/>
                  <a:pt x="52387" y="260223"/>
                  <a:pt x="54178" y="258784"/>
                </a:cubicBezTo>
                <a:lnTo>
                  <a:pt x="125111" y="187176"/>
                </a:lnTo>
                <a:close/>
                <a:moveTo>
                  <a:pt x="68080" y="182562"/>
                </a:moveTo>
                <a:cubicBezTo>
                  <a:pt x="78240" y="182562"/>
                  <a:pt x="86949" y="190988"/>
                  <a:pt x="86949" y="201246"/>
                </a:cubicBezTo>
                <a:cubicBezTo>
                  <a:pt x="86949" y="211870"/>
                  <a:pt x="78240" y="220296"/>
                  <a:pt x="68080" y="220296"/>
                </a:cubicBezTo>
                <a:cubicBezTo>
                  <a:pt x="57558" y="220296"/>
                  <a:pt x="49212" y="211870"/>
                  <a:pt x="49212" y="201246"/>
                </a:cubicBezTo>
                <a:cubicBezTo>
                  <a:pt x="49212" y="190988"/>
                  <a:pt x="57558" y="182562"/>
                  <a:pt x="68080" y="182562"/>
                </a:cubicBezTo>
                <a:close/>
                <a:moveTo>
                  <a:pt x="26247" y="151588"/>
                </a:moveTo>
                <a:lnTo>
                  <a:pt x="9348" y="284357"/>
                </a:lnTo>
                <a:lnTo>
                  <a:pt x="177258" y="284357"/>
                </a:lnTo>
                <a:lnTo>
                  <a:pt x="160359" y="151588"/>
                </a:lnTo>
                <a:lnTo>
                  <a:pt x="145258" y="151588"/>
                </a:lnTo>
                <a:lnTo>
                  <a:pt x="145258" y="164864"/>
                </a:lnTo>
                <a:cubicBezTo>
                  <a:pt x="145258" y="167376"/>
                  <a:pt x="143101" y="169171"/>
                  <a:pt x="140943" y="169171"/>
                </a:cubicBezTo>
                <a:cubicBezTo>
                  <a:pt x="138426" y="169171"/>
                  <a:pt x="136269" y="167376"/>
                  <a:pt x="136269" y="164864"/>
                </a:cubicBezTo>
                <a:lnTo>
                  <a:pt x="136269" y="151588"/>
                </a:lnTo>
                <a:lnTo>
                  <a:pt x="50337" y="151588"/>
                </a:lnTo>
                <a:lnTo>
                  <a:pt x="50337" y="164864"/>
                </a:lnTo>
                <a:cubicBezTo>
                  <a:pt x="50337" y="167376"/>
                  <a:pt x="48179" y="169171"/>
                  <a:pt x="46022" y="169171"/>
                </a:cubicBezTo>
                <a:cubicBezTo>
                  <a:pt x="43505" y="169171"/>
                  <a:pt x="41708" y="167376"/>
                  <a:pt x="41708" y="164864"/>
                </a:cubicBezTo>
                <a:lnTo>
                  <a:pt x="41708" y="151588"/>
                </a:lnTo>
                <a:lnTo>
                  <a:pt x="26247" y="151588"/>
                </a:lnTo>
                <a:close/>
                <a:moveTo>
                  <a:pt x="93123" y="104221"/>
                </a:moveTo>
                <a:cubicBezTo>
                  <a:pt x="71191" y="104221"/>
                  <a:pt x="52854" y="121086"/>
                  <a:pt x="50696" y="142617"/>
                </a:cubicBezTo>
                <a:lnTo>
                  <a:pt x="136269" y="142617"/>
                </a:lnTo>
                <a:cubicBezTo>
                  <a:pt x="133752" y="121086"/>
                  <a:pt x="115415" y="104221"/>
                  <a:pt x="93123" y="104221"/>
                </a:cubicBezTo>
                <a:close/>
                <a:moveTo>
                  <a:pt x="93123" y="95250"/>
                </a:moveTo>
                <a:cubicBezTo>
                  <a:pt x="120449" y="95250"/>
                  <a:pt x="142741" y="116063"/>
                  <a:pt x="144898" y="142617"/>
                </a:cubicBezTo>
                <a:lnTo>
                  <a:pt x="164314" y="142617"/>
                </a:lnTo>
                <a:cubicBezTo>
                  <a:pt x="166831" y="142617"/>
                  <a:pt x="168629" y="144411"/>
                  <a:pt x="168988" y="146564"/>
                </a:cubicBezTo>
                <a:lnTo>
                  <a:pt x="186606" y="288663"/>
                </a:lnTo>
                <a:cubicBezTo>
                  <a:pt x="186966" y="289740"/>
                  <a:pt x="186606" y="291175"/>
                  <a:pt x="185527" y="291893"/>
                </a:cubicBezTo>
                <a:cubicBezTo>
                  <a:pt x="184808" y="292969"/>
                  <a:pt x="183370" y="293328"/>
                  <a:pt x="182291" y="293328"/>
                </a:cubicBezTo>
                <a:lnTo>
                  <a:pt x="4314" y="293328"/>
                </a:lnTo>
                <a:cubicBezTo>
                  <a:pt x="3236" y="293328"/>
                  <a:pt x="2157" y="292969"/>
                  <a:pt x="1079" y="291893"/>
                </a:cubicBezTo>
                <a:cubicBezTo>
                  <a:pt x="359" y="291175"/>
                  <a:pt x="0" y="289740"/>
                  <a:pt x="0" y="288663"/>
                </a:cubicBezTo>
                <a:lnTo>
                  <a:pt x="17977" y="146564"/>
                </a:lnTo>
                <a:cubicBezTo>
                  <a:pt x="18337" y="144411"/>
                  <a:pt x="20135" y="142617"/>
                  <a:pt x="22292" y="142617"/>
                </a:cubicBezTo>
                <a:lnTo>
                  <a:pt x="41708" y="142617"/>
                </a:lnTo>
                <a:cubicBezTo>
                  <a:pt x="44224" y="116063"/>
                  <a:pt x="66157" y="95250"/>
                  <a:pt x="93123" y="95250"/>
                </a:cubicBezTo>
                <a:close/>
                <a:moveTo>
                  <a:pt x="187814" y="8997"/>
                </a:moveTo>
                <a:cubicBezTo>
                  <a:pt x="164046" y="8997"/>
                  <a:pt x="144960" y="28431"/>
                  <a:pt x="144960" y="52184"/>
                </a:cubicBezTo>
                <a:lnTo>
                  <a:pt x="144960" y="59382"/>
                </a:lnTo>
                <a:lnTo>
                  <a:pt x="231027" y="59382"/>
                </a:lnTo>
                <a:lnTo>
                  <a:pt x="231027" y="52184"/>
                </a:lnTo>
                <a:cubicBezTo>
                  <a:pt x="231027" y="28431"/>
                  <a:pt x="211941" y="8997"/>
                  <a:pt x="187814" y="8997"/>
                </a:cubicBezTo>
                <a:close/>
                <a:moveTo>
                  <a:pt x="187814" y="0"/>
                </a:moveTo>
                <a:cubicBezTo>
                  <a:pt x="216623" y="0"/>
                  <a:pt x="240030" y="23393"/>
                  <a:pt x="240030" y="52184"/>
                </a:cubicBezTo>
                <a:lnTo>
                  <a:pt x="240030" y="59382"/>
                </a:lnTo>
                <a:lnTo>
                  <a:pt x="265238" y="59382"/>
                </a:lnTo>
                <a:cubicBezTo>
                  <a:pt x="267399" y="59382"/>
                  <a:pt x="269199" y="61182"/>
                  <a:pt x="269560" y="63341"/>
                </a:cubicBezTo>
                <a:lnTo>
                  <a:pt x="293327" y="253004"/>
                </a:lnTo>
                <a:cubicBezTo>
                  <a:pt x="293327" y="254443"/>
                  <a:pt x="292967" y="255523"/>
                  <a:pt x="292247" y="256603"/>
                </a:cubicBezTo>
                <a:cubicBezTo>
                  <a:pt x="291526" y="257682"/>
                  <a:pt x="290086" y="258402"/>
                  <a:pt x="288646" y="258402"/>
                </a:cubicBezTo>
                <a:lnTo>
                  <a:pt x="195376" y="258402"/>
                </a:lnTo>
                <a:cubicBezTo>
                  <a:pt x="192855" y="258402"/>
                  <a:pt x="190695" y="255883"/>
                  <a:pt x="190695" y="253724"/>
                </a:cubicBezTo>
                <a:cubicBezTo>
                  <a:pt x="190695" y="251204"/>
                  <a:pt x="192855" y="249405"/>
                  <a:pt x="195376" y="249405"/>
                </a:cubicBezTo>
                <a:lnTo>
                  <a:pt x="283964" y="249405"/>
                </a:lnTo>
                <a:lnTo>
                  <a:pt x="279643" y="216655"/>
                </a:lnTo>
                <a:lnTo>
                  <a:pt x="190335" y="216655"/>
                </a:lnTo>
                <a:cubicBezTo>
                  <a:pt x="187814" y="216655"/>
                  <a:pt x="185653" y="214855"/>
                  <a:pt x="185653" y="211976"/>
                </a:cubicBezTo>
                <a:cubicBezTo>
                  <a:pt x="185653" y="209817"/>
                  <a:pt x="187814" y="207657"/>
                  <a:pt x="190335" y="207657"/>
                </a:cubicBezTo>
                <a:lnTo>
                  <a:pt x="278562" y="207657"/>
                </a:lnTo>
                <a:lnTo>
                  <a:pt x="261277" y="68379"/>
                </a:lnTo>
                <a:lnTo>
                  <a:pt x="240030" y="68379"/>
                </a:lnTo>
                <a:lnTo>
                  <a:pt x="240030" y="87454"/>
                </a:lnTo>
                <a:cubicBezTo>
                  <a:pt x="240030" y="90333"/>
                  <a:pt x="237870" y="92132"/>
                  <a:pt x="235349" y="92132"/>
                </a:cubicBezTo>
                <a:cubicBezTo>
                  <a:pt x="232828" y="92132"/>
                  <a:pt x="231027" y="90333"/>
                  <a:pt x="231027" y="87454"/>
                </a:cubicBezTo>
                <a:lnTo>
                  <a:pt x="231027" y="68379"/>
                </a:lnTo>
                <a:lnTo>
                  <a:pt x="144960" y="68379"/>
                </a:lnTo>
                <a:lnTo>
                  <a:pt x="144960" y="87454"/>
                </a:lnTo>
                <a:cubicBezTo>
                  <a:pt x="144960" y="90333"/>
                  <a:pt x="142800" y="92132"/>
                  <a:pt x="140639" y="92132"/>
                </a:cubicBezTo>
                <a:cubicBezTo>
                  <a:pt x="138118" y="92132"/>
                  <a:pt x="135957" y="90333"/>
                  <a:pt x="135957" y="87454"/>
                </a:cubicBezTo>
                <a:lnTo>
                  <a:pt x="135957" y="68379"/>
                </a:lnTo>
                <a:lnTo>
                  <a:pt x="114711" y="68379"/>
                </a:lnTo>
                <a:lnTo>
                  <a:pt x="112190" y="88173"/>
                </a:lnTo>
                <a:cubicBezTo>
                  <a:pt x="111830" y="90693"/>
                  <a:pt x="109669" y="92132"/>
                  <a:pt x="107148" y="92132"/>
                </a:cubicBezTo>
                <a:cubicBezTo>
                  <a:pt x="104628" y="91772"/>
                  <a:pt x="103187" y="89613"/>
                  <a:pt x="103547" y="87094"/>
                </a:cubicBezTo>
                <a:lnTo>
                  <a:pt x="106428" y="63341"/>
                </a:lnTo>
                <a:cubicBezTo>
                  <a:pt x="106788" y="61182"/>
                  <a:pt x="108589" y="59382"/>
                  <a:pt x="110750" y="59382"/>
                </a:cubicBezTo>
                <a:lnTo>
                  <a:pt x="135957" y="59382"/>
                </a:lnTo>
                <a:lnTo>
                  <a:pt x="135957" y="52184"/>
                </a:lnTo>
                <a:cubicBezTo>
                  <a:pt x="135957" y="23393"/>
                  <a:pt x="159365" y="0"/>
                  <a:pt x="1878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02" tIns="45688" rIns="91402" bIns="45688" anchor="ctr" anchorCtr="0">
            <a:noAutofit/>
          </a:bodyPr>
          <a:lstStyle/>
          <a:p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11573080" y="4170573"/>
            <a:ext cx="1231493" cy="1231493"/>
          </a:xfrm>
          <a:custGeom>
            <a:avLst/>
            <a:gdLst/>
            <a:ahLst/>
            <a:cxnLst/>
            <a:rect l="l" t="t" r="r" b="b"/>
            <a:pathLst>
              <a:path w="293098" h="293328" extrusionOk="0">
                <a:moveTo>
                  <a:pt x="77421" y="206375"/>
                </a:moveTo>
                <a:cubicBezTo>
                  <a:pt x="79986" y="206375"/>
                  <a:pt x="82184" y="208573"/>
                  <a:pt x="82184" y="211138"/>
                </a:cubicBezTo>
                <a:cubicBezTo>
                  <a:pt x="82184" y="213702"/>
                  <a:pt x="79986" y="215534"/>
                  <a:pt x="77421" y="215534"/>
                </a:cubicBezTo>
                <a:cubicBezTo>
                  <a:pt x="74857" y="215534"/>
                  <a:pt x="73025" y="213702"/>
                  <a:pt x="73025" y="211138"/>
                </a:cubicBezTo>
                <a:cubicBezTo>
                  <a:pt x="73025" y="208573"/>
                  <a:pt x="74857" y="206375"/>
                  <a:pt x="77421" y="206375"/>
                </a:cubicBezTo>
                <a:close/>
                <a:moveTo>
                  <a:pt x="63021" y="146351"/>
                </a:moveTo>
                <a:lnTo>
                  <a:pt x="63021" y="224014"/>
                </a:lnTo>
                <a:lnTo>
                  <a:pt x="91776" y="224014"/>
                </a:lnTo>
                <a:lnTo>
                  <a:pt x="91776" y="146351"/>
                </a:lnTo>
                <a:lnTo>
                  <a:pt x="63021" y="146351"/>
                </a:lnTo>
                <a:close/>
                <a:moveTo>
                  <a:pt x="146769" y="55026"/>
                </a:moveTo>
                <a:cubicBezTo>
                  <a:pt x="142096" y="55026"/>
                  <a:pt x="138861" y="55385"/>
                  <a:pt x="137064" y="55745"/>
                </a:cubicBezTo>
                <a:cubicBezTo>
                  <a:pt x="138502" y="63655"/>
                  <a:pt x="141018" y="80554"/>
                  <a:pt x="138502" y="88464"/>
                </a:cubicBezTo>
                <a:cubicBezTo>
                  <a:pt x="133829" y="102127"/>
                  <a:pt x="123046" y="113992"/>
                  <a:pt x="114061" y="123340"/>
                </a:cubicBezTo>
                <a:cubicBezTo>
                  <a:pt x="107591" y="130531"/>
                  <a:pt x="100761" y="137722"/>
                  <a:pt x="100761" y="142037"/>
                </a:cubicBezTo>
                <a:lnTo>
                  <a:pt x="100761" y="224014"/>
                </a:lnTo>
                <a:lnTo>
                  <a:pt x="204997" y="224014"/>
                </a:lnTo>
                <a:cubicBezTo>
                  <a:pt x="205357" y="224014"/>
                  <a:pt x="205357" y="224014"/>
                  <a:pt x="205716" y="224014"/>
                </a:cubicBezTo>
                <a:cubicBezTo>
                  <a:pt x="212545" y="223295"/>
                  <a:pt x="217577" y="217901"/>
                  <a:pt x="217577" y="211430"/>
                </a:cubicBezTo>
                <a:cubicBezTo>
                  <a:pt x="217577" y="209272"/>
                  <a:pt x="217218" y="207115"/>
                  <a:pt x="216140" y="204958"/>
                </a:cubicBezTo>
                <a:cubicBezTo>
                  <a:pt x="215421" y="203879"/>
                  <a:pt x="215421" y="202441"/>
                  <a:pt x="216140" y="201003"/>
                </a:cubicBezTo>
                <a:cubicBezTo>
                  <a:pt x="216499" y="199924"/>
                  <a:pt x="217577" y="198845"/>
                  <a:pt x="219015" y="198486"/>
                </a:cubicBezTo>
                <a:cubicBezTo>
                  <a:pt x="225126" y="197407"/>
                  <a:pt x="229439" y="192014"/>
                  <a:pt x="229439" y="186261"/>
                </a:cubicBezTo>
                <a:cubicBezTo>
                  <a:pt x="229439" y="183025"/>
                  <a:pt x="228361" y="179789"/>
                  <a:pt x="225844" y="177632"/>
                </a:cubicBezTo>
                <a:cubicBezTo>
                  <a:pt x="225126" y="176553"/>
                  <a:pt x="224766" y="175475"/>
                  <a:pt x="224766" y="174036"/>
                </a:cubicBezTo>
                <a:cubicBezTo>
                  <a:pt x="224766" y="172598"/>
                  <a:pt x="225485" y="171520"/>
                  <a:pt x="226563" y="170800"/>
                </a:cubicBezTo>
                <a:cubicBezTo>
                  <a:pt x="229798" y="168284"/>
                  <a:pt x="231955" y="164688"/>
                  <a:pt x="231955" y="160733"/>
                </a:cubicBezTo>
                <a:cubicBezTo>
                  <a:pt x="231955" y="154261"/>
                  <a:pt x="228001" y="151385"/>
                  <a:pt x="225126" y="151385"/>
                </a:cubicBezTo>
                <a:cubicBezTo>
                  <a:pt x="222610" y="151385"/>
                  <a:pt x="220812" y="149227"/>
                  <a:pt x="220812" y="146711"/>
                </a:cubicBezTo>
                <a:cubicBezTo>
                  <a:pt x="220812" y="144194"/>
                  <a:pt x="222610" y="142396"/>
                  <a:pt x="225126" y="142396"/>
                </a:cubicBezTo>
                <a:cubicBezTo>
                  <a:pt x="225844" y="142037"/>
                  <a:pt x="230517" y="139520"/>
                  <a:pt x="230517" y="131250"/>
                </a:cubicBezTo>
                <a:cubicBezTo>
                  <a:pt x="230517" y="125138"/>
                  <a:pt x="225485" y="120464"/>
                  <a:pt x="220812" y="120464"/>
                </a:cubicBezTo>
                <a:lnTo>
                  <a:pt x="166538" y="120464"/>
                </a:lnTo>
                <a:cubicBezTo>
                  <a:pt x="165100" y="120464"/>
                  <a:pt x="163662" y="119744"/>
                  <a:pt x="162944" y="118666"/>
                </a:cubicBezTo>
                <a:cubicBezTo>
                  <a:pt x="161865" y="117587"/>
                  <a:pt x="161865" y="116149"/>
                  <a:pt x="162225" y="114711"/>
                </a:cubicBezTo>
                <a:cubicBezTo>
                  <a:pt x="163303" y="110037"/>
                  <a:pt x="166538" y="98172"/>
                  <a:pt x="165100" y="84149"/>
                </a:cubicBezTo>
                <a:cubicBezTo>
                  <a:pt x="163303" y="67610"/>
                  <a:pt x="155755" y="55385"/>
                  <a:pt x="146769" y="55026"/>
                </a:cubicBezTo>
                <a:close/>
                <a:moveTo>
                  <a:pt x="147128" y="46396"/>
                </a:moveTo>
                <a:cubicBezTo>
                  <a:pt x="161146" y="46756"/>
                  <a:pt x="171929" y="61857"/>
                  <a:pt x="173727" y="83430"/>
                </a:cubicBezTo>
                <a:cubicBezTo>
                  <a:pt x="174805" y="94576"/>
                  <a:pt x="173727" y="105003"/>
                  <a:pt x="171929" y="111475"/>
                </a:cubicBezTo>
                <a:lnTo>
                  <a:pt x="220812" y="111475"/>
                </a:lnTo>
                <a:cubicBezTo>
                  <a:pt x="230877" y="111475"/>
                  <a:pt x="239503" y="120823"/>
                  <a:pt x="239503" y="131250"/>
                </a:cubicBezTo>
                <a:cubicBezTo>
                  <a:pt x="239503" y="137722"/>
                  <a:pt x="237346" y="142756"/>
                  <a:pt x="234471" y="146351"/>
                </a:cubicBezTo>
                <a:cubicBezTo>
                  <a:pt x="238065" y="149227"/>
                  <a:pt x="240941" y="154261"/>
                  <a:pt x="240941" y="160733"/>
                </a:cubicBezTo>
                <a:cubicBezTo>
                  <a:pt x="240941" y="165767"/>
                  <a:pt x="238784" y="170800"/>
                  <a:pt x="235190" y="175115"/>
                </a:cubicBezTo>
                <a:cubicBezTo>
                  <a:pt x="237346" y="178351"/>
                  <a:pt x="238425" y="181946"/>
                  <a:pt x="238425" y="186261"/>
                </a:cubicBezTo>
                <a:cubicBezTo>
                  <a:pt x="238425" y="194531"/>
                  <a:pt x="233393" y="202081"/>
                  <a:pt x="225844" y="205677"/>
                </a:cubicBezTo>
                <a:cubicBezTo>
                  <a:pt x="226204" y="207475"/>
                  <a:pt x="226563" y="209272"/>
                  <a:pt x="226563" y="211430"/>
                </a:cubicBezTo>
                <a:cubicBezTo>
                  <a:pt x="226563" y="222576"/>
                  <a:pt x="218296" y="231564"/>
                  <a:pt x="206435" y="232643"/>
                </a:cubicBezTo>
                <a:cubicBezTo>
                  <a:pt x="206435" y="232643"/>
                  <a:pt x="205716" y="233003"/>
                  <a:pt x="204997" y="233003"/>
                </a:cubicBezTo>
                <a:lnTo>
                  <a:pt x="46846" y="233003"/>
                </a:lnTo>
                <a:cubicBezTo>
                  <a:pt x="44330" y="233003"/>
                  <a:pt x="42173" y="230845"/>
                  <a:pt x="42173" y="228688"/>
                </a:cubicBezTo>
                <a:cubicBezTo>
                  <a:pt x="42173" y="226171"/>
                  <a:pt x="44330" y="224014"/>
                  <a:pt x="46846" y="224014"/>
                </a:cubicBezTo>
                <a:lnTo>
                  <a:pt x="54035" y="224014"/>
                </a:lnTo>
                <a:lnTo>
                  <a:pt x="54035" y="146351"/>
                </a:lnTo>
                <a:lnTo>
                  <a:pt x="17373" y="146351"/>
                </a:lnTo>
                <a:cubicBezTo>
                  <a:pt x="14497" y="146351"/>
                  <a:pt x="12700" y="144553"/>
                  <a:pt x="12700" y="142037"/>
                </a:cubicBezTo>
                <a:cubicBezTo>
                  <a:pt x="12700" y="139520"/>
                  <a:pt x="14497" y="137722"/>
                  <a:pt x="17373" y="137722"/>
                </a:cubicBezTo>
                <a:lnTo>
                  <a:pt x="92854" y="137722"/>
                </a:lnTo>
                <a:cubicBezTo>
                  <a:pt x="94651" y="131250"/>
                  <a:pt x="100761" y="125138"/>
                  <a:pt x="107591" y="117587"/>
                </a:cubicBezTo>
                <a:cubicBezTo>
                  <a:pt x="116217" y="108239"/>
                  <a:pt x="125922" y="97452"/>
                  <a:pt x="129876" y="85587"/>
                </a:cubicBezTo>
                <a:cubicBezTo>
                  <a:pt x="131673" y="80194"/>
                  <a:pt x="129157" y="62936"/>
                  <a:pt x="127360" y="53587"/>
                </a:cubicBezTo>
                <a:cubicBezTo>
                  <a:pt x="127000" y="51790"/>
                  <a:pt x="127719" y="49992"/>
                  <a:pt x="129516" y="48913"/>
                </a:cubicBezTo>
                <a:cubicBezTo>
                  <a:pt x="130235" y="48554"/>
                  <a:pt x="135267" y="46037"/>
                  <a:pt x="147128" y="46396"/>
                </a:cubicBezTo>
                <a:close/>
                <a:moveTo>
                  <a:pt x="146485" y="8987"/>
                </a:moveTo>
                <a:cubicBezTo>
                  <a:pt x="70729" y="8987"/>
                  <a:pt x="8976" y="70816"/>
                  <a:pt x="8976" y="146664"/>
                </a:cubicBezTo>
                <a:cubicBezTo>
                  <a:pt x="8976" y="222871"/>
                  <a:pt x="70729" y="284341"/>
                  <a:pt x="146485" y="284341"/>
                </a:cubicBezTo>
                <a:cubicBezTo>
                  <a:pt x="171617" y="284341"/>
                  <a:pt x="196031" y="277870"/>
                  <a:pt x="217214" y="265289"/>
                </a:cubicBezTo>
                <a:cubicBezTo>
                  <a:pt x="218291" y="264570"/>
                  <a:pt x="219727" y="264211"/>
                  <a:pt x="220804" y="264570"/>
                </a:cubicBezTo>
                <a:lnTo>
                  <a:pt x="282198" y="282544"/>
                </a:lnTo>
                <a:lnTo>
                  <a:pt x="264247" y="221074"/>
                </a:lnTo>
                <a:cubicBezTo>
                  <a:pt x="263888" y="219996"/>
                  <a:pt x="264247" y="218558"/>
                  <a:pt x="264606" y="217479"/>
                </a:cubicBezTo>
                <a:cubicBezTo>
                  <a:pt x="277531" y="196271"/>
                  <a:pt x="283993" y="171827"/>
                  <a:pt x="283993" y="146664"/>
                </a:cubicBezTo>
                <a:cubicBezTo>
                  <a:pt x="283993" y="70816"/>
                  <a:pt x="222599" y="8987"/>
                  <a:pt x="146485" y="8987"/>
                </a:cubicBezTo>
                <a:close/>
                <a:moveTo>
                  <a:pt x="146485" y="0"/>
                </a:moveTo>
                <a:cubicBezTo>
                  <a:pt x="227266" y="0"/>
                  <a:pt x="292969" y="66142"/>
                  <a:pt x="292969" y="146664"/>
                </a:cubicBezTo>
                <a:cubicBezTo>
                  <a:pt x="292969" y="172546"/>
                  <a:pt x="286147" y="198068"/>
                  <a:pt x="273222" y="220355"/>
                </a:cubicBezTo>
                <a:lnTo>
                  <a:pt x="292969" y="287576"/>
                </a:lnTo>
                <a:cubicBezTo>
                  <a:pt x="293328" y="289373"/>
                  <a:pt x="292969" y="291171"/>
                  <a:pt x="291533" y="292249"/>
                </a:cubicBezTo>
                <a:cubicBezTo>
                  <a:pt x="290815" y="292968"/>
                  <a:pt x="289738" y="293328"/>
                  <a:pt x="288661" y="293328"/>
                </a:cubicBezTo>
                <a:cubicBezTo>
                  <a:pt x="287943" y="293328"/>
                  <a:pt x="287584" y="293328"/>
                  <a:pt x="287225" y="293328"/>
                </a:cubicBezTo>
                <a:lnTo>
                  <a:pt x="220445" y="273557"/>
                </a:lnTo>
                <a:cubicBezTo>
                  <a:pt x="197826" y="286498"/>
                  <a:pt x="172694" y="293328"/>
                  <a:pt x="146485" y="293328"/>
                </a:cubicBezTo>
                <a:cubicBezTo>
                  <a:pt x="66061" y="293328"/>
                  <a:pt x="0" y="227545"/>
                  <a:pt x="0" y="146664"/>
                </a:cubicBezTo>
                <a:cubicBezTo>
                  <a:pt x="0" y="66142"/>
                  <a:pt x="66061" y="0"/>
                  <a:pt x="1464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02" tIns="45688" rIns="91402" bIns="45688" anchor="ctr" anchorCtr="0">
            <a:noAutofit/>
          </a:bodyPr>
          <a:lstStyle/>
          <a:p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16045655" y="4170573"/>
            <a:ext cx="1231493" cy="1231493"/>
          </a:xfrm>
          <a:custGeom>
            <a:avLst/>
            <a:gdLst/>
            <a:ahLst/>
            <a:cxnLst/>
            <a:rect l="l" t="t" r="r" b="b"/>
            <a:pathLst>
              <a:path w="293328" h="293328" extrusionOk="0">
                <a:moveTo>
                  <a:pt x="277852" y="151696"/>
                </a:moveTo>
                <a:cubicBezTo>
                  <a:pt x="210908" y="157088"/>
                  <a:pt x="156922" y="211009"/>
                  <a:pt x="151523" y="277870"/>
                </a:cubicBezTo>
                <a:lnTo>
                  <a:pt x="277852" y="151696"/>
                </a:lnTo>
                <a:close/>
                <a:moveTo>
                  <a:pt x="146844" y="81959"/>
                </a:moveTo>
                <a:lnTo>
                  <a:pt x="128489" y="118625"/>
                </a:lnTo>
                <a:cubicBezTo>
                  <a:pt x="127769" y="120423"/>
                  <a:pt x="126689" y="121141"/>
                  <a:pt x="125249" y="121141"/>
                </a:cubicBezTo>
                <a:lnTo>
                  <a:pt x="84579" y="127252"/>
                </a:lnTo>
                <a:lnTo>
                  <a:pt x="114092" y="155651"/>
                </a:lnTo>
                <a:cubicBezTo>
                  <a:pt x="114812" y="156729"/>
                  <a:pt x="115532" y="158167"/>
                  <a:pt x="115172" y="159605"/>
                </a:cubicBezTo>
                <a:lnTo>
                  <a:pt x="108334" y="200225"/>
                </a:lnTo>
                <a:lnTo>
                  <a:pt x="144685" y="181173"/>
                </a:lnTo>
                <a:cubicBezTo>
                  <a:pt x="145764" y="180454"/>
                  <a:pt x="147204" y="180454"/>
                  <a:pt x="148644" y="181173"/>
                </a:cubicBezTo>
                <a:lnTo>
                  <a:pt x="175997" y="195552"/>
                </a:lnTo>
                <a:cubicBezTo>
                  <a:pt x="178156" y="193035"/>
                  <a:pt x="180316" y="190160"/>
                  <a:pt x="182835" y="188003"/>
                </a:cubicBezTo>
                <a:lnTo>
                  <a:pt x="178156" y="159605"/>
                </a:lnTo>
                <a:cubicBezTo>
                  <a:pt x="177797" y="158167"/>
                  <a:pt x="178516" y="156729"/>
                  <a:pt x="179596" y="155651"/>
                </a:cubicBezTo>
                <a:lnTo>
                  <a:pt x="208749" y="127252"/>
                </a:lnTo>
                <a:lnTo>
                  <a:pt x="168439" y="121141"/>
                </a:lnTo>
                <a:cubicBezTo>
                  <a:pt x="166639" y="121141"/>
                  <a:pt x="165560" y="120423"/>
                  <a:pt x="164840" y="118625"/>
                </a:cubicBezTo>
                <a:lnTo>
                  <a:pt x="146844" y="81959"/>
                </a:lnTo>
                <a:close/>
                <a:moveTo>
                  <a:pt x="146477" y="30162"/>
                </a:moveTo>
                <a:cubicBezTo>
                  <a:pt x="150798" y="30162"/>
                  <a:pt x="155119" y="31965"/>
                  <a:pt x="158360" y="35212"/>
                </a:cubicBezTo>
                <a:lnTo>
                  <a:pt x="162681" y="40261"/>
                </a:lnTo>
                <a:cubicBezTo>
                  <a:pt x="165202" y="42425"/>
                  <a:pt x="168443" y="43147"/>
                  <a:pt x="171324" y="41704"/>
                </a:cubicBezTo>
                <a:lnTo>
                  <a:pt x="177806" y="39179"/>
                </a:lnTo>
                <a:cubicBezTo>
                  <a:pt x="181767" y="37376"/>
                  <a:pt x="186448" y="37015"/>
                  <a:pt x="190769" y="38818"/>
                </a:cubicBezTo>
                <a:cubicBezTo>
                  <a:pt x="195091" y="40622"/>
                  <a:pt x="197972" y="44229"/>
                  <a:pt x="199772" y="48557"/>
                </a:cubicBezTo>
                <a:lnTo>
                  <a:pt x="202293" y="54688"/>
                </a:lnTo>
                <a:cubicBezTo>
                  <a:pt x="203373" y="57574"/>
                  <a:pt x="206254" y="59377"/>
                  <a:pt x="209495" y="59738"/>
                </a:cubicBezTo>
                <a:lnTo>
                  <a:pt x="216337" y="59377"/>
                </a:lnTo>
                <a:cubicBezTo>
                  <a:pt x="220658" y="59377"/>
                  <a:pt x="225339" y="60820"/>
                  <a:pt x="228580" y="64427"/>
                </a:cubicBezTo>
                <a:cubicBezTo>
                  <a:pt x="231461" y="67673"/>
                  <a:pt x="233622" y="72001"/>
                  <a:pt x="233262" y="76329"/>
                </a:cubicBezTo>
                <a:lnTo>
                  <a:pt x="232902" y="83182"/>
                </a:lnTo>
                <a:cubicBezTo>
                  <a:pt x="232902" y="86428"/>
                  <a:pt x="235062" y="89314"/>
                  <a:pt x="237943" y="90396"/>
                </a:cubicBezTo>
                <a:lnTo>
                  <a:pt x="244425" y="92920"/>
                </a:lnTo>
                <a:cubicBezTo>
                  <a:pt x="248386" y="94363"/>
                  <a:pt x="251987" y="97609"/>
                  <a:pt x="253428" y="101937"/>
                </a:cubicBezTo>
                <a:cubicBezTo>
                  <a:pt x="255228" y="105905"/>
                  <a:pt x="255228" y="110954"/>
                  <a:pt x="253428" y="114922"/>
                </a:cubicBezTo>
                <a:lnTo>
                  <a:pt x="250547" y="121414"/>
                </a:lnTo>
                <a:cubicBezTo>
                  <a:pt x="249106" y="123939"/>
                  <a:pt x="249826" y="127546"/>
                  <a:pt x="252347" y="129710"/>
                </a:cubicBezTo>
                <a:cubicBezTo>
                  <a:pt x="254148" y="131513"/>
                  <a:pt x="254148" y="134399"/>
                  <a:pt x="252347" y="136202"/>
                </a:cubicBezTo>
                <a:cubicBezTo>
                  <a:pt x="250907" y="137645"/>
                  <a:pt x="248026" y="138005"/>
                  <a:pt x="246225" y="136202"/>
                </a:cubicBezTo>
                <a:cubicBezTo>
                  <a:pt x="241184" y="131513"/>
                  <a:pt x="239744" y="123939"/>
                  <a:pt x="242624" y="117447"/>
                </a:cubicBezTo>
                <a:lnTo>
                  <a:pt x="245145" y="111315"/>
                </a:lnTo>
                <a:cubicBezTo>
                  <a:pt x="246225" y="109512"/>
                  <a:pt x="246225" y="107348"/>
                  <a:pt x="245145" y="105544"/>
                </a:cubicBezTo>
                <a:cubicBezTo>
                  <a:pt x="244785" y="103380"/>
                  <a:pt x="242984" y="101937"/>
                  <a:pt x="241184" y="101216"/>
                </a:cubicBezTo>
                <a:lnTo>
                  <a:pt x="234702" y="98691"/>
                </a:lnTo>
                <a:cubicBezTo>
                  <a:pt x="228220" y="96167"/>
                  <a:pt x="223899" y="90035"/>
                  <a:pt x="224259" y="82821"/>
                </a:cubicBezTo>
                <a:lnTo>
                  <a:pt x="224259" y="76329"/>
                </a:lnTo>
                <a:cubicBezTo>
                  <a:pt x="224259" y="74165"/>
                  <a:pt x="223539" y="72001"/>
                  <a:pt x="222098" y="70558"/>
                </a:cubicBezTo>
                <a:cubicBezTo>
                  <a:pt x="220658" y="69116"/>
                  <a:pt x="218497" y="68394"/>
                  <a:pt x="216337" y="68394"/>
                </a:cubicBezTo>
                <a:lnTo>
                  <a:pt x="209855" y="68394"/>
                </a:lnTo>
                <a:cubicBezTo>
                  <a:pt x="202653" y="68755"/>
                  <a:pt x="196531" y="64427"/>
                  <a:pt x="194010" y="57934"/>
                </a:cubicBezTo>
                <a:lnTo>
                  <a:pt x="191490" y="51442"/>
                </a:lnTo>
                <a:cubicBezTo>
                  <a:pt x="190769" y="49639"/>
                  <a:pt x="189329" y="47835"/>
                  <a:pt x="187168" y="47114"/>
                </a:cubicBezTo>
                <a:cubicBezTo>
                  <a:pt x="185368" y="46393"/>
                  <a:pt x="183207" y="46393"/>
                  <a:pt x="181407" y="47475"/>
                </a:cubicBezTo>
                <a:lnTo>
                  <a:pt x="174925" y="49999"/>
                </a:lnTo>
                <a:cubicBezTo>
                  <a:pt x="168803" y="52885"/>
                  <a:pt x="161241" y="51442"/>
                  <a:pt x="156560" y="46393"/>
                </a:cubicBezTo>
                <a:lnTo>
                  <a:pt x="151878" y="41343"/>
                </a:lnTo>
                <a:cubicBezTo>
                  <a:pt x="150438" y="39900"/>
                  <a:pt x="148637" y="39179"/>
                  <a:pt x="146477" y="39179"/>
                </a:cubicBezTo>
                <a:cubicBezTo>
                  <a:pt x="144316" y="39179"/>
                  <a:pt x="142155" y="39900"/>
                  <a:pt x="140715" y="41343"/>
                </a:cubicBezTo>
                <a:lnTo>
                  <a:pt x="136034" y="46393"/>
                </a:lnTo>
                <a:cubicBezTo>
                  <a:pt x="131352" y="51442"/>
                  <a:pt x="123790" y="52885"/>
                  <a:pt x="117308" y="49999"/>
                </a:cubicBezTo>
                <a:lnTo>
                  <a:pt x="111186" y="47475"/>
                </a:lnTo>
                <a:cubicBezTo>
                  <a:pt x="109386" y="46393"/>
                  <a:pt x="107225" y="46393"/>
                  <a:pt x="105425" y="47114"/>
                </a:cubicBezTo>
                <a:cubicBezTo>
                  <a:pt x="103264" y="47835"/>
                  <a:pt x="101824" y="49639"/>
                  <a:pt x="101104" y="51442"/>
                </a:cubicBezTo>
                <a:lnTo>
                  <a:pt x="98583" y="57934"/>
                </a:lnTo>
                <a:cubicBezTo>
                  <a:pt x="96062" y="64427"/>
                  <a:pt x="89940" y="68755"/>
                  <a:pt x="82738" y="68394"/>
                </a:cubicBezTo>
                <a:lnTo>
                  <a:pt x="76256" y="68394"/>
                </a:lnTo>
                <a:cubicBezTo>
                  <a:pt x="74096" y="68394"/>
                  <a:pt x="71935" y="69116"/>
                  <a:pt x="70495" y="70558"/>
                </a:cubicBezTo>
                <a:cubicBezTo>
                  <a:pt x="69054" y="72001"/>
                  <a:pt x="68334" y="74165"/>
                  <a:pt x="68334" y="76329"/>
                </a:cubicBezTo>
                <a:lnTo>
                  <a:pt x="68694" y="82821"/>
                </a:lnTo>
                <a:cubicBezTo>
                  <a:pt x="68694" y="90035"/>
                  <a:pt x="64373" y="96167"/>
                  <a:pt x="57891" y="98691"/>
                </a:cubicBezTo>
                <a:lnTo>
                  <a:pt x="51409" y="101216"/>
                </a:lnTo>
                <a:cubicBezTo>
                  <a:pt x="49609" y="101937"/>
                  <a:pt x="47808" y="103380"/>
                  <a:pt x="47088" y="105544"/>
                </a:cubicBezTo>
                <a:cubicBezTo>
                  <a:pt x="46368" y="107348"/>
                  <a:pt x="46368" y="109512"/>
                  <a:pt x="47448" y="111315"/>
                </a:cubicBezTo>
                <a:lnTo>
                  <a:pt x="49969" y="117447"/>
                </a:lnTo>
                <a:cubicBezTo>
                  <a:pt x="52850" y="123939"/>
                  <a:pt x="51409" y="131513"/>
                  <a:pt x="46368" y="136202"/>
                </a:cubicBezTo>
                <a:lnTo>
                  <a:pt x="41326" y="140891"/>
                </a:lnTo>
                <a:cubicBezTo>
                  <a:pt x="39886" y="142334"/>
                  <a:pt x="39166" y="144498"/>
                  <a:pt x="39166" y="146301"/>
                </a:cubicBezTo>
                <a:cubicBezTo>
                  <a:pt x="39166" y="148465"/>
                  <a:pt x="39886" y="150629"/>
                  <a:pt x="41326" y="152072"/>
                </a:cubicBezTo>
                <a:lnTo>
                  <a:pt x="46368" y="156761"/>
                </a:lnTo>
                <a:cubicBezTo>
                  <a:pt x="51409" y="161450"/>
                  <a:pt x="52850" y="169024"/>
                  <a:pt x="49969" y="175155"/>
                </a:cubicBezTo>
                <a:lnTo>
                  <a:pt x="47448" y="181648"/>
                </a:lnTo>
                <a:cubicBezTo>
                  <a:pt x="46368" y="183451"/>
                  <a:pt x="46368" y="185615"/>
                  <a:pt x="47088" y="187779"/>
                </a:cubicBezTo>
                <a:cubicBezTo>
                  <a:pt x="47808" y="189583"/>
                  <a:pt x="49609" y="191025"/>
                  <a:pt x="51409" y="191747"/>
                </a:cubicBezTo>
                <a:lnTo>
                  <a:pt x="57891" y="194271"/>
                </a:lnTo>
                <a:cubicBezTo>
                  <a:pt x="64373" y="196796"/>
                  <a:pt x="68694" y="202928"/>
                  <a:pt x="68694" y="210141"/>
                </a:cubicBezTo>
                <a:lnTo>
                  <a:pt x="68334" y="216994"/>
                </a:lnTo>
                <a:cubicBezTo>
                  <a:pt x="68334" y="218798"/>
                  <a:pt x="69054" y="220962"/>
                  <a:pt x="70495" y="222405"/>
                </a:cubicBezTo>
                <a:cubicBezTo>
                  <a:pt x="71935" y="223847"/>
                  <a:pt x="74096" y="224929"/>
                  <a:pt x="76256" y="224569"/>
                </a:cubicBezTo>
                <a:lnTo>
                  <a:pt x="82738" y="224569"/>
                </a:lnTo>
                <a:cubicBezTo>
                  <a:pt x="89940" y="224569"/>
                  <a:pt x="96062" y="228536"/>
                  <a:pt x="98583" y="235028"/>
                </a:cubicBezTo>
                <a:lnTo>
                  <a:pt x="101104" y="241521"/>
                </a:lnTo>
                <a:cubicBezTo>
                  <a:pt x="101824" y="243324"/>
                  <a:pt x="103264" y="245127"/>
                  <a:pt x="105425" y="245488"/>
                </a:cubicBezTo>
                <a:cubicBezTo>
                  <a:pt x="107225" y="246570"/>
                  <a:pt x="109386" y="246570"/>
                  <a:pt x="111186" y="245488"/>
                </a:cubicBezTo>
                <a:lnTo>
                  <a:pt x="117308" y="242963"/>
                </a:lnTo>
                <a:cubicBezTo>
                  <a:pt x="123790" y="240078"/>
                  <a:pt x="131352" y="241521"/>
                  <a:pt x="136034" y="246570"/>
                </a:cubicBezTo>
                <a:cubicBezTo>
                  <a:pt x="137834" y="248373"/>
                  <a:pt x="137834" y="251259"/>
                  <a:pt x="136034" y="252702"/>
                </a:cubicBezTo>
                <a:cubicBezTo>
                  <a:pt x="134233" y="254505"/>
                  <a:pt x="131352" y="254505"/>
                  <a:pt x="129552" y="252702"/>
                </a:cubicBezTo>
                <a:cubicBezTo>
                  <a:pt x="127391" y="250177"/>
                  <a:pt x="123790" y="249816"/>
                  <a:pt x="121269" y="250898"/>
                </a:cubicBezTo>
                <a:lnTo>
                  <a:pt x="114788" y="253784"/>
                </a:lnTo>
                <a:cubicBezTo>
                  <a:pt x="112627" y="254866"/>
                  <a:pt x="110466" y="255226"/>
                  <a:pt x="107946" y="255226"/>
                </a:cubicBezTo>
                <a:cubicBezTo>
                  <a:pt x="105785" y="255226"/>
                  <a:pt x="103624" y="254866"/>
                  <a:pt x="101824" y="253784"/>
                </a:cubicBezTo>
                <a:cubicBezTo>
                  <a:pt x="97863" y="251980"/>
                  <a:pt x="94262" y="248734"/>
                  <a:pt x="92821" y="244406"/>
                </a:cubicBezTo>
                <a:lnTo>
                  <a:pt x="90300" y="238274"/>
                </a:lnTo>
                <a:cubicBezTo>
                  <a:pt x="89220" y="235389"/>
                  <a:pt x="85979" y="233225"/>
                  <a:pt x="83098" y="233225"/>
                </a:cubicBezTo>
                <a:lnTo>
                  <a:pt x="76256" y="233586"/>
                </a:lnTo>
                <a:cubicBezTo>
                  <a:pt x="71935" y="233586"/>
                  <a:pt x="67254" y="231782"/>
                  <a:pt x="64373" y="228897"/>
                </a:cubicBezTo>
                <a:cubicBezTo>
                  <a:pt x="60772" y="225651"/>
                  <a:pt x="59332" y="220962"/>
                  <a:pt x="59332" y="216634"/>
                </a:cubicBezTo>
                <a:lnTo>
                  <a:pt x="59692" y="209781"/>
                </a:lnTo>
                <a:cubicBezTo>
                  <a:pt x="59692" y="206535"/>
                  <a:pt x="57891" y="203649"/>
                  <a:pt x="54650" y="202567"/>
                </a:cubicBezTo>
                <a:lnTo>
                  <a:pt x="48528" y="200042"/>
                </a:lnTo>
                <a:cubicBezTo>
                  <a:pt x="44207" y="198239"/>
                  <a:pt x="40606" y="195354"/>
                  <a:pt x="38806" y="191025"/>
                </a:cubicBezTo>
                <a:cubicBezTo>
                  <a:pt x="37005" y="186697"/>
                  <a:pt x="37365" y="182008"/>
                  <a:pt x="39166" y="178041"/>
                </a:cubicBezTo>
                <a:lnTo>
                  <a:pt x="41686" y="171549"/>
                </a:lnTo>
                <a:cubicBezTo>
                  <a:pt x="43487" y="168663"/>
                  <a:pt x="42407" y="165417"/>
                  <a:pt x="40246" y="162892"/>
                </a:cubicBezTo>
                <a:lnTo>
                  <a:pt x="35205" y="158564"/>
                </a:lnTo>
                <a:cubicBezTo>
                  <a:pt x="32324" y="155318"/>
                  <a:pt x="30163" y="150990"/>
                  <a:pt x="30163" y="146301"/>
                </a:cubicBezTo>
                <a:cubicBezTo>
                  <a:pt x="30163" y="141973"/>
                  <a:pt x="32324" y="137645"/>
                  <a:pt x="35205" y="134399"/>
                </a:cubicBezTo>
                <a:lnTo>
                  <a:pt x="40246" y="129710"/>
                </a:lnTo>
                <a:cubicBezTo>
                  <a:pt x="42407" y="127546"/>
                  <a:pt x="43487" y="123939"/>
                  <a:pt x="41686" y="121414"/>
                </a:cubicBezTo>
                <a:lnTo>
                  <a:pt x="39166" y="114922"/>
                </a:lnTo>
                <a:cubicBezTo>
                  <a:pt x="37365" y="110954"/>
                  <a:pt x="37005" y="105905"/>
                  <a:pt x="38806" y="101937"/>
                </a:cubicBezTo>
                <a:cubicBezTo>
                  <a:pt x="40606" y="97609"/>
                  <a:pt x="44207" y="94363"/>
                  <a:pt x="48528" y="92920"/>
                </a:cubicBezTo>
                <a:lnTo>
                  <a:pt x="54650" y="90396"/>
                </a:lnTo>
                <a:cubicBezTo>
                  <a:pt x="57891" y="89314"/>
                  <a:pt x="59692" y="86428"/>
                  <a:pt x="59692" y="83182"/>
                </a:cubicBezTo>
                <a:lnTo>
                  <a:pt x="59332" y="76329"/>
                </a:lnTo>
                <a:cubicBezTo>
                  <a:pt x="59332" y="71640"/>
                  <a:pt x="60772" y="67673"/>
                  <a:pt x="64373" y="64427"/>
                </a:cubicBezTo>
                <a:cubicBezTo>
                  <a:pt x="67254" y="60820"/>
                  <a:pt x="71575" y="59377"/>
                  <a:pt x="76256" y="59377"/>
                </a:cubicBezTo>
                <a:lnTo>
                  <a:pt x="83098" y="59738"/>
                </a:lnTo>
                <a:cubicBezTo>
                  <a:pt x="86339" y="59377"/>
                  <a:pt x="89220" y="57574"/>
                  <a:pt x="90300" y="54688"/>
                </a:cubicBezTo>
                <a:lnTo>
                  <a:pt x="92821" y="48557"/>
                </a:lnTo>
                <a:cubicBezTo>
                  <a:pt x="94262" y="44229"/>
                  <a:pt x="97863" y="40622"/>
                  <a:pt x="101824" y="38818"/>
                </a:cubicBezTo>
                <a:cubicBezTo>
                  <a:pt x="105785" y="37015"/>
                  <a:pt x="110826" y="37376"/>
                  <a:pt x="114788" y="39179"/>
                </a:cubicBezTo>
                <a:lnTo>
                  <a:pt x="121269" y="41704"/>
                </a:lnTo>
                <a:cubicBezTo>
                  <a:pt x="124150" y="43147"/>
                  <a:pt x="127391" y="42425"/>
                  <a:pt x="129552" y="40261"/>
                </a:cubicBezTo>
                <a:lnTo>
                  <a:pt x="134233" y="35212"/>
                </a:lnTo>
                <a:cubicBezTo>
                  <a:pt x="137474" y="31965"/>
                  <a:pt x="141795" y="30162"/>
                  <a:pt x="146477" y="30162"/>
                </a:cubicBezTo>
                <a:close/>
                <a:moveTo>
                  <a:pt x="146844" y="8987"/>
                </a:moveTo>
                <a:cubicBezTo>
                  <a:pt x="70543" y="8987"/>
                  <a:pt x="8638" y="70816"/>
                  <a:pt x="8638" y="146664"/>
                </a:cubicBezTo>
                <a:cubicBezTo>
                  <a:pt x="8638" y="221434"/>
                  <a:pt x="68383" y="282184"/>
                  <a:pt x="142165" y="284341"/>
                </a:cubicBezTo>
                <a:cubicBezTo>
                  <a:pt x="143245" y="253786"/>
                  <a:pt x="153682" y="225747"/>
                  <a:pt x="170598" y="202741"/>
                </a:cubicBezTo>
                <a:lnTo>
                  <a:pt x="146844" y="189800"/>
                </a:lnTo>
                <a:lnTo>
                  <a:pt x="104375" y="212087"/>
                </a:lnTo>
                <a:cubicBezTo>
                  <a:pt x="103655" y="212447"/>
                  <a:pt x="102935" y="212806"/>
                  <a:pt x="102215" y="212806"/>
                </a:cubicBezTo>
                <a:cubicBezTo>
                  <a:pt x="101495" y="212806"/>
                  <a:pt x="100416" y="212447"/>
                  <a:pt x="99696" y="211728"/>
                </a:cubicBezTo>
                <a:cubicBezTo>
                  <a:pt x="98256" y="211009"/>
                  <a:pt x="97536" y="209212"/>
                  <a:pt x="97896" y="207414"/>
                </a:cubicBezTo>
                <a:lnTo>
                  <a:pt x="105814" y="160683"/>
                </a:lnTo>
                <a:lnTo>
                  <a:pt x="71982" y="127252"/>
                </a:lnTo>
                <a:cubicBezTo>
                  <a:pt x="70543" y="126174"/>
                  <a:pt x="70183" y="124377"/>
                  <a:pt x="70543" y="122939"/>
                </a:cubicBezTo>
                <a:cubicBezTo>
                  <a:pt x="71263" y="121141"/>
                  <a:pt x="72702" y="119704"/>
                  <a:pt x="74142" y="119704"/>
                </a:cubicBezTo>
                <a:lnTo>
                  <a:pt x="121650" y="112874"/>
                </a:lnTo>
                <a:lnTo>
                  <a:pt x="142525" y="70097"/>
                </a:lnTo>
                <a:cubicBezTo>
                  <a:pt x="143965" y="66861"/>
                  <a:pt x="149004" y="66861"/>
                  <a:pt x="150803" y="70097"/>
                </a:cubicBezTo>
                <a:lnTo>
                  <a:pt x="171678" y="112874"/>
                </a:lnTo>
                <a:lnTo>
                  <a:pt x="218826" y="119704"/>
                </a:lnTo>
                <a:cubicBezTo>
                  <a:pt x="220626" y="119704"/>
                  <a:pt x="222066" y="121141"/>
                  <a:pt x="222426" y="122939"/>
                </a:cubicBezTo>
                <a:cubicBezTo>
                  <a:pt x="223145" y="124377"/>
                  <a:pt x="222426" y="126174"/>
                  <a:pt x="221706" y="127252"/>
                </a:cubicBezTo>
                <a:lnTo>
                  <a:pt x="187154" y="160683"/>
                </a:lnTo>
                <a:lnTo>
                  <a:pt x="190753" y="180095"/>
                </a:lnTo>
                <a:cubicBezTo>
                  <a:pt x="215587" y="157448"/>
                  <a:pt x="248339" y="143429"/>
                  <a:pt x="284690" y="142350"/>
                </a:cubicBezTo>
                <a:cubicBezTo>
                  <a:pt x="282171" y="68659"/>
                  <a:pt x="221346" y="8987"/>
                  <a:pt x="146844" y="8987"/>
                </a:cubicBezTo>
                <a:close/>
                <a:moveTo>
                  <a:pt x="146844" y="0"/>
                </a:moveTo>
                <a:cubicBezTo>
                  <a:pt x="227464" y="0"/>
                  <a:pt x="293328" y="66143"/>
                  <a:pt x="293328" y="146664"/>
                </a:cubicBezTo>
                <a:cubicBezTo>
                  <a:pt x="293328" y="148102"/>
                  <a:pt x="292968" y="149180"/>
                  <a:pt x="292248" y="149899"/>
                </a:cubicBezTo>
                <a:lnTo>
                  <a:pt x="149723" y="292249"/>
                </a:lnTo>
                <a:cubicBezTo>
                  <a:pt x="149004" y="292968"/>
                  <a:pt x="147564" y="293328"/>
                  <a:pt x="146844" y="293328"/>
                </a:cubicBezTo>
                <a:cubicBezTo>
                  <a:pt x="65864" y="293328"/>
                  <a:pt x="0" y="227545"/>
                  <a:pt x="0" y="146664"/>
                </a:cubicBezTo>
                <a:cubicBezTo>
                  <a:pt x="0" y="66143"/>
                  <a:pt x="65864" y="0"/>
                  <a:pt x="1468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02" tIns="45688" rIns="91402" bIns="45688" anchor="ctr" anchorCtr="0">
            <a:noAutofit/>
          </a:bodyPr>
          <a:lstStyle/>
          <a:p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2627925" y="4170573"/>
            <a:ext cx="1231493" cy="1231493"/>
          </a:xfrm>
          <a:custGeom>
            <a:avLst/>
            <a:gdLst/>
            <a:ahLst/>
            <a:cxnLst/>
            <a:rect l="l" t="t" r="r" b="b"/>
            <a:pathLst>
              <a:path w="293297" h="293328" extrusionOk="0">
                <a:moveTo>
                  <a:pt x="271538" y="241564"/>
                </a:moveTo>
                <a:lnTo>
                  <a:pt x="241687" y="271759"/>
                </a:lnTo>
                <a:lnTo>
                  <a:pt x="252117" y="282544"/>
                </a:lnTo>
                <a:cubicBezTo>
                  <a:pt x="254994" y="285419"/>
                  <a:pt x="259670" y="285419"/>
                  <a:pt x="262906" y="282544"/>
                </a:cubicBezTo>
                <a:lnTo>
                  <a:pt x="282328" y="262773"/>
                </a:lnTo>
                <a:cubicBezTo>
                  <a:pt x="283766" y="261694"/>
                  <a:pt x="284486" y="259537"/>
                  <a:pt x="284486" y="257740"/>
                </a:cubicBezTo>
                <a:cubicBezTo>
                  <a:pt x="284486" y="255583"/>
                  <a:pt x="283766" y="253786"/>
                  <a:pt x="282328" y="252348"/>
                </a:cubicBezTo>
                <a:lnTo>
                  <a:pt x="271538" y="241564"/>
                </a:lnTo>
                <a:close/>
                <a:moveTo>
                  <a:pt x="229818" y="200225"/>
                </a:moveTo>
                <a:lnTo>
                  <a:pt x="199608" y="230061"/>
                </a:lnTo>
                <a:lnTo>
                  <a:pt x="235213" y="265289"/>
                </a:lnTo>
                <a:lnTo>
                  <a:pt x="265424" y="235453"/>
                </a:lnTo>
                <a:lnTo>
                  <a:pt x="229818" y="200225"/>
                </a:lnTo>
                <a:close/>
                <a:moveTo>
                  <a:pt x="198169" y="183330"/>
                </a:moveTo>
                <a:cubicBezTo>
                  <a:pt x="196011" y="186206"/>
                  <a:pt x="193493" y="188722"/>
                  <a:pt x="190976" y="191238"/>
                </a:cubicBezTo>
                <a:cubicBezTo>
                  <a:pt x="188458" y="193754"/>
                  <a:pt x="185941" y="195911"/>
                  <a:pt x="183423" y="198428"/>
                </a:cubicBezTo>
                <a:lnTo>
                  <a:pt x="201046" y="216042"/>
                </a:lnTo>
                <a:lnTo>
                  <a:pt x="216152" y="201303"/>
                </a:lnTo>
                <a:lnTo>
                  <a:pt x="198169" y="183330"/>
                </a:lnTo>
                <a:close/>
                <a:moveTo>
                  <a:pt x="112712" y="81734"/>
                </a:moveTo>
                <a:cubicBezTo>
                  <a:pt x="103641" y="81734"/>
                  <a:pt x="96384" y="88991"/>
                  <a:pt x="96384" y="98062"/>
                </a:cubicBezTo>
                <a:cubicBezTo>
                  <a:pt x="96384" y="107134"/>
                  <a:pt x="103641" y="114391"/>
                  <a:pt x="112712" y="114391"/>
                </a:cubicBezTo>
                <a:cubicBezTo>
                  <a:pt x="121784" y="114391"/>
                  <a:pt x="129041" y="107134"/>
                  <a:pt x="129041" y="98062"/>
                </a:cubicBezTo>
                <a:cubicBezTo>
                  <a:pt x="129041" y="88991"/>
                  <a:pt x="121784" y="81734"/>
                  <a:pt x="112712" y="81734"/>
                </a:cubicBezTo>
                <a:close/>
                <a:moveTo>
                  <a:pt x="112712" y="73025"/>
                </a:moveTo>
                <a:cubicBezTo>
                  <a:pt x="126501" y="73025"/>
                  <a:pt x="137749" y="84274"/>
                  <a:pt x="137749" y="98062"/>
                </a:cubicBezTo>
                <a:cubicBezTo>
                  <a:pt x="137749" y="112214"/>
                  <a:pt x="126501" y="123462"/>
                  <a:pt x="112712" y="123462"/>
                </a:cubicBezTo>
                <a:cubicBezTo>
                  <a:pt x="98924" y="123462"/>
                  <a:pt x="87312" y="112214"/>
                  <a:pt x="87312" y="98062"/>
                </a:cubicBezTo>
                <a:cubicBezTo>
                  <a:pt x="87312" y="84274"/>
                  <a:pt x="98924" y="73025"/>
                  <a:pt x="112712" y="73025"/>
                </a:cubicBezTo>
                <a:close/>
                <a:moveTo>
                  <a:pt x="113326" y="51535"/>
                </a:moveTo>
                <a:cubicBezTo>
                  <a:pt x="100706" y="51535"/>
                  <a:pt x="89167" y="56595"/>
                  <a:pt x="80152" y="65268"/>
                </a:cubicBezTo>
                <a:cubicBezTo>
                  <a:pt x="71498" y="74302"/>
                  <a:pt x="66450" y="85867"/>
                  <a:pt x="66450" y="98515"/>
                </a:cubicBezTo>
                <a:cubicBezTo>
                  <a:pt x="66450" y="111163"/>
                  <a:pt x="71498" y="123089"/>
                  <a:pt x="80152" y="131762"/>
                </a:cubicBezTo>
                <a:lnTo>
                  <a:pt x="113326" y="165009"/>
                </a:lnTo>
                <a:lnTo>
                  <a:pt x="146500" y="131762"/>
                </a:lnTo>
                <a:cubicBezTo>
                  <a:pt x="164529" y="113332"/>
                  <a:pt x="164529" y="83698"/>
                  <a:pt x="146500" y="65268"/>
                </a:cubicBezTo>
                <a:cubicBezTo>
                  <a:pt x="137485" y="56595"/>
                  <a:pt x="125946" y="51535"/>
                  <a:pt x="113326" y="51535"/>
                </a:cubicBezTo>
                <a:close/>
                <a:moveTo>
                  <a:pt x="113326" y="42862"/>
                </a:moveTo>
                <a:cubicBezTo>
                  <a:pt x="128110" y="42862"/>
                  <a:pt x="142173" y="48644"/>
                  <a:pt x="152630" y="59124"/>
                </a:cubicBezTo>
                <a:cubicBezTo>
                  <a:pt x="174265" y="80807"/>
                  <a:pt x="174265" y="116223"/>
                  <a:pt x="152630" y="137906"/>
                </a:cubicBezTo>
                <a:lnTo>
                  <a:pt x="124143" y="166816"/>
                </a:lnTo>
                <a:lnTo>
                  <a:pt x="169938" y="166816"/>
                </a:lnTo>
                <a:cubicBezTo>
                  <a:pt x="172101" y="166816"/>
                  <a:pt x="174265" y="168623"/>
                  <a:pt x="174265" y="171514"/>
                </a:cubicBezTo>
                <a:cubicBezTo>
                  <a:pt x="174265" y="173682"/>
                  <a:pt x="172101" y="175851"/>
                  <a:pt x="169938" y="175851"/>
                </a:cubicBezTo>
                <a:lnTo>
                  <a:pt x="56714" y="175851"/>
                </a:lnTo>
                <a:cubicBezTo>
                  <a:pt x="54551" y="175851"/>
                  <a:pt x="52387" y="173682"/>
                  <a:pt x="52387" y="171514"/>
                </a:cubicBezTo>
                <a:cubicBezTo>
                  <a:pt x="52387" y="168623"/>
                  <a:pt x="54551" y="166816"/>
                  <a:pt x="56714" y="166816"/>
                </a:cubicBezTo>
                <a:lnTo>
                  <a:pt x="102508" y="166816"/>
                </a:lnTo>
                <a:lnTo>
                  <a:pt x="74022" y="137906"/>
                </a:lnTo>
                <a:cubicBezTo>
                  <a:pt x="52387" y="116223"/>
                  <a:pt x="52387" y="80807"/>
                  <a:pt x="74022" y="59124"/>
                </a:cubicBezTo>
                <a:cubicBezTo>
                  <a:pt x="84479" y="48644"/>
                  <a:pt x="98542" y="42862"/>
                  <a:pt x="113326" y="42862"/>
                </a:cubicBezTo>
                <a:close/>
                <a:moveTo>
                  <a:pt x="111852" y="8987"/>
                </a:moveTo>
                <a:cubicBezTo>
                  <a:pt x="84159" y="8987"/>
                  <a:pt x="58624" y="19771"/>
                  <a:pt x="38843" y="39182"/>
                </a:cubicBezTo>
                <a:cubicBezTo>
                  <a:pt x="19422" y="58594"/>
                  <a:pt x="8632" y="84476"/>
                  <a:pt x="8632" y="112155"/>
                </a:cubicBezTo>
                <a:cubicBezTo>
                  <a:pt x="8632" y="139474"/>
                  <a:pt x="19422" y="165356"/>
                  <a:pt x="38843" y="185127"/>
                </a:cubicBezTo>
                <a:cubicBezTo>
                  <a:pt x="58624" y="204539"/>
                  <a:pt x="84159" y="214963"/>
                  <a:pt x="111852" y="214963"/>
                </a:cubicBezTo>
                <a:cubicBezTo>
                  <a:pt x="139186" y="214963"/>
                  <a:pt x="165441" y="204539"/>
                  <a:pt x="184862" y="185127"/>
                </a:cubicBezTo>
                <a:cubicBezTo>
                  <a:pt x="204283" y="165356"/>
                  <a:pt x="215073" y="139474"/>
                  <a:pt x="215073" y="112155"/>
                </a:cubicBezTo>
                <a:cubicBezTo>
                  <a:pt x="215073" y="84476"/>
                  <a:pt x="204283" y="58594"/>
                  <a:pt x="184862" y="39182"/>
                </a:cubicBezTo>
                <a:cubicBezTo>
                  <a:pt x="165441" y="19771"/>
                  <a:pt x="139186" y="8987"/>
                  <a:pt x="111852" y="8987"/>
                </a:cubicBezTo>
                <a:close/>
                <a:moveTo>
                  <a:pt x="111852" y="0"/>
                </a:moveTo>
                <a:cubicBezTo>
                  <a:pt x="142063" y="0"/>
                  <a:pt x="170116" y="11863"/>
                  <a:pt x="190976" y="32712"/>
                </a:cubicBezTo>
                <a:cubicBezTo>
                  <a:pt x="212195" y="54280"/>
                  <a:pt x="223704" y="82319"/>
                  <a:pt x="223704" y="112155"/>
                </a:cubicBezTo>
                <a:cubicBezTo>
                  <a:pt x="223704" y="135520"/>
                  <a:pt x="216511" y="157448"/>
                  <a:pt x="203564" y="176140"/>
                </a:cubicBezTo>
                <a:lnTo>
                  <a:pt x="222266" y="194833"/>
                </a:lnTo>
                <a:lnTo>
                  <a:pt x="226582" y="190519"/>
                </a:lnTo>
                <a:cubicBezTo>
                  <a:pt x="228380" y="188722"/>
                  <a:pt x="231257" y="188722"/>
                  <a:pt x="233055" y="190519"/>
                </a:cubicBezTo>
                <a:lnTo>
                  <a:pt x="288442" y="246237"/>
                </a:lnTo>
                <a:cubicBezTo>
                  <a:pt x="294916" y="252348"/>
                  <a:pt x="294916" y="262773"/>
                  <a:pt x="288442" y="269243"/>
                </a:cubicBezTo>
                <a:lnTo>
                  <a:pt x="269021" y="288654"/>
                </a:lnTo>
                <a:cubicBezTo>
                  <a:pt x="265784" y="291890"/>
                  <a:pt x="261828" y="293328"/>
                  <a:pt x="257512" y="293328"/>
                </a:cubicBezTo>
                <a:cubicBezTo>
                  <a:pt x="253196" y="293328"/>
                  <a:pt x="249240" y="291890"/>
                  <a:pt x="246003" y="288654"/>
                </a:cubicBezTo>
                <a:lnTo>
                  <a:pt x="190616" y="233296"/>
                </a:lnTo>
                <a:cubicBezTo>
                  <a:pt x="188458" y="231139"/>
                  <a:pt x="188458" y="228623"/>
                  <a:pt x="190616" y="226826"/>
                </a:cubicBezTo>
                <a:lnTo>
                  <a:pt x="194572" y="222512"/>
                </a:lnTo>
                <a:lnTo>
                  <a:pt x="176230" y="203820"/>
                </a:lnTo>
                <a:cubicBezTo>
                  <a:pt x="157169" y="217120"/>
                  <a:pt x="135230" y="224309"/>
                  <a:pt x="111852" y="224309"/>
                </a:cubicBezTo>
                <a:cubicBezTo>
                  <a:pt x="82001" y="224309"/>
                  <a:pt x="53948" y="212087"/>
                  <a:pt x="32729" y="191238"/>
                </a:cubicBezTo>
                <a:cubicBezTo>
                  <a:pt x="11509" y="170029"/>
                  <a:pt x="0" y="141991"/>
                  <a:pt x="0" y="112155"/>
                </a:cubicBezTo>
                <a:cubicBezTo>
                  <a:pt x="0" y="82319"/>
                  <a:pt x="11509" y="54280"/>
                  <a:pt x="32729" y="32712"/>
                </a:cubicBezTo>
                <a:cubicBezTo>
                  <a:pt x="53948" y="11863"/>
                  <a:pt x="82001" y="0"/>
                  <a:pt x="1118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02" tIns="45688" rIns="91402" bIns="45688" anchor="ctr" anchorCtr="0">
            <a:noAutofit/>
          </a:bodyPr>
          <a:lstStyle/>
          <a:p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2558405" y="6111931"/>
            <a:ext cx="1637077" cy="132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8" rIns="91402" bIns="45688" anchor="ctr" anchorCtr="0">
            <a:spAutoFit/>
          </a:bodyPr>
          <a:lstStyle/>
          <a:p>
            <a:pPr algn="ctr"/>
            <a:r>
              <a:rPr lang="en-US" sz="4000" b="1" dirty="0">
                <a:solidFill>
                  <a:schemeClr val="lt1"/>
                </a:solidFill>
                <a:latin typeface="Grandview" panose="020B0502040204020203" pitchFamily="34" charset="0"/>
                <a:cs typeface="Poppins"/>
                <a:sym typeface="Poppins"/>
              </a:rPr>
              <a:t>Data Type</a:t>
            </a:r>
            <a:endParaRPr sz="4000" dirty="0">
              <a:latin typeface="Grandview" panose="020B0502040204020203" pitchFamily="34" charset="0"/>
            </a:endParaRPr>
          </a:p>
        </p:txBody>
      </p:sp>
      <p:sp>
        <p:nvSpPr>
          <p:cNvPr id="2" name="Google Shape;81;p2">
            <a:extLst>
              <a:ext uri="{FF2B5EF4-FFF2-40B4-BE49-F238E27FC236}">
                <a16:creationId xmlns:a16="http://schemas.microsoft.com/office/drawing/2014/main" id="{F077785D-57CF-22EC-8028-B98BD7912BFC}"/>
              </a:ext>
            </a:extLst>
          </p:cNvPr>
          <p:cNvSpPr txBox="1"/>
          <p:nvPr/>
        </p:nvSpPr>
        <p:spPr>
          <a:xfrm>
            <a:off x="6756914" y="6549727"/>
            <a:ext cx="1967627" cy="707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8" rIns="91402" bIns="45688" anchor="ctr" anchorCtr="0">
            <a:spAutoFit/>
          </a:bodyPr>
          <a:lstStyle/>
          <a:p>
            <a:pPr algn="ctr"/>
            <a:r>
              <a:rPr lang="en-US" sz="4000" b="1" dirty="0">
                <a:solidFill>
                  <a:schemeClr val="lt1"/>
                </a:solidFill>
                <a:latin typeface="Grandview" panose="020B0502040204020203" pitchFamily="34" charset="0"/>
                <a:cs typeface="Poppins"/>
                <a:sym typeface="Poppins"/>
              </a:rPr>
              <a:t>Motive</a:t>
            </a:r>
            <a:endParaRPr sz="4000" dirty="0">
              <a:latin typeface="Grandview" panose="020B0502040204020203" pitchFamily="34" charset="0"/>
            </a:endParaRPr>
          </a:p>
        </p:txBody>
      </p:sp>
      <p:sp>
        <p:nvSpPr>
          <p:cNvPr id="3" name="Google Shape;81;p2">
            <a:extLst>
              <a:ext uri="{FF2B5EF4-FFF2-40B4-BE49-F238E27FC236}">
                <a16:creationId xmlns:a16="http://schemas.microsoft.com/office/drawing/2014/main" id="{84365C2B-D8D1-8A3F-3A64-46F6194FCFBF}"/>
              </a:ext>
            </a:extLst>
          </p:cNvPr>
          <p:cNvSpPr txBox="1"/>
          <p:nvPr/>
        </p:nvSpPr>
        <p:spPr>
          <a:xfrm>
            <a:off x="10811436" y="5982034"/>
            <a:ext cx="2544506" cy="193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8" rIns="91402" bIns="45688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1"/>
                </a:solidFill>
                <a:latin typeface="Grandview" panose="020B0502040204020203" pitchFamily="34" charset="0"/>
                <a:cs typeface="Poppins"/>
                <a:sym typeface="Poppins"/>
              </a:rPr>
              <a:t>Sampling/research context</a:t>
            </a:r>
            <a:endParaRPr lang="en-US" sz="4000" dirty="0">
              <a:solidFill>
                <a:schemeClr val="bg1"/>
              </a:solidFill>
              <a:latin typeface="Grandview" panose="020B0502040204020203" pitchFamily="34" charset="0"/>
            </a:endParaRPr>
          </a:p>
        </p:txBody>
      </p:sp>
      <p:sp>
        <p:nvSpPr>
          <p:cNvPr id="4" name="Google Shape;81;p2">
            <a:extLst>
              <a:ext uri="{FF2B5EF4-FFF2-40B4-BE49-F238E27FC236}">
                <a16:creationId xmlns:a16="http://schemas.microsoft.com/office/drawing/2014/main" id="{AC605ED4-1D2E-306E-AC59-5E4B64C00BA1}"/>
              </a:ext>
            </a:extLst>
          </p:cNvPr>
          <p:cNvSpPr txBox="1"/>
          <p:nvPr/>
        </p:nvSpPr>
        <p:spPr>
          <a:xfrm>
            <a:off x="15324926" y="6289810"/>
            <a:ext cx="2544506" cy="132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8" rIns="91402" bIns="45688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1"/>
                </a:solidFill>
                <a:latin typeface="Grandview" panose="020B0502040204020203" pitchFamily="34" charset="0"/>
                <a:cs typeface="Poppins"/>
                <a:sym typeface="Poppins"/>
              </a:rPr>
              <a:t>Data Collection</a:t>
            </a:r>
            <a:endParaRPr lang="en-US" sz="4000" dirty="0">
              <a:solidFill>
                <a:schemeClr val="bg1"/>
              </a:solidFill>
              <a:latin typeface="Grandview" panose="020B0502040204020203" pitchFamily="34" charset="0"/>
            </a:endParaRPr>
          </a:p>
        </p:txBody>
      </p:sp>
      <p:sp>
        <p:nvSpPr>
          <p:cNvPr id="5" name="Google Shape;81;p2">
            <a:extLst>
              <a:ext uri="{FF2B5EF4-FFF2-40B4-BE49-F238E27FC236}">
                <a16:creationId xmlns:a16="http://schemas.microsoft.com/office/drawing/2014/main" id="{F089235E-1798-A6AB-5334-226FA843D9C3}"/>
              </a:ext>
            </a:extLst>
          </p:cNvPr>
          <p:cNvSpPr txBox="1"/>
          <p:nvPr/>
        </p:nvSpPr>
        <p:spPr>
          <a:xfrm>
            <a:off x="19794072" y="6498065"/>
            <a:ext cx="2474258" cy="132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8" rIns="91402" bIns="45688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1"/>
                </a:solidFill>
                <a:latin typeface="Grandview" panose="020B0502040204020203" pitchFamily="34" charset="0"/>
                <a:cs typeface="Poppins"/>
                <a:sym typeface="Poppins"/>
              </a:rPr>
              <a:t>Data Analysis</a:t>
            </a:r>
            <a:endParaRPr lang="en-US" sz="4000" dirty="0">
              <a:solidFill>
                <a:schemeClr val="bg1"/>
              </a:solidFill>
              <a:latin typeface="Grandview" panose="020B0502040204020203" pitchFamily="34" charset="0"/>
            </a:endParaRPr>
          </a:p>
        </p:txBody>
      </p:sp>
      <p:pic>
        <p:nvPicPr>
          <p:cNvPr id="6" name="Picture 2" descr="May be an image of text that says &quot;RGU ABERDEEN&quot;">
            <a:extLst>
              <a:ext uri="{FF2B5EF4-FFF2-40B4-BE49-F238E27FC236}">
                <a16:creationId xmlns:a16="http://schemas.microsoft.com/office/drawing/2014/main" id="{AE524EB1-1E6F-53A7-0BD3-0CBCE477C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t="11738" r="13623" b="15009"/>
          <a:stretch/>
        </p:blipFill>
        <p:spPr bwMode="auto">
          <a:xfrm>
            <a:off x="21845568" y="139918"/>
            <a:ext cx="2240280" cy="22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WO 2023 Conference (@GWO2023_CT) / Twitter">
            <a:extLst>
              <a:ext uri="{FF2B5EF4-FFF2-40B4-BE49-F238E27FC236}">
                <a16:creationId xmlns:a16="http://schemas.microsoft.com/office/drawing/2014/main" id="{A9BF9C53-90F5-E996-BF5C-4BC573C85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2" y="270853"/>
            <a:ext cx="2458048" cy="26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04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7"/>
          <p:cNvSpPr/>
          <p:nvPr/>
        </p:nvSpPr>
        <p:spPr>
          <a:xfrm>
            <a:off x="10306207" y="4074861"/>
            <a:ext cx="3765235" cy="3765235"/>
          </a:xfrm>
          <a:prstGeom prst="donut">
            <a:avLst>
              <a:gd name="adj" fmla="val 2049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7224286" y="4074861"/>
            <a:ext cx="3765235" cy="3765235"/>
          </a:xfrm>
          <a:prstGeom prst="donut">
            <a:avLst>
              <a:gd name="adj" fmla="val 2049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3388131" y="4074861"/>
            <a:ext cx="3765235" cy="3765235"/>
          </a:xfrm>
          <a:prstGeom prst="donut">
            <a:avLst>
              <a:gd name="adj" fmla="val 2049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5356981" y="6684984"/>
            <a:ext cx="7499846" cy="1541602"/>
          </a:xfrm>
          <a:prstGeom prst="rightArrow">
            <a:avLst>
              <a:gd name="adj1" fmla="val 50000"/>
              <a:gd name="adj2" fmla="val 7207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8438901" y="6684984"/>
            <a:ext cx="7499846" cy="1541602"/>
          </a:xfrm>
          <a:prstGeom prst="rightArrow">
            <a:avLst>
              <a:gd name="adj1" fmla="val 50000"/>
              <a:gd name="adj2" fmla="val 7207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7"/>
          <p:cNvSpPr txBox="1"/>
          <p:nvPr/>
        </p:nvSpPr>
        <p:spPr>
          <a:xfrm>
            <a:off x="5897735" y="612372"/>
            <a:ext cx="12582292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dk2"/>
                </a:solidFill>
                <a:latin typeface="Poppins"/>
                <a:cs typeface="Poppins"/>
                <a:sym typeface="Poppins"/>
              </a:rPr>
              <a:t>Research</a:t>
            </a:r>
            <a:r>
              <a:rPr lang="en-US" sz="6000" b="1" dirty="0">
                <a:solidFill>
                  <a:schemeClr val="dk2"/>
                </a:solidFill>
                <a:latin typeface="Poppins"/>
                <a:cs typeface="Poppins"/>
                <a:sym typeface="Poppins"/>
              </a:rPr>
              <a:t> Timeline</a:t>
            </a:r>
            <a:endParaRPr dirty="0"/>
          </a:p>
        </p:txBody>
      </p:sp>
      <p:sp>
        <p:nvSpPr>
          <p:cNvPr id="523" name="Google Shape;523;p17"/>
          <p:cNvSpPr/>
          <p:nvPr/>
        </p:nvSpPr>
        <p:spPr>
          <a:xfrm>
            <a:off x="1520825" y="6684984"/>
            <a:ext cx="7499846" cy="1541602"/>
          </a:xfrm>
          <a:prstGeom prst="rightArrow">
            <a:avLst>
              <a:gd name="adj1" fmla="val 50000"/>
              <a:gd name="adj2" fmla="val 7207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17"/>
          <p:cNvSpPr txBox="1"/>
          <p:nvPr/>
        </p:nvSpPr>
        <p:spPr>
          <a:xfrm>
            <a:off x="3096916" y="7163418"/>
            <a:ext cx="43476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Poppins"/>
                <a:cs typeface="Poppins"/>
                <a:sym typeface="Poppins"/>
              </a:rPr>
              <a:t>Pre-COVI D - 2018</a:t>
            </a:r>
            <a:endParaRPr dirty="0"/>
          </a:p>
        </p:txBody>
      </p:sp>
      <p:sp>
        <p:nvSpPr>
          <p:cNvPr id="525" name="Google Shape;525;p17"/>
          <p:cNvSpPr txBox="1"/>
          <p:nvPr/>
        </p:nvSpPr>
        <p:spPr>
          <a:xfrm>
            <a:off x="9602441" y="7086279"/>
            <a:ext cx="471133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During COVID - 2020</a:t>
            </a:r>
            <a:endParaRPr dirty="0"/>
          </a:p>
        </p:txBody>
      </p:sp>
      <p:sp>
        <p:nvSpPr>
          <p:cNvPr id="526" name="Google Shape;526;p17"/>
          <p:cNvSpPr txBox="1"/>
          <p:nvPr/>
        </p:nvSpPr>
        <p:spPr>
          <a:xfrm>
            <a:off x="16495454" y="7163418"/>
            <a:ext cx="522290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Post COVID - 2022</a:t>
            </a:r>
            <a:endParaRPr dirty="0"/>
          </a:p>
        </p:txBody>
      </p:sp>
      <p:sp>
        <p:nvSpPr>
          <p:cNvPr id="527" name="Google Shape;527;p17"/>
          <p:cNvSpPr txBox="1"/>
          <p:nvPr/>
        </p:nvSpPr>
        <p:spPr>
          <a:xfrm>
            <a:off x="1721224" y="8318530"/>
            <a:ext cx="5723356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US" sz="32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Mostly F2F communication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US" sz="32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Network: Social networks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US" sz="32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High level of </a:t>
            </a:r>
            <a:r>
              <a:rPr lang="en-US" sz="3200" dirty="0" err="1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marginalisation</a:t>
            </a:r>
            <a:endParaRPr lang="en-US" sz="3200" dirty="0">
              <a:solidFill>
                <a:schemeClr val="bg2"/>
              </a:solidFill>
              <a:latin typeface="Grandview" panose="020B0502040204020203" pitchFamily="34" charset="0"/>
              <a:ea typeface="Lato Light"/>
              <a:cs typeface="Lato Light"/>
              <a:sym typeface="Lato Light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US" sz="32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20 participants</a:t>
            </a:r>
            <a:endParaRPr sz="3200" dirty="0">
              <a:solidFill>
                <a:schemeClr val="bg2"/>
              </a:solidFill>
              <a:latin typeface="Grandview" panose="020B0502040204020203" pitchFamily="34" charset="0"/>
            </a:endParaRPr>
          </a:p>
        </p:txBody>
      </p:sp>
      <p:sp>
        <p:nvSpPr>
          <p:cNvPr id="528" name="Google Shape;528;p17"/>
          <p:cNvSpPr txBox="1"/>
          <p:nvPr/>
        </p:nvSpPr>
        <p:spPr>
          <a:xfrm>
            <a:off x="8764779" y="8080557"/>
            <a:ext cx="6266329" cy="4838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GB" sz="32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Seven businesses could not operate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GB" sz="32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The era of online communication and transactions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GB" sz="32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Adoption of digital platforms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GB" sz="32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13 participants</a:t>
            </a:r>
          </a:p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lang="en-GB" dirty="0"/>
          </a:p>
        </p:txBody>
      </p:sp>
      <p:sp>
        <p:nvSpPr>
          <p:cNvPr id="529" name="Google Shape;529;p17"/>
          <p:cNvSpPr txBox="1"/>
          <p:nvPr/>
        </p:nvSpPr>
        <p:spPr>
          <a:xfrm>
            <a:off x="16077021" y="8154151"/>
            <a:ext cx="7915618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High level of digital platform adoption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Higher connectivity/inclusion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Wider horizons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Bridging Social Capital 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High firm performance (Marketing, NPD)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20 participants</a:t>
            </a:r>
            <a:endParaRPr sz="3200" dirty="0">
              <a:solidFill>
                <a:schemeClr val="accent4">
                  <a:lumMod val="50000"/>
                </a:schemeClr>
              </a:solidFill>
              <a:latin typeface="Grandview" panose="020B0502040204020203" pitchFamily="34" charset="0"/>
            </a:endParaRPr>
          </a:p>
        </p:txBody>
      </p:sp>
      <p:pic>
        <p:nvPicPr>
          <p:cNvPr id="2" name="Picture 2" descr="GWO 2023 Conference (@GWO2023_CT) / Twitter">
            <a:extLst>
              <a:ext uri="{FF2B5EF4-FFF2-40B4-BE49-F238E27FC236}">
                <a16:creationId xmlns:a16="http://schemas.microsoft.com/office/drawing/2014/main" id="{D3174B53-237A-296F-8D7D-8778B7846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5" y="150904"/>
            <a:ext cx="2458048" cy="26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ay be an image of text that says &quot;RGU ABERDEEN&quot;">
            <a:extLst>
              <a:ext uri="{FF2B5EF4-FFF2-40B4-BE49-F238E27FC236}">
                <a16:creationId xmlns:a16="http://schemas.microsoft.com/office/drawing/2014/main" id="{FC770601-B6CB-9117-E7E0-FE5296A5F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t="11738" r="13623" b="15009"/>
          <a:stretch/>
        </p:blipFill>
        <p:spPr bwMode="auto">
          <a:xfrm>
            <a:off x="21885340" y="150904"/>
            <a:ext cx="2240280" cy="22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/>
        </p:nvSpPr>
        <p:spPr>
          <a:xfrm>
            <a:off x="6394450" y="552894"/>
            <a:ext cx="1230629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dk2"/>
                </a:solidFill>
                <a:latin typeface="Poppins"/>
                <a:cs typeface="Poppins"/>
                <a:sym typeface="Poppins"/>
              </a:rPr>
              <a:t>Study Focus</a:t>
            </a:r>
            <a:endParaRPr sz="6600" dirty="0"/>
          </a:p>
        </p:txBody>
      </p:sp>
      <p:sp>
        <p:nvSpPr>
          <p:cNvPr id="151" name="Google Shape;151;p5"/>
          <p:cNvSpPr/>
          <p:nvPr/>
        </p:nvSpPr>
        <p:spPr>
          <a:xfrm>
            <a:off x="1521973" y="2810494"/>
            <a:ext cx="4614132" cy="1014350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2140934" y="3438941"/>
            <a:ext cx="3376210" cy="337621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7118236" y="2658094"/>
            <a:ext cx="4614132" cy="1014350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7714125" y="3415765"/>
            <a:ext cx="3376210" cy="337621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12668355" y="2810494"/>
            <a:ext cx="4614132" cy="1014350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13287316" y="3438941"/>
            <a:ext cx="3376210" cy="337621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18241545" y="2810494"/>
            <a:ext cx="4614132" cy="1014350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18860506" y="3412064"/>
            <a:ext cx="3376210" cy="337621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1778087" y="7247820"/>
            <a:ext cx="411123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Grandview" panose="020B0502040204020203" pitchFamily="34" charset="0"/>
                <a:ea typeface="Poppins"/>
                <a:cs typeface="Poppins"/>
                <a:sym typeface="Poppins"/>
              </a:rPr>
              <a:t>Intersectionality</a:t>
            </a:r>
            <a:endParaRPr sz="4000" dirty="0">
              <a:latin typeface="Grandview" panose="020B0502040204020203" pitchFamily="34" charset="0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1928062" y="8296447"/>
            <a:ext cx="3695722" cy="440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We examined women entrepreneurs' discriminatory experiences (multidimensionality of </a:t>
            </a:r>
            <a:r>
              <a:rPr lang="en-US" sz="2400" dirty="0" err="1">
                <a:solidFill>
                  <a:schemeClr val="lt1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marginalised</a:t>
            </a:r>
            <a:r>
              <a:rPr lang="en-US" sz="2400" dirty="0">
                <a:solidFill>
                  <a:schemeClr val="lt1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 subjects (Crenshaw, 1989) in the Global South</a:t>
            </a:r>
            <a:r>
              <a:rPr lang="en-US" sz="2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.</a:t>
            </a:r>
            <a:endParaRPr dirty="0"/>
          </a:p>
        </p:txBody>
      </p:sp>
      <p:sp>
        <p:nvSpPr>
          <p:cNvPr id="161" name="Google Shape;161;p5"/>
          <p:cNvSpPr txBox="1"/>
          <p:nvPr/>
        </p:nvSpPr>
        <p:spPr>
          <a:xfrm>
            <a:off x="7884025" y="7247820"/>
            <a:ext cx="30364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Grandview" panose="020B0502040204020203" pitchFamily="34" charset="0"/>
                <a:cs typeface="Poppins"/>
                <a:sym typeface="Poppins"/>
              </a:rPr>
              <a:t>Positionality</a:t>
            </a:r>
            <a:r>
              <a:rPr lang="en-US" sz="3200" b="1" dirty="0">
                <a:solidFill>
                  <a:schemeClr val="lt1"/>
                </a:solidFill>
                <a:latin typeface="Poppins"/>
                <a:cs typeface="Poppins"/>
                <a:sym typeface="Poppins"/>
              </a:rPr>
              <a:t> </a:t>
            </a:r>
            <a:endParaRPr dirty="0"/>
          </a:p>
        </p:txBody>
      </p:sp>
      <p:sp>
        <p:nvSpPr>
          <p:cNvPr id="162" name="Google Shape;162;p5"/>
          <p:cNvSpPr txBox="1"/>
          <p:nvPr/>
        </p:nvSpPr>
        <p:spPr>
          <a:xfrm>
            <a:off x="7554369" y="8296447"/>
            <a:ext cx="3695722" cy="386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Investigating women entrepreneurs’ awareness of “their stigma and identity ” and how they utilized social resources to overcome </a:t>
            </a:r>
            <a:r>
              <a:rPr lang="en-US" sz="2400" dirty="0" err="1">
                <a:solidFill>
                  <a:schemeClr val="lt1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marginalisation</a:t>
            </a:r>
            <a:r>
              <a:rPr lang="en-US" sz="2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.</a:t>
            </a:r>
            <a:endParaRPr dirty="0"/>
          </a:p>
        </p:txBody>
      </p:sp>
      <p:sp>
        <p:nvSpPr>
          <p:cNvPr id="163" name="Google Shape;163;p5"/>
          <p:cNvSpPr txBox="1"/>
          <p:nvPr/>
        </p:nvSpPr>
        <p:spPr>
          <a:xfrm>
            <a:off x="12967804" y="7247820"/>
            <a:ext cx="36957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Grandview" panose="020B0502040204020203" pitchFamily="34" charset="0"/>
                <a:cs typeface="Poppins"/>
                <a:sym typeface="Poppins"/>
              </a:rPr>
              <a:t>Effect of Covid </a:t>
            </a:r>
            <a:endParaRPr sz="4000" dirty="0">
              <a:latin typeface="Grandview" panose="020B0502040204020203" pitchFamily="34" charset="0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13127560" y="8467022"/>
            <a:ext cx="3695722" cy="224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The impact of covid crisis on the firm performances of our respondents</a:t>
            </a:r>
            <a:endParaRPr dirty="0">
              <a:latin typeface="Grandview" panose="020B0502040204020203" pitchFamily="34" charset="0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19008767" y="7143623"/>
            <a:ext cx="307968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Grandview" panose="020B0502040204020203" pitchFamily="34" charset="0"/>
                <a:cs typeface="Poppins"/>
                <a:sym typeface="Poppins"/>
              </a:rPr>
              <a:t>Digital Engagement</a:t>
            </a:r>
            <a:endParaRPr sz="4000" dirty="0">
              <a:latin typeface="Grandview" panose="020B0502040204020203" pitchFamily="34" charset="0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18700750" y="8566073"/>
            <a:ext cx="3695722" cy="332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</a:pPr>
            <a:r>
              <a:rPr lang="en-US" sz="2400" dirty="0">
                <a:solidFill>
                  <a:schemeClr val="lt1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How digital engagement ameliorate the effect of inequalities</a:t>
            </a:r>
          </a:p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Understand the impact of digital resources on firm performance</a:t>
            </a:r>
            <a:r>
              <a:rPr lang="en-US" sz="2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.</a:t>
            </a:r>
            <a:endParaRPr dirty="0"/>
          </a:p>
        </p:txBody>
      </p:sp>
      <p:pic>
        <p:nvPicPr>
          <p:cNvPr id="2" name="Picture 4" descr="What is your lens? What is positionality? Free download on how to write a positionality statement. Positionality is 1) the social and political context that creates your identity and 2) how your identity influences and biases your perception of and outlook on the world.">
            <a:extLst>
              <a:ext uri="{FF2B5EF4-FFF2-40B4-BE49-F238E27FC236}">
                <a16:creationId xmlns:a16="http://schemas.microsoft.com/office/drawing/2014/main" id="{EFEAD2D8-A48B-BFF5-8C90-245C4AA4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04" y="4049128"/>
            <a:ext cx="2109483" cy="210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C1FB1D-ADB2-0CAF-ECBB-FE137B959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83" y="4225842"/>
            <a:ext cx="2232081" cy="185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vid">
            <a:extLst>
              <a:ext uri="{FF2B5EF4-FFF2-40B4-BE49-F238E27FC236}">
                <a16:creationId xmlns:a16="http://schemas.microsoft.com/office/drawing/2014/main" id="{9E1FC748-80E2-5961-3FA5-2F0DA4980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0" t="3023" r="12341" b="-9135"/>
          <a:stretch/>
        </p:blipFill>
        <p:spPr bwMode="auto">
          <a:xfrm>
            <a:off x="13746480" y="4081263"/>
            <a:ext cx="2514600" cy="2137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Digital Customer Engagement - Circle - Free Transparent PNG Download -  PNGkey">
            <a:extLst>
              <a:ext uri="{FF2B5EF4-FFF2-40B4-BE49-F238E27FC236}">
                <a16:creationId xmlns:a16="http://schemas.microsoft.com/office/drawing/2014/main" id="{29BB56C3-8CBA-97FF-3984-79F2953C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124" y="3903131"/>
            <a:ext cx="2886974" cy="2394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y be an image of text that says &quot;RGU ABERDEEN&quot;">
            <a:extLst>
              <a:ext uri="{FF2B5EF4-FFF2-40B4-BE49-F238E27FC236}">
                <a16:creationId xmlns:a16="http://schemas.microsoft.com/office/drawing/2014/main" id="{F134C442-0F8E-C4F9-159B-0CF236145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t="11738" r="13623" b="15009"/>
          <a:stretch/>
        </p:blipFill>
        <p:spPr bwMode="auto">
          <a:xfrm>
            <a:off x="21969195" y="150904"/>
            <a:ext cx="2240280" cy="22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WO 2023 Conference (@GWO2023_CT) / Twitter">
            <a:extLst>
              <a:ext uri="{FF2B5EF4-FFF2-40B4-BE49-F238E27FC236}">
                <a16:creationId xmlns:a16="http://schemas.microsoft.com/office/drawing/2014/main" id="{B422F9CD-DB4F-75A5-E417-F79C72F59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5" y="150904"/>
            <a:ext cx="2458048" cy="26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FA5BE-DE1D-9618-8AE4-DED4AAB3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725" y="213989"/>
            <a:ext cx="16642516" cy="96934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>
                <a:latin typeface="Poppins" panose="00000500000000000000" pitchFamily="2" charset="0"/>
                <a:cs typeface="Poppins" panose="00000500000000000000" pitchFamily="2" charset="0"/>
              </a:rPr>
              <a:t>Concepts and categories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A8B4BFDB-FBB9-842A-E0CD-9B872E6F8C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263628" y="5337168"/>
            <a:ext cx="51174" cy="511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4800"/>
          </a:p>
        </p:txBody>
      </p:sp>
      <p:pic>
        <p:nvPicPr>
          <p:cNvPr id="8" name="Picture 2" descr="May be an image of text that says &quot;RGU ABERDEEN&quot;">
            <a:extLst>
              <a:ext uri="{FF2B5EF4-FFF2-40B4-BE49-F238E27FC236}">
                <a16:creationId xmlns:a16="http://schemas.microsoft.com/office/drawing/2014/main" id="{EB718460-C033-8231-C31A-502434F16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t="11738" r="13623" b="15009"/>
          <a:stretch/>
        </p:blipFill>
        <p:spPr bwMode="auto">
          <a:xfrm>
            <a:off x="21969195" y="213989"/>
            <a:ext cx="2240280" cy="22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WO 2023 Conference (@GWO2023_CT) / Twitter">
            <a:extLst>
              <a:ext uri="{FF2B5EF4-FFF2-40B4-BE49-F238E27FC236}">
                <a16:creationId xmlns:a16="http://schemas.microsoft.com/office/drawing/2014/main" id="{CFB00757-82D9-249E-EBA8-682553B46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5" y="150904"/>
            <a:ext cx="2458048" cy="26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A96BDC7-729D-F3F5-776A-846E84210B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396538" y="6310313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12201C0-C888-7B82-9DF4-1AE4657B7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768284"/>
              </p:ext>
            </p:extLst>
          </p:nvPr>
        </p:nvGraphicFramePr>
        <p:xfrm>
          <a:off x="2943616" y="2484749"/>
          <a:ext cx="18786831" cy="10533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5445">
                  <a:extLst>
                    <a:ext uri="{9D8B030D-6E8A-4147-A177-3AD203B41FA5}">
                      <a16:colId xmlns:a16="http://schemas.microsoft.com/office/drawing/2014/main" val="1258052600"/>
                    </a:ext>
                  </a:extLst>
                </a:gridCol>
                <a:gridCol w="8251386">
                  <a:extLst>
                    <a:ext uri="{9D8B030D-6E8A-4147-A177-3AD203B41FA5}">
                      <a16:colId xmlns:a16="http://schemas.microsoft.com/office/drawing/2014/main" val="3075355686"/>
                    </a:ext>
                  </a:extLst>
                </a:gridCol>
              </a:tblGrid>
              <a:tr h="741434">
                <a:tc>
                  <a:txBody>
                    <a:bodyPr/>
                    <a:lstStyle/>
                    <a:p>
                      <a:r>
                        <a:rPr lang="en-GB" dirty="0"/>
                        <a:t>Open Coding                     Concepts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Axial Coding                         Categories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941420"/>
                  </a:ext>
                </a:extLst>
              </a:tr>
              <a:tr h="562764">
                <a:tc>
                  <a:txBody>
                    <a:bodyPr/>
                    <a:lstStyle/>
                    <a:p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 of Covid 19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485456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marL="0" marR="0" lvl="0" indent="0" algn="l" defTabSz="182834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Digital skill development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lvl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Access to digital resources/ visibility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441258"/>
                  </a:ext>
                </a:extLst>
              </a:tr>
              <a:tr h="587699">
                <a:tc>
                  <a:txBody>
                    <a:bodyPr/>
                    <a:lstStyle/>
                    <a:p>
                      <a:r>
                        <a:rPr lang="en-GB" sz="2400" dirty="0"/>
                        <a:t>Establishment of online presence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345259"/>
                  </a:ext>
                </a:extLst>
              </a:tr>
              <a:tr h="587699">
                <a:tc>
                  <a:txBody>
                    <a:bodyPr/>
                    <a:lstStyle/>
                    <a:p>
                      <a:r>
                        <a:rPr lang="en-GB" sz="2400" dirty="0"/>
                        <a:t>Establishment of bridging social capital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2400" dirty="0"/>
                        <a:t>Access to diverse resources / inclusive community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243184"/>
                  </a:ext>
                </a:extLst>
              </a:tr>
              <a:tr h="587699">
                <a:tc>
                  <a:txBody>
                    <a:bodyPr/>
                    <a:lstStyle/>
                    <a:p>
                      <a:r>
                        <a:rPr lang="en-GB" sz="2400" dirty="0"/>
                        <a:t>Frequent and real-time network interaction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295959"/>
                  </a:ext>
                </a:extLst>
              </a:tr>
              <a:tr h="587699">
                <a:tc>
                  <a:txBody>
                    <a:bodyPr/>
                    <a:lstStyle/>
                    <a:p>
                      <a:r>
                        <a:rPr lang="en-GB" sz="2800" b="1" dirty="0"/>
                        <a:t>Impact of Intersectionality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065598"/>
                  </a:ext>
                </a:extLst>
              </a:tr>
              <a:tr h="587699">
                <a:tc>
                  <a:txBody>
                    <a:bodyPr/>
                    <a:lstStyle/>
                    <a:p>
                      <a:r>
                        <a:rPr lang="en-GB" sz="2400" dirty="0"/>
                        <a:t>Discrimination and exclusion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2400" dirty="0"/>
                        <a:t>Awareness of identity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193907"/>
                  </a:ext>
                </a:extLst>
              </a:tr>
              <a:tr h="587699">
                <a:tc>
                  <a:txBody>
                    <a:bodyPr/>
                    <a:lstStyle/>
                    <a:p>
                      <a:r>
                        <a:rPr lang="en-GB" sz="2400" dirty="0"/>
                        <a:t>Marginalization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543307"/>
                  </a:ext>
                </a:extLst>
              </a:tr>
              <a:tr h="587699">
                <a:tc>
                  <a:txBody>
                    <a:bodyPr/>
                    <a:lstStyle/>
                    <a:p>
                      <a:r>
                        <a:rPr lang="en-GB" sz="2800" b="1" dirty="0"/>
                        <a:t>Impact of positionality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129967"/>
                  </a:ext>
                </a:extLst>
              </a:tr>
              <a:tr h="587699">
                <a:tc>
                  <a:txBody>
                    <a:bodyPr/>
                    <a:lstStyle/>
                    <a:p>
                      <a:r>
                        <a:rPr lang="en-GB" sz="2400" dirty="0"/>
                        <a:t>Awareness of personal identities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Credibility, communication privileges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Developing coping mechanism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007456"/>
                  </a:ext>
                </a:extLst>
              </a:tr>
              <a:tr h="587699">
                <a:tc>
                  <a:txBody>
                    <a:bodyPr/>
                    <a:lstStyle/>
                    <a:p>
                      <a:r>
                        <a:rPr lang="en-GB" sz="2400" dirty="0"/>
                        <a:t>Turning disadvantages into advantages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952551"/>
                  </a:ext>
                </a:extLst>
              </a:tr>
              <a:tr h="587699">
                <a:tc>
                  <a:txBody>
                    <a:bodyPr/>
                    <a:lstStyle/>
                    <a:p>
                      <a:r>
                        <a:rPr lang="en-GB" sz="2400" dirty="0"/>
                        <a:t>Identifying network actors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767071"/>
                  </a:ext>
                </a:extLst>
              </a:tr>
              <a:tr h="599425">
                <a:tc>
                  <a:txBody>
                    <a:bodyPr/>
                    <a:lstStyle/>
                    <a:p>
                      <a:r>
                        <a:rPr lang="en-GB" sz="2800" b="1" dirty="0"/>
                        <a:t>Impact of digital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939039"/>
                  </a:ext>
                </a:extLst>
              </a:tr>
              <a:tr h="587699">
                <a:tc>
                  <a:txBody>
                    <a:bodyPr/>
                    <a:lstStyle/>
                    <a:p>
                      <a:r>
                        <a:rPr lang="en-GB" sz="2400" dirty="0"/>
                        <a:t>Removal of communication barriers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2400" dirty="0"/>
                        <a:t>Overcoming intersectionality/social inequality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364698"/>
                  </a:ext>
                </a:extLst>
              </a:tr>
              <a:tr h="587699">
                <a:tc>
                  <a:txBody>
                    <a:bodyPr/>
                    <a:lstStyle/>
                    <a:p>
                      <a:r>
                        <a:rPr lang="en-GB" sz="2400" dirty="0"/>
                        <a:t>Access to the wider community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620541"/>
                  </a:ext>
                </a:extLst>
              </a:tr>
              <a:tr h="428246">
                <a:tc>
                  <a:txBody>
                    <a:bodyPr/>
                    <a:lstStyle/>
                    <a:p>
                      <a:r>
                        <a:rPr lang="en-GB" sz="2400" dirty="0"/>
                        <a:t>Improved business visibility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Improved firm performance 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992932"/>
                  </a:ext>
                </a:extLst>
              </a:tr>
              <a:tr h="587699">
                <a:tc>
                  <a:txBody>
                    <a:bodyPr/>
                    <a:lstStyle/>
                    <a:p>
                      <a:r>
                        <a:rPr lang="en-GB" sz="2400" dirty="0"/>
                        <a:t>Reviews/suggestions/referrals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082187"/>
                  </a:ext>
                </a:extLst>
              </a:tr>
            </a:tbl>
          </a:graphicData>
        </a:graphic>
      </p:graphicFrame>
      <p:sp>
        <p:nvSpPr>
          <p:cNvPr id="14" name="Arrow: Right 13">
            <a:extLst>
              <a:ext uri="{FF2B5EF4-FFF2-40B4-BE49-F238E27FC236}">
                <a16:creationId xmlns:a16="http://schemas.microsoft.com/office/drawing/2014/main" id="{98DC0999-D780-E148-43BD-879393A1D0DA}"/>
              </a:ext>
            </a:extLst>
          </p:cNvPr>
          <p:cNvSpPr/>
          <p:nvPr/>
        </p:nvSpPr>
        <p:spPr>
          <a:xfrm>
            <a:off x="5895833" y="2715941"/>
            <a:ext cx="1269242" cy="23199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21FF8C8-B098-434C-084F-9D102786D2DA}"/>
              </a:ext>
            </a:extLst>
          </p:cNvPr>
          <p:cNvSpPr/>
          <p:nvPr/>
        </p:nvSpPr>
        <p:spPr>
          <a:xfrm>
            <a:off x="16816316" y="2715941"/>
            <a:ext cx="1269242" cy="23199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42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/>
          <p:nvPr/>
        </p:nvSpPr>
        <p:spPr>
          <a:xfrm>
            <a:off x="5608379" y="612372"/>
            <a:ext cx="1316097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Research Findings/Implications</a:t>
            </a:r>
            <a:endParaRPr dirty="0"/>
          </a:p>
        </p:txBody>
      </p:sp>
      <p:sp>
        <p:nvSpPr>
          <p:cNvPr id="177" name="Google Shape;177;p6"/>
          <p:cNvSpPr/>
          <p:nvPr/>
        </p:nvSpPr>
        <p:spPr>
          <a:xfrm>
            <a:off x="13205332" y="4925999"/>
            <a:ext cx="3320854" cy="3320854"/>
          </a:xfrm>
          <a:prstGeom prst="ellipse">
            <a:avLst/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14275110" y="5968223"/>
            <a:ext cx="1343981" cy="1343981"/>
          </a:xfrm>
          <a:custGeom>
            <a:avLst/>
            <a:gdLst/>
            <a:ahLst/>
            <a:cxnLst/>
            <a:rect l="l" t="t" r="r" b="b"/>
            <a:pathLst>
              <a:path w="296502" h="296502" extrusionOk="0">
                <a:moveTo>
                  <a:pt x="228917" y="169245"/>
                </a:moveTo>
                <a:cubicBezTo>
                  <a:pt x="226394" y="220797"/>
                  <a:pt x="183855" y="261894"/>
                  <a:pt x="131943" y="261894"/>
                </a:cubicBezTo>
                <a:cubicBezTo>
                  <a:pt x="107069" y="261894"/>
                  <a:pt x="84357" y="252881"/>
                  <a:pt x="66332" y="236659"/>
                </a:cubicBezTo>
                <a:lnTo>
                  <a:pt x="48307" y="254323"/>
                </a:lnTo>
                <a:cubicBezTo>
                  <a:pt x="70298" y="274872"/>
                  <a:pt x="99498" y="287129"/>
                  <a:pt x="131943" y="287129"/>
                </a:cubicBezTo>
                <a:cubicBezTo>
                  <a:pt x="197914" y="287129"/>
                  <a:pt x="251989" y="234856"/>
                  <a:pt x="254152" y="169245"/>
                </a:cubicBezTo>
                <a:lnTo>
                  <a:pt x="228917" y="169245"/>
                </a:lnTo>
                <a:close/>
                <a:moveTo>
                  <a:pt x="196112" y="169245"/>
                </a:moveTo>
                <a:cubicBezTo>
                  <a:pt x="193949" y="202772"/>
                  <a:pt x="165830" y="229449"/>
                  <a:pt x="131943" y="229449"/>
                </a:cubicBezTo>
                <a:cubicBezTo>
                  <a:pt x="115360" y="229449"/>
                  <a:pt x="100580" y="223320"/>
                  <a:pt x="89404" y="213587"/>
                </a:cubicBezTo>
                <a:lnTo>
                  <a:pt x="72461" y="230170"/>
                </a:lnTo>
                <a:cubicBezTo>
                  <a:pt x="88683" y="244950"/>
                  <a:pt x="109592" y="253242"/>
                  <a:pt x="131943" y="253242"/>
                </a:cubicBezTo>
                <a:cubicBezTo>
                  <a:pt x="179168" y="253242"/>
                  <a:pt x="217381" y="215750"/>
                  <a:pt x="219905" y="169245"/>
                </a:cubicBezTo>
                <a:lnTo>
                  <a:pt x="196112" y="169245"/>
                </a:lnTo>
                <a:close/>
                <a:moveTo>
                  <a:pt x="42179" y="81283"/>
                </a:moveTo>
                <a:cubicBezTo>
                  <a:pt x="21630" y="103274"/>
                  <a:pt x="9013" y="132474"/>
                  <a:pt x="9013" y="164559"/>
                </a:cubicBezTo>
                <a:cubicBezTo>
                  <a:pt x="9013" y="196643"/>
                  <a:pt x="21630" y="226204"/>
                  <a:pt x="42179" y="248195"/>
                </a:cubicBezTo>
                <a:lnTo>
                  <a:pt x="82915" y="207098"/>
                </a:lnTo>
                <a:cubicBezTo>
                  <a:pt x="72821" y="195922"/>
                  <a:pt x="67053" y="181142"/>
                  <a:pt x="67053" y="164559"/>
                </a:cubicBezTo>
                <a:cubicBezTo>
                  <a:pt x="67053" y="149057"/>
                  <a:pt x="72821" y="133916"/>
                  <a:pt x="82915" y="122380"/>
                </a:cubicBezTo>
                <a:lnTo>
                  <a:pt x="42179" y="81283"/>
                </a:lnTo>
                <a:close/>
                <a:moveTo>
                  <a:pt x="127257" y="42350"/>
                </a:moveTo>
                <a:cubicBezTo>
                  <a:pt x="96975" y="43431"/>
                  <a:pt x="69577" y="55688"/>
                  <a:pt x="48307" y="74794"/>
                </a:cubicBezTo>
                <a:lnTo>
                  <a:pt x="127257" y="153744"/>
                </a:lnTo>
                <a:lnTo>
                  <a:pt x="127257" y="42350"/>
                </a:lnTo>
                <a:close/>
                <a:moveTo>
                  <a:pt x="131943" y="33337"/>
                </a:moveTo>
                <a:cubicBezTo>
                  <a:pt x="134106" y="33337"/>
                  <a:pt x="136269" y="35140"/>
                  <a:pt x="136269" y="37663"/>
                </a:cubicBezTo>
                <a:lnTo>
                  <a:pt x="136269" y="164559"/>
                </a:lnTo>
                <a:cubicBezTo>
                  <a:pt x="136269" y="166722"/>
                  <a:pt x="135187" y="168164"/>
                  <a:pt x="133385" y="168885"/>
                </a:cubicBezTo>
                <a:cubicBezTo>
                  <a:pt x="133024" y="169245"/>
                  <a:pt x="132303" y="169245"/>
                  <a:pt x="131943" y="169245"/>
                </a:cubicBezTo>
                <a:cubicBezTo>
                  <a:pt x="130501" y="169245"/>
                  <a:pt x="129420" y="168885"/>
                  <a:pt x="128699" y="167803"/>
                </a:cubicBezTo>
                <a:lnTo>
                  <a:pt x="89404" y="128869"/>
                </a:lnTo>
                <a:cubicBezTo>
                  <a:pt x="80752" y="138603"/>
                  <a:pt x="76066" y="151220"/>
                  <a:pt x="76066" y="164559"/>
                </a:cubicBezTo>
                <a:cubicBezTo>
                  <a:pt x="76066" y="195562"/>
                  <a:pt x="100940" y="220436"/>
                  <a:pt x="131943" y="220436"/>
                </a:cubicBezTo>
                <a:cubicBezTo>
                  <a:pt x="162585" y="220436"/>
                  <a:pt x="187460" y="195562"/>
                  <a:pt x="187460" y="164559"/>
                </a:cubicBezTo>
                <a:cubicBezTo>
                  <a:pt x="187460" y="162035"/>
                  <a:pt x="189262" y="160233"/>
                  <a:pt x="191786" y="160233"/>
                </a:cubicBezTo>
                <a:lnTo>
                  <a:pt x="258839" y="160233"/>
                </a:lnTo>
                <a:cubicBezTo>
                  <a:pt x="261362" y="160233"/>
                  <a:pt x="263165" y="162035"/>
                  <a:pt x="263165" y="164559"/>
                </a:cubicBezTo>
                <a:cubicBezTo>
                  <a:pt x="263165" y="237380"/>
                  <a:pt x="204403" y="296502"/>
                  <a:pt x="131943" y="296502"/>
                </a:cubicBezTo>
                <a:cubicBezTo>
                  <a:pt x="59122" y="296502"/>
                  <a:pt x="0" y="237380"/>
                  <a:pt x="0" y="164559"/>
                </a:cubicBezTo>
                <a:cubicBezTo>
                  <a:pt x="0" y="92098"/>
                  <a:pt x="59122" y="33337"/>
                  <a:pt x="131943" y="33337"/>
                </a:cubicBezTo>
                <a:close/>
                <a:moveTo>
                  <a:pt x="169368" y="9366"/>
                </a:moveTo>
                <a:lnTo>
                  <a:pt x="169368" y="67002"/>
                </a:lnTo>
                <a:cubicBezTo>
                  <a:pt x="201151" y="69523"/>
                  <a:pt x="227156" y="95099"/>
                  <a:pt x="229323" y="127159"/>
                </a:cubicBezTo>
                <a:lnTo>
                  <a:pt x="287473" y="127159"/>
                </a:lnTo>
                <a:cubicBezTo>
                  <a:pt x="285306" y="63039"/>
                  <a:pt x="233296" y="11527"/>
                  <a:pt x="169368" y="9366"/>
                </a:cubicBezTo>
                <a:close/>
                <a:moveTo>
                  <a:pt x="164672" y="0"/>
                </a:moveTo>
                <a:cubicBezTo>
                  <a:pt x="237269" y="0"/>
                  <a:pt x="296502" y="59077"/>
                  <a:pt x="296502" y="131482"/>
                </a:cubicBezTo>
                <a:cubicBezTo>
                  <a:pt x="296502" y="134364"/>
                  <a:pt x="294696" y="136165"/>
                  <a:pt x="292168" y="136165"/>
                </a:cubicBezTo>
                <a:lnTo>
                  <a:pt x="224989" y="136165"/>
                </a:lnTo>
                <a:cubicBezTo>
                  <a:pt x="222461" y="136165"/>
                  <a:pt x="220655" y="134364"/>
                  <a:pt x="220655" y="131482"/>
                </a:cubicBezTo>
                <a:cubicBezTo>
                  <a:pt x="220655" y="100863"/>
                  <a:pt x="195734" y="76007"/>
                  <a:pt x="164672" y="76007"/>
                </a:cubicBezTo>
                <a:cubicBezTo>
                  <a:pt x="162144" y="76007"/>
                  <a:pt x="160338" y="73846"/>
                  <a:pt x="160338" y="71685"/>
                </a:cubicBezTo>
                <a:lnTo>
                  <a:pt x="160338" y="4683"/>
                </a:lnTo>
                <a:cubicBezTo>
                  <a:pt x="160338" y="2161"/>
                  <a:pt x="162144" y="0"/>
                  <a:pt x="16467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12203368" y="7285206"/>
            <a:ext cx="3320854" cy="3320853"/>
          </a:xfrm>
          <a:prstGeom prst="ellipse">
            <a:avLst/>
          </a:prstGeom>
          <a:solidFill>
            <a:schemeClr val="accent4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13191802" y="8273642"/>
            <a:ext cx="1343985" cy="1343981"/>
          </a:xfrm>
          <a:custGeom>
            <a:avLst/>
            <a:gdLst/>
            <a:ahLst/>
            <a:cxnLst/>
            <a:rect l="l" t="t" r="r" b="b"/>
            <a:pathLst>
              <a:path w="296142" h="296500" extrusionOk="0">
                <a:moveTo>
                  <a:pt x="96370" y="215900"/>
                </a:moveTo>
                <a:lnTo>
                  <a:pt x="123934" y="215900"/>
                </a:lnTo>
                <a:cubicBezTo>
                  <a:pt x="126440" y="215900"/>
                  <a:pt x="128230" y="218098"/>
                  <a:pt x="128230" y="220663"/>
                </a:cubicBezTo>
                <a:cubicBezTo>
                  <a:pt x="128230" y="223227"/>
                  <a:pt x="126440" y="225059"/>
                  <a:pt x="123934" y="225059"/>
                </a:cubicBezTo>
                <a:lnTo>
                  <a:pt x="96370" y="225059"/>
                </a:lnTo>
                <a:cubicBezTo>
                  <a:pt x="93865" y="225059"/>
                  <a:pt x="92075" y="223227"/>
                  <a:pt x="92075" y="220663"/>
                </a:cubicBezTo>
                <a:cubicBezTo>
                  <a:pt x="92075" y="218098"/>
                  <a:pt x="93865" y="215900"/>
                  <a:pt x="96370" y="215900"/>
                </a:cubicBezTo>
                <a:close/>
                <a:moveTo>
                  <a:pt x="34492" y="215900"/>
                </a:moveTo>
                <a:lnTo>
                  <a:pt x="73097" y="215900"/>
                </a:lnTo>
                <a:cubicBezTo>
                  <a:pt x="75623" y="215900"/>
                  <a:pt x="77427" y="218098"/>
                  <a:pt x="77427" y="220663"/>
                </a:cubicBezTo>
                <a:cubicBezTo>
                  <a:pt x="77427" y="223227"/>
                  <a:pt x="75623" y="225059"/>
                  <a:pt x="73097" y="225059"/>
                </a:cubicBezTo>
                <a:lnTo>
                  <a:pt x="34492" y="225059"/>
                </a:lnTo>
                <a:cubicBezTo>
                  <a:pt x="31967" y="225059"/>
                  <a:pt x="30163" y="223227"/>
                  <a:pt x="30163" y="220663"/>
                </a:cubicBezTo>
                <a:cubicBezTo>
                  <a:pt x="30163" y="218098"/>
                  <a:pt x="31967" y="215900"/>
                  <a:pt x="34492" y="215900"/>
                </a:cubicBezTo>
                <a:close/>
                <a:moveTo>
                  <a:pt x="96837" y="179387"/>
                </a:moveTo>
                <a:cubicBezTo>
                  <a:pt x="99402" y="179387"/>
                  <a:pt x="101233" y="181585"/>
                  <a:pt x="101233" y="184150"/>
                </a:cubicBezTo>
                <a:cubicBezTo>
                  <a:pt x="101233" y="186714"/>
                  <a:pt x="99402" y="188546"/>
                  <a:pt x="96837" y="188546"/>
                </a:cubicBezTo>
                <a:cubicBezTo>
                  <a:pt x="94273" y="188546"/>
                  <a:pt x="92075" y="186714"/>
                  <a:pt x="92075" y="184150"/>
                </a:cubicBezTo>
                <a:cubicBezTo>
                  <a:pt x="92075" y="181585"/>
                  <a:pt x="94273" y="179387"/>
                  <a:pt x="96837" y="179387"/>
                </a:cubicBezTo>
                <a:close/>
                <a:moveTo>
                  <a:pt x="66675" y="179387"/>
                </a:moveTo>
                <a:cubicBezTo>
                  <a:pt x="68873" y="179387"/>
                  <a:pt x="71071" y="181585"/>
                  <a:pt x="71071" y="184150"/>
                </a:cubicBezTo>
                <a:cubicBezTo>
                  <a:pt x="71071" y="186714"/>
                  <a:pt x="68873" y="188546"/>
                  <a:pt x="66675" y="188546"/>
                </a:cubicBezTo>
                <a:cubicBezTo>
                  <a:pt x="64111" y="188546"/>
                  <a:pt x="61913" y="186714"/>
                  <a:pt x="61913" y="184150"/>
                </a:cubicBezTo>
                <a:cubicBezTo>
                  <a:pt x="61913" y="181585"/>
                  <a:pt x="64111" y="179387"/>
                  <a:pt x="66675" y="179387"/>
                </a:cubicBezTo>
                <a:close/>
                <a:moveTo>
                  <a:pt x="34559" y="179387"/>
                </a:moveTo>
                <a:cubicBezTo>
                  <a:pt x="37123" y="179387"/>
                  <a:pt x="39321" y="181585"/>
                  <a:pt x="39321" y="184150"/>
                </a:cubicBezTo>
                <a:cubicBezTo>
                  <a:pt x="39321" y="186714"/>
                  <a:pt x="37123" y="188546"/>
                  <a:pt x="34559" y="188546"/>
                </a:cubicBezTo>
                <a:cubicBezTo>
                  <a:pt x="32361" y="188546"/>
                  <a:pt x="30163" y="186714"/>
                  <a:pt x="30163" y="184150"/>
                </a:cubicBezTo>
                <a:cubicBezTo>
                  <a:pt x="30163" y="181585"/>
                  <a:pt x="32361" y="179387"/>
                  <a:pt x="34559" y="179387"/>
                </a:cubicBezTo>
                <a:close/>
                <a:moveTo>
                  <a:pt x="219689" y="164785"/>
                </a:moveTo>
                <a:lnTo>
                  <a:pt x="201297" y="201694"/>
                </a:lnTo>
                <a:cubicBezTo>
                  <a:pt x="200576" y="203142"/>
                  <a:pt x="199494" y="203865"/>
                  <a:pt x="198051" y="204227"/>
                </a:cubicBezTo>
                <a:lnTo>
                  <a:pt x="157300" y="210017"/>
                </a:lnTo>
                <a:lnTo>
                  <a:pt x="186872" y="238965"/>
                </a:lnTo>
                <a:cubicBezTo>
                  <a:pt x="187593" y="239689"/>
                  <a:pt x="188314" y="241498"/>
                  <a:pt x="187954" y="242946"/>
                </a:cubicBezTo>
                <a:lnTo>
                  <a:pt x="181102" y="283473"/>
                </a:lnTo>
                <a:lnTo>
                  <a:pt x="217525" y="264295"/>
                </a:lnTo>
                <a:cubicBezTo>
                  <a:pt x="218246" y="264295"/>
                  <a:pt x="218968" y="263933"/>
                  <a:pt x="219689" y="263933"/>
                </a:cubicBezTo>
                <a:cubicBezTo>
                  <a:pt x="220410" y="263933"/>
                  <a:pt x="221131" y="264295"/>
                  <a:pt x="221492" y="264295"/>
                </a:cubicBezTo>
                <a:lnTo>
                  <a:pt x="257915" y="283473"/>
                </a:lnTo>
                <a:lnTo>
                  <a:pt x="251064" y="242946"/>
                </a:lnTo>
                <a:cubicBezTo>
                  <a:pt x="251064" y="241498"/>
                  <a:pt x="251424" y="239689"/>
                  <a:pt x="252506" y="238965"/>
                </a:cubicBezTo>
                <a:lnTo>
                  <a:pt x="281717" y="210017"/>
                </a:lnTo>
                <a:lnTo>
                  <a:pt x="241327" y="204227"/>
                </a:lnTo>
                <a:cubicBezTo>
                  <a:pt x="239523" y="203865"/>
                  <a:pt x="238442" y="203142"/>
                  <a:pt x="237720" y="201694"/>
                </a:cubicBezTo>
                <a:lnTo>
                  <a:pt x="219689" y="164785"/>
                </a:lnTo>
                <a:close/>
                <a:moveTo>
                  <a:pt x="215361" y="152482"/>
                </a:moveTo>
                <a:cubicBezTo>
                  <a:pt x="216804" y="149225"/>
                  <a:pt x="222213" y="149225"/>
                  <a:pt x="223656" y="152482"/>
                </a:cubicBezTo>
                <a:lnTo>
                  <a:pt x="244933" y="195543"/>
                </a:lnTo>
                <a:lnTo>
                  <a:pt x="292175" y="202418"/>
                </a:lnTo>
                <a:cubicBezTo>
                  <a:pt x="293978" y="202780"/>
                  <a:pt x="295421" y="203865"/>
                  <a:pt x="295781" y="205675"/>
                </a:cubicBezTo>
                <a:cubicBezTo>
                  <a:pt x="296503" y="207122"/>
                  <a:pt x="296142" y="208931"/>
                  <a:pt x="294699" y="210017"/>
                </a:cubicBezTo>
                <a:lnTo>
                  <a:pt x="260440" y="243669"/>
                </a:lnTo>
                <a:lnTo>
                  <a:pt x="268374" y="291072"/>
                </a:lnTo>
                <a:cubicBezTo>
                  <a:pt x="268734" y="292882"/>
                  <a:pt x="268013" y="294329"/>
                  <a:pt x="266931" y="295415"/>
                </a:cubicBezTo>
                <a:cubicBezTo>
                  <a:pt x="265128" y="296500"/>
                  <a:pt x="263325" y="296500"/>
                  <a:pt x="261882" y="295777"/>
                </a:cubicBezTo>
                <a:lnTo>
                  <a:pt x="219689" y="273341"/>
                </a:lnTo>
                <a:lnTo>
                  <a:pt x="177135" y="295777"/>
                </a:lnTo>
                <a:cubicBezTo>
                  <a:pt x="176414" y="296138"/>
                  <a:pt x="176053" y="296500"/>
                  <a:pt x="174971" y="296500"/>
                </a:cubicBezTo>
                <a:cubicBezTo>
                  <a:pt x="174250" y="296500"/>
                  <a:pt x="173168" y="295777"/>
                  <a:pt x="172447" y="295415"/>
                </a:cubicBezTo>
                <a:cubicBezTo>
                  <a:pt x="171004" y="294329"/>
                  <a:pt x="170283" y="292882"/>
                  <a:pt x="170644" y="291072"/>
                </a:cubicBezTo>
                <a:lnTo>
                  <a:pt x="178938" y="243669"/>
                </a:lnTo>
                <a:lnTo>
                  <a:pt x="144678" y="210017"/>
                </a:lnTo>
                <a:cubicBezTo>
                  <a:pt x="143236" y="208931"/>
                  <a:pt x="142875" y="207122"/>
                  <a:pt x="143236" y="205675"/>
                </a:cubicBezTo>
                <a:cubicBezTo>
                  <a:pt x="143957" y="203865"/>
                  <a:pt x="145400" y="202780"/>
                  <a:pt x="147203" y="202418"/>
                </a:cubicBezTo>
                <a:lnTo>
                  <a:pt x="194445" y="195543"/>
                </a:lnTo>
                <a:lnTo>
                  <a:pt x="215361" y="152482"/>
                </a:lnTo>
                <a:close/>
                <a:moveTo>
                  <a:pt x="188913" y="149225"/>
                </a:moveTo>
                <a:cubicBezTo>
                  <a:pt x="191111" y="149225"/>
                  <a:pt x="193309" y="151423"/>
                  <a:pt x="193309" y="153621"/>
                </a:cubicBezTo>
                <a:cubicBezTo>
                  <a:pt x="193309" y="156186"/>
                  <a:pt x="191111" y="158384"/>
                  <a:pt x="188913" y="158384"/>
                </a:cubicBezTo>
                <a:cubicBezTo>
                  <a:pt x="186348" y="158384"/>
                  <a:pt x="184150" y="156186"/>
                  <a:pt x="184150" y="153621"/>
                </a:cubicBezTo>
                <a:cubicBezTo>
                  <a:pt x="184150" y="151423"/>
                  <a:pt x="186348" y="149225"/>
                  <a:pt x="188913" y="149225"/>
                </a:cubicBezTo>
                <a:close/>
                <a:moveTo>
                  <a:pt x="158384" y="149225"/>
                </a:moveTo>
                <a:cubicBezTo>
                  <a:pt x="160949" y="149225"/>
                  <a:pt x="163147" y="151423"/>
                  <a:pt x="163147" y="153621"/>
                </a:cubicBezTo>
                <a:cubicBezTo>
                  <a:pt x="163147" y="156186"/>
                  <a:pt x="160949" y="158384"/>
                  <a:pt x="158384" y="158384"/>
                </a:cubicBezTo>
                <a:cubicBezTo>
                  <a:pt x="155820" y="158384"/>
                  <a:pt x="153988" y="156186"/>
                  <a:pt x="153988" y="153621"/>
                </a:cubicBezTo>
                <a:cubicBezTo>
                  <a:pt x="153988" y="151423"/>
                  <a:pt x="155820" y="149225"/>
                  <a:pt x="158384" y="149225"/>
                </a:cubicBezTo>
                <a:close/>
                <a:moveTo>
                  <a:pt x="126824" y="149225"/>
                </a:moveTo>
                <a:cubicBezTo>
                  <a:pt x="129293" y="149225"/>
                  <a:pt x="131410" y="151423"/>
                  <a:pt x="131410" y="153621"/>
                </a:cubicBezTo>
                <a:cubicBezTo>
                  <a:pt x="131410" y="156186"/>
                  <a:pt x="129293" y="158384"/>
                  <a:pt x="126824" y="158384"/>
                </a:cubicBezTo>
                <a:cubicBezTo>
                  <a:pt x="124354" y="158384"/>
                  <a:pt x="122238" y="156186"/>
                  <a:pt x="122238" y="153621"/>
                </a:cubicBezTo>
                <a:cubicBezTo>
                  <a:pt x="122238" y="151423"/>
                  <a:pt x="124354" y="149225"/>
                  <a:pt x="126824" y="149225"/>
                </a:cubicBezTo>
                <a:close/>
                <a:moveTo>
                  <a:pt x="96837" y="149225"/>
                </a:moveTo>
                <a:cubicBezTo>
                  <a:pt x="99402" y="149225"/>
                  <a:pt x="101233" y="151423"/>
                  <a:pt x="101233" y="153621"/>
                </a:cubicBezTo>
                <a:cubicBezTo>
                  <a:pt x="101233" y="156186"/>
                  <a:pt x="99402" y="158384"/>
                  <a:pt x="96837" y="158384"/>
                </a:cubicBezTo>
                <a:cubicBezTo>
                  <a:pt x="94273" y="158384"/>
                  <a:pt x="92075" y="156186"/>
                  <a:pt x="92075" y="153621"/>
                </a:cubicBezTo>
                <a:cubicBezTo>
                  <a:pt x="92075" y="151423"/>
                  <a:pt x="94273" y="149225"/>
                  <a:pt x="96837" y="149225"/>
                </a:cubicBezTo>
                <a:close/>
                <a:moveTo>
                  <a:pt x="66675" y="149225"/>
                </a:moveTo>
                <a:cubicBezTo>
                  <a:pt x="68873" y="149225"/>
                  <a:pt x="71071" y="151423"/>
                  <a:pt x="71071" y="153621"/>
                </a:cubicBezTo>
                <a:cubicBezTo>
                  <a:pt x="71071" y="156186"/>
                  <a:pt x="68873" y="158384"/>
                  <a:pt x="66675" y="158384"/>
                </a:cubicBezTo>
                <a:cubicBezTo>
                  <a:pt x="64111" y="158384"/>
                  <a:pt x="61913" y="156186"/>
                  <a:pt x="61913" y="153621"/>
                </a:cubicBezTo>
                <a:cubicBezTo>
                  <a:pt x="61913" y="151423"/>
                  <a:pt x="64111" y="149225"/>
                  <a:pt x="66675" y="149225"/>
                </a:cubicBezTo>
                <a:close/>
                <a:moveTo>
                  <a:pt x="34559" y="149225"/>
                </a:moveTo>
                <a:cubicBezTo>
                  <a:pt x="37123" y="149225"/>
                  <a:pt x="39321" y="151423"/>
                  <a:pt x="39321" y="153621"/>
                </a:cubicBezTo>
                <a:cubicBezTo>
                  <a:pt x="39321" y="156186"/>
                  <a:pt x="37123" y="158384"/>
                  <a:pt x="34559" y="158384"/>
                </a:cubicBezTo>
                <a:cubicBezTo>
                  <a:pt x="32361" y="158384"/>
                  <a:pt x="30163" y="156186"/>
                  <a:pt x="30163" y="153621"/>
                </a:cubicBezTo>
                <a:cubicBezTo>
                  <a:pt x="30163" y="151423"/>
                  <a:pt x="32361" y="149225"/>
                  <a:pt x="34559" y="149225"/>
                </a:cubicBezTo>
                <a:close/>
                <a:moveTo>
                  <a:pt x="219076" y="119062"/>
                </a:moveTo>
                <a:cubicBezTo>
                  <a:pt x="221640" y="119062"/>
                  <a:pt x="223472" y="121260"/>
                  <a:pt x="223472" y="123458"/>
                </a:cubicBezTo>
                <a:cubicBezTo>
                  <a:pt x="223472" y="126389"/>
                  <a:pt x="221640" y="128221"/>
                  <a:pt x="219076" y="128221"/>
                </a:cubicBezTo>
                <a:cubicBezTo>
                  <a:pt x="216511" y="128221"/>
                  <a:pt x="214313" y="126389"/>
                  <a:pt x="214313" y="123458"/>
                </a:cubicBezTo>
                <a:cubicBezTo>
                  <a:pt x="214313" y="121260"/>
                  <a:pt x="216511" y="119062"/>
                  <a:pt x="219076" y="119062"/>
                </a:cubicBezTo>
                <a:close/>
                <a:moveTo>
                  <a:pt x="188913" y="119062"/>
                </a:moveTo>
                <a:cubicBezTo>
                  <a:pt x="191111" y="119062"/>
                  <a:pt x="193309" y="121260"/>
                  <a:pt x="193309" y="123458"/>
                </a:cubicBezTo>
                <a:cubicBezTo>
                  <a:pt x="193309" y="126389"/>
                  <a:pt x="191111" y="128221"/>
                  <a:pt x="188913" y="128221"/>
                </a:cubicBezTo>
                <a:cubicBezTo>
                  <a:pt x="186348" y="128221"/>
                  <a:pt x="184150" y="126389"/>
                  <a:pt x="184150" y="123458"/>
                </a:cubicBezTo>
                <a:cubicBezTo>
                  <a:pt x="184150" y="121260"/>
                  <a:pt x="186348" y="119062"/>
                  <a:pt x="188913" y="119062"/>
                </a:cubicBezTo>
                <a:close/>
                <a:moveTo>
                  <a:pt x="158384" y="119062"/>
                </a:moveTo>
                <a:cubicBezTo>
                  <a:pt x="160949" y="119062"/>
                  <a:pt x="163147" y="121260"/>
                  <a:pt x="163147" y="123458"/>
                </a:cubicBezTo>
                <a:cubicBezTo>
                  <a:pt x="163147" y="126389"/>
                  <a:pt x="160949" y="128221"/>
                  <a:pt x="158384" y="128221"/>
                </a:cubicBezTo>
                <a:cubicBezTo>
                  <a:pt x="155820" y="128221"/>
                  <a:pt x="153988" y="126389"/>
                  <a:pt x="153988" y="123458"/>
                </a:cubicBezTo>
                <a:cubicBezTo>
                  <a:pt x="153988" y="121260"/>
                  <a:pt x="155820" y="119062"/>
                  <a:pt x="158384" y="119062"/>
                </a:cubicBezTo>
                <a:close/>
                <a:moveTo>
                  <a:pt x="126824" y="119062"/>
                </a:moveTo>
                <a:cubicBezTo>
                  <a:pt x="129293" y="119062"/>
                  <a:pt x="131410" y="121260"/>
                  <a:pt x="131410" y="123458"/>
                </a:cubicBezTo>
                <a:cubicBezTo>
                  <a:pt x="131410" y="126389"/>
                  <a:pt x="129293" y="128221"/>
                  <a:pt x="126824" y="128221"/>
                </a:cubicBezTo>
                <a:cubicBezTo>
                  <a:pt x="124354" y="128221"/>
                  <a:pt x="122238" y="126389"/>
                  <a:pt x="122238" y="123458"/>
                </a:cubicBezTo>
                <a:cubicBezTo>
                  <a:pt x="122238" y="121260"/>
                  <a:pt x="124354" y="119062"/>
                  <a:pt x="126824" y="119062"/>
                </a:cubicBezTo>
                <a:close/>
                <a:moveTo>
                  <a:pt x="96837" y="119062"/>
                </a:moveTo>
                <a:cubicBezTo>
                  <a:pt x="99402" y="119062"/>
                  <a:pt x="101233" y="121260"/>
                  <a:pt x="101233" y="123458"/>
                </a:cubicBezTo>
                <a:cubicBezTo>
                  <a:pt x="101233" y="126023"/>
                  <a:pt x="99402" y="128221"/>
                  <a:pt x="96837" y="128221"/>
                </a:cubicBezTo>
                <a:cubicBezTo>
                  <a:pt x="94273" y="128221"/>
                  <a:pt x="92075" y="126023"/>
                  <a:pt x="92075" y="123458"/>
                </a:cubicBezTo>
                <a:cubicBezTo>
                  <a:pt x="92075" y="121260"/>
                  <a:pt x="94273" y="119062"/>
                  <a:pt x="96837" y="119062"/>
                </a:cubicBezTo>
                <a:close/>
                <a:moveTo>
                  <a:pt x="66675" y="119062"/>
                </a:moveTo>
                <a:cubicBezTo>
                  <a:pt x="68873" y="119062"/>
                  <a:pt x="71071" y="121260"/>
                  <a:pt x="71071" y="123458"/>
                </a:cubicBezTo>
                <a:cubicBezTo>
                  <a:pt x="71071" y="126023"/>
                  <a:pt x="68873" y="128221"/>
                  <a:pt x="66675" y="128221"/>
                </a:cubicBezTo>
                <a:cubicBezTo>
                  <a:pt x="64111" y="128221"/>
                  <a:pt x="61913" y="126023"/>
                  <a:pt x="61913" y="123458"/>
                </a:cubicBezTo>
                <a:cubicBezTo>
                  <a:pt x="61913" y="121260"/>
                  <a:pt x="64111" y="119062"/>
                  <a:pt x="66675" y="119062"/>
                </a:cubicBezTo>
                <a:close/>
                <a:moveTo>
                  <a:pt x="34559" y="119062"/>
                </a:moveTo>
                <a:cubicBezTo>
                  <a:pt x="37123" y="119062"/>
                  <a:pt x="39321" y="121260"/>
                  <a:pt x="39321" y="123458"/>
                </a:cubicBezTo>
                <a:cubicBezTo>
                  <a:pt x="39321" y="126023"/>
                  <a:pt x="37123" y="128221"/>
                  <a:pt x="34559" y="128221"/>
                </a:cubicBezTo>
                <a:cubicBezTo>
                  <a:pt x="32361" y="128221"/>
                  <a:pt x="30163" y="126023"/>
                  <a:pt x="30163" y="123458"/>
                </a:cubicBezTo>
                <a:cubicBezTo>
                  <a:pt x="30163" y="121260"/>
                  <a:pt x="32361" y="119062"/>
                  <a:pt x="34559" y="119062"/>
                </a:cubicBezTo>
                <a:close/>
                <a:moveTo>
                  <a:pt x="219076" y="88900"/>
                </a:moveTo>
                <a:cubicBezTo>
                  <a:pt x="221640" y="88900"/>
                  <a:pt x="223472" y="90732"/>
                  <a:pt x="223472" y="93296"/>
                </a:cubicBezTo>
                <a:cubicBezTo>
                  <a:pt x="223472" y="95861"/>
                  <a:pt x="221640" y="98059"/>
                  <a:pt x="219076" y="98059"/>
                </a:cubicBezTo>
                <a:cubicBezTo>
                  <a:pt x="216511" y="98059"/>
                  <a:pt x="214313" y="95861"/>
                  <a:pt x="214313" y="93296"/>
                </a:cubicBezTo>
                <a:cubicBezTo>
                  <a:pt x="214313" y="90732"/>
                  <a:pt x="216511" y="88900"/>
                  <a:pt x="219076" y="88900"/>
                </a:cubicBezTo>
                <a:close/>
                <a:moveTo>
                  <a:pt x="188913" y="88900"/>
                </a:moveTo>
                <a:cubicBezTo>
                  <a:pt x="191111" y="88900"/>
                  <a:pt x="193309" y="90732"/>
                  <a:pt x="193309" y="93296"/>
                </a:cubicBezTo>
                <a:cubicBezTo>
                  <a:pt x="193309" y="95861"/>
                  <a:pt x="191111" y="98059"/>
                  <a:pt x="188913" y="98059"/>
                </a:cubicBezTo>
                <a:cubicBezTo>
                  <a:pt x="186348" y="98059"/>
                  <a:pt x="184150" y="95861"/>
                  <a:pt x="184150" y="93296"/>
                </a:cubicBezTo>
                <a:cubicBezTo>
                  <a:pt x="184150" y="90732"/>
                  <a:pt x="186348" y="88900"/>
                  <a:pt x="188913" y="88900"/>
                </a:cubicBezTo>
                <a:close/>
                <a:moveTo>
                  <a:pt x="158384" y="88900"/>
                </a:moveTo>
                <a:cubicBezTo>
                  <a:pt x="160949" y="88900"/>
                  <a:pt x="163147" y="90732"/>
                  <a:pt x="163147" y="93296"/>
                </a:cubicBezTo>
                <a:cubicBezTo>
                  <a:pt x="163147" y="95861"/>
                  <a:pt x="160949" y="98059"/>
                  <a:pt x="158384" y="98059"/>
                </a:cubicBezTo>
                <a:cubicBezTo>
                  <a:pt x="155820" y="98059"/>
                  <a:pt x="153988" y="95861"/>
                  <a:pt x="153988" y="93296"/>
                </a:cubicBezTo>
                <a:cubicBezTo>
                  <a:pt x="153988" y="90732"/>
                  <a:pt x="155820" y="88900"/>
                  <a:pt x="158384" y="88900"/>
                </a:cubicBezTo>
                <a:close/>
                <a:moveTo>
                  <a:pt x="126824" y="88900"/>
                </a:moveTo>
                <a:cubicBezTo>
                  <a:pt x="129293" y="88900"/>
                  <a:pt x="131410" y="90732"/>
                  <a:pt x="131410" y="93296"/>
                </a:cubicBezTo>
                <a:cubicBezTo>
                  <a:pt x="131410" y="95861"/>
                  <a:pt x="129293" y="98059"/>
                  <a:pt x="126824" y="98059"/>
                </a:cubicBezTo>
                <a:cubicBezTo>
                  <a:pt x="124354" y="98059"/>
                  <a:pt x="122238" y="95861"/>
                  <a:pt x="122238" y="93296"/>
                </a:cubicBezTo>
                <a:cubicBezTo>
                  <a:pt x="122238" y="90732"/>
                  <a:pt x="124354" y="88900"/>
                  <a:pt x="126824" y="88900"/>
                </a:cubicBezTo>
                <a:close/>
                <a:moveTo>
                  <a:pt x="96837" y="88900"/>
                </a:moveTo>
                <a:cubicBezTo>
                  <a:pt x="99402" y="88900"/>
                  <a:pt x="101233" y="90732"/>
                  <a:pt x="101233" y="93296"/>
                </a:cubicBezTo>
                <a:cubicBezTo>
                  <a:pt x="101233" y="95861"/>
                  <a:pt x="99402" y="98059"/>
                  <a:pt x="96837" y="98059"/>
                </a:cubicBezTo>
                <a:cubicBezTo>
                  <a:pt x="94273" y="98059"/>
                  <a:pt x="92075" y="95861"/>
                  <a:pt x="92075" y="93296"/>
                </a:cubicBezTo>
                <a:cubicBezTo>
                  <a:pt x="92075" y="90732"/>
                  <a:pt x="94273" y="88900"/>
                  <a:pt x="96837" y="88900"/>
                </a:cubicBezTo>
                <a:close/>
                <a:moveTo>
                  <a:pt x="22274" y="21187"/>
                </a:moveTo>
                <a:cubicBezTo>
                  <a:pt x="15089" y="21187"/>
                  <a:pt x="8622" y="26933"/>
                  <a:pt x="8622" y="34474"/>
                </a:cubicBezTo>
                <a:lnTo>
                  <a:pt x="8622" y="53865"/>
                </a:lnTo>
                <a:lnTo>
                  <a:pt x="245019" y="53865"/>
                </a:lnTo>
                <a:lnTo>
                  <a:pt x="245019" y="34474"/>
                </a:lnTo>
                <a:cubicBezTo>
                  <a:pt x="245019" y="26933"/>
                  <a:pt x="238911" y="21187"/>
                  <a:pt x="231367" y="21187"/>
                </a:cubicBezTo>
                <a:lnTo>
                  <a:pt x="214481" y="21187"/>
                </a:lnTo>
                <a:lnTo>
                  <a:pt x="214481" y="28369"/>
                </a:lnTo>
                <a:cubicBezTo>
                  <a:pt x="214481" y="31242"/>
                  <a:pt x="212326" y="33037"/>
                  <a:pt x="209811" y="33037"/>
                </a:cubicBezTo>
                <a:cubicBezTo>
                  <a:pt x="207296" y="33037"/>
                  <a:pt x="205140" y="31242"/>
                  <a:pt x="205140" y="28369"/>
                </a:cubicBezTo>
                <a:lnTo>
                  <a:pt x="205140" y="21187"/>
                </a:lnTo>
                <a:lnTo>
                  <a:pt x="172088" y="21187"/>
                </a:lnTo>
                <a:lnTo>
                  <a:pt x="172088" y="28369"/>
                </a:lnTo>
                <a:cubicBezTo>
                  <a:pt x="172088" y="31242"/>
                  <a:pt x="170292" y="33037"/>
                  <a:pt x="167777" y="33037"/>
                </a:cubicBezTo>
                <a:cubicBezTo>
                  <a:pt x="165262" y="33037"/>
                  <a:pt x="163106" y="31242"/>
                  <a:pt x="163106" y="28369"/>
                </a:cubicBezTo>
                <a:lnTo>
                  <a:pt x="163106" y="21187"/>
                </a:lnTo>
                <a:lnTo>
                  <a:pt x="130054" y="21187"/>
                </a:lnTo>
                <a:lnTo>
                  <a:pt x="130054" y="28369"/>
                </a:lnTo>
                <a:cubicBezTo>
                  <a:pt x="130054" y="31242"/>
                  <a:pt x="127898" y="33037"/>
                  <a:pt x="125742" y="33037"/>
                </a:cubicBezTo>
                <a:cubicBezTo>
                  <a:pt x="123227" y="33037"/>
                  <a:pt x="121072" y="31242"/>
                  <a:pt x="121072" y="28369"/>
                </a:cubicBezTo>
                <a:lnTo>
                  <a:pt x="121072" y="21187"/>
                </a:lnTo>
                <a:lnTo>
                  <a:pt x="88020" y="21187"/>
                </a:lnTo>
                <a:lnTo>
                  <a:pt x="88020" y="28369"/>
                </a:lnTo>
                <a:cubicBezTo>
                  <a:pt x="88020" y="31242"/>
                  <a:pt x="85864" y="33037"/>
                  <a:pt x="83349" y="33037"/>
                </a:cubicBezTo>
                <a:cubicBezTo>
                  <a:pt x="80834" y="33037"/>
                  <a:pt x="79038" y="31242"/>
                  <a:pt x="79038" y="28369"/>
                </a:cubicBezTo>
                <a:lnTo>
                  <a:pt x="79038" y="21187"/>
                </a:lnTo>
                <a:lnTo>
                  <a:pt x="45986" y="21187"/>
                </a:lnTo>
                <a:lnTo>
                  <a:pt x="45986" y="28369"/>
                </a:lnTo>
                <a:cubicBezTo>
                  <a:pt x="45986" y="31242"/>
                  <a:pt x="43830" y="33037"/>
                  <a:pt x="41315" y="33037"/>
                </a:cubicBezTo>
                <a:cubicBezTo>
                  <a:pt x="38800" y="33037"/>
                  <a:pt x="37004" y="31242"/>
                  <a:pt x="37004" y="28369"/>
                </a:cubicBezTo>
                <a:lnTo>
                  <a:pt x="37004" y="21187"/>
                </a:lnTo>
                <a:lnTo>
                  <a:pt x="22274" y="21187"/>
                </a:lnTo>
                <a:close/>
                <a:moveTo>
                  <a:pt x="41315" y="0"/>
                </a:moveTo>
                <a:cubicBezTo>
                  <a:pt x="43830" y="0"/>
                  <a:pt x="45986" y="2155"/>
                  <a:pt x="45986" y="4668"/>
                </a:cubicBezTo>
                <a:lnTo>
                  <a:pt x="45986" y="12209"/>
                </a:lnTo>
                <a:lnTo>
                  <a:pt x="79038" y="12209"/>
                </a:lnTo>
                <a:lnTo>
                  <a:pt x="79038" y="4668"/>
                </a:lnTo>
                <a:cubicBezTo>
                  <a:pt x="79038" y="2155"/>
                  <a:pt x="80834" y="0"/>
                  <a:pt x="83349" y="0"/>
                </a:cubicBezTo>
                <a:cubicBezTo>
                  <a:pt x="85864" y="0"/>
                  <a:pt x="88020" y="2155"/>
                  <a:pt x="88020" y="4668"/>
                </a:cubicBezTo>
                <a:lnTo>
                  <a:pt x="88020" y="12209"/>
                </a:lnTo>
                <a:lnTo>
                  <a:pt x="121072" y="12209"/>
                </a:lnTo>
                <a:lnTo>
                  <a:pt x="121072" y="4668"/>
                </a:lnTo>
                <a:cubicBezTo>
                  <a:pt x="121072" y="2155"/>
                  <a:pt x="123227" y="0"/>
                  <a:pt x="125742" y="0"/>
                </a:cubicBezTo>
                <a:cubicBezTo>
                  <a:pt x="127898" y="0"/>
                  <a:pt x="130054" y="2155"/>
                  <a:pt x="130054" y="4668"/>
                </a:cubicBezTo>
                <a:lnTo>
                  <a:pt x="130054" y="12209"/>
                </a:lnTo>
                <a:lnTo>
                  <a:pt x="163106" y="12209"/>
                </a:lnTo>
                <a:lnTo>
                  <a:pt x="163106" y="4668"/>
                </a:lnTo>
                <a:cubicBezTo>
                  <a:pt x="163106" y="2155"/>
                  <a:pt x="165262" y="0"/>
                  <a:pt x="167777" y="0"/>
                </a:cubicBezTo>
                <a:cubicBezTo>
                  <a:pt x="170292" y="0"/>
                  <a:pt x="172088" y="2155"/>
                  <a:pt x="172088" y="4668"/>
                </a:cubicBezTo>
                <a:lnTo>
                  <a:pt x="172088" y="12209"/>
                </a:lnTo>
                <a:lnTo>
                  <a:pt x="205140" y="12209"/>
                </a:lnTo>
                <a:lnTo>
                  <a:pt x="205140" y="4668"/>
                </a:lnTo>
                <a:cubicBezTo>
                  <a:pt x="205140" y="2155"/>
                  <a:pt x="207296" y="0"/>
                  <a:pt x="209811" y="0"/>
                </a:cubicBezTo>
                <a:cubicBezTo>
                  <a:pt x="212326" y="0"/>
                  <a:pt x="214481" y="2155"/>
                  <a:pt x="214481" y="4668"/>
                </a:cubicBezTo>
                <a:lnTo>
                  <a:pt x="214481" y="12209"/>
                </a:lnTo>
                <a:lnTo>
                  <a:pt x="231367" y="12209"/>
                </a:lnTo>
                <a:cubicBezTo>
                  <a:pt x="243582" y="12209"/>
                  <a:pt x="253641" y="22264"/>
                  <a:pt x="253641" y="34474"/>
                </a:cubicBezTo>
                <a:lnTo>
                  <a:pt x="253641" y="170933"/>
                </a:lnTo>
                <a:cubicBezTo>
                  <a:pt x="253641" y="173447"/>
                  <a:pt x="251485" y="175602"/>
                  <a:pt x="249330" y="175602"/>
                </a:cubicBezTo>
                <a:cubicBezTo>
                  <a:pt x="246815" y="175602"/>
                  <a:pt x="245019" y="173447"/>
                  <a:pt x="245019" y="170933"/>
                </a:cubicBezTo>
                <a:lnTo>
                  <a:pt x="245019" y="62843"/>
                </a:lnTo>
                <a:lnTo>
                  <a:pt x="8622" y="62843"/>
                </a:lnTo>
                <a:lnTo>
                  <a:pt x="8622" y="237727"/>
                </a:lnTo>
                <a:cubicBezTo>
                  <a:pt x="8622" y="244909"/>
                  <a:pt x="15089" y="250654"/>
                  <a:pt x="22274" y="250654"/>
                </a:cubicBezTo>
                <a:lnTo>
                  <a:pt x="157358" y="250654"/>
                </a:lnTo>
                <a:cubicBezTo>
                  <a:pt x="159873" y="250654"/>
                  <a:pt x="161669" y="253168"/>
                  <a:pt x="161669" y="255323"/>
                </a:cubicBezTo>
                <a:cubicBezTo>
                  <a:pt x="161669" y="257836"/>
                  <a:pt x="159873" y="259991"/>
                  <a:pt x="157358" y="259991"/>
                </a:cubicBezTo>
                <a:lnTo>
                  <a:pt x="22274" y="259991"/>
                </a:lnTo>
                <a:cubicBezTo>
                  <a:pt x="10059" y="259991"/>
                  <a:pt x="0" y="249936"/>
                  <a:pt x="0" y="237727"/>
                </a:cubicBezTo>
                <a:lnTo>
                  <a:pt x="0" y="34474"/>
                </a:lnTo>
                <a:cubicBezTo>
                  <a:pt x="0" y="22264"/>
                  <a:pt x="10059" y="12209"/>
                  <a:pt x="22274" y="12209"/>
                </a:cubicBezTo>
                <a:lnTo>
                  <a:pt x="37004" y="12209"/>
                </a:lnTo>
                <a:lnTo>
                  <a:pt x="37004" y="4668"/>
                </a:lnTo>
                <a:cubicBezTo>
                  <a:pt x="37004" y="2155"/>
                  <a:pt x="38800" y="0"/>
                  <a:pt x="413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10555291" y="5141151"/>
            <a:ext cx="3320854" cy="3320854"/>
          </a:xfrm>
          <a:prstGeom prst="ellipse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11652197" y="5806859"/>
            <a:ext cx="1070430" cy="1343981"/>
          </a:xfrm>
          <a:custGeom>
            <a:avLst/>
            <a:gdLst/>
            <a:ahLst/>
            <a:cxnLst/>
            <a:rect l="l" t="t" r="r" b="b"/>
            <a:pathLst>
              <a:path w="236178" h="296502" extrusionOk="0">
                <a:moveTo>
                  <a:pt x="51046" y="215180"/>
                </a:moveTo>
                <a:lnTo>
                  <a:pt x="51046" y="283548"/>
                </a:lnTo>
                <a:lnTo>
                  <a:pt x="79804" y="264117"/>
                </a:lnTo>
                <a:cubicBezTo>
                  <a:pt x="81242" y="263038"/>
                  <a:pt x="83399" y="263038"/>
                  <a:pt x="84837" y="264117"/>
                </a:cubicBezTo>
                <a:lnTo>
                  <a:pt x="118269" y="286427"/>
                </a:lnTo>
                <a:lnTo>
                  <a:pt x="151341" y="264117"/>
                </a:lnTo>
                <a:cubicBezTo>
                  <a:pt x="153138" y="263038"/>
                  <a:pt x="154935" y="263038"/>
                  <a:pt x="156373" y="264117"/>
                </a:cubicBezTo>
                <a:lnTo>
                  <a:pt x="185491" y="283548"/>
                </a:lnTo>
                <a:lnTo>
                  <a:pt x="185491" y="215180"/>
                </a:lnTo>
                <a:cubicBezTo>
                  <a:pt x="166079" y="228494"/>
                  <a:pt x="143073" y="236410"/>
                  <a:pt x="118269" y="236410"/>
                </a:cubicBezTo>
                <a:cubicBezTo>
                  <a:pt x="93105" y="236410"/>
                  <a:pt x="70098" y="228494"/>
                  <a:pt x="51046" y="215180"/>
                </a:cubicBezTo>
                <a:close/>
                <a:moveTo>
                  <a:pt x="106311" y="77787"/>
                </a:moveTo>
                <a:lnTo>
                  <a:pt x="130227" y="77787"/>
                </a:lnTo>
                <a:cubicBezTo>
                  <a:pt x="132401" y="77787"/>
                  <a:pt x="134575" y="79937"/>
                  <a:pt x="134575" y="82444"/>
                </a:cubicBezTo>
                <a:cubicBezTo>
                  <a:pt x="134575" y="84952"/>
                  <a:pt x="132401" y="87101"/>
                  <a:pt x="130227" y="87101"/>
                </a:cubicBezTo>
                <a:lnTo>
                  <a:pt x="122617" y="87101"/>
                </a:lnTo>
                <a:lnTo>
                  <a:pt x="122617" y="149436"/>
                </a:lnTo>
                <a:lnTo>
                  <a:pt x="130227" y="149436"/>
                </a:lnTo>
                <a:cubicBezTo>
                  <a:pt x="132401" y="149436"/>
                  <a:pt x="134575" y="151585"/>
                  <a:pt x="134575" y="153735"/>
                </a:cubicBezTo>
                <a:cubicBezTo>
                  <a:pt x="134575" y="156242"/>
                  <a:pt x="132401" y="158392"/>
                  <a:pt x="130227" y="158392"/>
                </a:cubicBezTo>
                <a:lnTo>
                  <a:pt x="106311" y="158392"/>
                </a:lnTo>
                <a:cubicBezTo>
                  <a:pt x="103774" y="158392"/>
                  <a:pt x="101600" y="156242"/>
                  <a:pt x="101600" y="153735"/>
                </a:cubicBezTo>
                <a:cubicBezTo>
                  <a:pt x="101600" y="151585"/>
                  <a:pt x="103774" y="149436"/>
                  <a:pt x="106311" y="149436"/>
                </a:cubicBezTo>
                <a:lnTo>
                  <a:pt x="113558" y="149436"/>
                </a:lnTo>
                <a:lnTo>
                  <a:pt x="113558" y="87101"/>
                </a:lnTo>
                <a:lnTo>
                  <a:pt x="106311" y="87101"/>
                </a:lnTo>
                <a:cubicBezTo>
                  <a:pt x="103774" y="87101"/>
                  <a:pt x="101600" y="84952"/>
                  <a:pt x="101600" y="82444"/>
                </a:cubicBezTo>
                <a:cubicBezTo>
                  <a:pt x="101600" y="79937"/>
                  <a:pt x="103774" y="77787"/>
                  <a:pt x="106311" y="77787"/>
                </a:cubicBezTo>
                <a:close/>
                <a:moveTo>
                  <a:pt x="117475" y="43024"/>
                </a:moveTo>
                <a:lnTo>
                  <a:pt x="103837" y="51994"/>
                </a:lnTo>
                <a:cubicBezTo>
                  <a:pt x="103119" y="52712"/>
                  <a:pt x="102042" y="53071"/>
                  <a:pt x="100965" y="52712"/>
                </a:cubicBezTo>
                <a:lnTo>
                  <a:pt x="85173" y="50559"/>
                </a:lnTo>
                <a:lnTo>
                  <a:pt x="77276" y="64193"/>
                </a:lnTo>
                <a:cubicBezTo>
                  <a:pt x="76559" y="65270"/>
                  <a:pt x="75841" y="65987"/>
                  <a:pt x="74764" y="66346"/>
                </a:cubicBezTo>
                <a:lnTo>
                  <a:pt x="59331" y="71010"/>
                </a:lnTo>
                <a:lnTo>
                  <a:pt x="58254" y="86798"/>
                </a:lnTo>
                <a:cubicBezTo>
                  <a:pt x="58254" y="88233"/>
                  <a:pt x="57536" y="88950"/>
                  <a:pt x="56818" y="90027"/>
                </a:cubicBezTo>
                <a:lnTo>
                  <a:pt x="45333" y="100791"/>
                </a:lnTo>
                <a:lnTo>
                  <a:pt x="51076" y="115501"/>
                </a:lnTo>
                <a:cubicBezTo>
                  <a:pt x="51435" y="116578"/>
                  <a:pt x="51435" y="117654"/>
                  <a:pt x="51076" y="118730"/>
                </a:cubicBezTo>
                <a:lnTo>
                  <a:pt x="45333" y="133800"/>
                </a:lnTo>
                <a:lnTo>
                  <a:pt x="56818" y="144564"/>
                </a:lnTo>
                <a:cubicBezTo>
                  <a:pt x="57536" y="145281"/>
                  <a:pt x="58254" y="146358"/>
                  <a:pt x="58254" y="147434"/>
                </a:cubicBezTo>
                <a:lnTo>
                  <a:pt x="59331" y="163580"/>
                </a:lnTo>
                <a:lnTo>
                  <a:pt x="74764" y="168244"/>
                </a:lnTo>
                <a:cubicBezTo>
                  <a:pt x="75841" y="168603"/>
                  <a:pt x="76559" y="169320"/>
                  <a:pt x="77276" y="170038"/>
                </a:cubicBezTo>
                <a:lnTo>
                  <a:pt x="85173" y="184031"/>
                </a:lnTo>
                <a:lnTo>
                  <a:pt x="100965" y="181520"/>
                </a:lnTo>
                <a:cubicBezTo>
                  <a:pt x="101324" y="181520"/>
                  <a:pt x="101683" y="181520"/>
                  <a:pt x="101683" y="181520"/>
                </a:cubicBezTo>
                <a:cubicBezTo>
                  <a:pt x="102401" y="181520"/>
                  <a:pt x="103478" y="181878"/>
                  <a:pt x="103837" y="182596"/>
                </a:cubicBezTo>
                <a:lnTo>
                  <a:pt x="117475" y="191207"/>
                </a:lnTo>
                <a:lnTo>
                  <a:pt x="130755" y="182596"/>
                </a:lnTo>
                <a:cubicBezTo>
                  <a:pt x="131473" y="181878"/>
                  <a:pt x="132550" y="181520"/>
                  <a:pt x="133985" y="181520"/>
                </a:cubicBezTo>
                <a:lnTo>
                  <a:pt x="149418" y="184031"/>
                </a:lnTo>
                <a:lnTo>
                  <a:pt x="157673" y="170038"/>
                </a:lnTo>
                <a:cubicBezTo>
                  <a:pt x="158032" y="169320"/>
                  <a:pt x="159109" y="168603"/>
                  <a:pt x="160186" y="168244"/>
                </a:cubicBezTo>
                <a:lnTo>
                  <a:pt x="175619" y="163580"/>
                </a:lnTo>
                <a:lnTo>
                  <a:pt x="176696" y="147434"/>
                </a:lnTo>
                <a:cubicBezTo>
                  <a:pt x="176696" y="146358"/>
                  <a:pt x="177055" y="145281"/>
                  <a:pt x="178131" y="144564"/>
                </a:cubicBezTo>
                <a:lnTo>
                  <a:pt x="189975" y="133800"/>
                </a:lnTo>
                <a:lnTo>
                  <a:pt x="183874" y="118730"/>
                </a:lnTo>
                <a:cubicBezTo>
                  <a:pt x="183515" y="117654"/>
                  <a:pt x="183515" y="116578"/>
                  <a:pt x="183874" y="115501"/>
                </a:cubicBezTo>
                <a:lnTo>
                  <a:pt x="189975" y="100791"/>
                </a:lnTo>
                <a:lnTo>
                  <a:pt x="178131" y="90027"/>
                </a:lnTo>
                <a:cubicBezTo>
                  <a:pt x="177055" y="88950"/>
                  <a:pt x="176696" y="88233"/>
                  <a:pt x="176696" y="86798"/>
                </a:cubicBezTo>
                <a:lnTo>
                  <a:pt x="175619" y="71010"/>
                </a:lnTo>
                <a:lnTo>
                  <a:pt x="160186" y="66346"/>
                </a:lnTo>
                <a:cubicBezTo>
                  <a:pt x="159109" y="65987"/>
                  <a:pt x="158032" y="65270"/>
                  <a:pt x="157673" y="64193"/>
                </a:cubicBezTo>
                <a:lnTo>
                  <a:pt x="149418" y="50559"/>
                </a:lnTo>
                <a:lnTo>
                  <a:pt x="133985" y="52712"/>
                </a:lnTo>
                <a:cubicBezTo>
                  <a:pt x="132550" y="53071"/>
                  <a:pt x="131473" y="52712"/>
                  <a:pt x="130755" y="51994"/>
                </a:cubicBezTo>
                <a:lnTo>
                  <a:pt x="117475" y="43024"/>
                </a:lnTo>
                <a:close/>
                <a:moveTo>
                  <a:pt x="117475" y="33337"/>
                </a:moveTo>
                <a:cubicBezTo>
                  <a:pt x="118193" y="33337"/>
                  <a:pt x="119270" y="33337"/>
                  <a:pt x="119988" y="34055"/>
                </a:cubicBezTo>
                <a:lnTo>
                  <a:pt x="134344" y="43742"/>
                </a:lnTo>
                <a:lnTo>
                  <a:pt x="151213" y="41230"/>
                </a:lnTo>
                <a:cubicBezTo>
                  <a:pt x="153007" y="40872"/>
                  <a:pt x="154802" y="41948"/>
                  <a:pt x="155879" y="43383"/>
                </a:cubicBezTo>
                <a:lnTo>
                  <a:pt x="164493" y="58453"/>
                </a:lnTo>
                <a:lnTo>
                  <a:pt x="181003" y="63476"/>
                </a:lnTo>
                <a:cubicBezTo>
                  <a:pt x="182797" y="63835"/>
                  <a:pt x="183874" y="65629"/>
                  <a:pt x="184233" y="67422"/>
                </a:cubicBezTo>
                <a:lnTo>
                  <a:pt x="185310" y="84645"/>
                </a:lnTo>
                <a:lnTo>
                  <a:pt x="197872" y="96126"/>
                </a:lnTo>
                <a:cubicBezTo>
                  <a:pt x="199307" y="97561"/>
                  <a:pt x="199666" y="99355"/>
                  <a:pt x="198948" y="101149"/>
                </a:cubicBezTo>
                <a:lnTo>
                  <a:pt x="192847" y="117295"/>
                </a:lnTo>
                <a:lnTo>
                  <a:pt x="198948" y="133441"/>
                </a:lnTo>
                <a:cubicBezTo>
                  <a:pt x="199666" y="135235"/>
                  <a:pt x="199307" y="137029"/>
                  <a:pt x="197872" y="138105"/>
                </a:cubicBezTo>
                <a:lnTo>
                  <a:pt x="185310" y="149946"/>
                </a:lnTo>
                <a:lnTo>
                  <a:pt x="184233" y="167168"/>
                </a:lnTo>
                <a:cubicBezTo>
                  <a:pt x="183874" y="168962"/>
                  <a:pt x="182797" y="170397"/>
                  <a:pt x="181003" y="171114"/>
                </a:cubicBezTo>
                <a:lnTo>
                  <a:pt x="164493" y="176138"/>
                </a:lnTo>
                <a:lnTo>
                  <a:pt x="155879" y="191207"/>
                </a:lnTo>
                <a:cubicBezTo>
                  <a:pt x="154802" y="192642"/>
                  <a:pt x="153007" y="193360"/>
                  <a:pt x="151213" y="193360"/>
                </a:cubicBezTo>
                <a:lnTo>
                  <a:pt x="134344" y="190848"/>
                </a:lnTo>
                <a:lnTo>
                  <a:pt x="119988" y="200536"/>
                </a:lnTo>
                <a:cubicBezTo>
                  <a:pt x="119270" y="200894"/>
                  <a:pt x="118193" y="201253"/>
                  <a:pt x="117475" y="201253"/>
                </a:cubicBezTo>
                <a:cubicBezTo>
                  <a:pt x="116757" y="201253"/>
                  <a:pt x="115681" y="200894"/>
                  <a:pt x="114604" y="200536"/>
                </a:cubicBezTo>
                <a:lnTo>
                  <a:pt x="100606" y="190848"/>
                </a:lnTo>
                <a:lnTo>
                  <a:pt x="83737" y="193360"/>
                </a:lnTo>
                <a:cubicBezTo>
                  <a:pt x="81583" y="193360"/>
                  <a:pt x="80148" y="192642"/>
                  <a:pt x="79071" y="191207"/>
                </a:cubicBezTo>
                <a:lnTo>
                  <a:pt x="70457" y="176138"/>
                </a:lnTo>
                <a:lnTo>
                  <a:pt x="53947" y="171114"/>
                </a:lnTo>
                <a:cubicBezTo>
                  <a:pt x="52153" y="170397"/>
                  <a:pt x="51076" y="168962"/>
                  <a:pt x="50717" y="167168"/>
                </a:cubicBezTo>
                <a:lnTo>
                  <a:pt x="49281" y="149946"/>
                </a:lnTo>
                <a:lnTo>
                  <a:pt x="36719" y="138105"/>
                </a:lnTo>
                <a:cubicBezTo>
                  <a:pt x="35643" y="137029"/>
                  <a:pt x="34925" y="135235"/>
                  <a:pt x="35643" y="133441"/>
                </a:cubicBezTo>
                <a:lnTo>
                  <a:pt x="41744" y="117295"/>
                </a:lnTo>
                <a:lnTo>
                  <a:pt x="35643" y="101149"/>
                </a:lnTo>
                <a:cubicBezTo>
                  <a:pt x="34925" y="99355"/>
                  <a:pt x="35643" y="97561"/>
                  <a:pt x="36719" y="96126"/>
                </a:cubicBezTo>
                <a:lnTo>
                  <a:pt x="49281" y="84645"/>
                </a:lnTo>
                <a:lnTo>
                  <a:pt x="50717" y="67422"/>
                </a:lnTo>
                <a:cubicBezTo>
                  <a:pt x="51076" y="65629"/>
                  <a:pt x="52153" y="63835"/>
                  <a:pt x="53947" y="63476"/>
                </a:cubicBezTo>
                <a:lnTo>
                  <a:pt x="70457" y="58453"/>
                </a:lnTo>
                <a:lnTo>
                  <a:pt x="79071" y="43383"/>
                </a:lnTo>
                <a:cubicBezTo>
                  <a:pt x="80148" y="41948"/>
                  <a:pt x="81583" y="40872"/>
                  <a:pt x="83737" y="41230"/>
                </a:cubicBezTo>
                <a:lnTo>
                  <a:pt x="100606" y="43742"/>
                </a:lnTo>
                <a:lnTo>
                  <a:pt x="114604" y="34055"/>
                </a:lnTo>
                <a:cubicBezTo>
                  <a:pt x="115681" y="33337"/>
                  <a:pt x="116757" y="33337"/>
                  <a:pt x="117475" y="33337"/>
                </a:cubicBezTo>
                <a:close/>
                <a:moveTo>
                  <a:pt x="118269" y="9356"/>
                </a:moveTo>
                <a:cubicBezTo>
                  <a:pt x="57876" y="9356"/>
                  <a:pt x="8987" y="58293"/>
                  <a:pt x="8987" y="118385"/>
                </a:cubicBezTo>
                <a:cubicBezTo>
                  <a:pt x="8987" y="178477"/>
                  <a:pt x="57876" y="227414"/>
                  <a:pt x="118269" y="227414"/>
                </a:cubicBezTo>
                <a:cubicBezTo>
                  <a:pt x="178301" y="227414"/>
                  <a:pt x="227191" y="178477"/>
                  <a:pt x="227191" y="118385"/>
                </a:cubicBezTo>
                <a:cubicBezTo>
                  <a:pt x="227191" y="58293"/>
                  <a:pt x="178301" y="9356"/>
                  <a:pt x="118269" y="9356"/>
                </a:cubicBezTo>
                <a:close/>
                <a:moveTo>
                  <a:pt x="118269" y="0"/>
                </a:moveTo>
                <a:cubicBezTo>
                  <a:pt x="182975" y="0"/>
                  <a:pt x="236178" y="53255"/>
                  <a:pt x="236178" y="118385"/>
                </a:cubicBezTo>
                <a:cubicBezTo>
                  <a:pt x="236178" y="154368"/>
                  <a:pt x="220001" y="186753"/>
                  <a:pt x="194478" y="208343"/>
                </a:cubicBezTo>
                <a:lnTo>
                  <a:pt x="194478" y="291824"/>
                </a:lnTo>
                <a:cubicBezTo>
                  <a:pt x="194478" y="293624"/>
                  <a:pt x="193400" y="294703"/>
                  <a:pt x="191962" y="295783"/>
                </a:cubicBezTo>
                <a:cubicBezTo>
                  <a:pt x="191243" y="296142"/>
                  <a:pt x="190524" y="296502"/>
                  <a:pt x="189805" y="296502"/>
                </a:cubicBezTo>
                <a:cubicBezTo>
                  <a:pt x="189086" y="296502"/>
                  <a:pt x="188007" y="295783"/>
                  <a:pt x="187288" y="295423"/>
                </a:cubicBezTo>
                <a:lnTo>
                  <a:pt x="153857" y="273473"/>
                </a:lnTo>
                <a:lnTo>
                  <a:pt x="120785" y="295423"/>
                </a:lnTo>
                <a:cubicBezTo>
                  <a:pt x="118988" y="296502"/>
                  <a:pt x="117190" y="296502"/>
                  <a:pt x="115393" y="295423"/>
                </a:cubicBezTo>
                <a:lnTo>
                  <a:pt x="82320" y="273473"/>
                </a:lnTo>
                <a:lnTo>
                  <a:pt x="48889" y="295423"/>
                </a:lnTo>
                <a:cubicBezTo>
                  <a:pt x="47451" y="296502"/>
                  <a:pt x="45654" y="296502"/>
                  <a:pt x="44216" y="295783"/>
                </a:cubicBezTo>
                <a:cubicBezTo>
                  <a:pt x="42778" y="294703"/>
                  <a:pt x="41699" y="293624"/>
                  <a:pt x="41699" y="291824"/>
                </a:cubicBezTo>
                <a:lnTo>
                  <a:pt x="41699" y="208703"/>
                </a:lnTo>
                <a:cubicBezTo>
                  <a:pt x="41699" y="208343"/>
                  <a:pt x="41699" y="208343"/>
                  <a:pt x="41699" y="208343"/>
                </a:cubicBezTo>
                <a:cubicBezTo>
                  <a:pt x="16176" y="186753"/>
                  <a:pt x="0" y="154368"/>
                  <a:pt x="0" y="118385"/>
                </a:cubicBezTo>
                <a:cubicBezTo>
                  <a:pt x="0" y="53255"/>
                  <a:pt x="53203" y="0"/>
                  <a:pt x="1182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9418200" y="7285206"/>
            <a:ext cx="3320854" cy="3320855"/>
          </a:xfrm>
          <a:prstGeom prst="ellipse">
            <a:avLst/>
          </a:prstGeom>
          <a:solidFill>
            <a:schemeClr val="accent2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10295094" y="8273642"/>
            <a:ext cx="1351913" cy="1343981"/>
          </a:xfrm>
          <a:custGeom>
            <a:avLst/>
            <a:gdLst/>
            <a:ahLst/>
            <a:cxnLst/>
            <a:rect l="l" t="t" r="r" b="b"/>
            <a:pathLst>
              <a:path w="830" h="826" extrusionOk="0">
                <a:moveTo>
                  <a:pt x="585" y="447"/>
                </a:moveTo>
                <a:lnTo>
                  <a:pt x="436" y="126"/>
                </a:lnTo>
                <a:lnTo>
                  <a:pt x="643" y="30"/>
                </a:lnTo>
                <a:lnTo>
                  <a:pt x="681" y="115"/>
                </a:lnTo>
                <a:lnTo>
                  <a:pt x="543" y="179"/>
                </a:lnTo>
                <a:cubicBezTo>
                  <a:pt x="537" y="181"/>
                  <a:pt x="534" y="189"/>
                  <a:pt x="537" y="195"/>
                </a:cubicBezTo>
                <a:cubicBezTo>
                  <a:pt x="539" y="200"/>
                  <a:pt x="543" y="203"/>
                  <a:pt x="548" y="203"/>
                </a:cubicBezTo>
                <a:cubicBezTo>
                  <a:pt x="550" y="203"/>
                  <a:pt x="552" y="202"/>
                  <a:pt x="553" y="201"/>
                </a:cubicBezTo>
                <a:lnTo>
                  <a:pt x="692" y="137"/>
                </a:lnTo>
                <a:lnTo>
                  <a:pt x="792" y="352"/>
                </a:lnTo>
                <a:lnTo>
                  <a:pt x="585" y="447"/>
                </a:lnTo>
                <a:close/>
                <a:moveTo>
                  <a:pt x="336" y="511"/>
                </a:moveTo>
                <a:lnTo>
                  <a:pt x="227" y="275"/>
                </a:lnTo>
                <a:lnTo>
                  <a:pt x="433" y="180"/>
                </a:lnTo>
                <a:lnTo>
                  <a:pt x="472" y="264"/>
                </a:lnTo>
                <a:lnTo>
                  <a:pt x="329" y="330"/>
                </a:lnTo>
                <a:cubicBezTo>
                  <a:pt x="323" y="333"/>
                  <a:pt x="321" y="340"/>
                  <a:pt x="323" y="346"/>
                </a:cubicBezTo>
                <a:cubicBezTo>
                  <a:pt x="325" y="351"/>
                  <a:pt x="330" y="354"/>
                  <a:pt x="335" y="354"/>
                </a:cubicBezTo>
                <a:cubicBezTo>
                  <a:pt x="337" y="354"/>
                  <a:pt x="338" y="353"/>
                  <a:pt x="340" y="352"/>
                </a:cubicBezTo>
                <a:lnTo>
                  <a:pt x="483" y="286"/>
                </a:lnTo>
                <a:lnTo>
                  <a:pt x="543" y="415"/>
                </a:lnTo>
                <a:lnTo>
                  <a:pt x="336" y="511"/>
                </a:lnTo>
                <a:close/>
                <a:moveTo>
                  <a:pt x="443" y="543"/>
                </a:moveTo>
                <a:lnTo>
                  <a:pt x="443" y="543"/>
                </a:lnTo>
                <a:cubicBezTo>
                  <a:pt x="422" y="543"/>
                  <a:pt x="405" y="528"/>
                  <a:pt x="399" y="509"/>
                </a:cubicBezTo>
                <a:lnTo>
                  <a:pt x="480" y="472"/>
                </a:lnTo>
                <a:cubicBezTo>
                  <a:pt x="486" y="479"/>
                  <a:pt x="489" y="487"/>
                  <a:pt x="489" y="497"/>
                </a:cubicBezTo>
                <a:cubicBezTo>
                  <a:pt x="489" y="522"/>
                  <a:pt x="468" y="543"/>
                  <a:pt x="443" y="543"/>
                </a:cubicBezTo>
                <a:close/>
                <a:moveTo>
                  <a:pt x="61" y="519"/>
                </a:moveTo>
                <a:lnTo>
                  <a:pt x="43" y="480"/>
                </a:lnTo>
                <a:lnTo>
                  <a:pt x="226" y="332"/>
                </a:lnTo>
                <a:lnTo>
                  <a:pt x="258" y="404"/>
                </a:lnTo>
                <a:lnTo>
                  <a:pt x="292" y="475"/>
                </a:lnTo>
                <a:lnTo>
                  <a:pt x="61" y="519"/>
                </a:lnTo>
                <a:close/>
                <a:moveTo>
                  <a:pt x="789" y="158"/>
                </a:moveTo>
                <a:lnTo>
                  <a:pt x="789" y="158"/>
                </a:lnTo>
                <a:cubicBezTo>
                  <a:pt x="802" y="186"/>
                  <a:pt x="803" y="217"/>
                  <a:pt x="792" y="245"/>
                </a:cubicBezTo>
                <a:cubicBezTo>
                  <a:pt x="789" y="253"/>
                  <a:pt x="785" y="261"/>
                  <a:pt x="781" y="269"/>
                </a:cubicBezTo>
                <a:lnTo>
                  <a:pt x="699" y="93"/>
                </a:lnTo>
                <a:cubicBezTo>
                  <a:pt x="737" y="98"/>
                  <a:pt x="772" y="121"/>
                  <a:pt x="789" y="158"/>
                </a:cubicBezTo>
                <a:close/>
                <a:moveTo>
                  <a:pt x="792" y="294"/>
                </a:moveTo>
                <a:lnTo>
                  <a:pt x="792" y="294"/>
                </a:lnTo>
                <a:cubicBezTo>
                  <a:pt x="802" y="283"/>
                  <a:pt x="811" y="269"/>
                  <a:pt x="816" y="254"/>
                </a:cubicBezTo>
                <a:cubicBezTo>
                  <a:pt x="829" y="219"/>
                  <a:pt x="827" y="181"/>
                  <a:pt x="812" y="148"/>
                </a:cubicBezTo>
                <a:cubicBezTo>
                  <a:pt x="788" y="98"/>
                  <a:pt x="739" y="68"/>
                  <a:pt x="687" y="68"/>
                </a:cubicBezTo>
                <a:lnTo>
                  <a:pt x="660" y="9"/>
                </a:lnTo>
                <a:cubicBezTo>
                  <a:pt x="657" y="2"/>
                  <a:pt x="650" y="0"/>
                  <a:pt x="644" y="2"/>
                </a:cubicBezTo>
                <a:lnTo>
                  <a:pt x="414" y="109"/>
                </a:lnTo>
                <a:cubicBezTo>
                  <a:pt x="411" y="110"/>
                  <a:pt x="409" y="113"/>
                  <a:pt x="408" y="116"/>
                </a:cubicBezTo>
                <a:cubicBezTo>
                  <a:pt x="406" y="119"/>
                  <a:pt x="407" y="123"/>
                  <a:pt x="408" y="126"/>
                </a:cubicBezTo>
                <a:lnTo>
                  <a:pt x="423" y="158"/>
                </a:lnTo>
                <a:lnTo>
                  <a:pt x="205" y="259"/>
                </a:lnTo>
                <a:cubicBezTo>
                  <a:pt x="198" y="261"/>
                  <a:pt x="196" y="269"/>
                  <a:pt x="198" y="275"/>
                </a:cubicBezTo>
                <a:lnTo>
                  <a:pt x="214" y="309"/>
                </a:lnTo>
                <a:lnTo>
                  <a:pt x="32" y="456"/>
                </a:lnTo>
                <a:lnTo>
                  <a:pt x="25" y="442"/>
                </a:lnTo>
                <a:cubicBezTo>
                  <a:pt x="22" y="436"/>
                  <a:pt x="15" y="434"/>
                  <a:pt x="9" y="436"/>
                </a:cubicBezTo>
                <a:cubicBezTo>
                  <a:pt x="2" y="439"/>
                  <a:pt x="0" y="446"/>
                  <a:pt x="3" y="453"/>
                </a:cubicBezTo>
                <a:lnTo>
                  <a:pt x="56" y="567"/>
                </a:lnTo>
                <a:cubicBezTo>
                  <a:pt x="58" y="572"/>
                  <a:pt x="62" y="575"/>
                  <a:pt x="67" y="575"/>
                </a:cubicBezTo>
                <a:cubicBezTo>
                  <a:pt x="69" y="575"/>
                  <a:pt x="70" y="575"/>
                  <a:pt x="72" y="573"/>
                </a:cubicBezTo>
                <a:cubicBezTo>
                  <a:pt x="79" y="570"/>
                  <a:pt x="81" y="563"/>
                  <a:pt x="79" y="557"/>
                </a:cubicBezTo>
                <a:lnTo>
                  <a:pt x="72" y="543"/>
                </a:lnTo>
                <a:lnTo>
                  <a:pt x="302" y="499"/>
                </a:lnTo>
                <a:lnTo>
                  <a:pt x="318" y="533"/>
                </a:lnTo>
                <a:cubicBezTo>
                  <a:pt x="319" y="536"/>
                  <a:pt x="322" y="538"/>
                  <a:pt x="325" y="539"/>
                </a:cubicBezTo>
                <a:cubicBezTo>
                  <a:pt x="327" y="540"/>
                  <a:pt x="328" y="540"/>
                  <a:pt x="329" y="540"/>
                </a:cubicBezTo>
                <a:cubicBezTo>
                  <a:pt x="331" y="540"/>
                  <a:pt x="333" y="540"/>
                  <a:pt x="335" y="539"/>
                </a:cubicBezTo>
                <a:lnTo>
                  <a:pt x="376" y="520"/>
                </a:lnTo>
                <a:cubicBezTo>
                  <a:pt x="385" y="543"/>
                  <a:pt x="405" y="562"/>
                  <a:pt x="430" y="566"/>
                </a:cubicBezTo>
                <a:lnTo>
                  <a:pt x="430" y="616"/>
                </a:lnTo>
                <a:lnTo>
                  <a:pt x="234" y="803"/>
                </a:lnTo>
                <a:cubicBezTo>
                  <a:pt x="230" y="808"/>
                  <a:pt x="230" y="815"/>
                  <a:pt x="234" y="820"/>
                </a:cubicBezTo>
                <a:cubicBezTo>
                  <a:pt x="237" y="823"/>
                  <a:pt x="240" y="825"/>
                  <a:pt x="243" y="825"/>
                </a:cubicBezTo>
                <a:cubicBezTo>
                  <a:pt x="246" y="825"/>
                  <a:pt x="250" y="823"/>
                  <a:pt x="252" y="821"/>
                </a:cubicBezTo>
                <a:lnTo>
                  <a:pt x="430" y="651"/>
                </a:lnTo>
                <a:lnTo>
                  <a:pt x="430" y="812"/>
                </a:lnTo>
                <a:cubicBezTo>
                  <a:pt x="430" y="819"/>
                  <a:pt x="436" y="825"/>
                  <a:pt x="443" y="825"/>
                </a:cubicBezTo>
                <a:cubicBezTo>
                  <a:pt x="449" y="825"/>
                  <a:pt x="455" y="819"/>
                  <a:pt x="455" y="812"/>
                </a:cubicBezTo>
                <a:lnTo>
                  <a:pt x="455" y="651"/>
                </a:lnTo>
                <a:lnTo>
                  <a:pt x="634" y="821"/>
                </a:lnTo>
                <a:cubicBezTo>
                  <a:pt x="636" y="823"/>
                  <a:pt x="639" y="825"/>
                  <a:pt x="642" y="825"/>
                </a:cubicBezTo>
                <a:cubicBezTo>
                  <a:pt x="645" y="825"/>
                  <a:pt x="649" y="823"/>
                  <a:pt x="651" y="820"/>
                </a:cubicBezTo>
                <a:cubicBezTo>
                  <a:pt x="656" y="815"/>
                  <a:pt x="656" y="808"/>
                  <a:pt x="651" y="803"/>
                </a:cubicBezTo>
                <a:lnTo>
                  <a:pt x="455" y="616"/>
                </a:lnTo>
                <a:lnTo>
                  <a:pt x="455" y="566"/>
                </a:lnTo>
                <a:cubicBezTo>
                  <a:pt x="488" y="560"/>
                  <a:pt x="513" y="532"/>
                  <a:pt x="513" y="497"/>
                </a:cubicBezTo>
                <a:cubicBezTo>
                  <a:pt x="513" y="483"/>
                  <a:pt x="509" y="472"/>
                  <a:pt x="503" y="461"/>
                </a:cubicBezTo>
                <a:lnTo>
                  <a:pt x="553" y="437"/>
                </a:lnTo>
                <a:lnTo>
                  <a:pt x="567" y="469"/>
                </a:lnTo>
                <a:cubicBezTo>
                  <a:pt x="569" y="472"/>
                  <a:pt x="571" y="475"/>
                  <a:pt x="574" y="476"/>
                </a:cubicBezTo>
                <a:cubicBezTo>
                  <a:pt x="576" y="476"/>
                  <a:pt x="577" y="477"/>
                  <a:pt x="579" y="477"/>
                </a:cubicBezTo>
                <a:cubicBezTo>
                  <a:pt x="581" y="477"/>
                  <a:pt x="583" y="476"/>
                  <a:pt x="584" y="476"/>
                </a:cubicBezTo>
                <a:lnTo>
                  <a:pt x="814" y="370"/>
                </a:lnTo>
                <a:cubicBezTo>
                  <a:pt x="820" y="366"/>
                  <a:pt x="822" y="359"/>
                  <a:pt x="819" y="352"/>
                </a:cubicBezTo>
                <a:lnTo>
                  <a:pt x="792" y="29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7823911" y="5248727"/>
            <a:ext cx="3320854" cy="3320854"/>
          </a:xfrm>
          <a:prstGeom prst="ellipse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8664000" y="6063904"/>
            <a:ext cx="1371737" cy="1367773"/>
          </a:xfrm>
          <a:custGeom>
            <a:avLst/>
            <a:gdLst/>
            <a:ahLst/>
            <a:cxnLst/>
            <a:rect l="l" t="t" r="r" b="b"/>
            <a:pathLst>
              <a:path w="844" h="836" extrusionOk="0">
                <a:moveTo>
                  <a:pt x="791" y="791"/>
                </a:moveTo>
                <a:lnTo>
                  <a:pt x="791" y="791"/>
                </a:lnTo>
                <a:cubicBezTo>
                  <a:pt x="779" y="803"/>
                  <a:pt x="763" y="809"/>
                  <a:pt x="747" y="809"/>
                </a:cubicBezTo>
                <a:cubicBezTo>
                  <a:pt x="730" y="809"/>
                  <a:pt x="714" y="803"/>
                  <a:pt x="702" y="791"/>
                </a:cubicBezTo>
                <a:lnTo>
                  <a:pt x="458" y="546"/>
                </a:lnTo>
                <a:lnTo>
                  <a:pt x="547" y="456"/>
                </a:lnTo>
                <a:lnTo>
                  <a:pt x="791" y="701"/>
                </a:lnTo>
                <a:cubicBezTo>
                  <a:pt x="816" y="726"/>
                  <a:pt x="816" y="767"/>
                  <a:pt x="791" y="791"/>
                </a:cubicBezTo>
                <a:close/>
                <a:moveTo>
                  <a:pt x="239" y="729"/>
                </a:moveTo>
                <a:lnTo>
                  <a:pt x="186" y="677"/>
                </a:lnTo>
                <a:lnTo>
                  <a:pt x="697" y="166"/>
                </a:lnTo>
                <a:lnTo>
                  <a:pt x="750" y="219"/>
                </a:lnTo>
                <a:lnTo>
                  <a:pt x="239" y="729"/>
                </a:lnTo>
                <a:close/>
                <a:moveTo>
                  <a:pt x="168" y="800"/>
                </a:moveTo>
                <a:lnTo>
                  <a:pt x="168" y="800"/>
                </a:lnTo>
                <a:cubicBezTo>
                  <a:pt x="155" y="812"/>
                  <a:pt x="135" y="812"/>
                  <a:pt x="123" y="800"/>
                </a:cubicBezTo>
                <a:lnTo>
                  <a:pt x="46" y="723"/>
                </a:lnTo>
                <a:cubicBezTo>
                  <a:pt x="40" y="717"/>
                  <a:pt x="37" y="709"/>
                  <a:pt x="37" y="701"/>
                </a:cubicBezTo>
                <a:cubicBezTo>
                  <a:pt x="37" y="693"/>
                  <a:pt x="40" y="684"/>
                  <a:pt x="46" y="678"/>
                </a:cubicBezTo>
                <a:lnTo>
                  <a:pt x="99" y="625"/>
                </a:lnTo>
                <a:lnTo>
                  <a:pt x="221" y="747"/>
                </a:lnTo>
                <a:lnTo>
                  <a:pt x="168" y="800"/>
                </a:lnTo>
                <a:close/>
                <a:moveTo>
                  <a:pt x="628" y="96"/>
                </a:moveTo>
                <a:lnTo>
                  <a:pt x="680" y="149"/>
                </a:lnTo>
                <a:lnTo>
                  <a:pt x="169" y="659"/>
                </a:lnTo>
                <a:lnTo>
                  <a:pt x="117" y="607"/>
                </a:lnTo>
                <a:lnTo>
                  <a:pt x="628" y="96"/>
                </a:lnTo>
                <a:close/>
                <a:moveTo>
                  <a:pt x="223" y="310"/>
                </a:moveTo>
                <a:lnTo>
                  <a:pt x="223" y="310"/>
                </a:lnTo>
                <a:cubicBezTo>
                  <a:pt x="221" y="307"/>
                  <a:pt x="217" y="305"/>
                  <a:pt x="214" y="305"/>
                </a:cubicBezTo>
                <a:cubicBezTo>
                  <a:pt x="211" y="305"/>
                  <a:pt x="208" y="307"/>
                  <a:pt x="205" y="310"/>
                </a:cubicBezTo>
                <a:lnTo>
                  <a:pt x="178" y="336"/>
                </a:lnTo>
                <a:cubicBezTo>
                  <a:pt x="161" y="354"/>
                  <a:pt x="138" y="363"/>
                  <a:pt x="114" y="363"/>
                </a:cubicBezTo>
                <a:cubicBezTo>
                  <a:pt x="93" y="363"/>
                  <a:pt x="74" y="356"/>
                  <a:pt x="58" y="344"/>
                </a:cubicBezTo>
                <a:lnTo>
                  <a:pt x="246" y="155"/>
                </a:lnTo>
                <a:cubicBezTo>
                  <a:pt x="251" y="150"/>
                  <a:pt x="251" y="143"/>
                  <a:pt x="246" y="138"/>
                </a:cubicBezTo>
                <a:lnTo>
                  <a:pt x="148" y="39"/>
                </a:lnTo>
                <a:cubicBezTo>
                  <a:pt x="192" y="30"/>
                  <a:pt x="239" y="44"/>
                  <a:pt x="272" y="77"/>
                </a:cubicBezTo>
                <a:cubicBezTo>
                  <a:pt x="306" y="111"/>
                  <a:pt x="320" y="159"/>
                  <a:pt x="309" y="206"/>
                </a:cubicBezTo>
                <a:cubicBezTo>
                  <a:pt x="308" y="208"/>
                  <a:pt x="308" y="209"/>
                  <a:pt x="308" y="211"/>
                </a:cubicBezTo>
                <a:cubicBezTo>
                  <a:pt x="308" y="214"/>
                  <a:pt x="309" y="217"/>
                  <a:pt x="312" y="220"/>
                </a:cubicBezTo>
                <a:lnTo>
                  <a:pt x="390" y="299"/>
                </a:lnTo>
                <a:lnTo>
                  <a:pt x="301" y="388"/>
                </a:lnTo>
                <a:lnTo>
                  <a:pt x="223" y="310"/>
                </a:lnTo>
                <a:close/>
                <a:moveTo>
                  <a:pt x="39" y="148"/>
                </a:moveTo>
                <a:lnTo>
                  <a:pt x="128" y="238"/>
                </a:lnTo>
                <a:lnTo>
                  <a:pt x="85" y="281"/>
                </a:lnTo>
                <a:cubicBezTo>
                  <a:pt x="82" y="279"/>
                  <a:pt x="80" y="276"/>
                  <a:pt x="77" y="273"/>
                </a:cubicBezTo>
                <a:cubicBezTo>
                  <a:pt x="44" y="240"/>
                  <a:pt x="30" y="193"/>
                  <a:pt x="39" y="148"/>
                </a:cubicBezTo>
                <a:close/>
                <a:moveTo>
                  <a:pt x="761" y="194"/>
                </a:moveTo>
                <a:lnTo>
                  <a:pt x="652" y="85"/>
                </a:lnTo>
                <a:lnTo>
                  <a:pt x="804" y="42"/>
                </a:lnTo>
                <a:lnTo>
                  <a:pt x="761" y="194"/>
                </a:lnTo>
                <a:close/>
                <a:moveTo>
                  <a:pt x="809" y="684"/>
                </a:moveTo>
                <a:lnTo>
                  <a:pt x="565" y="439"/>
                </a:lnTo>
                <a:lnTo>
                  <a:pt x="776" y="227"/>
                </a:lnTo>
                <a:cubicBezTo>
                  <a:pt x="777" y="226"/>
                  <a:pt x="779" y="224"/>
                  <a:pt x="779" y="221"/>
                </a:cubicBezTo>
                <a:lnTo>
                  <a:pt x="834" y="27"/>
                </a:lnTo>
                <a:cubicBezTo>
                  <a:pt x="835" y="23"/>
                  <a:pt x="834" y="18"/>
                  <a:pt x="831" y="15"/>
                </a:cubicBezTo>
                <a:cubicBezTo>
                  <a:pt x="828" y="12"/>
                  <a:pt x="823" y="11"/>
                  <a:pt x="819" y="12"/>
                </a:cubicBezTo>
                <a:lnTo>
                  <a:pt x="624" y="67"/>
                </a:lnTo>
                <a:cubicBezTo>
                  <a:pt x="622" y="68"/>
                  <a:pt x="620" y="69"/>
                  <a:pt x="619" y="70"/>
                </a:cubicBezTo>
                <a:lnTo>
                  <a:pt x="408" y="281"/>
                </a:lnTo>
                <a:lnTo>
                  <a:pt x="334" y="207"/>
                </a:lnTo>
                <a:cubicBezTo>
                  <a:pt x="345" y="153"/>
                  <a:pt x="329" y="98"/>
                  <a:pt x="290" y="59"/>
                </a:cubicBezTo>
                <a:cubicBezTo>
                  <a:pt x="246" y="15"/>
                  <a:pt x="179" y="0"/>
                  <a:pt x="120" y="21"/>
                </a:cubicBezTo>
                <a:cubicBezTo>
                  <a:pt x="115" y="22"/>
                  <a:pt x="112" y="26"/>
                  <a:pt x="112" y="30"/>
                </a:cubicBezTo>
                <a:cubicBezTo>
                  <a:pt x="111" y="34"/>
                  <a:pt x="112" y="39"/>
                  <a:pt x="115" y="42"/>
                </a:cubicBezTo>
                <a:lnTo>
                  <a:pt x="219" y="146"/>
                </a:lnTo>
                <a:lnTo>
                  <a:pt x="146" y="220"/>
                </a:lnTo>
                <a:lnTo>
                  <a:pt x="41" y="115"/>
                </a:lnTo>
                <a:cubicBezTo>
                  <a:pt x="39" y="112"/>
                  <a:pt x="34" y="111"/>
                  <a:pt x="30" y="112"/>
                </a:cubicBezTo>
                <a:cubicBezTo>
                  <a:pt x="26" y="113"/>
                  <a:pt x="23" y="116"/>
                  <a:pt x="21" y="120"/>
                </a:cubicBezTo>
                <a:cubicBezTo>
                  <a:pt x="0" y="179"/>
                  <a:pt x="15" y="247"/>
                  <a:pt x="59" y="291"/>
                </a:cubicBezTo>
                <a:cubicBezTo>
                  <a:pt x="62" y="294"/>
                  <a:pt x="65" y="296"/>
                  <a:pt x="68" y="298"/>
                </a:cubicBezTo>
                <a:lnTo>
                  <a:pt x="31" y="336"/>
                </a:lnTo>
                <a:cubicBezTo>
                  <a:pt x="26" y="341"/>
                  <a:pt x="26" y="349"/>
                  <a:pt x="31" y="354"/>
                </a:cubicBezTo>
                <a:cubicBezTo>
                  <a:pt x="52" y="376"/>
                  <a:pt x="82" y="388"/>
                  <a:pt x="114" y="388"/>
                </a:cubicBezTo>
                <a:cubicBezTo>
                  <a:pt x="145" y="388"/>
                  <a:pt x="174" y="376"/>
                  <a:pt x="196" y="354"/>
                </a:cubicBezTo>
                <a:lnTo>
                  <a:pt x="214" y="336"/>
                </a:lnTo>
                <a:lnTo>
                  <a:pt x="283" y="405"/>
                </a:lnTo>
                <a:lnTo>
                  <a:pt x="99" y="590"/>
                </a:lnTo>
                <a:lnTo>
                  <a:pt x="92" y="583"/>
                </a:lnTo>
                <a:cubicBezTo>
                  <a:pt x="87" y="577"/>
                  <a:pt x="79" y="577"/>
                  <a:pt x="74" y="583"/>
                </a:cubicBezTo>
                <a:cubicBezTo>
                  <a:pt x="69" y="587"/>
                  <a:pt x="69" y="595"/>
                  <a:pt x="74" y="600"/>
                </a:cubicBezTo>
                <a:lnTo>
                  <a:pt x="81" y="607"/>
                </a:lnTo>
                <a:lnTo>
                  <a:pt x="28" y="661"/>
                </a:lnTo>
                <a:cubicBezTo>
                  <a:pt x="17" y="671"/>
                  <a:pt x="11" y="686"/>
                  <a:pt x="11" y="701"/>
                </a:cubicBezTo>
                <a:cubicBezTo>
                  <a:pt x="11" y="716"/>
                  <a:pt x="17" y="730"/>
                  <a:pt x="28" y="741"/>
                </a:cubicBezTo>
                <a:lnTo>
                  <a:pt x="105" y="818"/>
                </a:lnTo>
                <a:cubicBezTo>
                  <a:pt x="117" y="829"/>
                  <a:pt x="131" y="835"/>
                  <a:pt x="145" y="835"/>
                </a:cubicBezTo>
                <a:cubicBezTo>
                  <a:pt x="160" y="835"/>
                  <a:pt x="174" y="829"/>
                  <a:pt x="185" y="818"/>
                </a:cubicBezTo>
                <a:lnTo>
                  <a:pt x="239" y="765"/>
                </a:lnTo>
                <a:lnTo>
                  <a:pt x="245" y="771"/>
                </a:lnTo>
                <a:cubicBezTo>
                  <a:pt x="248" y="774"/>
                  <a:pt x="251" y="775"/>
                  <a:pt x="254" y="775"/>
                </a:cubicBezTo>
                <a:cubicBezTo>
                  <a:pt x="258" y="775"/>
                  <a:pt x="261" y="774"/>
                  <a:pt x="263" y="771"/>
                </a:cubicBezTo>
                <a:cubicBezTo>
                  <a:pt x="267" y="766"/>
                  <a:pt x="267" y="758"/>
                  <a:pt x="263" y="754"/>
                </a:cubicBezTo>
                <a:lnTo>
                  <a:pt x="256" y="747"/>
                </a:lnTo>
                <a:lnTo>
                  <a:pt x="440" y="563"/>
                </a:lnTo>
                <a:lnTo>
                  <a:pt x="685" y="809"/>
                </a:lnTo>
                <a:cubicBezTo>
                  <a:pt x="701" y="825"/>
                  <a:pt x="723" y="835"/>
                  <a:pt x="747" y="835"/>
                </a:cubicBezTo>
                <a:cubicBezTo>
                  <a:pt x="770" y="835"/>
                  <a:pt x="792" y="825"/>
                  <a:pt x="809" y="809"/>
                </a:cubicBezTo>
                <a:cubicBezTo>
                  <a:pt x="843" y="774"/>
                  <a:pt x="843" y="718"/>
                  <a:pt x="809" y="6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2850398" y="2058385"/>
            <a:ext cx="389007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2"/>
                </a:solidFill>
                <a:latin typeface="Grandview" panose="020B0502040204020203" pitchFamily="34" charset="0"/>
                <a:ea typeface="Poppins"/>
                <a:cs typeface="Poppins"/>
                <a:sym typeface="Poppins"/>
              </a:rPr>
              <a:t>Digital Engagement </a:t>
            </a:r>
            <a:endParaRPr sz="4000" dirty="0">
              <a:latin typeface="Grandview" panose="020B0502040204020203" pitchFamily="34" charset="0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2580059" y="3396809"/>
            <a:ext cx="5323320" cy="332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The use of digital platforms to overcome intersectionality</a:t>
            </a:r>
          </a:p>
          <a:p>
            <a:pPr marL="0" marR="0" lvl="0" indent="0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Access to the wider community for social integration</a:t>
            </a:r>
          </a:p>
          <a:p>
            <a:pPr marL="0" marR="0" lvl="0" indent="0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Interconnections and interdependence</a:t>
            </a:r>
            <a:endParaRPr dirty="0">
              <a:solidFill>
                <a:schemeClr val="bg2"/>
              </a:solidFill>
              <a:latin typeface="Grandview" panose="020B0502040204020203" pitchFamily="34" charset="0"/>
            </a:endParaRPr>
          </a:p>
        </p:txBody>
      </p:sp>
      <p:sp>
        <p:nvSpPr>
          <p:cNvPr id="189" name="Google Shape;189;p6"/>
          <p:cNvSpPr txBox="1"/>
          <p:nvPr/>
        </p:nvSpPr>
        <p:spPr>
          <a:xfrm>
            <a:off x="10352672" y="2058385"/>
            <a:ext cx="389007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2"/>
                </a:solidFill>
                <a:latin typeface="Grandview" panose="020B0502040204020203" pitchFamily="34" charset="0"/>
                <a:ea typeface="Poppins"/>
                <a:cs typeface="Poppins"/>
                <a:sym typeface="Poppins"/>
              </a:rPr>
              <a:t>Covid as a stress test</a:t>
            </a:r>
            <a:endParaRPr sz="4000" dirty="0">
              <a:latin typeface="Grandview" panose="020B0502040204020203" pitchFamily="34" charset="0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10107876" y="3458377"/>
            <a:ext cx="4592065" cy="171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Development of digital skills</a:t>
            </a:r>
          </a:p>
          <a:p>
            <a:pPr marL="0" marR="0" lvl="0" indent="0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Better communication</a:t>
            </a:r>
          </a:p>
          <a:p>
            <a:pPr marL="0" marR="0" lvl="0" indent="0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Better product advertisement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.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1" name="Google Shape;191;p6"/>
          <p:cNvSpPr txBox="1"/>
          <p:nvPr/>
        </p:nvSpPr>
        <p:spPr>
          <a:xfrm>
            <a:off x="16752107" y="2480219"/>
            <a:ext cx="404929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2"/>
                </a:solidFill>
                <a:latin typeface="Grandview" panose="020B0502040204020203" pitchFamily="34" charset="0"/>
                <a:ea typeface="Poppins"/>
                <a:cs typeface="Poppins"/>
                <a:sym typeface="Poppins"/>
              </a:rPr>
              <a:t>Positionality</a:t>
            </a:r>
            <a:endParaRPr sz="4000" dirty="0">
              <a:latin typeface="Grandview" panose="020B0502040204020203" pitchFamily="34" charset="0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17327609" y="3377935"/>
            <a:ext cx="3676697" cy="386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Self-awareness</a:t>
            </a:r>
          </a:p>
          <a:p>
            <a:pPr marL="0" marR="0" lvl="0" indent="0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Coping strategies</a:t>
            </a:r>
          </a:p>
          <a:p>
            <a:pPr marL="0" marR="0" lvl="0" indent="0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Developing networks</a:t>
            </a:r>
          </a:p>
          <a:p>
            <a:pPr marL="0" marR="0" lvl="0" indent="0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Establishing connections</a:t>
            </a:r>
          </a:p>
          <a:p>
            <a:pPr marL="0" marR="0" lvl="0" indent="0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Empowerment </a:t>
            </a:r>
          </a:p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2400" dirty="0">
              <a:solidFill>
                <a:schemeClr val="accent4">
                  <a:lumMod val="50000"/>
                </a:schemeClr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.</a:t>
            </a:r>
            <a:endParaRPr dirty="0"/>
          </a:p>
        </p:txBody>
      </p:sp>
      <p:sp>
        <p:nvSpPr>
          <p:cNvPr id="193" name="Google Shape;193;p6"/>
          <p:cNvSpPr txBox="1"/>
          <p:nvPr/>
        </p:nvSpPr>
        <p:spPr>
          <a:xfrm>
            <a:off x="15734465" y="8513973"/>
            <a:ext cx="424835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2"/>
                </a:solidFill>
                <a:latin typeface="Grandview" panose="020B0502040204020203" pitchFamily="34" charset="0"/>
                <a:ea typeface="Poppins"/>
                <a:cs typeface="Poppins"/>
                <a:sym typeface="Poppins"/>
              </a:rPr>
              <a:t>High firm performance </a:t>
            </a:r>
            <a:endParaRPr sz="4000" dirty="0">
              <a:latin typeface="Grandview" panose="020B0502040204020203" pitchFamily="34" charset="0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16239208" y="10095099"/>
            <a:ext cx="6285413" cy="278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Improved marketing </a:t>
            </a:r>
          </a:p>
          <a:p>
            <a:pPr marL="0" marR="0" lvl="0" indent="0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New product and service development.</a:t>
            </a:r>
          </a:p>
          <a:p>
            <a:pPr marL="0" marR="0" lvl="0" indent="0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Business Visibility</a:t>
            </a:r>
          </a:p>
          <a:p>
            <a:pPr marL="0" marR="0" lvl="0" indent="0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Product reviews and suggestions</a:t>
            </a:r>
          </a:p>
          <a:p>
            <a:pPr marL="0" marR="0" lvl="0" indent="0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bg2"/>
                </a:solidFill>
                <a:latin typeface="Grandview" panose="020B0502040204020203" pitchFamily="34" charset="0"/>
                <a:ea typeface="Lato Light"/>
                <a:cs typeface="Lato Light"/>
                <a:sym typeface="Lato Light"/>
              </a:rPr>
              <a:t>Recommendations and referrals</a:t>
            </a:r>
            <a:endParaRPr dirty="0">
              <a:solidFill>
                <a:schemeClr val="bg2"/>
              </a:solidFill>
              <a:latin typeface="Grandview" panose="020B0502040204020203" pitchFamily="34" charset="0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6348214" y="8985397"/>
            <a:ext cx="323189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2"/>
                </a:solidFill>
                <a:latin typeface="Grandview" panose="020B0502040204020203" pitchFamily="34" charset="0"/>
                <a:ea typeface="Poppins"/>
                <a:cs typeface="Poppins"/>
                <a:sym typeface="Poppins"/>
              </a:rPr>
              <a:t>Research Implications</a:t>
            </a:r>
            <a:endParaRPr sz="4000" dirty="0">
              <a:latin typeface="Grandview" panose="020B0502040204020203" pitchFamily="34" charset="0"/>
            </a:endParaRPr>
          </a:p>
        </p:txBody>
      </p:sp>
      <p:sp>
        <p:nvSpPr>
          <p:cNvPr id="196" name="Google Shape;196;p6"/>
          <p:cNvSpPr txBox="1"/>
          <p:nvPr/>
        </p:nvSpPr>
        <p:spPr>
          <a:xfrm>
            <a:off x="4900734" y="10396222"/>
            <a:ext cx="532332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2"/>
                </a:solidFill>
                <a:latin typeface="Grandview" panose="020B0502040204020203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GB" sz="2400" dirty="0">
                <a:solidFill>
                  <a:schemeClr val="bg2"/>
                </a:solidFill>
                <a:effectLst/>
                <a:latin typeface="Grandview" panose="020B0502040204020203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eveloping theory, explanations, and accounts of effective practices to facilitate social inclusion through digital engagement</a:t>
            </a:r>
            <a:endParaRPr lang="en-GB" sz="2400" dirty="0">
              <a:solidFill>
                <a:schemeClr val="bg2"/>
              </a:solidFill>
              <a:latin typeface="Grandview" panose="020B0502040204020203" pitchFamily="34" charset="0"/>
            </a:endParaRPr>
          </a:p>
        </p:txBody>
      </p:sp>
      <p:pic>
        <p:nvPicPr>
          <p:cNvPr id="3" name="Picture 2" descr="GWO 2023 Conference (@GWO2023_CT) / Twitter">
            <a:extLst>
              <a:ext uri="{FF2B5EF4-FFF2-40B4-BE49-F238E27FC236}">
                <a16:creationId xmlns:a16="http://schemas.microsoft.com/office/drawing/2014/main" id="{D4F2CAB4-7B14-B8FB-6842-55047B9FC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5" y="150904"/>
            <a:ext cx="2458048" cy="26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ay be an image of text that says &quot;RGU ABERDEEN&quot;">
            <a:extLst>
              <a:ext uri="{FF2B5EF4-FFF2-40B4-BE49-F238E27FC236}">
                <a16:creationId xmlns:a16="http://schemas.microsoft.com/office/drawing/2014/main" id="{3A4913F3-1A1F-953B-C49F-AE047F9F0C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t="11738" r="13623" b="15009"/>
          <a:stretch/>
        </p:blipFill>
        <p:spPr bwMode="auto">
          <a:xfrm>
            <a:off x="21969195" y="150904"/>
            <a:ext cx="2240280" cy="22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E35E7-116A-8B4C-F77C-00DF3C53E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42457-C564-AEE8-64CC-1799900A9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Hardwick, J., Anderson, A. R., &amp; Cruickshank, D. (2013). Trust formation processes in innovative collaborations: Networking as knowledge building practices. </a:t>
            </a:r>
            <a:r>
              <a:rPr lang="en-GB" i="1" dirty="0"/>
              <a:t>European Journal of Innovation Management</a:t>
            </a:r>
            <a:r>
              <a:rPr lang="en-GB" dirty="0"/>
              <a:t>.</a:t>
            </a:r>
            <a:endParaRPr lang="en-US" dirty="0"/>
          </a:p>
          <a:p>
            <a:r>
              <a:rPr lang="en-GB" dirty="0"/>
              <a:t>James, I., Xiong, L., &amp; Anderson, A. R. (2021). Mobilising Identity; Entrepreneurial Practice of a 'Disadvantaged' Identity. </a:t>
            </a:r>
            <a:r>
              <a:rPr lang="en-GB" i="1" dirty="0"/>
              <a:t>European Management Review</a:t>
            </a:r>
            <a:r>
              <a:rPr lang="en-GB" dirty="0"/>
              <a:t>. </a:t>
            </a:r>
            <a:r>
              <a:rPr lang="en-GB" u="sng" dirty="0">
                <a:hlinkClick r:id="rId2"/>
              </a:rPr>
              <a:t>https://doi.org/10.1111/emre.12451</a:t>
            </a:r>
            <a:endParaRPr lang="en-GB" u="sng" dirty="0"/>
          </a:p>
          <a:p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Crenshaw, K. W. (2013). Mapping the margins: Intersectionality, identity politics, and violence against women of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color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In 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public nature of private violence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(pp. 93-118). Routledge.</a:t>
            </a:r>
          </a:p>
          <a:p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Anderson, A. R., &amp; Obeng, B. A. (2017). Enterprise as socially situated in a rural poor fishing community. 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rural studies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49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23-31.</a:t>
            </a:r>
          </a:p>
          <a:p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Abbas, A., Byrne, J., Galloway, L., &amp; Jackman, L. (2019). Gender, intersecting identities, and entrepreneurship research: an introduction to a special section on intersectionality. 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 Journal of Entrepreneurial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Behavior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&amp; Research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25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(8), 1703-1705.</a:t>
            </a:r>
          </a:p>
          <a:p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Dy, A. M., Marlow, S., &amp; Martin, L. (2017). A Web of opportunity or the same old story? Women digital entrepreneurs and intersectionality theory. 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Human Relations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70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(3), 286-311.</a:t>
            </a:r>
          </a:p>
          <a:p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Drummond, C., O'Toole, T., &amp; McGrath, H. (2020). Digital engagement strategies and tactics in social media marketing. 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European Journal of Marketing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89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M - Theme 41 - Light">
      <a:dk1>
        <a:srgbClr val="AAAAAA"/>
      </a:dk1>
      <a:lt1>
        <a:srgbClr val="FFFFFF"/>
      </a:lt1>
      <a:dk2>
        <a:srgbClr val="08204C"/>
      </a:dk2>
      <a:lt2>
        <a:srgbClr val="FEFFFE"/>
      </a:lt2>
      <a:accent1>
        <a:srgbClr val="3DBEA2"/>
      </a:accent1>
      <a:accent2>
        <a:srgbClr val="3EBAEC"/>
      </a:accent2>
      <a:accent3>
        <a:srgbClr val="198AD6"/>
      </a:accent3>
      <a:accent4>
        <a:srgbClr val="13417F"/>
      </a:accent4>
      <a:accent5>
        <a:srgbClr val="606CE4"/>
      </a:accent5>
      <a:accent6>
        <a:srgbClr val="B1B7BD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43247</TotalTime>
  <Words>961</Words>
  <Application>Microsoft Office PowerPoint</Application>
  <PresentationFormat>Custom</PresentationFormat>
  <Paragraphs>133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Poppins Medium</vt:lpstr>
      <vt:lpstr>Grandview</vt:lpstr>
      <vt:lpstr>Lato Light</vt:lpstr>
      <vt:lpstr>Calibri Light</vt:lpstr>
      <vt:lpstr>Poppins</vt:lpstr>
      <vt:lpstr>Times New Roman</vt:lpstr>
      <vt:lpstr>Calibri</vt:lpstr>
      <vt:lpstr>Office Theme</vt:lpstr>
      <vt:lpstr>1_Office Theme</vt:lpstr>
      <vt:lpstr>Women Entrepreneurship, Intersectionality, and Networks on Firm Performance.  </vt:lpstr>
      <vt:lpstr>Research Aim and Questions</vt:lpstr>
      <vt:lpstr>PowerPoint Presentation</vt:lpstr>
      <vt:lpstr>PowerPoint Presentation</vt:lpstr>
      <vt:lpstr>PowerPoint Presentation</vt:lpstr>
      <vt:lpstr>PowerPoint Presentation</vt:lpstr>
      <vt:lpstr>Concepts and categories</vt:lpstr>
      <vt:lpstr>PowerPoint Presentation</vt:lpstr>
      <vt:lpstr>References</vt:lpstr>
      <vt:lpstr>Thank you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Imaobong James (abs)</dc:creator>
  <cp:lastModifiedBy>Leah Morrison (lib)</cp:lastModifiedBy>
  <cp:revision>71</cp:revision>
  <dcterms:created xsi:type="dcterms:W3CDTF">2014-11-12T21:47:38Z</dcterms:created>
  <dcterms:modified xsi:type="dcterms:W3CDTF">2023-09-15T08:06:14Z</dcterms:modified>
</cp:coreProperties>
</file>