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1pPr>
    <a:lvl2pPr marL="0" marR="0" indent="457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2pPr>
    <a:lvl3pPr marL="0" marR="0" indent="914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3pPr>
    <a:lvl4pPr marL="0" marR="0" indent="1371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4pPr>
    <a:lvl5pPr marL="0" marR="0" indent="18288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5pPr>
    <a:lvl6pPr marL="0" marR="0" indent="22860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6pPr>
    <a:lvl7pPr marL="0" marR="0" indent="2743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7pPr>
    <a:lvl8pPr marL="0" marR="0" indent="3200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8pPr>
    <a:lvl9pPr marL="0" marR="0" indent="3657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chemeClr val="accent3">
              <a:hueOff val="552055"/>
              <a:lumOff val="-12548"/>
            </a:schemeClr>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877"/>
  </p:normalViewPr>
  <p:slideViewPr>
    <p:cSldViewPr snapToGrid="0">
      <p:cViewPr varScale="1">
        <p:scale>
          <a:sx n="22" d="100"/>
          <a:sy n="22" d="100"/>
        </p:scale>
        <p:origin x="116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xfrm>
            <a:off x="381000" y="685800"/>
            <a:ext cx="6096000" cy="3429000"/>
          </a:xfrm>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pPr>
              <a:defRPr sz="1200"/>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noRot="1" noChangeAspect="1"/>
          </p:cNvSpPr>
          <p:nvPr>
            <p:ph type="sldImg"/>
          </p:nvPr>
        </p:nvSpPr>
        <p:spPr>
          <a:xfrm>
            <a:off x="381000" y="685800"/>
            <a:ext cx="6096000" cy="3429000"/>
          </a:xfrm>
          <a:prstGeom prst="rect">
            <a:avLst/>
          </a:prstGeom>
        </p:spPr>
        <p:txBody>
          <a:bodyPr/>
          <a:lstStyle/>
          <a:p>
            <a:endParaRPr/>
          </a:p>
        </p:txBody>
      </p:sp>
      <p:sp>
        <p:nvSpPr>
          <p:cNvPr id="183" name="Shape 183"/>
          <p:cNvSpPr>
            <a:spLocks noGrp="1"/>
          </p:cNvSpPr>
          <p:nvPr>
            <p:ph type="body" sz="quarter" idx="1"/>
          </p:nvPr>
        </p:nvSpPr>
        <p:spPr>
          <a:prstGeom prst="rect">
            <a:avLst/>
          </a:prstGeom>
        </p:spPr>
        <p:txBody>
          <a:bodyPr/>
          <a:lstStyle>
            <a:lvl1pPr>
              <a:defRPr sz="1300"/>
            </a:lvl1p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xfrm>
            <a:off x="381000" y="685800"/>
            <a:ext cx="6096000" cy="3429000"/>
          </a:xfrm>
          <a:prstGeom prst="rect">
            <a:avLst/>
          </a:prstGeom>
        </p:spPr>
        <p:txBody>
          <a:bodyPr/>
          <a:lstStyle/>
          <a:p>
            <a:endParaRPr/>
          </a:p>
        </p:txBody>
      </p:sp>
      <p:sp>
        <p:nvSpPr>
          <p:cNvPr id="196" name="Shape 196"/>
          <p:cNvSpPr>
            <a:spLocks noGrp="1"/>
          </p:cNvSpPr>
          <p:nvPr>
            <p:ph type="body" sz="quarter" idx="1"/>
          </p:nvPr>
        </p:nvSpPr>
        <p:spPr>
          <a:prstGeom prst="rect">
            <a:avLst/>
          </a:prstGeom>
        </p:spPr>
        <p:txBody>
          <a:bodyPr/>
          <a:lstStyle>
            <a:lvl1pPr>
              <a:defRPr sz="1500"/>
            </a:lvl1p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xfrm>
            <a:off x="381000" y="685800"/>
            <a:ext cx="6096000" cy="3429000"/>
          </a:xfrm>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pPr>
              <a:defRPr sz="1300"/>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noRot="1" noChangeAspect="1"/>
          </p:cNvSpPr>
          <p:nvPr>
            <p:ph type="sldImg"/>
          </p:nvPr>
        </p:nvSpPr>
        <p:spPr>
          <a:xfrm>
            <a:off x="381000" y="685800"/>
            <a:ext cx="6096000" cy="3429000"/>
          </a:xfrm>
          <a:prstGeom prst="rect">
            <a:avLst/>
          </a:prstGeom>
        </p:spPr>
        <p:txBody>
          <a:bodyPr/>
          <a:lstStyle/>
          <a:p>
            <a:endParaRPr/>
          </a:p>
        </p:txBody>
      </p:sp>
      <p:sp>
        <p:nvSpPr>
          <p:cNvPr id="217" name="Shape 217"/>
          <p:cNvSpPr>
            <a:spLocks noGrp="1"/>
          </p:cNvSpPr>
          <p:nvPr>
            <p:ph type="body" sz="quarter" idx="1"/>
          </p:nvPr>
        </p:nvSpPr>
        <p:spPr>
          <a:prstGeom prst="rect">
            <a:avLst/>
          </a:prstGeom>
        </p:spPr>
        <p:txBody>
          <a:bodyPr/>
          <a:lstStyle/>
          <a:p>
            <a:pPr>
              <a:defRPr sz="1200"/>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381000" y="685800"/>
            <a:ext cx="6096000" cy="3429000"/>
          </a:xfrm>
          <a:prstGeom prst="rect">
            <a:avLst/>
          </a:prstGeom>
        </p:spPr>
        <p:txBody>
          <a:bodyPr/>
          <a:lstStyle/>
          <a:p>
            <a:endParaRPr/>
          </a:p>
        </p:txBody>
      </p:sp>
      <p:sp>
        <p:nvSpPr>
          <p:cNvPr id="228" name="Shape 228"/>
          <p:cNvSpPr>
            <a:spLocks noGrp="1"/>
          </p:cNvSpPr>
          <p:nvPr>
            <p:ph type="body" sz="quarter" idx="1"/>
          </p:nvPr>
        </p:nvSpPr>
        <p:spPr>
          <a:prstGeom prst="rect">
            <a:avLst/>
          </a:prstGeom>
        </p:spPr>
        <p:txBody>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xfrm>
            <a:off x="381000" y="685800"/>
            <a:ext cx="6096000" cy="3429000"/>
          </a:xfrm>
          <a:prstGeom prst="rect">
            <a:avLst/>
          </a:prstGeom>
        </p:spPr>
        <p:txBody>
          <a:bodyPr/>
          <a:lstStyle/>
          <a:p>
            <a:endParaRPr/>
          </a:p>
        </p:txBody>
      </p:sp>
      <p:sp>
        <p:nvSpPr>
          <p:cNvPr id="236" name="Shape 236"/>
          <p:cNvSpPr>
            <a:spLocks noGrp="1"/>
          </p:cNvSpPr>
          <p:nvPr>
            <p:ph type="body" sz="quarter" idx="1"/>
          </p:nvPr>
        </p:nvSpPr>
        <p:spPr>
          <a:prstGeom prst="rect">
            <a:avLst/>
          </a:prstGeom>
        </p:spPr>
        <p:txBody>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Presentation Title"/>
          <p:cNvSpPr txBox="1">
            <a:spLocks noGrp="1"/>
          </p:cNvSpPr>
          <p:nvPr>
            <p:ph type="title" hasCustomPrompt="1"/>
          </p:nvPr>
        </p:nvSpPr>
        <p:spPr>
          <a:xfrm>
            <a:off x="1270000" y="3289300"/>
            <a:ext cx="21844000" cy="3879454"/>
          </a:xfrm>
          <a:prstGeom prst="rect">
            <a:avLst/>
          </a:prstGeom>
        </p:spPr>
        <p:txBody>
          <a:bodyPr/>
          <a:lstStyle>
            <a:lvl1pPr defTabSz="2438338">
              <a:lnSpc>
                <a:spcPct val="90000"/>
              </a:lnSpc>
              <a:defRPr sz="11600" spc="-348">
                <a:gradFill flip="none" rotWithShape="1">
                  <a:gsLst>
                    <a:gs pos="0">
                      <a:srgbClr val="1E98FD"/>
                    </a:gs>
                    <a:gs pos="100000">
                      <a:srgbClr val="FF00F7"/>
                    </a:gs>
                  </a:gsLst>
                  <a:lin ang="3960000" scaled="0"/>
                </a:gradFill>
              </a:defRPr>
            </a:lvl1pPr>
          </a:lstStyle>
          <a:p>
            <a:r>
              <a:t>Presentation Title</a:t>
            </a:r>
          </a:p>
        </p:txBody>
      </p:sp>
      <p:sp>
        <p:nvSpPr>
          <p:cNvPr id="12" name="Author and Date"/>
          <p:cNvSpPr txBox="1">
            <a:spLocks noGrp="1"/>
          </p:cNvSpPr>
          <p:nvPr>
            <p:ph type="body" sz="quarter" idx="21" hasCustomPrompt="1"/>
          </p:nvPr>
        </p:nvSpPr>
        <p:spPr>
          <a:xfrm>
            <a:off x="1270000" y="12160429"/>
            <a:ext cx="21844000" cy="694056"/>
          </a:xfrm>
          <a:prstGeom prst="rect">
            <a:avLst/>
          </a:prstGeom>
        </p:spPr>
        <p:txBody>
          <a:bodyPr/>
          <a:lstStyle>
            <a:lvl1pPr marL="0" indent="0" algn="ctr" defTabSz="825500">
              <a:spcBef>
                <a:spcPts val="0"/>
              </a:spcBef>
              <a:buClrTx/>
              <a:buSzTx/>
              <a:buNone/>
              <a:defRPr sz="3500">
                <a:latin typeface="Graphik-Medium"/>
                <a:ea typeface="Graphik-Medium"/>
                <a:cs typeface="Graphik-Medium"/>
                <a:sym typeface="Graphik Medium"/>
              </a:defRPr>
            </a:lvl1pPr>
          </a:lstStyle>
          <a:p>
            <a:r>
              <a:t>Author and Date</a:t>
            </a:r>
          </a:p>
        </p:txBody>
      </p:sp>
      <p:sp>
        <p:nvSpPr>
          <p:cNvPr id="13" name="Body Level One…"/>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latin typeface="Graphik-Medium"/>
                <a:ea typeface="Graphik-Medium"/>
                <a:cs typeface="Graphik-Medium"/>
                <a:sym typeface="Graphik Medium"/>
              </a:defRPr>
            </a:lvl1pPr>
            <a:lvl2pPr marL="0" indent="0" algn="ctr" defTabSz="825500">
              <a:spcBef>
                <a:spcPts val="0"/>
              </a:spcBef>
              <a:buClrTx/>
              <a:buSzTx/>
              <a:buNone/>
              <a:defRPr sz="6400">
                <a:latin typeface="Graphik-Medium"/>
                <a:ea typeface="Graphik-Medium"/>
                <a:cs typeface="Graphik-Medium"/>
                <a:sym typeface="Graphik Medium"/>
              </a:defRPr>
            </a:lvl2pPr>
            <a:lvl3pPr marL="0" indent="0" algn="ctr" defTabSz="825500">
              <a:spcBef>
                <a:spcPts val="0"/>
              </a:spcBef>
              <a:buClrTx/>
              <a:buSzTx/>
              <a:buNone/>
              <a:defRPr sz="6400">
                <a:latin typeface="Graphik-Medium"/>
                <a:ea typeface="Graphik-Medium"/>
                <a:cs typeface="Graphik-Medium"/>
                <a:sym typeface="Graphik Medium"/>
              </a:defRPr>
            </a:lvl3pPr>
            <a:lvl4pPr marL="0" indent="0" algn="ctr" defTabSz="825500">
              <a:spcBef>
                <a:spcPts val="0"/>
              </a:spcBef>
              <a:buClrTx/>
              <a:buSzTx/>
              <a:buNone/>
              <a:defRPr sz="6400">
                <a:latin typeface="Graphik-Medium"/>
                <a:ea typeface="Graphik-Medium"/>
                <a:cs typeface="Graphik-Medium"/>
                <a:sym typeface="Graphik Medium"/>
              </a:defRPr>
            </a:lvl4pPr>
            <a:lvl5pPr marL="0" indent="0" algn="ctr" defTabSz="825500">
              <a:spcBef>
                <a:spcPts val="0"/>
              </a:spcBef>
              <a:buClrTx/>
              <a:buSzTx/>
              <a:buNone/>
              <a:defRPr sz="6400">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Graphik-Medium"/>
                <a:ea typeface="Graphik-Medium"/>
                <a:cs typeface="Graphik-Medium"/>
                <a:sym typeface="Graphik Medium"/>
              </a:defRPr>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825500">
              <a:spcBef>
                <a:spcPts val="0"/>
              </a:spcBef>
              <a:buClrTx/>
              <a:buSzTx/>
              <a:buNone/>
              <a:defRPr sz="4400">
                <a:latin typeface="Graphik-Medium"/>
                <a:ea typeface="Graphik-Medium"/>
                <a:cs typeface="Graphik-Medium"/>
                <a:sym typeface="Graphik Medium"/>
              </a:defRPr>
            </a:lvl1pPr>
          </a:lstStyle>
          <a:p>
            <a:r>
              <a:t>Attribution</a:t>
            </a:r>
          </a:p>
        </p:txBody>
      </p:sp>
      <p:sp>
        <p:nvSpPr>
          <p:cNvPr id="116" name="Body Level One…"/>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88149250_2145x1620.jpg"/>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a:p>
        </p:txBody>
      </p:sp>
      <p:sp>
        <p:nvSpPr>
          <p:cNvPr id="125" name="1169517375_2880x1920.jpg"/>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a:p>
        </p:txBody>
      </p:sp>
      <p:sp>
        <p:nvSpPr>
          <p:cNvPr id="126" name="184386109_2439x1626.jpg"/>
          <p:cNvSpPr>
            <a:spLocks noGrp="1"/>
          </p:cNvSpPr>
          <p:nvPr>
            <p:ph type="pic" idx="23"/>
          </p:nvPr>
        </p:nvSpPr>
        <p:spPr>
          <a:xfrm>
            <a:off x="-4203700" y="0"/>
            <a:ext cx="20574000" cy="1371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1169517375_2880x1920.jpg"/>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1169517375_2880x1920.jpg"/>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22" name="Author and Date"/>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25500">
              <a:spcBef>
                <a:spcPts val="0"/>
              </a:spcBef>
              <a:buClrTx/>
              <a:buSzTx/>
              <a:buNone/>
              <a:defRPr sz="3500">
                <a:solidFill>
                  <a:srgbClr val="FFFFFF"/>
                </a:solidFill>
                <a:latin typeface="Graphik-Medium"/>
                <a:ea typeface="Graphik-Medium"/>
                <a:cs typeface="Graphik-Medium"/>
                <a:sym typeface="Graphik Medium"/>
              </a:defRPr>
            </a:lvl1pPr>
          </a:lstStyle>
          <a:p>
            <a:r>
              <a:t>Author and Date</a:t>
            </a:r>
          </a:p>
        </p:txBody>
      </p:sp>
      <p:sp>
        <p:nvSpPr>
          <p:cNvPr id="23" name="Presentation Title"/>
          <p:cNvSpPr txBox="1">
            <a:spLocks noGrp="1"/>
          </p:cNvSpPr>
          <p:nvPr>
            <p:ph type="title" hasCustomPrompt="1"/>
          </p:nvPr>
        </p:nvSpPr>
        <p:spPr>
          <a:xfrm>
            <a:off x="1270000" y="3289300"/>
            <a:ext cx="21844000" cy="3873500"/>
          </a:xfrm>
          <a:prstGeom prst="rect">
            <a:avLst/>
          </a:prstGeom>
        </p:spPr>
        <p:txBody>
          <a:bodyPr/>
          <a:lstStyle>
            <a:lvl1pPr defTabSz="2438400">
              <a:lnSpc>
                <a:spcPct val="90000"/>
              </a:lnSpc>
              <a:defRPr sz="11600" spc="-348">
                <a:solidFill>
                  <a:srgbClr val="FFFFFF"/>
                </a:solidFill>
              </a:defRPr>
            </a:lvl1pPr>
          </a:lstStyle>
          <a:p>
            <a:r>
              <a:t>Presentation Title</a:t>
            </a:r>
          </a:p>
        </p:txBody>
      </p:sp>
      <p:sp>
        <p:nvSpPr>
          <p:cNvPr id="24" name="Body Level One…"/>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Graphik-Medium"/>
                <a:ea typeface="Graphik-Medium"/>
                <a:cs typeface="Graphik-Medium"/>
                <a:sym typeface="Graphik Medium"/>
              </a:defRPr>
            </a:lvl1pPr>
            <a:lvl2pPr marL="0" indent="0" algn="ctr" defTabSz="825500">
              <a:spcBef>
                <a:spcPts val="0"/>
              </a:spcBef>
              <a:buClrTx/>
              <a:buSzTx/>
              <a:buNone/>
              <a:defRPr sz="6400">
                <a:solidFill>
                  <a:srgbClr val="FFFFFF"/>
                </a:solidFill>
                <a:latin typeface="Graphik-Medium"/>
                <a:ea typeface="Graphik-Medium"/>
                <a:cs typeface="Graphik-Medium"/>
                <a:sym typeface="Graphik Medium"/>
              </a:defRPr>
            </a:lvl2pPr>
            <a:lvl3pPr marL="0" indent="0" algn="ctr" defTabSz="825500">
              <a:spcBef>
                <a:spcPts val="0"/>
              </a:spcBef>
              <a:buClrTx/>
              <a:buSzTx/>
              <a:buNone/>
              <a:defRPr sz="6400">
                <a:solidFill>
                  <a:srgbClr val="FFFFFF"/>
                </a:solidFill>
                <a:latin typeface="Graphik-Medium"/>
                <a:ea typeface="Graphik-Medium"/>
                <a:cs typeface="Graphik-Medium"/>
                <a:sym typeface="Graphik Medium"/>
              </a:defRPr>
            </a:lvl3pPr>
            <a:lvl4pPr marL="0" indent="0" algn="ctr" defTabSz="825500">
              <a:spcBef>
                <a:spcPts val="0"/>
              </a:spcBef>
              <a:buClrTx/>
              <a:buSzTx/>
              <a:buNone/>
              <a:defRPr sz="6400">
                <a:solidFill>
                  <a:srgbClr val="FFFFFF"/>
                </a:solidFill>
                <a:latin typeface="Graphik-Medium"/>
                <a:ea typeface="Graphik-Medium"/>
                <a:cs typeface="Graphik-Medium"/>
                <a:sym typeface="Graphik Medium"/>
              </a:defRPr>
            </a:lvl4pPr>
            <a:lvl5pPr marL="0" indent="0" algn="ctr" defTabSz="825500">
              <a:spcBef>
                <a:spcPts val="0"/>
              </a:spcBef>
              <a:buClrTx/>
              <a:buSzTx/>
              <a:buNone/>
              <a:defRPr sz="6400">
                <a:solidFill>
                  <a:srgbClr val="FFFFFF"/>
                </a:solidFill>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184386109_2439x1626.jpg"/>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70000" y="3885108"/>
            <a:ext cx="9652000" cy="3200203"/>
          </a:xfrm>
          <a:prstGeom prst="rect">
            <a:avLst/>
          </a:prstGeom>
        </p:spPr>
        <p:txBody>
          <a:bodyPr/>
          <a:lstStyle>
            <a:lvl1pPr>
              <a:defRPr>
                <a:gradFill flip="none" rotWithShape="1">
                  <a:gsLst>
                    <a:gs pos="0">
                      <a:srgbClr val="FF00D8"/>
                    </a:gs>
                    <a:gs pos="100000">
                      <a:srgbClr val="FF542E"/>
                    </a:gs>
                  </a:gsLst>
                  <a:lin ang="3960000" scaled="0"/>
                </a:gradFill>
              </a:defRPr>
            </a:lvl1pPr>
          </a:lstStyle>
          <a:p>
            <a:r>
              <a:t>Slide Title</a:t>
            </a:r>
          </a:p>
        </p:txBody>
      </p:sp>
      <p:sp>
        <p:nvSpPr>
          <p:cNvPr id="34" name="Body Level One…"/>
          <p:cNvSpPr txBox="1">
            <a:spLocks noGrp="1"/>
          </p:cNvSpPr>
          <p:nvPr>
            <p:ph type="body" sz="quarter" idx="1" hasCustomPrompt="1"/>
          </p:nvPr>
        </p:nvSpPr>
        <p:spPr>
          <a:xfrm>
            <a:off x="1270000" y="6845300"/>
            <a:ext cx="9652000" cy="56642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vl2pPr marL="0" indent="457200" algn="ctr" defTabSz="825500">
              <a:spcBef>
                <a:spcPts val="0"/>
              </a:spcBef>
              <a:buClrTx/>
              <a:buSzTx/>
              <a:buNone/>
              <a:defRPr sz="5400">
                <a:latin typeface="Graphik-Medium"/>
                <a:ea typeface="Graphik-Medium"/>
                <a:cs typeface="Graphik-Medium"/>
                <a:sym typeface="Graphik Medium"/>
              </a:defRPr>
            </a:lvl2pPr>
            <a:lvl3pPr marL="0" indent="914400" algn="ctr" defTabSz="825500">
              <a:spcBef>
                <a:spcPts val="0"/>
              </a:spcBef>
              <a:buClrTx/>
              <a:buSzTx/>
              <a:buNone/>
              <a:defRPr sz="5400">
                <a:latin typeface="Graphik-Medium"/>
                <a:ea typeface="Graphik-Medium"/>
                <a:cs typeface="Graphik-Medium"/>
                <a:sym typeface="Graphik Medium"/>
              </a:defRPr>
            </a:lvl3pPr>
            <a:lvl4pPr marL="0" indent="1371600" algn="ctr" defTabSz="825500">
              <a:spcBef>
                <a:spcPts val="0"/>
              </a:spcBef>
              <a:buClrTx/>
              <a:buSzTx/>
              <a:buNone/>
              <a:defRPr sz="5400">
                <a:latin typeface="Graphik-Medium"/>
                <a:ea typeface="Graphik-Medium"/>
                <a:cs typeface="Graphik-Medium"/>
                <a:sym typeface="Graphik Medium"/>
              </a:defRPr>
            </a:lvl4pPr>
            <a:lvl5pPr marL="0" indent="1828800" algn="ctr" defTabSz="825500">
              <a:spcBef>
                <a:spcPts val="0"/>
              </a:spcBef>
              <a:buClrTx/>
              <a:buSzTx/>
              <a:buNone/>
              <a:defRPr sz="5400">
                <a:latin typeface="Graphik-Medium"/>
                <a:ea typeface="Graphik-Medium"/>
                <a:cs typeface="Graphik-Medium"/>
                <a:sym typeface="Graphik Medium"/>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70000" y="4269316"/>
            <a:ext cx="21844000" cy="8432801"/>
          </a:xfrm>
          <a:prstGeom prst="rect">
            <a:avLst/>
          </a:prstGeom>
        </p:spPr>
        <p:txBody>
          <a:bodyPr numCol="2" spcCol="109220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988149250_2145x1620.jpg"/>
          <p:cNvSpPr>
            <a:spLocks noGrp="1"/>
          </p:cNvSpPr>
          <p:nvPr>
            <p:ph type="pic" idx="21"/>
          </p:nvPr>
        </p:nvSpPr>
        <p:spPr>
          <a:xfrm>
            <a:off x="10185400" y="0"/>
            <a:ext cx="18161000" cy="13716000"/>
          </a:xfrm>
          <a:prstGeom prst="rect">
            <a:avLst/>
          </a:prstGeom>
        </p:spPr>
        <p:txBody>
          <a:bodyPr lIns="91439" tIns="45719" rIns="91439" bIns="45719">
            <a:noAutofit/>
          </a:bodyPr>
          <a:lstStyle/>
          <a:p>
            <a:endParaRPr/>
          </a:p>
        </p:txBody>
      </p:sp>
      <p:sp>
        <p:nvSpPr>
          <p:cNvPr id="61" name="Slide Title"/>
          <p:cNvSpPr txBox="1">
            <a:spLocks noGrp="1"/>
          </p:cNvSpPr>
          <p:nvPr>
            <p:ph type="title" hasCustomPrompt="1"/>
          </p:nvPr>
        </p:nvSpPr>
        <p:spPr>
          <a:xfrm>
            <a:off x="1270000" y="838200"/>
            <a:ext cx="9652000" cy="1549400"/>
          </a:xfrm>
          <a:prstGeom prst="rect">
            <a:avLst/>
          </a:prstGeom>
        </p:spPr>
        <p:txBody>
          <a:bodyPr/>
          <a:lstStyle>
            <a:lvl1pPr>
              <a:defRPr>
                <a:gradFill flip="none" rotWithShape="1">
                  <a:gsLst>
                    <a:gs pos="0">
                      <a:srgbClr val="5E03FF"/>
                    </a:gs>
                    <a:gs pos="100000">
                      <a:srgbClr val="FF00F7"/>
                    </a:gs>
                  </a:gsLst>
                  <a:lin ang="3960000" scaled="0"/>
                </a:gradFill>
              </a:defRPr>
            </a:lvl1pPr>
          </a:lstStyle>
          <a:p>
            <a:r>
              <a:t>Slide Title</a:t>
            </a:r>
          </a:p>
        </p:txBody>
      </p:sp>
      <p:sp>
        <p:nvSpPr>
          <p:cNvPr id="62"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63" name="Slide Subtitle"/>
          <p:cNvSpPr txBox="1">
            <a:spLocks noGrp="1"/>
          </p:cNvSpPr>
          <p:nvPr>
            <p:ph type="body" sz="quarter" idx="22" hasCustomPrompt="1"/>
          </p:nvPr>
        </p:nvSpPr>
        <p:spPr>
          <a:xfrm>
            <a:off x="1270000" y="2133600"/>
            <a:ext cx="9652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Slide Subtitle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70000" y="3289300"/>
            <a:ext cx="21844000" cy="3873500"/>
          </a:xfrm>
          <a:prstGeom prst="rect">
            <a:avLst/>
          </a:prstGeom>
        </p:spPr>
        <p:txBody>
          <a:bodyPr/>
          <a:lstStyle>
            <a:lvl1pPr>
              <a:lnSpc>
                <a:spcPct val="90000"/>
              </a:lnSpc>
              <a:defRPr sz="11600" spc="-348">
                <a:gradFill flip="none" rotWithShape="1">
                  <a:gsLst>
                    <a:gs pos="0">
                      <a:srgbClr val="FF00D8"/>
                    </a:gs>
                    <a:gs pos="100000">
                      <a:srgbClr val="FF542E"/>
                    </a:gs>
                  </a:gsLst>
                  <a:lin ang="3960000" scaled="0"/>
                </a:gradFill>
              </a:defRPr>
            </a:lvl1pPr>
          </a:lstStyle>
          <a:p>
            <a:r>
              <a:t>Section Title</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70000" y="812800"/>
            <a:ext cx="21844000" cy="1562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Medium"/>
                <a:ea typeface="Graphik-Medium"/>
                <a:cs typeface="Graphik-Medium"/>
                <a:sym typeface="Graphik Medium"/>
              </a:defRPr>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buClrTx/>
              <a:buSzTx/>
              <a:buNone/>
              <a:defRPr sz="5500" spc="-55"/>
            </a:lvl1pPr>
            <a:lvl2pPr marL="0" indent="457200" defTabSz="825500">
              <a:buClrTx/>
              <a:buSzTx/>
              <a:buNone/>
              <a:defRPr sz="5500" spc="-55"/>
            </a:lvl2pPr>
            <a:lvl3pPr marL="0" indent="914400" defTabSz="825500">
              <a:buClrTx/>
              <a:buSzTx/>
              <a:buNone/>
              <a:defRPr sz="5500" spc="-55"/>
            </a:lvl3pPr>
            <a:lvl4pPr marL="0" indent="1371600" defTabSz="825500">
              <a:buClrTx/>
              <a:buSzTx/>
              <a:buNone/>
              <a:defRPr sz="5500" spc="-55"/>
            </a:lvl4pPr>
            <a:lvl5pPr marL="0" indent="1828800" defTabSz="825500">
              <a:buClrTx/>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Slide Title</a:t>
            </a:r>
          </a:p>
        </p:txBody>
      </p:sp>
      <p:sp>
        <p:nvSpPr>
          <p:cNvPr id="3" name="Body Level One…"/>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77623" y="13081000"/>
            <a:ext cx="416053" cy="467107"/>
          </a:xfrm>
          <a:prstGeom prst="rect">
            <a:avLst/>
          </a:prstGeom>
          <a:ln w="12700">
            <a:miter lim="400000"/>
          </a:ln>
        </p:spPr>
        <p:txBody>
          <a:bodyPr wrap="none" lIns="50800" tIns="50800" rIns="50800" bIns="50800" anchor="b">
            <a:spAutoFit/>
          </a:bodyPr>
          <a:lstStyle>
            <a:lvl1pPr>
              <a:defRPr sz="2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1pPr>
      <a:lvl2pPr marL="0" marR="0" indent="457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2pPr>
      <a:lvl3pPr marL="0" marR="0" indent="914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3pPr>
      <a:lvl4pPr marL="0" marR="0" indent="1371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4pPr>
      <a:lvl5pPr marL="0" marR="0" indent="18288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5pPr>
      <a:lvl6pPr marL="0" marR="0" indent="22860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6pPr>
      <a:lvl7pPr marL="0" marR="0" indent="2743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7pPr>
      <a:lvl8pPr marL="0" marR="0" indent="3200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8pPr>
      <a:lvl9pPr marL="0" marR="0" indent="3657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9pPr>
    </p:titleStyle>
    <p:bodyStyle>
      <a:lvl1pPr marL="638628" marR="0" indent="-638628"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1pPr>
      <a:lvl2pPr marL="1117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2pPr>
      <a:lvl3pPr marL="1676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3pPr>
      <a:lvl4pPr marL="2235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4pPr>
      <a:lvl5pPr marL="27940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5pPr>
      <a:lvl6pPr marL="33528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6pPr>
      <a:lvl7pPr marL="3911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7pPr>
      <a:lvl8pPr marL="4470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8pPr>
      <a:lvl9pPr marL="5029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9pPr>
    </p:bodyStyle>
    <p:otherStyle>
      <a:lvl1pPr marL="0" marR="0" indent="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1pPr>
      <a:lvl2pPr marL="0" marR="0" indent="457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2pPr>
      <a:lvl3pPr marL="0" marR="0" indent="914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3pPr>
      <a:lvl4pPr marL="0" marR="0" indent="1371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4pPr>
      <a:lvl5pPr marL="0" marR="0" indent="18288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5pPr>
      <a:lvl6pPr marL="0" marR="0" indent="22860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6pPr>
      <a:lvl7pPr marL="0" marR="0" indent="2743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7pPr>
      <a:lvl8pPr marL="0" marR="0" indent="3200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8pPr>
      <a:lvl9pPr marL="0" marR="0" indent="3657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Join the coalition”:…"/>
          <p:cNvSpPr txBox="1">
            <a:spLocks noGrp="1"/>
          </p:cNvSpPr>
          <p:nvPr>
            <p:ph type="ctrTitle"/>
          </p:nvPr>
        </p:nvSpPr>
        <p:spPr>
          <a:xfrm>
            <a:off x="1270000" y="3280257"/>
            <a:ext cx="21844000" cy="3879454"/>
          </a:xfrm>
          <a:prstGeom prst="rect">
            <a:avLst/>
          </a:prstGeom>
        </p:spPr>
        <p:txBody>
          <a:bodyPr/>
          <a:lstStyle/>
          <a:p>
            <a:pPr defTabSz="2023821">
              <a:lnSpc>
                <a:spcPct val="100000"/>
              </a:lnSpc>
              <a:defRPr sz="7801" spc="-234">
                <a:gradFill flip="none" rotWithShape="1">
                  <a:gsLst>
                    <a:gs pos="0">
                      <a:srgbClr val="4822FD"/>
                    </a:gs>
                    <a:gs pos="100000">
                      <a:srgbClr val="D270FF"/>
                    </a:gs>
                  </a:gsLst>
                  <a:lin ang="21331218" scaled="0"/>
                </a:gradFill>
              </a:defRPr>
            </a:pPr>
            <a:r>
              <a:rPr sz="8000" dirty="0"/>
              <a:t>“Join the coalition”: </a:t>
            </a:r>
          </a:p>
          <a:p>
            <a:pPr defTabSz="2023821">
              <a:lnSpc>
                <a:spcPct val="100000"/>
              </a:lnSpc>
              <a:defRPr sz="7221" spc="-216">
                <a:gradFill flip="none" rotWithShape="1">
                  <a:gsLst>
                    <a:gs pos="0">
                      <a:srgbClr val="4822FD"/>
                    </a:gs>
                    <a:gs pos="100000">
                      <a:srgbClr val="D270FF"/>
                    </a:gs>
                  </a:gsLst>
                  <a:lin ang="21331218" scaled="0"/>
                </a:gradFill>
              </a:defRPr>
            </a:pPr>
            <a:r>
              <a:rPr dirty="0"/>
              <a:t>Pioneer journalism and the reimagining of journalistic epistemology</a:t>
            </a:r>
          </a:p>
        </p:txBody>
      </p:sp>
      <p:sp>
        <p:nvSpPr>
          <p:cNvPr id="152" name="Presented at FoJ 2023, Cardiff"/>
          <p:cNvSpPr txBox="1">
            <a:spLocks noGrp="1"/>
          </p:cNvSpPr>
          <p:nvPr>
            <p:ph type="body" idx="21"/>
          </p:nvPr>
        </p:nvSpPr>
        <p:spPr>
          <a:xfrm>
            <a:off x="1389549" y="11868578"/>
            <a:ext cx="10908364" cy="69405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gn="l"/>
          </a:lstStyle>
          <a:p>
            <a:r>
              <a:t>Presented at FoJ 2023, Cardiff</a:t>
            </a:r>
          </a:p>
        </p:txBody>
      </p:sp>
      <p:sp>
        <p:nvSpPr>
          <p:cNvPr id="153" name="Dr Bissie Anderson…"/>
          <p:cNvSpPr txBox="1"/>
          <p:nvPr/>
        </p:nvSpPr>
        <p:spPr>
          <a:xfrm>
            <a:off x="5919697" y="7227809"/>
            <a:ext cx="13384173" cy="34371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500">
                <a:solidFill>
                  <a:srgbClr val="060715"/>
                </a:solidFill>
                <a:latin typeface="Graphik-Medium"/>
                <a:ea typeface="Graphik-Medium"/>
                <a:cs typeface="Graphik-Medium"/>
                <a:sym typeface="Graphik Medium"/>
              </a:defRPr>
            </a:pPr>
            <a:endParaRPr/>
          </a:p>
          <a:p>
            <a:pPr>
              <a:lnSpc>
                <a:spcPct val="120000"/>
              </a:lnSpc>
              <a:defRPr sz="3500">
                <a:solidFill>
                  <a:srgbClr val="060715"/>
                </a:solidFill>
                <a:latin typeface="Graphik-Medium"/>
                <a:ea typeface="Graphik-Medium"/>
                <a:cs typeface="Graphik-Medium"/>
                <a:sym typeface="Graphik Medium"/>
              </a:defRPr>
            </a:pPr>
            <a:r>
              <a:t>Dr Bissie Anderson</a:t>
            </a:r>
          </a:p>
          <a:p>
            <a:pPr>
              <a:lnSpc>
                <a:spcPct val="120000"/>
              </a:lnSpc>
              <a:defRPr sz="3500">
                <a:solidFill>
                  <a:srgbClr val="060715"/>
                </a:solidFill>
                <a:latin typeface="Graphik-Medium"/>
                <a:ea typeface="Graphik-Medium"/>
                <a:cs typeface="Graphik-Medium"/>
                <a:sym typeface="Graphik Medium"/>
              </a:defRPr>
            </a:pPr>
            <a:r>
              <a:t>Robert Gordon University</a:t>
            </a:r>
          </a:p>
          <a:p>
            <a:pPr>
              <a:lnSpc>
                <a:spcPct val="120000"/>
              </a:lnSpc>
              <a:defRPr sz="3500">
                <a:solidFill>
                  <a:srgbClr val="4C1E73"/>
                </a:solidFill>
                <a:latin typeface="Graphik-Medium"/>
                <a:ea typeface="Graphik-Medium"/>
                <a:cs typeface="Graphik-Medium"/>
                <a:sym typeface="Graphik Medium"/>
              </a:defRPr>
            </a:pPr>
            <a:r>
              <a:rPr i="1">
                <a:latin typeface="Graphik"/>
                <a:ea typeface="Graphik"/>
                <a:cs typeface="Graphik"/>
                <a:sym typeface="Graphik"/>
              </a:rPr>
              <a:t>@bissieanderson</a:t>
            </a:r>
            <a:r>
              <a:t>        </a:t>
            </a:r>
          </a:p>
          <a:p>
            <a:pPr>
              <a:lnSpc>
                <a:spcPct val="120000"/>
              </a:lnSpc>
              <a:defRPr sz="3500">
                <a:solidFill>
                  <a:srgbClr val="4C1E73"/>
                </a:solidFill>
                <a:latin typeface="Graphik-Medium"/>
                <a:ea typeface="Graphik-Medium"/>
                <a:cs typeface="Graphik-Medium"/>
                <a:sym typeface="Graphik Medium"/>
              </a:defRPr>
            </a:pPr>
            <a:r>
              <a:rPr i="1">
                <a:latin typeface="Graphik"/>
                <a:ea typeface="Graphik"/>
                <a:cs typeface="Graphik"/>
                <a:sym typeface="Graphik"/>
              </a:rPr>
              <a:t>b.anderson4@rgu.ac.uk</a:t>
            </a:r>
          </a:p>
        </p:txBody>
      </p:sp>
      <p:sp>
        <p:nvSpPr>
          <p:cNvPr id="154" name="15 September 2023"/>
          <p:cNvSpPr txBox="1"/>
          <p:nvPr/>
        </p:nvSpPr>
        <p:spPr>
          <a:xfrm>
            <a:off x="1329308" y="12653232"/>
            <a:ext cx="4248151" cy="694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3500">
                <a:latin typeface="Graphik-Medium"/>
                <a:ea typeface="Graphik-Medium"/>
                <a:cs typeface="Graphik-Medium"/>
                <a:sym typeface="Graphik Medium"/>
              </a:defRPr>
            </a:lvl1pPr>
          </a:lstStyle>
          <a:p>
            <a:r>
              <a:t>15 September 2023</a:t>
            </a:r>
          </a:p>
        </p:txBody>
      </p:sp>
      <p:pic>
        <p:nvPicPr>
          <p:cNvPr id="155" name="RGU-logo-1.png" descr="RGU-logo-1.png"/>
          <p:cNvPicPr>
            <a:picLocks noChangeAspect="1"/>
          </p:cNvPicPr>
          <p:nvPr/>
        </p:nvPicPr>
        <p:blipFill>
          <a:blip r:embed="rId2"/>
          <a:stretch>
            <a:fillRect/>
          </a:stretch>
        </p:blipFill>
        <p:spPr>
          <a:xfrm>
            <a:off x="17543586" y="796996"/>
            <a:ext cx="6372136" cy="1169885"/>
          </a:xfrm>
          <a:prstGeom prst="rect">
            <a:avLst/>
          </a:prstGeom>
          <a:ln w="12700">
            <a:miter lim="400000"/>
          </a:ln>
        </p:spPr>
      </p:pic>
      <p:pic>
        <p:nvPicPr>
          <p:cNvPr id="156" name="primary-logo.png" descr="primary-logo.png"/>
          <p:cNvPicPr>
            <a:picLocks noChangeAspect="1"/>
          </p:cNvPicPr>
          <p:nvPr/>
        </p:nvPicPr>
        <p:blipFill>
          <a:blip r:embed="rId3"/>
          <a:stretch>
            <a:fillRect/>
          </a:stretch>
        </p:blipFill>
        <p:spPr>
          <a:xfrm>
            <a:off x="889788" y="816074"/>
            <a:ext cx="4550993" cy="1131729"/>
          </a:xfrm>
          <a:prstGeom prst="rect">
            <a:avLst/>
          </a:prstGeom>
          <a:ln w="12700">
            <a:miter lim="400000"/>
          </a:ln>
        </p:spPr>
      </p:pic>
      <p:pic>
        <p:nvPicPr>
          <p:cNvPr id="157" name="sgsss.png" descr="sgsss.png"/>
          <p:cNvPicPr>
            <a:picLocks noChangeAspect="1"/>
          </p:cNvPicPr>
          <p:nvPr/>
        </p:nvPicPr>
        <p:blipFill>
          <a:blip r:embed="rId4"/>
          <a:stretch>
            <a:fillRect/>
          </a:stretch>
        </p:blipFill>
        <p:spPr>
          <a:xfrm>
            <a:off x="12253242" y="11293399"/>
            <a:ext cx="4762307" cy="2381154"/>
          </a:xfrm>
          <a:prstGeom prst="rect">
            <a:avLst/>
          </a:prstGeom>
          <a:ln w="12700">
            <a:miter lim="400000"/>
          </a:ln>
        </p:spPr>
      </p:pic>
      <p:pic>
        <p:nvPicPr>
          <p:cNvPr id="158" name="UKRI_ESR_Council-Logo_Horiz-RGB-1024x260.png" descr="UKRI_ESR_Council-Logo_Horiz-RGB-1024x260.png"/>
          <p:cNvPicPr>
            <a:picLocks noChangeAspect="1"/>
          </p:cNvPicPr>
          <p:nvPr/>
        </p:nvPicPr>
        <p:blipFill>
          <a:blip r:embed="rId5"/>
          <a:stretch>
            <a:fillRect/>
          </a:stretch>
        </p:blipFill>
        <p:spPr>
          <a:xfrm>
            <a:off x="17221603" y="11825109"/>
            <a:ext cx="7016103" cy="1781433"/>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New Naratif is a movement for democracy, freedom of information, and freedom of expression in Southeast Asia. We aim to make Southeast Asians proud of our region, our shared culture, and our shared history. We fight for the dignity and freedom of the So"/>
          <p:cNvSpPr txBox="1"/>
          <p:nvPr/>
        </p:nvSpPr>
        <p:spPr>
          <a:xfrm>
            <a:off x="1344440" y="5725384"/>
            <a:ext cx="22173498" cy="4515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4366" i="1">
                <a:solidFill>
                  <a:srgbClr val="57287D"/>
                </a:solidFill>
              </a:defRPr>
            </a:pPr>
            <a:r>
              <a:rPr dirty="0"/>
              <a:t>“New Naratif is a </a:t>
            </a:r>
            <a:r>
              <a:rPr b="1" dirty="0"/>
              <a:t>movement for democracy, freedom of information, and freedom of expression</a:t>
            </a:r>
            <a:r>
              <a:rPr dirty="0"/>
              <a:t> in Southeast Asia. We aim to make Southeast Asians proud of our region, our shared culture, and our shared history. We fight for </a:t>
            </a:r>
            <a:r>
              <a:rPr b="1" dirty="0"/>
              <a:t>the dignity and freedom of the Southeast Asian people</a:t>
            </a:r>
            <a:r>
              <a:rPr dirty="0"/>
              <a:t> by building a community of people across the region to </a:t>
            </a:r>
            <a:r>
              <a:rPr b="1" dirty="0"/>
              <a:t>imagine and articulate a better</a:t>
            </a:r>
            <a:r>
              <a:rPr dirty="0"/>
              <a:t> Southeast Asia.”</a:t>
            </a:r>
          </a:p>
        </p:txBody>
      </p:sp>
      <p:sp>
        <p:nvSpPr>
          <p:cNvPr id="194" name="‘Pioneer journalism’ communities as part-social movements (Hepp, 2016)"/>
          <p:cNvSpPr txBox="1"/>
          <p:nvPr/>
        </p:nvSpPr>
        <p:spPr>
          <a:xfrm>
            <a:off x="989191" y="960772"/>
            <a:ext cx="21197042" cy="25648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lnSpc>
                <a:spcPct val="80000"/>
              </a:lnSpc>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pPr>
              <a:lnSpc>
                <a:spcPct val="100000"/>
              </a:lnSpc>
            </a:pPr>
            <a:r>
              <a:rPr dirty="0"/>
              <a:t>‘Pioneer journalism’ communities as part-social movements (Hepp, 2016)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t> </a:t>
            </a:r>
            <a:endParaRPr sz="1600">
              <a:latin typeface="Calibri"/>
              <a:ea typeface="Calibri"/>
              <a:cs typeface="Calibri"/>
              <a:sym typeface="Calibri"/>
            </a:endParaRPr>
          </a:p>
        </p:txBody>
      </p:sp>
      <p:sp>
        <p:nvSpPr>
          <p:cNvPr id="199" name="“IndigiNews cares about people. We understand the importance of developing strong relationships within communities and hearing a range of perspectives. We are trained in anti-oppressive and trauma-informed reporting, and understand that there are often h"/>
          <p:cNvSpPr txBox="1"/>
          <p:nvPr/>
        </p:nvSpPr>
        <p:spPr>
          <a:xfrm>
            <a:off x="3074223" y="5149001"/>
            <a:ext cx="19647536" cy="43747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4566" i="1">
                <a:solidFill>
                  <a:srgbClr val="5C487D"/>
                </a:solidFill>
              </a:defRPr>
            </a:pPr>
            <a:r>
              <a:t>“IndigiNews </a:t>
            </a:r>
            <a:r>
              <a:rPr b="1"/>
              <a:t>cares about people</a:t>
            </a:r>
            <a:r>
              <a:t>. We understand the importance of developing </a:t>
            </a:r>
            <a:r>
              <a:rPr b="1"/>
              <a:t>strong relationships</a:t>
            </a:r>
            <a:r>
              <a:t> within communities and hearing a</a:t>
            </a:r>
            <a:r>
              <a:rPr b="1"/>
              <a:t> range of perspectives</a:t>
            </a:r>
            <a:r>
              <a:t>. We are trained in </a:t>
            </a:r>
            <a:r>
              <a:rPr b="1"/>
              <a:t>anti-oppressive and trauma-informed</a:t>
            </a:r>
            <a:r>
              <a:t> reporting, and understand that there are often </a:t>
            </a:r>
            <a:r>
              <a:rPr b="1"/>
              <a:t>historical and political undercurrents</a:t>
            </a:r>
            <a:r>
              <a:t> that impact communities today.”</a:t>
            </a:r>
          </a:p>
          <a:p>
            <a:pPr algn="l" defTabSz="457200">
              <a:defRPr sz="1600">
                <a:latin typeface="Calibri"/>
                <a:ea typeface="Calibri"/>
                <a:cs typeface="Calibri"/>
                <a:sym typeface="Calibri"/>
              </a:defRPr>
            </a:pPr>
            <a:r>
              <a:t> </a:t>
            </a:r>
          </a:p>
        </p:txBody>
      </p:sp>
      <p:sp>
        <p:nvSpPr>
          <p:cNvPr id="200" name="“Relational journalism” (IndigiNews manifesto)"/>
          <p:cNvSpPr txBox="1"/>
          <p:nvPr/>
        </p:nvSpPr>
        <p:spPr>
          <a:xfrm>
            <a:off x="722030" y="2446703"/>
            <a:ext cx="24111149"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defTabSz="2438400">
              <a:spcBef>
                <a:spcPts val="2400"/>
              </a:spcBef>
              <a:defRPr sz="8000" b="1">
                <a:gradFill flip="none" rotWithShape="1">
                  <a:gsLst>
                    <a:gs pos="0">
                      <a:srgbClr val="4822FD"/>
                    </a:gs>
                    <a:gs pos="100000">
                      <a:srgbClr val="FFA3FF"/>
                    </a:gs>
                  </a:gsLst>
                  <a:lin ang="3960000" scaled="0"/>
                </a:gradFill>
              </a:defRPr>
            </a:pPr>
            <a:r>
              <a:rPr dirty="0"/>
              <a:t>“Relational journalism” (</a:t>
            </a:r>
            <a:r>
              <a:rPr b="0" i="1" dirty="0">
                <a:latin typeface="+mn-lt"/>
                <a:ea typeface="+mn-ea"/>
                <a:cs typeface="+mn-cs"/>
                <a:sym typeface="Graphik Semibold"/>
              </a:rPr>
              <a:t>IndigiNews</a:t>
            </a:r>
            <a:r>
              <a:rPr dirty="0"/>
              <a:t> manifesto)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Being relational’: Pioneer journalism’s epistemic praxis"/>
          <p:cNvSpPr txBox="1"/>
          <p:nvPr/>
        </p:nvSpPr>
        <p:spPr>
          <a:xfrm>
            <a:off x="810638" y="884925"/>
            <a:ext cx="21089255" cy="25648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8000" spc="-239">
                <a:gradFill flip="none" rotWithShape="1">
                  <a:gsLst>
                    <a:gs pos="0">
                      <a:srgbClr val="4822FD"/>
                    </a:gs>
                    <a:gs pos="100000">
                      <a:srgbClr val="D695FF"/>
                    </a:gs>
                  </a:gsLst>
                  <a:lin ang="21585482" scaled="0"/>
                </a:gradFill>
                <a:latin typeface="+mn-lt"/>
                <a:ea typeface="+mn-ea"/>
                <a:cs typeface="+mn-cs"/>
                <a:sym typeface="Graphik Semibold"/>
              </a:defRPr>
            </a:pPr>
            <a:r>
              <a:rPr dirty="0"/>
              <a:t>‘Being </a:t>
            </a:r>
            <a:r>
              <a:rPr b="1" i="1" dirty="0">
                <a:latin typeface="Graphik"/>
                <a:ea typeface="Graphik"/>
                <a:cs typeface="Graphik"/>
                <a:sym typeface="Graphik"/>
              </a:rPr>
              <a:t>relational</a:t>
            </a:r>
            <a:r>
              <a:rPr dirty="0"/>
              <a:t>’: Pioneer journalism’s epistemic praxis</a:t>
            </a:r>
          </a:p>
        </p:txBody>
      </p:sp>
      <p:sp>
        <p:nvSpPr>
          <p:cNvPr id="203"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a:p>
          <a:p>
            <a:pPr>
              <a:defRPr sz="5000" b="1"/>
            </a:pPr>
            <a:endParaRPr/>
          </a:p>
        </p:txBody>
      </p:sp>
      <p:sp>
        <p:nvSpPr>
          <p:cNvPr id="204"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t> </a:t>
            </a:r>
            <a:endParaRPr sz="1600">
              <a:latin typeface="Calibri"/>
              <a:ea typeface="Calibri"/>
              <a:cs typeface="Calibri"/>
              <a:sym typeface="Calibri"/>
            </a:endParaRPr>
          </a:p>
        </p:txBody>
      </p:sp>
      <p:sp>
        <p:nvSpPr>
          <p:cNvPr id="205"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t> </a:t>
            </a:r>
          </a:p>
        </p:txBody>
      </p:sp>
      <p:sp>
        <p:nvSpPr>
          <p:cNvPr id="206" name="Mutual learning: Dialogic knowledge production (coming together, building closer relationships, grounding knowledge production in lived experience and community agency, non-extractive, inclusive editorial approaches, soliciting ideas from audiences)…"/>
          <p:cNvSpPr txBox="1"/>
          <p:nvPr/>
        </p:nvSpPr>
        <p:spPr>
          <a:xfrm>
            <a:off x="810638" y="2788921"/>
            <a:ext cx="22762725" cy="118415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defTabSz="457200">
              <a:lnSpc>
                <a:spcPct val="120000"/>
              </a:lnSpc>
              <a:defRPr sz="3500"/>
            </a:pPr>
            <a:r>
              <a:rPr dirty="0"/>
              <a:t>  </a:t>
            </a:r>
          </a:p>
          <a:p>
            <a:pPr marL="399142" indent="-399142" algn="l" defTabSz="457200">
              <a:lnSpc>
                <a:spcPct val="120000"/>
              </a:lnSpc>
              <a:buClr>
                <a:srgbClr val="000000"/>
              </a:buClr>
              <a:buSzPct val="100000"/>
              <a:buChar char="•"/>
              <a:defRPr sz="3500"/>
            </a:pPr>
            <a:r>
              <a:rPr b="1" dirty="0"/>
              <a:t>Mutual learning</a:t>
            </a:r>
            <a:r>
              <a:rPr dirty="0"/>
              <a:t>: Dialogic knowledge production (coming together, building closer relationships, grounding knowledge production in lived experience and community agency, non-extractive, inclusive editorial approaches, soliciting ideas from audiences)</a:t>
            </a:r>
          </a:p>
          <a:p>
            <a:pPr algn="l" defTabSz="457200">
              <a:lnSpc>
                <a:spcPct val="120000"/>
              </a:lnSpc>
              <a:defRPr sz="3500"/>
            </a:pPr>
            <a:endParaRPr dirty="0"/>
          </a:p>
          <a:p>
            <a:pPr defTabSz="457200">
              <a:lnSpc>
                <a:spcPts val="5800"/>
              </a:lnSpc>
              <a:defRPr sz="3500" i="1">
                <a:solidFill>
                  <a:srgbClr val="572C7E"/>
                </a:solidFill>
              </a:defRPr>
            </a:pPr>
            <a:r>
              <a:rPr dirty="0"/>
              <a:t>"It's just so that people can share and often what you can generate through doing that is, I guess, </a:t>
            </a:r>
            <a:r>
              <a:rPr b="1" dirty="0"/>
              <a:t>relationships of trust</a:t>
            </a:r>
            <a:r>
              <a:rPr dirty="0"/>
              <a:t> between people, people sharing information at a </a:t>
            </a:r>
            <a:r>
              <a:rPr b="1" dirty="0"/>
              <a:t>much deeper, more complex level</a:t>
            </a:r>
            <a:r>
              <a:rPr dirty="0"/>
              <a:t> than they would normally in a conversation with a journalist… and also creating those conversations between different members of the community.” (Bureau Local journalist and community </a:t>
            </a:r>
            <a:r>
              <a:rPr dirty="0" err="1"/>
              <a:t>organiser</a:t>
            </a:r>
            <a:r>
              <a:rPr dirty="0"/>
              <a:t>)</a:t>
            </a:r>
          </a:p>
          <a:p>
            <a:pPr algn="l" defTabSz="457200">
              <a:lnSpc>
                <a:spcPts val="6600"/>
              </a:lnSpc>
              <a:defRPr sz="3500" i="1">
                <a:solidFill>
                  <a:srgbClr val="572C7E"/>
                </a:solidFill>
              </a:defRPr>
            </a:pPr>
            <a:r>
              <a:rPr dirty="0"/>
              <a:t> </a:t>
            </a:r>
          </a:p>
          <a:p>
            <a:pPr algn="l" defTabSz="457200">
              <a:lnSpc>
                <a:spcPts val="6600"/>
              </a:lnSpc>
              <a:defRPr sz="3500">
                <a:latin typeface="Garamond"/>
                <a:ea typeface="Garamond"/>
                <a:cs typeface="Garamond"/>
                <a:sym typeface="Garamond"/>
              </a:defRPr>
            </a:pPr>
            <a:endParaRPr dirty="0"/>
          </a:p>
          <a:p>
            <a:pPr marL="399142" indent="-399142" algn="l" defTabSz="457200">
              <a:lnSpc>
                <a:spcPct val="120000"/>
              </a:lnSpc>
              <a:buClr>
                <a:srgbClr val="000000"/>
              </a:buClr>
              <a:buSzPct val="100000"/>
              <a:buChar char="•"/>
              <a:defRPr sz="3500" b="1"/>
            </a:pPr>
            <a:r>
              <a:rPr dirty="0"/>
              <a:t>Community service and collective care </a:t>
            </a:r>
            <a:r>
              <a:rPr b="0" dirty="0"/>
              <a:t> (people-powered epistemic approach, careful and thoughtful UX design, stories seen as actants-of-change generating capacities for action)</a:t>
            </a:r>
          </a:p>
          <a:p>
            <a:pPr algn="l" defTabSz="457200">
              <a:lnSpc>
                <a:spcPct val="120000"/>
              </a:lnSpc>
              <a:defRPr sz="3500" b="1"/>
            </a:pPr>
            <a:endParaRPr b="0" dirty="0"/>
          </a:p>
          <a:p>
            <a:pPr defTabSz="457200">
              <a:lnSpc>
                <a:spcPts val="5800"/>
              </a:lnSpc>
              <a:defRPr sz="3500" i="1">
                <a:solidFill>
                  <a:srgbClr val="572C7E"/>
                </a:solidFill>
              </a:defRPr>
            </a:pPr>
            <a:r>
              <a:rPr dirty="0"/>
              <a:t>“We strive to be a source of </a:t>
            </a:r>
            <a:r>
              <a:rPr b="1" dirty="0"/>
              <a:t>balance and compassion</a:t>
            </a:r>
            <a:r>
              <a:rPr dirty="0"/>
              <a:t>…” (DoR Editor-in-chief)</a:t>
            </a:r>
          </a:p>
          <a:p>
            <a:pPr marL="399142" indent="-399142" algn="l" defTabSz="457200">
              <a:lnSpc>
                <a:spcPct val="120000"/>
              </a:lnSpc>
              <a:buClr>
                <a:srgbClr val="000000"/>
              </a:buClr>
              <a:buSzPct val="100000"/>
              <a:buChar char="•"/>
              <a:defRPr sz="3000"/>
            </a:pPr>
            <a:endParaRPr dirty="0"/>
          </a:p>
          <a:p>
            <a:pPr algn="l" defTabSz="457200">
              <a:defRPr sz="1600" i="1">
                <a:latin typeface="Garamond"/>
                <a:ea typeface="Garamond"/>
                <a:cs typeface="Garamond"/>
                <a:sym typeface="Garamond"/>
              </a:defRPr>
            </a:pPr>
            <a:endParaRPr i="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Being relational’: Pioneer journalism’s epistemic praxis"/>
          <p:cNvSpPr txBox="1"/>
          <p:nvPr/>
        </p:nvSpPr>
        <p:spPr>
          <a:xfrm>
            <a:off x="1262440" y="1097538"/>
            <a:ext cx="21168130" cy="25648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8000" spc="-239">
                <a:gradFill flip="none" rotWithShape="1">
                  <a:gsLst>
                    <a:gs pos="0">
                      <a:srgbClr val="4822FD"/>
                    </a:gs>
                    <a:gs pos="100000">
                      <a:srgbClr val="D695FF"/>
                    </a:gs>
                  </a:gsLst>
                  <a:lin ang="21585482" scaled="0"/>
                </a:gradFill>
                <a:latin typeface="+mn-lt"/>
                <a:ea typeface="+mn-ea"/>
                <a:cs typeface="+mn-cs"/>
                <a:sym typeface="Graphik Semibold"/>
              </a:defRPr>
            </a:pPr>
            <a:r>
              <a:rPr dirty="0"/>
              <a:t>‘Being </a:t>
            </a:r>
            <a:r>
              <a:rPr b="1" i="1" dirty="0">
                <a:latin typeface="Graphik"/>
                <a:ea typeface="Graphik"/>
                <a:cs typeface="Graphik"/>
                <a:sym typeface="Graphik"/>
              </a:rPr>
              <a:t>relational</a:t>
            </a:r>
            <a:r>
              <a:rPr dirty="0"/>
              <a:t>’: Pioneer journalism’s epistemic praxis</a:t>
            </a:r>
          </a:p>
        </p:txBody>
      </p:sp>
      <p:sp>
        <p:nvSpPr>
          <p:cNvPr id="211"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a:p>
          <a:p>
            <a:pPr>
              <a:defRPr sz="5000" b="1"/>
            </a:pPr>
            <a:endParaRPr/>
          </a:p>
        </p:txBody>
      </p:sp>
      <p:sp>
        <p:nvSpPr>
          <p:cNvPr id="212"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t> </a:t>
            </a:r>
            <a:endParaRPr sz="1600">
              <a:latin typeface="Calibri"/>
              <a:ea typeface="Calibri"/>
              <a:cs typeface="Calibri"/>
              <a:sym typeface="Calibri"/>
            </a:endParaRPr>
          </a:p>
        </p:txBody>
      </p:sp>
      <p:sp>
        <p:nvSpPr>
          <p:cNvPr id="213"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t> </a:t>
            </a:r>
          </a:p>
        </p:txBody>
      </p:sp>
      <p:sp>
        <p:nvSpPr>
          <p:cNvPr id="214" name="Together in the imagined collective: Mobilising in collective action (recruiting like-minded people to their cause, using activist discourse, impact-focused reporting - e.g., Bureau Local’s “Decolonise the news” and “News you can use” campaigns)…"/>
          <p:cNvSpPr txBox="1"/>
          <p:nvPr/>
        </p:nvSpPr>
        <p:spPr>
          <a:xfrm>
            <a:off x="1180586" y="5339136"/>
            <a:ext cx="15111962" cy="57017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399142" indent="-399142" algn="l" defTabSz="457200">
              <a:lnSpc>
                <a:spcPct val="120000"/>
              </a:lnSpc>
              <a:buClr>
                <a:srgbClr val="000000"/>
              </a:buClr>
              <a:buSzPct val="100000"/>
              <a:buChar char="•"/>
              <a:defRPr sz="3000" b="1"/>
            </a:pPr>
            <a:r>
              <a:t>T</a:t>
            </a:r>
            <a:r>
              <a:rPr sz="3500"/>
              <a:t>ogether in the </a:t>
            </a:r>
            <a:r>
              <a:rPr sz="3500" i="1"/>
              <a:t>imagined collective</a:t>
            </a:r>
            <a:r>
              <a:rPr sz="3500"/>
              <a:t>: Mobilising in collective action </a:t>
            </a:r>
            <a:r>
              <a:rPr sz="3500" b="0"/>
              <a:t>(recruiting like-minded people to their cause, using activist discourse, impact-focused reporting - e.g., </a:t>
            </a:r>
            <a:r>
              <a:rPr sz="3500" b="0" i="1"/>
              <a:t>Bureau Local’</a:t>
            </a:r>
            <a:r>
              <a:rPr sz="3500" b="0"/>
              <a:t>s “Decolonise the news” and “News you can use” campaigns)</a:t>
            </a:r>
          </a:p>
          <a:p>
            <a:pPr algn="l" defTabSz="457200">
              <a:lnSpc>
                <a:spcPct val="120000"/>
              </a:lnSpc>
              <a:defRPr sz="3500" b="1"/>
            </a:pPr>
            <a:endParaRPr sz="3500" b="0"/>
          </a:p>
          <a:p>
            <a:pPr marL="399142" indent="-399142" algn="l" defTabSz="457200">
              <a:lnSpc>
                <a:spcPct val="120000"/>
              </a:lnSpc>
              <a:buClr>
                <a:srgbClr val="000000"/>
              </a:buClr>
              <a:buSzPct val="100000"/>
              <a:buChar char="•"/>
              <a:defRPr sz="3500" b="1"/>
            </a:pPr>
            <a:r>
              <a:t>Towards knowledge-based advocacy </a:t>
            </a:r>
            <a:r>
              <a:rPr b="0"/>
              <a:t>(moving beyond journalism’s traditional purely informative function, and extending to capacities to spark change - e.g., </a:t>
            </a:r>
            <a:r>
              <a:rPr b="0" i="1"/>
              <a:t>New Naratif</a:t>
            </a:r>
            <a:r>
              <a:rPr b="0"/>
              <a:t>’s Baca ‘democracy classrooms’)</a:t>
            </a:r>
          </a:p>
        </p:txBody>
      </p:sp>
      <p:pic>
        <p:nvPicPr>
          <p:cNvPr id="215" name="Figure 1.jpg" descr="Figure 1.jpg"/>
          <p:cNvPicPr>
            <a:picLocks noChangeAspect="1"/>
          </p:cNvPicPr>
          <p:nvPr/>
        </p:nvPicPr>
        <p:blipFill>
          <a:blip r:embed="rId3"/>
          <a:stretch>
            <a:fillRect/>
          </a:stretch>
        </p:blipFill>
        <p:spPr>
          <a:xfrm>
            <a:off x="17255783" y="4770042"/>
            <a:ext cx="7108866" cy="8858022"/>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t> </a:t>
            </a:r>
            <a:endParaRPr sz="1600">
              <a:latin typeface="Calibri"/>
              <a:ea typeface="Calibri"/>
              <a:cs typeface="Calibri"/>
              <a:sym typeface="Calibri"/>
            </a:endParaRPr>
          </a:p>
        </p:txBody>
      </p:sp>
      <p:sp>
        <p:nvSpPr>
          <p:cNvPr id="220" name="“Politically, we don't have an editorial line. But morally, we have an editorial line. For example, we are very pro-women, because we're a woman-led startup, we are pro-minorities, which is difficult in Pakistan to a large extent, because you get a lot o"/>
          <p:cNvSpPr txBox="1"/>
          <p:nvPr/>
        </p:nvSpPr>
        <p:spPr>
          <a:xfrm>
            <a:off x="1067949" y="1017504"/>
            <a:ext cx="22248103" cy="121062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4066" i="1">
                <a:solidFill>
                  <a:srgbClr val="5C487D"/>
                </a:solidFill>
              </a:defRPr>
            </a:pPr>
            <a:endParaRPr/>
          </a:p>
          <a:p>
            <a:pPr algn="l" defTabSz="457200">
              <a:defRPr sz="4066" i="1">
                <a:solidFill>
                  <a:srgbClr val="5C487D"/>
                </a:solidFill>
              </a:defRPr>
            </a:pPr>
            <a:endParaRPr/>
          </a:p>
          <a:p>
            <a:pPr algn="l" defTabSz="457200">
              <a:defRPr sz="3966" i="1">
                <a:solidFill>
                  <a:srgbClr val="523D81"/>
                </a:solidFill>
              </a:defRPr>
            </a:pPr>
            <a:r>
              <a:t>“Politically, we don't have an editorial line. </a:t>
            </a:r>
            <a:r>
              <a:rPr b="1"/>
              <a:t>But morally, we have an editorial line</a:t>
            </a:r>
            <a:r>
              <a:t>. For example, we are very pro-women, because we're a woman-led startup, we are pro-minorities, which is difficult in Pakistan to a large extent, because you get a lot of hate if you are pro certain minorities. We are pro-, you know, democracy… </a:t>
            </a:r>
            <a:r>
              <a:rPr b="1"/>
              <a:t>we take the democratic line; that's something we don't draw lines on</a:t>
            </a:r>
            <a:r>
              <a:t>.” (The Current Editor-in-chief)</a:t>
            </a:r>
          </a:p>
          <a:p>
            <a:pPr algn="l" defTabSz="457200">
              <a:defRPr sz="3966" i="1">
                <a:solidFill>
                  <a:srgbClr val="523D81"/>
                </a:solidFill>
              </a:defRPr>
            </a:pPr>
            <a:endParaRPr/>
          </a:p>
          <a:p>
            <a:pPr algn="l" defTabSz="457200">
              <a:defRPr sz="3966" i="1">
                <a:solidFill>
                  <a:srgbClr val="523D81"/>
                </a:solidFill>
              </a:defRPr>
            </a:pPr>
            <a:r>
              <a:t>“Journalism has a </a:t>
            </a:r>
            <a:r>
              <a:rPr b="1"/>
              <a:t>responsibility to educate and empower</a:t>
            </a:r>
            <a:r>
              <a:t>, not just report” (New Naratif CEO)</a:t>
            </a:r>
          </a:p>
          <a:p>
            <a:pPr algn="l" defTabSz="457200">
              <a:defRPr sz="3966"/>
            </a:pPr>
            <a:endParaRPr/>
          </a:p>
          <a:p>
            <a:pPr algn="l" defTabSz="457200">
              <a:defRPr sz="3966" i="1">
                <a:solidFill>
                  <a:srgbClr val="5C487D"/>
                </a:solidFill>
              </a:defRPr>
            </a:pPr>
            <a:r>
              <a:t>Journalism as a means to an end: the problem should not be simply about about saving journalism but “thinking deeply about </a:t>
            </a:r>
            <a:r>
              <a:rPr b="1"/>
              <a:t>what journalism is for</a:t>
            </a:r>
            <a:r>
              <a:t>. What’s the point of journalism and </a:t>
            </a:r>
            <a:r>
              <a:rPr b="1"/>
              <a:t>what it can and should do.</a:t>
            </a:r>
            <a:r>
              <a:t>” (Wales-based community organiser, Bureau Local)</a:t>
            </a:r>
          </a:p>
          <a:p>
            <a:pPr algn="l" defTabSz="457200">
              <a:defRPr sz="3966" i="1">
                <a:solidFill>
                  <a:srgbClr val="5C487D"/>
                </a:solidFill>
              </a:defRPr>
            </a:pPr>
            <a:endParaRPr/>
          </a:p>
          <a:p>
            <a:pPr algn="l" defTabSz="457200">
              <a:defRPr sz="4066" i="1">
                <a:solidFill>
                  <a:srgbClr val="5C487D"/>
                </a:solidFill>
              </a:defRPr>
            </a:pPr>
            <a:r>
              <a:t>“For me, </a:t>
            </a:r>
            <a:r>
              <a:rPr b="1"/>
              <a:t>building a more inclusive, understanding, and accepting society</a:t>
            </a:r>
            <a:r>
              <a:t> is really the bottom line of journalism.” (New Naratif freelance reporter)</a:t>
            </a:r>
          </a:p>
          <a:p>
            <a:pPr algn="l" defTabSz="457200">
              <a:defRPr sz="3966" i="1">
                <a:solidFill>
                  <a:srgbClr val="5C487D"/>
                </a:solidFill>
              </a:defRPr>
            </a:pPr>
            <a:r>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Reimagining journalistic epistemology from the ground up"/>
          <p:cNvSpPr txBox="1"/>
          <p:nvPr/>
        </p:nvSpPr>
        <p:spPr>
          <a:xfrm>
            <a:off x="1270648" y="953288"/>
            <a:ext cx="18714878" cy="25648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rPr dirty="0"/>
              <a:t>Reimagining journalistic epistemology from the ground up</a:t>
            </a:r>
          </a:p>
        </p:txBody>
      </p:sp>
      <p:sp>
        <p:nvSpPr>
          <p:cNvPr id="223"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a:p>
          <a:p>
            <a:pPr>
              <a:defRPr sz="5000" b="1"/>
            </a:pPr>
            <a:endParaRPr/>
          </a:p>
        </p:txBody>
      </p:sp>
      <p:sp>
        <p:nvSpPr>
          <p:cNvPr id="224"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t> </a:t>
            </a:r>
            <a:endParaRPr sz="1600">
              <a:latin typeface="Calibri"/>
              <a:ea typeface="Calibri"/>
              <a:cs typeface="Calibri"/>
              <a:sym typeface="Calibri"/>
            </a:endParaRPr>
          </a:p>
        </p:txBody>
      </p:sp>
      <p:sp>
        <p:nvSpPr>
          <p:cNvPr id="225"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t> </a:t>
            </a:r>
          </a:p>
        </p:txBody>
      </p:sp>
      <p:sp>
        <p:nvSpPr>
          <p:cNvPr id="226" name="Pioneer journalism producers go beyond their purely epistemic role as facilitators of knowledge and adopt, and indeed embrace, a semi-political role akin to grassroots activism. In so doing, they act as agents of change, slowly shifting journalistic epis"/>
          <p:cNvSpPr txBox="1"/>
          <p:nvPr/>
        </p:nvSpPr>
        <p:spPr>
          <a:xfrm>
            <a:off x="1270648" y="3935395"/>
            <a:ext cx="21842704" cy="102209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lnSpc>
                <a:spcPct val="120000"/>
              </a:lnSpc>
              <a:defRPr sz="3600"/>
            </a:pPr>
            <a:r>
              <a:t>Pioneer journalism producers go beyond their purely epistemic role as facilitators of knowledge and adopt, and indeed embrace, a semi-political role akin to grassroots activism. In so doing, they act as </a:t>
            </a:r>
            <a:r>
              <a:rPr b="1"/>
              <a:t>agents of change</a:t>
            </a:r>
            <a:r>
              <a:t>, slowly shifting journalistic epistemology beyond its traditional mission to inform towards social action and collective care, abandoning the </a:t>
            </a:r>
            <a:r>
              <a:rPr i="1"/>
              <a:t>view from nowhere</a:t>
            </a:r>
            <a:r>
              <a:t> and </a:t>
            </a:r>
            <a:r>
              <a:rPr b="1"/>
              <a:t>actively embedding themselves in the world</a:t>
            </a:r>
            <a:r>
              <a:t>. </a:t>
            </a:r>
          </a:p>
          <a:p>
            <a:pPr algn="l" defTabSz="457200">
              <a:lnSpc>
                <a:spcPct val="120000"/>
              </a:lnSpc>
              <a:defRPr sz="3600"/>
            </a:pPr>
            <a:endParaRPr/>
          </a:p>
          <a:p>
            <a:pPr algn="l" defTabSz="457200">
              <a:lnSpc>
                <a:spcPct val="120000"/>
              </a:lnSpc>
              <a:defRPr sz="3600"/>
            </a:pPr>
            <a:r>
              <a:t>Pioneer journalists adopt a more engaged role in society – “towards questioning, negotiating, and even reimagining reality” (Medeiros &amp; Badr, 2022, p. 1356), thus moving beyond information and closer to something akin to </a:t>
            </a:r>
            <a:r>
              <a:rPr b="1" i="1"/>
              <a:t>knowledge-based advocacy.</a:t>
            </a:r>
            <a:r>
              <a:t> </a:t>
            </a:r>
          </a:p>
          <a:p>
            <a:pPr algn="l" defTabSz="457200">
              <a:lnSpc>
                <a:spcPct val="120000"/>
              </a:lnSpc>
              <a:defRPr sz="3600"/>
            </a:pPr>
            <a:endParaRPr/>
          </a:p>
          <a:p>
            <a:pPr algn="l" defTabSz="457200">
              <a:lnSpc>
                <a:spcPct val="120000"/>
              </a:lnSpc>
              <a:defRPr sz="3600"/>
            </a:pPr>
            <a:r>
              <a:t>Through their epistemic vision and values and their experimental epistemic praxis, pioneer journalists push the boundaries of journalism, </a:t>
            </a:r>
            <a:r>
              <a:rPr b="1"/>
              <a:t>gesturing towards some possible futures</a:t>
            </a:r>
            <a:r>
              <a:t> and towards not only “what journalism could be” (Zelizer, 2017), but more importantly, </a:t>
            </a:r>
            <a:r>
              <a:rPr b="1"/>
              <a:t>what it </a:t>
            </a:r>
            <a:r>
              <a:rPr b="1" i="1"/>
              <a:t>could do</a:t>
            </a:r>
            <a:r>
              <a:rPr i="1"/>
              <a:t>.</a:t>
            </a:r>
            <a:r>
              <a:rPr>
                <a:latin typeface="Times Roman"/>
                <a:ea typeface="Times Roman"/>
                <a:cs typeface="Times Roman"/>
                <a:sym typeface="Times Roman"/>
              </a:rPr>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Five ways pioneer journalists reimagine journalistic epistemology"/>
          <p:cNvSpPr txBox="1"/>
          <p:nvPr/>
        </p:nvSpPr>
        <p:spPr>
          <a:xfrm>
            <a:off x="1289016" y="1097538"/>
            <a:ext cx="21168131" cy="25648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lnSpc>
                <a:spcPct val="80000"/>
              </a:lnSpc>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pPr>
              <a:lnSpc>
                <a:spcPct val="100000"/>
              </a:lnSpc>
            </a:pPr>
            <a:r>
              <a:rPr dirty="0"/>
              <a:t>Five ways pioneer journalists reimagine journalistic epistemology</a:t>
            </a:r>
          </a:p>
        </p:txBody>
      </p:sp>
      <p:sp>
        <p:nvSpPr>
          <p:cNvPr id="231" name="Text"/>
          <p:cNvSpPr txBox="1"/>
          <p:nvPr/>
        </p:nvSpPr>
        <p:spPr>
          <a:xfrm>
            <a:off x="12128499" y="3334742"/>
            <a:ext cx="127001" cy="2647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p>
            <a:pPr>
              <a:defRPr sz="5000" b="1"/>
            </a:pPr>
            <a:endParaRPr/>
          </a:p>
          <a:p>
            <a:pPr>
              <a:defRPr sz="5000" b="1"/>
            </a:pPr>
            <a:endParaRPr/>
          </a:p>
        </p:txBody>
      </p:sp>
      <p:sp>
        <p:nvSpPr>
          <p:cNvPr id="232" name="Text"/>
          <p:cNvSpPr txBox="1"/>
          <p:nvPr/>
        </p:nvSpPr>
        <p:spPr>
          <a:xfrm>
            <a:off x="56482" y="6594673"/>
            <a:ext cx="160869" cy="5266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57200">
              <a:defRPr sz="1466">
                <a:latin typeface="Garamond"/>
                <a:ea typeface="Garamond"/>
                <a:cs typeface="Garamond"/>
                <a:sym typeface="Garamond"/>
              </a:defRPr>
            </a:lvl1pPr>
          </a:lstStyle>
          <a:p>
            <a:r>
              <a:t> </a:t>
            </a:r>
            <a:endParaRPr sz="1600">
              <a:latin typeface="Calibri"/>
              <a:ea typeface="Calibri"/>
              <a:cs typeface="Calibri"/>
              <a:sym typeface="Calibri"/>
            </a:endParaRPr>
          </a:p>
        </p:txBody>
      </p:sp>
      <p:sp>
        <p:nvSpPr>
          <p:cNvPr id="233" name="Text"/>
          <p:cNvSpPr txBox="1"/>
          <p:nvPr/>
        </p:nvSpPr>
        <p:spPr>
          <a:xfrm>
            <a:off x="3233682" y="8205390"/>
            <a:ext cx="19647536" cy="564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600">
                <a:latin typeface="Calibri"/>
                <a:ea typeface="Calibri"/>
                <a:cs typeface="Calibri"/>
                <a:sym typeface="Calibri"/>
              </a:defRPr>
            </a:lvl1pPr>
          </a:lstStyle>
          <a:p>
            <a:r>
              <a:t> </a:t>
            </a:r>
          </a:p>
        </p:txBody>
      </p:sp>
      <p:sp>
        <p:nvSpPr>
          <p:cNvPr id="234" name="1. Challenging journalism’s traditionally neutral and detached epistemic praxis by abandoning journalists’ position as disinterested observers and openly taking a stand on issues that matter.…"/>
          <p:cNvSpPr txBox="1"/>
          <p:nvPr/>
        </p:nvSpPr>
        <p:spPr>
          <a:xfrm>
            <a:off x="1502782" y="4814608"/>
            <a:ext cx="20890821" cy="88993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defTabSz="457200">
              <a:lnSpc>
                <a:spcPct val="150000"/>
              </a:lnSpc>
              <a:defRPr sz="3500"/>
            </a:pPr>
            <a:r>
              <a:rPr dirty="0"/>
              <a:t>1. Challenging journalism’s traditionally neutral and detached epistemic praxis by </a:t>
            </a:r>
            <a:r>
              <a:rPr b="1" i="1" dirty="0"/>
              <a:t>abandoning journalists’ position as disinterested observers</a:t>
            </a:r>
            <a:r>
              <a:rPr dirty="0"/>
              <a:t> and openly taking a stand on issues that matter.</a:t>
            </a:r>
          </a:p>
          <a:p>
            <a:pPr algn="l" defTabSz="457200">
              <a:lnSpc>
                <a:spcPct val="150000"/>
              </a:lnSpc>
              <a:defRPr sz="3500"/>
            </a:pPr>
            <a:r>
              <a:rPr dirty="0"/>
              <a:t>2.	Engaging in </a:t>
            </a:r>
            <a:r>
              <a:rPr b="1" i="1" dirty="0"/>
              <a:t>knowledge-based advocacy </a:t>
            </a:r>
            <a:r>
              <a:rPr dirty="0"/>
              <a:t>– seeking to </a:t>
            </a:r>
            <a:r>
              <a:rPr dirty="0" err="1"/>
              <a:t>mobilise</a:t>
            </a:r>
            <a:r>
              <a:rPr dirty="0"/>
              <a:t>, empower, and create impact and democracy-building capacities.</a:t>
            </a:r>
          </a:p>
          <a:p>
            <a:pPr algn="l" defTabSz="457200">
              <a:lnSpc>
                <a:spcPct val="150000"/>
              </a:lnSpc>
              <a:defRPr sz="3500"/>
            </a:pPr>
            <a:r>
              <a:rPr dirty="0"/>
              <a:t>3.	</a:t>
            </a:r>
            <a:r>
              <a:rPr b="1" i="1" dirty="0"/>
              <a:t>Creating a circle of collective care</a:t>
            </a:r>
            <a:r>
              <a:rPr dirty="0"/>
              <a:t> – connecting and building bridges between people, stories and realities, and offering solutions and constructive approaches to issues.</a:t>
            </a:r>
          </a:p>
          <a:p>
            <a:pPr algn="l" defTabSz="457200">
              <a:lnSpc>
                <a:spcPct val="150000"/>
              </a:lnSpc>
              <a:defRPr sz="3500"/>
            </a:pPr>
            <a:r>
              <a:rPr dirty="0"/>
              <a:t>4.	</a:t>
            </a:r>
            <a:r>
              <a:rPr b="1" i="1" dirty="0"/>
              <a:t>Deep engagement and relationality </a:t>
            </a:r>
            <a:r>
              <a:rPr dirty="0"/>
              <a:t>– publics and journalists embedded in the knowledge production process, non-extractive approaches, mutual listening and learning.</a:t>
            </a:r>
          </a:p>
          <a:p>
            <a:pPr algn="l" defTabSz="457200">
              <a:lnSpc>
                <a:spcPct val="150000"/>
              </a:lnSpc>
              <a:defRPr sz="3500"/>
            </a:pPr>
            <a:r>
              <a:rPr dirty="0"/>
              <a:t>5.	</a:t>
            </a:r>
            <a:r>
              <a:rPr b="1" i="1" dirty="0"/>
              <a:t>Redressing epistemic injustice </a:t>
            </a:r>
            <a:r>
              <a:rPr dirty="0"/>
              <a:t>by giving people and communities agency and power to co-produce narratives.</a:t>
            </a:r>
          </a:p>
          <a:p>
            <a:pPr algn="l" defTabSz="457200">
              <a:lnSpc>
                <a:spcPts val="6600"/>
              </a:lnSpc>
              <a:defRPr sz="3500"/>
            </a:pP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About the project"/>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t>About the project</a:t>
            </a:r>
          </a:p>
        </p:txBody>
      </p:sp>
      <p:sp>
        <p:nvSpPr>
          <p:cNvPr id="161" name="PhD (University of Stirling): Meaning-ful Encounters: Relational encoding in pioneer journalism and the reimagining of journalistic epistemology (2018-2023)…"/>
          <p:cNvSpPr txBox="1">
            <a:spLocks noGrp="1"/>
          </p:cNvSpPr>
          <p:nvPr>
            <p:ph type="body" idx="1"/>
          </p:nvPr>
        </p:nvSpPr>
        <p:spPr>
          <a:xfrm>
            <a:off x="1269999" y="4130967"/>
            <a:ext cx="21896017" cy="8396313"/>
          </a:xfrm>
          <a:prstGeom prst="rect">
            <a:avLst/>
          </a:prstGeom>
        </p:spPr>
        <p:txBody>
          <a:bodyPr/>
          <a:lstStyle/>
          <a:p>
            <a:pPr marL="558800" indent="-558800">
              <a:defRPr sz="4200"/>
            </a:pPr>
            <a:r>
              <a:rPr dirty="0"/>
              <a:t>Aim: Examine how transformation-focused journalism communities produce knowledge vis-à-vis their audiences, publics and wider world</a:t>
            </a:r>
          </a:p>
          <a:p>
            <a:pPr marL="558800" indent="-558800">
              <a:defRPr sz="4200"/>
            </a:pPr>
            <a:r>
              <a:rPr dirty="0"/>
              <a:t>Research design and scope: Multiple case study, transnational (global) pioneer communities</a:t>
            </a:r>
          </a:p>
          <a:p>
            <a:pPr marL="558800" indent="-558800">
              <a:defRPr sz="4200"/>
            </a:pPr>
            <a:r>
              <a:rPr dirty="0"/>
              <a:t>Methodology: Metajournalistic discourse analysis, 30 semi-structured interviews, multimodal discourse analysis of pioneer journalism stories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he research problem"/>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t>The research problem</a:t>
            </a:r>
          </a:p>
        </p:txBody>
      </p:sp>
      <p:sp>
        <p:nvSpPr>
          <p:cNvPr id="164" name="Journalism’s epistemic crisis and loss of epistemic authority (Carlson, 2017, Steensen, 2019)…"/>
          <p:cNvSpPr txBox="1">
            <a:spLocks noGrp="1"/>
          </p:cNvSpPr>
          <p:nvPr>
            <p:ph type="body" idx="1"/>
          </p:nvPr>
        </p:nvSpPr>
        <p:spPr>
          <a:xfrm>
            <a:off x="1217983" y="3069579"/>
            <a:ext cx="20979077" cy="9366262"/>
          </a:xfrm>
          <a:prstGeom prst="rect">
            <a:avLst/>
          </a:prstGeom>
        </p:spPr>
        <p:txBody>
          <a:bodyPr/>
          <a:lstStyle/>
          <a:p>
            <a:pPr marL="452628" indent="-452628" defTabSz="1975104">
              <a:lnSpc>
                <a:spcPct val="120000"/>
              </a:lnSpc>
              <a:spcBef>
                <a:spcPts val="1900"/>
              </a:spcBef>
              <a:defRPr sz="3402"/>
            </a:pPr>
            <a:r>
              <a:rPr dirty="0"/>
              <a:t>Journalism’s </a:t>
            </a:r>
            <a:r>
              <a:rPr b="1" dirty="0"/>
              <a:t>epistemic crisis</a:t>
            </a:r>
            <a:r>
              <a:rPr dirty="0"/>
              <a:t> and loss of epistemic authority (Carlson, 2017, Steensen, 2019)</a:t>
            </a:r>
          </a:p>
          <a:p>
            <a:pPr marL="452628" indent="-452628" defTabSz="1975104">
              <a:lnSpc>
                <a:spcPct val="120000"/>
              </a:lnSpc>
              <a:spcBef>
                <a:spcPts val="1900"/>
              </a:spcBef>
              <a:defRPr sz="3402"/>
            </a:pPr>
            <a:r>
              <a:rPr dirty="0"/>
              <a:t>Converged media, dislocation to non-proprietary platforms, broken monopoly of legacy media, (inter-)active and fragmented audiences, and public </a:t>
            </a:r>
            <a:r>
              <a:rPr dirty="0" err="1"/>
              <a:t>realisations</a:t>
            </a:r>
            <a:r>
              <a:rPr dirty="0"/>
              <a:t> that news is a construct </a:t>
            </a:r>
            <a:r>
              <a:rPr b="1" dirty="0"/>
              <a:t>challenge the validation of news-as-knowledge</a:t>
            </a:r>
            <a:r>
              <a:rPr dirty="0"/>
              <a:t> (</a:t>
            </a:r>
            <a:r>
              <a:rPr dirty="0" err="1"/>
              <a:t>Ekström</a:t>
            </a:r>
            <a:r>
              <a:rPr dirty="0"/>
              <a:t> &amp; Westlund, 2019)</a:t>
            </a:r>
          </a:p>
          <a:p>
            <a:pPr marL="452628" indent="-452628" defTabSz="1975104">
              <a:lnSpc>
                <a:spcPct val="120000"/>
              </a:lnSpc>
              <a:spcBef>
                <a:spcPts val="1900"/>
              </a:spcBef>
              <a:defRPr sz="3402"/>
            </a:pPr>
            <a:r>
              <a:rPr dirty="0"/>
              <a:t>Callison and Young (2019) locate the epistemic crisis of journalism in</a:t>
            </a:r>
            <a:r>
              <a:rPr b="1" dirty="0"/>
              <a:t> its traditional </a:t>
            </a:r>
            <a:r>
              <a:rPr b="1" i="1" dirty="0"/>
              <a:t>view from nowhere </a:t>
            </a:r>
            <a:r>
              <a:rPr i="1" dirty="0"/>
              <a:t>(</a:t>
            </a:r>
            <a:r>
              <a:rPr dirty="0"/>
              <a:t>the neutral, distanced regime of reporting), rooted in “sedimented power relations”. They see the possible solution in </a:t>
            </a:r>
            <a:r>
              <a:rPr b="1" dirty="0"/>
              <a:t>a “relational” epistemology</a:t>
            </a:r>
            <a:r>
              <a:rPr dirty="0"/>
              <a:t>: “relating oneself and one’s knowledge in systems and social order within which knowledge is produced, valued and </a:t>
            </a:r>
            <a:r>
              <a:rPr dirty="0" err="1"/>
              <a:t>mobilised</a:t>
            </a:r>
            <a:r>
              <a:rPr dirty="0"/>
              <a:t>” (p. 13)</a:t>
            </a:r>
          </a:p>
          <a:p>
            <a:pPr marL="452628" indent="-452628" defTabSz="1975104">
              <a:lnSpc>
                <a:spcPct val="120000"/>
              </a:lnSpc>
              <a:spcBef>
                <a:spcPts val="1900"/>
              </a:spcBef>
              <a:defRPr sz="3402"/>
            </a:pPr>
            <a:r>
              <a:rPr dirty="0"/>
              <a:t>Soul-searching in newsrooms old and new </a:t>
            </a:r>
            <a:r>
              <a:rPr b="1" dirty="0"/>
              <a:t>to reconnect with audiences/publics</a:t>
            </a:r>
            <a:r>
              <a:rPr dirty="0"/>
              <a:t>: new styles and strategic rituals emerging (e.g., emotionality), </a:t>
            </a:r>
            <a:r>
              <a:rPr b="1" dirty="0"/>
              <a:t>challenging journalism’s traditional norms</a:t>
            </a:r>
            <a:r>
              <a:rPr dirty="0"/>
              <a:t> and practices (Wahl-Jorgensen, 2019, Steinke &amp; Belair-Gagnon, 2020)</a:t>
            </a:r>
          </a:p>
          <a:p>
            <a:pPr marL="452628" indent="-452628" defTabSz="1975104">
              <a:lnSpc>
                <a:spcPct val="120000"/>
              </a:lnSpc>
              <a:spcBef>
                <a:spcPts val="1900"/>
              </a:spcBef>
              <a:defRPr sz="3402"/>
            </a:pPr>
            <a:r>
              <a:rPr dirty="0"/>
              <a:t>New </a:t>
            </a:r>
            <a:r>
              <a:rPr dirty="0" err="1"/>
              <a:t>conceptualisations</a:t>
            </a:r>
            <a:r>
              <a:rPr dirty="0"/>
              <a:t> of journalism: as “a dynamic and dispersed practice” in constant process of “</a:t>
            </a:r>
            <a:r>
              <a:rPr b="1" dirty="0"/>
              <a:t>becoming”</a:t>
            </a:r>
            <a:r>
              <a:rPr dirty="0"/>
              <a:t> (Deuze &amp; Witschge, 2020, p. 32)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ioneer journalism’: A definition"/>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t>‘Pioneer journalism’: A definition</a:t>
            </a:r>
          </a:p>
        </p:txBody>
      </p:sp>
      <p:sp>
        <p:nvSpPr>
          <p:cNvPr id="167" name="“Pioneer journalism” (Hepp &amp; Loosen, 2021): transformation-focused actors/collectives who experiment with journalistic practice and who, through their imaginations and shared visions of journalism’s “possible futures”, can ultimately effect “the re-figur"/>
          <p:cNvSpPr txBox="1">
            <a:spLocks noGrp="1"/>
          </p:cNvSpPr>
          <p:nvPr>
            <p:ph type="body" idx="1"/>
          </p:nvPr>
        </p:nvSpPr>
        <p:spPr>
          <a:xfrm>
            <a:off x="1600200" y="3108959"/>
            <a:ext cx="19591020" cy="8801101"/>
          </a:xfrm>
          <a:prstGeom prst="rect">
            <a:avLst/>
          </a:prstGeom>
        </p:spPr>
        <p:txBody>
          <a:bodyPr>
            <a:normAutofit fontScale="92500" lnSpcReduction="10000"/>
          </a:bodyPr>
          <a:lstStyle/>
          <a:p>
            <a:pPr marL="497332" indent="-497332" defTabSz="2170176">
              <a:lnSpc>
                <a:spcPct val="120000"/>
              </a:lnSpc>
              <a:spcBef>
                <a:spcPts val="2100"/>
              </a:spcBef>
              <a:defRPr sz="3738"/>
            </a:pPr>
            <a:r>
              <a:rPr dirty="0"/>
              <a:t>“Pioneer journalism” (Hepp &amp; Loosen, 2021): transformation-focused actors/collectives who experiment with journalistic practice and who, through their </a:t>
            </a:r>
            <a:r>
              <a:rPr b="1" dirty="0"/>
              <a:t>imaginations and shared visions of journalism’s “possible futures”</a:t>
            </a:r>
            <a:r>
              <a:rPr dirty="0"/>
              <a:t>, can ultimately effect “the re-figuration of [its] foundations” (p. 15)</a:t>
            </a:r>
          </a:p>
          <a:p>
            <a:pPr marL="497332" indent="-497332" defTabSz="2170176">
              <a:lnSpc>
                <a:spcPct val="120000"/>
              </a:lnSpc>
              <a:spcBef>
                <a:spcPts val="2100"/>
              </a:spcBef>
              <a:defRPr sz="3738"/>
            </a:pPr>
            <a:r>
              <a:rPr dirty="0"/>
              <a:t>“Peripheral actors” (Deuze &amp; Witschge, 2020, </a:t>
            </a:r>
            <a:r>
              <a:rPr dirty="0" err="1"/>
              <a:t>Schapals</a:t>
            </a:r>
            <a:r>
              <a:rPr dirty="0"/>
              <a:t>, 2022) YET they serve as “models or imaginaries of new possibilities”, </a:t>
            </a:r>
            <a:r>
              <a:rPr b="1" dirty="0"/>
              <a:t>gesturing towards what journalism “could be” </a:t>
            </a:r>
            <a:r>
              <a:rPr dirty="0"/>
              <a:t>(</a:t>
            </a:r>
            <a:r>
              <a:rPr dirty="0" err="1"/>
              <a:t>Zelizer</a:t>
            </a:r>
            <a:r>
              <a:rPr dirty="0"/>
              <a:t>, 2017).</a:t>
            </a:r>
          </a:p>
          <a:p>
            <a:pPr marL="497332" indent="-497332" defTabSz="2170176">
              <a:lnSpc>
                <a:spcPct val="120000"/>
              </a:lnSpc>
              <a:spcBef>
                <a:spcPts val="2100"/>
              </a:spcBef>
              <a:defRPr sz="3738"/>
            </a:pPr>
            <a:r>
              <a:rPr dirty="0"/>
              <a:t>Pioneer communities are “imagined collectives” (Hepp, 2016) in deep mediatization,  a </a:t>
            </a:r>
            <a:r>
              <a:rPr b="1" dirty="0"/>
              <a:t>hybrid figuration between a social movement and a think tank</a:t>
            </a:r>
            <a:r>
              <a:rPr dirty="0"/>
              <a:t>, united by a mission to “bring about </a:t>
            </a:r>
            <a:r>
              <a:rPr b="1" dirty="0"/>
              <a:t>media-related change</a:t>
            </a:r>
            <a:r>
              <a:rPr dirty="0"/>
              <a:t>” (p. 927)</a:t>
            </a:r>
          </a:p>
          <a:p>
            <a:pPr marL="497332" indent="-497332" defTabSz="2170176">
              <a:lnSpc>
                <a:spcPct val="120000"/>
              </a:lnSpc>
              <a:spcBef>
                <a:spcPts val="2100"/>
              </a:spcBef>
              <a:defRPr sz="3738"/>
            </a:pPr>
            <a:r>
              <a:rPr dirty="0"/>
              <a:t> Knowledge production: </a:t>
            </a:r>
            <a:r>
              <a:rPr b="1" dirty="0"/>
              <a:t>integral to pioneer communities’ identity and goals</a:t>
            </a:r>
            <a:r>
              <a:rPr dirty="0"/>
              <a:t>. Studying pioneer journalism epistemic praxis can </a:t>
            </a:r>
            <a:r>
              <a:rPr dirty="0" err="1"/>
              <a:t>sensitise</a:t>
            </a:r>
            <a:r>
              <a:rPr dirty="0"/>
              <a:t> us to </a:t>
            </a:r>
            <a:r>
              <a:rPr b="1" dirty="0"/>
              <a:t>shifts in journalistic epistemology</a:t>
            </a:r>
            <a:r>
              <a:rPr dirty="0"/>
              <a:t> and its possible futures.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search Questions"/>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21541854" scaled="0"/>
                </a:gradFill>
              </a:defRPr>
            </a:lvl1pPr>
          </a:lstStyle>
          <a:p>
            <a:r>
              <a:t>Research Questions</a:t>
            </a:r>
          </a:p>
        </p:txBody>
      </p:sp>
      <p:sp>
        <p:nvSpPr>
          <p:cNvPr id="170" name="RQ1: What is pioneer journalists’ vision about the epistemic role of journalism?…"/>
          <p:cNvSpPr txBox="1">
            <a:spLocks noGrp="1"/>
          </p:cNvSpPr>
          <p:nvPr>
            <p:ph type="body" sz="half" idx="1"/>
          </p:nvPr>
        </p:nvSpPr>
        <p:spPr>
          <a:xfrm>
            <a:off x="1536861" y="4640579"/>
            <a:ext cx="19402899" cy="5143501"/>
          </a:xfrm>
          <a:prstGeom prst="rect">
            <a:avLst/>
          </a:prstGeom>
        </p:spPr>
        <p:txBody>
          <a:bodyPr>
            <a:normAutofit fontScale="92500"/>
          </a:bodyPr>
          <a:lstStyle/>
          <a:p>
            <a:pPr marL="0" indent="0" defTabSz="406908">
              <a:lnSpc>
                <a:spcPct val="150000"/>
              </a:lnSpc>
              <a:spcBef>
                <a:spcPts val="0"/>
              </a:spcBef>
              <a:buClrTx/>
              <a:buSzTx/>
              <a:buNone/>
              <a:defRPr sz="4450"/>
            </a:pPr>
            <a:r>
              <a:rPr b="1"/>
              <a:t>RQ1:</a:t>
            </a:r>
            <a:r>
              <a:t> What is pioneer journalists’ vision about the epistemic role of journalism?</a:t>
            </a:r>
          </a:p>
          <a:p>
            <a:pPr marL="0" indent="0" defTabSz="406908">
              <a:lnSpc>
                <a:spcPct val="150000"/>
              </a:lnSpc>
              <a:spcBef>
                <a:spcPts val="0"/>
              </a:spcBef>
              <a:buClrTx/>
              <a:buSzTx/>
              <a:buNone/>
              <a:defRPr sz="4450"/>
            </a:pPr>
            <a:r>
              <a:rPr b="1"/>
              <a:t>RQ2: </a:t>
            </a:r>
            <a:r>
              <a:t>How do pioneer journalism communities enact their epistemic values in their epistemic practice?</a:t>
            </a:r>
          </a:p>
          <a:p>
            <a:pPr marL="0" indent="0" defTabSz="406908">
              <a:lnSpc>
                <a:spcPct val="150000"/>
              </a:lnSpc>
              <a:spcBef>
                <a:spcPts val="0"/>
              </a:spcBef>
              <a:buClrTx/>
              <a:buSzTx/>
              <a:buNone/>
              <a:defRPr sz="4450"/>
            </a:pPr>
            <a:r>
              <a:rPr b="1"/>
              <a:t>RQ3:</a:t>
            </a:r>
            <a:r>
              <a:t> How do pioneer journalists, through their epistemic praxis, reimagine journalistic epistemology?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2" name="Table 1"/>
          <p:cNvGraphicFramePr/>
          <p:nvPr>
            <p:extLst>
              <p:ext uri="{D42A27DB-BD31-4B8C-83A1-F6EECF244321}">
                <p14:modId xmlns:p14="http://schemas.microsoft.com/office/powerpoint/2010/main" val="56740241"/>
              </p:ext>
            </p:extLst>
          </p:nvPr>
        </p:nvGraphicFramePr>
        <p:xfrm>
          <a:off x="12007516" y="3674256"/>
          <a:ext cx="11932597" cy="10030725"/>
        </p:xfrm>
        <a:graphic>
          <a:graphicData uri="http://schemas.openxmlformats.org/drawingml/2006/table">
            <a:tbl>
              <a:tblPr>
                <a:tableStyleId>{4C3C2611-4C71-4FC5-86AE-919BDF0F9419}</a:tableStyleId>
              </a:tblPr>
              <a:tblGrid>
                <a:gridCol w="5971050">
                  <a:extLst>
                    <a:ext uri="{9D8B030D-6E8A-4147-A177-3AD203B41FA5}">
                      <a16:colId xmlns:a16="http://schemas.microsoft.com/office/drawing/2014/main" val="20000"/>
                    </a:ext>
                  </a:extLst>
                </a:gridCol>
                <a:gridCol w="5961547">
                  <a:extLst>
                    <a:ext uri="{9D8B030D-6E8A-4147-A177-3AD203B41FA5}">
                      <a16:colId xmlns:a16="http://schemas.microsoft.com/office/drawing/2014/main" val="20001"/>
                    </a:ext>
                  </a:extLst>
                </a:gridCol>
              </a:tblGrid>
              <a:tr h="1383285">
                <a:tc>
                  <a:txBody>
                    <a:bodyPr/>
                    <a:lstStyle/>
                    <a:p>
                      <a:pPr algn="l" defTabSz="457200">
                        <a:lnSpc>
                          <a:spcPct val="120000"/>
                        </a:lnSpc>
                        <a:defRPr sz="1800"/>
                      </a:pPr>
                      <a:r>
                        <a:rPr sz="2533" b="1" dirty="0"/>
                        <a:t>Journalism startup/collective
</a:t>
                      </a:r>
                    </a:p>
                  </a:txBody>
                  <a:tcPr marT="0" marB="0" horzOverflow="overflow"/>
                </a:tc>
                <a:tc>
                  <a:txBody>
                    <a:bodyPr/>
                    <a:lstStyle/>
                    <a:p>
                      <a:pPr algn="l" defTabSz="457200">
                        <a:lnSpc>
                          <a:spcPct val="120000"/>
                        </a:lnSpc>
                        <a:defRPr sz="1800"/>
                      </a:pPr>
                      <a:r>
                        <a:rPr sz="2533" b="1"/>
                        <a:t>Country</a:t>
                      </a:r>
                    </a:p>
                  </a:txBody>
                  <a:tcPr marT="0" marB="0" horzOverflow="overflow"/>
                </a:tc>
                <a:extLst>
                  <a:ext uri="{0D108BD9-81ED-4DB2-BD59-A6C34878D82A}">
                    <a16:rowId xmlns:a16="http://schemas.microsoft.com/office/drawing/2014/main" val="10000"/>
                  </a:ext>
                </a:extLst>
              </a:tr>
              <a:tr h="422094">
                <a:tc>
                  <a:txBody>
                    <a:bodyPr/>
                    <a:lstStyle/>
                    <a:p>
                      <a:pPr algn="l" defTabSz="457200">
                        <a:lnSpc>
                          <a:spcPct val="120000"/>
                        </a:lnSpc>
                        <a:defRPr sz="1800"/>
                      </a:pPr>
                      <a:r>
                        <a:rPr sz="2533" i="1"/>
                        <a:t>Bureau Local</a:t>
                      </a:r>
                    </a:p>
                  </a:txBody>
                  <a:tcPr marT="0" marB="0" horzOverflow="overflow"/>
                </a:tc>
                <a:tc>
                  <a:txBody>
                    <a:bodyPr/>
                    <a:lstStyle/>
                    <a:p>
                      <a:pPr algn="l" defTabSz="457200">
                        <a:lnSpc>
                          <a:spcPct val="120000"/>
                        </a:lnSpc>
                        <a:defRPr sz="1800"/>
                      </a:pPr>
                      <a:r>
                        <a:rPr sz="2533"/>
                        <a:t>UK</a:t>
                      </a:r>
                    </a:p>
                  </a:txBody>
                  <a:tcPr marT="0" marB="0" horzOverflow="overflow"/>
                </a:tc>
                <a:extLst>
                  <a:ext uri="{0D108BD9-81ED-4DB2-BD59-A6C34878D82A}">
                    <a16:rowId xmlns:a16="http://schemas.microsoft.com/office/drawing/2014/main" val="10001"/>
                  </a:ext>
                </a:extLst>
              </a:tr>
              <a:tr h="422094">
                <a:tc>
                  <a:txBody>
                    <a:bodyPr/>
                    <a:lstStyle/>
                    <a:p>
                      <a:pPr algn="l" defTabSz="457200">
                        <a:lnSpc>
                          <a:spcPct val="120000"/>
                        </a:lnSpc>
                        <a:defRPr sz="1800"/>
                      </a:pPr>
                      <a:r>
                        <a:rPr sz="2533" i="1"/>
                        <a:t>Coda Story</a:t>
                      </a:r>
                    </a:p>
                  </a:txBody>
                  <a:tcPr marT="0" marB="0" horzOverflow="overflow"/>
                </a:tc>
                <a:tc>
                  <a:txBody>
                    <a:bodyPr/>
                    <a:lstStyle/>
                    <a:p>
                      <a:pPr algn="l" defTabSz="457200">
                        <a:lnSpc>
                          <a:spcPct val="120000"/>
                        </a:lnSpc>
                        <a:defRPr sz="1800"/>
                      </a:pPr>
                      <a:r>
                        <a:rPr sz="2533"/>
                        <a:t>US, Georgia and Russia</a:t>
                      </a:r>
                    </a:p>
                  </a:txBody>
                  <a:tcPr marT="0" marB="0" horzOverflow="overflow"/>
                </a:tc>
                <a:extLst>
                  <a:ext uri="{0D108BD9-81ED-4DB2-BD59-A6C34878D82A}">
                    <a16:rowId xmlns:a16="http://schemas.microsoft.com/office/drawing/2014/main" val="10002"/>
                  </a:ext>
                </a:extLst>
              </a:tr>
              <a:tr h="422094">
                <a:tc>
                  <a:txBody>
                    <a:bodyPr/>
                    <a:lstStyle/>
                    <a:p>
                      <a:pPr algn="l" defTabSz="457200">
                        <a:lnSpc>
                          <a:spcPct val="120000"/>
                        </a:lnSpc>
                        <a:defRPr sz="1800"/>
                      </a:pPr>
                      <a:r>
                        <a:rPr sz="2533" i="1"/>
                        <a:t>The Correspondent</a:t>
                      </a:r>
                    </a:p>
                  </a:txBody>
                  <a:tcPr marT="0" marB="0" horzOverflow="overflow"/>
                </a:tc>
                <a:tc>
                  <a:txBody>
                    <a:bodyPr/>
                    <a:lstStyle/>
                    <a:p>
                      <a:pPr algn="l" defTabSz="457200">
                        <a:lnSpc>
                          <a:spcPct val="120000"/>
                        </a:lnSpc>
                        <a:defRPr sz="1800"/>
                      </a:pPr>
                      <a:r>
                        <a:rPr sz="2533"/>
                        <a:t>Netherlands, Global</a:t>
                      </a:r>
                    </a:p>
                  </a:txBody>
                  <a:tcPr marT="0" marB="0" horzOverflow="overflow"/>
                </a:tc>
                <a:extLst>
                  <a:ext uri="{0D108BD9-81ED-4DB2-BD59-A6C34878D82A}">
                    <a16:rowId xmlns:a16="http://schemas.microsoft.com/office/drawing/2014/main" val="10003"/>
                  </a:ext>
                </a:extLst>
              </a:tr>
              <a:tr h="422094">
                <a:tc>
                  <a:txBody>
                    <a:bodyPr/>
                    <a:lstStyle/>
                    <a:p>
                      <a:pPr algn="l" defTabSz="457200">
                        <a:lnSpc>
                          <a:spcPct val="120000"/>
                        </a:lnSpc>
                        <a:defRPr sz="1800"/>
                      </a:pPr>
                      <a:r>
                        <a:rPr sz="2533" i="1"/>
                        <a:t>The Current</a:t>
                      </a:r>
                    </a:p>
                  </a:txBody>
                  <a:tcPr marT="0" marB="0" horzOverflow="overflow"/>
                </a:tc>
                <a:tc>
                  <a:txBody>
                    <a:bodyPr/>
                    <a:lstStyle/>
                    <a:p>
                      <a:pPr algn="l" defTabSz="457200">
                        <a:lnSpc>
                          <a:spcPct val="120000"/>
                        </a:lnSpc>
                        <a:defRPr sz="1800"/>
                      </a:pPr>
                      <a:r>
                        <a:rPr sz="2533"/>
                        <a:t>Pakistan</a:t>
                      </a:r>
                    </a:p>
                  </a:txBody>
                  <a:tcPr marT="0" marB="0" horzOverflow="overflow"/>
                </a:tc>
                <a:extLst>
                  <a:ext uri="{0D108BD9-81ED-4DB2-BD59-A6C34878D82A}">
                    <a16:rowId xmlns:a16="http://schemas.microsoft.com/office/drawing/2014/main" val="10004"/>
                  </a:ext>
                </a:extLst>
              </a:tr>
              <a:tr h="422094">
                <a:tc>
                  <a:txBody>
                    <a:bodyPr/>
                    <a:lstStyle/>
                    <a:p>
                      <a:pPr algn="l" defTabSz="457200">
                        <a:lnSpc>
                          <a:spcPct val="120000"/>
                        </a:lnSpc>
                        <a:defRPr sz="1800"/>
                      </a:pPr>
                      <a:r>
                        <a:rPr sz="2533" i="1"/>
                        <a:t>Daily Maverick</a:t>
                      </a:r>
                    </a:p>
                  </a:txBody>
                  <a:tcPr marT="0" marB="0" horzOverflow="overflow"/>
                </a:tc>
                <a:tc>
                  <a:txBody>
                    <a:bodyPr/>
                    <a:lstStyle/>
                    <a:p>
                      <a:pPr algn="l" defTabSz="457200">
                        <a:lnSpc>
                          <a:spcPct val="120000"/>
                        </a:lnSpc>
                        <a:defRPr sz="1800"/>
                      </a:pPr>
                      <a:r>
                        <a:rPr sz="2533"/>
                        <a:t>South Africa</a:t>
                      </a:r>
                    </a:p>
                  </a:txBody>
                  <a:tcPr marT="0" marB="0" horzOverflow="overflow"/>
                </a:tc>
                <a:extLst>
                  <a:ext uri="{0D108BD9-81ED-4DB2-BD59-A6C34878D82A}">
                    <a16:rowId xmlns:a16="http://schemas.microsoft.com/office/drawing/2014/main" val="10005"/>
                  </a:ext>
                </a:extLst>
              </a:tr>
              <a:tr h="422094">
                <a:tc>
                  <a:txBody>
                    <a:bodyPr/>
                    <a:lstStyle/>
                    <a:p>
                      <a:pPr algn="l" defTabSz="457200">
                        <a:lnSpc>
                          <a:spcPct val="120000"/>
                        </a:lnSpc>
                        <a:defRPr sz="1800"/>
                      </a:pPr>
                      <a:r>
                        <a:rPr sz="2533" i="1"/>
                        <a:t>Decât o Revistă (DoR)</a:t>
                      </a:r>
                    </a:p>
                  </a:txBody>
                  <a:tcPr marT="0" marB="0" horzOverflow="overflow"/>
                </a:tc>
                <a:tc>
                  <a:txBody>
                    <a:bodyPr/>
                    <a:lstStyle/>
                    <a:p>
                      <a:pPr algn="l" defTabSz="457200">
                        <a:lnSpc>
                          <a:spcPct val="120000"/>
                        </a:lnSpc>
                        <a:defRPr sz="1800"/>
                      </a:pPr>
                      <a:r>
                        <a:rPr sz="2533"/>
                        <a:t>Romania</a:t>
                      </a:r>
                    </a:p>
                  </a:txBody>
                  <a:tcPr marT="0" marB="0" horzOverflow="overflow"/>
                </a:tc>
                <a:extLst>
                  <a:ext uri="{0D108BD9-81ED-4DB2-BD59-A6C34878D82A}">
                    <a16:rowId xmlns:a16="http://schemas.microsoft.com/office/drawing/2014/main" val="10006"/>
                  </a:ext>
                </a:extLst>
              </a:tr>
              <a:tr h="422094">
                <a:tc>
                  <a:txBody>
                    <a:bodyPr/>
                    <a:lstStyle/>
                    <a:p>
                      <a:pPr algn="l" defTabSz="457200">
                        <a:lnSpc>
                          <a:spcPct val="120000"/>
                        </a:lnSpc>
                        <a:defRPr sz="1800"/>
                      </a:pPr>
                      <a:r>
                        <a:rPr sz="2533" i="1"/>
                        <a:t>El Surtidor</a:t>
                      </a:r>
                    </a:p>
                  </a:txBody>
                  <a:tcPr marT="0" marB="0" horzOverflow="overflow"/>
                </a:tc>
                <a:tc>
                  <a:txBody>
                    <a:bodyPr/>
                    <a:lstStyle/>
                    <a:p>
                      <a:pPr algn="l" defTabSz="457200">
                        <a:lnSpc>
                          <a:spcPct val="120000"/>
                        </a:lnSpc>
                        <a:defRPr sz="1800"/>
                      </a:pPr>
                      <a:r>
                        <a:rPr sz="2533"/>
                        <a:t>Paraguay</a:t>
                      </a:r>
                    </a:p>
                  </a:txBody>
                  <a:tcPr marT="0" marB="0" horzOverflow="overflow"/>
                </a:tc>
                <a:extLst>
                  <a:ext uri="{0D108BD9-81ED-4DB2-BD59-A6C34878D82A}">
                    <a16:rowId xmlns:a16="http://schemas.microsoft.com/office/drawing/2014/main" val="10007"/>
                  </a:ext>
                </a:extLst>
              </a:tr>
              <a:tr h="422094">
                <a:tc>
                  <a:txBody>
                    <a:bodyPr/>
                    <a:lstStyle/>
                    <a:p>
                      <a:pPr algn="l" defTabSz="457200">
                        <a:lnSpc>
                          <a:spcPct val="120000"/>
                        </a:lnSpc>
                        <a:defRPr sz="1800"/>
                      </a:pPr>
                      <a:r>
                        <a:rPr sz="2533" i="1"/>
                        <a:t>The Ferret</a:t>
                      </a:r>
                    </a:p>
                  </a:txBody>
                  <a:tcPr marT="0" marB="0" horzOverflow="overflow"/>
                </a:tc>
                <a:tc>
                  <a:txBody>
                    <a:bodyPr/>
                    <a:lstStyle/>
                    <a:p>
                      <a:pPr algn="l" defTabSz="457200">
                        <a:lnSpc>
                          <a:spcPct val="120000"/>
                        </a:lnSpc>
                        <a:defRPr sz="1800"/>
                      </a:pPr>
                      <a:r>
                        <a:rPr sz="2533"/>
                        <a:t>Scotland</a:t>
                      </a:r>
                    </a:p>
                  </a:txBody>
                  <a:tcPr marT="0" marB="0" horzOverflow="overflow"/>
                </a:tc>
                <a:extLst>
                  <a:ext uri="{0D108BD9-81ED-4DB2-BD59-A6C34878D82A}">
                    <a16:rowId xmlns:a16="http://schemas.microsoft.com/office/drawing/2014/main" val="10008"/>
                  </a:ext>
                </a:extLst>
              </a:tr>
              <a:tr h="422094">
                <a:tc>
                  <a:txBody>
                    <a:bodyPr/>
                    <a:lstStyle/>
                    <a:p>
                      <a:pPr algn="l" defTabSz="457200">
                        <a:lnSpc>
                          <a:spcPct val="120000"/>
                        </a:lnSpc>
                        <a:defRPr sz="1800"/>
                      </a:pPr>
                      <a:r>
                        <a:rPr sz="2533" i="1"/>
                        <a:t>Frontier Magazine</a:t>
                      </a:r>
                    </a:p>
                  </a:txBody>
                  <a:tcPr marT="0" marB="0" horzOverflow="overflow"/>
                </a:tc>
                <a:tc>
                  <a:txBody>
                    <a:bodyPr/>
                    <a:lstStyle/>
                    <a:p>
                      <a:pPr algn="l" defTabSz="457200">
                        <a:lnSpc>
                          <a:spcPct val="120000"/>
                        </a:lnSpc>
                        <a:defRPr sz="1800"/>
                      </a:pPr>
                      <a:r>
                        <a:rPr sz="2533"/>
                        <a:t>Myanmar</a:t>
                      </a:r>
                    </a:p>
                  </a:txBody>
                  <a:tcPr marT="0" marB="0" horzOverflow="overflow"/>
                </a:tc>
                <a:extLst>
                  <a:ext uri="{0D108BD9-81ED-4DB2-BD59-A6C34878D82A}">
                    <a16:rowId xmlns:a16="http://schemas.microsoft.com/office/drawing/2014/main" val="10009"/>
                  </a:ext>
                </a:extLst>
              </a:tr>
              <a:tr h="422094">
                <a:tc>
                  <a:txBody>
                    <a:bodyPr/>
                    <a:lstStyle/>
                    <a:p>
                      <a:pPr algn="l" defTabSz="457200">
                        <a:lnSpc>
                          <a:spcPct val="120000"/>
                        </a:lnSpc>
                        <a:defRPr sz="1800"/>
                      </a:pPr>
                      <a:r>
                        <a:rPr sz="2533" i="1"/>
                        <a:t>IndigiNews</a:t>
                      </a:r>
                    </a:p>
                  </a:txBody>
                  <a:tcPr marT="0" marB="0" horzOverflow="overflow"/>
                </a:tc>
                <a:tc>
                  <a:txBody>
                    <a:bodyPr/>
                    <a:lstStyle/>
                    <a:p>
                      <a:pPr algn="l" defTabSz="457200">
                        <a:lnSpc>
                          <a:spcPct val="120000"/>
                        </a:lnSpc>
                        <a:defRPr sz="1800"/>
                      </a:pPr>
                      <a:r>
                        <a:rPr sz="2533"/>
                        <a:t>Canada</a:t>
                      </a:r>
                    </a:p>
                  </a:txBody>
                  <a:tcPr marT="0" marB="0" horzOverflow="overflow"/>
                </a:tc>
                <a:extLst>
                  <a:ext uri="{0D108BD9-81ED-4DB2-BD59-A6C34878D82A}">
                    <a16:rowId xmlns:a16="http://schemas.microsoft.com/office/drawing/2014/main" val="10010"/>
                  </a:ext>
                </a:extLst>
              </a:tr>
              <a:tr h="422094">
                <a:tc>
                  <a:txBody>
                    <a:bodyPr/>
                    <a:lstStyle/>
                    <a:p>
                      <a:pPr algn="l" defTabSz="457200">
                        <a:lnSpc>
                          <a:spcPct val="120000"/>
                        </a:lnSpc>
                        <a:defRPr sz="1800"/>
                      </a:pPr>
                      <a:r>
                        <a:rPr sz="2533" i="1"/>
                        <a:t>Inkyfada</a:t>
                      </a:r>
                    </a:p>
                  </a:txBody>
                  <a:tcPr marT="0" marB="0" horzOverflow="overflow"/>
                </a:tc>
                <a:tc>
                  <a:txBody>
                    <a:bodyPr/>
                    <a:lstStyle/>
                    <a:p>
                      <a:pPr algn="l" defTabSz="457200">
                        <a:lnSpc>
                          <a:spcPct val="120000"/>
                        </a:lnSpc>
                        <a:defRPr sz="1800"/>
                      </a:pPr>
                      <a:r>
                        <a:rPr sz="2533"/>
                        <a:t>Tunisia</a:t>
                      </a:r>
                    </a:p>
                  </a:txBody>
                  <a:tcPr marT="0" marB="0" horzOverflow="overflow"/>
                </a:tc>
                <a:extLst>
                  <a:ext uri="{0D108BD9-81ED-4DB2-BD59-A6C34878D82A}">
                    <a16:rowId xmlns:a16="http://schemas.microsoft.com/office/drawing/2014/main" val="10011"/>
                  </a:ext>
                </a:extLst>
              </a:tr>
              <a:tr h="422094">
                <a:tc>
                  <a:txBody>
                    <a:bodyPr/>
                    <a:lstStyle/>
                    <a:p>
                      <a:pPr algn="l" defTabSz="457200">
                        <a:lnSpc>
                          <a:spcPct val="120000"/>
                        </a:lnSpc>
                        <a:defRPr sz="1800"/>
                      </a:pPr>
                      <a:r>
                        <a:rPr sz="2533" i="1"/>
                        <a:t>Krautreporter</a:t>
                      </a:r>
                    </a:p>
                  </a:txBody>
                  <a:tcPr marT="0" marB="0" horzOverflow="overflow"/>
                </a:tc>
                <a:tc>
                  <a:txBody>
                    <a:bodyPr/>
                    <a:lstStyle/>
                    <a:p>
                      <a:pPr algn="l" defTabSz="457200">
                        <a:lnSpc>
                          <a:spcPct val="120000"/>
                        </a:lnSpc>
                        <a:defRPr sz="1800"/>
                      </a:pPr>
                      <a:r>
                        <a:rPr sz="2533"/>
                        <a:t>Germany</a:t>
                      </a:r>
                    </a:p>
                  </a:txBody>
                  <a:tcPr marT="0" marB="0" horzOverflow="overflow"/>
                </a:tc>
                <a:extLst>
                  <a:ext uri="{0D108BD9-81ED-4DB2-BD59-A6C34878D82A}">
                    <a16:rowId xmlns:a16="http://schemas.microsoft.com/office/drawing/2014/main" val="10012"/>
                  </a:ext>
                </a:extLst>
              </a:tr>
              <a:tr h="422094">
                <a:tc>
                  <a:txBody>
                    <a:bodyPr/>
                    <a:lstStyle/>
                    <a:p>
                      <a:pPr algn="l" defTabSz="457200">
                        <a:lnSpc>
                          <a:spcPct val="120000"/>
                        </a:lnSpc>
                        <a:defRPr sz="1800"/>
                      </a:pPr>
                      <a:r>
                        <a:rPr sz="2533" i="1"/>
                        <a:t>New Naratif</a:t>
                      </a:r>
                    </a:p>
                  </a:txBody>
                  <a:tcPr marT="0" marB="0" horzOverflow="overflow"/>
                </a:tc>
                <a:tc>
                  <a:txBody>
                    <a:bodyPr/>
                    <a:lstStyle/>
                    <a:p>
                      <a:pPr algn="l" defTabSz="457200">
                        <a:lnSpc>
                          <a:spcPct val="120000"/>
                        </a:lnSpc>
                        <a:defRPr sz="1800"/>
                      </a:pPr>
                      <a:r>
                        <a:rPr sz="2533"/>
                        <a:t>Southeast Asia</a:t>
                      </a:r>
                    </a:p>
                  </a:txBody>
                  <a:tcPr marT="0" marB="0" horzOverflow="overflow"/>
                </a:tc>
                <a:extLst>
                  <a:ext uri="{0D108BD9-81ED-4DB2-BD59-A6C34878D82A}">
                    <a16:rowId xmlns:a16="http://schemas.microsoft.com/office/drawing/2014/main" val="10013"/>
                  </a:ext>
                </a:extLst>
              </a:tr>
              <a:tr h="422094">
                <a:tc>
                  <a:txBody>
                    <a:bodyPr/>
                    <a:lstStyle/>
                    <a:p>
                      <a:pPr algn="l" defTabSz="457200">
                        <a:lnSpc>
                          <a:spcPct val="120000"/>
                        </a:lnSpc>
                        <a:defRPr sz="1800"/>
                      </a:pPr>
                      <a:r>
                        <a:rPr sz="2533" i="1"/>
                        <a:t>Outriders</a:t>
                      </a:r>
                    </a:p>
                  </a:txBody>
                  <a:tcPr marT="0" marB="0" horzOverflow="overflow"/>
                </a:tc>
                <a:tc>
                  <a:txBody>
                    <a:bodyPr/>
                    <a:lstStyle/>
                    <a:p>
                      <a:pPr algn="l" defTabSz="457200">
                        <a:lnSpc>
                          <a:spcPct val="120000"/>
                        </a:lnSpc>
                        <a:defRPr sz="1800"/>
                      </a:pPr>
                      <a:r>
                        <a:rPr sz="2533"/>
                        <a:t>Poland</a:t>
                      </a:r>
                    </a:p>
                  </a:txBody>
                  <a:tcPr marT="0" marB="0" horzOverflow="overflow"/>
                </a:tc>
                <a:extLst>
                  <a:ext uri="{0D108BD9-81ED-4DB2-BD59-A6C34878D82A}">
                    <a16:rowId xmlns:a16="http://schemas.microsoft.com/office/drawing/2014/main" val="10014"/>
                  </a:ext>
                </a:extLst>
              </a:tr>
              <a:tr h="422094">
                <a:tc>
                  <a:txBody>
                    <a:bodyPr/>
                    <a:lstStyle/>
                    <a:p>
                      <a:pPr algn="l" defTabSz="457200">
                        <a:lnSpc>
                          <a:spcPct val="120000"/>
                        </a:lnSpc>
                        <a:defRPr sz="1800"/>
                      </a:pPr>
                      <a:r>
                        <a:rPr sz="2533" i="1"/>
                        <a:t>R.AGE</a:t>
                      </a:r>
                    </a:p>
                  </a:txBody>
                  <a:tcPr marT="0" marB="0" horzOverflow="overflow"/>
                </a:tc>
                <a:tc>
                  <a:txBody>
                    <a:bodyPr/>
                    <a:lstStyle/>
                    <a:p>
                      <a:pPr algn="l" defTabSz="457200">
                        <a:lnSpc>
                          <a:spcPct val="120000"/>
                        </a:lnSpc>
                        <a:defRPr sz="1800"/>
                      </a:pPr>
                      <a:r>
                        <a:rPr sz="2533"/>
                        <a:t>Malaysia</a:t>
                      </a:r>
                    </a:p>
                  </a:txBody>
                  <a:tcPr marT="0" marB="0" horzOverflow="overflow"/>
                </a:tc>
                <a:extLst>
                  <a:ext uri="{0D108BD9-81ED-4DB2-BD59-A6C34878D82A}">
                    <a16:rowId xmlns:a16="http://schemas.microsoft.com/office/drawing/2014/main" val="10015"/>
                  </a:ext>
                </a:extLst>
              </a:tr>
              <a:tr h="422094">
                <a:tc>
                  <a:txBody>
                    <a:bodyPr/>
                    <a:lstStyle/>
                    <a:p>
                      <a:pPr algn="l" defTabSz="457200">
                        <a:lnSpc>
                          <a:spcPct val="120000"/>
                        </a:lnSpc>
                        <a:defRPr sz="1800"/>
                      </a:pPr>
                      <a:r>
                        <a:rPr sz="2533" i="1"/>
                        <a:t>Rappler</a:t>
                      </a:r>
                    </a:p>
                  </a:txBody>
                  <a:tcPr marT="0" marB="0" horzOverflow="overflow"/>
                </a:tc>
                <a:tc>
                  <a:txBody>
                    <a:bodyPr/>
                    <a:lstStyle/>
                    <a:p>
                      <a:pPr algn="l" defTabSz="457200">
                        <a:lnSpc>
                          <a:spcPct val="120000"/>
                        </a:lnSpc>
                        <a:defRPr sz="1800"/>
                      </a:pPr>
                      <a:r>
                        <a:rPr sz="2533"/>
                        <a:t>Philippines</a:t>
                      </a:r>
                    </a:p>
                  </a:txBody>
                  <a:tcPr marT="0" marB="0" horzOverflow="overflow"/>
                </a:tc>
                <a:extLst>
                  <a:ext uri="{0D108BD9-81ED-4DB2-BD59-A6C34878D82A}">
                    <a16:rowId xmlns:a16="http://schemas.microsoft.com/office/drawing/2014/main" val="10016"/>
                  </a:ext>
                </a:extLst>
              </a:tr>
              <a:tr h="422094">
                <a:tc>
                  <a:txBody>
                    <a:bodyPr/>
                    <a:lstStyle/>
                    <a:p>
                      <a:pPr algn="l" defTabSz="457200">
                        <a:lnSpc>
                          <a:spcPct val="120000"/>
                        </a:lnSpc>
                        <a:defRPr sz="1800"/>
                      </a:pPr>
                      <a:r>
                        <a:rPr sz="2533" i="1" dirty="0"/>
                        <a:t>Scalawag</a:t>
                      </a:r>
                    </a:p>
                  </a:txBody>
                  <a:tcPr marT="0" marB="0" horzOverflow="overflow"/>
                </a:tc>
                <a:tc>
                  <a:txBody>
                    <a:bodyPr/>
                    <a:lstStyle/>
                    <a:p>
                      <a:pPr algn="l" defTabSz="457200">
                        <a:lnSpc>
                          <a:spcPct val="120000"/>
                        </a:lnSpc>
                        <a:defRPr sz="1800"/>
                      </a:pPr>
                      <a:r>
                        <a:rPr sz="2533"/>
                        <a:t>US South</a:t>
                      </a:r>
                    </a:p>
                  </a:txBody>
                  <a:tcPr marT="0" marB="0" horzOverflow="overflow"/>
                </a:tc>
                <a:extLst>
                  <a:ext uri="{0D108BD9-81ED-4DB2-BD59-A6C34878D82A}">
                    <a16:rowId xmlns:a16="http://schemas.microsoft.com/office/drawing/2014/main" val="10017"/>
                  </a:ext>
                </a:extLst>
              </a:tr>
              <a:tr h="422094">
                <a:tc>
                  <a:txBody>
                    <a:bodyPr/>
                    <a:lstStyle/>
                    <a:p>
                      <a:pPr algn="l" defTabSz="457200">
                        <a:lnSpc>
                          <a:spcPct val="120000"/>
                        </a:lnSpc>
                        <a:defRPr sz="1800"/>
                      </a:pPr>
                      <a:r>
                        <a:rPr sz="2533" i="1"/>
                        <a:t>Splice Media</a:t>
                      </a:r>
                    </a:p>
                  </a:txBody>
                  <a:tcPr marT="0" marB="0" horzOverflow="overflow"/>
                </a:tc>
                <a:tc>
                  <a:txBody>
                    <a:bodyPr/>
                    <a:lstStyle/>
                    <a:p>
                      <a:pPr algn="l" defTabSz="457200">
                        <a:lnSpc>
                          <a:spcPct val="120000"/>
                        </a:lnSpc>
                        <a:defRPr sz="1800"/>
                      </a:pPr>
                      <a:r>
                        <a:rPr sz="2533"/>
                        <a:t>South-East Asia</a:t>
                      </a:r>
                    </a:p>
                  </a:txBody>
                  <a:tcPr marT="0" marB="0" horzOverflow="overflow"/>
                </a:tc>
                <a:extLst>
                  <a:ext uri="{0D108BD9-81ED-4DB2-BD59-A6C34878D82A}">
                    <a16:rowId xmlns:a16="http://schemas.microsoft.com/office/drawing/2014/main" val="10018"/>
                  </a:ext>
                </a:extLst>
              </a:tr>
              <a:tr h="422094">
                <a:tc>
                  <a:txBody>
                    <a:bodyPr/>
                    <a:lstStyle/>
                    <a:p>
                      <a:pPr algn="l" defTabSz="457200">
                        <a:lnSpc>
                          <a:spcPct val="120000"/>
                        </a:lnSpc>
                        <a:defRPr sz="1800"/>
                      </a:pPr>
                      <a:r>
                        <a:rPr sz="2533" i="1"/>
                        <a:t>Toest</a:t>
                      </a:r>
                    </a:p>
                  </a:txBody>
                  <a:tcPr marT="0" marB="0" horzOverflow="overflow"/>
                </a:tc>
                <a:tc>
                  <a:txBody>
                    <a:bodyPr/>
                    <a:lstStyle/>
                    <a:p>
                      <a:pPr algn="l" defTabSz="457200">
                        <a:lnSpc>
                          <a:spcPct val="120000"/>
                        </a:lnSpc>
                        <a:defRPr sz="1800"/>
                      </a:pPr>
                      <a:r>
                        <a:rPr sz="2533"/>
                        <a:t>Bulgaria</a:t>
                      </a:r>
                    </a:p>
                  </a:txBody>
                  <a:tcPr marT="0" marB="0" horzOverflow="overflow"/>
                </a:tc>
                <a:extLst>
                  <a:ext uri="{0D108BD9-81ED-4DB2-BD59-A6C34878D82A}">
                    <a16:rowId xmlns:a16="http://schemas.microsoft.com/office/drawing/2014/main" val="10019"/>
                  </a:ext>
                </a:extLst>
              </a:tr>
              <a:tr h="422094">
                <a:tc>
                  <a:txBody>
                    <a:bodyPr/>
                    <a:lstStyle/>
                    <a:p>
                      <a:pPr algn="l" defTabSz="457200">
                        <a:lnSpc>
                          <a:spcPct val="120000"/>
                        </a:lnSpc>
                        <a:defRPr sz="1800"/>
                      </a:pPr>
                      <a:r>
                        <a:rPr sz="2533" i="1"/>
                        <a:t>Wapatoa</a:t>
                      </a:r>
                    </a:p>
                  </a:txBody>
                  <a:tcPr marT="0" marB="0" horzOverflow="overflow"/>
                </a:tc>
                <a:tc>
                  <a:txBody>
                    <a:bodyPr/>
                    <a:lstStyle/>
                    <a:p>
                      <a:pPr algn="l" defTabSz="457200">
                        <a:lnSpc>
                          <a:spcPct val="120000"/>
                        </a:lnSpc>
                        <a:defRPr sz="1800"/>
                      </a:pPr>
                      <a:r>
                        <a:rPr sz="2533" dirty="0"/>
                        <a:t>Myanmar</a:t>
                      </a:r>
                    </a:p>
                  </a:txBody>
                  <a:tcPr marT="0" marB="0" horzOverflow="overflow"/>
                </a:tc>
                <a:extLst>
                  <a:ext uri="{0D108BD9-81ED-4DB2-BD59-A6C34878D82A}">
                    <a16:rowId xmlns:a16="http://schemas.microsoft.com/office/drawing/2014/main" val="10020"/>
                  </a:ext>
                </a:extLst>
              </a:tr>
            </a:tbl>
          </a:graphicData>
        </a:graphic>
      </p:graphicFrame>
      <p:sp>
        <p:nvSpPr>
          <p:cNvPr id="173" name="Fieldwork and data collection"/>
          <p:cNvSpPr txBox="1">
            <a:spLocks noGrp="1"/>
          </p:cNvSpPr>
          <p:nvPr>
            <p:ph type="title"/>
          </p:nvPr>
        </p:nvSpPr>
        <p:spPr>
          <a:xfrm>
            <a:off x="1615495" y="792774"/>
            <a:ext cx="21844001" cy="1557438"/>
          </a:xfrm>
          <a:prstGeom prst="rect">
            <a:avLst/>
          </a:prstGeom>
        </p:spPr>
        <p:txBody>
          <a:bodyPr/>
          <a:lstStyle>
            <a:lvl1pPr>
              <a:defRPr>
                <a:gradFill flip="none" rotWithShape="1">
                  <a:gsLst>
                    <a:gs pos="0">
                      <a:srgbClr val="4822FD"/>
                    </a:gs>
                    <a:gs pos="100000">
                      <a:srgbClr val="D695FF"/>
                    </a:gs>
                  </a:gsLst>
                  <a:lin ang="21585482" scaled="0"/>
                </a:gradFill>
              </a:defRPr>
            </a:lvl1pPr>
          </a:lstStyle>
          <a:p>
            <a:r>
              <a:rPr dirty="0"/>
              <a:t>Fieldwork and </a:t>
            </a:r>
            <a:r>
              <a:rPr lang="en-GB" dirty="0"/>
              <a:t>D</a:t>
            </a:r>
            <a:r>
              <a:rPr dirty="0" err="1"/>
              <a:t>ata</a:t>
            </a:r>
            <a:r>
              <a:rPr dirty="0"/>
              <a:t> </a:t>
            </a:r>
            <a:r>
              <a:rPr lang="en-GB" dirty="0"/>
              <a:t>C</a:t>
            </a:r>
            <a:r>
              <a:rPr dirty="0" err="1"/>
              <a:t>ollection</a:t>
            </a:r>
            <a:endParaRPr dirty="0"/>
          </a:p>
        </p:txBody>
      </p:sp>
      <p:sp>
        <p:nvSpPr>
          <p:cNvPr id="174" name="1.     Field-mapping (2018-2020): Seven journalism events in Central/Eastern Europe, South America, Southeast Asia (most online) organised by Hacks/Hackers, European Journalism Centre, Splice Media, Association of European Journalists.…"/>
          <p:cNvSpPr txBox="1"/>
          <p:nvPr/>
        </p:nvSpPr>
        <p:spPr>
          <a:xfrm>
            <a:off x="443887" y="3751576"/>
            <a:ext cx="10773005" cy="8728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609600" indent="-304800" algn="l" defTabSz="457200">
              <a:lnSpc>
                <a:spcPct val="120000"/>
              </a:lnSpc>
              <a:defRPr sz="3100"/>
            </a:pPr>
            <a:r>
              <a:t>1.  </a:t>
            </a:r>
            <a:r>
              <a:rPr b="1">
                <a:solidFill>
                  <a:srgbClr val="5C317E"/>
                </a:solidFill>
              </a:rPr>
              <a:t>   Field-mapping (2018-2020): </a:t>
            </a:r>
            <a:r>
              <a:t>Seven journalism events in Central/Eastern Europe, South America, Southeast Asia (most online) organised by Hacks/Hackers, European Journalism Centre, Splice Media, Association of European Journalists.</a:t>
            </a:r>
          </a:p>
          <a:p>
            <a:pPr marL="609600" indent="-304800" algn="l" defTabSz="457200">
              <a:lnSpc>
                <a:spcPct val="120000"/>
              </a:lnSpc>
              <a:defRPr sz="3100"/>
            </a:pPr>
            <a:r>
              <a:t>2.   </a:t>
            </a:r>
            <a:r>
              <a:rPr b="1">
                <a:solidFill>
                  <a:srgbClr val="583579"/>
                </a:solidFill>
              </a:rPr>
              <a:t>  Initial sampling (2020):</a:t>
            </a:r>
            <a:r>
              <a:t> 20 pioneer journalism organisations, </a:t>
            </a:r>
            <a:r>
              <a:rPr b="1"/>
              <a:t>metajournalistic discourse analysis</a:t>
            </a:r>
            <a:r>
              <a:t> as “traces of what matters” to explicate shared “matters of concern” (De Maeyer, 2016) and epistemic values.</a:t>
            </a:r>
          </a:p>
          <a:p>
            <a:pPr marL="609600" indent="-304800" algn="l" defTabSz="457200">
              <a:lnSpc>
                <a:spcPct val="120000"/>
              </a:lnSpc>
              <a:defRPr sz="3100"/>
            </a:pPr>
            <a:r>
              <a:t>3.    </a:t>
            </a:r>
            <a:r>
              <a:rPr b="1">
                <a:solidFill>
                  <a:srgbClr val="5D387E"/>
                </a:solidFill>
              </a:rPr>
              <a:t> Focused sampling (2020-2021)</a:t>
            </a:r>
            <a:r>
              <a:t>: four cases – </a:t>
            </a:r>
            <a:r>
              <a:rPr i="1"/>
              <a:t>Bureau Local (</a:t>
            </a:r>
            <a:r>
              <a:t>UK), </a:t>
            </a:r>
            <a:r>
              <a:rPr i="1"/>
              <a:t>The Current</a:t>
            </a:r>
            <a:r>
              <a:t> (Pakistan), </a:t>
            </a:r>
            <a:r>
              <a:rPr i="1"/>
              <a:t>New Naratif </a:t>
            </a:r>
            <a:r>
              <a:t>(Malaysia/Southeast Asia), </a:t>
            </a:r>
            <a:r>
              <a:rPr i="1"/>
              <a:t>DoR </a:t>
            </a:r>
            <a:r>
              <a:t>(Romania). Interviews with 30 pioneer journalism producers.</a:t>
            </a:r>
          </a:p>
          <a:p>
            <a:pPr marL="609600" algn="l" defTabSz="457200">
              <a:lnSpc>
                <a:spcPts val="4300"/>
              </a:lnSpc>
              <a:defRPr sz="1600">
                <a:latin typeface="Garamond"/>
                <a:ea typeface="Garamond"/>
                <a:cs typeface="Garamond"/>
                <a:sym typeface="Garamond"/>
              </a:defRPr>
            </a:pPr>
            <a:r>
              <a:t> </a:t>
            </a:r>
            <a:endParaRPr>
              <a:latin typeface="Calibri"/>
              <a:ea typeface="Calibri"/>
              <a:cs typeface="Calibri"/>
              <a:sym typeface="Calibri"/>
            </a:endParaRPr>
          </a:p>
        </p:txBody>
      </p:sp>
      <p:sp>
        <p:nvSpPr>
          <p:cNvPr id="175" name="Initial sampling stage: 20 pioneer journalism organisations"/>
          <p:cNvSpPr txBox="1"/>
          <p:nvPr/>
        </p:nvSpPr>
        <p:spPr>
          <a:xfrm>
            <a:off x="12192000" y="2930038"/>
            <a:ext cx="10409903" cy="533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800" b="1">
                <a:solidFill>
                  <a:srgbClr val="683D7F"/>
                </a:solidFill>
              </a:defRPr>
            </a:lvl1pPr>
          </a:lstStyle>
          <a:p>
            <a:r>
              <a:rPr dirty="0"/>
              <a:t>Initial sampling stage: 20 pioneer journalism </a:t>
            </a:r>
            <a:r>
              <a:rPr dirty="0" err="1"/>
              <a:t>organisations</a:t>
            </a: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Image" descr="Image"/>
          <p:cNvPicPr>
            <a:picLocks noChangeAspect="1"/>
          </p:cNvPicPr>
          <p:nvPr/>
        </p:nvPicPr>
        <p:blipFill>
          <a:blip r:embed="rId3"/>
          <a:stretch>
            <a:fillRect/>
          </a:stretch>
        </p:blipFill>
        <p:spPr>
          <a:xfrm>
            <a:off x="11743473" y="95845"/>
            <a:ext cx="12607809" cy="13524169"/>
          </a:xfrm>
          <a:prstGeom prst="rect">
            <a:avLst/>
          </a:prstGeom>
          <a:ln w="12700">
            <a:miter lim="400000"/>
          </a:ln>
        </p:spPr>
      </p:pic>
      <p:sp>
        <p:nvSpPr>
          <p:cNvPr id="180" name="Data Analysis"/>
          <p:cNvSpPr txBox="1"/>
          <p:nvPr/>
        </p:nvSpPr>
        <p:spPr>
          <a:xfrm>
            <a:off x="1471048" y="635140"/>
            <a:ext cx="6612180" cy="15006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nSpc>
                <a:spcPct val="80000"/>
              </a:lnSpc>
              <a:defRPr sz="8400" spc="-252">
                <a:gradFill flip="none" rotWithShape="1">
                  <a:gsLst>
                    <a:gs pos="0">
                      <a:srgbClr val="4822FD"/>
                    </a:gs>
                    <a:gs pos="100000">
                      <a:srgbClr val="D695FF"/>
                    </a:gs>
                  </a:gsLst>
                  <a:lin ang="21585482" scaled="0"/>
                </a:gradFill>
                <a:latin typeface="+mn-lt"/>
                <a:ea typeface="+mn-ea"/>
                <a:cs typeface="+mn-cs"/>
                <a:sym typeface="Graphik Semibold"/>
              </a:defRPr>
            </a:lvl1pPr>
          </a:lstStyle>
          <a:p>
            <a:r>
              <a:t>Data Analysis</a:t>
            </a:r>
          </a:p>
        </p:txBody>
      </p:sp>
      <p:sp>
        <p:nvSpPr>
          <p:cNvPr id="181" name="Phronetic approach to analysing…"/>
          <p:cNvSpPr txBox="1"/>
          <p:nvPr/>
        </p:nvSpPr>
        <p:spPr>
          <a:xfrm>
            <a:off x="590132" y="2900989"/>
            <a:ext cx="10312988" cy="10083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600"/>
            </a:pPr>
            <a:r>
              <a:rPr i="1"/>
              <a:t>Phronetic</a:t>
            </a:r>
            <a:r>
              <a:t> approach to analysing </a:t>
            </a:r>
          </a:p>
          <a:p>
            <a:pPr algn="l">
              <a:lnSpc>
                <a:spcPct val="120000"/>
              </a:lnSpc>
              <a:defRPr sz="3600"/>
            </a:pPr>
            <a:r>
              <a:t>qualitative research data (Tracy, 2018):</a:t>
            </a:r>
          </a:p>
          <a:p>
            <a:pPr algn="l">
              <a:lnSpc>
                <a:spcPct val="120000"/>
              </a:lnSpc>
              <a:defRPr sz="3600"/>
            </a:pPr>
            <a:endParaRPr/>
          </a:p>
          <a:p>
            <a:pPr marL="478971" indent="-478971" algn="l">
              <a:lnSpc>
                <a:spcPct val="120000"/>
              </a:lnSpc>
              <a:buClr>
                <a:srgbClr val="000000"/>
              </a:buClr>
              <a:buSzPct val="100000"/>
              <a:buChar char="•"/>
              <a:defRPr sz="3600"/>
            </a:pPr>
            <a:r>
              <a:t>Inductive &lt;-&gt; deductive iterative approach (tagging between theory/literature and emergent themes)</a:t>
            </a:r>
          </a:p>
          <a:p>
            <a:pPr marL="478971" indent="-478971" algn="l">
              <a:lnSpc>
                <a:spcPct val="120000"/>
              </a:lnSpc>
              <a:buClr>
                <a:srgbClr val="000000"/>
              </a:buClr>
              <a:buSzPct val="100000"/>
              <a:buChar char="•"/>
              <a:defRPr sz="3600"/>
            </a:pPr>
            <a:r>
              <a:t>Open (primary) and focused (secondary) coding cycles</a:t>
            </a:r>
          </a:p>
          <a:p>
            <a:pPr marL="478971" indent="-478971" algn="l">
              <a:lnSpc>
                <a:spcPct val="120000"/>
              </a:lnSpc>
              <a:buClr>
                <a:srgbClr val="000000"/>
              </a:buClr>
              <a:buSzPct val="100000"/>
              <a:buChar char="•"/>
              <a:defRPr sz="3600"/>
            </a:pPr>
            <a:r>
              <a:t>Codebooks crafted from emergent research data and ‘road-tested’ on rest of data</a:t>
            </a:r>
          </a:p>
          <a:p>
            <a:pPr marL="478971" indent="-478971" algn="l">
              <a:lnSpc>
                <a:spcPct val="120000"/>
              </a:lnSpc>
              <a:buClr>
                <a:srgbClr val="000000"/>
              </a:buClr>
              <a:buSzPct val="100000"/>
              <a:buChar char="•"/>
              <a:defRPr sz="3600"/>
            </a:pPr>
            <a:r>
              <a:t>15 first-level codes, synthesised into two higher-level conceptual categories, and iteratively refined at every stage of data analysis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ome in-vivo codes:…"/>
          <p:cNvSpPr txBox="1"/>
          <p:nvPr/>
        </p:nvSpPr>
        <p:spPr>
          <a:xfrm>
            <a:off x="10297955" y="9501417"/>
            <a:ext cx="10508045" cy="3980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defTabSz="2438400">
              <a:spcBef>
                <a:spcPts val="2400"/>
              </a:spcBef>
              <a:defRPr sz="3600" b="1">
                <a:gradFill flip="none" rotWithShape="1">
                  <a:gsLst>
                    <a:gs pos="0">
                      <a:srgbClr val="4822FD"/>
                    </a:gs>
                    <a:gs pos="100000">
                      <a:srgbClr val="FFA3FF"/>
                    </a:gs>
                  </a:gsLst>
                  <a:lin ang="3960000" scaled="0"/>
                </a:gradFill>
              </a:defRPr>
            </a:pPr>
            <a:r>
              <a:rPr dirty="0"/>
              <a:t>Some in-vivo codes:</a:t>
            </a:r>
          </a:p>
          <a:p>
            <a:pPr algn="l" defTabSz="2438400">
              <a:spcBef>
                <a:spcPts val="2400"/>
              </a:spcBef>
              <a:defRPr sz="3600" i="1">
                <a:gradFill flip="none" rotWithShape="1">
                  <a:gsLst>
                    <a:gs pos="0">
                      <a:srgbClr val="4822FD"/>
                    </a:gs>
                    <a:gs pos="100000">
                      <a:srgbClr val="FFA3FF"/>
                    </a:gs>
                  </a:gsLst>
                  <a:lin ang="3960000" scaled="0"/>
                </a:gradFill>
                <a:latin typeface="+mn-lt"/>
                <a:ea typeface="+mn-ea"/>
                <a:cs typeface="+mn-cs"/>
                <a:sym typeface="Graphik Semibold"/>
              </a:defRPr>
            </a:pPr>
            <a:r>
              <a:rPr dirty="0"/>
              <a:t>“A better future” (Rappler manifesto)</a:t>
            </a:r>
          </a:p>
          <a:p>
            <a:pPr algn="l" defTabSz="2438400">
              <a:spcBef>
                <a:spcPts val="2400"/>
              </a:spcBef>
              <a:defRPr sz="3600" i="1">
                <a:gradFill flip="none" rotWithShape="1">
                  <a:gsLst>
                    <a:gs pos="0">
                      <a:srgbClr val="4822FD"/>
                    </a:gs>
                    <a:gs pos="100000">
                      <a:srgbClr val="FFA3FF"/>
                    </a:gs>
                  </a:gsLst>
                  <a:lin ang="3960000" scaled="0"/>
                </a:gradFill>
                <a:latin typeface="+mn-lt"/>
                <a:ea typeface="+mn-ea"/>
                <a:cs typeface="+mn-cs"/>
                <a:sym typeface="Graphik Semibold"/>
              </a:defRPr>
            </a:pPr>
            <a:r>
              <a:rPr dirty="0"/>
              <a:t>“Meaningful lives, meaningful knowledge” (</a:t>
            </a:r>
            <a:r>
              <a:rPr dirty="0" err="1"/>
              <a:t>Wapatoa</a:t>
            </a:r>
            <a:r>
              <a:rPr dirty="0"/>
              <a:t> manifesto)</a:t>
            </a:r>
          </a:p>
          <a:p>
            <a:pPr lvl="8" algn="l" defTabSz="2438400">
              <a:spcBef>
                <a:spcPts val="2400"/>
              </a:spcBef>
              <a:defRPr sz="4800" b="1">
                <a:gradFill flip="none" rotWithShape="1">
                  <a:gsLst>
                    <a:gs pos="0">
                      <a:srgbClr val="4822FD"/>
                    </a:gs>
                    <a:gs pos="100000">
                      <a:srgbClr val="FFA3FF"/>
                    </a:gs>
                  </a:gsLst>
                  <a:lin ang="3960000" scaled="0"/>
                </a:gradFill>
              </a:defRPr>
            </a:pPr>
            <a:r>
              <a:rPr dirty="0"/>
              <a:t> </a:t>
            </a:r>
          </a:p>
        </p:txBody>
      </p:sp>
      <p:sp>
        <p:nvSpPr>
          <p:cNvPr id="186" name="“Meaningful journalism” (Coda Story manifesto)"/>
          <p:cNvSpPr txBox="1"/>
          <p:nvPr/>
        </p:nvSpPr>
        <p:spPr>
          <a:xfrm>
            <a:off x="10272759" y="12411024"/>
            <a:ext cx="10508045" cy="694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2438400">
              <a:spcBef>
                <a:spcPts val="2400"/>
              </a:spcBef>
              <a:defRPr sz="3500" i="1">
                <a:gradFill flip="none" rotWithShape="1">
                  <a:gsLst>
                    <a:gs pos="0">
                      <a:srgbClr val="4822FD"/>
                    </a:gs>
                    <a:gs pos="100000">
                      <a:srgbClr val="E27EFF"/>
                    </a:gs>
                  </a:gsLst>
                  <a:lin ang="3960000" scaled="0"/>
                </a:gradFill>
                <a:latin typeface="+mn-lt"/>
                <a:ea typeface="+mn-ea"/>
                <a:cs typeface="+mn-cs"/>
                <a:sym typeface="Graphik Semibold"/>
              </a:defRPr>
            </a:lvl1pPr>
          </a:lstStyle>
          <a:p>
            <a:r>
              <a:rPr dirty="0"/>
              <a:t>“Meaningful journalism” (Coda Story manifesto)  </a:t>
            </a:r>
          </a:p>
        </p:txBody>
      </p:sp>
      <p:sp>
        <p:nvSpPr>
          <p:cNvPr id="187" name="Metajournalistic discourse analysis: Pioneer journalists’ shared epistemic values"/>
          <p:cNvSpPr txBox="1"/>
          <p:nvPr/>
        </p:nvSpPr>
        <p:spPr>
          <a:xfrm>
            <a:off x="1143805" y="1050666"/>
            <a:ext cx="21168131" cy="2809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t>Metajournalistic discourse analysis: Pioneer journalists’ shared epistemic values</a:t>
            </a:r>
          </a:p>
        </p:txBody>
      </p:sp>
      <p:sp>
        <p:nvSpPr>
          <p:cNvPr id="188" name="Being meaningful:…"/>
          <p:cNvSpPr txBox="1"/>
          <p:nvPr/>
        </p:nvSpPr>
        <p:spPr>
          <a:xfrm>
            <a:off x="1014682" y="4537513"/>
            <a:ext cx="20986619" cy="52365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nSpc>
                <a:spcPct val="120000"/>
              </a:lnSpc>
              <a:defRPr sz="5000" b="1"/>
            </a:pPr>
            <a:r>
              <a:rPr dirty="0"/>
              <a:t>Being meaningful:  </a:t>
            </a:r>
          </a:p>
          <a:p>
            <a:pPr marL="665238" indent="-665238" algn="l">
              <a:lnSpc>
                <a:spcPct val="120000"/>
              </a:lnSpc>
              <a:buClr>
                <a:srgbClr val="000000"/>
              </a:buClr>
              <a:buSzPct val="100000"/>
              <a:buChar char="•"/>
              <a:defRPr sz="4300"/>
            </a:pPr>
            <a:r>
              <a:rPr dirty="0"/>
              <a:t>Making a difference</a:t>
            </a:r>
          </a:p>
          <a:p>
            <a:pPr marL="665238" indent="-665238" algn="l">
              <a:lnSpc>
                <a:spcPct val="120000"/>
              </a:lnSpc>
              <a:buClr>
                <a:srgbClr val="000000"/>
              </a:buClr>
              <a:buSzPct val="100000"/>
              <a:buChar char="•"/>
              <a:defRPr sz="4300"/>
            </a:pPr>
            <a:r>
              <a:rPr dirty="0"/>
              <a:t>A hybrid vision of journalism ethics: mixing the </a:t>
            </a:r>
            <a:r>
              <a:rPr b="1" dirty="0"/>
              <a:t>old </a:t>
            </a:r>
            <a:r>
              <a:rPr dirty="0"/>
              <a:t>(accuracy, accountability, public interest, holding power to account, democracy and human rights) and the </a:t>
            </a:r>
            <a:r>
              <a:rPr b="1" dirty="0"/>
              <a:t>new</a:t>
            </a:r>
            <a:r>
              <a:rPr dirty="0"/>
              <a:t> (moral compass, transparency, diversity, human dignity, and relational/situated subjectivity)</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Metajournalistic discourse analysis: Pioneer journalists’ shared epistemic values"/>
          <p:cNvSpPr txBox="1"/>
          <p:nvPr/>
        </p:nvSpPr>
        <p:spPr>
          <a:xfrm>
            <a:off x="1087943" y="547903"/>
            <a:ext cx="21168131" cy="2809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8000" spc="-239">
                <a:gradFill flip="none" rotWithShape="1">
                  <a:gsLst>
                    <a:gs pos="0">
                      <a:srgbClr val="4822FD"/>
                    </a:gs>
                    <a:gs pos="100000">
                      <a:srgbClr val="D695FF"/>
                    </a:gs>
                  </a:gsLst>
                  <a:lin ang="21585482" scaled="0"/>
                </a:gradFill>
                <a:latin typeface="+mn-lt"/>
                <a:ea typeface="+mn-ea"/>
                <a:cs typeface="+mn-cs"/>
                <a:sym typeface="Graphik Semibold"/>
              </a:defRPr>
            </a:lvl1pPr>
          </a:lstStyle>
          <a:p>
            <a:r>
              <a:t>Metajournalistic discourse analysis: Pioneer journalists’ shared epistemic values</a:t>
            </a:r>
          </a:p>
        </p:txBody>
      </p:sp>
      <p:sp>
        <p:nvSpPr>
          <p:cNvPr id="191" name="The meaning of ‘being meaningful’…"/>
          <p:cNvSpPr txBox="1"/>
          <p:nvPr/>
        </p:nvSpPr>
        <p:spPr>
          <a:xfrm>
            <a:off x="1452529" y="3547354"/>
            <a:ext cx="19895245" cy="88126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defRPr sz="5000" b="1"/>
            </a:pPr>
            <a:r>
              <a:rPr dirty="0"/>
              <a:t>The meaning</a:t>
            </a:r>
            <a:r>
              <a:rPr lang="en-GB" dirty="0"/>
              <a:t>s</a:t>
            </a:r>
            <a:r>
              <a:rPr dirty="0"/>
              <a:t> of ‘being meaningful’</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Being useful, simplifying information for audiences (“simple content for a more informed life”, </a:t>
            </a:r>
            <a:r>
              <a:rPr i="1" dirty="0"/>
              <a:t>The Current</a:t>
            </a:r>
            <a:r>
              <a:rPr dirty="0"/>
              <a:t>)</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Empowering Southeast Asians to take action and build democracy through bridging information and action (</a:t>
            </a:r>
            <a:r>
              <a:rPr i="1" dirty="0"/>
              <a:t>New Naratif</a:t>
            </a:r>
            <a:r>
              <a:rPr dirty="0"/>
              <a:t>)</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Bettering the lives of citizens, bridging the divide between rural and city communities (</a:t>
            </a:r>
            <a:r>
              <a:rPr i="1" dirty="0"/>
              <a:t>DoR</a:t>
            </a:r>
            <a:r>
              <a:rPr dirty="0"/>
              <a:t>)</a:t>
            </a:r>
          </a:p>
          <a:p>
            <a:pPr marL="665238" indent="-665238" algn="l">
              <a:buClr>
                <a:srgbClr val="000000"/>
              </a:buClr>
              <a:buSzPct val="100000"/>
              <a:buChar char="•"/>
              <a:defRPr sz="4300"/>
            </a:pPr>
            <a:endParaRPr dirty="0"/>
          </a:p>
          <a:p>
            <a:pPr marL="665238" indent="-665238" algn="l">
              <a:buClr>
                <a:srgbClr val="000000"/>
              </a:buClr>
              <a:buSzPct val="100000"/>
              <a:buChar char="•"/>
              <a:defRPr sz="4300"/>
            </a:pPr>
            <a:r>
              <a:rPr dirty="0"/>
              <a:t>Empowering underrepresented communities and giving them agency through co-producing “stories that matter” (</a:t>
            </a:r>
            <a:r>
              <a:rPr i="1" dirty="0"/>
              <a:t>Bureau Local</a:t>
            </a:r>
            <a:r>
              <a:rPr dirty="0"/>
              <a:t>)</a:t>
            </a:r>
          </a:p>
        </p:txBody>
      </p:sp>
    </p:spTree>
  </p:cSld>
  <p:clrMapOvr>
    <a:masterClrMapping/>
  </p:clrMapOvr>
  <p:transition spd="med"/>
</p:sld>
</file>

<file path=ppt/theme/theme1.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443</TotalTime>
  <Words>1869</Words>
  <Application>Microsoft Office PowerPoint</Application>
  <PresentationFormat>Custom</PresentationFormat>
  <Paragraphs>154</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Calibri</vt:lpstr>
      <vt:lpstr>Garamond</vt:lpstr>
      <vt:lpstr>Graphik</vt:lpstr>
      <vt:lpstr>Graphik Semibold</vt:lpstr>
      <vt:lpstr>Graphik-Medium</vt:lpstr>
      <vt:lpstr>Helvetica Neue</vt:lpstr>
      <vt:lpstr>Times Roman</vt:lpstr>
      <vt:lpstr>31_ColorGradientLight</vt:lpstr>
      <vt:lpstr>“Join the coalition”:  Pioneer journalism and the reimagining of journalistic epistemology</vt:lpstr>
      <vt:lpstr>About the project</vt:lpstr>
      <vt:lpstr>The research problem</vt:lpstr>
      <vt:lpstr>‘Pioneer journalism’: A definition</vt:lpstr>
      <vt:lpstr>Research Questions</vt:lpstr>
      <vt:lpstr>Fieldwork and Data Collection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the coalition”:  Pioneer journalism and the reimagining of journalistic epistemology</dc:title>
  <dc:creator>Leah Morrison (lib)</dc:creator>
  <cp:lastModifiedBy>Leah Morrison (lib)</cp:lastModifiedBy>
  <cp:revision>5</cp:revision>
  <dcterms:modified xsi:type="dcterms:W3CDTF">2023-09-18T15:45:58Z</dcterms:modified>
</cp:coreProperties>
</file>