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0" r:id="rId1"/>
  </p:sldMasterIdLst>
  <p:notesMasterIdLst>
    <p:notesMasterId r:id="rId10"/>
  </p:notesMasterIdLst>
  <p:sldIdLst>
    <p:sldId id="256" r:id="rId2"/>
    <p:sldId id="267" r:id="rId3"/>
    <p:sldId id="268" r:id="rId4"/>
    <p:sldId id="271" r:id="rId5"/>
    <p:sldId id="272" r:id="rId6"/>
    <p:sldId id="274" r:id="rId7"/>
    <p:sldId id="273" r:id="rId8"/>
    <p:sldId id="26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121" userDrawn="1">
          <p15:clr>
            <a:srgbClr val="A4A3A4"/>
          </p15:clr>
        </p15:guide>
        <p15:guide id="2" orient="horz" pos="25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C4EE"/>
    <a:srgbClr val="AB7942"/>
    <a:srgbClr val="E4AA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98"/>
    <p:restoredTop sz="94609"/>
  </p:normalViewPr>
  <p:slideViewPr>
    <p:cSldViewPr snapToGrid="0" snapToObjects="1">
      <p:cViewPr varScale="1">
        <p:scale>
          <a:sx n="118" d="100"/>
          <a:sy n="118" d="100"/>
        </p:scale>
        <p:origin x="1070" y="86"/>
      </p:cViewPr>
      <p:guideLst>
        <p:guide pos="121"/>
        <p:guide orient="horz" pos="25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EB0CF5-10B4-EA4A-9152-A8974D5C98B9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15EE9A-B54E-F540-8712-12A45F692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113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D15EE9A-B54E-F540-8712-12A45F6925A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1135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D15EE9A-B54E-F540-8712-12A45F6925A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5767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D15EE9A-B54E-F540-8712-12A45F6925A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2677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D15EE9A-B54E-F540-8712-12A45F6925A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7974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D15EE9A-B54E-F540-8712-12A45F6925A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4959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D15EE9A-B54E-F540-8712-12A45F6925A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3351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D15EE9A-B54E-F540-8712-12A45F6925A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168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83CD5-AA7F-942B-2773-4C7E51D257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57B890-1243-7DAB-5393-71A0FB4E66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A339DC-22EE-F1AE-AE5A-2FF45F28C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9/21/2023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E382FD-2CC7-F08D-3FCB-1B86D00CF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FE0965-8C99-0CDB-AC9F-F7B4CE648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1490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05E48-5532-7C7F-19A8-6CE1A34A2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E1B694-D8F3-B9A3-D835-E0226748E9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A03A9-B3EA-3A8F-DDD9-78EB4770B0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9/21/2023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295FD3-1A5E-EB7C-2C9B-C35C48666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1494C7-EDEC-B58C-4E12-9CB57628F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5423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D96D48E-3046-BE45-B74A-76F1C4E2FB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48D767-1669-1074-46CB-5D3F0E2009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CFFF71-2E47-5D49-A7C3-886FC8543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9/21/2023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C6F3D0-7CA2-1D74-F5AA-B1767987E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DBF6F0-8D15-98C7-4063-E3FB65D37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608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36B431-7814-A77A-59C9-67166FEE9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1E0961-743F-B285-4EA1-AD7C86A54A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396839-D4C2-06F0-FE86-3074BD425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9/21/2023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FBDF42-5288-F3B3-3C28-D899B1006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5A74B7-1D65-E056-89BA-9E8E75D2C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 descr="Long exposure of lights">
            <a:extLst>
              <a:ext uri="{FF2B5EF4-FFF2-40B4-BE49-F238E27FC236}">
                <a16:creationId xmlns:a16="http://schemas.microsoft.com/office/drawing/2014/main" id="{63831DC3-0BBF-06A8-C133-FD4ED8D7B82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5554" r="23299" b="79147"/>
          <a:stretch/>
        </p:blipFill>
        <p:spPr>
          <a:xfrm flipH="1">
            <a:off x="0" y="0"/>
            <a:ext cx="12192000" cy="1388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499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C549C1-C93B-58E2-E61D-C953C103B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6B9783-7744-17A7-C4D3-2C481B026F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DA8759-9E90-7E74-0134-55DE1D451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9/21/2023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7E47E4-27AC-9073-E8CA-C4F193106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769FA7-3434-F740-C888-D9C178995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 descr="Long exposure of lights">
            <a:extLst>
              <a:ext uri="{FF2B5EF4-FFF2-40B4-BE49-F238E27FC236}">
                <a16:creationId xmlns:a16="http://schemas.microsoft.com/office/drawing/2014/main" id="{2A8948AC-917A-0A4E-F2A2-940BC28FF9E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5554" r="23299" b="79147"/>
          <a:stretch/>
        </p:blipFill>
        <p:spPr>
          <a:xfrm flipH="1">
            <a:off x="5576" y="0"/>
            <a:ext cx="12192000" cy="1154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9691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CB58B0-211E-B1CD-982C-B03837B2E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AA193-B01F-CB40-747B-23EC33D865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1075A6-8426-F951-69E2-53E5CAA147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64534F-D96F-2795-A24A-74CAC8D42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9/21/2023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C74C3C-FE2F-8020-5118-294B917AF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321161-6F21-958D-5CBC-51CC01EAF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926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D01AF-C830-F596-DEF2-7B3088EEF6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E59D97-5E5A-1D6A-8322-94B3E1E595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C34690-C349-D17A-CD67-0F8CA13515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E3F50D-3546-55B7-6483-1F4B9618B8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CA9E31-C9CA-F652-87B2-159EA9001A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23FC225-5B61-F81C-9F12-62907C6C6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9/21/2023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49BE207-394F-6274-F6EE-362863B1A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3C62528-6FE7-E10E-E6FF-73F3D7840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597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CE8DD6-CE21-FD6E-8283-9EDE3A767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17FFD5B-DE73-189A-B816-135BC2246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9/21/2023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8A5480-0814-3C77-5253-6AEE5C31E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D4D6EA-46E8-7CA9-F1BA-B90187485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7977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51A3AB-8AA1-B4B9-7C11-ABF3B27CA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9/21/2023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F32A5B-C020-2FED-6A11-2F1B26D3A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E33B11-9CE7-4920-6610-F892B4824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5423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9C4664-7A4E-6729-6D10-21B23A433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08E379-2B80-756A-1766-05FB31EAE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EF6061-9670-4C98-0760-DD2EB0D8B4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89A24B-5AD4-620F-105A-B69CED830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EA474-078D-4E9B-9B14-09A87B19DC46}" type="datetime1">
              <a:rPr lang="en-US" smtClean="0"/>
              <a:t>9/21/2023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652D42-B012-60FF-C7C8-CC4E0F795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EF018D-868F-EB9B-9733-4700A41A6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02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58F973-BA53-CD13-0CCB-C76152796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5D3363-B175-2DA6-6A2A-8DE9BB0ED9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3B393F-61DC-19F3-E607-4C59BB9B0A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C662A4-E4CB-7589-2A1D-58FEAF591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7D986-8816-4272-A432-0437A28A9828}" type="datetime1">
              <a:rPr lang="en-US" smtClean="0"/>
              <a:t>9/21/2023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337DEE-F4EF-8ABE-C95C-D1B2D8811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694249-7D95-CF24-6870-A6F4C9809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7379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3F0293-54FB-9335-BDF9-43C5A01232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77809E-DC30-17FF-5AF2-3526429B46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A3821E-92B1-1778-7F05-39B740533B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D6E202-B606-4609-B914-27C9371A1F6D}" type="datetime1">
              <a:rPr lang="en-US" smtClean="0"/>
              <a:t>9/21/2023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D03500-FD12-644E-D90A-103FC301D3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8C4CB6-96AC-C63C-2373-C9762F991D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803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11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7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4" Type="http://schemas.openxmlformats.org/officeDocument/2006/relationships/image" Target="../media/image15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svg"/><Relationship Id="rId5" Type="http://schemas.openxmlformats.org/officeDocument/2006/relationships/image" Target="../media/image20.png"/><Relationship Id="rId4" Type="http://schemas.openxmlformats.org/officeDocument/2006/relationships/image" Target="../media/image19.sv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8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Long exposure of lights">
            <a:extLst>
              <a:ext uri="{FF2B5EF4-FFF2-40B4-BE49-F238E27FC236}">
                <a16:creationId xmlns:a16="http://schemas.microsoft.com/office/drawing/2014/main" id="{F9975A60-8E80-33FE-6C66-7912640DA98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7" t="9091" r="23111"/>
          <a:stretch/>
        </p:blipFill>
        <p:spPr>
          <a:xfrm>
            <a:off x="3523488" y="211676"/>
            <a:ext cx="8668512" cy="6857990"/>
          </a:xfrm>
          <a:prstGeom prst="rect">
            <a:avLst/>
          </a:prstGeom>
        </p:spPr>
      </p:pic>
      <p:sp>
        <p:nvSpPr>
          <p:cNvPr id="18" name="Rectangle 10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22FDE88-B9DD-9C6A-AFE1-A3E5CE8426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111" y="2745674"/>
            <a:ext cx="4856020" cy="2537772"/>
          </a:xfrm>
        </p:spPr>
        <p:txBody>
          <a:bodyPr anchor="b">
            <a:noAutofit/>
          </a:bodyPr>
          <a:lstStyle/>
          <a:p>
            <a:pPr algn="l"/>
            <a:r>
              <a:rPr lang="en-US" sz="4000" dirty="0"/>
              <a:t>The Impact of Blockchain and Smart Contracts on Dispute Settlement: A Case for Mediation</a:t>
            </a:r>
            <a:br>
              <a:rPr lang="en-US" sz="4200" dirty="0"/>
            </a:br>
            <a:br>
              <a:rPr lang="en-US" sz="4200" dirty="0"/>
            </a:br>
            <a:endParaRPr lang="en-US" sz="4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359215-CAAF-F9FD-23CA-36E92FE9CE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111" y="4719066"/>
            <a:ext cx="2248288" cy="1832778"/>
          </a:xfrm>
        </p:spPr>
        <p:txBody>
          <a:bodyPr>
            <a:normAutofit fontScale="55000" lnSpcReduction="20000"/>
          </a:bodyPr>
          <a:lstStyle/>
          <a:p>
            <a:pPr algn="l"/>
            <a:r>
              <a:rPr lang="en-US" sz="2000" dirty="0"/>
              <a:t>Charles Ho Wang Mak</a:t>
            </a:r>
          </a:p>
          <a:p>
            <a:pPr algn="l"/>
            <a:r>
              <a:rPr lang="en-US" sz="1200" dirty="0"/>
              <a:t>Lecturer in Law, Robert Gordon University | </a:t>
            </a:r>
          </a:p>
          <a:p>
            <a:pPr algn="l"/>
            <a:r>
              <a:rPr lang="en-US" sz="1200" dirty="0"/>
              <a:t>Research Associate, University of Oxford |</a:t>
            </a:r>
          </a:p>
          <a:p>
            <a:pPr algn="l"/>
            <a:r>
              <a:rPr lang="en-US" sz="1200" dirty="0"/>
              <a:t>Fellow, Transatlantic Technology Law Forum at the Stanford Law School |</a:t>
            </a:r>
          </a:p>
          <a:p>
            <a:pPr algn="l"/>
            <a:r>
              <a:rPr lang="en-US" sz="1200" dirty="0"/>
              <a:t>Fellow, Centre for Chinese and Comparative Law at the City University of Hong Kong |</a:t>
            </a:r>
          </a:p>
          <a:p>
            <a:pPr algn="l"/>
            <a:r>
              <a:rPr lang="en-US" sz="1200" dirty="0"/>
              <a:t>Honorary Fellow, Asian Institute of International Financial Law, University of Hong Kong |</a:t>
            </a:r>
          </a:p>
          <a:p>
            <a:pPr algn="l"/>
            <a:r>
              <a:rPr lang="en-US" sz="1200" dirty="0"/>
              <a:t>Research Affiliate, </a:t>
            </a:r>
            <a:r>
              <a:rPr lang="en-US" sz="1200" dirty="0" err="1"/>
              <a:t>SovereigNet</a:t>
            </a:r>
            <a:r>
              <a:rPr lang="en-US" sz="1200" dirty="0"/>
              <a:t> at The Fletcher School of Law and Diplomacy, Tufts University </a:t>
            </a:r>
          </a:p>
          <a:p>
            <a:pPr algn="l"/>
            <a:endParaRPr lang="en-US" sz="1200" dirty="0"/>
          </a:p>
          <a:p>
            <a:pPr algn="l"/>
            <a:endParaRPr lang="en-US" sz="1200" dirty="0"/>
          </a:p>
        </p:txBody>
      </p:sp>
      <p:sp>
        <p:nvSpPr>
          <p:cNvPr id="19" name="Rectangle 1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0" name="Rectangle 1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FEA9803B-39F4-D24B-2D2E-E72DE93FE56F}"/>
              </a:ext>
            </a:extLst>
          </p:cNvPr>
          <p:cNvSpPr txBox="1">
            <a:spLocks/>
          </p:cNvSpPr>
          <p:nvPr/>
        </p:nvSpPr>
        <p:spPr>
          <a:xfrm>
            <a:off x="2399343" y="4686916"/>
            <a:ext cx="2308123" cy="18327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000" dirty="0"/>
              <a:t>Dr Joseph Mante </a:t>
            </a:r>
          </a:p>
          <a:p>
            <a:pPr algn="l"/>
            <a:r>
              <a:rPr lang="en-US" sz="800" dirty="0"/>
              <a:t>Principal Lecturer in Law, Robert Gordon University</a:t>
            </a:r>
          </a:p>
          <a:p>
            <a:pPr algn="l"/>
            <a:r>
              <a:rPr lang="en-US" sz="800" dirty="0"/>
              <a:t>Senior Fellow of the Higher Education Academy</a:t>
            </a:r>
          </a:p>
          <a:p>
            <a:pPr algn="l"/>
            <a:r>
              <a:rPr lang="en-US" sz="800"/>
              <a:t>Member, </a:t>
            </a:r>
            <a:r>
              <a:rPr lang="en-US" sz="800" dirty="0"/>
              <a:t>Society of </a:t>
            </a:r>
            <a:r>
              <a:rPr lang="en-US" sz="800"/>
              <a:t>Legal Scholars, UK </a:t>
            </a:r>
            <a:endParaRPr lang="en-US" sz="800" dirty="0"/>
          </a:p>
          <a:p>
            <a:pPr algn="l"/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129202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1DF98B-6D1D-1CA9-E17A-032EFABBA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91821"/>
            <a:ext cx="7357533" cy="1742812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Blockchain Technology and Smart Contracts in Law</a:t>
            </a:r>
            <a:br>
              <a:rPr lang="en-US" sz="3200" dirty="0">
                <a:solidFill>
                  <a:schemeClr val="bg1"/>
                </a:solidFill>
              </a:rPr>
            </a:br>
            <a:endParaRPr lang="en-US" sz="3200" dirty="0"/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4425EE62-BD8E-14D6-F2F8-F25C68D6F297}"/>
              </a:ext>
            </a:extLst>
          </p:cNvPr>
          <p:cNvSpPr/>
          <p:nvPr/>
        </p:nvSpPr>
        <p:spPr>
          <a:xfrm>
            <a:off x="110593" y="1498773"/>
            <a:ext cx="5908254" cy="5167406"/>
          </a:xfrm>
          <a:prstGeom prst="roundRect">
            <a:avLst>
              <a:gd name="adj" fmla="val 9425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624F76DD-C424-62C6-193B-FB9871BED68C}"/>
              </a:ext>
            </a:extLst>
          </p:cNvPr>
          <p:cNvSpPr/>
          <p:nvPr/>
        </p:nvSpPr>
        <p:spPr>
          <a:xfrm>
            <a:off x="6199451" y="1495592"/>
            <a:ext cx="5874813" cy="2597212"/>
          </a:xfrm>
          <a:prstGeom prst="roundRect">
            <a:avLst>
              <a:gd name="adj" fmla="val 9425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1E75DBA-314A-0A65-37AD-F2FE9929BFC3}"/>
              </a:ext>
            </a:extLst>
          </p:cNvPr>
          <p:cNvSpPr txBox="1"/>
          <p:nvPr/>
        </p:nvSpPr>
        <p:spPr>
          <a:xfrm>
            <a:off x="117736" y="1619064"/>
            <a:ext cx="5908254" cy="589713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b="1" u="sng" dirty="0"/>
              <a:t>What is Blockchain?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90081B8-06FB-87D1-2743-572DB82C56FE}"/>
              </a:ext>
            </a:extLst>
          </p:cNvPr>
          <p:cNvSpPr txBox="1"/>
          <p:nvPr/>
        </p:nvSpPr>
        <p:spPr>
          <a:xfrm>
            <a:off x="205253" y="2558461"/>
            <a:ext cx="4666611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92100" lvl="1" indent="-292100">
              <a:buFont typeface="Wingdings" pitchFamily="2" charset="2"/>
              <a:buChar char="§"/>
            </a:pPr>
            <a:r>
              <a:rPr lang="en-US" sz="2000" dirty="0"/>
              <a:t>A 'structured collection of information' used for tracking transactions. </a:t>
            </a:r>
          </a:p>
          <a:p>
            <a:pPr marL="292100" lvl="1" indent="-292100">
              <a:buFont typeface="Wingdings" pitchFamily="2" charset="2"/>
              <a:buChar char="§"/>
            </a:pPr>
            <a:endParaRPr lang="en-US" sz="2000" dirty="0"/>
          </a:p>
          <a:p>
            <a:pPr marL="292100" lvl="1" indent="-292100">
              <a:buFont typeface="Wingdings" pitchFamily="2" charset="2"/>
              <a:buChar char="§"/>
            </a:pPr>
            <a:r>
              <a:rPr lang="en-US" sz="2000" dirty="0"/>
              <a:t>Ensures data integrity and identity authentication through encryption. </a:t>
            </a:r>
          </a:p>
          <a:p>
            <a:pPr marL="292100" lvl="1" indent="-292100">
              <a:buFont typeface="Wingdings" pitchFamily="2" charset="2"/>
              <a:buChar char="§"/>
            </a:pPr>
            <a:endParaRPr lang="en-US" sz="2000" dirty="0"/>
          </a:p>
          <a:p>
            <a:pPr marL="292100" lvl="1" indent="-292100">
              <a:buFont typeface="Wingdings" pitchFamily="2" charset="2"/>
              <a:buChar char="§"/>
            </a:pPr>
            <a:r>
              <a:rPr lang="en-US" sz="2000" dirty="0"/>
              <a:t>A 'foundational technology' with applications in various industries.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2B4E825-7ACD-B9E4-17E1-8E04BECEEBCD}"/>
              </a:ext>
            </a:extLst>
          </p:cNvPr>
          <p:cNvSpPr txBox="1"/>
          <p:nvPr/>
        </p:nvSpPr>
        <p:spPr>
          <a:xfrm>
            <a:off x="6346614" y="1708397"/>
            <a:ext cx="590825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u="sng" dirty="0"/>
              <a:t>Types of Blockchains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5E6AA65-40D2-4406-02C1-2FA8230E6FA8}"/>
              </a:ext>
            </a:extLst>
          </p:cNvPr>
          <p:cNvSpPr txBox="1"/>
          <p:nvPr/>
        </p:nvSpPr>
        <p:spPr>
          <a:xfrm>
            <a:off x="6230785" y="2269125"/>
            <a:ext cx="4541083" cy="1631216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 err="1"/>
              <a:t>Centralised</a:t>
            </a:r>
            <a:r>
              <a:rPr lang="en-US" sz="2000" dirty="0"/>
              <a:t>: Single trusted entity, cheaper, flexible, high privacy.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 err="1"/>
              <a:t>Decentralised</a:t>
            </a:r>
            <a:r>
              <a:rPr lang="en-US" sz="2000" dirty="0"/>
              <a:t>: Data stored in a P2P network, secure but costly.</a:t>
            </a:r>
            <a:endParaRPr lang="en-HK" sz="2000" b="0" i="0" dirty="0">
              <a:solidFill>
                <a:srgbClr val="D1D5DB"/>
              </a:solidFill>
              <a:effectLst/>
              <a:latin typeface="Söhne"/>
            </a:endParaRPr>
          </a:p>
        </p:txBody>
      </p:sp>
      <p:pic>
        <p:nvPicPr>
          <p:cNvPr id="5" name="Graphic 4" descr="Tree Stump with solid fill">
            <a:extLst>
              <a:ext uri="{FF2B5EF4-FFF2-40B4-BE49-F238E27FC236}">
                <a16:creationId xmlns:a16="http://schemas.microsoft.com/office/drawing/2014/main" id="{81F549D1-8DA1-AE8E-89E6-FF206C09DE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98630" y="2578109"/>
            <a:ext cx="1088117" cy="1088117"/>
          </a:xfrm>
          <a:prstGeom prst="rect">
            <a:avLst/>
          </a:prstGeom>
        </p:spPr>
      </p:pic>
      <p:pic>
        <p:nvPicPr>
          <p:cNvPr id="4" name="Graphic 3" descr="Server outline">
            <a:extLst>
              <a:ext uri="{FF2B5EF4-FFF2-40B4-BE49-F238E27FC236}">
                <a16:creationId xmlns:a16="http://schemas.microsoft.com/office/drawing/2014/main" id="{459FC87A-DF5A-2530-138B-DCE3440ABFF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654410" y="2474980"/>
            <a:ext cx="1340748" cy="1340748"/>
          </a:xfrm>
          <a:prstGeom prst="rect">
            <a:avLst/>
          </a:prstGeom>
        </p:spPr>
      </p:pic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00C1E647-F112-C6A1-0538-50F03F46150B}"/>
              </a:ext>
            </a:extLst>
          </p:cNvPr>
          <p:cNvSpPr/>
          <p:nvPr/>
        </p:nvSpPr>
        <p:spPr>
          <a:xfrm>
            <a:off x="6199451" y="4191868"/>
            <a:ext cx="5874813" cy="2471130"/>
          </a:xfrm>
          <a:prstGeom prst="roundRect">
            <a:avLst>
              <a:gd name="adj" fmla="val 9425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CA62DCB-ECE4-BEDA-9A01-C1E526C7B59C}"/>
              </a:ext>
            </a:extLst>
          </p:cNvPr>
          <p:cNvSpPr txBox="1"/>
          <p:nvPr/>
        </p:nvSpPr>
        <p:spPr>
          <a:xfrm>
            <a:off x="6283746" y="4232937"/>
            <a:ext cx="590825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u="sng" dirty="0"/>
              <a:t>Smart Contracts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A8C8FD2-263E-F6C5-FEC5-998D46A1B10B}"/>
              </a:ext>
            </a:extLst>
          </p:cNvPr>
          <p:cNvSpPr txBox="1"/>
          <p:nvPr/>
        </p:nvSpPr>
        <p:spPr>
          <a:xfrm>
            <a:off x="6230785" y="4709304"/>
            <a:ext cx="5063915" cy="1938992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Self-executing computer </a:t>
            </a:r>
            <a:r>
              <a:rPr lang="en-US" sz="2000" dirty="0" err="1"/>
              <a:t>programmes</a:t>
            </a:r>
            <a:r>
              <a:rPr lang="en-US" sz="2000" dirty="0"/>
              <a:t> that execute contractual terms automatically.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Debate persists on whether they are legally binding contracts or merely computer codes.</a:t>
            </a:r>
            <a:endParaRPr lang="en-HK" sz="2000" b="0" i="0" dirty="0">
              <a:solidFill>
                <a:srgbClr val="D1D5DB"/>
              </a:solidFill>
              <a:effectLst/>
              <a:latin typeface="Söhne"/>
            </a:endParaRPr>
          </a:p>
        </p:txBody>
      </p:sp>
      <p:pic>
        <p:nvPicPr>
          <p:cNvPr id="10" name="Graphic 9" descr="Contract with solid fill">
            <a:extLst>
              <a:ext uri="{FF2B5EF4-FFF2-40B4-BE49-F238E27FC236}">
                <a16:creationId xmlns:a16="http://schemas.microsoft.com/office/drawing/2014/main" id="{74D238EB-8868-BAB5-F51D-31447DF0B85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1159864" y="484651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268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1DF98B-6D1D-1CA9-E17A-032EFABBA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045835"/>
            <a:ext cx="7357533" cy="1742812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Disputes No More? The Role of Smart Contracts in Dispute Avoidance</a:t>
            </a:r>
            <a:br>
              <a:rPr lang="en-US" sz="3200" dirty="0">
                <a:solidFill>
                  <a:schemeClr val="bg1"/>
                </a:solidFill>
              </a:rPr>
            </a:br>
            <a:br>
              <a:rPr lang="en-US" sz="3200" dirty="0">
                <a:solidFill>
                  <a:schemeClr val="bg1"/>
                </a:solidFill>
              </a:rPr>
            </a:br>
            <a:br>
              <a:rPr lang="en-US" sz="3200" dirty="0">
                <a:solidFill>
                  <a:schemeClr val="bg1"/>
                </a:solidFill>
              </a:rPr>
            </a:br>
            <a:r>
              <a:rPr lang="en-US" sz="3200" dirty="0">
                <a:solidFill>
                  <a:schemeClr val="bg1"/>
                </a:solidFill>
              </a:rPr>
              <a:t> </a:t>
            </a:r>
            <a:br>
              <a:rPr lang="en-US" sz="3200" dirty="0">
                <a:solidFill>
                  <a:schemeClr val="bg1"/>
                </a:solidFill>
              </a:rPr>
            </a:br>
            <a:br>
              <a:rPr lang="en-US" sz="3200" dirty="0">
                <a:solidFill>
                  <a:schemeClr val="bg1"/>
                </a:solidFill>
              </a:rPr>
            </a:br>
            <a:endParaRPr lang="en-US" sz="3200" dirty="0"/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4425EE62-BD8E-14D6-F2F8-F25C68D6F297}"/>
              </a:ext>
            </a:extLst>
          </p:cNvPr>
          <p:cNvSpPr/>
          <p:nvPr/>
        </p:nvSpPr>
        <p:spPr>
          <a:xfrm>
            <a:off x="84296" y="1588318"/>
            <a:ext cx="5908254" cy="5167406"/>
          </a:xfrm>
          <a:prstGeom prst="roundRect">
            <a:avLst>
              <a:gd name="adj" fmla="val 9425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624F76DD-C424-62C6-193B-FB9871BED68C}"/>
              </a:ext>
            </a:extLst>
          </p:cNvPr>
          <p:cNvSpPr/>
          <p:nvPr/>
        </p:nvSpPr>
        <p:spPr>
          <a:xfrm>
            <a:off x="6208762" y="1588318"/>
            <a:ext cx="5874813" cy="5170587"/>
          </a:xfrm>
          <a:prstGeom prst="roundRect">
            <a:avLst>
              <a:gd name="adj" fmla="val 9425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1E75DBA-314A-0A65-37AD-F2FE9929BFC3}"/>
              </a:ext>
            </a:extLst>
          </p:cNvPr>
          <p:cNvSpPr txBox="1"/>
          <p:nvPr/>
        </p:nvSpPr>
        <p:spPr>
          <a:xfrm>
            <a:off x="192402" y="1458918"/>
            <a:ext cx="5908254" cy="589072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b="1" u="sng" dirty="0"/>
              <a:t>Formulation and Types of Smart Contracts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90081B8-06FB-87D1-2743-572DB82C56FE}"/>
              </a:ext>
            </a:extLst>
          </p:cNvPr>
          <p:cNvSpPr txBox="1"/>
          <p:nvPr/>
        </p:nvSpPr>
        <p:spPr>
          <a:xfrm>
            <a:off x="151922" y="2177390"/>
            <a:ext cx="4347532" cy="44935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92100" lvl="1" indent="-292100">
              <a:buFont typeface="Wingdings" pitchFamily="2" charset="2"/>
              <a:buChar char="§"/>
            </a:pPr>
            <a:r>
              <a:rPr lang="en-US" sz="2200" dirty="0"/>
              <a:t>Initial Agreement: Parties agree on terms in natural language.</a:t>
            </a:r>
          </a:p>
          <a:p>
            <a:pPr marL="292100" lvl="1" indent="-292100">
              <a:buFont typeface="Wingdings" pitchFamily="2" charset="2"/>
              <a:buChar char="§"/>
            </a:pPr>
            <a:endParaRPr lang="en-US" sz="2200" dirty="0"/>
          </a:p>
          <a:p>
            <a:pPr marL="292100" lvl="1" indent="-292100">
              <a:buFont typeface="Wingdings" pitchFamily="2" charset="2"/>
              <a:buChar char="§"/>
            </a:pPr>
            <a:r>
              <a:rPr lang="en-US" sz="2200" dirty="0"/>
              <a:t>Translation to Code: A trusted third party translates the terms into a programming language. </a:t>
            </a:r>
          </a:p>
          <a:p>
            <a:pPr marL="292100" lvl="1" indent="-292100">
              <a:buFont typeface="Wingdings" pitchFamily="2" charset="2"/>
              <a:buChar char="§"/>
            </a:pPr>
            <a:endParaRPr lang="en-US" sz="2200" dirty="0"/>
          </a:p>
          <a:p>
            <a:pPr marL="292100" lvl="1" indent="-292100">
              <a:buFont typeface="Wingdings" pitchFamily="2" charset="2"/>
              <a:buChar char="§"/>
            </a:pPr>
            <a:r>
              <a:rPr lang="en-US" sz="2200" dirty="0"/>
              <a:t>Coding Languages: Source code, machine code, object code, assembly code, etc. </a:t>
            </a:r>
          </a:p>
          <a:p>
            <a:pPr marL="292100" lvl="1" indent="-292100">
              <a:buFont typeface="Wingdings" pitchFamily="2" charset="2"/>
              <a:buChar char="§"/>
            </a:pPr>
            <a:endParaRPr lang="en-US" sz="2200" dirty="0"/>
          </a:p>
          <a:p>
            <a:pPr marL="292100" lvl="1" indent="-292100">
              <a:buFont typeface="Wingdings" pitchFamily="2" charset="2"/>
              <a:buChar char="§"/>
            </a:pPr>
            <a:r>
              <a:rPr lang="en-US" sz="2200" dirty="0"/>
              <a:t>Types of Transactions: Simple binary transactions benefit most.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2B4E825-7ACD-B9E4-17E1-8E04BECEEBCD}"/>
              </a:ext>
            </a:extLst>
          </p:cNvPr>
          <p:cNvSpPr txBox="1"/>
          <p:nvPr/>
        </p:nvSpPr>
        <p:spPr>
          <a:xfrm>
            <a:off x="6283746" y="1588318"/>
            <a:ext cx="590825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u="sng" dirty="0"/>
              <a:t>Advantages and Limitations</a:t>
            </a:r>
          </a:p>
          <a:p>
            <a:pPr algn="ctr"/>
            <a:endParaRPr lang="en-US" sz="2400" b="1" u="sng" dirty="0"/>
          </a:p>
          <a:p>
            <a:pPr algn="ctr"/>
            <a:r>
              <a:rPr lang="en-US" sz="2400" b="1" u="sng" dirty="0"/>
              <a:t>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5E6AA65-40D2-4406-02C1-2FA8230E6FA8}"/>
              </a:ext>
            </a:extLst>
          </p:cNvPr>
          <p:cNvSpPr txBox="1"/>
          <p:nvPr/>
        </p:nvSpPr>
        <p:spPr>
          <a:xfrm>
            <a:off x="6199451" y="2145037"/>
            <a:ext cx="4579181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92100" lvl="1" indent="-292100">
              <a:buFont typeface="Wingdings" pitchFamily="2" charset="2"/>
              <a:buChar char="§"/>
            </a:pPr>
            <a:r>
              <a:rPr lang="en-US" sz="2200" dirty="0"/>
              <a:t>Deterministic Nature: Reduces the scope for disputes. </a:t>
            </a:r>
          </a:p>
          <a:p>
            <a:pPr marL="292100" lvl="1" indent="-292100">
              <a:buFont typeface="Wingdings" pitchFamily="2" charset="2"/>
              <a:buChar char="§"/>
            </a:pPr>
            <a:endParaRPr lang="en-US" sz="2200" dirty="0"/>
          </a:p>
          <a:p>
            <a:pPr marL="292100" lvl="1" indent="-292100">
              <a:buFont typeface="Wingdings" pitchFamily="2" charset="2"/>
              <a:buChar char="§"/>
            </a:pPr>
            <a:r>
              <a:rPr lang="en-US" sz="2200" dirty="0" err="1"/>
              <a:t>Decentralisation</a:t>
            </a:r>
            <a:r>
              <a:rPr lang="en-US" sz="2200" dirty="0"/>
              <a:t>: Leaves little room for interference and ambiguity. </a:t>
            </a:r>
          </a:p>
          <a:p>
            <a:pPr marL="292100" lvl="1" indent="-292100">
              <a:buFont typeface="Wingdings" pitchFamily="2" charset="2"/>
              <a:buChar char="§"/>
            </a:pPr>
            <a:endParaRPr lang="en-US" sz="2200" dirty="0"/>
          </a:p>
          <a:p>
            <a:pPr marL="292100" lvl="1" indent="-292100">
              <a:buFont typeface="Wingdings" pitchFamily="2" charset="2"/>
              <a:buChar char="§"/>
            </a:pPr>
            <a:r>
              <a:rPr lang="en-US" sz="2200" dirty="0"/>
              <a:t>Conditions-Based: Executes only when specific conditions are met. </a:t>
            </a:r>
          </a:p>
          <a:p>
            <a:pPr marL="292100" lvl="1" indent="-292100">
              <a:buFont typeface="Wingdings" pitchFamily="2" charset="2"/>
              <a:buChar char="§"/>
            </a:pPr>
            <a:endParaRPr lang="en-US" sz="2200" dirty="0"/>
          </a:p>
          <a:p>
            <a:pPr marL="292100" lvl="1" indent="-292100">
              <a:buFont typeface="Wingdings" pitchFamily="2" charset="2"/>
              <a:buChar char="§"/>
            </a:pPr>
            <a:r>
              <a:rPr lang="en-US" sz="2200" dirty="0"/>
              <a:t>Limitations: Unforeseen occurrences, Coding errors, and  Exploitation by malignant actors.</a:t>
            </a:r>
          </a:p>
        </p:txBody>
      </p:sp>
      <p:pic>
        <p:nvPicPr>
          <p:cNvPr id="5" name="Graphic 4" descr="Forest scene outline">
            <a:extLst>
              <a:ext uri="{FF2B5EF4-FFF2-40B4-BE49-F238E27FC236}">
                <a16:creationId xmlns:a16="http://schemas.microsoft.com/office/drawing/2014/main" id="{A3E48504-A41B-029C-723E-6F62BF5AB8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567079" y="2698021"/>
            <a:ext cx="1278755" cy="1278755"/>
          </a:xfrm>
          <a:prstGeom prst="rect">
            <a:avLst/>
          </a:prstGeom>
        </p:spPr>
      </p:pic>
      <p:pic>
        <p:nvPicPr>
          <p:cNvPr id="7" name="Graphic 6" descr="Hill scene with solid fill">
            <a:extLst>
              <a:ext uri="{FF2B5EF4-FFF2-40B4-BE49-F238E27FC236}">
                <a16:creationId xmlns:a16="http://schemas.microsoft.com/office/drawing/2014/main" id="{7DDCF8A4-9856-427C-697A-87C542F8C6E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778633" y="2698021"/>
            <a:ext cx="1140734" cy="1140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242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1DF98B-6D1D-1CA9-E17A-032EFABBA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07356"/>
            <a:ext cx="7357533" cy="1742812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Emerging Legal Framework for Resolving Smart Contract Disputes</a:t>
            </a:r>
            <a:br>
              <a:rPr lang="en-US" sz="3200" dirty="0">
                <a:solidFill>
                  <a:schemeClr val="bg1"/>
                </a:solidFill>
              </a:rPr>
            </a:br>
            <a:br>
              <a:rPr lang="en-US" sz="3200" dirty="0">
                <a:solidFill>
                  <a:schemeClr val="bg1"/>
                </a:solidFill>
              </a:rPr>
            </a:br>
            <a:br>
              <a:rPr lang="en-US" sz="3200" dirty="0">
                <a:solidFill>
                  <a:schemeClr val="bg1"/>
                </a:solidFill>
              </a:rPr>
            </a:br>
            <a:endParaRPr lang="en-US" sz="3200" dirty="0"/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4425EE62-BD8E-14D6-F2F8-F25C68D6F297}"/>
              </a:ext>
            </a:extLst>
          </p:cNvPr>
          <p:cNvSpPr/>
          <p:nvPr/>
        </p:nvSpPr>
        <p:spPr>
          <a:xfrm>
            <a:off x="110593" y="1498773"/>
            <a:ext cx="5908254" cy="5167406"/>
          </a:xfrm>
          <a:prstGeom prst="roundRect">
            <a:avLst>
              <a:gd name="adj" fmla="val 9425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624F76DD-C424-62C6-193B-FB9871BED68C}"/>
              </a:ext>
            </a:extLst>
          </p:cNvPr>
          <p:cNvSpPr/>
          <p:nvPr/>
        </p:nvSpPr>
        <p:spPr>
          <a:xfrm>
            <a:off x="6199451" y="1495591"/>
            <a:ext cx="5874813" cy="5170587"/>
          </a:xfrm>
          <a:prstGeom prst="roundRect">
            <a:avLst>
              <a:gd name="adj" fmla="val 9425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1E75DBA-314A-0A65-37AD-F2FE9929BFC3}"/>
              </a:ext>
            </a:extLst>
          </p:cNvPr>
          <p:cNvSpPr txBox="1"/>
          <p:nvPr/>
        </p:nvSpPr>
        <p:spPr>
          <a:xfrm>
            <a:off x="145599" y="1501634"/>
            <a:ext cx="5908254" cy="1697068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b="1" u="sng" dirty="0"/>
              <a:t>JAMS Smart Contract Protocol</a:t>
            </a:r>
          </a:p>
          <a:p>
            <a:pPr algn="ctr">
              <a:lnSpc>
                <a:spcPct val="150000"/>
              </a:lnSpc>
            </a:pPr>
            <a:endParaRPr lang="en-US" sz="2400" b="1" u="sng" dirty="0"/>
          </a:p>
          <a:p>
            <a:pPr algn="ctr">
              <a:lnSpc>
                <a:spcPct val="150000"/>
              </a:lnSpc>
            </a:pPr>
            <a:endParaRPr lang="en-US" sz="2400" b="1" u="sng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90081B8-06FB-87D1-2743-572DB82C56FE}"/>
              </a:ext>
            </a:extLst>
          </p:cNvPr>
          <p:cNvSpPr txBox="1"/>
          <p:nvPr/>
        </p:nvSpPr>
        <p:spPr>
          <a:xfrm>
            <a:off x="117736" y="2227470"/>
            <a:ext cx="4848763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92100" lvl="1" indent="-292100">
              <a:buFont typeface="Wingdings" pitchFamily="2" charset="2"/>
              <a:buChar char="§"/>
            </a:pPr>
            <a:r>
              <a:rPr lang="en-US" sz="2200" dirty="0"/>
              <a:t>Developed by JAMS, an institutional ADR provider. </a:t>
            </a:r>
          </a:p>
          <a:p>
            <a:pPr marL="292100" lvl="1" indent="-292100">
              <a:buFont typeface="Wingdings" pitchFamily="2" charset="2"/>
              <a:buChar char="§"/>
            </a:pPr>
            <a:endParaRPr lang="en-US" sz="2200" dirty="0"/>
          </a:p>
          <a:p>
            <a:pPr marL="292100" lvl="1" indent="-292100">
              <a:buFont typeface="Wingdings" pitchFamily="2" charset="2"/>
              <a:buChar char="§"/>
            </a:pPr>
            <a:r>
              <a:rPr lang="en-US" sz="2200" dirty="0"/>
              <a:t>Aimed at facilitating the use of ADR in blockchain-related disputes. </a:t>
            </a:r>
          </a:p>
          <a:p>
            <a:pPr marL="292100" lvl="1" indent="-292100">
              <a:buFont typeface="Wingdings" pitchFamily="2" charset="2"/>
              <a:buChar char="§"/>
            </a:pPr>
            <a:endParaRPr lang="en-US" sz="2200" dirty="0"/>
          </a:p>
          <a:p>
            <a:pPr marL="292100" lvl="1" indent="-292100">
              <a:buFont typeface="Wingdings" pitchFamily="2" charset="2"/>
              <a:buChar char="§"/>
            </a:pPr>
            <a:r>
              <a:rPr lang="en-US" sz="2200" dirty="0"/>
              <a:t>Adaptation of existing commercial arbitration and mediation rules. </a:t>
            </a:r>
          </a:p>
          <a:p>
            <a:pPr marL="292100" lvl="1" indent="-292100">
              <a:buFont typeface="Wingdings" pitchFamily="2" charset="2"/>
              <a:buChar char="§"/>
            </a:pPr>
            <a:endParaRPr lang="en-US" sz="2200" dirty="0"/>
          </a:p>
          <a:p>
            <a:pPr marL="292100" lvl="1" indent="-292100">
              <a:buFont typeface="Wingdings" pitchFamily="2" charset="2"/>
              <a:buChar char="§"/>
            </a:pPr>
            <a:r>
              <a:rPr lang="en-US" sz="2200" dirty="0" err="1"/>
              <a:t>Recognises</a:t>
            </a:r>
            <a:r>
              <a:rPr lang="en-US" sz="2200" dirty="0"/>
              <a:t> the increasing frequency of smart contracts. </a:t>
            </a:r>
          </a:p>
          <a:p>
            <a:pPr marL="292100" lvl="1" indent="-292100">
              <a:buFont typeface="Wingdings" pitchFamily="2" charset="2"/>
              <a:buChar char="§"/>
            </a:pPr>
            <a:endParaRPr lang="en-US" sz="22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2B4E825-7ACD-B9E4-17E1-8E04BECEEBCD}"/>
              </a:ext>
            </a:extLst>
          </p:cNvPr>
          <p:cNvSpPr txBox="1"/>
          <p:nvPr/>
        </p:nvSpPr>
        <p:spPr>
          <a:xfrm>
            <a:off x="6283746" y="1588318"/>
            <a:ext cx="590825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u="sng" dirty="0"/>
              <a:t>The Digital Dispute Resolution Rules</a:t>
            </a:r>
          </a:p>
          <a:p>
            <a:pPr algn="ctr"/>
            <a:endParaRPr lang="en-US" sz="2400" b="1" u="sng" dirty="0"/>
          </a:p>
          <a:p>
            <a:pPr algn="ctr"/>
            <a:endParaRPr lang="en-US" sz="2400" b="1" u="sng" dirty="0"/>
          </a:p>
          <a:p>
            <a:pPr algn="ctr"/>
            <a:r>
              <a:rPr lang="en-US" sz="2400" b="1" u="sng" dirty="0"/>
              <a:t>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5E6AA65-40D2-4406-02C1-2FA8230E6FA8}"/>
              </a:ext>
            </a:extLst>
          </p:cNvPr>
          <p:cNvSpPr txBox="1"/>
          <p:nvPr/>
        </p:nvSpPr>
        <p:spPr>
          <a:xfrm>
            <a:off x="6173155" y="2227470"/>
            <a:ext cx="4614200" cy="44935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92100" lvl="1" indent="-292100" algn="just">
              <a:buFont typeface="Wingdings" pitchFamily="2" charset="2"/>
              <a:buChar char="§"/>
            </a:pPr>
            <a:r>
              <a:rPr lang="en-US" sz="2200" dirty="0"/>
              <a:t>Introduced by the UK Jurisdiction Taskforce in April 2021. </a:t>
            </a:r>
          </a:p>
          <a:p>
            <a:pPr marL="292100" lvl="1" indent="-292100" algn="just">
              <a:buFont typeface="Wingdings" pitchFamily="2" charset="2"/>
              <a:buChar char="§"/>
            </a:pPr>
            <a:endParaRPr lang="en-US" sz="2200" dirty="0"/>
          </a:p>
          <a:p>
            <a:pPr marL="292100" lvl="1" indent="-292100" algn="just">
              <a:buFont typeface="Wingdings" pitchFamily="2" charset="2"/>
              <a:buChar char="§"/>
            </a:pPr>
            <a:r>
              <a:rPr lang="en-US" sz="2200" dirty="0"/>
              <a:t>Provides a framework for swift and efficient resolution of blockchain-related disputes. </a:t>
            </a:r>
          </a:p>
          <a:p>
            <a:pPr marL="292100" lvl="1" indent="-292100" algn="just">
              <a:buFont typeface="Wingdings" pitchFamily="2" charset="2"/>
              <a:buChar char="§"/>
            </a:pPr>
            <a:endParaRPr lang="en-US" sz="2200" dirty="0"/>
          </a:p>
          <a:p>
            <a:pPr marL="292100" lvl="1" indent="-292100" algn="just">
              <a:buFont typeface="Wingdings" pitchFamily="2" charset="2"/>
              <a:buChar char="§"/>
            </a:pPr>
            <a:r>
              <a:rPr lang="en-US" sz="2200" dirty="0"/>
              <a:t>Adapts traditional dispute resolution rules for on-chain transactions. </a:t>
            </a:r>
          </a:p>
          <a:p>
            <a:pPr marL="292100" lvl="1" indent="-292100" algn="just">
              <a:buFont typeface="Wingdings" pitchFamily="2" charset="2"/>
              <a:buChar char="§"/>
            </a:pPr>
            <a:endParaRPr lang="en-US" sz="2200" dirty="0"/>
          </a:p>
          <a:p>
            <a:pPr marL="292100" lvl="1" indent="-292100" algn="just">
              <a:buFont typeface="Wingdings" pitchFamily="2" charset="2"/>
              <a:buChar char="§"/>
            </a:pPr>
            <a:r>
              <a:rPr lang="en-US" sz="2200" dirty="0" err="1"/>
              <a:t>Utilises</a:t>
            </a:r>
            <a:r>
              <a:rPr lang="en-US" sz="2200" dirty="0"/>
              <a:t> technology to foster the resolution process. </a:t>
            </a:r>
          </a:p>
        </p:txBody>
      </p:sp>
      <p:pic>
        <p:nvPicPr>
          <p:cNvPr id="7" name="Graphic 6" descr="Hill scene with solid fill">
            <a:extLst>
              <a:ext uri="{FF2B5EF4-FFF2-40B4-BE49-F238E27FC236}">
                <a16:creationId xmlns:a16="http://schemas.microsoft.com/office/drawing/2014/main" id="{7DDCF8A4-9856-427C-697A-87C542F8C6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905667" y="2387332"/>
            <a:ext cx="1140734" cy="1140734"/>
          </a:xfrm>
          <a:prstGeom prst="rect">
            <a:avLst/>
          </a:prstGeom>
        </p:spPr>
      </p:pic>
      <p:pic>
        <p:nvPicPr>
          <p:cNvPr id="4" name="Graphic 3" descr="Contract with solid fill">
            <a:extLst>
              <a:ext uri="{FF2B5EF4-FFF2-40B4-BE49-F238E27FC236}">
                <a16:creationId xmlns:a16="http://schemas.microsoft.com/office/drawing/2014/main" id="{82683542-61C9-54E1-194E-1C6440526C9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851238" y="2389560"/>
            <a:ext cx="1148455" cy="1148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139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1DF98B-6D1D-1CA9-E17A-032EFABBA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83973"/>
            <a:ext cx="7357533" cy="1742812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Integration of Blockchain and Smart Contracts in Mediation</a:t>
            </a:r>
            <a:br>
              <a:rPr lang="en-US" sz="3200" dirty="0">
                <a:solidFill>
                  <a:schemeClr val="bg1"/>
                </a:solidFill>
              </a:rPr>
            </a:br>
            <a:br>
              <a:rPr lang="en-US" sz="3200" dirty="0">
                <a:solidFill>
                  <a:schemeClr val="bg1"/>
                </a:solidFill>
              </a:rPr>
            </a:br>
            <a:br>
              <a:rPr lang="en-US" sz="3200" dirty="0">
                <a:solidFill>
                  <a:schemeClr val="bg1"/>
                </a:solidFill>
              </a:rPr>
            </a:br>
            <a:endParaRPr lang="en-US" sz="3200" dirty="0"/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4425EE62-BD8E-14D6-F2F8-F25C68D6F297}"/>
              </a:ext>
            </a:extLst>
          </p:cNvPr>
          <p:cNvSpPr/>
          <p:nvPr/>
        </p:nvSpPr>
        <p:spPr>
          <a:xfrm>
            <a:off x="110593" y="1498773"/>
            <a:ext cx="5908254" cy="5167406"/>
          </a:xfrm>
          <a:prstGeom prst="roundRect">
            <a:avLst>
              <a:gd name="adj" fmla="val 9425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624F76DD-C424-62C6-193B-FB9871BED68C}"/>
              </a:ext>
            </a:extLst>
          </p:cNvPr>
          <p:cNvSpPr/>
          <p:nvPr/>
        </p:nvSpPr>
        <p:spPr>
          <a:xfrm>
            <a:off x="6199451" y="1495591"/>
            <a:ext cx="5874813" cy="5170587"/>
          </a:xfrm>
          <a:prstGeom prst="roundRect">
            <a:avLst>
              <a:gd name="adj" fmla="val 9425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1E75DBA-314A-0A65-37AD-F2FE9929BFC3}"/>
              </a:ext>
            </a:extLst>
          </p:cNvPr>
          <p:cNvSpPr txBox="1"/>
          <p:nvPr/>
        </p:nvSpPr>
        <p:spPr>
          <a:xfrm>
            <a:off x="124525" y="1574259"/>
            <a:ext cx="5908254" cy="1697068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b="1" u="sng" dirty="0"/>
              <a:t>Advantages of Integration</a:t>
            </a:r>
          </a:p>
          <a:p>
            <a:pPr algn="ctr">
              <a:lnSpc>
                <a:spcPct val="150000"/>
              </a:lnSpc>
            </a:pPr>
            <a:endParaRPr lang="en-US" sz="2400" b="1" u="sng" dirty="0"/>
          </a:p>
          <a:p>
            <a:pPr algn="ctr">
              <a:lnSpc>
                <a:spcPct val="150000"/>
              </a:lnSpc>
            </a:pPr>
            <a:endParaRPr lang="en-US" sz="2400" b="1" u="sng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90081B8-06FB-87D1-2743-572DB82C56FE}"/>
              </a:ext>
            </a:extLst>
          </p:cNvPr>
          <p:cNvSpPr txBox="1"/>
          <p:nvPr/>
        </p:nvSpPr>
        <p:spPr>
          <a:xfrm>
            <a:off x="91521" y="2373148"/>
            <a:ext cx="4848763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92100" lvl="1" indent="-292100">
              <a:buFont typeface="Wingdings" pitchFamily="2" charset="2"/>
              <a:buChar char="§"/>
            </a:pPr>
            <a:r>
              <a:rPr lang="en-US" sz="2200" dirty="0"/>
              <a:t>Transparency: </a:t>
            </a:r>
            <a:r>
              <a:rPr lang="en-US" sz="2200" dirty="0" err="1"/>
              <a:t>Decentralised</a:t>
            </a:r>
            <a:r>
              <a:rPr lang="en-US" sz="2200" dirty="0"/>
              <a:t> ledger technology ensures an immutable record of transactions. </a:t>
            </a:r>
          </a:p>
          <a:p>
            <a:pPr marL="292100" lvl="1" indent="-292100">
              <a:buFont typeface="Wingdings" pitchFamily="2" charset="2"/>
              <a:buChar char="§"/>
            </a:pPr>
            <a:endParaRPr lang="en-US" sz="2200" dirty="0"/>
          </a:p>
          <a:p>
            <a:pPr marL="292100" lvl="1" indent="-292100">
              <a:buFont typeface="Wingdings" pitchFamily="2" charset="2"/>
              <a:buChar char="§"/>
            </a:pPr>
            <a:r>
              <a:rPr lang="en-US" sz="2200" dirty="0"/>
              <a:t>Efficiency: Smart contracts automate contractual obligations, </a:t>
            </a:r>
            <a:r>
              <a:rPr lang="en-US" sz="2200" dirty="0" err="1"/>
              <a:t>minimising</a:t>
            </a:r>
            <a:r>
              <a:rPr lang="en-US" sz="2200" dirty="0"/>
              <a:t> potential for dispute. </a:t>
            </a:r>
          </a:p>
          <a:p>
            <a:pPr marL="292100" lvl="1" indent="-292100">
              <a:buFont typeface="Wingdings" pitchFamily="2" charset="2"/>
              <a:buChar char="§"/>
            </a:pPr>
            <a:endParaRPr lang="en-US" sz="2200" dirty="0"/>
          </a:p>
          <a:p>
            <a:pPr marL="292100" lvl="1" indent="-292100">
              <a:buFont typeface="Wingdings" pitchFamily="2" charset="2"/>
              <a:buChar char="§"/>
            </a:pPr>
            <a:r>
              <a:rPr lang="en-US" sz="2200" dirty="0"/>
              <a:t>Security: Immutable records eliminate the possibility of tampering.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2B4E825-7ACD-B9E4-17E1-8E04BECEEBCD}"/>
              </a:ext>
            </a:extLst>
          </p:cNvPr>
          <p:cNvSpPr txBox="1"/>
          <p:nvPr/>
        </p:nvSpPr>
        <p:spPr>
          <a:xfrm>
            <a:off x="6227283" y="1701667"/>
            <a:ext cx="590825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u="sng" dirty="0"/>
              <a:t>Facilitative and Evaluative Mediation</a:t>
            </a:r>
          </a:p>
          <a:p>
            <a:pPr algn="ctr"/>
            <a:endParaRPr lang="en-US" sz="2400" b="1" u="sng" dirty="0"/>
          </a:p>
          <a:p>
            <a:pPr algn="ctr"/>
            <a:endParaRPr lang="en-US" sz="2400" b="1" u="sng" dirty="0"/>
          </a:p>
          <a:p>
            <a:pPr algn="ctr"/>
            <a:r>
              <a:rPr lang="en-US" sz="2400" b="1" u="sng" dirty="0"/>
              <a:t>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5E6AA65-40D2-4406-02C1-2FA8230E6FA8}"/>
              </a:ext>
            </a:extLst>
          </p:cNvPr>
          <p:cNvSpPr txBox="1"/>
          <p:nvPr/>
        </p:nvSpPr>
        <p:spPr>
          <a:xfrm>
            <a:off x="6173155" y="2326785"/>
            <a:ext cx="4614200" cy="38164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92100" lvl="1" indent="-292100" algn="just">
              <a:buFont typeface="Wingdings" pitchFamily="2" charset="2"/>
              <a:buChar char="§"/>
            </a:pPr>
            <a:r>
              <a:rPr lang="en-US" sz="2200" dirty="0"/>
              <a:t>Facilitative Mediation: Mediator guides the process, parties retain control over the outcome. </a:t>
            </a:r>
          </a:p>
          <a:p>
            <a:pPr marL="292100" lvl="1" indent="-292100" algn="just">
              <a:buFont typeface="Wingdings" pitchFamily="2" charset="2"/>
              <a:buChar char="§"/>
            </a:pPr>
            <a:endParaRPr lang="en-US" sz="2200" dirty="0"/>
          </a:p>
          <a:p>
            <a:pPr marL="292100" lvl="1" indent="-292100" algn="just">
              <a:buFont typeface="Wingdings" pitchFamily="2" charset="2"/>
              <a:buChar char="§"/>
            </a:pPr>
            <a:r>
              <a:rPr lang="en-US" sz="2200" dirty="0"/>
              <a:t>Evaluative Mediation: Mediator offers opinions on strengths and weaknesses of each party's case. </a:t>
            </a:r>
          </a:p>
          <a:p>
            <a:pPr marL="292100" lvl="1" indent="-292100" algn="just">
              <a:buFont typeface="Wingdings" pitchFamily="2" charset="2"/>
              <a:buChar char="§"/>
            </a:pPr>
            <a:endParaRPr lang="en-US" sz="2200" dirty="0"/>
          </a:p>
          <a:p>
            <a:pPr marL="292100" lvl="1" indent="-292100" algn="just">
              <a:buFont typeface="Wingdings" pitchFamily="2" charset="2"/>
              <a:buChar char="§"/>
            </a:pPr>
            <a:r>
              <a:rPr lang="en-US" sz="2200" dirty="0"/>
              <a:t>Application: Both styles can be enhanced by blockchain and smart contracts.</a:t>
            </a:r>
          </a:p>
        </p:txBody>
      </p:sp>
      <p:pic>
        <p:nvPicPr>
          <p:cNvPr id="4" name="Graphic 3" descr="Contract with solid fill">
            <a:extLst>
              <a:ext uri="{FF2B5EF4-FFF2-40B4-BE49-F238E27FC236}">
                <a16:creationId xmlns:a16="http://schemas.microsoft.com/office/drawing/2014/main" id="{82683542-61C9-54E1-194E-1C6440526C9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851238" y="2389560"/>
            <a:ext cx="1148455" cy="1148455"/>
          </a:xfrm>
          <a:prstGeom prst="rect">
            <a:avLst/>
          </a:prstGeom>
        </p:spPr>
      </p:pic>
      <p:pic>
        <p:nvPicPr>
          <p:cNvPr id="5" name="Graphic 4" descr="Handshake with solid fill">
            <a:extLst>
              <a:ext uri="{FF2B5EF4-FFF2-40B4-BE49-F238E27FC236}">
                <a16:creationId xmlns:a16="http://schemas.microsoft.com/office/drawing/2014/main" id="{8AC612F7-327C-5C30-B691-8637898C871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909959" y="2229626"/>
            <a:ext cx="1041701" cy="1041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83854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1DF98B-6D1D-1CA9-E17A-032EFABBA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79981"/>
            <a:ext cx="7357533" cy="1742812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Blockchain in Mediation Process</a:t>
            </a:r>
            <a:br>
              <a:rPr lang="en-US" sz="3200" dirty="0">
                <a:solidFill>
                  <a:schemeClr val="bg1"/>
                </a:solidFill>
              </a:rPr>
            </a:br>
            <a:br>
              <a:rPr lang="en-US" sz="3200" dirty="0">
                <a:solidFill>
                  <a:schemeClr val="bg1"/>
                </a:solidFill>
              </a:rPr>
            </a:br>
            <a:br>
              <a:rPr lang="en-US" sz="3200" dirty="0">
                <a:solidFill>
                  <a:schemeClr val="bg1"/>
                </a:solidFill>
              </a:rPr>
            </a:br>
            <a:endParaRPr lang="en-US" sz="3200" dirty="0"/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4425EE62-BD8E-14D6-F2F8-F25C68D6F297}"/>
              </a:ext>
            </a:extLst>
          </p:cNvPr>
          <p:cNvSpPr/>
          <p:nvPr/>
        </p:nvSpPr>
        <p:spPr>
          <a:xfrm>
            <a:off x="110593" y="1498773"/>
            <a:ext cx="5908254" cy="5167406"/>
          </a:xfrm>
          <a:prstGeom prst="roundRect">
            <a:avLst>
              <a:gd name="adj" fmla="val 9425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624F76DD-C424-62C6-193B-FB9871BED68C}"/>
              </a:ext>
            </a:extLst>
          </p:cNvPr>
          <p:cNvSpPr/>
          <p:nvPr/>
        </p:nvSpPr>
        <p:spPr>
          <a:xfrm>
            <a:off x="6199451" y="1495591"/>
            <a:ext cx="5874813" cy="5170587"/>
          </a:xfrm>
          <a:prstGeom prst="roundRect">
            <a:avLst>
              <a:gd name="adj" fmla="val 9425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1E75DBA-314A-0A65-37AD-F2FE9929BFC3}"/>
              </a:ext>
            </a:extLst>
          </p:cNvPr>
          <p:cNvSpPr txBox="1"/>
          <p:nvPr/>
        </p:nvSpPr>
        <p:spPr>
          <a:xfrm>
            <a:off x="124525" y="1574259"/>
            <a:ext cx="5908254" cy="1697068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b="1" u="sng" dirty="0"/>
              <a:t>Mediator Selection and Process</a:t>
            </a:r>
          </a:p>
          <a:p>
            <a:pPr algn="ctr">
              <a:lnSpc>
                <a:spcPct val="150000"/>
              </a:lnSpc>
            </a:pPr>
            <a:endParaRPr lang="en-US" sz="2400" b="1" u="sng" dirty="0"/>
          </a:p>
          <a:p>
            <a:pPr algn="ctr">
              <a:lnSpc>
                <a:spcPct val="150000"/>
              </a:lnSpc>
            </a:pPr>
            <a:endParaRPr lang="en-US" sz="2400" b="1" u="sng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90081B8-06FB-87D1-2743-572DB82C56FE}"/>
              </a:ext>
            </a:extLst>
          </p:cNvPr>
          <p:cNvSpPr txBox="1"/>
          <p:nvPr/>
        </p:nvSpPr>
        <p:spPr>
          <a:xfrm>
            <a:off x="91521" y="2373148"/>
            <a:ext cx="4848763" cy="38164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92100" lvl="1" indent="-292100">
              <a:buFont typeface="Wingdings" pitchFamily="2" charset="2"/>
              <a:buChar char="§"/>
            </a:pPr>
            <a:r>
              <a:rPr lang="en-US" sz="2200" dirty="0"/>
              <a:t>Mediator Database: Blockchain maintains a </a:t>
            </a:r>
            <a:r>
              <a:rPr lang="en-US" sz="2200" dirty="0" err="1"/>
              <a:t>decentralised</a:t>
            </a:r>
            <a:r>
              <a:rPr lang="en-US" sz="2200" dirty="0"/>
              <a:t> database of certified mediators. </a:t>
            </a:r>
          </a:p>
          <a:p>
            <a:pPr marL="292100" lvl="1" indent="-292100">
              <a:buFont typeface="Wingdings" pitchFamily="2" charset="2"/>
              <a:buChar char="§"/>
            </a:pPr>
            <a:endParaRPr lang="en-US" sz="2200" dirty="0"/>
          </a:p>
          <a:p>
            <a:pPr marL="292100" lvl="1" indent="-292100">
              <a:buFont typeface="Wingdings" pitchFamily="2" charset="2"/>
              <a:buChar char="§"/>
            </a:pPr>
            <a:r>
              <a:rPr lang="en-US" sz="2200" dirty="0"/>
              <a:t>Smart Contracts: Automate the agreement signing stage, coding rights and obligations. </a:t>
            </a:r>
          </a:p>
          <a:p>
            <a:pPr marL="292100" lvl="1" indent="-292100">
              <a:buFont typeface="Wingdings" pitchFamily="2" charset="2"/>
              <a:buChar char="§"/>
            </a:pPr>
            <a:endParaRPr lang="en-US" sz="2200" dirty="0"/>
          </a:p>
          <a:p>
            <a:pPr marL="292100" lvl="1" indent="-292100">
              <a:buFont typeface="Wingdings" pitchFamily="2" charset="2"/>
              <a:buChar char="§"/>
            </a:pPr>
            <a:r>
              <a:rPr lang="en-US" sz="2200" dirty="0"/>
              <a:t>Timestamping: Secure and transparent recording and tracking of all proceedings.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2B4E825-7ACD-B9E4-17E1-8E04BECEEBCD}"/>
              </a:ext>
            </a:extLst>
          </p:cNvPr>
          <p:cNvSpPr txBox="1"/>
          <p:nvPr/>
        </p:nvSpPr>
        <p:spPr>
          <a:xfrm>
            <a:off x="6283746" y="1701667"/>
            <a:ext cx="590825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u="sng" dirty="0"/>
              <a:t>Future Directions and Challenges</a:t>
            </a:r>
          </a:p>
          <a:p>
            <a:pPr algn="ctr"/>
            <a:endParaRPr lang="en-US" sz="2400" b="1" u="sng" dirty="0"/>
          </a:p>
          <a:p>
            <a:pPr algn="ctr"/>
            <a:endParaRPr lang="en-US" sz="2400" b="1" u="sng" dirty="0"/>
          </a:p>
          <a:p>
            <a:pPr algn="ctr"/>
            <a:r>
              <a:rPr lang="en-US" sz="2400" b="1" u="sng" dirty="0"/>
              <a:t>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5E6AA65-40D2-4406-02C1-2FA8230E6FA8}"/>
              </a:ext>
            </a:extLst>
          </p:cNvPr>
          <p:cNvSpPr txBox="1"/>
          <p:nvPr/>
        </p:nvSpPr>
        <p:spPr>
          <a:xfrm>
            <a:off x="6205909" y="2345393"/>
            <a:ext cx="4614200" cy="38164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92100" lvl="1" indent="-292100" algn="just">
              <a:buFont typeface="Wingdings" pitchFamily="2" charset="2"/>
              <a:buChar char="§"/>
            </a:pPr>
            <a:r>
              <a:rPr lang="en-US" sz="2200" dirty="0"/>
              <a:t>Multi-Step Resolution: Blockchain adaptable to multi-step processes like arbitration. </a:t>
            </a:r>
          </a:p>
          <a:p>
            <a:pPr marL="292100" lvl="1" indent="-292100" algn="just">
              <a:buFont typeface="Wingdings" pitchFamily="2" charset="2"/>
              <a:buChar char="§"/>
            </a:pPr>
            <a:endParaRPr lang="en-US" sz="2200" dirty="0"/>
          </a:p>
          <a:p>
            <a:pPr marL="292100" lvl="1" indent="-292100" algn="just">
              <a:buFont typeface="Wingdings" pitchFamily="2" charset="2"/>
              <a:buChar char="§"/>
            </a:pPr>
            <a:r>
              <a:rPr lang="en-US" sz="2200" dirty="0" err="1"/>
              <a:t>Decentralised</a:t>
            </a:r>
            <a:r>
              <a:rPr lang="en-US" sz="2200" dirty="0"/>
              <a:t> Systems: Set for expansion but pose challenges in communal deliberation. </a:t>
            </a:r>
          </a:p>
          <a:p>
            <a:pPr marL="292100" lvl="1" indent="-292100" algn="just">
              <a:buFont typeface="Wingdings" pitchFamily="2" charset="2"/>
              <a:buChar char="§"/>
            </a:pPr>
            <a:endParaRPr lang="en-US" sz="2200" dirty="0"/>
          </a:p>
          <a:p>
            <a:pPr marL="292100" lvl="1" indent="-292100" algn="just">
              <a:buFont typeface="Wingdings" pitchFamily="2" charset="2"/>
              <a:buChar char="§"/>
            </a:pPr>
            <a:r>
              <a:rPr lang="en-US" sz="2200" dirty="0"/>
              <a:t>Regulatory Complexities: Need for global coordination across jurisdictions.</a:t>
            </a:r>
          </a:p>
        </p:txBody>
      </p:sp>
      <p:pic>
        <p:nvPicPr>
          <p:cNvPr id="6" name="Graphic 5" descr="Judge male with solid fill">
            <a:extLst>
              <a:ext uri="{FF2B5EF4-FFF2-40B4-BE49-F238E27FC236}">
                <a16:creationId xmlns:a16="http://schemas.microsoft.com/office/drawing/2014/main" id="{7AB37FAF-32E2-8C26-20FF-02B6F4BD8E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919894" y="2309657"/>
            <a:ext cx="1119343" cy="1119343"/>
          </a:xfrm>
          <a:prstGeom prst="rect">
            <a:avLst/>
          </a:prstGeom>
        </p:spPr>
      </p:pic>
      <p:pic>
        <p:nvPicPr>
          <p:cNvPr id="8" name="Graphic 7" descr="Scales of justice with solid fill">
            <a:extLst>
              <a:ext uri="{FF2B5EF4-FFF2-40B4-BE49-F238E27FC236}">
                <a16:creationId xmlns:a16="http://schemas.microsoft.com/office/drawing/2014/main" id="{BCE59C83-F485-0C35-0E10-F71959FDCA2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980323" y="2373148"/>
            <a:ext cx="1023235" cy="1023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5202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1DF98B-6D1D-1CA9-E17A-032EFABBA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55675"/>
            <a:ext cx="7357533" cy="1742812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Possible Solutions to Challenges in Smart Contracts and Blockchain Technology</a:t>
            </a:r>
            <a:br>
              <a:rPr lang="en-US" sz="3200" dirty="0">
                <a:solidFill>
                  <a:schemeClr val="bg1"/>
                </a:solidFill>
              </a:rPr>
            </a:br>
            <a:br>
              <a:rPr lang="en-US" sz="3200" dirty="0">
                <a:solidFill>
                  <a:schemeClr val="bg1"/>
                </a:solidFill>
              </a:rPr>
            </a:br>
            <a:br>
              <a:rPr lang="en-US" sz="3200" dirty="0">
                <a:solidFill>
                  <a:schemeClr val="bg1"/>
                </a:solidFill>
              </a:rPr>
            </a:br>
            <a:endParaRPr lang="en-US" sz="3200" dirty="0"/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4425EE62-BD8E-14D6-F2F8-F25C68D6F297}"/>
              </a:ext>
            </a:extLst>
          </p:cNvPr>
          <p:cNvSpPr/>
          <p:nvPr/>
        </p:nvSpPr>
        <p:spPr>
          <a:xfrm>
            <a:off x="110593" y="1498773"/>
            <a:ext cx="5908254" cy="5167406"/>
          </a:xfrm>
          <a:prstGeom prst="roundRect">
            <a:avLst>
              <a:gd name="adj" fmla="val 9425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624F76DD-C424-62C6-193B-FB9871BED68C}"/>
              </a:ext>
            </a:extLst>
          </p:cNvPr>
          <p:cNvSpPr/>
          <p:nvPr/>
        </p:nvSpPr>
        <p:spPr>
          <a:xfrm>
            <a:off x="6317187" y="1495591"/>
            <a:ext cx="5874813" cy="5170587"/>
          </a:xfrm>
          <a:prstGeom prst="roundRect">
            <a:avLst>
              <a:gd name="adj" fmla="val 9425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1E75DBA-314A-0A65-37AD-F2FE9929BFC3}"/>
              </a:ext>
            </a:extLst>
          </p:cNvPr>
          <p:cNvSpPr txBox="1"/>
          <p:nvPr/>
        </p:nvSpPr>
        <p:spPr>
          <a:xfrm>
            <a:off x="117736" y="1495591"/>
            <a:ext cx="5908254" cy="114307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b="1" u="sng" dirty="0"/>
              <a:t>Legal and Educational Solutions</a:t>
            </a:r>
          </a:p>
          <a:p>
            <a:pPr algn="ctr">
              <a:lnSpc>
                <a:spcPct val="150000"/>
              </a:lnSpc>
            </a:pPr>
            <a:endParaRPr lang="en-US" sz="2400" b="1" u="sng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90081B8-06FB-87D1-2743-572DB82C56FE}"/>
              </a:ext>
            </a:extLst>
          </p:cNvPr>
          <p:cNvSpPr txBox="1"/>
          <p:nvPr/>
        </p:nvSpPr>
        <p:spPr>
          <a:xfrm>
            <a:off x="117736" y="2387332"/>
            <a:ext cx="4848763" cy="38164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92100" lvl="1" indent="-292100">
              <a:buFont typeface="Wingdings" pitchFamily="2" charset="2"/>
              <a:buChar char="§"/>
            </a:pPr>
            <a:r>
              <a:rPr lang="en-US" sz="2200" dirty="0"/>
              <a:t>Legal Standing of Smart Contracts</a:t>
            </a:r>
          </a:p>
          <a:p>
            <a:pPr marL="749300" lvl="2" indent="-292100">
              <a:buFont typeface="Wingdings" pitchFamily="2" charset="2"/>
              <a:buChar char="§"/>
            </a:pPr>
            <a:r>
              <a:rPr lang="en-US" sz="2200" dirty="0"/>
              <a:t>Legislation or regulation should define the legal standing. </a:t>
            </a:r>
          </a:p>
          <a:p>
            <a:pPr marL="292100" lvl="1" indent="-292100">
              <a:buFont typeface="Wingdings" pitchFamily="2" charset="2"/>
              <a:buChar char="§"/>
            </a:pPr>
            <a:endParaRPr lang="en-US" sz="2200" dirty="0"/>
          </a:p>
          <a:p>
            <a:pPr marL="292100" lvl="1" indent="-292100">
              <a:buFont typeface="Wingdings" pitchFamily="2" charset="2"/>
              <a:buChar char="§"/>
            </a:pPr>
            <a:r>
              <a:rPr lang="en-US" sz="2200" dirty="0"/>
              <a:t>Education on Technology </a:t>
            </a:r>
          </a:p>
          <a:p>
            <a:pPr marL="749300" lvl="2" indent="-292100">
              <a:buFont typeface="Wingdings" pitchFamily="2" charset="2"/>
              <a:buChar char="§"/>
            </a:pPr>
            <a:r>
              <a:rPr lang="en-US" sz="2200" dirty="0"/>
              <a:t>Alleviate concerns through education. </a:t>
            </a:r>
          </a:p>
          <a:p>
            <a:pPr marL="292100" lvl="1" indent="-292100">
              <a:buFont typeface="Wingdings" pitchFamily="2" charset="2"/>
              <a:buChar char="§"/>
            </a:pPr>
            <a:endParaRPr lang="en-US" sz="2200" dirty="0"/>
          </a:p>
          <a:p>
            <a:pPr marL="292100" lvl="1" indent="-292100">
              <a:buFont typeface="Wingdings" pitchFamily="2" charset="2"/>
              <a:buChar char="§"/>
            </a:pPr>
            <a:r>
              <a:rPr lang="en-US" sz="2200" dirty="0"/>
              <a:t>Digital Literacy </a:t>
            </a:r>
          </a:p>
          <a:p>
            <a:pPr marL="749300" lvl="2" indent="-292100">
              <a:buFont typeface="Wingdings" pitchFamily="2" charset="2"/>
              <a:buChar char="§"/>
            </a:pPr>
            <a:r>
              <a:rPr lang="en-US" sz="2200" dirty="0"/>
              <a:t>Role of government and educational institutions.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2B4E825-7ACD-B9E4-17E1-8E04BECEEBCD}"/>
              </a:ext>
            </a:extLst>
          </p:cNvPr>
          <p:cNvSpPr txBox="1"/>
          <p:nvPr/>
        </p:nvSpPr>
        <p:spPr>
          <a:xfrm>
            <a:off x="6244032" y="1632611"/>
            <a:ext cx="590825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u="sng" dirty="0"/>
              <a:t>Technical and Regulatory Solutions</a:t>
            </a:r>
          </a:p>
          <a:p>
            <a:pPr algn="ctr"/>
            <a:endParaRPr lang="en-US" sz="2400" b="1" u="sng" dirty="0"/>
          </a:p>
          <a:p>
            <a:pPr algn="ctr"/>
            <a:endParaRPr lang="en-US" sz="2400" b="1" u="sng" dirty="0"/>
          </a:p>
          <a:p>
            <a:pPr algn="ctr"/>
            <a:r>
              <a:rPr lang="en-US" sz="2400" b="1" u="sng" dirty="0"/>
              <a:t>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5E6AA65-40D2-4406-02C1-2FA8230E6FA8}"/>
              </a:ext>
            </a:extLst>
          </p:cNvPr>
          <p:cNvSpPr txBox="1"/>
          <p:nvPr/>
        </p:nvSpPr>
        <p:spPr>
          <a:xfrm>
            <a:off x="6324330" y="2387332"/>
            <a:ext cx="4614200" cy="38164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92100" lvl="1" indent="-292100" algn="just">
              <a:buFont typeface="Wingdings" pitchFamily="2" charset="2"/>
              <a:buChar char="§"/>
            </a:pPr>
            <a:r>
              <a:rPr lang="en-US" sz="2200" dirty="0"/>
              <a:t>Data Privacy </a:t>
            </a:r>
          </a:p>
          <a:p>
            <a:pPr marL="749300" lvl="2" indent="-292100" algn="just">
              <a:buFont typeface="Wingdings" pitchFamily="2" charset="2"/>
              <a:buChar char="§"/>
            </a:pPr>
            <a:r>
              <a:rPr lang="en-US" sz="2200" dirty="0"/>
              <a:t>Implement robust data privacy measures. </a:t>
            </a:r>
          </a:p>
          <a:p>
            <a:pPr marL="457200" lvl="2" algn="just"/>
            <a:endParaRPr lang="en-US" sz="2200" dirty="0"/>
          </a:p>
          <a:p>
            <a:pPr marL="292100" lvl="1" indent="-292100" algn="just">
              <a:buFont typeface="Wingdings" pitchFamily="2" charset="2"/>
              <a:buChar char="§"/>
            </a:pPr>
            <a:r>
              <a:rPr lang="en-US" sz="2200" dirty="0"/>
              <a:t>Scalability </a:t>
            </a:r>
          </a:p>
          <a:p>
            <a:pPr marL="749300" lvl="2" indent="-292100" algn="just">
              <a:buFont typeface="Wingdings" pitchFamily="2" charset="2"/>
              <a:buChar char="§"/>
            </a:pPr>
            <a:r>
              <a:rPr lang="en-US" sz="2200" dirty="0"/>
              <a:t>Improve efficiency of blockchain networks. </a:t>
            </a:r>
          </a:p>
          <a:p>
            <a:pPr marL="292100" lvl="1" indent="-292100" algn="just">
              <a:buFont typeface="Wingdings" pitchFamily="2" charset="2"/>
              <a:buChar char="§"/>
            </a:pPr>
            <a:endParaRPr lang="en-US" sz="2200" dirty="0"/>
          </a:p>
          <a:p>
            <a:pPr marL="292100" lvl="1" indent="-292100" algn="just">
              <a:buFont typeface="Wingdings" pitchFamily="2" charset="2"/>
              <a:buChar char="§"/>
            </a:pPr>
            <a:r>
              <a:rPr lang="en-US" sz="2200" dirty="0"/>
              <a:t>Continuous R&amp;D </a:t>
            </a:r>
          </a:p>
          <a:p>
            <a:pPr marL="749300" lvl="2" indent="-292100" algn="just">
              <a:buFont typeface="Wingdings" pitchFamily="2" charset="2"/>
              <a:buChar char="§"/>
            </a:pPr>
            <a:r>
              <a:rPr lang="en-US" sz="2200" dirty="0"/>
              <a:t>Exploration of efficient consensus algorithms. </a:t>
            </a:r>
          </a:p>
        </p:txBody>
      </p:sp>
      <p:pic>
        <p:nvPicPr>
          <p:cNvPr id="10" name="Graphic 9" descr="Highway scene with solid fill">
            <a:extLst>
              <a:ext uri="{FF2B5EF4-FFF2-40B4-BE49-F238E27FC236}">
                <a16:creationId xmlns:a16="http://schemas.microsoft.com/office/drawing/2014/main" id="{60E40AD3-A2EA-E6CD-44F8-1F52C002F2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683563" y="2309984"/>
            <a:ext cx="1240972" cy="1240972"/>
          </a:xfrm>
          <a:prstGeom prst="rect">
            <a:avLst/>
          </a:prstGeom>
        </p:spPr>
      </p:pic>
      <p:pic>
        <p:nvPicPr>
          <p:cNvPr id="20" name="Graphic 19" descr="Artificial Intelligence with solid fill">
            <a:extLst>
              <a:ext uri="{FF2B5EF4-FFF2-40B4-BE49-F238E27FC236}">
                <a16:creationId xmlns:a16="http://schemas.microsoft.com/office/drawing/2014/main" id="{31AE0B53-8113-A9B9-A498-B5FDFA52610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783938" y="2267525"/>
            <a:ext cx="1388205" cy="1388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4534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8994A3-B6D1-6226-80EE-E2E9FDF297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81312"/>
            <a:ext cx="10126133" cy="10953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/>
              <a:t>Thank you! </a:t>
            </a:r>
          </a:p>
        </p:txBody>
      </p:sp>
    </p:spTree>
    <p:extLst>
      <p:ext uri="{BB962C8B-B14F-4D97-AF65-F5344CB8AC3E}">
        <p14:creationId xmlns:p14="http://schemas.microsoft.com/office/powerpoint/2010/main" val="8297291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5709</TotalTime>
  <Words>716</Words>
  <Application>Microsoft Office PowerPoint</Application>
  <PresentationFormat>Widescreen</PresentationFormat>
  <Paragraphs>134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Söhne</vt:lpstr>
      <vt:lpstr>Wingdings</vt:lpstr>
      <vt:lpstr>Office Theme</vt:lpstr>
      <vt:lpstr>The Impact of Blockchain and Smart Contracts on Dispute Settlement: A Case for Mediation  </vt:lpstr>
      <vt:lpstr>Blockchain Technology and Smart Contracts in Law </vt:lpstr>
      <vt:lpstr>Disputes No More? The Role of Smart Contracts in Dispute Avoidance      </vt:lpstr>
      <vt:lpstr>Emerging Legal Framework for Resolving Smart Contract Disputes   </vt:lpstr>
      <vt:lpstr>Integration of Blockchain and Smart Contracts in Mediation   </vt:lpstr>
      <vt:lpstr>Blockchain in Mediation Process   </vt:lpstr>
      <vt:lpstr>Possible Solutions to Challenges in Smart Contracts and Blockchain Technology  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Centrality of Soft Law and Paris Club in the Fragmented Sovereign Debt Restructuring Regime and Beyond</dc:title>
  <dc:creator>Charles Ho Wang Mak</dc:creator>
  <cp:lastModifiedBy>Leah Morrison (lib)</cp:lastModifiedBy>
  <cp:revision>122</cp:revision>
  <dcterms:created xsi:type="dcterms:W3CDTF">2022-06-10T11:39:33Z</dcterms:created>
  <dcterms:modified xsi:type="dcterms:W3CDTF">2023-09-21T11:14:05Z</dcterms:modified>
</cp:coreProperties>
</file>