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4"/>
    <p:sldMasterId id="2147484109" r:id="rId5"/>
    <p:sldMasterId id="2147484092" r:id="rId6"/>
  </p:sldMasterIdLst>
  <p:notesMasterIdLst>
    <p:notesMasterId r:id="rId23"/>
  </p:notesMasterIdLst>
  <p:handoutMasterIdLst>
    <p:handoutMasterId r:id="rId24"/>
  </p:handoutMasterIdLst>
  <p:sldIdLst>
    <p:sldId id="256" r:id="rId7"/>
    <p:sldId id="258" r:id="rId8"/>
    <p:sldId id="260" r:id="rId9"/>
    <p:sldId id="261" r:id="rId10"/>
    <p:sldId id="262" r:id="rId11"/>
    <p:sldId id="263" r:id="rId12"/>
    <p:sldId id="259" r:id="rId13"/>
    <p:sldId id="264" r:id="rId14"/>
    <p:sldId id="265" r:id="rId15"/>
    <p:sldId id="276" r:id="rId16"/>
    <p:sldId id="268" r:id="rId17"/>
    <p:sldId id="277" r:id="rId18"/>
    <p:sldId id="269" r:id="rId19"/>
    <p:sldId id="270" r:id="rId20"/>
    <p:sldId id="273" r:id="rId21"/>
    <p:sldId id="274"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853"/>
    <a:srgbClr val="F9C523"/>
    <a:srgbClr val="F2C570"/>
    <a:srgbClr val="00B8E1"/>
    <a:srgbClr val="9D739E"/>
    <a:srgbClr val="F0E9EE"/>
    <a:srgbClr val="DEE2EA"/>
    <a:srgbClr val="E8DEE6"/>
    <a:srgbClr val="CAC2C8"/>
    <a:srgbClr val="00A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93679-23EA-4B87-9B1E-325420AC0910}" v="18" dt="2023-06-25T21:32:40.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07" autoAdjust="0"/>
  </p:normalViewPr>
  <p:slideViewPr>
    <p:cSldViewPr snapToGrid="0" snapToObjects="1">
      <p:cViewPr varScale="1">
        <p:scale>
          <a:sx n="34" d="100"/>
          <a:sy n="34" d="100"/>
        </p:scale>
        <p:origin x="979"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8" d="100"/>
          <a:sy n="148" d="100"/>
        </p:scale>
        <p:origin x="44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BB-47C8-8F05-9A0136607077}"/>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BB-47C8-8F05-9A0136607077}"/>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BB-47C8-8F05-9A0136607077}"/>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FD3DF-AC00-4BC8-96FB-EC568EB28AFC}"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DF054C9A-CFCB-4BBE-ACDE-E08980C730FE}">
      <dgm:prSet/>
      <dgm:spPr/>
      <dgm:t>
        <a:bodyPr/>
        <a:lstStyle/>
        <a:p>
          <a:pPr marL="0" lvl="0" indent="0" defTabSz="355600">
            <a:spcBef>
              <a:spcPct val="0"/>
            </a:spcBef>
            <a:spcAft>
              <a:spcPct val="35000"/>
            </a:spcAft>
            <a:buNone/>
          </a:pPr>
          <a:r>
            <a:rPr lang="en-GB" sz="1400" b="0" i="0" kern="1200" dirty="0">
              <a:latin typeface="Calibri" panose="020F0502020204030204"/>
              <a:ea typeface="+mn-ea"/>
              <a:cs typeface="+mn-cs"/>
            </a:rPr>
            <a:t>RSC 1965 Ord.11 r.1(1)  </a:t>
          </a:r>
          <a:endParaRPr lang="en-US" sz="1400" b="0" i="0" kern="1200" dirty="0">
            <a:latin typeface="Calibri" panose="020F0502020204030204"/>
            <a:ea typeface="+mn-ea"/>
            <a:cs typeface="+mn-cs"/>
          </a:endParaRPr>
        </a:p>
      </dgm:t>
    </dgm:pt>
    <dgm:pt modelId="{C079898E-8BA4-4DFC-9C06-2BAFABDE28B5}" type="parTrans" cxnId="{7CCAEAF9-B0FB-4848-9849-2C307C71331E}">
      <dgm:prSet/>
      <dgm:spPr/>
      <dgm:t>
        <a:bodyPr/>
        <a:lstStyle/>
        <a:p>
          <a:endParaRPr lang="en-US"/>
        </a:p>
      </dgm:t>
    </dgm:pt>
    <dgm:pt modelId="{739E42B7-A288-431D-BD76-BD98F04883FB}" type="sibTrans" cxnId="{7CCAEAF9-B0FB-4848-9849-2C307C71331E}">
      <dgm:prSet/>
      <dgm:spPr/>
      <dgm:t>
        <a:bodyPr/>
        <a:lstStyle/>
        <a:p>
          <a:endParaRPr lang="en-US"/>
        </a:p>
      </dgm:t>
    </dgm:pt>
    <dgm:pt modelId="{FD9407C9-0990-47E3-BF6A-E4B5B6A0CC4C}">
      <dgm:prSet custT="1"/>
      <dgm:spPr/>
      <dgm:t>
        <a:bodyPr/>
        <a:lstStyle/>
        <a:p>
          <a:pPr marL="0" lvl="0" indent="0" defTabSz="355600">
            <a:spcBef>
              <a:spcPct val="0"/>
            </a:spcBef>
            <a:spcAft>
              <a:spcPct val="35000"/>
            </a:spcAft>
            <a:buNone/>
          </a:pPr>
          <a:r>
            <a:rPr lang="en-GB" sz="1400" b="0" i="0" kern="1200" dirty="0">
              <a:latin typeface="Calibri" panose="020F0502020204030204"/>
              <a:ea typeface="+mn-ea"/>
              <a:cs typeface="+mn-cs"/>
            </a:rPr>
            <a:t>action “founded on a tort committed within the jurisdiction”.</a:t>
          </a:r>
          <a:endParaRPr lang="en-US" sz="1400" b="0" i="0" kern="1200" dirty="0">
            <a:latin typeface="Calibri" panose="020F0502020204030204"/>
            <a:ea typeface="+mn-ea"/>
            <a:cs typeface="+mn-cs"/>
          </a:endParaRPr>
        </a:p>
      </dgm:t>
    </dgm:pt>
    <dgm:pt modelId="{48E102BF-117C-4E43-8593-0288BFCAA077}" type="parTrans" cxnId="{D576EA7D-5F6B-4C14-A0C4-A328111457F9}">
      <dgm:prSet/>
      <dgm:spPr/>
      <dgm:t>
        <a:bodyPr/>
        <a:lstStyle/>
        <a:p>
          <a:endParaRPr lang="en-US"/>
        </a:p>
      </dgm:t>
    </dgm:pt>
    <dgm:pt modelId="{B7FA9F7A-6F35-49EF-9945-9F8A22776BF1}" type="sibTrans" cxnId="{D576EA7D-5F6B-4C14-A0C4-A328111457F9}">
      <dgm:prSet/>
      <dgm:spPr/>
      <dgm:t>
        <a:bodyPr/>
        <a:lstStyle/>
        <a:p>
          <a:endParaRPr lang="en-US"/>
        </a:p>
      </dgm:t>
    </dgm:pt>
    <dgm:pt modelId="{6F72B85B-26F8-4CE3-A1B4-2177D7495700}">
      <dgm:prSet/>
      <dgm:spPr/>
      <dgm:t>
        <a:bodyPr/>
        <a:lstStyle/>
        <a:p>
          <a:r>
            <a:rPr lang="en-GB" b="0" i="0"/>
            <a:t>SI 1983/1181 (1987)– </a:t>
          </a:r>
        </a:p>
        <a:p>
          <a:r>
            <a:rPr lang="en-GB" b="0" i="0"/>
            <a:t>claim in tort where </a:t>
          </a:r>
          <a:r>
            <a:rPr lang="en-GB" b="0" i="1"/>
            <a:t>“</a:t>
          </a:r>
          <a:r>
            <a:rPr lang="en-GB" b="1" i="1"/>
            <a:t>the</a:t>
          </a:r>
          <a:r>
            <a:rPr lang="en-GB" b="0" i="1"/>
            <a:t> damage was sustained, or resulted from an act committed, within the jurisdiction</a:t>
          </a:r>
          <a:r>
            <a:rPr lang="en-GB" b="0" i="0"/>
            <a:t>”</a:t>
          </a:r>
          <a:endParaRPr lang="en-US"/>
        </a:p>
      </dgm:t>
    </dgm:pt>
    <dgm:pt modelId="{23612EB0-67D6-490D-B76B-827BAA416027}" type="parTrans" cxnId="{E998D0DD-AE5B-4410-9AC2-7908A978E5E1}">
      <dgm:prSet/>
      <dgm:spPr/>
      <dgm:t>
        <a:bodyPr/>
        <a:lstStyle/>
        <a:p>
          <a:endParaRPr lang="en-US"/>
        </a:p>
      </dgm:t>
    </dgm:pt>
    <dgm:pt modelId="{163BF8CF-7EF0-486C-8942-574960A05DF1}" type="sibTrans" cxnId="{E998D0DD-AE5B-4410-9AC2-7908A978E5E1}">
      <dgm:prSet/>
      <dgm:spPr/>
      <dgm:t>
        <a:bodyPr/>
        <a:lstStyle/>
        <a:p>
          <a:endParaRPr lang="en-US"/>
        </a:p>
      </dgm:t>
    </dgm:pt>
    <dgm:pt modelId="{132C4AFF-E706-481F-B6B2-1037E0634A92}">
      <dgm:prSet/>
      <dgm:spPr/>
      <dgm:t>
        <a:bodyPr/>
        <a:lstStyle/>
        <a:p>
          <a:r>
            <a:rPr lang="en-GB" b="0" i="0"/>
            <a:t>CPR Part 6 (SI 2000/221) r6.20 (8) </a:t>
          </a:r>
        </a:p>
        <a:p>
          <a:r>
            <a:rPr lang="en-GB" b="0" i="1"/>
            <a:t>(a) damage sustained within the jurisdiction; or</a:t>
          </a:r>
        </a:p>
        <a:p>
          <a:r>
            <a:rPr lang="en-GB" b="0" i="1"/>
            <a:t>  (b) damage sustained resulting from an act committed within the jurisdiction.</a:t>
          </a:r>
          <a:endParaRPr lang="en-US"/>
        </a:p>
      </dgm:t>
    </dgm:pt>
    <dgm:pt modelId="{089D0503-C183-486A-9EAF-E4B52D32BCD6}" type="parTrans" cxnId="{4949D5DA-E38C-412A-B124-A1A571C03AD5}">
      <dgm:prSet/>
      <dgm:spPr/>
      <dgm:t>
        <a:bodyPr/>
        <a:lstStyle/>
        <a:p>
          <a:endParaRPr lang="en-US"/>
        </a:p>
      </dgm:t>
    </dgm:pt>
    <dgm:pt modelId="{E0FFC99F-E03D-4A99-A2AF-272A47A220CC}" type="sibTrans" cxnId="{4949D5DA-E38C-412A-B124-A1A571C03AD5}">
      <dgm:prSet/>
      <dgm:spPr/>
      <dgm:t>
        <a:bodyPr/>
        <a:lstStyle/>
        <a:p>
          <a:endParaRPr lang="en-US"/>
        </a:p>
      </dgm:t>
    </dgm:pt>
    <dgm:pt modelId="{C01052A5-4F4C-4D29-AA92-8EE9EEBFDA5B}">
      <dgm:prSet/>
      <dgm:spPr/>
      <dgm:t>
        <a:bodyPr/>
        <a:lstStyle/>
        <a:p>
          <a:r>
            <a:rPr lang="en-GB" b="0" i="0"/>
            <a:t>CPR Update 81  2015) – added </a:t>
          </a:r>
          <a:r>
            <a:rPr lang="en-GB" i="1"/>
            <a:t>“or will be sustained” in subparagraph(a) and of the words “or likely tobe committed” in subpara.(b).</a:t>
          </a:r>
          <a:endParaRPr lang="en-US"/>
        </a:p>
      </dgm:t>
    </dgm:pt>
    <dgm:pt modelId="{C53945CF-7AB6-4244-A165-8A1BD7665350}" type="parTrans" cxnId="{CA507DC6-1D8C-4D6F-A614-CDB8F45131D9}">
      <dgm:prSet/>
      <dgm:spPr/>
      <dgm:t>
        <a:bodyPr/>
        <a:lstStyle/>
        <a:p>
          <a:endParaRPr lang="en-US"/>
        </a:p>
      </dgm:t>
    </dgm:pt>
    <dgm:pt modelId="{FE3445E3-89B0-4CEB-8DD1-34002F85D0A8}" type="sibTrans" cxnId="{CA507DC6-1D8C-4D6F-A614-CDB8F45131D9}">
      <dgm:prSet/>
      <dgm:spPr/>
      <dgm:t>
        <a:bodyPr/>
        <a:lstStyle/>
        <a:p>
          <a:endParaRPr lang="en-US"/>
        </a:p>
      </dgm:t>
    </dgm:pt>
    <dgm:pt modelId="{012FB3A1-36B5-41D0-86D8-A7A19B5AB271}">
      <dgm:prSet/>
      <dgm:spPr/>
      <dgm:t>
        <a:bodyPr/>
        <a:lstStyle/>
        <a:p>
          <a:r>
            <a:rPr lang="en-GB" b="0" i="0"/>
            <a:t>CPR PD Update 149 (July 2022) added subparagraph C – claims </a:t>
          </a:r>
        </a:p>
        <a:p>
          <a:r>
            <a:rPr lang="en-GB" i="1"/>
            <a:t>‘governed by the law of England and Wales’</a:t>
          </a:r>
          <a:endParaRPr lang="en-US"/>
        </a:p>
      </dgm:t>
    </dgm:pt>
    <dgm:pt modelId="{280385F5-F251-458E-99E2-FE6BA99DA134}" type="parTrans" cxnId="{0AA3B7CC-4BC8-4CA8-956F-5DEF37AAC05F}">
      <dgm:prSet/>
      <dgm:spPr/>
      <dgm:t>
        <a:bodyPr/>
        <a:lstStyle/>
        <a:p>
          <a:endParaRPr lang="en-US"/>
        </a:p>
      </dgm:t>
    </dgm:pt>
    <dgm:pt modelId="{6BC4E71F-E790-48A3-9530-CF53AC80645B}" type="sibTrans" cxnId="{0AA3B7CC-4BC8-4CA8-956F-5DEF37AAC05F}">
      <dgm:prSet/>
      <dgm:spPr/>
      <dgm:t>
        <a:bodyPr/>
        <a:lstStyle/>
        <a:p>
          <a:endParaRPr lang="en-US"/>
        </a:p>
      </dgm:t>
    </dgm:pt>
    <dgm:pt modelId="{00D2A832-2198-460B-9D3F-16EEF39CC937}" type="pres">
      <dgm:prSet presAssocID="{738FD3DF-AC00-4BC8-96FB-EC568EB28AFC}" presName="Name0" presStyleCnt="0">
        <dgm:presLayoutVars>
          <dgm:dir/>
          <dgm:resizeHandles val="exact"/>
        </dgm:presLayoutVars>
      </dgm:prSet>
      <dgm:spPr/>
    </dgm:pt>
    <dgm:pt modelId="{570AF0B1-046A-4C87-AB2D-1F25A7D2205F}" type="pres">
      <dgm:prSet presAssocID="{DF054C9A-CFCB-4BBE-ACDE-E08980C730FE}" presName="node" presStyleLbl="node1" presStyleIdx="0" presStyleCnt="5">
        <dgm:presLayoutVars>
          <dgm:bulletEnabled val="1"/>
        </dgm:presLayoutVars>
      </dgm:prSet>
      <dgm:spPr/>
    </dgm:pt>
    <dgm:pt modelId="{4A8A16E8-C6DA-4D7E-B480-67F23D377C50}" type="pres">
      <dgm:prSet presAssocID="{739E42B7-A288-431D-BD76-BD98F04883FB}" presName="sibTrans" presStyleLbl="sibTrans1D1" presStyleIdx="0" presStyleCnt="4"/>
      <dgm:spPr/>
    </dgm:pt>
    <dgm:pt modelId="{68EC24B4-400A-40B1-A66C-7615F7EEA4C5}" type="pres">
      <dgm:prSet presAssocID="{739E42B7-A288-431D-BD76-BD98F04883FB}" presName="connectorText" presStyleLbl="sibTrans1D1" presStyleIdx="0" presStyleCnt="4"/>
      <dgm:spPr/>
    </dgm:pt>
    <dgm:pt modelId="{15758EEA-C5D5-42E4-A958-0875A12DF131}" type="pres">
      <dgm:prSet presAssocID="{6F72B85B-26F8-4CE3-A1B4-2177D7495700}" presName="node" presStyleLbl="node1" presStyleIdx="1" presStyleCnt="5">
        <dgm:presLayoutVars>
          <dgm:bulletEnabled val="1"/>
        </dgm:presLayoutVars>
      </dgm:prSet>
      <dgm:spPr/>
    </dgm:pt>
    <dgm:pt modelId="{9D1558FF-E386-4647-96E1-482A6E8AC388}" type="pres">
      <dgm:prSet presAssocID="{163BF8CF-7EF0-486C-8942-574960A05DF1}" presName="sibTrans" presStyleLbl="sibTrans1D1" presStyleIdx="1" presStyleCnt="4"/>
      <dgm:spPr/>
    </dgm:pt>
    <dgm:pt modelId="{0F799AB1-9211-4064-85C7-045D020C888C}" type="pres">
      <dgm:prSet presAssocID="{163BF8CF-7EF0-486C-8942-574960A05DF1}" presName="connectorText" presStyleLbl="sibTrans1D1" presStyleIdx="1" presStyleCnt="4"/>
      <dgm:spPr/>
    </dgm:pt>
    <dgm:pt modelId="{43172D8D-58D9-4872-AAE8-6D391A62304C}" type="pres">
      <dgm:prSet presAssocID="{132C4AFF-E706-481F-B6B2-1037E0634A92}" presName="node" presStyleLbl="node1" presStyleIdx="2" presStyleCnt="5">
        <dgm:presLayoutVars>
          <dgm:bulletEnabled val="1"/>
        </dgm:presLayoutVars>
      </dgm:prSet>
      <dgm:spPr/>
    </dgm:pt>
    <dgm:pt modelId="{E3937078-08C2-4EF9-A3B9-5152919F550D}" type="pres">
      <dgm:prSet presAssocID="{E0FFC99F-E03D-4A99-A2AF-272A47A220CC}" presName="sibTrans" presStyleLbl="sibTrans1D1" presStyleIdx="2" presStyleCnt="4"/>
      <dgm:spPr/>
    </dgm:pt>
    <dgm:pt modelId="{06F267C9-F9C3-43FF-980C-8E1083FEFBD4}" type="pres">
      <dgm:prSet presAssocID="{E0FFC99F-E03D-4A99-A2AF-272A47A220CC}" presName="connectorText" presStyleLbl="sibTrans1D1" presStyleIdx="2" presStyleCnt="4"/>
      <dgm:spPr/>
    </dgm:pt>
    <dgm:pt modelId="{15B92FB3-04D7-453F-B678-D2BF306B8C82}" type="pres">
      <dgm:prSet presAssocID="{C01052A5-4F4C-4D29-AA92-8EE9EEBFDA5B}" presName="node" presStyleLbl="node1" presStyleIdx="3" presStyleCnt="5">
        <dgm:presLayoutVars>
          <dgm:bulletEnabled val="1"/>
        </dgm:presLayoutVars>
      </dgm:prSet>
      <dgm:spPr/>
    </dgm:pt>
    <dgm:pt modelId="{CEE408EE-F1B5-4AE6-804C-04E5A507633A}" type="pres">
      <dgm:prSet presAssocID="{FE3445E3-89B0-4CEB-8DD1-34002F85D0A8}" presName="sibTrans" presStyleLbl="sibTrans1D1" presStyleIdx="3" presStyleCnt="4"/>
      <dgm:spPr/>
    </dgm:pt>
    <dgm:pt modelId="{7E800D75-6DDC-4FC0-BB5F-50F26991C489}" type="pres">
      <dgm:prSet presAssocID="{FE3445E3-89B0-4CEB-8DD1-34002F85D0A8}" presName="connectorText" presStyleLbl="sibTrans1D1" presStyleIdx="3" presStyleCnt="4"/>
      <dgm:spPr/>
    </dgm:pt>
    <dgm:pt modelId="{37A564E5-26F4-4D53-B973-FE653AADE21F}" type="pres">
      <dgm:prSet presAssocID="{012FB3A1-36B5-41D0-86D8-A7A19B5AB271}" presName="node" presStyleLbl="node1" presStyleIdx="4" presStyleCnt="5">
        <dgm:presLayoutVars>
          <dgm:bulletEnabled val="1"/>
        </dgm:presLayoutVars>
      </dgm:prSet>
      <dgm:spPr/>
    </dgm:pt>
  </dgm:ptLst>
  <dgm:cxnLst>
    <dgm:cxn modelId="{1BD2B511-75BD-478C-8268-4A33463A455A}" type="presOf" srcId="{E0FFC99F-E03D-4A99-A2AF-272A47A220CC}" destId="{E3937078-08C2-4EF9-A3B9-5152919F550D}" srcOrd="0" destOrd="0" presId="urn:microsoft.com/office/officeart/2016/7/layout/RepeatingBendingProcessNew"/>
    <dgm:cxn modelId="{5F502222-B270-480D-925F-CFFB68E2D5ED}" type="presOf" srcId="{6F72B85B-26F8-4CE3-A1B4-2177D7495700}" destId="{15758EEA-C5D5-42E4-A958-0875A12DF131}" srcOrd="0" destOrd="0" presId="urn:microsoft.com/office/officeart/2016/7/layout/RepeatingBendingProcessNew"/>
    <dgm:cxn modelId="{1E318B26-7B48-4226-ACA8-08452B5E95EF}" type="presOf" srcId="{E0FFC99F-E03D-4A99-A2AF-272A47A220CC}" destId="{06F267C9-F9C3-43FF-980C-8E1083FEFBD4}" srcOrd="1" destOrd="0" presId="urn:microsoft.com/office/officeart/2016/7/layout/RepeatingBendingProcessNew"/>
    <dgm:cxn modelId="{3A660931-CAB3-48D6-A1EB-74885E388392}" type="presOf" srcId="{012FB3A1-36B5-41D0-86D8-A7A19B5AB271}" destId="{37A564E5-26F4-4D53-B973-FE653AADE21F}" srcOrd="0" destOrd="0" presId="urn:microsoft.com/office/officeart/2016/7/layout/RepeatingBendingProcessNew"/>
    <dgm:cxn modelId="{4CC22236-2B54-4FAF-9867-7AD7B7B28894}" type="presOf" srcId="{FD9407C9-0990-47E3-BF6A-E4B5B6A0CC4C}" destId="{570AF0B1-046A-4C87-AB2D-1F25A7D2205F}" srcOrd="0" destOrd="1" presId="urn:microsoft.com/office/officeart/2016/7/layout/RepeatingBendingProcessNew"/>
    <dgm:cxn modelId="{A4310A40-8008-43F5-BD15-927F307D7E0C}" type="presOf" srcId="{163BF8CF-7EF0-486C-8942-574960A05DF1}" destId="{9D1558FF-E386-4647-96E1-482A6E8AC388}" srcOrd="0" destOrd="0" presId="urn:microsoft.com/office/officeart/2016/7/layout/RepeatingBendingProcessNew"/>
    <dgm:cxn modelId="{9A8C0A56-955B-4308-B6D5-F3244C9A78F0}" type="presOf" srcId="{739E42B7-A288-431D-BD76-BD98F04883FB}" destId="{4A8A16E8-C6DA-4D7E-B480-67F23D377C50}" srcOrd="0" destOrd="0" presId="urn:microsoft.com/office/officeart/2016/7/layout/RepeatingBendingProcessNew"/>
    <dgm:cxn modelId="{0170F17C-525B-4105-A5FC-D5049F0A5D44}" type="presOf" srcId="{132C4AFF-E706-481F-B6B2-1037E0634A92}" destId="{43172D8D-58D9-4872-AAE8-6D391A62304C}" srcOrd="0" destOrd="0" presId="urn:microsoft.com/office/officeart/2016/7/layout/RepeatingBendingProcessNew"/>
    <dgm:cxn modelId="{D576EA7D-5F6B-4C14-A0C4-A328111457F9}" srcId="{DF054C9A-CFCB-4BBE-ACDE-E08980C730FE}" destId="{FD9407C9-0990-47E3-BF6A-E4B5B6A0CC4C}" srcOrd="0" destOrd="0" parTransId="{48E102BF-117C-4E43-8593-0288BFCAA077}" sibTransId="{B7FA9F7A-6F35-49EF-9945-9F8A22776BF1}"/>
    <dgm:cxn modelId="{DEE9B87F-D0FF-42FC-955E-A1B4CDF5D656}" type="presOf" srcId="{163BF8CF-7EF0-486C-8942-574960A05DF1}" destId="{0F799AB1-9211-4064-85C7-045D020C888C}" srcOrd="1" destOrd="0" presId="urn:microsoft.com/office/officeart/2016/7/layout/RepeatingBendingProcessNew"/>
    <dgm:cxn modelId="{4D6E3480-16D8-4911-97D4-6A10F267F510}" type="presOf" srcId="{FE3445E3-89B0-4CEB-8DD1-34002F85D0A8}" destId="{7E800D75-6DDC-4FC0-BB5F-50F26991C489}" srcOrd="1" destOrd="0" presId="urn:microsoft.com/office/officeart/2016/7/layout/RepeatingBendingProcessNew"/>
    <dgm:cxn modelId="{0A993785-C320-4F97-A677-20C35C51B48B}" type="presOf" srcId="{739E42B7-A288-431D-BD76-BD98F04883FB}" destId="{68EC24B4-400A-40B1-A66C-7615F7EEA4C5}" srcOrd="1" destOrd="0" presId="urn:microsoft.com/office/officeart/2016/7/layout/RepeatingBendingProcessNew"/>
    <dgm:cxn modelId="{431779A3-7852-443B-8CE1-8F791532E966}" type="presOf" srcId="{DF054C9A-CFCB-4BBE-ACDE-E08980C730FE}" destId="{570AF0B1-046A-4C87-AB2D-1F25A7D2205F}" srcOrd="0" destOrd="0" presId="urn:microsoft.com/office/officeart/2016/7/layout/RepeatingBendingProcessNew"/>
    <dgm:cxn modelId="{C1B6F6A8-0E3B-4E5F-AF52-896CCA0C1AB1}" type="presOf" srcId="{C01052A5-4F4C-4D29-AA92-8EE9EEBFDA5B}" destId="{15B92FB3-04D7-453F-B678-D2BF306B8C82}" srcOrd="0" destOrd="0" presId="urn:microsoft.com/office/officeart/2016/7/layout/RepeatingBendingProcessNew"/>
    <dgm:cxn modelId="{D77E30C0-51DA-40EF-B1FF-B77824694C19}" type="presOf" srcId="{738FD3DF-AC00-4BC8-96FB-EC568EB28AFC}" destId="{00D2A832-2198-460B-9D3F-16EEF39CC937}" srcOrd="0" destOrd="0" presId="urn:microsoft.com/office/officeart/2016/7/layout/RepeatingBendingProcessNew"/>
    <dgm:cxn modelId="{CA507DC6-1D8C-4D6F-A614-CDB8F45131D9}" srcId="{738FD3DF-AC00-4BC8-96FB-EC568EB28AFC}" destId="{C01052A5-4F4C-4D29-AA92-8EE9EEBFDA5B}" srcOrd="3" destOrd="0" parTransId="{C53945CF-7AB6-4244-A165-8A1BD7665350}" sibTransId="{FE3445E3-89B0-4CEB-8DD1-34002F85D0A8}"/>
    <dgm:cxn modelId="{0AA3B7CC-4BC8-4CA8-956F-5DEF37AAC05F}" srcId="{738FD3DF-AC00-4BC8-96FB-EC568EB28AFC}" destId="{012FB3A1-36B5-41D0-86D8-A7A19B5AB271}" srcOrd="4" destOrd="0" parTransId="{280385F5-F251-458E-99E2-FE6BA99DA134}" sibTransId="{6BC4E71F-E790-48A3-9530-CF53AC80645B}"/>
    <dgm:cxn modelId="{B5C8C7D0-D80B-4108-BC53-9C88BC819292}" type="presOf" srcId="{FE3445E3-89B0-4CEB-8DD1-34002F85D0A8}" destId="{CEE408EE-F1B5-4AE6-804C-04E5A507633A}" srcOrd="0" destOrd="0" presId="urn:microsoft.com/office/officeart/2016/7/layout/RepeatingBendingProcessNew"/>
    <dgm:cxn modelId="{4949D5DA-E38C-412A-B124-A1A571C03AD5}" srcId="{738FD3DF-AC00-4BC8-96FB-EC568EB28AFC}" destId="{132C4AFF-E706-481F-B6B2-1037E0634A92}" srcOrd="2" destOrd="0" parTransId="{089D0503-C183-486A-9EAF-E4B52D32BCD6}" sibTransId="{E0FFC99F-E03D-4A99-A2AF-272A47A220CC}"/>
    <dgm:cxn modelId="{E998D0DD-AE5B-4410-9AC2-7908A978E5E1}" srcId="{738FD3DF-AC00-4BC8-96FB-EC568EB28AFC}" destId="{6F72B85B-26F8-4CE3-A1B4-2177D7495700}" srcOrd="1" destOrd="0" parTransId="{23612EB0-67D6-490D-B76B-827BAA416027}" sibTransId="{163BF8CF-7EF0-486C-8942-574960A05DF1}"/>
    <dgm:cxn modelId="{7CCAEAF9-B0FB-4848-9849-2C307C71331E}" srcId="{738FD3DF-AC00-4BC8-96FB-EC568EB28AFC}" destId="{DF054C9A-CFCB-4BBE-ACDE-E08980C730FE}" srcOrd="0" destOrd="0" parTransId="{C079898E-8BA4-4DFC-9C06-2BAFABDE28B5}" sibTransId="{739E42B7-A288-431D-BD76-BD98F04883FB}"/>
    <dgm:cxn modelId="{D79EEA65-7021-48F6-849F-8878EE892E1B}" type="presParOf" srcId="{00D2A832-2198-460B-9D3F-16EEF39CC937}" destId="{570AF0B1-046A-4C87-AB2D-1F25A7D2205F}" srcOrd="0" destOrd="0" presId="urn:microsoft.com/office/officeart/2016/7/layout/RepeatingBendingProcessNew"/>
    <dgm:cxn modelId="{C510D0D4-D124-4BF4-A740-5BA5AC6A19F3}" type="presParOf" srcId="{00D2A832-2198-460B-9D3F-16EEF39CC937}" destId="{4A8A16E8-C6DA-4D7E-B480-67F23D377C50}" srcOrd="1" destOrd="0" presId="urn:microsoft.com/office/officeart/2016/7/layout/RepeatingBendingProcessNew"/>
    <dgm:cxn modelId="{E652EAA0-D001-47BC-B038-07151A7EA76D}" type="presParOf" srcId="{4A8A16E8-C6DA-4D7E-B480-67F23D377C50}" destId="{68EC24B4-400A-40B1-A66C-7615F7EEA4C5}" srcOrd="0" destOrd="0" presId="urn:microsoft.com/office/officeart/2016/7/layout/RepeatingBendingProcessNew"/>
    <dgm:cxn modelId="{9368205F-4347-4ED1-AE49-06C643703633}" type="presParOf" srcId="{00D2A832-2198-460B-9D3F-16EEF39CC937}" destId="{15758EEA-C5D5-42E4-A958-0875A12DF131}" srcOrd="2" destOrd="0" presId="urn:microsoft.com/office/officeart/2016/7/layout/RepeatingBendingProcessNew"/>
    <dgm:cxn modelId="{B0E666A4-3D56-4F39-8033-77982FAFBE15}" type="presParOf" srcId="{00D2A832-2198-460B-9D3F-16EEF39CC937}" destId="{9D1558FF-E386-4647-96E1-482A6E8AC388}" srcOrd="3" destOrd="0" presId="urn:microsoft.com/office/officeart/2016/7/layout/RepeatingBendingProcessNew"/>
    <dgm:cxn modelId="{22BC75B8-599C-4CD6-855A-A24555ACFA0F}" type="presParOf" srcId="{9D1558FF-E386-4647-96E1-482A6E8AC388}" destId="{0F799AB1-9211-4064-85C7-045D020C888C}" srcOrd="0" destOrd="0" presId="urn:microsoft.com/office/officeart/2016/7/layout/RepeatingBendingProcessNew"/>
    <dgm:cxn modelId="{F8DF831B-1756-4CA7-91AC-4E7D84D95E9B}" type="presParOf" srcId="{00D2A832-2198-460B-9D3F-16EEF39CC937}" destId="{43172D8D-58D9-4872-AAE8-6D391A62304C}" srcOrd="4" destOrd="0" presId="urn:microsoft.com/office/officeart/2016/7/layout/RepeatingBendingProcessNew"/>
    <dgm:cxn modelId="{A9672288-BA00-4F43-8571-DEF08ECF072C}" type="presParOf" srcId="{00D2A832-2198-460B-9D3F-16EEF39CC937}" destId="{E3937078-08C2-4EF9-A3B9-5152919F550D}" srcOrd="5" destOrd="0" presId="urn:microsoft.com/office/officeart/2016/7/layout/RepeatingBendingProcessNew"/>
    <dgm:cxn modelId="{627BFAE9-86E6-462B-9C9D-C369926F52D8}" type="presParOf" srcId="{E3937078-08C2-4EF9-A3B9-5152919F550D}" destId="{06F267C9-F9C3-43FF-980C-8E1083FEFBD4}" srcOrd="0" destOrd="0" presId="urn:microsoft.com/office/officeart/2016/7/layout/RepeatingBendingProcessNew"/>
    <dgm:cxn modelId="{87AFF1B8-E43A-48BE-8BA8-5E9F29A0EEBC}" type="presParOf" srcId="{00D2A832-2198-460B-9D3F-16EEF39CC937}" destId="{15B92FB3-04D7-453F-B678-D2BF306B8C82}" srcOrd="6" destOrd="0" presId="urn:microsoft.com/office/officeart/2016/7/layout/RepeatingBendingProcessNew"/>
    <dgm:cxn modelId="{42A6A9FC-2698-4782-8BA1-64A708D3EB6C}" type="presParOf" srcId="{00D2A832-2198-460B-9D3F-16EEF39CC937}" destId="{CEE408EE-F1B5-4AE6-804C-04E5A507633A}" srcOrd="7" destOrd="0" presId="urn:microsoft.com/office/officeart/2016/7/layout/RepeatingBendingProcessNew"/>
    <dgm:cxn modelId="{2B95CD34-31A1-4690-B1ED-B508D140C4A8}" type="presParOf" srcId="{CEE408EE-F1B5-4AE6-804C-04E5A507633A}" destId="{7E800D75-6DDC-4FC0-BB5F-50F26991C489}" srcOrd="0" destOrd="0" presId="urn:microsoft.com/office/officeart/2016/7/layout/RepeatingBendingProcessNew"/>
    <dgm:cxn modelId="{4F12C263-8C2B-4C9A-8D91-158B8267275C}" type="presParOf" srcId="{00D2A832-2198-460B-9D3F-16EEF39CC937}" destId="{37A564E5-26F4-4D53-B973-FE653AADE21F}"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A16E8-C6DA-4D7E-B480-67F23D377C50}">
      <dsp:nvSpPr>
        <dsp:cNvPr id="0" name=""/>
        <dsp:cNvSpPr/>
      </dsp:nvSpPr>
      <dsp:spPr>
        <a:xfrm>
          <a:off x="3696353" y="775350"/>
          <a:ext cx="598849" cy="91440"/>
        </a:xfrm>
        <a:custGeom>
          <a:avLst/>
          <a:gdLst/>
          <a:ahLst/>
          <a:cxnLst/>
          <a:rect l="0" t="0" r="0" b="0"/>
          <a:pathLst>
            <a:path>
              <a:moveTo>
                <a:pt x="0" y="45720"/>
              </a:moveTo>
              <a:lnTo>
                <a:pt x="5988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0041" y="817923"/>
        <a:ext cx="31472" cy="6294"/>
      </dsp:txXfrm>
    </dsp:sp>
    <dsp:sp modelId="{570AF0B1-046A-4C87-AB2D-1F25A7D2205F}">
      <dsp:nvSpPr>
        <dsp:cNvPr id="0" name=""/>
        <dsp:cNvSpPr/>
      </dsp:nvSpPr>
      <dsp:spPr>
        <a:xfrm>
          <a:off x="961417" y="49"/>
          <a:ext cx="2736735" cy="1642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102" tIns="140764" rIns="134102" bIns="140764" numCol="1" spcCol="1270" anchor="t" anchorCtr="0">
          <a:noAutofit/>
        </a:bodyPr>
        <a:lstStyle/>
        <a:p>
          <a:pPr marL="0" lvl="0" indent="0" algn="l" defTabSz="355600">
            <a:lnSpc>
              <a:spcPct val="90000"/>
            </a:lnSpc>
            <a:spcBef>
              <a:spcPct val="0"/>
            </a:spcBef>
            <a:spcAft>
              <a:spcPct val="35000"/>
            </a:spcAft>
            <a:buNone/>
          </a:pPr>
          <a:r>
            <a:rPr lang="en-GB" sz="1400" b="0" i="0" kern="1200" dirty="0">
              <a:latin typeface="Calibri" panose="020F0502020204030204"/>
              <a:ea typeface="+mn-ea"/>
              <a:cs typeface="+mn-cs"/>
            </a:rPr>
            <a:t>RSC 1965 Ord.11 r.1(1)  </a:t>
          </a:r>
          <a:endParaRPr lang="en-US" sz="1400" b="0" i="0" kern="1200" dirty="0">
            <a:latin typeface="Calibri" panose="020F0502020204030204"/>
            <a:ea typeface="+mn-ea"/>
            <a:cs typeface="+mn-cs"/>
          </a:endParaRPr>
        </a:p>
        <a:p>
          <a:pPr marL="0" lvl="0" indent="0" algn="l" defTabSz="355600">
            <a:lnSpc>
              <a:spcPct val="90000"/>
            </a:lnSpc>
            <a:spcBef>
              <a:spcPct val="0"/>
            </a:spcBef>
            <a:spcAft>
              <a:spcPct val="35000"/>
            </a:spcAft>
            <a:buNone/>
          </a:pPr>
          <a:r>
            <a:rPr lang="en-GB" sz="1400" b="0" i="0" kern="1200" dirty="0">
              <a:latin typeface="Calibri" panose="020F0502020204030204"/>
              <a:ea typeface="+mn-ea"/>
              <a:cs typeface="+mn-cs"/>
            </a:rPr>
            <a:t>action “founded on a tort committed within the jurisdiction”.</a:t>
          </a:r>
          <a:endParaRPr lang="en-US" sz="1400" b="0" i="0" kern="1200" dirty="0">
            <a:latin typeface="Calibri" panose="020F0502020204030204"/>
            <a:ea typeface="+mn-ea"/>
            <a:cs typeface="+mn-cs"/>
          </a:endParaRPr>
        </a:p>
      </dsp:txBody>
      <dsp:txXfrm>
        <a:off x="961417" y="49"/>
        <a:ext cx="2736735" cy="1642041"/>
      </dsp:txXfrm>
    </dsp:sp>
    <dsp:sp modelId="{9D1558FF-E386-4647-96E1-482A6E8AC388}">
      <dsp:nvSpPr>
        <dsp:cNvPr id="0" name=""/>
        <dsp:cNvSpPr/>
      </dsp:nvSpPr>
      <dsp:spPr>
        <a:xfrm>
          <a:off x="7062538" y="775350"/>
          <a:ext cx="598849" cy="91440"/>
        </a:xfrm>
        <a:custGeom>
          <a:avLst/>
          <a:gdLst/>
          <a:ahLst/>
          <a:cxnLst/>
          <a:rect l="0" t="0" r="0" b="0"/>
          <a:pathLst>
            <a:path>
              <a:moveTo>
                <a:pt x="0" y="45720"/>
              </a:moveTo>
              <a:lnTo>
                <a:pt x="5988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46226" y="817923"/>
        <a:ext cx="31472" cy="6294"/>
      </dsp:txXfrm>
    </dsp:sp>
    <dsp:sp modelId="{15758EEA-C5D5-42E4-A958-0875A12DF131}">
      <dsp:nvSpPr>
        <dsp:cNvPr id="0" name=""/>
        <dsp:cNvSpPr/>
      </dsp:nvSpPr>
      <dsp:spPr>
        <a:xfrm>
          <a:off x="4327602" y="49"/>
          <a:ext cx="2736735" cy="1642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102" tIns="140764" rIns="134102" bIns="140764" numCol="1" spcCol="1270" anchor="ctr" anchorCtr="0">
          <a:noAutofit/>
        </a:bodyPr>
        <a:lstStyle/>
        <a:p>
          <a:pPr marL="0" lvl="0" indent="0" algn="ctr" defTabSz="622300">
            <a:lnSpc>
              <a:spcPct val="90000"/>
            </a:lnSpc>
            <a:spcBef>
              <a:spcPct val="0"/>
            </a:spcBef>
            <a:spcAft>
              <a:spcPct val="35000"/>
            </a:spcAft>
            <a:buNone/>
          </a:pPr>
          <a:r>
            <a:rPr lang="en-GB" sz="1400" b="0" i="0" kern="1200"/>
            <a:t>SI 1983/1181 (1987)– </a:t>
          </a:r>
        </a:p>
        <a:p>
          <a:pPr marL="0" lvl="0" indent="0" algn="ctr" defTabSz="622300">
            <a:lnSpc>
              <a:spcPct val="90000"/>
            </a:lnSpc>
            <a:spcBef>
              <a:spcPct val="0"/>
            </a:spcBef>
            <a:spcAft>
              <a:spcPct val="35000"/>
            </a:spcAft>
            <a:buNone/>
          </a:pPr>
          <a:r>
            <a:rPr lang="en-GB" sz="1400" b="0" i="0" kern="1200"/>
            <a:t>claim in tort where </a:t>
          </a:r>
          <a:r>
            <a:rPr lang="en-GB" sz="1400" b="0" i="1" kern="1200"/>
            <a:t>“</a:t>
          </a:r>
          <a:r>
            <a:rPr lang="en-GB" sz="1400" b="1" i="1" kern="1200"/>
            <a:t>the</a:t>
          </a:r>
          <a:r>
            <a:rPr lang="en-GB" sz="1400" b="0" i="1" kern="1200"/>
            <a:t> damage was sustained, or resulted from an act committed, within the jurisdiction</a:t>
          </a:r>
          <a:r>
            <a:rPr lang="en-GB" sz="1400" b="0" i="0" kern="1200"/>
            <a:t>”</a:t>
          </a:r>
          <a:endParaRPr lang="en-US" sz="1400" kern="1200"/>
        </a:p>
      </dsp:txBody>
      <dsp:txXfrm>
        <a:off x="4327602" y="49"/>
        <a:ext cx="2736735" cy="1642041"/>
      </dsp:txXfrm>
    </dsp:sp>
    <dsp:sp modelId="{E3937078-08C2-4EF9-A3B9-5152919F550D}">
      <dsp:nvSpPr>
        <dsp:cNvPr id="0" name=""/>
        <dsp:cNvSpPr/>
      </dsp:nvSpPr>
      <dsp:spPr>
        <a:xfrm>
          <a:off x="2329785" y="1640291"/>
          <a:ext cx="6732370" cy="598849"/>
        </a:xfrm>
        <a:custGeom>
          <a:avLst/>
          <a:gdLst/>
          <a:ahLst/>
          <a:cxnLst/>
          <a:rect l="0" t="0" r="0" b="0"/>
          <a:pathLst>
            <a:path>
              <a:moveTo>
                <a:pt x="6732370" y="0"/>
              </a:moveTo>
              <a:lnTo>
                <a:pt x="6732370" y="316524"/>
              </a:lnTo>
              <a:lnTo>
                <a:pt x="0" y="316524"/>
              </a:lnTo>
              <a:lnTo>
                <a:pt x="0" y="59884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6927" y="1936568"/>
        <a:ext cx="338086" cy="6294"/>
      </dsp:txXfrm>
    </dsp:sp>
    <dsp:sp modelId="{43172D8D-58D9-4872-AAE8-6D391A62304C}">
      <dsp:nvSpPr>
        <dsp:cNvPr id="0" name=""/>
        <dsp:cNvSpPr/>
      </dsp:nvSpPr>
      <dsp:spPr>
        <a:xfrm>
          <a:off x="7693787" y="49"/>
          <a:ext cx="2736735" cy="1642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102" tIns="140764" rIns="134102" bIns="140764" numCol="1" spcCol="1270" anchor="ctr" anchorCtr="0">
          <a:noAutofit/>
        </a:bodyPr>
        <a:lstStyle/>
        <a:p>
          <a:pPr marL="0" lvl="0" indent="0" algn="ctr" defTabSz="622300">
            <a:lnSpc>
              <a:spcPct val="90000"/>
            </a:lnSpc>
            <a:spcBef>
              <a:spcPct val="0"/>
            </a:spcBef>
            <a:spcAft>
              <a:spcPct val="35000"/>
            </a:spcAft>
            <a:buNone/>
          </a:pPr>
          <a:r>
            <a:rPr lang="en-GB" sz="1400" b="0" i="0" kern="1200"/>
            <a:t>CPR Part 6 (SI 2000/221) r6.20 (8) </a:t>
          </a:r>
        </a:p>
        <a:p>
          <a:pPr marL="0" lvl="0" indent="0" algn="ctr" defTabSz="622300">
            <a:lnSpc>
              <a:spcPct val="90000"/>
            </a:lnSpc>
            <a:spcBef>
              <a:spcPct val="0"/>
            </a:spcBef>
            <a:spcAft>
              <a:spcPct val="35000"/>
            </a:spcAft>
            <a:buNone/>
          </a:pPr>
          <a:r>
            <a:rPr lang="en-GB" sz="1400" b="0" i="1" kern="1200"/>
            <a:t>(a) damage sustained within the jurisdiction; or</a:t>
          </a:r>
        </a:p>
        <a:p>
          <a:pPr marL="0" lvl="0" indent="0" algn="ctr" defTabSz="622300">
            <a:lnSpc>
              <a:spcPct val="90000"/>
            </a:lnSpc>
            <a:spcBef>
              <a:spcPct val="0"/>
            </a:spcBef>
            <a:spcAft>
              <a:spcPct val="35000"/>
            </a:spcAft>
            <a:buNone/>
          </a:pPr>
          <a:r>
            <a:rPr lang="en-GB" sz="1400" b="0" i="1" kern="1200"/>
            <a:t>  (b) damage sustained resulting from an act committed within the jurisdiction.</a:t>
          </a:r>
          <a:endParaRPr lang="en-US" sz="1400" kern="1200"/>
        </a:p>
      </dsp:txBody>
      <dsp:txXfrm>
        <a:off x="7693787" y="49"/>
        <a:ext cx="2736735" cy="1642041"/>
      </dsp:txXfrm>
    </dsp:sp>
    <dsp:sp modelId="{CEE408EE-F1B5-4AE6-804C-04E5A507633A}">
      <dsp:nvSpPr>
        <dsp:cNvPr id="0" name=""/>
        <dsp:cNvSpPr/>
      </dsp:nvSpPr>
      <dsp:spPr>
        <a:xfrm>
          <a:off x="3696353" y="3046841"/>
          <a:ext cx="598849" cy="91440"/>
        </a:xfrm>
        <a:custGeom>
          <a:avLst/>
          <a:gdLst/>
          <a:ahLst/>
          <a:cxnLst/>
          <a:rect l="0" t="0" r="0" b="0"/>
          <a:pathLst>
            <a:path>
              <a:moveTo>
                <a:pt x="0" y="45720"/>
              </a:moveTo>
              <a:lnTo>
                <a:pt x="5988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0041" y="3089414"/>
        <a:ext cx="31472" cy="6294"/>
      </dsp:txXfrm>
    </dsp:sp>
    <dsp:sp modelId="{15B92FB3-04D7-453F-B678-D2BF306B8C82}">
      <dsp:nvSpPr>
        <dsp:cNvPr id="0" name=""/>
        <dsp:cNvSpPr/>
      </dsp:nvSpPr>
      <dsp:spPr>
        <a:xfrm>
          <a:off x="961417" y="2271540"/>
          <a:ext cx="2736735" cy="1642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102" tIns="140764" rIns="134102" bIns="140764" numCol="1" spcCol="1270" anchor="ctr" anchorCtr="0">
          <a:noAutofit/>
        </a:bodyPr>
        <a:lstStyle/>
        <a:p>
          <a:pPr marL="0" lvl="0" indent="0" algn="ctr" defTabSz="622300">
            <a:lnSpc>
              <a:spcPct val="90000"/>
            </a:lnSpc>
            <a:spcBef>
              <a:spcPct val="0"/>
            </a:spcBef>
            <a:spcAft>
              <a:spcPct val="35000"/>
            </a:spcAft>
            <a:buNone/>
          </a:pPr>
          <a:r>
            <a:rPr lang="en-GB" sz="1400" b="0" i="0" kern="1200"/>
            <a:t>CPR Update 81  2015) – added </a:t>
          </a:r>
          <a:r>
            <a:rPr lang="en-GB" sz="1400" i="1" kern="1200"/>
            <a:t>“or will be sustained” in subparagraph(a) and of the words “or likely tobe committed” in subpara.(b).</a:t>
          </a:r>
          <a:endParaRPr lang="en-US" sz="1400" kern="1200"/>
        </a:p>
      </dsp:txBody>
      <dsp:txXfrm>
        <a:off x="961417" y="2271540"/>
        <a:ext cx="2736735" cy="1642041"/>
      </dsp:txXfrm>
    </dsp:sp>
    <dsp:sp modelId="{37A564E5-26F4-4D53-B973-FE653AADE21F}">
      <dsp:nvSpPr>
        <dsp:cNvPr id="0" name=""/>
        <dsp:cNvSpPr/>
      </dsp:nvSpPr>
      <dsp:spPr>
        <a:xfrm>
          <a:off x="4327602" y="2271540"/>
          <a:ext cx="2736735" cy="1642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102" tIns="140764" rIns="134102" bIns="140764" numCol="1" spcCol="1270" anchor="ctr" anchorCtr="0">
          <a:noAutofit/>
        </a:bodyPr>
        <a:lstStyle/>
        <a:p>
          <a:pPr marL="0" lvl="0" indent="0" algn="ctr" defTabSz="622300">
            <a:lnSpc>
              <a:spcPct val="90000"/>
            </a:lnSpc>
            <a:spcBef>
              <a:spcPct val="0"/>
            </a:spcBef>
            <a:spcAft>
              <a:spcPct val="35000"/>
            </a:spcAft>
            <a:buNone/>
          </a:pPr>
          <a:r>
            <a:rPr lang="en-GB" sz="1400" b="0" i="0" kern="1200"/>
            <a:t>CPR PD Update 149 (July 2022) added subparagraph C – claims </a:t>
          </a:r>
        </a:p>
        <a:p>
          <a:pPr marL="0" lvl="0" indent="0" algn="ctr" defTabSz="622300">
            <a:lnSpc>
              <a:spcPct val="90000"/>
            </a:lnSpc>
            <a:spcBef>
              <a:spcPct val="0"/>
            </a:spcBef>
            <a:spcAft>
              <a:spcPct val="35000"/>
            </a:spcAft>
            <a:buNone/>
          </a:pPr>
          <a:r>
            <a:rPr lang="en-GB" sz="1400" i="1" kern="1200"/>
            <a:t>‘governed by the law of England and Wales’</a:t>
          </a:r>
          <a:endParaRPr lang="en-US" sz="1400" kern="1200"/>
        </a:p>
      </dsp:txBody>
      <dsp:txXfrm>
        <a:off x="4327602" y="2271540"/>
        <a:ext cx="2736735" cy="164204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6FE14B-3ACE-C14B-976F-D4DD09CFBFB4}" type="datetimeFigureOut">
              <a:rPr lang="en-US" smtClean="0"/>
              <a:t>9/21/2023</a:t>
            </a:fld>
            <a:endParaRPr lang="en-US"/>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0479B3-42F7-3944-841C-181ACE96E93A}" type="slidenum">
              <a:rPr lang="en-US" smtClean="0"/>
              <a:t>‹#›</a:t>
            </a:fld>
            <a:endParaRPr lang="en-US"/>
          </a:p>
        </p:txBody>
      </p:sp>
    </p:spTree>
    <p:extLst>
      <p:ext uri="{BB962C8B-B14F-4D97-AF65-F5344CB8AC3E}">
        <p14:creationId xmlns:p14="http://schemas.microsoft.com/office/powerpoint/2010/main" val="9473832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20:48:07.216"/>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20:48:07.595"/>
    </inkml:context>
    <inkml:brush xml:id="br0">
      <inkml:brushProperty name="width" value="0.05" units="cm"/>
      <inkml:brushProperty name="height" value="0.0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20:48:15.713"/>
    </inkml:context>
    <inkml:brush xml:id="br0">
      <inkml:brushProperty name="width" value="0.05" units="cm"/>
      <inkml:brushProperty name="height" value="0.05" units="cm"/>
    </inkml:brush>
  </inkml:definitions>
  <inkml:trace contextRef="#ctx0" brushRef="#br0">1 1 24575,'0'2'0,"1"0"0,-1 0 0,1 0 0,0-1 0,0 1 0,0 0 0,0 0 0,0 0 0,0 0 0,0-1 0,1 1 0,-1-1 0,1 1 0,-1-1 0,1 1 0,-1-1 0,4 2 0,32 19 0,-2-3 0,-25-12 0,1-1 0,0 0 0,0-1 0,1 0 0,22 6 0,-34-11 0,9 1 0,-1 0 0,1 0 0,-1 1 0,0 1 0,0-1 0,0 1 0,0 1 0,-1-1 0,1 1 0,-1 1 0,0-1 0,11 10 0,11 18 0,-23-25 0,1 0 0,-1 0 0,1 0 0,0-1 0,0 0 0,1 0 0,0 0 0,15 7 0,9 0-1365,-18-7-5461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20:48:38.157"/>
    </inkml:context>
    <inkml:brush xml:id="br0">
      <inkml:brushProperty name="width" value="0.05" units="cm"/>
      <inkml:brushProperty name="height" value="0.05" units="cm"/>
    </inkml:brush>
  </inkml:definitions>
  <inkml:trace contextRef="#ctx0" brushRef="#br0">1 1 24575,'6'0'0,"1"1"0,0 0 0,-1 0 0,0 0 0,1 1 0,-1 0 0,0 0 0,0 0 0,0 1 0,0 0 0,0 0 0,-1 1 0,0 0 0,1 0 0,4 5 0,3 0 0,3 1 0,1 0 0,0-1 0,0-1 0,1-1 0,22 6 0,-1 1 0,-33-11 0,0 0 0,-1 0 0,1 0 0,-1 1 0,0 0 0,0 1 0,0-1 0,8 10 0,-7-8 0,0 1 0,1-1 0,14 10 0,115 76 0,-95-65 0,-27-19 0,0 1 0,0 0 0,-1 1 0,20 20 0,-26-23 0,-4-2 0,0-1 0,1 1 0,0-1 0,0 0 0,0-1 0,1 1 0,-1-1 0,1 0 0,0 0 0,0 0 0,0 0 0,0-1 0,0 0 0,8 2 0,11 0-1365,-1-3-5461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20:48:44.671"/>
    </inkml:context>
    <inkml:brush xml:id="br0">
      <inkml:brushProperty name="width" value="0.05" units="cm"/>
      <inkml:brushProperty name="height" value="0.05" units="cm"/>
    </inkml:brush>
  </inkml:definitions>
  <inkml:trace contextRef="#ctx0" brushRef="#br0">1 1 24575,'5'4'0,"0"-1"0,0 1 0,1-1 0,0 0 0,0 0 0,0 0 0,8 2 0,19 9 0,-21-9 0,0 1 0,1-2 0,14 5 0,-15-6 0,0 1 0,0 0 0,17 10 0,-11-4 0,-11-7 0,0 1 0,-1-1 0,0 2 0,1-1 0,-1 1 0,-1 0 0,7 6 0,-4-2 0,1-1 0,0 1 0,1-2 0,0 1 0,0-1 0,1-1 0,20 10 0,-5-5 0,1-1 0,37 9 0,-50-16 0,-10-2 0,-1-1 0,1 1 0,0 0 0,-1 0 0,1 0 0,-1 0 0,1 1 0,-1 0 0,0-1 0,0 1 0,0 0 0,0 0 0,0 1 0,0-1 0,3 4 0,19 21-1365,-11-17-5461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20:48:56.353"/>
    </inkml:context>
    <inkml:brush xml:id="br0">
      <inkml:brushProperty name="width" value="0.05" units="cm"/>
      <inkml:brushProperty name="height" value="0.05" units="cm"/>
    </inkml:brush>
  </inkml:definitions>
  <inkml:trace contextRef="#ctx0" brushRef="#br0">0 1 24575,'7'1'0,"-1"0"0,1 1 0,-1 0 0,1 0 0,-1 0 0,11 7 0,-9-5 0,16 6 0,1 0 0,0-2 0,35 8 0,-49-13 0,7 0 0,1 1 0,-1 1 0,0 1 0,22 11 0,-31-11 0,-1 0 0,0 0 0,-1 1 0,0 0 0,8 10 0,11 11 0,10-3 0,-30-21 0,0-1 0,0 1 0,-1 0 0,0 1 0,0-1 0,9 11 0,-5-5 0,0 0 0,0-1 0,19 15 0,3 1 0,-20-15 0,1-2 0,0 0 0,1 0 0,0-1 0,0-1 0,0 0 0,1-1 0,0 0 0,0-1 0,0 0 0,17 1 0,-9 0-1365,-5 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FFB5D-C1F5-2842-8CAF-C81518F68F7E}"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F6536-074C-7C47-ADA5-29478494173A}" type="slidenum">
              <a:rPr lang="en-US" smtClean="0"/>
              <a:t>‹#›</a:t>
            </a:fld>
            <a:endParaRPr lang="en-US"/>
          </a:p>
        </p:txBody>
      </p:sp>
    </p:spTree>
    <p:extLst>
      <p:ext uri="{BB962C8B-B14F-4D97-AF65-F5344CB8AC3E}">
        <p14:creationId xmlns:p14="http://schemas.microsoft.com/office/powerpoint/2010/main" val="204175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k.westlaw.com/Document/I985461D0240711EB8A7D8A1C6573E9CA/View/FullText.html?originationContext=document&amp;contextData=(sc.History*oc.Default)&amp;needToInjectTerms=Fal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k.westlaw.com/Document/I81042180E42711DA8FC2A0F0355337E9/View/FullText.html?originationContext=document&amp;contextData=(sc.DocLink)&amp;needToInjectTerms=Fals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westlaw.com/Document/I81042180E42711DA8FC2A0F0355337E9/View/FullText.html?originationContext=document&amp;contextData=(sc.DocLink)&amp;needToInjectTerms=Fal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k.westlaw.com/Document/I2DEDF520FDBB11E6A947EE346CE128E4/View/FullText.html?originationContext=document&amp;contextData=(sc.DocLink)&amp;needToInjectTerms=Fals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3</a:t>
            </a:fld>
            <a:endParaRPr lang="en-US"/>
          </a:p>
        </p:txBody>
      </p:sp>
    </p:spTree>
    <p:extLst>
      <p:ext uri="{BB962C8B-B14F-4D97-AF65-F5344CB8AC3E}">
        <p14:creationId xmlns:p14="http://schemas.microsoft.com/office/powerpoint/2010/main" val="291839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Increased business interactions mean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F6536-074C-7C47-ADA5-2947849417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89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solidFill>
                  <a:srgbClr val="000000"/>
                </a:solidFill>
                <a:effectLst/>
                <a:latin typeface="Source Sans Pro" panose="020B0503030403020204" pitchFamily="34" charset="0"/>
              </a:rPr>
              <a:t>Where the entirety of the acts in question occur in England, this head applies without question 19:06, 24 June 2023 </a:t>
            </a:r>
            <a:r>
              <a:rPr lang="en-GB" dirty="0">
                <a:solidFill>
                  <a:srgbClr val="0E568C"/>
                </a:solidFill>
                <a:effectLst/>
                <a:latin typeface="Source Sans Pro" panose="020B0503030403020204" pitchFamily="34" charset="0"/>
                <a:hlinkClick r:id="rId3"/>
              </a:rPr>
              <a:t>Qatar Airways Group QCSC v Middle East News FZ LLC, 2020 WL 06567056</a:t>
            </a:r>
            <a:endParaRPr lang="en-GB" dirty="0">
              <a:solidFill>
                <a:srgbClr val="0E568C"/>
              </a:solidFill>
              <a:effectLst/>
              <a:latin typeface="Source Sans Pro" panose="020B0503030403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effectLst/>
                <a:latin typeface="Source Sans Pro" panose="020B0503030403020204" pitchFamily="34" charset="0"/>
              </a:rPr>
              <a:t>But in cases where acts have occurred both in England abroad, head (a) can still apply where "damage has resulted from substantial and efficacious acts committed within the jurisdiction [by the relevant defendants] whether or not substantial and efficacious acts have been committed elsewhere" ( </a:t>
            </a:r>
            <a:r>
              <a:rPr lang="en-GB" i="1" dirty="0">
                <a:solidFill>
                  <a:srgbClr val="3D3D3D"/>
                </a:solidFill>
                <a:effectLst/>
                <a:latin typeface="Source Sans Pro" panose="020B0503030403020204" pitchFamily="34" charset="0"/>
              </a:rPr>
              <a:t>Metall &amp; </a:t>
            </a:r>
            <a:r>
              <a:rPr lang="en-GB" i="1" dirty="0" err="1">
                <a:solidFill>
                  <a:srgbClr val="3D3D3D"/>
                </a:solidFill>
                <a:effectLst/>
                <a:latin typeface="Source Sans Pro" panose="020B0503030403020204" pitchFamily="34" charset="0"/>
              </a:rPr>
              <a:t>Rohstoff</a:t>
            </a:r>
            <a:r>
              <a:rPr lang="en-GB" dirty="0">
                <a:solidFill>
                  <a:srgbClr val="000000"/>
                </a:solidFill>
                <a:effectLst/>
                <a:latin typeface="Source Sans Pro" panose="020B0503030403020204" pitchFamily="34" charset="0"/>
              </a:rPr>
              <a:t> , 437E-F).</a:t>
            </a:r>
          </a:p>
          <a:p>
            <a:pPr marL="171450" indent="-171450">
              <a:buFont typeface="Arial" panose="020B0604020202020204" pitchFamily="34" charset="0"/>
              <a:buChar char="•"/>
            </a:pPr>
            <a:endParaRPr lang="en-GB" dirty="0">
              <a:solidFill>
                <a:srgbClr val="000000"/>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F6536-074C-7C47-ADA5-2947849417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927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Vedanta Resources v Lungowe (Vedanta)</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[2019] UKSC 20 </a:t>
            </a:r>
          </a:p>
          <a:p>
            <a:pPr algn="just">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Okpabi v Royal Dutch Shell Plc</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Okpabi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[2021] UKSC 3 –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AAA v Unilever plc [2018] BCC 959</a:t>
            </a:r>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15</a:t>
            </a:fld>
            <a:endParaRPr lang="en-US"/>
          </a:p>
        </p:txBody>
      </p:sp>
    </p:spTree>
    <p:extLst>
      <p:ext uri="{BB962C8B-B14F-4D97-AF65-F5344CB8AC3E}">
        <p14:creationId xmlns:p14="http://schemas.microsoft.com/office/powerpoint/2010/main" val="253389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effectLst/>
                <a:latin typeface="Source Sans Pro" panose="020B0503030403020204" pitchFamily="34" charset="0"/>
              </a:rPr>
              <a:t>Service of process out of the jurisdiction is an unusual assertion by this Court of an extraterritorial jurisdiction which could have international repercussions, and so is carefully controlled by the Rules of Court.</a:t>
            </a:r>
            <a:br>
              <a:rPr lang="en-GB" dirty="0">
                <a:solidFill>
                  <a:srgbClr val="000000"/>
                </a:solidFill>
                <a:effectLst/>
                <a:latin typeface="Source Sans Pro" panose="020B0503030403020204" pitchFamily="34" charset="0"/>
              </a:rPr>
            </a:br>
            <a:r>
              <a:rPr lang="en-GB" dirty="0">
                <a:solidFill>
                  <a:srgbClr val="0E568C"/>
                </a:solidFill>
                <a:effectLst/>
                <a:latin typeface="Source Sans Pro" panose="020B0503030403020204" pitchFamily="34" charset="0"/>
                <a:hlinkClick r:id="rId3"/>
              </a:rPr>
              <a:t>Camera Care Ltd v Victor Hasselblad AB, [1986] E.C.C. 373</a:t>
            </a:r>
            <a:r>
              <a:rPr lang="en-GB" dirty="0">
                <a:solidFill>
                  <a:srgbClr val="0E568C"/>
                </a:solidFill>
                <a:effectLst/>
                <a:latin typeface="Source Sans Pro" panose="020B0503030403020204" pitchFamily="34" charset="0"/>
              </a:rPr>
              <a:t> </a:t>
            </a:r>
            <a:r>
              <a:rPr lang="en-GB" dirty="0">
                <a:solidFill>
                  <a:srgbClr val="000000"/>
                </a:solidFill>
                <a:effectLst/>
                <a:latin typeface="Source Sans Pro" panose="020B0503030403020204" pitchFamily="34" charset="0"/>
              </a:rPr>
              <a:t>Star pages *382 Sir Roger </a:t>
            </a:r>
            <a:r>
              <a:rPr lang="en-GB" dirty="0" err="1">
                <a:solidFill>
                  <a:srgbClr val="000000"/>
                </a:solidFill>
                <a:effectLst/>
                <a:latin typeface="Source Sans Pro" panose="020B0503030403020204" pitchFamily="34" charset="0"/>
              </a:rPr>
              <a:t>Omrod</a:t>
            </a:r>
            <a:endParaRPr lang="en-GB"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rgbClr val="000000"/>
              </a:solidFill>
              <a:effectLst/>
              <a:latin typeface="Source Sans Pro" panose="020B0503030403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effectLst/>
                <a:latin typeface="Source Sans Pro" panose="020B0503030403020204" pitchFamily="34" charset="0"/>
              </a:rPr>
              <a:t>Policy underpinning changes has not always demonstrated how the changes further the above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effectLst/>
              <a:latin typeface="Source Sans Pro" panose="020B0503030403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Current expansive interpretation of paragraph 3.1.(9a) closest we have come to the courts assuming universal jurisdiction over English residence in serious physical injury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Does the recent Supreme Court decisions make it likely that we’ll see further expansion of paragraph 3.1.(9b) </a:t>
            </a:r>
          </a:p>
        </p:txBody>
      </p:sp>
      <p:sp>
        <p:nvSpPr>
          <p:cNvPr id="4" name="Slide Number Placeholder 3"/>
          <p:cNvSpPr>
            <a:spLocks noGrp="1"/>
          </p:cNvSpPr>
          <p:nvPr>
            <p:ph type="sldNum" sz="quarter" idx="5"/>
          </p:nvPr>
        </p:nvSpPr>
        <p:spPr/>
        <p:txBody>
          <a:bodyPr/>
          <a:lstStyle/>
          <a:p>
            <a:fld id="{551F6536-074C-7C47-ADA5-29478494173A}" type="slidenum">
              <a:rPr lang="en-US" smtClean="0"/>
              <a:t>16</a:t>
            </a:fld>
            <a:endParaRPr lang="en-US"/>
          </a:p>
        </p:txBody>
      </p:sp>
    </p:spTree>
    <p:extLst>
      <p:ext uri="{BB962C8B-B14F-4D97-AF65-F5344CB8AC3E}">
        <p14:creationId xmlns:p14="http://schemas.microsoft.com/office/powerpoint/2010/main" val="96710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effectLst/>
                <a:latin typeface="Source Sans Pro" panose="020B0503030403020204" pitchFamily="34" charset="0"/>
              </a:rPr>
              <a:t>Service of process out of the jurisdiction is an unusual assertion by this Court of an extraterritorial jurisdiction which could have international repercussions, and so is carefully controlled by the Rules of Court. </a:t>
            </a:r>
            <a:r>
              <a:rPr lang="en-GB" dirty="0">
                <a:solidFill>
                  <a:srgbClr val="0E568C"/>
                </a:solidFill>
                <a:effectLst/>
                <a:latin typeface="Source Sans Pro" panose="020B0503030403020204" pitchFamily="34" charset="0"/>
                <a:hlinkClick r:id="rId3"/>
              </a:rPr>
              <a:t>Camera Care Ltd v Victor Hasselblad AB, [1986] E.C.C. 373</a:t>
            </a:r>
            <a:r>
              <a:rPr lang="en-GB" dirty="0">
                <a:solidFill>
                  <a:srgbClr val="0E568C"/>
                </a:solidFill>
                <a:effectLst/>
                <a:latin typeface="Source Sans Pro" panose="020B0503030403020204" pitchFamily="34" charset="0"/>
              </a:rPr>
              <a:t> </a:t>
            </a:r>
            <a:r>
              <a:rPr lang="en-GB" dirty="0">
                <a:solidFill>
                  <a:srgbClr val="000000"/>
                </a:solidFill>
                <a:effectLst/>
                <a:latin typeface="Source Sans Pro" panose="020B0503030403020204" pitchFamily="34" charset="0"/>
              </a:rPr>
              <a:t>Star pages *382 Sir Roger Ormrod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Lloyd LJ in </a:t>
            </a:r>
            <a:r>
              <a:rPr lang="en-GB" i="1" dirty="0"/>
              <a:t>Golden Ocean Assurance Ltd v Martin (The </a:t>
            </a:r>
            <a:r>
              <a:rPr lang="en-GB" i="1" dirty="0" err="1"/>
              <a:t>Goldean</a:t>
            </a:r>
            <a:r>
              <a:rPr lang="en-GB" i="1" dirty="0"/>
              <a:t> Mariner) 1990 </a:t>
            </a:r>
            <a:r>
              <a:rPr lang="en-GB" dirty="0"/>
              <a:t>–Caution must always be exercised in bringing foreign defendants within our jurisdiction… It must never become the practice to bring foreign defendants here as a matter of course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Source Sans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4</a:t>
            </a:fld>
            <a:endParaRPr lang="en-US"/>
          </a:p>
        </p:txBody>
      </p:sp>
    </p:spTree>
    <p:extLst>
      <p:ext uri="{BB962C8B-B14F-4D97-AF65-F5344CB8AC3E}">
        <p14:creationId xmlns:p14="http://schemas.microsoft.com/office/powerpoint/2010/main" val="136527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latin typeface="TimesNewRomanPSMT"/>
              </a:rPr>
              <a:t>OBSERVATION – with each change, the scope of the rule is broadened significantly.</a:t>
            </a:r>
            <a:endParaRPr lang="en-GB" sz="1800" b="0" i="0" u="none" strike="noStrike" baseline="0" dirty="0">
              <a:latin typeface="TimesNewRomanPSMT"/>
            </a:endParaRPr>
          </a:p>
          <a:p>
            <a:pPr marL="0" indent="0" algn="l">
              <a:buNone/>
            </a:pPr>
            <a:endParaRPr lang="en-GB" sz="1800" dirty="0">
              <a:solidFill>
                <a:srgbClr val="0E568D"/>
              </a:solidFill>
              <a:latin typeface="TimesNewRomanPSMT"/>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5</a:t>
            </a:fld>
            <a:endParaRPr lang="en-US"/>
          </a:p>
        </p:txBody>
      </p:sp>
    </p:spTree>
    <p:extLst>
      <p:ext uri="{BB962C8B-B14F-4D97-AF65-F5344CB8AC3E}">
        <p14:creationId xmlns:p14="http://schemas.microsoft.com/office/powerpoint/2010/main" val="263137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de-DE" i="1" dirty="0">
                <a:solidFill>
                  <a:srgbClr val="0D77D6"/>
                </a:solidFill>
                <a:latin typeface="Source Sans Pro" panose="020B0503030403020204" pitchFamily="34" charset="0"/>
              </a:rPr>
              <a:t>Aluminium  - trading with a broker in London </a:t>
            </a:r>
          </a:p>
          <a:p>
            <a:pPr lvl="1"/>
            <a:r>
              <a:rPr lang="de-DE" i="1" dirty="0">
                <a:solidFill>
                  <a:srgbClr val="0D77D6"/>
                </a:solidFill>
                <a:latin typeface="Source Sans Pro" panose="020B0503030403020204" pitchFamily="34" charset="0"/>
              </a:rPr>
              <a:t>Acts causing damage were committed in London and New York (conspiracy)</a:t>
            </a:r>
          </a:p>
          <a:p>
            <a:pPr lvl="1"/>
            <a:r>
              <a:rPr lang="de-DE" i="1" dirty="0">
                <a:solidFill>
                  <a:srgbClr val="0D77D6"/>
                </a:solidFill>
                <a:latin typeface="Source Sans Pro" panose="020B0503030403020204" pitchFamily="34" charset="0"/>
              </a:rPr>
              <a:t>Damage occured both in Switzerland and England </a:t>
            </a:r>
          </a:p>
          <a:p>
            <a:pPr lvl="1"/>
            <a:r>
              <a:rPr lang="en-GB" dirty="0"/>
              <a:t>Order for service out of the jurisdiction challenged under Ord. 11, r. 1(1)(f).</a:t>
            </a:r>
          </a:p>
          <a:p>
            <a:pPr lvl="1"/>
            <a:r>
              <a:rPr lang="en-GB" dirty="0"/>
              <a:t>Held: </a:t>
            </a:r>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6</a:t>
            </a:fld>
            <a:endParaRPr lang="en-US"/>
          </a:p>
        </p:txBody>
      </p:sp>
    </p:spTree>
    <p:extLst>
      <p:ext uri="{BB962C8B-B14F-4D97-AF65-F5344CB8AC3E}">
        <p14:creationId xmlns:p14="http://schemas.microsoft.com/office/powerpoint/2010/main" val="415536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Book holiday – arranged a chauffeur –driven car through the hotel for excursion to Fayoum in 2010</a:t>
            </a:r>
          </a:p>
          <a:p>
            <a:pPr marL="171450" indent="-171450">
              <a:buFont typeface="Arial" panose="020B0604020202020204" pitchFamily="34" charset="0"/>
              <a:buChar char="•"/>
            </a:pPr>
            <a:r>
              <a:rPr lang="en-GB" dirty="0"/>
              <a:t>Car involved in a fatal crush – Claimant injured, her husband and daughter died, two grandchildren survived</a:t>
            </a:r>
          </a:p>
          <a:p>
            <a:pPr marL="171450" indent="-171450">
              <a:buFont typeface="Arial" panose="020B0604020202020204" pitchFamily="34" charset="0"/>
              <a:buChar char="•"/>
            </a:pPr>
            <a:r>
              <a:rPr lang="en-GB" dirty="0"/>
              <a:t>Claimant sued  - Four Seasons Holding  co in Canada – for her injuries and on behalf of Husband’s Estate</a:t>
            </a:r>
          </a:p>
          <a:p>
            <a:pPr marL="171450" indent="-171450">
              <a:buFont typeface="Arial" panose="020B0604020202020204" pitchFamily="34" charset="0"/>
              <a:buChar char="•"/>
            </a:pPr>
            <a:r>
              <a:rPr lang="en-GB" dirty="0"/>
              <a:t> Evidence that the Holding company did not run the Hotel</a:t>
            </a:r>
          </a:p>
          <a:p>
            <a:pPr marL="171450" indent="-171450">
              <a:buFont typeface="Arial" panose="020B0604020202020204" pitchFamily="34" charset="0"/>
              <a:buChar char="•"/>
            </a:pPr>
            <a:r>
              <a:rPr lang="en-GB" dirty="0"/>
              <a:t>Supreme Court , however, was drawn into a discussion of whether meaning of  ‘damage’  under CPR Part 6 PD6B Para 3.1.(9) (a) sustained by the Claimant </a:t>
            </a:r>
          </a:p>
          <a:p>
            <a:pPr marL="171450" indent="-171450">
              <a:buFont typeface="Arial" panose="020B0604020202020204" pitchFamily="34" charset="0"/>
              <a:buChar char="•"/>
            </a:pPr>
            <a:r>
              <a:rPr lang="en-GB" dirty="0"/>
              <a:t>Court was split on the meaning of the word Damage.</a:t>
            </a:r>
          </a:p>
        </p:txBody>
      </p:sp>
      <p:sp>
        <p:nvSpPr>
          <p:cNvPr id="4" name="Slide Number Placeholder 3"/>
          <p:cNvSpPr>
            <a:spLocks noGrp="1"/>
          </p:cNvSpPr>
          <p:nvPr>
            <p:ph type="sldNum" sz="quarter" idx="5"/>
          </p:nvPr>
        </p:nvSpPr>
        <p:spPr/>
        <p:txBody>
          <a:bodyPr/>
          <a:lstStyle/>
          <a:p>
            <a:fld id="{551F6536-074C-7C47-ADA5-29478494173A}" type="slidenum">
              <a:rPr lang="en-US" smtClean="0"/>
              <a:t>7</a:t>
            </a:fld>
            <a:endParaRPr lang="en-US"/>
          </a:p>
        </p:txBody>
      </p:sp>
    </p:spTree>
    <p:extLst>
      <p:ext uri="{BB962C8B-B14F-4D97-AF65-F5344CB8AC3E}">
        <p14:creationId xmlns:p14="http://schemas.microsoft.com/office/powerpoint/2010/main" val="64951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sz="1800" dirty="0">
                <a:solidFill>
                  <a:srgbClr val="000000"/>
                </a:solidFill>
                <a:latin typeface="Verdana" panose="020B0604030504040204" pitchFamily="34" charset="0"/>
                <a:cs typeface="Calibri" panose="020F0502020204030204" pitchFamily="34" charset="0"/>
              </a:rPr>
              <a:t>Main argument of the majority view (Lords Clarke and Wilson, Lord Reed, Lord Briggs, Lord Burrows, Lady Hale)</a:t>
            </a: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Ordinary meaning of the word damage – all detriment flowing from the tort – physical, financial, social</a:t>
            </a:r>
          </a:p>
          <a:p>
            <a:pPr lvl="1">
              <a:buFont typeface="Wingdings" panose="05000000000000000000" pitchFamily="2" charset="2"/>
              <a:buChar char="§"/>
            </a:pPr>
            <a:endParaRPr lang="en-GB" sz="2000" dirty="0">
              <a:solidFill>
                <a:srgbClr val="000000"/>
              </a:solidFill>
              <a:latin typeface="Verdana" panose="020B0604030504040204" pitchFamily="34" charset="0"/>
              <a:cs typeface="Calibri" panose="020F0502020204030204" pitchFamily="34" charset="0"/>
            </a:endParaRP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This definition has the support of a string of first instance decisions and decisions from Canada and Australia</a:t>
            </a: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This approach is to be distinguished from damage required to complete a cause action.</a:t>
            </a: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 Concerns that applying ordinary meaning of the word damage will result in the English courts assuming universal jurisdiction over personal injury claims suffered by English claimants – courts still have discretion to prevent that (para 54)</a:t>
            </a: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Wrong to state that the jurisdictional gateway for claims in tort had been deliberately drafted to assimilate domestic rules with rules of EU law. The distinction between direct and consequential damage developed under the EU system  not applicable – FS Cairo.</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3200" dirty="0">
                <a:solidFill>
                  <a:srgbClr val="000000"/>
                </a:solidFill>
                <a:effectLst/>
                <a:latin typeface="Source Sans Pro" panose="020B0503030403020204" pitchFamily="34" charset="0"/>
              </a:rPr>
              <a:t>amendment in 2000  broaden rule by changing " </a:t>
            </a:r>
            <a:r>
              <a:rPr lang="en-GB" sz="3200" i="1" dirty="0">
                <a:solidFill>
                  <a:srgbClr val="000000"/>
                </a:solidFill>
                <a:effectLst/>
                <a:latin typeface="Source Sans Pro" panose="020B0503030403020204" pitchFamily="34" charset="0"/>
              </a:rPr>
              <a:t>the damage</a:t>
            </a:r>
            <a:r>
              <a:rPr lang="en-GB" sz="3200" dirty="0">
                <a:solidFill>
                  <a:srgbClr val="000000"/>
                </a:solidFill>
                <a:effectLst/>
                <a:latin typeface="Source Sans Pro" panose="020B0503030403020204" pitchFamily="34" charset="0"/>
              </a:rPr>
              <a:t> " to " </a:t>
            </a:r>
            <a:r>
              <a:rPr lang="en-GB" sz="3200" i="1" dirty="0">
                <a:solidFill>
                  <a:srgbClr val="000000"/>
                </a:solidFill>
                <a:effectLst/>
                <a:latin typeface="Source Sans Pro" panose="020B0503030403020204" pitchFamily="34" charset="0"/>
              </a:rPr>
              <a:t>damage</a:t>
            </a:r>
            <a:r>
              <a:rPr lang="en-GB" sz="3200" dirty="0">
                <a:solidFill>
                  <a:srgbClr val="000000"/>
                </a:solidFill>
                <a:effectLst/>
                <a:latin typeface="Source Sans Pro" panose="020B0503030403020204" pitchFamily="34" charset="0"/>
              </a:rPr>
              <a:t> “. Free standing rule now - </a:t>
            </a:r>
            <a:r>
              <a:rPr lang="en-GB" sz="4400" b="1" i="0" dirty="0">
                <a:solidFill>
                  <a:srgbClr val="3D3D3D"/>
                </a:solidFill>
                <a:effectLst/>
                <a:latin typeface="Source Sans Pro" panose="020B0503030403020204" pitchFamily="34" charset="0"/>
              </a:rPr>
              <a:t>Qatar Airways Group Q.C.S.C. v Middle East News FZ LLC</a:t>
            </a: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 </a:t>
            </a: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 The word "damage" in para.3.1(9)(a) simply referred to actionable harm, direct or indirect, caused by the wrongful act alleged. </a:t>
            </a: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The Court of Appeal in Metall und </a:t>
            </a:r>
            <a:r>
              <a:rPr lang="en-GB" sz="2000" dirty="0" err="1">
                <a:solidFill>
                  <a:srgbClr val="000000"/>
                </a:solidFill>
                <a:latin typeface="Verdana" panose="020B0604030504040204" pitchFamily="34" charset="0"/>
                <a:cs typeface="Calibri" panose="020F0502020204030204" pitchFamily="34" charset="0"/>
              </a:rPr>
              <a:t>Rohstoff</a:t>
            </a:r>
            <a:r>
              <a:rPr lang="en-GB" sz="2000" dirty="0">
                <a:solidFill>
                  <a:srgbClr val="000000"/>
                </a:solidFill>
                <a:latin typeface="Verdana" panose="020B0604030504040204" pitchFamily="34" charset="0"/>
                <a:cs typeface="Calibri" panose="020F0502020204030204" pitchFamily="34" charset="0"/>
              </a:rPr>
              <a:t> [1990] 1 QB 391 was clearly correct in holding that a claimant may suffer damage</a:t>
            </a:r>
          </a:p>
          <a:p>
            <a:pPr lvl="1">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within the meaning of the domestic tort gateway in more than one </a:t>
            </a:r>
            <a:r>
              <a:rPr lang="en-GB" sz="2000" dirty="0" err="1">
                <a:solidFill>
                  <a:srgbClr val="000000"/>
                </a:solidFill>
                <a:latin typeface="Verdana" panose="020B0604030504040204" pitchFamily="34" charset="0"/>
                <a:cs typeface="Calibri" panose="020F0502020204030204" pitchFamily="34" charset="0"/>
              </a:rPr>
              <a:t>place.A</a:t>
            </a:r>
            <a:r>
              <a:rPr lang="en-GB" sz="2000" dirty="0">
                <a:solidFill>
                  <a:srgbClr val="000000"/>
                </a:solidFill>
                <a:latin typeface="Verdana" panose="020B0604030504040204" pitchFamily="34" charset="0"/>
                <a:cs typeface="Calibri" panose="020F0502020204030204" pitchFamily="34" charset="0"/>
              </a:rPr>
              <a:t> claimant might suffer damage in more than one place. </a:t>
            </a:r>
          </a:p>
        </p:txBody>
      </p:sp>
      <p:sp>
        <p:nvSpPr>
          <p:cNvPr id="4" name="Slide Number Placeholder 3"/>
          <p:cNvSpPr>
            <a:spLocks noGrp="1"/>
          </p:cNvSpPr>
          <p:nvPr>
            <p:ph type="sldNum" sz="quarter" idx="5"/>
          </p:nvPr>
        </p:nvSpPr>
        <p:spPr/>
        <p:txBody>
          <a:bodyPr/>
          <a:lstStyle/>
          <a:p>
            <a:fld id="{551F6536-074C-7C47-ADA5-29478494173A}" type="slidenum">
              <a:rPr lang="en-US" smtClean="0"/>
              <a:t>8</a:t>
            </a:fld>
            <a:endParaRPr lang="en-US"/>
          </a:p>
        </p:txBody>
      </p:sp>
    </p:spTree>
    <p:extLst>
      <p:ext uri="{BB962C8B-B14F-4D97-AF65-F5344CB8AC3E}">
        <p14:creationId xmlns:p14="http://schemas.microsoft.com/office/powerpoint/2010/main" val="303696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dirty="0">
                <a:solidFill>
                  <a:srgbClr val="000000"/>
                </a:solidFill>
                <a:latin typeface="Verdana" panose="020B0604030504040204" pitchFamily="34" charset="0"/>
                <a:cs typeface="Calibri" panose="020F0502020204030204" pitchFamily="34" charset="0"/>
              </a:rPr>
              <a:t>Four Seasons Holdings Inc v Brownlie – para 25 – Lord Sumption: </a:t>
            </a:r>
            <a:r>
              <a:rPr lang="en-GB" sz="2000" dirty="0">
                <a:solidFill>
                  <a:srgbClr val="000000"/>
                </a:solidFill>
                <a:latin typeface="Verdana" panose="020B0604030504040204" pitchFamily="34" charset="0"/>
                <a:cs typeface="Calibri" panose="020F0502020204030204" pitchFamily="34" charset="0"/>
              </a:rPr>
              <a:t>the damage to the interest protected is sustained in country A where the claimant has been injured or killed. The pecuniary measure of that damage may depend on things that happened elsewhere. For example, medical or care costs may be incurred in country B, or earnings may be lost which would have been earned in country C or paid in country D, but the damage has not been sustained in these places.</a:t>
            </a:r>
          </a:p>
          <a:p>
            <a:pPr lvl="0">
              <a:buFont typeface="Wingdings" panose="05000000000000000000" pitchFamily="2" charset="2"/>
              <a:buChar char="§"/>
            </a:pPr>
            <a:endParaRPr lang="en-GB" sz="2000" dirty="0">
              <a:solidFill>
                <a:srgbClr val="000000"/>
              </a:solidFill>
              <a:latin typeface="Verdana" panose="020B0604030504040204" pitchFamily="34" charset="0"/>
              <a:cs typeface="Calibri" panose="020F0502020204030204" pitchFamily="34" charset="0"/>
            </a:endParaRPr>
          </a:p>
          <a:p>
            <a:pPr lvl="0">
              <a:buFont typeface="Wingdings" panose="05000000000000000000" pitchFamily="2" charset="2"/>
              <a:buChar char="§"/>
            </a:pPr>
            <a:r>
              <a:rPr lang="en-GB" sz="2000" dirty="0">
                <a:solidFill>
                  <a:srgbClr val="000000"/>
                </a:solidFill>
                <a:latin typeface="Verdana" panose="020B0604030504040204" pitchFamily="34" charset="0"/>
                <a:cs typeface="Calibri" panose="020F0502020204030204" pitchFamily="34" charset="0"/>
              </a:rPr>
              <a:t>FS Cairo (Nile Plaza)LLC  - Para 171 – Lord Leggatt : It would mean that ground (9)(a) applies where anyone who lives in England is injured when travelling abroad provided only that the injury sustained is sufficiently serious to cause pain or disability which continues, or financial loss (such as loss of earnings or the cost of medical treatment) which is incurred, after the claimant returns home to England. (para171, FS Cairo)</a:t>
            </a:r>
          </a:p>
          <a:p>
            <a:pPr lvl="0">
              <a:buFont typeface="Wingdings" panose="05000000000000000000" pitchFamily="2" charset="2"/>
              <a:buChar char="§"/>
            </a:pPr>
            <a:endParaRPr lang="en-GB" sz="2000" dirty="0">
              <a:solidFill>
                <a:srgbClr val="000000"/>
              </a:solidFill>
              <a:latin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3200" dirty="0">
                <a:solidFill>
                  <a:srgbClr val="000000"/>
                </a:solidFill>
                <a:effectLst/>
                <a:latin typeface="Source Sans Pro" panose="020B0503030403020204" pitchFamily="34" charset="0"/>
              </a:rPr>
              <a:t>damage had to be assessed by reference to the relevant claim and the damage sustained within the jurisdiction had to be significant relative to that sustained outside the jurisdiction. 18:58, 24 June 2023</a:t>
            </a:r>
            <a:br>
              <a:rPr lang="en-GB" sz="3200" dirty="0">
                <a:solidFill>
                  <a:srgbClr val="000000"/>
                </a:solidFill>
                <a:effectLst/>
                <a:latin typeface="Source Sans Pro" panose="020B0503030403020204" pitchFamily="34" charset="0"/>
              </a:rPr>
            </a:br>
            <a:r>
              <a:rPr lang="en-GB" sz="3200" dirty="0">
                <a:solidFill>
                  <a:srgbClr val="0E568C"/>
                </a:solidFill>
                <a:effectLst/>
                <a:latin typeface="Source Sans Pro" panose="020B0503030403020204" pitchFamily="34" charset="0"/>
                <a:hlinkClick r:id="rId3"/>
              </a:rPr>
              <a:t>Microsoft Mobile Oy (Ltd) v Sony Europe Ltd, 2017 WL 00737389</a:t>
            </a:r>
            <a:endParaRPr lang="en-GB" sz="3200" dirty="0">
              <a:solidFill>
                <a:srgbClr val="000000"/>
              </a:solidFill>
              <a:effectLst/>
              <a:latin typeface="Source Sans Pro" panose="020B0503030403020204" pitchFamily="34" charset="0"/>
            </a:endParaRPr>
          </a:p>
          <a:p>
            <a:pPr lvl="0">
              <a:buFont typeface="Wingdings" panose="05000000000000000000" pitchFamily="2" charset="2"/>
              <a:buChar char="§"/>
            </a:pPr>
            <a:endParaRPr lang="en-GB" sz="2000" dirty="0">
              <a:solidFill>
                <a:srgbClr val="000000"/>
              </a:solidFill>
              <a:latin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2000" dirty="0">
              <a:solidFill>
                <a:srgbClr val="000000"/>
              </a:solidFill>
              <a:latin typeface="Verdana" panose="020B0604030504040204" pitchFamily="34" charset="0"/>
              <a:cs typeface="Calibri" panose="020F0502020204030204" pitchFamily="34" charset="0"/>
            </a:endParaRPr>
          </a:p>
          <a:p>
            <a:pPr>
              <a:buFont typeface="Wingdings" panose="05000000000000000000" pitchFamily="2" charset="2"/>
              <a:buChar char="§"/>
            </a:pPr>
            <a:endParaRPr lang="en-GB" sz="2000" dirty="0">
              <a:solidFill>
                <a:srgbClr val="000000"/>
              </a:solidFill>
              <a:latin typeface="Verdana" panose="020B060403050404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51F6536-074C-7C47-ADA5-29478494173A}" type="slidenum">
              <a:rPr lang="en-US" smtClean="0"/>
              <a:t>9</a:t>
            </a:fld>
            <a:endParaRPr lang="en-US"/>
          </a:p>
        </p:txBody>
      </p:sp>
    </p:spTree>
    <p:extLst>
      <p:ext uri="{BB962C8B-B14F-4D97-AF65-F5344CB8AC3E}">
        <p14:creationId xmlns:p14="http://schemas.microsoft.com/office/powerpoint/2010/main" val="400568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FC Cairo (Nile Plaza)LLC : Para 204 per Leggatt JSC</a:t>
            </a:r>
          </a:p>
        </p:txBody>
      </p:sp>
      <p:sp>
        <p:nvSpPr>
          <p:cNvPr id="4" name="Slide Number Placeholder 3"/>
          <p:cNvSpPr>
            <a:spLocks noGrp="1"/>
          </p:cNvSpPr>
          <p:nvPr>
            <p:ph type="sldNum" sz="quarter" idx="5"/>
          </p:nvPr>
        </p:nvSpPr>
        <p:spPr/>
        <p:txBody>
          <a:bodyPr/>
          <a:lstStyle/>
          <a:p>
            <a:fld id="{551F6536-074C-7C47-ADA5-29478494173A}" type="slidenum">
              <a:rPr lang="en-US" smtClean="0"/>
              <a:t>10</a:t>
            </a:fld>
            <a:endParaRPr lang="en-US"/>
          </a:p>
        </p:txBody>
      </p:sp>
    </p:spTree>
    <p:extLst>
      <p:ext uri="{BB962C8B-B14F-4D97-AF65-F5344CB8AC3E}">
        <p14:creationId xmlns:p14="http://schemas.microsoft.com/office/powerpoint/2010/main" val="336942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 Typical of the reasoning in these cases is Stylianou v Toyoshima [2013] EWHC 2188 (QB) at [111]–[112] , where the judge decided that England was the forum conveniens “in spite of the fact that the accident occurred in Australia, the injuries were sustained there, the applicable law is, as I have found, Western Australian, and that proceedings in Australia were actively continued for nearly two and a half years”. What weighed most heavily in the balance for him was that the only issue in dispute was the quantum of the claim and the claimant was English, lived in England and could not travel to Australia because of her injuries which would make it hard for her to give instructions during the hearing. The fact that a large number of expert witnesses would have to travel to Australia in order to give evidence was also seen as an important factor. The fact that the defendant had no connection with England apart from having had the misfortune to be involved in a collision with a British holidaymaker while driving in Western Australia does not seem to have been given any weight at all.</a:t>
            </a:r>
          </a:p>
        </p:txBody>
      </p:sp>
      <p:sp>
        <p:nvSpPr>
          <p:cNvPr id="4" name="Slide Number Placeholder 3"/>
          <p:cNvSpPr>
            <a:spLocks noGrp="1"/>
          </p:cNvSpPr>
          <p:nvPr>
            <p:ph type="sldNum" sz="quarter" idx="5"/>
          </p:nvPr>
        </p:nvSpPr>
        <p:spPr/>
        <p:txBody>
          <a:bodyPr/>
          <a:lstStyle/>
          <a:p>
            <a:fld id="{551F6536-074C-7C47-ADA5-29478494173A}" type="slidenum">
              <a:rPr lang="en-US" smtClean="0"/>
              <a:t>11</a:t>
            </a:fld>
            <a:endParaRPr lang="en-US"/>
          </a:p>
        </p:txBody>
      </p:sp>
    </p:spTree>
    <p:extLst>
      <p:ext uri="{BB962C8B-B14F-4D97-AF65-F5344CB8AC3E}">
        <p14:creationId xmlns:p14="http://schemas.microsoft.com/office/powerpoint/2010/main" val="183831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895" y="1866495"/>
            <a:ext cx="9144000" cy="1042336"/>
          </a:xfrm>
          <a:prstGeom prst="rect">
            <a:avLst/>
          </a:prstGeom>
        </p:spPr>
        <p:txBody>
          <a:bodyPr anchor="t">
            <a:normAutofit/>
          </a:bodyPr>
          <a:lstStyle>
            <a:lvl1pPr algn="l">
              <a:defRPr sz="5500" b="1">
                <a:solidFill>
                  <a:schemeClr val="accent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09595" y="3085042"/>
            <a:ext cx="9144000" cy="157162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11"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2"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986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91086" y="1096432"/>
            <a:ext cx="6172200" cy="4620683"/>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itle 1"/>
          <p:cNvSpPr>
            <a:spLocks noGrp="1"/>
          </p:cNvSpPr>
          <p:nvPr>
            <p:ph type="title"/>
          </p:nvPr>
        </p:nvSpPr>
        <p:spPr>
          <a:xfrm>
            <a:off x="546098" y="1096432"/>
            <a:ext cx="3933825"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9" name="Text Placeholder 3"/>
          <p:cNvSpPr>
            <a:spLocks noGrp="1"/>
          </p:cNvSpPr>
          <p:nvPr>
            <p:ph type="body" sz="half" idx="2"/>
          </p:nvPr>
        </p:nvSpPr>
        <p:spPr>
          <a:xfrm>
            <a:off x="547686" y="216746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17"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8"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5629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5700" cy="6871786"/>
          </a:xfrm>
          <a:prstGeom prst="rect">
            <a:avLst/>
          </a:prstGeom>
        </p:spPr>
      </p:pic>
      <p:sp>
        <p:nvSpPr>
          <p:cNvPr id="15" name="Rectangle 14"/>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11" name="Rectangle 10"/>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19" name="Freeform 18"/>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23393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9D739E"/>
          </a:solidFill>
          <a:ln>
            <a:noFill/>
          </a:ln>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39063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17621"/>
            <a:ext cx="12192000" cy="6858000"/>
          </a:xfrm>
          <a:prstGeom prst="rect">
            <a:avLst/>
          </a:prstGeom>
        </p:spPr>
      </p:pic>
      <p:sp>
        <p:nvSpPr>
          <p:cNvPr id="4" name="Rectangle 3"/>
          <p:cNvSpPr/>
          <p:nvPr userDrawn="1"/>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userDrawn="1"/>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userDrawn="1"/>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76258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9300" cy="6850856"/>
          </a:xfrm>
          <a:prstGeom prst="rect">
            <a:avLst/>
          </a:prstGeom>
        </p:spPr>
      </p:pic>
    </p:spTree>
    <p:extLst>
      <p:ext uri="{BB962C8B-B14F-4D97-AF65-F5344CB8AC3E}">
        <p14:creationId xmlns:p14="http://schemas.microsoft.com/office/powerpoint/2010/main" val="78884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9195" y="390846"/>
            <a:ext cx="1111170" cy="5811838"/>
          </a:xfrm>
          <a:prstGeom prst="rect">
            <a:avLst/>
          </a:prstGeom>
        </p:spPr>
        <p:txBody>
          <a:bodyPr vert="eaVert"/>
          <a:lstStyle>
            <a:lvl1pPr>
              <a:defRPr sz="3400" b="1">
                <a:solidFill>
                  <a:srgbClr val="69216A"/>
                </a:solidFill>
              </a:defRPr>
            </a:lvl1pPr>
          </a:lstStyle>
          <a:p>
            <a:r>
              <a:rPr lang="en-US" dirty="0"/>
              <a:t>Click to edit Master title style</a:t>
            </a:r>
          </a:p>
        </p:txBody>
      </p:sp>
      <p:sp>
        <p:nvSpPr>
          <p:cNvPr id="3" name="Vertical Text Placeholder 2"/>
          <p:cNvSpPr>
            <a:spLocks noGrp="1"/>
          </p:cNvSpPr>
          <p:nvPr>
            <p:ph type="body" orient="vert" idx="1"/>
          </p:nvPr>
        </p:nvSpPr>
        <p:spPr>
          <a:xfrm>
            <a:off x="1053189" y="403546"/>
            <a:ext cx="9324372" cy="5811838"/>
          </a:xfrm>
          <a:prstGeom prst="rect">
            <a:avLst/>
          </a:prstGeom>
        </p:spPr>
        <p:txBody>
          <a:bodyPr vert="eaVert"/>
          <a:lstStyle>
            <a:lvl2pPr>
              <a:defRPr>
                <a:solidFill>
                  <a:srgbClr val="69216A"/>
                </a:solidFill>
              </a:defRPr>
            </a:lvl2pPr>
            <a:lvl4pPr>
              <a:defRPr>
                <a:solidFill>
                  <a:srgbClr val="69216A"/>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8465" y="563036"/>
            <a:ext cx="1253069" cy="347134"/>
          </a:xfrm>
          <a:prstGeom prst="rect">
            <a:avLst/>
          </a:prstGeom>
        </p:spPr>
        <p:txBody>
          <a:bodyPr anchor="ctr"/>
          <a:lstStyle>
            <a:lvl1pPr>
              <a:defRPr sz="1000">
                <a:solidFill>
                  <a:srgbClr val="69216A"/>
                </a:solidFill>
              </a:defRPr>
            </a:lvl1pPr>
          </a:lstStyle>
          <a:p>
            <a:fld id="{7F3777FD-75A6-B146-A4D0-80CAC805A384}" type="datetime4">
              <a:rPr lang="en-GB" smtClean="0"/>
              <a:pPr/>
              <a:t>21 September 2023</a:t>
            </a:fld>
            <a:endParaRPr lang="en-US" dirty="0"/>
          </a:p>
        </p:txBody>
      </p:sp>
      <p:sp>
        <p:nvSpPr>
          <p:cNvPr id="5" name="Footer Placeholder 4"/>
          <p:cNvSpPr>
            <a:spLocks noGrp="1"/>
          </p:cNvSpPr>
          <p:nvPr>
            <p:ph type="ftr" sz="quarter" idx="11"/>
          </p:nvPr>
        </p:nvSpPr>
        <p:spPr>
          <a:xfrm rot="5400000">
            <a:off x="-2475593" y="3053073"/>
            <a:ext cx="5380697" cy="358285"/>
          </a:xfrm>
          <a:prstGeom prst="rect">
            <a:avLst/>
          </a:prstGeom>
        </p:spPr>
        <p:txBody>
          <a:bodyPr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12"/>
          </p:nvPr>
        </p:nvSpPr>
        <p:spPr>
          <a:xfrm rot="5400000">
            <a:off x="-1142" y="146825"/>
            <a:ext cx="431799" cy="358286"/>
          </a:xfrm>
          <a:prstGeom prst="rect">
            <a:avLst/>
          </a:prstGeom>
        </p:spPr>
        <p:txBody>
          <a:bodyPr anchor="ctr"/>
          <a:lstStyle>
            <a:lvl1pPr>
              <a:defRPr sz="1200">
                <a:solidFill>
                  <a:schemeClr val="bg1"/>
                </a:solidFill>
              </a:defRPr>
            </a:lvl1pPr>
          </a:lstStyle>
          <a:p>
            <a:fld id="{7ED9267D-069E-5F46-80B9-B3F4B7546357}" type="slidenum">
              <a:rPr lang="en-US" smtClean="0"/>
              <a:pPr/>
              <a:t>‹#›</a:t>
            </a:fld>
            <a:endParaRPr lang="en-US" dirty="0"/>
          </a:p>
        </p:txBody>
      </p:sp>
    </p:spTree>
    <p:extLst>
      <p:ext uri="{BB962C8B-B14F-4D97-AF65-F5344CB8AC3E}">
        <p14:creationId xmlns:p14="http://schemas.microsoft.com/office/powerpoint/2010/main" val="58990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018" y="1873797"/>
            <a:ext cx="10515600" cy="1307109"/>
          </a:xfrm>
          <a:prstGeom prst="rect">
            <a:avLst/>
          </a:prstGeom>
        </p:spPr>
        <p:txBody>
          <a:bodyPr anchor="t"/>
          <a:lstStyle>
            <a:lvl1pPr>
              <a:defRPr sz="6000" b="1">
                <a:solidFill>
                  <a:srgbClr val="69216A"/>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99018" y="3180907"/>
            <a:ext cx="10528300" cy="667193"/>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flipV="1">
            <a:off x="709017" y="2920050"/>
            <a:ext cx="10494000"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9"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0"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57357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843" y="1026199"/>
            <a:ext cx="10515600" cy="757129"/>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95843" y="1757928"/>
            <a:ext cx="10515600" cy="4057777"/>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8" name="Footer Placeholder 4"/>
          <p:cNvSpPr>
            <a:spLocks noGrp="1"/>
          </p:cNvSpPr>
          <p:nvPr>
            <p:ph type="ftr" sz="quarter" idx="11"/>
          </p:nvPr>
        </p:nvSpPr>
        <p:spPr>
          <a:xfrm>
            <a:off x="1736202" y="6453450"/>
            <a:ext cx="7179198" cy="365125"/>
          </a:xfrm>
          <a:prstGeom prst="rect">
            <a:avLst/>
          </a:prstGeom>
        </p:spPr>
        <p:txBody>
          <a:bodyPr anchor="ctr"/>
          <a:lstStyle>
            <a:lvl1pPr algn="l">
              <a:defRPr sz="1200">
                <a:solidFill>
                  <a:schemeClr val="bg1"/>
                </a:solidFill>
              </a:defRPr>
            </a:lvl1pPr>
          </a:lstStyle>
          <a:p>
            <a:endParaRPr lang="en-US" dirty="0"/>
          </a:p>
        </p:txBody>
      </p:sp>
      <p:sp>
        <p:nvSpPr>
          <p:cNvPr id="9" name="Slide Number Placeholder 5"/>
          <p:cNvSpPr>
            <a:spLocks noGrp="1"/>
          </p:cNvSpPr>
          <p:nvPr>
            <p:ph type="sldNum" sz="quarter" idx="12"/>
          </p:nvPr>
        </p:nvSpPr>
        <p:spPr>
          <a:xfrm>
            <a:off x="10553700" y="6453449"/>
            <a:ext cx="1346200"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157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364" y="1027646"/>
            <a:ext cx="10515600"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593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7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0937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324" y="1870148"/>
            <a:ext cx="5157787"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1324" y="2468592"/>
            <a:ext cx="5157787"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69001" y="1870148"/>
            <a:ext cx="5183188"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60534" y="2477059"/>
            <a:ext cx="5183188"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1323" y="1028230"/>
            <a:ext cx="10509173"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18"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9"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73181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93363" y="1028700"/>
            <a:ext cx="10515600" cy="1257300"/>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3"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14"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5"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9734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graphicFrame>
        <p:nvGraphicFramePr>
          <p:cNvPr id="5" name="Chart 4"/>
          <p:cNvGraphicFramePr/>
          <p:nvPr userDrawn="1">
            <p:extLst>
              <p:ext uri="{D42A27DB-BD31-4B8C-83A1-F6EECF244321}">
                <p14:modId xmlns:p14="http://schemas.microsoft.com/office/powerpoint/2010/main" val="2047482558"/>
              </p:ext>
            </p:extLst>
          </p:nvPr>
        </p:nvGraphicFramePr>
        <p:xfrm>
          <a:off x="656863" y="901699"/>
          <a:ext cx="10515600" cy="502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4200" y="1028700"/>
            <a:ext cx="10871200" cy="706470"/>
          </a:xfrm>
          <a:prstGeom prst="rect">
            <a:avLst/>
          </a:prstGeom>
        </p:spPr>
        <p:txBody>
          <a:bodyPr/>
          <a:lstStyle>
            <a:lvl1pPr>
              <a:defRPr b="0">
                <a:solidFill>
                  <a:srgbClr val="69216A"/>
                </a:solidFill>
                <a:latin typeface="+mn-lt"/>
              </a:defRPr>
            </a:lvl1pPr>
          </a:lstStyle>
          <a:p>
            <a:r>
              <a:rPr lang="en-US"/>
              <a:t>Click to edit Master title style</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951304287"/>
              </p:ext>
            </p:extLst>
          </p:nvPr>
        </p:nvGraphicFramePr>
        <p:xfrm>
          <a:off x="584200" y="1755840"/>
          <a:ext cx="10871200" cy="3971864"/>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58900">
                  <a:extLst>
                    <a:ext uri="{9D8B030D-6E8A-4147-A177-3AD203B41FA5}">
                      <a16:colId xmlns:a16="http://schemas.microsoft.com/office/drawing/2014/main" val="20005"/>
                    </a:ext>
                  </a:extLst>
                </a:gridCol>
                <a:gridCol w="1358900">
                  <a:extLst>
                    <a:ext uri="{9D8B030D-6E8A-4147-A177-3AD203B41FA5}">
                      <a16:colId xmlns:a16="http://schemas.microsoft.com/office/drawing/2014/main" val="20006"/>
                    </a:ext>
                  </a:extLst>
                </a:gridCol>
                <a:gridCol w="1358900">
                  <a:extLst>
                    <a:ext uri="{9D8B030D-6E8A-4147-A177-3AD203B41FA5}">
                      <a16:colId xmlns:a16="http://schemas.microsoft.com/office/drawing/2014/main" val="20007"/>
                    </a:ext>
                  </a:extLst>
                </a:gridCol>
              </a:tblGrid>
              <a:tr h="450128">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extLst>
                  <a:ext uri="{0D108BD9-81ED-4DB2-BD59-A6C34878D82A}">
                    <a16:rowId xmlns:a16="http://schemas.microsoft.com/office/drawing/2014/main" val="10000"/>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1"/>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2"/>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3"/>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4"/>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5"/>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6"/>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7"/>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8"/>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84764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00" y="1096431"/>
            <a:ext cx="4051300"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891087" y="1096431"/>
            <a:ext cx="6356519" cy="4629150"/>
          </a:xfrm>
          <a:prstGeom prst="rect">
            <a:avLst/>
          </a:prstGeom>
        </p:spPr>
        <p:txBody>
          <a:bodyPr/>
          <a:lstStyle>
            <a:lvl1pPr>
              <a:defRPr sz="3200">
                <a:solidFill>
                  <a:srgbClr val="69216A"/>
                </a:solidFill>
              </a:defRPr>
            </a:lvl1pPr>
            <a:lvl2pPr>
              <a:defRPr sz="2800"/>
            </a:lvl2pPr>
            <a:lvl3pPr>
              <a:defRPr sz="2400">
                <a:solidFill>
                  <a:srgbClr val="69216A"/>
                </a:solidFill>
              </a:defRPr>
            </a:lvl3pPr>
            <a:lvl4pPr>
              <a:defRPr sz="2000"/>
            </a:lvl4pPr>
            <a:lvl5pPr>
              <a:defRPr sz="2000">
                <a:solidFill>
                  <a:srgbClr val="69216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7688" y="2167465"/>
            <a:ext cx="404966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CD071B8E-0DD7-5842-950E-3289D9FBABB1}" type="datetime4">
              <a:rPr lang="en-GB" smtClean="0"/>
              <a:pPr/>
              <a:t>21 September 2023</a:t>
            </a:fld>
            <a:endParaRPr lang="en-US" dirty="0"/>
          </a:p>
        </p:txBody>
      </p:sp>
      <p:sp>
        <p:nvSpPr>
          <p:cNvPr id="13"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5293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2"/>
    </p:custDataLst>
    <p:extLst>
      <p:ext uri="{BB962C8B-B14F-4D97-AF65-F5344CB8AC3E}">
        <p14:creationId xmlns:p14="http://schemas.microsoft.com/office/powerpoint/2010/main" val="13645026"/>
      </p:ext>
    </p:extLst>
  </p:cSld>
  <p:clrMap bg1="lt1" tx1="dk1" bg2="lt2" tx2="dk2" accent1="accent1" accent2="accent2" accent3="accent3" accent4="accent4" accent5="accent5" accent6="accent6" hlink="hlink" folHlink="folHlink"/>
  <p:sldLayoutIdLst>
    <p:sldLayoutId id="2147484081" r:id="rId1"/>
    <p:sldLayoutId id="2147484083" r:id="rId2"/>
    <p:sldLayoutId id="2147484082" r:id="rId3"/>
    <p:sldLayoutId id="2147484084" r:id="rId4"/>
    <p:sldLayoutId id="2147484085" r:id="rId5"/>
    <p:sldLayoutId id="2147484086" r:id="rId6"/>
    <p:sldLayoutId id="2147484087" r:id="rId7"/>
    <p:sldLayoutId id="2147484108" r:id="rId8"/>
    <p:sldLayoutId id="2147484088" r:id="rId9"/>
    <p:sldLayoutId id="214748408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827505"/>
      </p:ext>
    </p:extLst>
  </p:cSld>
  <p:clrMap bg1="lt1" tx1="dk1" bg2="lt2" tx2="dk2" accent1="accent1" accent2="accent2" accent3="accent3" accent4="accent4" accent5="accent5" accent6="accent6" hlink="hlink" folHlink="folHlink"/>
  <p:sldLayoutIdLst>
    <p:sldLayoutId id="2147484110" r:id="rId1"/>
    <p:sldLayoutId id="2147484112" r:id="rId2"/>
    <p:sldLayoutId id="2147484113" r:id="rId3"/>
    <p:sldLayoutId id="21474841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217400" cy="6872287"/>
          </a:xfrm>
          <a:prstGeom prst="rect">
            <a:avLst/>
          </a:prstGeom>
        </p:spPr>
      </p:pic>
    </p:spTree>
    <p:extLst>
      <p:ext uri="{BB962C8B-B14F-4D97-AF65-F5344CB8AC3E}">
        <p14:creationId xmlns:p14="http://schemas.microsoft.com/office/powerpoint/2010/main" val="584570216"/>
      </p:ext>
    </p:extLst>
  </p:cSld>
  <p:clrMap bg1="lt1" tx1="dk1" bg2="lt2" tx2="dk2" accent1="accent1" accent2="accent2" accent3="accent3" accent4="accent4" accent5="accent5" accent6="accent6" hlink="hlink" folHlink="folHlink"/>
  <p:sldLayoutIdLst>
    <p:sldLayoutId id="214748410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6.xml"/><Relationship Id="rId3" Type="http://schemas.openxmlformats.org/officeDocument/2006/relationships/image" Target="../media/image15.png"/><Relationship Id="rId7" Type="http://schemas.openxmlformats.org/officeDocument/2006/relationships/customXml" Target="../ink/ink3.xml"/><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B155-ABEE-4866-95A6-B0662E7653EB}"/>
              </a:ext>
            </a:extLst>
          </p:cNvPr>
          <p:cNvSpPr>
            <a:spLocks noGrp="1"/>
          </p:cNvSpPr>
          <p:nvPr>
            <p:ph type="ctrTitle"/>
          </p:nvPr>
        </p:nvSpPr>
        <p:spPr>
          <a:xfrm>
            <a:off x="596894" y="1866495"/>
            <a:ext cx="10882981" cy="1042336"/>
          </a:xfrm>
        </p:spPr>
        <p:txBody>
          <a:bodyPr>
            <a:normAutofit fontScale="90000"/>
          </a:bodyPr>
          <a:lstStyle/>
          <a:p>
            <a:r>
              <a:rPr lang="en-GB" dirty="0"/>
              <a:t>Foreign parties and the tort jurisdiction gateway under the English CPR</a:t>
            </a:r>
          </a:p>
        </p:txBody>
      </p:sp>
      <p:sp>
        <p:nvSpPr>
          <p:cNvPr id="3" name="Subtitle 2">
            <a:extLst>
              <a:ext uri="{FF2B5EF4-FFF2-40B4-BE49-F238E27FC236}">
                <a16:creationId xmlns:a16="http://schemas.microsoft.com/office/drawing/2014/main" id="{487F42EC-4FA3-4309-B836-2FFF11A4A7FC}"/>
              </a:ext>
            </a:extLst>
          </p:cNvPr>
          <p:cNvSpPr>
            <a:spLocks noGrp="1"/>
          </p:cNvSpPr>
          <p:nvPr>
            <p:ph type="subTitle" idx="1"/>
          </p:nvPr>
        </p:nvSpPr>
        <p:spPr>
          <a:xfrm>
            <a:off x="609595" y="4580313"/>
            <a:ext cx="9144000" cy="1163782"/>
          </a:xfrm>
        </p:spPr>
        <p:txBody>
          <a:bodyPr/>
          <a:lstStyle/>
          <a:p>
            <a:r>
              <a:rPr lang="en-GB" sz="2000" b="1" dirty="0"/>
              <a:t>Joseph Mante</a:t>
            </a:r>
          </a:p>
          <a:p>
            <a:r>
              <a:rPr lang="en-GB" sz="2000" b="1" dirty="0"/>
              <a:t>Principal Lecturer</a:t>
            </a:r>
          </a:p>
          <a:p>
            <a:r>
              <a:rPr lang="en-GB" sz="2000" b="1" dirty="0"/>
              <a:t>RGU</a:t>
            </a:r>
          </a:p>
        </p:txBody>
      </p:sp>
    </p:spTree>
    <p:extLst>
      <p:ext uri="{BB962C8B-B14F-4D97-AF65-F5344CB8AC3E}">
        <p14:creationId xmlns:p14="http://schemas.microsoft.com/office/powerpoint/2010/main" val="214440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8330-041E-BC76-6E97-044315BEB73F}"/>
              </a:ext>
            </a:extLst>
          </p:cNvPr>
          <p:cNvSpPr>
            <a:spLocks noGrp="1"/>
          </p:cNvSpPr>
          <p:nvPr>
            <p:ph type="title"/>
          </p:nvPr>
        </p:nvSpPr>
        <p:spPr/>
        <p:txBody>
          <a:bodyPr/>
          <a:lstStyle/>
          <a:p>
            <a:r>
              <a:rPr lang="en-GB" dirty="0"/>
              <a:t>Illustration: Stylianou v Toyoshima [2013] </a:t>
            </a:r>
          </a:p>
        </p:txBody>
      </p:sp>
      <p:sp>
        <p:nvSpPr>
          <p:cNvPr id="3" name="Content Placeholder 2">
            <a:extLst>
              <a:ext uri="{FF2B5EF4-FFF2-40B4-BE49-F238E27FC236}">
                <a16:creationId xmlns:a16="http://schemas.microsoft.com/office/drawing/2014/main" id="{D07843E2-F1F9-9283-4BF9-9F968537A389}"/>
              </a:ext>
            </a:extLst>
          </p:cNvPr>
          <p:cNvSpPr>
            <a:spLocks noGrp="1"/>
          </p:cNvSpPr>
          <p:nvPr>
            <p:ph idx="1"/>
          </p:nvPr>
        </p:nvSpPr>
        <p:spPr>
          <a:xfrm>
            <a:off x="423334" y="1757928"/>
            <a:ext cx="11667066" cy="4617472"/>
          </a:xfrm>
        </p:spPr>
        <p:txBody>
          <a:bodyPr>
            <a:normAutofit fontScale="92500" lnSpcReduction="20000"/>
          </a:bodyPr>
          <a:lstStyle/>
          <a:p>
            <a:r>
              <a:rPr lang="en-GB" sz="3000" dirty="0"/>
              <a:t>Accident occurred in Australia</a:t>
            </a:r>
          </a:p>
          <a:p>
            <a:r>
              <a:rPr lang="en-GB" sz="3000" dirty="0"/>
              <a:t> Injuries were sustained in Australia</a:t>
            </a:r>
          </a:p>
          <a:p>
            <a:r>
              <a:rPr lang="en-GB" sz="3000" dirty="0"/>
              <a:t>Applicable law  - Western Australian</a:t>
            </a:r>
          </a:p>
          <a:p>
            <a:r>
              <a:rPr lang="en-GB" sz="3000" dirty="0"/>
              <a:t>Active proceedings in Australia – 2+ years</a:t>
            </a:r>
          </a:p>
          <a:p>
            <a:r>
              <a:rPr lang="en-GB" sz="3000" dirty="0"/>
              <a:t>Considerations of the judge:-</a:t>
            </a:r>
          </a:p>
          <a:p>
            <a:pPr lvl="1"/>
            <a:r>
              <a:rPr lang="en-GB" sz="2600" dirty="0"/>
              <a:t>Only issue in dispute was quantum of the claim</a:t>
            </a:r>
          </a:p>
          <a:p>
            <a:pPr lvl="1"/>
            <a:r>
              <a:rPr lang="en-GB" sz="2600" dirty="0"/>
              <a:t>Claimant was English, lived in England and could not travel to Australia</a:t>
            </a:r>
          </a:p>
          <a:p>
            <a:pPr lvl="1"/>
            <a:r>
              <a:rPr lang="en-GB" sz="2600" dirty="0"/>
              <a:t>Injuries will make it hard for her to give instructions during the hearing</a:t>
            </a:r>
          </a:p>
          <a:p>
            <a:pPr lvl="1"/>
            <a:r>
              <a:rPr lang="en-GB" sz="2600" dirty="0"/>
              <a:t>Large number of expert witnesses would have to travel to Australia</a:t>
            </a:r>
          </a:p>
          <a:p>
            <a:r>
              <a:rPr lang="en-GB" sz="3000" dirty="0"/>
              <a:t>The fact that the defendant had no connection with England </a:t>
            </a:r>
          </a:p>
          <a:p>
            <a:r>
              <a:rPr lang="en-GB" sz="3000" dirty="0">
                <a:solidFill>
                  <a:srgbClr val="FF0000"/>
                </a:solidFill>
              </a:rPr>
              <a:t>Only connection: - he was involved in a collision with a British holidaymaker in Australia </a:t>
            </a:r>
          </a:p>
          <a:p>
            <a:endParaRPr lang="en-GB" dirty="0"/>
          </a:p>
        </p:txBody>
      </p:sp>
      <p:sp>
        <p:nvSpPr>
          <p:cNvPr id="4" name="Date Placeholder 3">
            <a:extLst>
              <a:ext uri="{FF2B5EF4-FFF2-40B4-BE49-F238E27FC236}">
                <a16:creationId xmlns:a16="http://schemas.microsoft.com/office/drawing/2014/main" id="{B29DB7A2-D11C-EDF1-500B-AB85DFD13F86}"/>
              </a:ext>
            </a:extLst>
          </p:cNvPr>
          <p:cNvSpPr>
            <a:spLocks noGrp="1"/>
          </p:cNvSpPr>
          <p:nvPr>
            <p:ph type="dt" sz="half" idx="10"/>
          </p:nvPr>
        </p:nvSpPr>
        <p:spPr/>
        <p:txBody>
          <a:bodyPr/>
          <a:lstStyle/>
          <a:p>
            <a:fld id="{CD071B8E-0DD7-5842-950E-3289D9FBABB1}" type="datetime4">
              <a:rPr lang="en-GB" smtClean="0"/>
              <a:pPr/>
              <a:t>21 September 2023</a:t>
            </a:fld>
            <a:endParaRPr lang="en-US" dirty="0"/>
          </a:p>
        </p:txBody>
      </p:sp>
      <p:sp>
        <p:nvSpPr>
          <p:cNvPr id="5" name="Footer Placeholder 4">
            <a:extLst>
              <a:ext uri="{FF2B5EF4-FFF2-40B4-BE49-F238E27FC236}">
                <a16:creationId xmlns:a16="http://schemas.microsoft.com/office/drawing/2014/main" id="{07CB7EAC-AA8D-6927-AD90-0001C6EED1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8D53F8-3B1D-71FE-5C3E-70C53B906278}"/>
              </a:ext>
            </a:extLst>
          </p:cNvPr>
          <p:cNvSpPr>
            <a:spLocks noGrp="1"/>
          </p:cNvSpPr>
          <p:nvPr>
            <p:ph type="sldNum" sz="quarter" idx="12"/>
          </p:nvPr>
        </p:nvSpPr>
        <p:spPr/>
        <p:txBody>
          <a:bodyPr/>
          <a:lstStyle/>
          <a:p>
            <a:fld id="{437794D7-DC86-9A4E-9C9F-0B324FE8876A}" type="slidenum">
              <a:rPr lang="en-US" smtClean="0"/>
              <a:pPr/>
              <a:t>10</a:t>
            </a:fld>
            <a:endParaRPr lang="en-US" dirty="0"/>
          </a:p>
        </p:txBody>
      </p:sp>
    </p:spTree>
    <p:extLst>
      <p:ext uri="{BB962C8B-B14F-4D97-AF65-F5344CB8AC3E}">
        <p14:creationId xmlns:p14="http://schemas.microsoft.com/office/powerpoint/2010/main" val="125190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EE0-BD86-41E5-1072-788CF277E927}"/>
              </a:ext>
            </a:extLst>
          </p:cNvPr>
          <p:cNvSpPr>
            <a:spLocks noGrp="1"/>
          </p:cNvSpPr>
          <p:nvPr>
            <p:ph type="title"/>
          </p:nvPr>
        </p:nvSpPr>
        <p:spPr/>
        <p:txBody>
          <a:bodyPr/>
          <a:lstStyle/>
          <a:p>
            <a:r>
              <a:rPr lang="en-GB" dirty="0"/>
              <a:t>Implications of the majority view  </a:t>
            </a:r>
          </a:p>
        </p:txBody>
      </p:sp>
      <p:sp>
        <p:nvSpPr>
          <p:cNvPr id="3" name="Content Placeholder 2">
            <a:extLst>
              <a:ext uri="{FF2B5EF4-FFF2-40B4-BE49-F238E27FC236}">
                <a16:creationId xmlns:a16="http://schemas.microsoft.com/office/drawing/2014/main" id="{76F21268-CDDC-93F6-5B1F-7543E51B87DC}"/>
              </a:ext>
            </a:extLst>
          </p:cNvPr>
          <p:cNvSpPr>
            <a:spLocks noGrp="1"/>
          </p:cNvSpPr>
          <p:nvPr>
            <p:ph idx="1"/>
          </p:nvPr>
        </p:nvSpPr>
        <p:spPr>
          <a:xfrm>
            <a:off x="595842" y="1757928"/>
            <a:ext cx="11304058" cy="4312132"/>
          </a:xfrm>
        </p:spPr>
        <p:txBody>
          <a:bodyPr>
            <a:normAutofit fontScale="85000" lnSpcReduction="20000"/>
          </a:bodyPr>
          <a:lstStyle/>
          <a:p>
            <a:r>
              <a:rPr lang="en-GB" dirty="0"/>
              <a:t>It confers on the English courts what amounts to a </a:t>
            </a:r>
            <a:r>
              <a:rPr lang="en-GB" u="sng" dirty="0"/>
              <a:t>universal jurisdiction</a:t>
            </a:r>
            <a:r>
              <a:rPr lang="en-GB" dirty="0"/>
              <a:t> to entertain claims by English residents for  more serious personal injuries suffered anywhere in the world.</a:t>
            </a:r>
          </a:p>
          <a:p>
            <a:endParaRPr lang="en-GB" dirty="0"/>
          </a:p>
          <a:p>
            <a:r>
              <a:rPr lang="en-GB" dirty="0"/>
              <a:t>The ‘forum non conveniens’ guardrail has not achieved much so far – see FC Cairo – dissenting decision of Leggatt JSC at  para 203</a:t>
            </a:r>
          </a:p>
          <a:p>
            <a:endParaRPr lang="en-GB" dirty="0"/>
          </a:p>
          <a:p>
            <a:r>
              <a:rPr lang="en-GB" dirty="0"/>
              <a:t>Current approach does not sufficiently take account of foreign parties’ connection with  England and Wales  - Stylianou v Toyoshima; economic and other implications</a:t>
            </a:r>
          </a:p>
          <a:p>
            <a:pPr marL="0" indent="0">
              <a:buNone/>
            </a:pPr>
            <a:endParaRPr lang="en-GB" dirty="0"/>
          </a:p>
          <a:p>
            <a:r>
              <a:rPr lang="en-GB" dirty="0"/>
              <a:t>Lloyd LJ in </a:t>
            </a:r>
            <a:r>
              <a:rPr lang="en-GB" i="1" dirty="0"/>
              <a:t>Golden Ocean Assurance Ltd v Martin (The </a:t>
            </a:r>
            <a:r>
              <a:rPr lang="en-GB" i="1" dirty="0" err="1"/>
              <a:t>Goldean</a:t>
            </a:r>
            <a:r>
              <a:rPr lang="en-GB" i="1" dirty="0"/>
              <a:t> Mariner)</a:t>
            </a:r>
            <a:r>
              <a:rPr lang="en-GB" dirty="0"/>
              <a:t>… It must never become the practice to bring foreign defendants here as a matter of course…</a:t>
            </a:r>
          </a:p>
          <a:p>
            <a:endParaRPr lang="en-GB" dirty="0"/>
          </a:p>
        </p:txBody>
      </p:sp>
      <p:sp>
        <p:nvSpPr>
          <p:cNvPr id="4" name="Date Placeholder 3">
            <a:extLst>
              <a:ext uri="{FF2B5EF4-FFF2-40B4-BE49-F238E27FC236}">
                <a16:creationId xmlns:a16="http://schemas.microsoft.com/office/drawing/2014/main" id="{317D8664-1787-C8E1-D0E9-5A881149C3F4}"/>
              </a:ext>
            </a:extLst>
          </p:cNvPr>
          <p:cNvSpPr>
            <a:spLocks noGrp="1"/>
          </p:cNvSpPr>
          <p:nvPr>
            <p:ph type="dt" sz="half" idx="10"/>
          </p:nvPr>
        </p:nvSpPr>
        <p:spPr/>
        <p:txBody>
          <a:bodyPr/>
          <a:lstStyle/>
          <a:p>
            <a:fld id="{CD071B8E-0DD7-5842-950E-3289D9FBABB1}" type="datetime4">
              <a:rPr lang="en-GB" smtClean="0"/>
              <a:pPr/>
              <a:t>21 September 2023</a:t>
            </a:fld>
            <a:endParaRPr lang="en-US" dirty="0"/>
          </a:p>
        </p:txBody>
      </p:sp>
      <p:sp>
        <p:nvSpPr>
          <p:cNvPr id="5" name="Footer Placeholder 4">
            <a:extLst>
              <a:ext uri="{FF2B5EF4-FFF2-40B4-BE49-F238E27FC236}">
                <a16:creationId xmlns:a16="http://schemas.microsoft.com/office/drawing/2014/main" id="{924F5C81-F338-49D6-A402-B9780D8A6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9898C3-E0A5-0E2F-9906-A593C3FC13C0}"/>
              </a:ext>
            </a:extLst>
          </p:cNvPr>
          <p:cNvSpPr>
            <a:spLocks noGrp="1"/>
          </p:cNvSpPr>
          <p:nvPr>
            <p:ph type="sldNum" sz="quarter" idx="12"/>
          </p:nvPr>
        </p:nvSpPr>
        <p:spPr/>
        <p:txBody>
          <a:bodyPr/>
          <a:lstStyle/>
          <a:p>
            <a:fld id="{437794D7-DC86-9A4E-9C9F-0B324FE8876A}" type="slidenum">
              <a:rPr lang="en-US" smtClean="0"/>
              <a:pPr/>
              <a:t>11</a:t>
            </a:fld>
            <a:endParaRPr lang="en-US" dirty="0"/>
          </a:p>
        </p:txBody>
      </p:sp>
    </p:spTree>
    <p:extLst>
      <p:ext uri="{BB962C8B-B14F-4D97-AF65-F5344CB8AC3E}">
        <p14:creationId xmlns:p14="http://schemas.microsoft.com/office/powerpoint/2010/main" val="149887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523D4-0B44-2E75-F20E-1FAD4A515F29}"/>
              </a:ext>
            </a:extLst>
          </p:cNvPr>
          <p:cNvSpPr>
            <a:spLocks noGrp="1"/>
          </p:cNvSpPr>
          <p:nvPr>
            <p:ph type="ctrTitle"/>
          </p:nvPr>
        </p:nvSpPr>
        <p:spPr>
          <a:xfrm>
            <a:off x="596895" y="1866495"/>
            <a:ext cx="10951638" cy="1042336"/>
          </a:xfrm>
        </p:spPr>
        <p:txBody>
          <a:bodyPr>
            <a:normAutofit/>
          </a:bodyPr>
          <a:lstStyle/>
          <a:p>
            <a:r>
              <a:rPr lang="en-GB" sz="6000" dirty="0"/>
              <a:t>CPR Part 6 – Practice Direction 6B</a:t>
            </a:r>
            <a:endParaRPr lang="en-GB" dirty="0"/>
          </a:p>
        </p:txBody>
      </p:sp>
      <p:sp>
        <p:nvSpPr>
          <p:cNvPr id="3" name="Subtitle 2">
            <a:extLst>
              <a:ext uri="{FF2B5EF4-FFF2-40B4-BE49-F238E27FC236}">
                <a16:creationId xmlns:a16="http://schemas.microsoft.com/office/drawing/2014/main" id="{C5672CC8-9DB0-5438-CABB-360FF13834CC}"/>
              </a:ext>
            </a:extLst>
          </p:cNvPr>
          <p:cNvSpPr>
            <a:spLocks noGrp="1"/>
          </p:cNvSpPr>
          <p:nvPr>
            <p:ph type="subTitle" idx="1"/>
          </p:nvPr>
        </p:nvSpPr>
        <p:spPr>
          <a:xfrm>
            <a:off x="999062" y="3770842"/>
            <a:ext cx="9144000" cy="1571625"/>
          </a:xfrm>
        </p:spPr>
        <p:txBody>
          <a:bodyPr/>
          <a:lstStyle/>
          <a:p>
            <a:pPr algn="ctr"/>
            <a:r>
              <a:rPr lang="en-GB" sz="5400" dirty="0"/>
              <a:t>Para 3.1(9)(b)</a:t>
            </a:r>
          </a:p>
        </p:txBody>
      </p:sp>
    </p:spTree>
    <p:extLst>
      <p:ext uri="{BB962C8B-B14F-4D97-AF65-F5344CB8AC3E}">
        <p14:creationId xmlns:p14="http://schemas.microsoft.com/office/powerpoint/2010/main" val="140705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986B-1207-C004-B21D-36DF3573916C}"/>
              </a:ext>
            </a:extLst>
          </p:cNvPr>
          <p:cNvSpPr>
            <a:spLocks noGrp="1"/>
          </p:cNvSpPr>
          <p:nvPr>
            <p:ph type="title"/>
          </p:nvPr>
        </p:nvSpPr>
        <p:spPr>
          <a:xfrm>
            <a:off x="254644" y="1026199"/>
            <a:ext cx="11937356" cy="757129"/>
          </a:xfrm>
        </p:spPr>
        <p:txBody>
          <a:bodyPr/>
          <a:lstStyle/>
          <a:p>
            <a:r>
              <a:rPr lang="en-GB" sz="4000" dirty="0"/>
              <a:t>Judicial Interpretation–</a:t>
            </a:r>
          </a:p>
        </p:txBody>
      </p:sp>
      <p:sp>
        <p:nvSpPr>
          <p:cNvPr id="3" name="Content Placeholder 2">
            <a:extLst>
              <a:ext uri="{FF2B5EF4-FFF2-40B4-BE49-F238E27FC236}">
                <a16:creationId xmlns:a16="http://schemas.microsoft.com/office/drawing/2014/main" id="{67772B2B-A8CF-BCD0-364F-569F6F3085DD}"/>
              </a:ext>
            </a:extLst>
          </p:cNvPr>
          <p:cNvSpPr>
            <a:spLocks noGrp="1"/>
          </p:cNvSpPr>
          <p:nvPr>
            <p:ph idx="1"/>
          </p:nvPr>
        </p:nvSpPr>
        <p:spPr>
          <a:xfrm>
            <a:off x="457200" y="1757928"/>
            <a:ext cx="11630025" cy="4458046"/>
          </a:xfrm>
        </p:spPr>
        <p:txBody>
          <a:bodyPr/>
          <a:lstStyle/>
          <a:p>
            <a:r>
              <a:rPr lang="en-GB" sz="2800" b="0" i="1" dirty="0">
                <a:solidFill>
                  <a:srgbClr val="000000"/>
                </a:solidFill>
                <a:effectLst/>
                <a:latin typeface="Arial" panose="020B0604020202020204" pitchFamily="34" charset="0"/>
              </a:rPr>
              <a:t>A </a:t>
            </a:r>
            <a:r>
              <a:rPr lang="en-GB" sz="2800" b="0" i="1" dirty="0">
                <a:effectLst/>
                <a:latin typeface="Arial" panose="020B0604020202020204" pitchFamily="34" charset="0"/>
              </a:rPr>
              <a:t>claim</a:t>
            </a:r>
            <a:r>
              <a:rPr lang="en-GB" sz="2800" b="0" i="1" dirty="0">
                <a:solidFill>
                  <a:srgbClr val="000000"/>
                </a:solidFill>
                <a:effectLst/>
                <a:latin typeface="Arial" panose="020B0604020202020204" pitchFamily="34" charset="0"/>
              </a:rPr>
              <a:t> is made in tort where –</a:t>
            </a:r>
          </a:p>
          <a:p>
            <a:pPr marL="0" indent="0">
              <a:buNone/>
            </a:pPr>
            <a:r>
              <a:rPr lang="en-GB" sz="2400" b="0" i="1" dirty="0">
                <a:solidFill>
                  <a:srgbClr val="000000"/>
                </a:solidFill>
                <a:effectLst/>
                <a:latin typeface="Arial" panose="020B0604020202020204" pitchFamily="34" charset="0"/>
              </a:rPr>
              <a:t>(b) </a:t>
            </a:r>
            <a:r>
              <a:rPr lang="en-GB" sz="2400" b="0" i="1" dirty="0">
                <a:effectLst/>
                <a:latin typeface="Arial" panose="020B0604020202020204" pitchFamily="34" charset="0"/>
              </a:rPr>
              <a:t>damage</a:t>
            </a:r>
            <a:r>
              <a:rPr lang="en-GB" sz="2400" b="0" i="1" dirty="0">
                <a:solidFill>
                  <a:srgbClr val="000000"/>
                </a:solidFill>
                <a:effectLst/>
                <a:latin typeface="Arial" panose="020B0604020202020204" pitchFamily="34" charset="0"/>
              </a:rPr>
              <a:t> which has been or will be sustained results from an act committed, or likely to be committed, within the jurisdiction </a:t>
            </a:r>
          </a:p>
          <a:p>
            <a:pPr marL="0" indent="0">
              <a:buNone/>
            </a:pPr>
            <a:endParaRPr lang="en-GB" sz="2400" b="0" i="1" dirty="0">
              <a:solidFill>
                <a:srgbClr val="000000"/>
              </a:solidFill>
              <a:effectLst/>
              <a:latin typeface="Arial" panose="020B0604020202020204" pitchFamily="34" charset="0"/>
            </a:endParaRPr>
          </a:p>
          <a:p>
            <a:r>
              <a:rPr lang="en-GB" i="1" dirty="0">
                <a:solidFill>
                  <a:srgbClr val="000000"/>
                </a:solidFill>
                <a:latin typeface="Arial" panose="020B0604020202020204" pitchFamily="34" charset="0"/>
              </a:rPr>
              <a:t>Literal Interpretation of rule </a:t>
            </a:r>
          </a:p>
          <a:p>
            <a:pPr marL="0" indent="0" algn="l">
              <a:buNone/>
            </a:pPr>
            <a:endParaRPr lang="de-DE" i="1" dirty="0">
              <a:latin typeface="Arial" panose="020B0604020202020204" pitchFamily="34" charset="0"/>
            </a:endParaRPr>
          </a:p>
          <a:p>
            <a:r>
              <a:rPr lang="de-DE" i="1" dirty="0">
                <a:latin typeface="Arial" panose="020B0604020202020204" pitchFamily="34" charset="0"/>
              </a:rPr>
              <a:t>Expansive approach  adopted in Metall und Rohstoff AG v Donaldson Lufkin &amp; Jenrette Inc (1989) AC – </a:t>
            </a:r>
          </a:p>
          <a:p>
            <a:pPr marL="0" indent="0">
              <a:buNone/>
            </a:pPr>
            <a:r>
              <a:rPr lang="en-GB" sz="2400" i="1" dirty="0">
                <a:latin typeface="Arial" panose="020B0604020202020204" pitchFamily="34" charset="0"/>
              </a:rPr>
              <a:t>‘what if damage has resulted from acts committed partly within and partly without the jurisdiction?’ –p437</a:t>
            </a:r>
            <a:endParaRPr lang="de-DE" sz="2400" i="1" dirty="0">
              <a:latin typeface="Arial" panose="020B0604020202020204" pitchFamily="34" charset="0"/>
            </a:endParaRPr>
          </a:p>
        </p:txBody>
      </p:sp>
      <p:sp>
        <p:nvSpPr>
          <p:cNvPr id="4" name="Date Placeholder 3">
            <a:extLst>
              <a:ext uri="{FF2B5EF4-FFF2-40B4-BE49-F238E27FC236}">
                <a16:creationId xmlns:a16="http://schemas.microsoft.com/office/drawing/2014/main" id="{04996BA3-22CF-EFA7-168D-FF578C5685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071B8E-0DD7-5842-950E-3289D9FBABB1}" type="datetime4">
              <a:rPr kumimoji="0" lang="en-GB"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 September 2023</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4C9DC34-7867-A53B-9487-5DE7F11AC95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662142-1009-CDA0-1781-9097137802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794D7-DC86-9A4E-9C9F-0B324FE8876A}"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60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986B-1207-C004-B21D-36DF3573916C}"/>
              </a:ext>
            </a:extLst>
          </p:cNvPr>
          <p:cNvSpPr>
            <a:spLocks noGrp="1"/>
          </p:cNvSpPr>
          <p:nvPr>
            <p:ph type="title"/>
          </p:nvPr>
        </p:nvSpPr>
        <p:spPr>
          <a:xfrm>
            <a:off x="254644" y="1026199"/>
            <a:ext cx="11937356" cy="757129"/>
          </a:xfrm>
        </p:spPr>
        <p:txBody>
          <a:bodyPr/>
          <a:lstStyle/>
          <a:p>
            <a:r>
              <a:rPr lang="en-GB" sz="4000" dirty="0"/>
              <a:t>Judicial Interpretation–CPR Pt6,PD6B,Para 3.1(9)(b)</a:t>
            </a:r>
          </a:p>
        </p:txBody>
      </p:sp>
      <p:sp>
        <p:nvSpPr>
          <p:cNvPr id="3" name="Content Placeholder 2">
            <a:extLst>
              <a:ext uri="{FF2B5EF4-FFF2-40B4-BE49-F238E27FC236}">
                <a16:creationId xmlns:a16="http://schemas.microsoft.com/office/drawing/2014/main" id="{67772B2B-A8CF-BCD0-364F-569F6F3085DD}"/>
              </a:ext>
            </a:extLst>
          </p:cNvPr>
          <p:cNvSpPr>
            <a:spLocks noGrp="1"/>
          </p:cNvSpPr>
          <p:nvPr>
            <p:ph idx="1"/>
          </p:nvPr>
        </p:nvSpPr>
        <p:spPr>
          <a:xfrm>
            <a:off x="457200" y="1757928"/>
            <a:ext cx="11630025" cy="4458046"/>
          </a:xfrm>
        </p:spPr>
        <p:txBody>
          <a:bodyPr/>
          <a:lstStyle/>
          <a:p>
            <a:r>
              <a:rPr lang="de-DE" i="1" dirty="0">
                <a:latin typeface="Arial" panose="020B0604020202020204" pitchFamily="34" charset="0"/>
              </a:rPr>
              <a:t>Metall und Rohstoff AG  Approach:</a:t>
            </a:r>
          </a:p>
          <a:p>
            <a:pPr marL="0" indent="0">
              <a:buNone/>
            </a:pPr>
            <a:endParaRPr lang="en-GB" sz="2400" i="1"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indent="0">
              <a:buNone/>
            </a:pPr>
            <a:r>
              <a:rPr lang="en-GB" sz="2400" i="1"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ask whether ‘damage has resulted from </a:t>
            </a:r>
            <a:r>
              <a:rPr lang="en-GB" sz="2400" i="1" u="sng"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substantial and efficacious acts committed within the jurisdiction</a:t>
            </a:r>
            <a:r>
              <a:rPr lang="en-GB" sz="2400" i="1"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 (whether or not other substantial and efficacious acts have been committed elsewhere): if the answer is yes, leave may…be given…’</a:t>
            </a:r>
          </a:p>
          <a:p>
            <a:pPr marL="0" indent="0">
              <a:buNone/>
            </a:pPr>
            <a:endParaRPr lang="en-GB" sz="2400" i="1"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r>
              <a:rPr lang="en-GB" sz="2400" i="1" dirty="0">
                <a:solidFill>
                  <a:srgbClr val="000000"/>
                </a:solidFill>
                <a:latin typeface="Verdana" panose="020B0604030504040204" pitchFamily="34" charset="0"/>
                <a:cs typeface="Calibri" panose="020F0502020204030204" pitchFamily="34" charset="0"/>
              </a:rPr>
              <a:t>Other cases : - </a:t>
            </a:r>
          </a:p>
          <a:p>
            <a:pPr lvl="1"/>
            <a:r>
              <a:rPr lang="en-GB" sz="2000" i="1" dirty="0" err="1">
                <a:solidFill>
                  <a:srgbClr val="000000"/>
                </a:solidFill>
                <a:latin typeface="Verdana" panose="020B0604030504040204" pitchFamily="34" charset="0"/>
                <a:cs typeface="Calibri" panose="020F0502020204030204" pitchFamily="34" charset="0"/>
              </a:rPr>
              <a:t>Newsat</a:t>
            </a:r>
            <a:r>
              <a:rPr lang="en-GB" sz="2000" i="1" dirty="0">
                <a:solidFill>
                  <a:srgbClr val="000000"/>
                </a:solidFill>
                <a:latin typeface="Verdana" panose="020B0604030504040204" pitchFamily="34" charset="0"/>
                <a:cs typeface="Calibri" panose="020F0502020204030204" pitchFamily="34" charset="0"/>
              </a:rPr>
              <a:t> Holdings Ltd v Zani  - </a:t>
            </a:r>
            <a:r>
              <a:rPr lang="en-GB" sz="2000" i="1" u="sng" dirty="0">
                <a:solidFill>
                  <a:srgbClr val="000000"/>
                </a:solidFill>
                <a:latin typeface="Verdana" panose="020B0604030504040204" pitchFamily="34" charset="0"/>
                <a:cs typeface="Calibri" panose="020F0502020204030204" pitchFamily="34" charset="0"/>
              </a:rPr>
              <a:t>negligent misstatement </a:t>
            </a:r>
            <a:r>
              <a:rPr lang="en-GB" sz="2000" i="1" dirty="0">
                <a:solidFill>
                  <a:srgbClr val="000000"/>
                </a:solidFill>
                <a:latin typeface="Verdana" panose="020B0604030504040204" pitchFamily="34" charset="0"/>
                <a:cs typeface="Calibri" panose="020F0502020204030204" pitchFamily="34" charset="0"/>
              </a:rPr>
              <a:t>– where statement was made not where it was received</a:t>
            </a:r>
          </a:p>
          <a:p>
            <a:pPr lvl="1"/>
            <a:r>
              <a:rPr lang="en-GB" sz="2000" i="1" dirty="0">
                <a:solidFill>
                  <a:srgbClr val="000000"/>
                </a:solidFill>
                <a:latin typeface="Verdana" panose="020B0604030504040204" pitchFamily="34" charset="0"/>
                <a:cs typeface="Calibri" panose="020F0502020204030204" pitchFamily="34" charset="0"/>
              </a:rPr>
              <a:t>Manek v IIFL Wealth (UK) Ltd  - </a:t>
            </a:r>
            <a:r>
              <a:rPr lang="en-GB" sz="2000" i="1" u="sng" dirty="0">
                <a:solidFill>
                  <a:srgbClr val="000000"/>
                </a:solidFill>
                <a:latin typeface="Verdana" panose="020B0604030504040204" pitchFamily="34" charset="0"/>
                <a:cs typeface="Calibri" panose="020F0502020204030204" pitchFamily="34" charset="0"/>
              </a:rPr>
              <a:t>Negligent misrepresentation </a:t>
            </a:r>
            <a:r>
              <a:rPr lang="en-GB" sz="2000" i="1" dirty="0">
                <a:solidFill>
                  <a:srgbClr val="000000"/>
                </a:solidFill>
                <a:latin typeface="Verdana" panose="020B0604030504040204" pitchFamily="34" charset="0"/>
                <a:cs typeface="Calibri" panose="020F0502020204030204" pitchFamily="34" charset="0"/>
              </a:rPr>
              <a:t>- decisions taken at various meetings in London </a:t>
            </a:r>
          </a:p>
          <a:p>
            <a:pPr marL="0" indent="0">
              <a:buNone/>
            </a:pPr>
            <a:endParaRPr lang="en-GB" sz="2400" i="1" dirty="0">
              <a:solidFill>
                <a:srgbClr val="000000"/>
              </a:solidFill>
              <a:latin typeface="Verdana" panose="020B0604030504040204" pitchFamily="34" charset="0"/>
              <a:cs typeface="Calibri" panose="020F0502020204030204" pitchFamily="34" charset="0"/>
            </a:endParaRPr>
          </a:p>
          <a:p>
            <a:pPr marL="0" indent="0">
              <a:buNone/>
            </a:pPr>
            <a:endParaRPr lang="de-DE" sz="3600" i="1" dirty="0">
              <a:latin typeface="Arial" panose="020B0604020202020204" pitchFamily="34" charset="0"/>
            </a:endParaRPr>
          </a:p>
        </p:txBody>
      </p:sp>
      <p:sp>
        <p:nvSpPr>
          <p:cNvPr id="4" name="Date Placeholder 3">
            <a:extLst>
              <a:ext uri="{FF2B5EF4-FFF2-40B4-BE49-F238E27FC236}">
                <a16:creationId xmlns:a16="http://schemas.microsoft.com/office/drawing/2014/main" id="{04996BA3-22CF-EFA7-168D-FF578C5685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071B8E-0DD7-5842-950E-3289D9FBABB1}" type="datetime4">
              <a:rPr kumimoji="0" lang="en-GB"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 September 2023</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4C9DC34-7867-A53B-9487-5DE7F11AC95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662142-1009-CDA0-1781-9097137802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794D7-DC86-9A4E-9C9F-0B324FE8876A}"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57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DE2E-90D0-6E35-17E8-D81CE9971893}"/>
              </a:ext>
            </a:extLst>
          </p:cNvPr>
          <p:cNvSpPr>
            <a:spLocks noGrp="1"/>
          </p:cNvSpPr>
          <p:nvPr>
            <p:ph type="title"/>
          </p:nvPr>
        </p:nvSpPr>
        <p:spPr>
          <a:xfrm>
            <a:off x="155644" y="778213"/>
            <a:ext cx="12036356" cy="761695"/>
          </a:xfrm>
        </p:spPr>
        <p:txBody>
          <a:bodyPr>
            <a:normAutofit fontScale="90000"/>
          </a:bodyPr>
          <a:lstStyle/>
          <a:p>
            <a:pPr algn="ctr"/>
            <a:r>
              <a:rPr lang="en-GB" dirty="0"/>
              <a:t>Implications of expansive interpretation of Para 3.1(9)</a:t>
            </a:r>
          </a:p>
        </p:txBody>
      </p:sp>
      <p:sp>
        <p:nvSpPr>
          <p:cNvPr id="3" name="Content Placeholder 2">
            <a:extLst>
              <a:ext uri="{FF2B5EF4-FFF2-40B4-BE49-F238E27FC236}">
                <a16:creationId xmlns:a16="http://schemas.microsoft.com/office/drawing/2014/main" id="{EB0BE81C-964F-11D3-E060-ED12D6A64E4E}"/>
              </a:ext>
            </a:extLst>
          </p:cNvPr>
          <p:cNvSpPr>
            <a:spLocks noGrp="1"/>
          </p:cNvSpPr>
          <p:nvPr>
            <p:ph idx="1"/>
          </p:nvPr>
        </p:nvSpPr>
        <p:spPr>
          <a:xfrm>
            <a:off x="457200" y="1468877"/>
            <a:ext cx="11579156" cy="4766553"/>
          </a:xfrm>
        </p:spPr>
        <p:txBody>
          <a:bodyPr>
            <a:normAutofit/>
          </a:bodyPr>
          <a:lstStyle/>
          <a:p>
            <a:r>
              <a:rPr lang="en-GB" dirty="0"/>
              <a:t>When decisions made in England and implemented out of the jurisdiction results in or contributes to injury to foreign claimants or damage to their properties?</a:t>
            </a:r>
          </a:p>
          <a:p>
            <a:pPr lvl="1"/>
            <a:r>
              <a:rPr lang="en-GB" dirty="0"/>
              <a:t>Parent company deemed to be managing/joint managing a subsidiary which commit tort outside England?</a:t>
            </a:r>
          </a:p>
          <a:p>
            <a:pPr lvl="1"/>
            <a:r>
              <a:rPr lang="en-GB" dirty="0"/>
              <a:t>Parent company providing defective advice in England?</a:t>
            </a:r>
          </a:p>
          <a:p>
            <a:pPr lvl="1"/>
            <a:r>
              <a:rPr lang="en-GB" dirty="0"/>
              <a:t>Parent company promulgates defective group-wide safety/environmental policies, which are then implemented by the subsidiary?</a:t>
            </a:r>
          </a:p>
          <a:p>
            <a:pPr lvl="1"/>
            <a:r>
              <a:rPr lang="en-GB" dirty="0"/>
              <a:t>Parent company holds itself out as exercising a particular degree of supervision and control over the subsidiary in England?</a:t>
            </a:r>
          </a:p>
          <a:p>
            <a:r>
              <a:rPr lang="en-GB" dirty="0"/>
              <a:t>Should ‘</a:t>
            </a: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act committed’ </a:t>
            </a:r>
            <a:r>
              <a:rPr lang="en-GB" dirty="0"/>
              <a:t>in paragraph 3.1.(9)(b) also be given an expansive interpretation to include ‘direct and indirect acts’?</a:t>
            </a:r>
          </a:p>
        </p:txBody>
      </p:sp>
      <p:sp>
        <p:nvSpPr>
          <p:cNvPr id="4" name="Date Placeholder 3">
            <a:extLst>
              <a:ext uri="{FF2B5EF4-FFF2-40B4-BE49-F238E27FC236}">
                <a16:creationId xmlns:a16="http://schemas.microsoft.com/office/drawing/2014/main" id="{03ECFC7F-60F1-A679-B2E6-50BC13ED76B4}"/>
              </a:ext>
            </a:extLst>
          </p:cNvPr>
          <p:cNvSpPr>
            <a:spLocks noGrp="1"/>
          </p:cNvSpPr>
          <p:nvPr>
            <p:ph type="dt" sz="half" idx="10"/>
          </p:nvPr>
        </p:nvSpPr>
        <p:spPr/>
        <p:txBody>
          <a:bodyPr/>
          <a:lstStyle/>
          <a:p>
            <a:fld id="{CD071B8E-0DD7-5842-950E-3289D9FBABB1}" type="datetime4">
              <a:rPr lang="en-GB" smtClean="0"/>
              <a:pPr/>
              <a:t>21 September 2023</a:t>
            </a:fld>
            <a:endParaRPr lang="en-US" dirty="0"/>
          </a:p>
        </p:txBody>
      </p:sp>
      <p:sp>
        <p:nvSpPr>
          <p:cNvPr id="5" name="Footer Placeholder 4">
            <a:extLst>
              <a:ext uri="{FF2B5EF4-FFF2-40B4-BE49-F238E27FC236}">
                <a16:creationId xmlns:a16="http://schemas.microsoft.com/office/drawing/2014/main" id="{003CC3E4-9E4E-BD02-42E3-B4C0D9D5B0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472BF6-0629-7095-932D-C31F90AA6DE3}"/>
              </a:ext>
            </a:extLst>
          </p:cNvPr>
          <p:cNvSpPr>
            <a:spLocks noGrp="1"/>
          </p:cNvSpPr>
          <p:nvPr>
            <p:ph type="sldNum" sz="quarter" idx="12"/>
          </p:nvPr>
        </p:nvSpPr>
        <p:spPr/>
        <p:txBody>
          <a:bodyPr/>
          <a:lstStyle/>
          <a:p>
            <a:fld id="{437794D7-DC86-9A4E-9C9F-0B324FE8876A}" type="slidenum">
              <a:rPr lang="en-US" smtClean="0"/>
              <a:pPr/>
              <a:t>15</a:t>
            </a:fld>
            <a:endParaRPr lang="en-US" dirty="0"/>
          </a:p>
        </p:txBody>
      </p:sp>
    </p:spTree>
    <p:extLst>
      <p:ext uri="{BB962C8B-B14F-4D97-AF65-F5344CB8AC3E}">
        <p14:creationId xmlns:p14="http://schemas.microsoft.com/office/powerpoint/2010/main" val="427178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F7B2-15B2-D1EA-4F1A-C699DCE634E1}"/>
              </a:ext>
            </a:extLst>
          </p:cNvPr>
          <p:cNvSpPr>
            <a:spLocks noGrp="1"/>
          </p:cNvSpPr>
          <p:nvPr>
            <p:ph type="title"/>
          </p:nvPr>
        </p:nvSpPr>
        <p:spPr>
          <a:xfrm>
            <a:off x="593364" y="1027646"/>
            <a:ext cx="10515600" cy="939125"/>
          </a:xfrm>
        </p:spPr>
        <p:txBody>
          <a:bodyPr anchor="t">
            <a:normAutofit/>
          </a:bodyPr>
          <a:lstStyle/>
          <a:p>
            <a:r>
              <a:rPr lang="en-GB" dirty="0"/>
              <a:t>Conclusions</a:t>
            </a:r>
          </a:p>
        </p:txBody>
      </p:sp>
      <p:sp>
        <p:nvSpPr>
          <p:cNvPr id="3" name="Content Placeholder 2">
            <a:extLst>
              <a:ext uri="{FF2B5EF4-FFF2-40B4-BE49-F238E27FC236}">
                <a16:creationId xmlns:a16="http://schemas.microsoft.com/office/drawing/2014/main" id="{C684E6DA-C0EB-271D-0933-49CE8E2FB64E}"/>
              </a:ext>
            </a:extLst>
          </p:cNvPr>
          <p:cNvSpPr>
            <a:spLocks noGrp="1"/>
          </p:cNvSpPr>
          <p:nvPr>
            <p:ph sz="half" idx="1"/>
          </p:nvPr>
        </p:nvSpPr>
        <p:spPr>
          <a:xfrm>
            <a:off x="593363" y="1699641"/>
            <a:ext cx="6810781" cy="4681704"/>
          </a:xfrm>
          <a:prstGeom prst="rect">
            <a:avLst/>
          </a:prstGeom>
        </p:spPr>
        <p:txBody>
          <a:bodyPr>
            <a:normAutofit fontScale="85000" lnSpcReduction="10000"/>
          </a:bodyPr>
          <a:lstStyle/>
          <a:p>
            <a:r>
              <a:rPr lang="en-GB" sz="2400" dirty="0"/>
              <a:t>Extra-territorial nature of service out of the jurisdiction – possible international repercussions</a:t>
            </a:r>
          </a:p>
          <a:p>
            <a:r>
              <a:rPr lang="en-GB" sz="2400" dirty="0"/>
              <a:t>Rules meant to ensure:</a:t>
            </a:r>
          </a:p>
          <a:p>
            <a:pPr lvl="1"/>
            <a:r>
              <a:rPr lang="en-GB" dirty="0">
                <a:solidFill>
                  <a:schemeClr val="tx1"/>
                </a:solidFill>
              </a:rPr>
              <a:t>that there is real and substantial connection with England</a:t>
            </a:r>
          </a:p>
          <a:p>
            <a:pPr lvl="1"/>
            <a:r>
              <a:rPr lang="en-GB" dirty="0">
                <a:solidFill>
                  <a:schemeClr val="tx1"/>
                </a:solidFill>
              </a:rPr>
              <a:t>that there is a ‘stable and legitimate basis for assumption of jurisdiction over a foreign defendant’.</a:t>
            </a:r>
          </a:p>
          <a:p>
            <a:r>
              <a:rPr lang="en-GB" sz="2400" dirty="0"/>
              <a:t>Changes to rules on tort gateway since mid-60 have progressively broaden scope of gateway… </a:t>
            </a:r>
          </a:p>
          <a:p>
            <a:r>
              <a:rPr lang="en-GB" sz="2400" dirty="0"/>
              <a:t>Current interpretation of paragraph 3.1.(9a)  - English courts assuming universal jurisdiction over English residence in serious physical injury cases</a:t>
            </a:r>
          </a:p>
          <a:p>
            <a:r>
              <a:rPr lang="en-GB" sz="2400" dirty="0"/>
              <a:t>Further expansion of paragraph 3.1.(9b) possible/likely? </a:t>
            </a:r>
          </a:p>
          <a:p>
            <a:endParaRPr lang="en-GB" sz="2400" dirty="0"/>
          </a:p>
          <a:p>
            <a:r>
              <a:rPr lang="en-GB" sz="2400" dirty="0"/>
              <a:t>Implications for foreign parties – mixed but overall negative…</a:t>
            </a:r>
          </a:p>
        </p:txBody>
      </p:sp>
      <p:pic>
        <p:nvPicPr>
          <p:cNvPr id="7" name="Picture 6">
            <a:extLst>
              <a:ext uri="{FF2B5EF4-FFF2-40B4-BE49-F238E27FC236}">
                <a16:creationId xmlns:a16="http://schemas.microsoft.com/office/drawing/2014/main" id="{E478FE7D-0396-E945-B613-1E3E285E9A3A}"/>
              </a:ext>
            </a:extLst>
          </p:cNvPr>
          <p:cNvPicPr>
            <a:picLocks noChangeAspect="1"/>
          </p:cNvPicPr>
          <p:nvPr/>
        </p:nvPicPr>
        <p:blipFill>
          <a:blip r:embed="rId3"/>
          <a:stretch>
            <a:fillRect/>
          </a:stretch>
        </p:blipFill>
        <p:spPr>
          <a:xfrm>
            <a:off x="7404144" y="1699641"/>
            <a:ext cx="4376027" cy="2920997"/>
          </a:xfrm>
          <a:prstGeom prst="rect">
            <a:avLst/>
          </a:prstGeom>
          <a:noFill/>
        </p:spPr>
      </p:pic>
      <p:sp>
        <p:nvSpPr>
          <p:cNvPr id="4" name="Date Placeholder 3">
            <a:extLst>
              <a:ext uri="{FF2B5EF4-FFF2-40B4-BE49-F238E27FC236}">
                <a16:creationId xmlns:a16="http://schemas.microsoft.com/office/drawing/2014/main" id="{CE7AE660-16AD-5AB6-A787-9FF48410CF9D}"/>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21 September 2023</a:t>
            </a:fld>
            <a:endParaRPr lang="en-US"/>
          </a:p>
        </p:txBody>
      </p:sp>
      <p:sp>
        <p:nvSpPr>
          <p:cNvPr id="18" name="Footer Placeholder 5">
            <a:extLst>
              <a:ext uri="{FF2B5EF4-FFF2-40B4-BE49-F238E27FC236}">
                <a16:creationId xmlns:a16="http://schemas.microsoft.com/office/drawing/2014/main" id="{F2473278-505B-F82B-8C3C-421A4D3FAE56}"/>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A943FCC7-1FC2-31DF-373A-785510E5AD13}"/>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16</a:t>
            </a:fld>
            <a:endParaRPr lang="en-US"/>
          </a:p>
        </p:txBody>
      </p:sp>
      <p:grpSp>
        <p:nvGrpSpPr>
          <p:cNvPr id="9" name="Group 8">
            <a:extLst>
              <a:ext uri="{FF2B5EF4-FFF2-40B4-BE49-F238E27FC236}">
                <a16:creationId xmlns:a16="http://schemas.microsoft.com/office/drawing/2014/main" id="{D30C9904-1FFA-8266-7EE0-0D856704F80C}"/>
              </a:ext>
            </a:extLst>
          </p:cNvPr>
          <p:cNvGrpSpPr/>
          <p:nvPr/>
        </p:nvGrpSpPr>
        <p:grpSpPr>
          <a:xfrm>
            <a:off x="8678227" y="3606360"/>
            <a:ext cx="360" cy="360"/>
            <a:chOff x="8678227" y="3606360"/>
            <a:chExt cx="3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883231F-1BF9-CE12-AF88-9A9EFE60091B}"/>
                    </a:ext>
                  </a:extLst>
                </p14:cNvPr>
                <p14:cNvContentPartPr/>
                <p14:nvPr/>
              </p14:nvContentPartPr>
              <p14:xfrm>
                <a:off x="8678227" y="3606360"/>
                <a:ext cx="360" cy="360"/>
              </p14:xfrm>
            </p:contentPart>
          </mc:Choice>
          <mc:Fallback xmlns="">
            <p:pic>
              <p:nvPicPr>
                <p:cNvPr id="5" name="Ink 4">
                  <a:extLst>
                    <a:ext uri="{FF2B5EF4-FFF2-40B4-BE49-F238E27FC236}">
                      <a16:creationId xmlns:a16="http://schemas.microsoft.com/office/drawing/2014/main" id="{F883231F-1BF9-CE12-AF88-9A9EFE60091B}"/>
                    </a:ext>
                  </a:extLst>
                </p:cNvPr>
                <p:cNvPicPr/>
                <p:nvPr/>
              </p:nvPicPr>
              <p:blipFill>
                <a:blip r:embed="rId5"/>
                <a:stretch>
                  <a:fillRect/>
                </a:stretch>
              </p:blipFill>
              <p:spPr>
                <a:xfrm>
                  <a:off x="8669227" y="35977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2D173F1-1293-CECB-873C-7185C918CC8B}"/>
                    </a:ext>
                  </a:extLst>
                </p14:cNvPr>
                <p14:cNvContentPartPr/>
                <p14:nvPr/>
              </p14:nvContentPartPr>
              <p14:xfrm>
                <a:off x="8678227" y="3606360"/>
                <a:ext cx="360" cy="360"/>
              </p14:xfrm>
            </p:contentPart>
          </mc:Choice>
          <mc:Fallback xmlns="">
            <p:pic>
              <p:nvPicPr>
                <p:cNvPr id="8" name="Ink 7">
                  <a:extLst>
                    <a:ext uri="{FF2B5EF4-FFF2-40B4-BE49-F238E27FC236}">
                      <a16:creationId xmlns:a16="http://schemas.microsoft.com/office/drawing/2014/main" id="{B2D173F1-1293-CECB-873C-7185C918CC8B}"/>
                    </a:ext>
                  </a:extLst>
                </p:cNvPr>
                <p:cNvPicPr/>
                <p:nvPr/>
              </p:nvPicPr>
              <p:blipFill>
                <a:blip r:embed="rId5"/>
                <a:stretch>
                  <a:fillRect/>
                </a:stretch>
              </p:blipFill>
              <p:spPr>
                <a:xfrm>
                  <a:off x="8669227" y="359772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6E887A3E-377C-7B09-0A61-F9BF0FA46F54}"/>
                  </a:ext>
                </a:extLst>
              </p14:cNvPr>
              <p14:cNvContentPartPr/>
              <p14:nvPr/>
            </p14:nvContentPartPr>
            <p14:xfrm>
              <a:off x="8923747" y="3978960"/>
              <a:ext cx="162720" cy="99720"/>
            </p14:xfrm>
          </p:contentPart>
        </mc:Choice>
        <mc:Fallback xmlns="">
          <p:pic>
            <p:nvPicPr>
              <p:cNvPr id="10" name="Ink 9">
                <a:extLst>
                  <a:ext uri="{FF2B5EF4-FFF2-40B4-BE49-F238E27FC236}">
                    <a16:creationId xmlns:a16="http://schemas.microsoft.com/office/drawing/2014/main" id="{6E887A3E-377C-7B09-0A61-F9BF0FA46F54}"/>
                  </a:ext>
                </a:extLst>
              </p:cNvPr>
              <p:cNvPicPr/>
              <p:nvPr/>
            </p:nvPicPr>
            <p:blipFill>
              <a:blip r:embed="rId8"/>
              <a:stretch>
                <a:fillRect/>
              </a:stretch>
            </p:blipFill>
            <p:spPr>
              <a:xfrm>
                <a:off x="8915107" y="3970320"/>
                <a:ext cx="180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A64126D2-8F59-B4C8-3FB0-8CF9C0993567}"/>
                  </a:ext>
                </a:extLst>
              </p14:cNvPr>
              <p14:cNvContentPartPr/>
              <p14:nvPr/>
            </p14:nvContentPartPr>
            <p14:xfrm>
              <a:off x="9973507" y="4300440"/>
              <a:ext cx="276480" cy="162000"/>
            </p14:xfrm>
          </p:contentPart>
        </mc:Choice>
        <mc:Fallback xmlns="">
          <p:pic>
            <p:nvPicPr>
              <p:cNvPr id="11" name="Ink 10">
                <a:extLst>
                  <a:ext uri="{FF2B5EF4-FFF2-40B4-BE49-F238E27FC236}">
                    <a16:creationId xmlns:a16="http://schemas.microsoft.com/office/drawing/2014/main" id="{A64126D2-8F59-B4C8-3FB0-8CF9C0993567}"/>
                  </a:ext>
                </a:extLst>
              </p:cNvPr>
              <p:cNvPicPr/>
              <p:nvPr/>
            </p:nvPicPr>
            <p:blipFill>
              <a:blip r:embed="rId10"/>
              <a:stretch>
                <a:fillRect/>
              </a:stretch>
            </p:blipFill>
            <p:spPr>
              <a:xfrm>
                <a:off x="9964867" y="4291800"/>
                <a:ext cx="294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94DBABE2-C797-C9DA-3B88-8DE4156D067C}"/>
                  </a:ext>
                </a:extLst>
              </p14:cNvPr>
              <p14:cNvContentPartPr/>
              <p14:nvPr/>
            </p14:nvContentPartPr>
            <p14:xfrm>
              <a:off x="9778747" y="4461360"/>
              <a:ext cx="221040" cy="115560"/>
            </p14:xfrm>
          </p:contentPart>
        </mc:Choice>
        <mc:Fallback xmlns="">
          <p:pic>
            <p:nvPicPr>
              <p:cNvPr id="12" name="Ink 11">
                <a:extLst>
                  <a:ext uri="{FF2B5EF4-FFF2-40B4-BE49-F238E27FC236}">
                    <a16:creationId xmlns:a16="http://schemas.microsoft.com/office/drawing/2014/main" id="{94DBABE2-C797-C9DA-3B88-8DE4156D067C}"/>
                  </a:ext>
                </a:extLst>
              </p:cNvPr>
              <p:cNvPicPr/>
              <p:nvPr/>
            </p:nvPicPr>
            <p:blipFill>
              <a:blip r:embed="rId12"/>
              <a:stretch>
                <a:fillRect/>
              </a:stretch>
            </p:blipFill>
            <p:spPr>
              <a:xfrm>
                <a:off x="9770107" y="4452720"/>
                <a:ext cx="238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70A326FA-3F37-6D83-8309-65AD1A54F1DB}"/>
                  </a:ext>
                </a:extLst>
              </p14:cNvPr>
              <p14:cNvContentPartPr/>
              <p14:nvPr/>
            </p14:nvContentPartPr>
            <p14:xfrm>
              <a:off x="9948307" y="4317360"/>
              <a:ext cx="282600" cy="148320"/>
            </p14:xfrm>
          </p:contentPart>
        </mc:Choice>
        <mc:Fallback xmlns="">
          <p:pic>
            <p:nvPicPr>
              <p:cNvPr id="13" name="Ink 12">
                <a:extLst>
                  <a:ext uri="{FF2B5EF4-FFF2-40B4-BE49-F238E27FC236}">
                    <a16:creationId xmlns:a16="http://schemas.microsoft.com/office/drawing/2014/main" id="{70A326FA-3F37-6D83-8309-65AD1A54F1DB}"/>
                  </a:ext>
                </a:extLst>
              </p:cNvPr>
              <p:cNvPicPr/>
              <p:nvPr/>
            </p:nvPicPr>
            <p:blipFill>
              <a:blip r:embed="rId14"/>
              <a:stretch>
                <a:fillRect/>
              </a:stretch>
            </p:blipFill>
            <p:spPr>
              <a:xfrm>
                <a:off x="9939307" y="4308720"/>
                <a:ext cx="300240" cy="165960"/>
              </a:xfrm>
              <a:prstGeom prst="rect">
                <a:avLst/>
              </a:prstGeom>
            </p:spPr>
          </p:pic>
        </mc:Fallback>
      </mc:AlternateContent>
    </p:spTree>
    <p:extLst>
      <p:ext uri="{BB962C8B-B14F-4D97-AF65-F5344CB8AC3E}">
        <p14:creationId xmlns:p14="http://schemas.microsoft.com/office/powerpoint/2010/main" val="368202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1131-3EB6-10DD-8FA5-7B72393D2834}"/>
              </a:ext>
            </a:extLst>
          </p:cNvPr>
          <p:cNvSpPr>
            <a:spLocks noGrp="1"/>
          </p:cNvSpPr>
          <p:nvPr>
            <p:ph type="title"/>
          </p:nvPr>
        </p:nvSpPr>
        <p:spPr>
          <a:xfrm>
            <a:off x="599018" y="1092401"/>
            <a:ext cx="10515600" cy="1307109"/>
          </a:xfrm>
        </p:spPr>
        <p:txBody>
          <a:bodyPr/>
          <a:lstStyle/>
          <a:p>
            <a:r>
              <a:rPr lang="en-GB" dirty="0"/>
              <a:t>Outline of presentation</a:t>
            </a:r>
          </a:p>
        </p:txBody>
      </p:sp>
      <p:sp>
        <p:nvSpPr>
          <p:cNvPr id="3" name="Text Placeholder 2">
            <a:extLst>
              <a:ext uri="{FF2B5EF4-FFF2-40B4-BE49-F238E27FC236}">
                <a16:creationId xmlns:a16="http://schemas.microsoft.com/office/drawing/2014/main" id="{ED73EDAD-BF26-F825-1927-B233C178D65B}"/>
              </a:ext>
            </a:extLst>
          </p:cNvPr>
          <p:cNvSpPr>
            <a:spLocks noGrp="1"/>
          </p:cNvSpPr>
          <p:nvPr>
            <p:ph type="body" idx="1"/>
          </p:nvPr>
        </p:nvSpPr>
        <p:spPr>
          <a:xfrm>
            <a:off x="599016" y="3275215"/>
            <a:ext cx="11520939" cy="3178234"/>
          </a:xfrm>
        </p:spPr>
        <p:txBody>
          <a:bodyPr/>
          <a:lstStyle/>
          <a:p>
            <a:pPr marL="342900" indent="-342900">
              <a:buFont typeface="Arial" panose="020B0604020202020204" pitchFamily="34" charset="0"/>
              <a:buChar char="•"/>
            </a:pPr>
            <a:r>
              <a:rPr lang="en-GB" sz="3200" dirty="0"/>
              <a:t>Context </a:t>
            </a:r>
          </a:p>
          <a:p>
            <a:pPr marL="342900" indent="-342900">
              <a:buFont typeface="Arial" panose="020B0604020202020204" pitchFamily="34" charset="0"/>
              <a:buChar char="•"/>
            </a:pPr>
            <a:r>
              <a:rPr lang="en-GB" sz="3200" dirty="0"/>
              <a:t>The Tort Gateway Rules</a:t>
            </a:r>
          </a:p>
          <a:p>
            <a:pPr marL="342900" indent="-342900">
              <a:buFont typeface="Arial" panose="020B0604020202020204" pitchFamily="34" charset="0"/>
              <a:buChar char="•"/>
            </a:pPr>
            <a:r>
              <a:rPr lang="en-GB" sz="3200" dirty="0"/>
              <a:t>Recent judicial Interpretations</a:t>
            </a:r>
          </a:p>
          <a:p>
            <a:pPr marL="342900" indent="-342900">
              <a:buFont typeface="Arial" panose="020B0604020202020204" pitchFamily="34" charset="0"/>
              <a:buChar char="•"/>
            </a:pPr>
            <a:r>
              <a:rPr lang="en-GB" sz="3200" dirty="0"/>
              <a:t>Implications for foreign parties</a:t>
            </a:r>
          </a:p>
        </p:txBody>
      </p:sp>
      <p:sp>
        <p:nvSpPr>
          <p:cNvPr id="4" name="Date Placeholder 3">
            <a:extLst>
              <a:ext uri="{FF2B5EF4-FFF2-40B4-BE49-F238E27FC236}">
                <a16:creationId xmlns:a16="http://schemas.microsoft.com/office/drawing/2014/main" id="{4D6F8115-FB52-6DB0-0A04-092DD0A3B138}"/>
              </a:ext>
            </a:extLst>
          </p:cNvPr>
          <p:cNvSpPr>
            <a:spLocks noGrp="1"/>
          </p:cNvSpPr>
          <p:nvPr>
            <p:ph type="dt" sz="half" idx="10"/>
          </p:nvPr>
        </p:nvSpPr>
        <p:spPr/>
        <p:txBody>
          <a:bodyPr/>
          <a:lstStyle/>
          <a:p>
            <a:fld id="{CD071B8E-0DD7-5842-950E-3289D9FBABB1}" type="datetime4">
              <a:rPr lang="en-GB" smtClean="0"/>
              <a:pPr/>
              <a:t>21 September 2023</a:t>
            </a:fld>
            <a:endParaRPr lang="en-US" dirty="0"/>
          </a:p>
        </p:txBody>
      </p:sp>
      <p:sp>
        <p:nvSpPr>
          <p:cNvPr id="5" name="Footer Placeholder 4">
            <a:extLst>
              <a:ext uri="{FF2B5EF4-FFF2-40B4-BE49-F238E27FC236}">
                <a16:creationId xmlns:a16="http://schemas.microsoft.com/office/drawing/2014/main" id="{E03066AE-79C4-28FA-84CC-FF3BD69CA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C27BD3-D846-6537-1B62-5C9F7DFDDACB}"/>
              </a:ext>
            </a:extLst>
          </p:cNvPr>
          <p:cNvSpPr>
            <a:spLocks noGrp="1"/>
          </p:cNvSpPr>
          <p:nvPr>
            <p:ph type="sldNum" sz="quarter" idx="12"/>
          </p:nvPr>
        </p:nvSpPr>
        <p:spPr/>
        <p:txBody>
          <a:bodyPr/>
          <a:lstStyle/>
          <a:p>
            <a:fld id="{437794D7-DC86-9A4E-9C9F-0B324FE8876A}" type="slidenum">
              <a:rPr lang="en-US" smtClean="0"/>
              <a:pPr/>
              <a:t>2</a:t>
            </a:fld>
            <a:endParaRPr lang="en-US" dirty="0"/>
          </a:p>
        </p:txBody>
      </p:sp>
    </p:spTree>
    <p:extLst>
      <p:ext uri="{BB962C8B-B14F-4D97-AF65-F5344CB8AC3E}">
        <p14:creationId xmlns:p14="http://schemas.microsoft.com/office/powerpoint/2010/main" val="245746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986B-1207-C004-B21D-36DF3573916C}"/>
              </a:ext>
            </a:extLst>
          </p:cNvPr>
          <p:cNvSpPr>
            <a:spLocks noGrp="1"/>
          </p:cNvSpPr>
          <p:nvPr>
            <p:ph type="title"/>
          </p:nvPr>
        </p:nvSpPr>
        <p:spPr>
          <a:xfrm>
            <a:off x="593364" y="1027646"/>
            <a:ext cx="10515600" cy="939125"/>
          </a:xfrm>
        </p:spPr>
        <p:txBody>
          <a:bodyPr anchor="t">
            <a:normAutofit/>
          </a:bodyPr>
          <a:lstStyle/>
          <a:p>
            <a:r>
              <a:rPr lang="en-GB" dirty="0"/>
              <a:t>Context</a:t>
            </a:r>
          </a:p>
        </p:txBody>
      </p:sp>
      <p:sp>
        <p:nvSpPr>
          <p:cNvPr id="3" name="Content Placeholder 2">
            <a:extLst>
              <a:ext uri="{FF2B5EF4-FFF2-40B4-BE49-F238E27FC236}">
                <a16:creationId xmlns:a16="http://schemas.microsoft.com/office/drawing/2014/main" id="{67772B2B-A8CF-BCD0-364F-569F6F3085DD}"/>
              </a:ext>
            </a:extLst>
          </p:cNvPr>
          <p:cNvSpPr>
            <a:spLocks noGrp="1"/>
          </p:cNvSpPr>
          <p:nvPr>
            <p:ph sz="half" idx="1"/>
          </p:nvPr>
        </p:nvSpPr>
        <p:spPr>
          <a:xfrm>
            <a:off x="499461" y="1774879"/>
            <a:ext cx="7545722" cy="4351338"/>
          </a:xfrm>
        </p:spPr>
        <p:txBody>
          <a:bodyPr>
            <a:normAutofit fontScale="85000" lnSpcReduction="10000"/>
          </a:bodyPr>
          <a:lstStyle/>
          <a:p>
            <a:r>
              <a:rPr lang="en-GB" dirty="0">
                <a:latin typeface="Arial" panose="020B0604020202020204" pitchFamily="34" charset="0"/>
                <a:cs typeface="Arial" panose="020B0604020202020204" pitchFamily="34" charset="0"/>
              </a:rPr>
              <a:t>State of human interactions -more civil claims involving foreign parties.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Service out of England and Wales  - current rules : </a:t>
            </a:r>
          </a:p>
          <a:p>
            <a:pPr lvl="1"/>
            <a:r>
              <a:rPr lang="en-GB" dirty="0">
                <a:latin typeface="Arial" panose="020B0604020202020204" pitchFamily="34" charset="0"/>
                <a:cs typeface="Arial" panose="020B0604020202020204" pitchFamily="34" charset="0"/>
              </a:rPr>
              <a:t>CPR Part 6, Rules 6.36, 6.37 and Practice Direction (PD) 6B, para 3.1.</a:t>
            </a:r>
          </a:p>
          <a:p>
            <a:pPr lvl="1"/>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Three conditions to be met:</a:t>
            </a:r>
          </a:p>
          <a:p>
            <a:pPr lvl="1"/>
            <a:r>
              <a:rPr lang="en-GB" dirty="0">
                <a:latin typeface="Arial" panose="020B0604020202020204" pitchFamily="34" charset="0"/>
                <a:cs typeface="Arial" panose="020B0604020202020204" pitchFamily="34" charset="0"/>
              </a:rPr>
              <a:t>Claim must fall under one of the Gateways under CPR PD 6B paragraph 3.1.</a:t>
            </a:r>
          </a:p>
          <a:p>
            <a:pPr lvl="1"/>
            <a:r>
              <a:rPr lang="en-GB" dirty="0">
                <a:latin typeface="Arial" panose="020B0604020202020204" pitchFamily="34" charset="0"/>
                <a:cs typeface="Arial" panose="020B0604020202020204" pitchFamily="34" charset="0"/>
              </a:rPr>
              <a:t> There must be a serious issue to be tried on the merits. </a:t>
            </a:r>
          </a:p>
          <a:p>
            <a:pPr lvl="1"/>
            <a:r>
              <a:rPr lang="en-GB" dirty="0">
                <a:latin typeface="Arial" panose="020B0604020202020204" pitchFamily="34" charset="0"/>
                <a:cs typeface="Arial" panose="020B0604020202020204" pitchFamily="34" charset="0"/>
              </a:rPr>
              <a:t> England must be the appropriate forum for trial </a:t>
            </a:r>
          </a:p>
          <a:p>
            <a:pPr marL="457200" lvl="1" indent="0">
              <a:buNone/>
            </a:pPr>
            <a:r>
              <a:rPr lang="en-GB" dirty="0">
                <a:latin typeface="Arial" panose="020B0604020202020204" pitchFamily="34" charset="0"/>
                <a:cs typeface="Arial" panose="020B0604020202020204" pitchFamily="34" charset="0"/>
              </a:rPr>
              <a:t>	(FS Cairo (Nile Plaza) LLC v, Lady Brownlie)</a:t>
            </a:r>
          </a:p>
          <a:p>
            <a:pPr lvl="1"/>
            <a:endParaRPr lang="en-GB" sz="2800" dirty="0">
              <a:solidFill>
                <a:schemeClr val="tx1"/>
              </a:solidFill>
              <a:latin typeface="Arial" panose="020B0604020202020204" pitchFamily="34" charset="0"/>
              <a:cs typeface="Arial" panose="020B0604020202020204" pitchFamily="34" charset="0"/>
            </a:endParaRPr>
          </a:p>
          <a:p>
            <a:endParaRPr lang="en-GB" sz="1800" dirty="0"/>
          </a:p>
          <a:p>
            <a:endParaRPr lang="en-GB" sz="1800" dirty="0"/>
          </a:p>
        </p:txBody>
      </p:sp>
      <p:pic>
        <p:nvPicPr>
          <p:cNvPr id="1026" name="Picture 2" descr="3d illustration and concept of international logistics of agreements and international business. Networks and companies around the world.World map and networking - Photo, Image">
            <a:extLst>
              <a:ext uri="{FF2B5EF4-FFF2-40B4-BE49-F238E27FC236}">
                <a16:creationId xmlns:a16="http://schemas.microsoft.com/office/drawing/2014/main" id="{2E9D0141-CFF9-63D2-AC43-49B8DF3FC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47" r="6296" b="1"/>
          <a:stretch/>
        </p:blipFill>
        <p:spPr bwMode="auto">
          <a:xfrm>
            <a:off x="8107101" y="1497208"/>
            <a:ext cx="3911520" cy="3190916"/>
          </a:xfrm>
          <a:prstGeom prst="rect">
            <a:avLst/>
          </a:prstGeom>
          <a:solidFill>
            <a:srgbClr val="FFFFFF"/>
          </a:solidFill>
        </p:spPr>
      </p:pic>
      <p:sp>
        <p:nvSpPr>
          <p:cNvPr id="4" name="Date Placeholder 3">
            <a:extLst>
              <a:ext uri="{FF2B5EF4-FFF2-40B4-BE49-F238E27FC236}">
                <a16:creationId xmlns:a16="http://schemas.microsoft.com/office/drawing/2014/main" id="{04996BA3-22CF-EFA7-168D-FF578C568502}"/>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21 September 2023</a:t>
            </a:fld>
            <a:endParaRPr lang="en-US"/>
          </a:p>
        </p:txBody>
      </p:sp>
      <p:sp>
        <p:nvSpPr>
          <p:cNvPr id="1031" name="Footer Placeholder 5">
            <a:extLst>
              <a:ext uri="{FF2B5EF4-FFF2-40B4-BE49-F238E27FC236}">
                <a16:creationId xmlns:a16="http://schemas.microsoft.com/office/drawing/2014/main" id="{78F96A6B-20C4-2B4F-679B-3F5C4A5EFE61}"/>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B1662142-1009-CDA0-1781-90971378022C}"/>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3</a:t>
            </a:fld>
            <a:endParaRPr lang="en-US"/>
          </a:p>
        </p:txBody>
      </p:sp>
    </p:spTree>
    <p:extLst>
      <p:ext uri="{BB962C8B-B14F-4D97-AF65-F5344CB8AC3E}">
        <p14:creationId xmlns:p14="http://schemas.microsoft.com/office/powerpoint/2010/main" val="221991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554E-6B9F-43CC-C2C9-BDD43CE17DD3}"/>
              </a:ext>
            </a:extLst>
          </p:cNvPr>
          <p:cNvSpPr>
            <a:spLocks noGrp="1"/>
          </p:cNvSpPr>
          <p:nvPr>
            <p:ph type="title"/>
          </p:nvPr>
        </p:nvSpPr>
        <p:spPr>
          <a:xfrm>
            <a:off x="593364" y="1027646"/>
            <a:ext cx="10515600" cy="939125"/>
          </a:xfrm>
        </p:spPr>
        <p:txBody>
          <a:bodyPr anchor="t">
            <a:normAutofit/>
          </a:bodyPr>
          <a:lstStyle/>
          <a:p>
            <a:r>
              <a:rPr lang="en-GB" sz="2800"/>
              <a:t>The Tort Gateway Rules </a:t>
            </a:r>
            <a:br>
              <a:rPr lang="en-GB" sz="2800"/>
            </a:br>
            <a:endParaRPr lang="en-GB" sz="2800"/>
          </a:p>
        </p:txBody>
      </p:sp>
      <p:sp>
        <p:nvSpPr>
          <p:cNvPr id="3" name="Content Placeholder 2">
            <a:extLst>
              <a:ext uri="{FF2B5EF4-FFF2-40B4-BE49-F238E27FC236}">
                <a16:creationId xmlns:a16="http://schemas.microsoft.com/office/drawing/2014/main" id="{C3D169B7-9DCB-5F1D-ACDC-010654D574E0}"/>
              </a:ext>
            </a:extLst>
          </p:cNvPr>
          <p:cNvSpPr>
            <a:spLocks noGrp="1"/>
          </p:cNvSpPr>
          <p:nvPr>
            <p:ph sz="half" idx="1"/>
          </p:nvPr>
        </p:nvSpPr>
        <p:spPr>
          <a:xfrm>
            <a:off x="593364" y="1774879"/>
            <a:ext cx="5181600" cy="4351338"/>
          </a:xfrm>
        </p:spPr>
        <p:txBody>
          <a:bodyPr>
            <a:normAutofit/>
          </a:bodyPr>
          <a:lstStyle/>
          <a:p>
            <a:r>
              <a:rPr lang="en-GB" sz="2000" b="0" i="0" dirty="0">
                <a:effectLst/>
              </a:rPr>
              <a:t>CPR Part 6, PD 6B, Paragraph 3.1(9): </a:t>
            </a:r>
          </a:p>
          <a:p>
            <a:pPr marL="0" indent="0">
              <a:buNone/>
            </a:pPr>
            <a:endParaRPr lang="en-GB" sz="2000" b="0" i="1" dirty="0">
              <a:effectLst/>
            </a:endParaRPr>
          </a:p>
          <a:p>
            <a:pPr marL="0" indent="0">
              <a:buNone/>
            </a:pPr>
            <a:r>
              <a:rPr lang="en-GB" sz="2000" b="0" i="1" dirty="0">
                <a:effectLst/>
              </a:rPr>
              <a:t>A claim is made in tort where –</a:t>
            </a:r>
          </a:p>
          <a:p>
            <a:pPr marL="457200" indent="-457200">
              <a:buAutoNum type="alphaLcParenBoth"/>
            </a:pPr>
            <a:r>
              <a:rPr lang="en-GB" sz="2000" b="0" i="1" dirty="0">
                <a:effectLst/>
              </a:rPr>
              <a:t>damage was sustained, or will be sustained, within the jurisdiction;</a:t>
            </a:r>
          </a:p>
          <a:p>
            <a:pPr marL="457200" indent="-457200">
              <a:buAutoNum type="alphaLcParenBoth"/>
            </a:pPr>
            <a:endParaRPr lang="en-GB" sz="2000" b="0" i="1" dirty="0">
              <a:effectLst/>
            </a:endParaRPr>
          </a:p>
          <a:p>
            <a:pPr marL="0" indent="0">
              <a:buNone/>
            </a:pPr>
            <a:r>
              <a:rPr lang="en-GB" sz="2000" b="0" i="1" dirty="0">
                <a:effectLst/>
              </a:rPr>
              <a:t>(b) damage which has been or will be sustained results from an act committed, or likely to be committed, within the jurisdiction; or</a:t>
            </a:r>
          </a:p>
          <a:p>
            <a:pPr marL="0" indent="0">
              <a:buNone/>
            </a:pPr>
            <a:endParaRPr lang="en-GB" sz="2000" b="0" i="1" dirty="0">
              <a:effectLst/>
            </a:endParaRPr>
          </a:p>
          <a:p>
            <a:pPr marL="0" indent="0">
              <a:buNone/>
            </a:pPr>
            <a:r>
              <a:rPr lang="en-GB" sz="2000" b="0" i="1" dirty="0">
                <a:effectLst/>
              </a:rPr>
              <a:t>(c) the claim is governed by the law of England and Wales.</a:t>
            </a:r>
          </a:p>
        </p:txBody>
      </p:sp>
      <p:pic>
        <p:nvPicPr>
          <p:cNvPr id="2050" name="Picture 2" descr="Differentiation Using Multiple Entry Points - Multiple Entry Points (500x417), Png Download">
            <a:extLst>
              <a:ext uri="{FF2B5EF4-FFF2-40B4-BE49-F238E27FC236}">
                <a16:creationId xmlns:a16="http://schemas.microsoft.com/office/drawing/2014/main" id="{F484C630-90A8-153B-EC68-91092F62E8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6441" y="1774879"/>
            <a:ext cx="500344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733D5D5-B5CF-CF29-6BE5-9A1E1ADCE9B2}"/>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21 September 2023</a:t>
            </a:fld>
            <a:endParaRPr lang="en-US"/>
          </a:p>
        </p:txBody>
      </p:sp>
      <p:sp>
        <p:nvSpPr>
          <p:cNvPr id="2060" name="Footer Placeholder 5">
            <a:extLst>
              <a:ext uri="{FF2B5EF4-FFF2-40B4-BE49-F238E27FC236}">
                <a16:creationId xmlns:a16="http://schemas.microsoft.com/office/drawing/2014/main" id="{82E57B97-5B02-EAC3-85F7-CAB4599ED292}"/>
              </a:ext>
            </a:extLst>
          </p:cNvPr>
          <p:cNvSpPr>
            <a:spLocks noGrp="1"/>
          </p:cNvSpPr>
          <p:nvPr>
            <p:ph type="ftr" sz="quarter" idx="11"/>
          </p:nvPr>
        </p:nvSpPr>
        <p:spPr>
          <a:xfrm>
            <a:off x="1736202" y="6411116"/>
            <a:ext cx="6370899" cy="365125"/>
          </a:xfrm>
        </p:spPr>
        <p:txBody>
          <a:bodyPr/>
          <a:lstStyle/>
          <a:p>
            <a:endParaRPr lang="en-US"/>
          </a:p>
        </p:txBody>
      </p:sp>
      <p:sp>
        <p:nvSpPr>
          <p:cNvPr id="6" name="Slide Number Placeholder 5">
            <a:extLst>
              <a:ext uri="{FF2B5EF4-FFF2-40B4-BE49-F238E27FC236}">
                <a16:creationId xmlns:a16="http://schemas.microsoft.com/office/drawing/2014/main" id="{DAC15EA0-4C0B-AC12-59B7-A13EBDCD5048}"/>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4</a:t>
            </a:fld>
            <a:endParaRPr lang="en-US"/>
          </a:p>
        </p:txBody>
      </p:sp>
    </p:spTree>
    <p:extLst>
      <p:ext uri="{BB962C8B-B14F-4D97-AF65-F5344CB8AC3E}">
        <p14:creationId xmlns:p14="http://schemas.microsoft.com/office/powerpoint/2010/main" val="272302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554E-6B9F-43CC-C2C9-BDD43CE17DD3}"/>
              </a:ext>
            </a:extLst>
          </p:cNvPr>
          <p:cNvSpPr>
            <a:spLocks noGrp="1"/>
          </p:cNvSpPr>
          <p:nvPr>
            <p:ph type="title"/>
          </p:nvPr>
        </p:nvSpPr>
        <p:spPr>
          <a:xfrm>
            <a:off x="595843" y="1026199"/>
            <a:ext cx="10515600" cy="757129"/>
          </a:xfrm>
        </p:spPr>
        <p:txBody>
          <a:bodyPr anchor="t">
            <a:normAutofit fontScale="90000"/>
          </a:bodyPr>
          <a:lstStyle/>
          <a:p>
            <a:pPr algn="ctr"/>
            <a:r>
              <a:rPr lang="en-GB" sz="4000" dirty="0"/>
              <a:t>The Tort Gateway Rules -History</a:t>
            </a:r>
            <a:br>
              <a:rPr lang="en-GB" sz="2400" dirty="0"/>
            </a:br>
            <a:endParaRPr lang="en-GB" sz="2400" dirty="0"/>
          </a:p>
        </p:txBody>
      </p:sp>
      <p:sp>
        <p:nvSpPr>
          <p:cNvPr id="4" name="Date Placeholder 3">
            <a:extLst>
              <a:ext uri="{FF2B5EF4-FFF2-40B4-BE49-F238E27FC236}">
                <a16:creationId xmlns:a16="http://schemas.microsoft.com/office/drawing/2014/main" id="{2733D5D5-B5CF-CF29-6BE5-9A1E1ADCE9B2}"/>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21 September 2023</a:t>
            </a:fld>
            <a:endParaRPr lang="en-US"/>
          </a:p>
        </p:txBody>
      </p:sp>
      <p:sp>
        <p:nvSpPr>
          <p:cNvPr id="38" name="Footer Placeholder 4">
            <a:extLst>
              <a:ext uri="{FF2B5EF4-FFF2-40B4-BE49-F238E27FC236}">
                <a16:creationId xmlns:a16="http://schemas.microsoft.com/office/drawing/2014/main" id="{7B235999-E90C-B00F-20D4-5D858DF78A07}"/>
              </a:ext>
            </a:extLst>
          </p:cNvPr>
          <p:cNvSpPr>
            <a:spLocks noGrp="1"/>
          </p:cNvSpPr>
          <p:nvPr>
            <p:ph type="ftr" sz="quarter" idx="11"/>
          </p:nvPr>
        </p:nvSpPr>
        <p:spPr>
          <a:xfrm>
            <a:off x="1736202" y="6453450"/>
            <a:ext cx="7179198" cy="365125"/>
          </a:xfrm>
        </p:spPr>
        <p:txBody>
          <a:bodyPr/>
          <a:lstStyle/>
          <a:p>
            <a:endParaRPr lang="en-US"/>
          </a:p>
        </p:txBody>
      </p:sp>
      <p:sp>
        <p:nvSpPr>
          <p:cNvPr id="6" name="Slide Number Placeholder 5">
            <a:extLst>
              <a:ext uri="{FF2B5EF4-FFF2-40B4-BE49-F238E27FC236}">
                <a16:creationId xmlns:a16="http://schemas.microsoft.com/office/drawing/2014/main" id="{DAC15EA0-4C0B-AC12-59B7-A13EBDCD5048}"/>
              </a:ext>
            </a:extLst>
          </p:cNvPr>
          <p:cNvSpPr>
            <a:spLocks noGrp="1"/>
          </p:cNvSpPr>
          <p:nvPr>
            <p:ph type="sldNum" sz="quarter" idx="12"/>
          </p:nvPr>
        </p:nvSpPr>
        <p:spPr>
          <a:xfrm>
            <a:off x="10553700" y="6453449"/>
            <a:ext cx="1346200" cy="365125"/>
          </a:xfrm>
        </p:spPr>
        <p:txBody>
          <a:bodyPr anchor="ctr">
            <a:normAutofit/>
          </a:bodyPr>
          <a:lstStyle/>
          <a:p>
            <a:pPr>
              <a:spcAft>
                <a:spcPts val="600"/>
              </a:spcAft>
            </a:pPr>
            <a:fld id="{437794D7-DC86-9A4E-9C9F-0B324FE8876A}" type="slidenum">
              <a:rPr lang="en-US" smtClean="0"/>
              <a:pPr>
                <a:spcAft>
                  <a:spcPts val="600"/>
                </a:spcAft>
              </a:pPr>
              <a:t>5</a:t>
            </a:fld>
            <a:endParaRPr lang="en-US"/>
          </a:p>
        </p:txBody>
      </p:sp>
      <p:graphicFrame>
        <p:nvGraphicFramePr>
          <p:cNvPr id="8" name="Content Placeholder 2">
            <a:extLst>
              <a:ext uri="{FF2B5EF4-FFF2-40B4-BE49-F238E27FC236}">
                <a16:creationId xmlns:a16="http://schemas.microsoft.com/office/drawing/2014/main" id="{0EAED772-D801-F72A-A555-28C002D20134}"/>
              </a:ext>
            </a:extLst>
          </p:cNvPr>
          <p:cNvGraphicFramePr>
            <a:graphicFrameLocks noGrp="1"/>
          </p:cNvGraphicFramePr>
          <p:nvPr>
            <p:ph idx="1"/>
            <p:extLst>
              <p:ext uri="{D42A27DB-BD31-4B8C-83A1-F6EECF244321}">
                <p14:modId xmlns:p14="http://schemas.microsoft.com/office/powerpoint/2010/main" val="3061484395"/>
              </p:ext>
            </p:extLst>
          </p:nvPr>
        </p:nvGraphicFramePr>
        <p:xfrm>
          <a:off x="595842" y="2039112"/>
          <a:ext cx="11391941" cy="3913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68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986B-1207-C004-B21D-36DF3573916C}"/>
              </a:ext>
            </a:extLst>
          </p:cNvPr>
          <p:cNvSpPr>
            <a:spLocks noGrp="1"/>
          </p:cNvSpPr>
          <p:nvPr>
            <p:ph type="title"/>
          </p:nvPr>
        </p:nvSpPr>
        <p:spPr>
          <a:xfrm>
            <a:off x="254644" y="1026199"/>
            <a:ext cx="11937356" cy="757129"/>
          </a:xfrm>
        </p:spPr>
        <p:txBody>
          <a:bodyPr/>
          <a:lstStyle/>
          <a:p>
            <a:r>
              <a:rPr lang="en-GB" sz="4000"/>
              <a:t>Judicial Interpretation–CPR Pt6,PD6B,Para 3.1(9)(a)</a:t>
            </a:r>
            <a:endParaRPr lang="en-GB" sz="4000" dirty="0"/>
          </a:p>
        </p:txBody>
      </p:sp>
      <p:sp>
        <p:nvSpPr>
          <p:cNvPr id="3" name="Content Placeholder 2">
            <a:extLst>
              <a:ext uri="{FF2B5EF4-FFF2-40B4-BE49-F238E27FC236}">
                <a16:creationId xmlns:a16="http://schemas.microsoft.com/office/drawing/2014/main" id="{67772B2B-A8CF-BCD0-364F-569F6F3085DD}"/>
              </a:ext>
            </a:extLst>
          </p:cNvPr>
          <p:cNvSpPr>
            <a:spLocks noGrp="1"/>
          </p:cNvSpPr>
          <p:nvPr>
            <p:ph idx="1"/>
          </p:nvPr>
        </p:nvSpPr>
        <p:spPr>
          <a:xfrm>
            <a:off x="595842" y="1757928"/>
            <a:ext cx="11491383" cy="4233297"/>
          </a:xfrm>
        </p:spPr>
        <p:txBody>
          <a:bodyPr>
            <a:normAutofit fontScale="92500"/>
          </a:bodyPr>
          <a:lstStyle/>
          <a:p>
            <a:r>
              <a:rPr lang="de-DE" sz="3200" dirty="0"/>
              <a:t>Metall und Rohstoff AG v Donaldson Lufkin &amp; Jenrette Inc (1989) AC –</a:t>
            </a:r>
            <a:endParaRPr lang="en-GB" sz="3200" dirty="0"/>
          </a:p>
          <a:p>
            <a:pPr lvl="1"/>
            <a:r>
              <a:rPr lang="en-GB" sz="2800" dirty="0"/>
              <a:t>Where the claim was founded on a </a:t>
            </a:r>
            <a:r>
              <a:rPr lang="en-GB" sz="2800" u="sng" dirty="0"/>
              <a:t>tort </a:t>
            </a:r>
            <a:r>
              <a:rPr lang="en-GB" sz="2800" dirty="0"/>
              <a:t>and either </a:t>
            </a:r>
            <a:r>
              <a:rPr lang="en-GB" sz="2800" u="sng" dirty="0"/>
              <a:t>the damage </a:t>
            </a:r>
            <a:r>
              <a:rPr lang="en-GB" sz="2800" dirty="0"/>
              <a:t>was sustained within the jurisdiction, or the damage resulted from an </a:t>
            </a:r>
            <a:r>
              <a:rPr lang="en-GB" sz="2800" u="sng" dirty="0"/>
              <a:t>act committed </a:t>
            </a:r>
            <a:r>
              <a:rPr lang="en-GB" sz="2800" dirty="0"/>
              <a:t>within the jurisdiction.</a:t>
            </a:r>
          </a:p>
          <a:p>
            <a:pPr lvl="1"/>
            <a:endParaRPr lang="en-GB" sz="2800" dirty="0"/>
          </a:p>
          <a:p>
            <a:pPr lvl="1"/>
            <a:r>
              <a:rPr lang="en-GB" sz="2800" dirty="0"/>
              <a:t>Where damage had occurred in more than one jurisdiction  -significant damage in England is required to ground jurisdiction. </a:t>
            </a:r>
          </a:p>
          <a:p>
            <a:pPr marL="457200" lvl="1" indent="0">
              <a:buNone/>
            </a:pPr>
            <a:endParaRPr lang="en-GB" sz="2800" dirty="0"/>
          </a:p>
          <a:p>
            <a:pPr lvl="1"/>
            <a:r>
              <a:rPr lang="en-GB" sz="2800" dirty="0"/>
              <a:t>Where the tort consisted of acts done in more than one jurisdiction, and substantial acts had been committed within the court's jurisdiction </a:t>
            </a:r>
          </a:p>
        </p:txBody>
      </p:sp>
      <p:sp>
        <p:nvSpPr>
          <p:cNvPr id="4" name="Date Placeholder 3">
            <a:extLst>
              <a:ext uri="{FF2B5EF4-FFF2-40B4-BE49-F238E27FC236}">
                <a16:creationId xmlns:a16="http://schemas.microsoft.com/office/drawing/2014/main" id="{04996BA3-22CF-EFA7-168D-FF578C568502}"/>
              </a:ext>
            </a:extLst>
          </p:cNvPr>
          <p:cNvSpPr>
            <a:spLocks noGrp="1"/>
          </p:cNvSpPr>
          <p:nvPr>
            <p:ph type="dt" sz="half" idx="10"/>
          </p:nvPr>
        </p:nvSpPr>
        <p:spPr/>
        <p:txBody>
          <a:bodyPr/>
          <a:lstStyle/>
          <a:p>
            <a:fld id="{CD071B8E-0DD7-5842-950E-3289D9FBABB1}" type="datetime4">
              <a:rPr lang="en-GB" smtClean="0"/>
              <a:pPr/>
              <a:t>21 September 2023</a:t>
            </a:fld>
            <a:endParaRPr lang="en-US" dirty="0"/>
          </a:p>
        </p:txBody>
      </p:sp>
      <p:sp>
        <p:nvSpPr>
          <p:cNvPr id="5" name="Footer Placeholder 4">
            <a:extLst>
              <a:ext uri="{FF2B5EF4-FFF2-40B4-BE49-F238E27FC236}">
                <a16:creationId xmlns:a16="http://schemas.microsoft.com/office/drawing/2014/main" id="{C4C9DC34-7867-A53B-9487-5DE7F11AC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662142-1009-CDA0-1781-90971378022C}"/>
              </a:ext>
            </a:extLst>
          </p:cNvPr>
          <p:cNvSpPr>
            <a:spLocks noGrp="1"/>
          </p:cNvSpPr>
          <p:nvPr>
            <p:ph type="sldNum" sz="quarter" idx="12"/>
          </p:nvPr>
        </p:nvSpPr>
        <p:spPr/>
        <p:txBody>
          <a:bodyPr/>
          <a:lstStyle/>
          <a:p>
            <a:fld id="{437794D7-DC86-9A4E-9C9F-0B324FE8876A}" type="slidenum">
              <a:rPr lang="en-US" smtClean="0"/>
              <a:pPr/>
              <a:t>6</a:t>
            </a:fld>
            <a:endParaRPr lang="en-US" dirty="0"/>
          </a:p>
        </p:txBody>
      </p:sp>
    </p:spTree>
    <p:extLst>
      <p:ext uri="{BB962C8B-B14F-4D97-AF65-F5344CB8AC3E}">
        <p14:creationId xmlns:p14="http://schemas.microsoft.com/office/powerpoint/2010/main" val="26244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986B-1207-C004-B21D-36DF3573916C}"/>
              </a:ext>
            </a:extLst>
          </p:cNvPr>
          <p:cNvSpPr>
            <a:spLocks noGrp="1"/>
          </p:cNvSpPr>
          <p:nvPr>
            <p:ph type="title"/>
          </p:nvPr>
        </p:nvSpPr>
        <p:spPr>
          <a:xfrm>
            <a:off x="593364" y="1027646"/>
            <a:ext cx="10515600" cy="939125"/>
          </a:xfrm>
        </p:spPr>
        <p:txBody>
          <a:bodyPr anchor="t">
            <a:normAutofit/>
          </a:bodyPr>
          <a:lstStyle/>
          <a:p>
            <a:r>
              <a:rPr lang="en-GB" sz="3700"/>
              <a:t>Judicial Interpretation–CPR Pt6,PD6B,Para 3.1(9)(a)</a:t>
            </a:r>
          </a:p>
        </p:txBody>
      </p:sp>
      <p:sp>
        <p:nvSpPr>
          <p:cNvPr id="3" name="Content Placeholder 2">
            <a:extLst>
              <a:ext uri="{FF2B5EF4-FFF2-40B4-BE49-F238E27FC236}">
                <a16:creationId xmlns:a16="http://schemas.microsoft.com/office/drawing/2014/main" id="{67772B2B-A8CF-BCD0-364F-569F6F3085DD}"/>
              </a:ext>
            </a:extLst>
          </p:cNvPr>
          <p:cNvSpPr>
            <a:spLocks noGrp="1"/>
          </p:cNvSpPr>
          <p:nvPr>
            <p:ph sz="half" idx="1"/>
          </p:nvPr>
        </p:nvSpPr>
        <p:spPr>
          <a:xfrm>
            <a:off x="593364" y="1774879"/>
            <a:ext cx="5181600" cy="4351338"/>
          </a:xfrm>
        </p:spPr>
        <p:txBody>
          <a:bodyPr>
            <a:normAutofit/>
          </a:bodyPr>
          <a:lstStyle/>
          <a:p>
            <a:r>
              <a:rPr lang="en-GB" dirty="0"/>
              <a:t>Meaning of ‘Damage’</a:t>
            </a:r>
          </a:p>
          <a:p>
            <a:r>
              <a:rPr lang="en-GB" dirty="0"/>
              <a:t>Two important decisions  from the Supreme Court:</a:t>
            </a:r>
          </a:p>
          <a:p>
            <a:pPr marL="0" indent="0">
              <a:buNone/>
            </a:pPr>
            <a:endParaRPr lang="en-GB" b="1" dirty="0">
              <a:effectLst>
                <a:outerShdw blurRad="38100" dist="38100" dir="2700000" algn="tl">
                  <a:srgbClr val="000000">
                    <a:alpha val="43137"/>
                  </a:srgbClr>
                </a:outerShdw>
              </a:effectLst>
            </a:endParaRPr>
          </a:p>
          <a:p>
            <a:pPr marL="0" indent="0">
              <a:buNone/>
            </a:pPr>
            <a:r>
              <a:rPr lang="en-GB" b="1" dirty="0">
                <a:effectLst>
                  <a:outerShdw blurRad="38100" dist="38100" dir="2700000" algn="tl">
                    <a:srgbClr val="000000">
                      <a:alpha val="43137"/>
                    </a:srgbClr>
                  </a:outerShdw>
                </a:effectLst>
              </a:rPr>
              <a:t>Four Seasons Holdings Inc v Brownlie (2017)</a:t>
            </a:r>
          </a:p>
          <a:p>
            <a:pPr marL="0" indent="0">
              <a:buNone/>
            </a:pPr>
            <a:endParaRPr lang="en-GB" b="1" dirty="0">
              <a:effectLst>
                <a:outerShdw blurRad="38100" dist="38100" dir="2700000" algn="tl">
                  <a:srgbClr val="000000">
                    <a:alpha val="43137"/>
                  </a:srgbClr>
                </a:outerShdw>
              </a:effectLst>
            </a:endParaRPr>
          </a:p>
          <a:p>
            <a:pPr marL="0" indent="0">
              <a:buNone/>
            </a:pPr>
            <a:r>
              <a:rPr lang="en-GB" b="1" dirty="0">
                <a:effectLst>
                  <a:outerShdw blurRad="38100" dist="38100" dir="2700000" algn="tl">
                    <a:srgbClr val="000000">
                      <a:alpha val="43137"/>
                    </a:srgbClr>
                  </a:outerShdw>
                </a:effectLst>
              </a:rPr>
              <a:t>FS Cairo (Nile Plaza) LLC v Lady Brownlie (2021)</a:t>
            </a:r>
          </a:p>
        </p:txBody>
      </p:sp>
      <p:pic>
        <p:nvPicPr>
          <p:cNvPr id="7" name="Picture 6">
            <a:extLst>
              <a:ext uri="{FF2B5EF4-FFF2-40B4-BE49-F238E27FC236}">
                <a16:creationId xmlns:a16="http://schemas.microsoft.com/office/drawing/2014/main" id="{52D920D9-8227-7927-D0CE-DDA881DFBB6C}"/>
              </a:ext>
            </a:extLst>
          </p:cNvPr>
          <p:cNvPicPr>
            <a:picLocks noChangeAspect="1"/>
          </p:cNvPicPr>
          <p:nvPr/>
        </p:nvPicPr>
        <p:blipFill rotWithShape="1">
          <a:blip r:embed="rId3"/>
          <a:srcRect l="1480" r="12487" b="3"/>
          <a:stretch/>
        </p:blipFill>
        <p:spPr>
          <a:xfrm>
            <a:off x="5927364" y="1774879"/>
            <a:ext cx="5181600" cy="4351338"/>
          </a:xfrm>
          <a:prstGeom prst="rect">
            <a:avLst/>
          </a:prstGeom>
          <a:noFill/>
        </p:spPr>
      </p:pic>
      <p:sp>
        <p:nvSpPr>
          <p:cNvPr id="4" name="Date Placeholder 3">
            <a:extLst>
              <a:ext uri="{FF2B5EF4-FFF2-40B4-BE49-F238E27FC236}">
                <a16:creationId xmlns:a16="http://schemas.microsoft.com/office/drawing/2014/main" id="{04996BA3-22CF-EFA7-168D-FF578C568502}"/>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21 September 2023</a:t>
            </a:fld>
            <a:endParaRPr lang="en-US"/>
          </a:p>
        </p:txBody>
      </p:sp>
      <p:sp>
        <p:nvSpPr>
          <p:cNvPr id="26" name="Footer Placeholder 5">
            <a:extLst>
              <a:ext uri="{FF2B5EF4-FFF2-40B4-BE49-F238E27FC236}">
                <a16:creationId xmlns:a16="http://schemas.microsoft.com/office/drawing/2014/main" id="{CBAE0FF1-90F5-8A79-6728-47B5E5945FBB}"/>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B1662142-1009-CDA0-1781-90971378022C}"/>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7</a:t>
            </a:fld>
            <a:endParaRPr lang="en-US"/>
          </a:p>
        </p:txBody>
      </p:sp>
    </p:spTree>
    <p:extLst>
      <p:ext uri="{BB962C8B-B14F-4D97-AF65-F5344CB8AC3E}">
        <p14:creationId xmlns:p14="http://schemas.microsoft.com/office/powerpoint/2010/main" val="147880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986B-1207-C004-B21D-36DF3573916C}"/>
              </a:ext>
            </a:extLst>
          </p:cNvPr>
          <p:cNvSpPr>
            <a:spLocks noGrp="1"/>
          </p:cNvSpPr>
          <p:nvPr>
            <p:ph type="title"/>
          </p:nvPr>
        </p:nvSpPr>
        <p:spPr>
          <a:xfrm>
            <a:off x="546099" y="1096431"/>
            <a:ext cx="7712683" cy="1054100"/>
          </a:xfrm>
        </p:spPr>
        <p:txBody>
          <a:bodyPr anchor="t">
            <a:normAutofit/>
          </a:bodyPr>
          <a:lstStyle/>
          <a:p>
            <a:pPr algn="ctr"/>
            <a:r>
              <a:rPr lang="en-GB" sz="2700" dirty="0"/>
              <a:t>Judicial Interpretation–CPR Pt6,PD6B,Para 3.1(9)(a)</a:t>
            </a:r>
            <a:br>
              <a:rPr lang="en-GB" sz="2700" dirty="0"/>
            </a:br>
            <a:r>
              <a:rPr lang="en-GB" sz="2700" dirty="0"/>
              <a:t>Meaning of ‘Damage’</a:t>
            </a:r>
          </a:p>
        </p:txBody>
      </p:sp>
      <p:pic>
        <p:nvPicPr>
          <p:cNvPr id="9" name="Picture 8">
            <a:extLst>
              <a:ext uri="{FF2B5EF4-FFF2-40B4-BE49-F238E27FC236}">
                <a16:creationId xmlns:a16="http://schemas.microsoft.com/office/drawing/2014/main" id="{D69A811C-95F8-4943-8396-BDD0C514663F}"/>
              </a:ext>
            </a:extLst>
          </p:cNvPr>
          <p:cNvPicPr>
            <a:picLocks noChangeAspect="1"/>
          </p:cNvPicPr>
          <p:nvPr/>
        </p:nvPicPr>
        <p:blipFill rotWithShape="1">
          <a:blip r:embed="rId3"/>
          <a:srcRect r="3537" b="1"/>
          <a:stretch/>
        </p:blipFill>
        <p:spPr>
          <a:xfrm>
            <a:off x="9280196" y="1260579"/>
            <a:ext cx="2561608" cy="1865497"/>
          </a:xfrm>
          <a:prstGeom prst="rect">
            <a:avLst/>
          </a:prstGeom>
          <a:noFill/>
        </p:spPr>
      </p:pic>
      <p:sp>
        <p:nvSpPr>
          <p:cNvPr id="31" name="Text Placeholder 3">
            <a:extLst>
              <a:ext uri="{FF2B5EF4-FFF2-40B4-BE49-F238E27FC236}">
                <a16:creationId xmlns:a16="http://schemas.microsoft.com/office/drawing/2014/main" id="{4793111C-9659-966B-25D2-9F6AA4950C7C}"/>
              </a:ext>
            </a:extLst>
          </p:cNvPr>
          <p:cNvSpPr>
            <a:spLocks noGrp="1"/>
          </p:cNvSpPr>
          <p:nvPr>
            <p:ph type="body" sz="half" idx="2"/>
          </p:nvPr>
        </p:nvSpPr>
        <p:spPr>
          <a:xfrm>
            <a:off x="350196" y="2052535"/>
            <a:ext cx="8425782" cy="4309353"/>
          </a:xfrm>
        </p:spPr>
        <p:txBody>
          <a:bodyPr>
            <a:normAutofit fontScale="92500" lnSpcReduction="20000"/>
          </a:bodyPr>
          <a:lstStyle/>
          <a:p>
            <a:pPr marL="342900" indent="-342900">
              <a:buFont typeface="Arial" panose="020B0604020202020204" pitchFamily="34" charset="0"/>
              <a:buChar char="•"/>
            </a:pPr>
            <a:r>
              <a:rPr lang="en-US" sz="2400" dirty="0"/>
              <a:t>Majority:</a:t>
            </a:r>
          </a:p>
          <a:p>
            <a:pPr marL="800100" lvl="1" indent="-342900">
              <a:buFont typeface="Arial" panose="020B0604020202020204" pitchFamily="34" charset="0"/>
              <a:buChar char="•"/>
            </a:pPr>
            <a:r>
              <a:rPr lang="en-US" sz="2200" dirty="0"/>
              <a:t>‘Damage’ must be given its literal meaning</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GB" sz="2200" dirty="0"/>
              <a:t>The word "damage" in para.3.1(9)(a) simply referred to actionable harm, direct or indirect, flowing from the alleged wrongful act. </a:t>
            </a:r>
          </a:p>
          <a:p>
            <a:pPr marL="800100" lvl="1" indent="-342900">
              <a:buFont typeface="Arial" panose="020B0604020202020204" pitchFamily="34" charset="0"/>
              <a:buChar char="•"/>
            </a:pPr>
            <a:endParaRPr lang="en-GB" sz="2200" dirty="0"/>
          </a:p>
          <a:p>
            <a:pPr marL="800100" lvl="1" indent="-342900">
              <a:buFont typeface="Arial" panose="020B0604020202020204" pitchFamily="34" charset="0"/>
              <a:buChar char="•"/>
            </a:pPr>
            <a:r>
              <a:rPr lang="en-GB" sz="2200" dirty="0"/>
              <a:t>Interpretation based on the EU system (interpretation of Article 7(2) of the Brussels I Recast) not applicable.</a:t>
            </a:r>
          </a:p>
          <a:p>
            <a:pPr marL="800100" lvl="1" indent="-342900">
              <a:buFont typeface="Arial" panose="020B0604020202020204" pitchFamily="34" charset="0"/>
              <a:buChar char="•"/>
            </a:pPr>
            <a:endParaRPr lang="en-GB" sz="2200" dirty="0"/>
          </a:p>
          <a:p>
            <a:pPr marL="800100" lvl="1" indent="-342900">
              <a:buFont typeface="Arial" panose="020B0604020202020204" pitchFamily="34" charset="0"/>
              <a:buChar char="•"/>
            </a:pPr>
            <a:r>
              <a:rPr lang="en-GB" sz="2200" dirty="0"/>
              <a:t>Damage could be sustained in more than one place - see </a:t>
            </a:r>
            <a:r>
              <a:rPr lang="en-GB" sz="2200" i="1" dirty="0"/>
              <a:t>Metall und </a:t>
            </a:r>
            <a:r>
              <a:rPr lang="en-GB" sz="2200" i="1" dirty="0" err="1"/>
              <a:t>Rohstoff</a:t>
            </a:r>
            <a:r>
              <a:rPr lang="en-GB" sz="2200" i="1" dirty="0"/>
              <a:t> </a:t>
            </a:r>
            <a:r>
              <a:rPr lang="en-GB" sz="2200" dirty="0"/>
              <a:t>( CA decision)</a:t>
            </a:r>
          </a:p>
          <a:p>
            <a:pPr lvl="1"/>
            <a:endParaRPr lang="en-GB" sz="2200" dirty="0"/>
          </a:p>
          <a:p>
            <a:pPr marL="800100" lvl="1" indent="-342900">
              <a:buFont typeface="Arial" panose="020B0604020202020204" pitchFamily="34" charset="0"/>
              <a:buChar char="•"/>
            </a:pPr>
            <a:r>
              <a:rPr lang="en-GB" sz="2200" dirty="0"/>
              <a:t>This definition has the support of a string of first instance decisions and decisions from Canada and Australia – see e.g., </a:t>
            </a:r>
            <a:r>
              <a:rPr lang="pt-BR" sz="2200" dirty="0"/>
              <a:t>Wink v Croatia Osiguranje DD (2013), </a:t>
            </a:r>
            <a:r>
              <a:rPr lang="en-GB" sz="2200" i="1" dirty="0"/>
              <a:t>Qatar Airways Group Q.C.S.C. v Middle East News FZ LLC (2020) etc.</a:t>
            </a:r>
          </a:p>
          <a:p>
            <a:pPr marL="342900" indent="-342900">
              <a:buFont typeface="Arial" panose="020B0604020202020204" pitchFamily="34" charset="0"/>
              <a:buChar char="•"/>
            </a:pPr>
            <a:endParaRPr lang="en-US" sz="2400" dirty="0"/>
          </a:p>
        </p:txBody>
      </p:sp>
      <p:sp>
        <p:nvSpPr>
          <p:cNvPr id="4" name="Date Placeholder 3">
            <a:extLst>
              <a:ext uri="{FF2B5EF4-FFF2-40B4-BE49-F238E27FC236}">
                <a16:creationId xmlns:a16="http://schemas.microsoft.com/office/drawing/2014/main" id="{04996BA3-22CF-EFA7-168D-FF578C568502}"/>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21 September 2023</a:t>
            </a:fld>
            <a:endParaRPr lang="en-US"/>
          </a:p>
        </p:txBody>
      </p:sp>
      <p:sp>
        <p:nvSpPr>
          <p:cNvPr id="33" name="Footer Placeholder 5">
            <a:extLst>
              <a:ext uri="{FF2B5EF4-FFF2-40B4-BE49-F238E27FC236}">
                <a16:creationId xmlns:a16="http://schemas.microsoft.com/office/drawing/2014/main" id="{0E784E10-6883-A0C0-426D-FAFD49A02C47}"/>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B1662142-1009-CDA0-1781-90971378022C}"/>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8</a:t>
            </a:fld>
            <a:endParaRPr lang="en-US"/>
          </a:p>
        </p:txBody>
      </p:sp>
      <p:pic>
        <p:nvPicPr>
          <p:cNvPr id="10" name="Picture 9">
            <a:extLst>
              <a:ext uri="{FF2B5EF4-FFF2-40B4-BE49-F238E27FC236}">
                <a16:creationId xmlns:a16="http://schemas.microsoft.com/office/drawing/2014/main" id="{8185DE5E-BBEB-CCCD-E6BC-CF881E5E7466}"/>
              </a:ext>
            </a:extLst>
          </p:cNvPr>
          <p:cNvPicPr>
            <a:picLocks noChangeAspect="1"/>
          </p:cNvPicPr>
          <p:nvPr/>
        </p:nvPicPr>
        <p:blipFill rotWithShape="1">
          <a:blip r:embed="rId4"/>
          <a:srcRect l="34747"/>
          <a:stretch/>
        </p:blipFill>
        <p:spPr>
          <a:xfrm>
            <a:off x="9280196" y="3429000"/>
            <a:ext cx="2561608" cy="2208179"/>
          </a:xfrm>
          <a:prstGeom prst="rect">
            <a:avLst/>
          </a:prstGeom>
        </p:spPr>
      </p:pic>
    </p:spTree>
    <p:extLst>
      <p:ext uri="{BB962C8B-B14F-4D97-AF65-F5344CB8AC3E}">
        <p14:creationId xmlns:p14="http://schemas.microsoft.com/office/powerpoint/2010/main" val="354813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986B-1207-C004-B21D-36DF3573916C}"/>
              </a:ext>
            </a:extLst>
          </p:cNvPr>
          <p:cNvSpPr>
            <a:spLocks noGrp="1"/>
          </p:cNvSpPr>
          <p:nvPr>
            <p:ph type="title"/>
          </p:nvPr>
        </p:nvSpPr>
        <p:spPr>
          <a:xfrm>
            <a:off x="546099" y="1096431"/>
            <a:ext cx="7712683" cy="1054100"/>
          </a:xfrm>
        </p:spPr>
        <p:txBody>
          <a:bodyPr anchor="t">
            <a:normAutofit/>
          </a:bodyPr>
          <a:lstStyle/>
          <a:p>
            <a:pPr algn="ctr"/>
            <a:r>
              <a:rPr lang="en-GB" sz="2700" dirty="0"/>
              <a:t>Judicial Interpretation–CPR Pt6,PD6B,Para 3.1(9)(a)</a:t>
            </a:r>
            <a:br>
              <a:rPr lang="en-GB" sz="2700" dirty="0"/>
            </a:br>
            <a:r>
              <a:rPr lang="en-GB" sz="2700" dirty="0"/>
              <a:t>Meaning of ‘Damage’</a:t>
            </a:r>
          </a:p>
        </p:txBody>
      </p:sp>
      <p:sp>
        <p:nvSpPr>
          <p:cNvPr id="31" name="Text Placeholder 3">
            <a:extLst>
              <a:ext uri="{FF2B5EF4-FFF2-40B4-BE49-F238E27FC236}">
                <a16:creationId xmlns:a16="http://schemas.microsoft.com/office/drawing/2014/main" id="{4793111C-9659-966B-25D2-9F6AA4950C7C}"/>
              </a:ext>
            </a:extLst>
          </p:cNvPr>
          <p:cNvSpPr>
            <a:spLocks noGrp="1"/>
          </p:cNvSpPr>
          <p:nvPr>
            <p:ph type="body" sz="half" idx="2"/>
          </p:nvPr>
        </p:nvSpPr>
        <p:spPr>
          <a:xfrm>
            <a:off x="547688" y="2052535"/>
            <a:ext cx="8228290" cy="4309353"/>
          </a:xfrm>
        </p:spPr>
        <p:txBody>
          <a:bodyPr>
            <a:normAutofit/>
          </a:bodyPr>
          <a:lstStyle/>
          <a:p>
            <a:pPr marL="342900" indent="-342900">
              <a:buFont typeface="Arial" panose="020B0604020202020204" pitchFamily="34" charset="0"/>
              <a:buChar char="•"/>
            </a:pPr>
            <a:r>
              <a:rPr lang="en-US" sz="2400" dirty="0"/>
              <a:t>Minority :</a:t>
            </a:r>
          </a:p>
          <a:p>
            <a:pPr marL="800100" lvl="1" indent="-342900">
              <a:buFont typeface="Arial" panose="020B0604020202020204" pitchFamily="34" charset="0"/>
              <a:buChar char="•"/>
            </a:pPr>
            <a:r>
              <a:rPr lang="en-US" sz="2200" dirty="0"/>
              <a:t>‘Damage’  if interpreted in context and with the purpose of the gateways in mind, should have a narrow meaning.</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GB" sz="2200" dirty="0"/>
              <a:t>The word "damage" in para.3.1(9)(a) should </a:t>
            </a:r>
            <a:r>
              <a:rPr lang="en-GB" sz="2200" u="sng" dirty="0"/>
              <a:t>refer to direct  damage, the harm which constitutes the basis of the tort (which completes the cause of action)</a:t>
            </a:r>
            <a:r>
              <a:rPr lang="en-GB" sz="2200" dirty="0"/>
              <a:t> not ‘facts which are merely evidence of the financial value of that damage’. </a:t>
            </a:r>
          </a:p>
          <a:p>
            <a:pPr marL="800100" lvl="1" indent="-342900">
              <a:buFont typeface="Arial" panose="020B0604020202020204" pitchFamily="34" charset="0"/>
              <a:buChar char="•"/>
            </a:pPr>
            <a:endParaRPr lang="en-GB" sz="2200" dirty="0"/>
          </a:p>
          <a:p>
            <a:pPr marL="800100" lvl="1" indent="-342900">
              <a:buFont typeface="Arial" panose="020B0604020202020204" pitchFamily="34" charset="0"/>
              <a:buChar char="•"/>
            </a:pPr>
            <a:r>
              <a:rPr lang="en-GB" sz="2200" dirty="0"/>
              <a:t>Dissenting voices!</a:t>
            </a:r>
          </a:p>
          <a:p>
            <a:pPr marL="342900" indent="-342900">
              <a:buFont typeface="Arial" panose="020B0604020202020204" pitchFamily="34" charset="0"/>
              <a:buChar char="•"/>
            </a:pPr>
            <a:endParaRPr lang="en-US" sz="2400" dirty="0"/>
          </a:p>
        </p:txBody>
      </p:sp>
      <p:sp>
        <p:nvSpPr>
          <p:cNvPr id="4" name="Date Placeholder 3">
            <a:extLst>
              <a:ext uri="{FF2B5EF4-FFF2-40B4-BE49-F238E27FC236}">
                <a16:creationId xmlns:a16="http://schemas.microsoft.com/office/drawing/2014/main" id="{04996BA3-22CF-EFA7-168D-FF578C568502}"/>
              </a:ext>
            </a:extLst>
          </p:cNvPr>
          <p:cNvSpPr>
            <a:spLocks noGrp="1"/>
          </p:cNvSpPr>
          <p:nvPr>
            <p:ph type="dt" sz="half" idx="10"/>
          </p:nvPr>
        </p:nvSpPr>
        <p:spPr>
          <a:xfrm>
            <a:off x="254644" y="6453450"/>
            <a:ext cx="1269356" cy="365125"/>
          </a:xfrm>
        </p:spPr>
        <p:txBody>
          <a:bodyPr anchor="ctr">
            <a:normAutofit/>
          </a:bodyPr>
          <a:lstStyle/>
          <a:p>
            <a:pPr>
              <a:spcAft>
                <a:spcPts val="600"/>
              </a:spcAft>
            </a:pPr>
            <a:fld id="{CD071B8E-0DD7-5842-950E-3289D9FBABB1}" type="datetime4">
              <a:rPr lang="en-GB" smtClean="0"/>
              <a:pPr>
                <a:spcAft>
                  <a:spcPts val="600"/>
                </a:spcAft>
              </a:pPr>
              <a:t>21 September 2023</a:t>
            </a:fld>
            <a:endParaRPr lang="en-US"/>
          </a:p>
        </p:txBody>
      </p:sp>
      <p:sp>
        <p:nvSpPr>
          <p:cNvPr id="33" name="Footer Placeholder 5">
            <a:extLst>
              <a:ext uri="{FF2B5EF4-FFF2-40B4-BE49-F238E27FC236}">
                <a16:creationId xmlns:a16="http://schemas.microsoft.com/office/drawing/2014/main" id="{0E784E10-6883-A0C0-426D-FAFD49A02C47}"/>
              </a:ext>
            </a:extLst>
          </p:cNvPr>
          <p:cNvSpPr>
            <a:spLocks noGrp="1"/>
          </p:cNvSpPr>
          <p:nvPr>
            <p:ph type="ftr" sz="quarter" idx="11"/>
          </p:nvPr>
        </p:nvSpPr>
        <p:spPr>
          <a:xfrm>
            <a:off x="1736202" y="6453450"/>
            <a:ext cx="6370899" cy="365125"/>
          </a:xfrm>
        </p:spPr>
        <p:txBody>
          <a:bodyPr/>
          <a:lstStyle/>
          <a:p>
            <a:endParaRPr lang="en-US"/>
          </a:p>
        </p:txBody>
      </p:sp>
      <p:sp>
        <p:nvSpPr>
          <p:cNvPr id="6" name="Slide Number Placeholder 5">
            <a:extLst>
              <a:ext uri="{FF2B5EF4-FFF2-40B4-BE49-F238E27FC236}">
                <a16:creationId xmlns:a16="http://schemas.microsoft.com/office/drawing/2014/main" id="{B1662142-1009-CDA0-1781-90971378022C}"/>
              </a:ext>
            </a:extLst>
          </p:cNvPr>
          <p:cNvSpPr>
            <a:spLocks noGrp="1"/>
          </p:cNvSpPr>
          <p:nvPr>
            <p:ph type="sldNum" sz="quarter" idx="12"/>
          </p:nvPr>
        </p:nvSpPr>
        <p:spPr>
          <a:xfrm>
            <a:off x="8610600" y="6453449"/>
            <a:ext cx="3311324" cy="365125"/>
          </a:xfrm>
        </p:spPr>
        <p:txBody>
          <a:bodyPr anchor="ctr">
            <a:normAutofit/>
          </a:bodyPr>
          <a:lstStyle/>
          <a:p>
            <a:pPr>
              <a:spcAft>
                <a:spcPts val="600"/>
              </a:spcAft>
            </a:pPr>
            <a:fld id="{437794D7-DC86-9A4E-9C9F-0B324FE8876A}" type="slidenum">
              <a:rPr lang="en-US" smtClean="0"/>
              <a:pPr>
                <a:spcAft>
                  <a:spcPts val="600"/>
                </a:spcAft>
              </a:pPr>
              <a:t>9</a:t>
            </a:fld>
            <a:endParaRPr lang="en-US"/>
          </a:p>
        </p:txBody>
      </p:sp>
      <p:pic>
        <p:nvPicPr>
          <p:cNvPr id="3" name="Picture 2">
            <a:extLst>
              <a:ext uri="{FF2B5EF4-FFF2-40B4-BE49-F238E27FC236}">
                <a16:creationId xmlns:a16="http://schemas.microsoft.com/office/drawing/2014/main" id="{4382C7F7-D1EF-C96E-5A1B-4837896EE5D1}"/>
              </a:ext>
            </a:extLst>
          </p:cNvPr>
          <p:cNvPicPr>
            <a:picLocks noChangeAspect="1"/>
          </p:cNvPicPr>
          <p:nvPr/>
        </p:nvPicPr>
        <p:blipFill>
          <a:blip r:embed="rId3"/>
          <a:stretch>
            <a:fillRect/>
          </a:stretch>
        </p:blipFill>
        <p:spPr>
          <a:xfrm>
            <a:off x="8775975" y="1220822"/>
            <a:ext cx="3020753" cy="1887970"/>
          </a:xfrm>
          <a:prstGeom prst="rect">
            <a:avLst/>
          </a:prstGeom>
        </p:spPr>
      </p:pic>
      <p:pic>
        <p:nvPicPr>
          <p:cNvPr id="5" name="Picture 4">
            <a:extLst>
              <a:ext uri="{FF2B5EF4-FFF2-40B4-BE49-F238E27FC236}">
                <a16:creationId xmlns:a16="http://schemas.microsoft.com/office/drawing/2014/main" id="{FB86F38C-FDF5-7DCA-4EF1-219CF6995C08}"/>
              </a:ext>
            </a:extLst>
          </p:cNvPr>
          <p:cNvPicPr>
            <a:picLocks noChangeAspect="1"/>
          </p:cNvPicPr>
          <p:nvPr/>
        </p:nvPicPr>
        <p:blipFill>
          <a:blip r:embed="rId4"/>
          <a:stretch>
            <a:fillRect/>
          </a:stretch>
        </p:blipFill>
        <p:spPr>
          <a:xfrm>
            <a:off x="8775975" y="3471096"/>
            <a:ext cx="3037548" cy="2025032"/>
          </a:xfrm>
          <a:prstGeom prst="rect">
            <a:avLst/>
          </a:prstGeom>
        </p:spPr>
      </p:pic>
    </p:spTree>
    <p:extLst>
      <p:ext uri="{BB962C8B-B14F-4D97-AF65-F5344CB8AC3E}">
        <p14:creationId xmlns:p14="http://schemas.microsoft.com/office/powerpoint/2010/main" val="467637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tWP9bUW"/>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GU 1">
      <a:dk1>
        <a:srgbClr val="000000"/>
      </a:dk1>
      <a:lt1>
        <a:srgbClr val="FFFFFF"/>
      </a:lt1>
      <a:dk2>
        <a:srgbClr val="44546A"/>
      </a:dk2>
      <a:lt2>
        <a:srgbClr val="E7E6E6"/>
      </a:lt2>
      <a:accent1>
        <a:srgbClr val="69216A"/>
      </a:accent1>
      <a:accent2>
        <a:srgbClr val="00A3DA"/>
      </a:accent2>
      <a:accent3>
        <a:srgbClr val="F2B229"/>
      </a:accent3>
      <a:accent4>
        <a:srgbClr val="E88A2C"/>
      </a:accent4>
      <a:accent5>
        <a:srgbClr val="D91F53"/>
      </a:accent5>
      <a:accent6>
        <a:srgbClr val="80AE3D"/>
      </a:accent6>
      <a:hlink>
        <a:srgbClr val="C51473"/>
      </a:hlink>
      <a:folHlink>
        <a:srgbClr val="0067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with Caption Statement" id="{5A8842A6-115D-472F-A97C-DB076CB62800}" vid="{D5936BED-C310-464A-A3DB-BB754184810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with Caption Statement" id="{5A8842A6-115D-472F-A97C-DB076CB62800}" vid="{AA94A4E4-1D9F-421D-9B2D-5CD8306A0D2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with Caption Statement" id="{5A8842A6-115D-472F-A97C-DB076CB62800}" vid="{E0F83AB4-FE96-4175-A8A6-8F47FD95E3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8AD7851D87042ADABC2FC5F8D349B" ma:contentTypeVersion="2" ma:contentTypeDescription="Create a new document." ma:contentTypeScope="" ma:versionID="344cb0859fa353a25fe729dad509c1a9">
  <xsd:schema xmlns:xsd="http://www.w3.org/2001/XMLSchema" xmlns:xs="http://www.w3.org/2001/XMLSchema" xmlns:p="http://schemas.microsoft.com/office/2006/metadata/properties" xmlns:ns2="4fda59b2-845c-4c8e-9a06-59a686a5ff47" targetNamespace="http://schemas.microsoft.com/office/2006/metadata/properties" ma:root="true" ma:fieldsID="2f5ca9445bb02b669d420c321cae36b1" ns2:_="">
    <xsd:import namespace="4fda59b2-845c-4c8e-9a06-59a686a5ff4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a59b2-845c-4c8e-9a06-59a686a5f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6E20D0-A939-4E2D-B9EF-967FB2D68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a59b2-845c-4c8e-9a06-59a686a5ff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5205F5-EF92-4999-A7D3-BF0772D504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656F78-D35C-42DC-ADDF-8DD43EEF6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RGU Template with Caption Statement</Template>
  <TotalTime>1122</TotalTime>
  <Words>2706</Words>
  <Application>Microsoft Office PowerPoint</Application>
  <PresentationFormat>Widescreen</PresentationFormat>
  <Paragraphs>219</Paragraphs>
  <Slides>16</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Source Sans Pro</vt:lpstr>
      <vt:lpstr>Times New Roman</vt:lpstr>
      <vt:lpstr>TimesNewRomanPSMT</vt:lpstr>
      <vt:lpstr>Verdana</vt:lpstr>
      <vt:lpstr>Wingdings</vt:lpstr>
      <vt:lpstr>Office Theme</vt:lpstr>
      <vt:lpstr>1_Custom Design</vt:lpstr>
      <vt:lpstr>Custom Design</vt:lpstr>
      <vt:lpstr>Foreign parties and the tort jurisdiction gateway under the English CPR</vt:lpstr>
      <vt:lpstr>Outline of presentation</vt:lpstr>
      <vt:lpstr>Context</vt:lpstr>
      <vt:lpstr>The Tort Gateway Rules  </vt:lpstr>
      <vt:lpstr>The Tort Gateway Rules -History </vt:lpstr>
      <vt:lpstr>Judicial Interpretation–CPR Pt6,PD6B,Para 3.1(9)(a)</vt:lpstr>
      <vt:lpstr>Judicial Interpretation–CPR Pt6,PD6B,Para 3.1(9)(a)</vt:lpstr>
      <vt:lpstr>Judicial Interpretation–CPR Pt6,PD6B,Para 3.1(9)(a) Meaning of ‘Damage’</vt:lpstr>
      <vt:lpstr>Judicial Interpretation–CPR Pt6,PD6B,Para 3.1(9)(a) Meaning of ‘Damage’</vt:lpstr>
      <vt:lpstr>Illustration: Stylianou v Toyoshima [2013] </vt:lpstr>
      <vt:lpstr>Implications of the majority view  </vt:lpstr>
      <vt:lpstr>CPR Part 6 – Practice Direction 6B</vt:lpstr>
      <vt:lpstr>Judicial Interpretation–</vt:lpstr>
      <vt:lpstr>Judicial Interpretation–CPR Pt6,PD6B,Para 3.1(9)(b)</vt:lpstr>
      <vt:lpstr>Implications of expansive interpretation of Para 3.1(9)</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parties and the tort jurisdiction gateway under the English CPR</dc:title>
  <dc:creator>Joseph Mante (law)</dc:creator>
  <cp:lastModifiedBy>Leah Morrison (lib)</cp:lastModifiedBy>
  <cp:revision>2</cp:revision>
  <dcterms:created xsi:type="dcterms:W3CDTF">2023-06-23T15:23:47Z</dcterms:created>
  <dcterms:modified xsi:type="dcterms:W3CDTF">2023-09-21T11:54:00Z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0x010100A668AD7851D87042ADABC2FC5F8D349B</vt:lpwstr>
  </property>
  <property fmtid="{D5CDD505-2E9C-101B-9397-08002B2CF9AE}" pid="3" name="ArticulateGUID">
    <vt:lpwstr>7CE09937-E02B-4059-97FD-C3D9BBB49FEB</vt:lpwstr>
  </property>
  <property fmtid="{D5CDD505-2E9C-101B-9397-08002B2CF9AE}" pid="4" name="ArticulatePath">
    <vt:lpwstr>Presentation3</vt:lpwstr>
  </property>
</Properties>
</file>