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80" r:id="rId5"/>
    <p:sldId id="277" r:id="rId6"/>
    <p:sldId id="276" r:id="rId7"/>
    <p:sldId id="278" r:id="rId8"/>
    <p:sldId id="264" r:id="rId9"/>
    <p:sldId id="269" r:id="rId10"/>
    <p:sldId id="271" r:id="rId11"/>
    <p:sldId id="272" r:id="rId12"/>
    <p:sldId id="274" r:id="rId13"/>
    <p:sldId id="273" r:id="rId14"/>
    <p:sldId id="279" r:id="rId1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es, Miriam [mhares]" initials="HM[" lastIdx="2" clrIdx="0">
    <p:extLst>
      <p:ext uri="{19B8F6BF-5375-455C-9EA6-DF929625EA0E}">
        <p15:presenceInfo xmlns:p15="http://schemas.microsoft.com/office/powerpoint/2012/main" userId="S-1-5-21-137024685-2204166116-4157399963-4523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8989"/>
    <a:srgbClr val="CC99FF"/>
    <a:srgbClr val="FFD966"/>
    <a:srgbClr val="E6E6E6"/>
    <a:srgbClr val="2BFF2B"/>
    <a:srgbClr val="4EFF4E"/>
    <a:srgbClr val="FF5959"/>
    <a:srgbClr val="5AFF5A"/>
    <a:srgbClr val="5CFF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7" d="100"/>
          <a:sy n="27" d="100"/>
        </p:scale>
        <p:origin x="170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351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56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486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66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027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559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058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43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19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92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798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553E9-EC3C-419B-A8CA-32C949EBAF28}" type="datetimeFigureOut">
              <a:rPr lang="en-GB" smtClean="0"/>
              <a:t>21/09/2023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65358-B5DB-4704-8D3F-2A92564A2AE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28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35D7DB-1D6F-4D6D-AE0E-709E0BC58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965"/>
            <a:ext cx="6858001" cy="50975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88172A-85B6-453C-8D12-167DE69EF5D9}"/>
              </a:ext>
            </a:extLst>
          </p:cNvPr>
          <p:cNvSpPr txBox="1"/>
          <p:nvPr/>
        </p:nvSpPr>
        <p:spPr>
          <a:xfrm>
            <a:off x="-1" y="5088567"/>
            <a:ext cx="68245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Figure S1. </a:t>
            </a:r>
            <a:r>
              <a:rPr lang="en-GB" sz="1200" dirty="0"/>
              <a:t>Experimental study design. One faecal swab sample was collected from each calf enrolled during week 1 of life from three farms (n=346). Calves were observed for signs of diarrhoeal disease amongst other health monitoring checks. Calves that exhibited diarrhoea had a swab taken at the point of scour and a LFT to determine the cause of diarrhoea. Healthy control calves (n = 33) and calves that tested positive for </a:t>
            </a:r>
            <a:r>
              <a:rPr lang="en-GB" sz="1200" i="1" dirty="0"/>
              <a:t>C. parvum </a:t>
            </a:r>
            <a:r>
              <a:rPr lang="en-GB" sz="1200" dirty="0"/>
              <a:t>(n = 32) were selected matching for age, sex, breed, and prior treatment where possible. Week 1 faecal swab samples from the selected control and </a:t>
            </a:r>
            <a:r>
              <a:rPr lang="en-GB" sz="1200" i="1" dirty="0"/>
              <a:t>Cryptosporidium</a:t>
            </a:r>
            <a:r>
              <a:rPr lang="en-GB" sz="1200" dirty="0"/>
              <a:t>-positive calves were extracted and DNA that did not meet CGR QC requirements was excluded from the study (n = 5). The final 60 DNA samples underwent shotgun metagenomic sequencing, processing, and analysis.</a:t>
            </a:r>
            <a:br>
              <a:rPr lang="en-GB" sz="1200" b="1" dirty="0">
                <a:solidFill>
                  <a:srgbClr val="FF0000"/>
                </a:solidFill>
              </a:rPr>
            </a:b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45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A2AAD6C5-35CF-48CC-BE0B-5EFCEFB0B9D3}"/>
              </a:ext>
            </a:extLst>
          </p:cNvPr>
          <p:cNvSpPr txBox="1"/>
          <p:nvPr/>
        </p:nvSpPr>
        <p:spPr>
          <a:xfrm>
            <a:off x="52196" y="653703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S10. </a:t>
            </a:r>
            <a:r>
              <a:rPr lang="en-GB" sz="1200" dirty="0"/>
              <a:t>Flowchart of the purine nucleotide salvage pathway and inosine-5-monophosphate degradation pathway. Based on the MetaCyc database pathway [93].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2378CD-6A79-47CD-9A20-D38A08AA1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16" y="123482"/>
            <a:ext cx="6553768" cy="641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0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35F7B94-BC90-4559-9BE3-81F9AE49E0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107861"/>
              </p:ext>
            </p:extLst>
          </p:nvPr>
        </p:nvGraphicFramePr>
        <p:xfrm>
          <a:off x="34694" y="309025"/>
          <a:ext cx="6788614" cy="6328373"/>
        </p:xfrm>
        <a:graphic>
          <a:graphicData uri="http://schemas.openxmlformats.org/drawingml/2006/table">
            <a:tbl>
              <a:tblPr firstRow="1" firstCol="1" bandRow="1"/>
              <a:tblGrid>
                <a:gridCol w="652782">
                  <a:extLst>
                    <a:ext uri="{9D8B030D-6E8A-4147-A177-3AD203B41FA5}">
                      <a16:colId xmlns:a16="http://schemas.microsoft.com/office/drawing/2014/main" val="3551361595"/>
                    </a:ext>
                  </a:extLst>
                </a:gridCol>
                <a:gridCol w="978787">
                  <a:extLst>
                    <a:ext uri="{9D8B030D-6E8A-4147-A177-3AD203B41FA5}">
                      <a16:colId xmlns:a16="http://schemas.microsoft.com/office/drawing/2014/main" val="886450638"/>
                    </a:ext>
                  </a:extLst>
                </a:gridCol>
                <a:gridCol w="978021">
                  <a:extLst>
                    <a:ext uri="{9D8B030D-6E8A-4147-A177-3AD203B41FA5}">
                      <a16:colId xmlns:a16="http://schemas.microsoft.com/office/drawing/2014/main" val="3032218511"/>
                    </a:ext>
                  </a:extLst>
                </a:gridCol>
                <a:gridCol w="761705">
                  <a:extLst>
                    <a:ext uri="{9D8B030D-6E8A-4147-A177-3AD203B41FA5}">
                      <a16:colId xmlns:a16="http://schemas.microsoft.com/office/drawing/2014/main" val="3167739769"/>
                    </a:ext>
                  </a:extLst>
                </a:gridCol>
                <a:gridCol w="699573">
                  <a:extLst>
                    <a:ext uri="{9D8B030D-6E8A-4147-A177-3AD203B41FA5}">
                      <a16:colId xmlns:a16="http://schemas.microsoft.com/office/drawing/2014/main" val="1241798914"/>
                    </a:ext>
                  </a:extLst>
                </a:gridCol>
                <a:gridCol w="978021">
                  <a:extLst>
                    <a:ext uri="{9D8B030D-6E8A-4147-A177-3AD203B41FA5}">
                      <a16:colId xmlns:a16="http://schemas.microsoft.com/office/drawing/2014/main" val="3911992538"/>
                    </a:ext>
                  </a:extLst>
                </a:gridCol>
                <a:gridCol w="978787">
                  <a:extLst>
                    <a:ext uri="{9D8B030D-6E8A-4147-A177-3AD203B41FA5}">
                      <a16:colId xmlns:a16="http://schemas.microsoft.com/office/drawing/2014/main" val="2453686574"/>
                    </a:ext>
                  </a:extLst>
                </a:gridCol>
                <a:gridCol w="760938">
                  <a:extLst>
                    <a:ext uri="{9D8B030D-6E8A-4147-A177-3AD203B41FA5}">
                      <a16:colId xmlns:a16="http://schemas.microsoft.com/office/drawing/2014/main" val="2815468141"/>
                    </a:ext>
                  </a:extLst>
                </a:gridCol>
              </a:tblGrid>
              <a:tr h="6661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Control Sample ID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Raw Read Pairs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Host Removed Read Pairs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Percent Reads Retained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i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Cryptospo</a:t>
                      </a:r>
                      <a:r>
                        <a:rPr lang="en-GB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GB" sz="1100" i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ridium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-Positive Sample ID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Raw Read Pairs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Host Removed Read Pairs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Percent Reads Retained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044203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218,061,876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46,171,908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21.17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125,090,574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49,935,214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39.92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4142666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141,167,542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17,948,554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12.71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241,911,600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13,596,682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5.62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19602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203,028,326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25,872,990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149,754,880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36,332,604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24.26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782577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88,212,248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36,545,154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41.43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130,348,134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46,720,046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35.84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713795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195,524,050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13,489,012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6.90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231,365,470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51,043,868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22.06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4360959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127,250,612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23,997,404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18.86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239,190,362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237,754,458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99.40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754922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187,926,772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79,344,426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42.22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194,960,382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117,131,338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60.08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59365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155,309,410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64,025,188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41.22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204,759,512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62,323,598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30.44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866120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122,833,838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74,322,042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60.51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283,362,060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46,892,810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16.55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743719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214,297,772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150,220,520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70.10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514,080,216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207,510,158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40.37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563611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215,681,956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119,179,340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55.26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156,589,396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41,185,190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26.30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232451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256,316,142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244,308,394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95.32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176,218,116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172,341,514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97.80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811236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413,438,588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249,059,228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60.24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193,189,332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117,191,178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60.66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088091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267,729,450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194,782,656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72.75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250,156,106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43,149,508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17.25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397466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206,212,776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141,097,132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68.42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127,173,770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39,147,312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30.78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560984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171,899,880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95,808,006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55.73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212,963,190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155,612,502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73.07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252198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155,578,726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78,158,446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50.24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179,207,084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170,532,938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95.16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384823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235,165,050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221,086,914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94.01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140,583,536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130,948,262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93.15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6946408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Calf_19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251,236,524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41,463,656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Calf_49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381,267,066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56,904,460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14.93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015570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180,736,612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124,446,134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68.85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221,248,256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97,174,600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43.92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3592725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198,013,594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21,576,508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10.90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217,158,226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115,155,482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53.03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311013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209,331,870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172,680,400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82.49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160,881,622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126,044,232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78.35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887548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154,269,216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136,820,038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88.69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187,498,174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108,393,760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57.81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106707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219,937,872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110,997,832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50.47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196,628,610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30,121,504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15.32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69384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229,403,800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18,010,526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7.85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176,935,042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102,352,814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57.85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4515157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137,558,756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70,176,362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51.02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284,175,816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111,401,826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39.20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565908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165,493,284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110,523,948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66.78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143,377,582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65,901,276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45.96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4023889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140,442,898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128,892,152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91.78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260,200,392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114,058,944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43.84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190088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Calf_29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129,952,136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75,442,116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58.05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Calf_59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149,272,194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104,604,694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70.08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594303"/>
                  </a:ext>
                </a:extLst>
              </a:tr>
              <a:tr h="187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191,665,476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97,073,226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50.65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Calf_60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129,634,518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44,802,328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34.56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78" marR="4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44788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D190061-81A3-4091-BA7D-A8270420DD28}"/>
              </a:ext>
            </a:extLst>
          </p:cNvPr>
          <p:cNvSpPr txBox="1"/>
          <p:nvPr/>
        </p:nvSpPr>
        <p:spPr>
          <a:xfrm>
            <a:off x="-1282" y="0"/>
            <a:ext cx="682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Table S1. </a:t>
            </a:r>
            <a:r>
              <a:rPr lang="en-GB" sz="1200" dirty="0"/>
              <a:t>Percentage of reads retained after removal of host reads.</a:t>
            </a:r>
            <a:br>
              <a:rPr lang="en-GB" sz="1200" b="1" dirty="0">
                <a:solidFill>
                  <a:srgbClr val="FF0000"/>
                </a:solidFill>
              </a:rPr>
            </a:b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1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25619D0-D738-4907-827A-8CFC8CEAD004}"/>
              </a:ext>
            </a:extLst>
          </p:cNvPr>
          <p:cNvGrpSpPr/>
          <p:nvPr/>
        </p:nvGrpSpPr>
        <p:grpSpPr>
          <a:xfrm>
            <a:off x="0" y="18834"/>
            <a:ext cx="6858000" cy="4186829"/>
            <a:chOff x="0" y="18834"/>
            <a:chExt cx="6858000" cy="41868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5B07925-57BB-461D-8107-752A95844E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98" t="80799" r="65529" b="7132"/>
            <a:stretch/>
          </p:blipFill>
          <p:spPr>
            <a:xfrm>
              <a:off x="1959430" y="3291261"/>
              <a:ext cx="402772" cy="56061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49D8782-89FB-4526-8D1B-A5A3F92098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250" b="23788"/>
            <a:stretch/>
          </p:blipFill>
          <p:spPr>
            <a:xfrm>
              <a:off x="0" y="1910445"/>
              <a:ext cx="6858000" cy="139170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F49F8D-DC61-4373-940C-52F0FB084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7" t="36642" b="53280"/>
            <a:stretch/>
          </p:blipFill>
          <p:spPr>
            <a:xfrm>
              <a:off x="277587" y="1403425"/>
              <a:ext cx="6580413" cy="46808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F3B1565-E9E8-4C4C-BE17-A7F68BF356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6" t="82811" r="71509" b="6760"/>
            <a:stretch/>
          </p:blipFill>
          <p:spPr>
            <a:xfrm>
              <a:off x="283030" y="3302147"/>
              <a:ext cx="1676400" cy="48441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95D253-4A4D-4C85-A625-06E31EC6CB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0038"/>
            <a:stretch/>
          </p:blipFill>
          <p:spPr>
            <a:xfrm>
              <a:off x="0" y="18834"/>
              <a:ext cx="6858000" cy="139170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971B53C-0BFF-4B8B-88D4-D2D5E6865A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122" b="-504"/>
            <a:stretch/>
          </p:blipFill>
          <p:spPr>
            <a:xfrm>
              <a:off x="0" y="3862763"/>
              <a:ext cx="6858000" cy="34290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986C42B-BDEF-45F3-BAFE-37A0408BFDCC}"/>
              </a:ext>
            </a:extLst>
          </p:cNvPr>
          <p:cNvSpPr txBox="1"/>
          <p:nvPr/>
        </p:nvSpPr>
        <p:spPr>
          <a:xfrm>
            <a:off x="-1818" y="4283603"/>
            <a:ext cx="682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S2. </a:t>
            </a:r>
            <a:r>
              <a:rPr lang="en-GB" sz="1200" dirty="0"/>
              <a:t>The total number of reads obtained for each sample.</a:t>
            </a:r>
            <a:br>
              <a:rPr lang="en-GB" sz="1200" dirty="0">
                <a:solidFill>
                  <a:srgbClr val="FF0000"/>
                </a:solidFill>
              </a:rPr>
            </a:b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15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5D5C437-85B6-4AF2-82B2-2599A318F806}"/>
              </a:ext>
            </a:extLst>
          </p:cNvPr>
          <p:cNvGrpSpPr/>
          <p:nvPr/>
        </p:nvGrpSpPr>
        <p:grpSpPr>
          <a:xfrm>
            <a:off x="0" y="160622"/>
            <a:ext cx="6858000" cy="8471745"/>
            <a:chOff x="0" y="160622"/>
            <a:chExt cx="6858000" cy="84717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E7B772A-7983-44D9-A00E-AB547174B7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4242"/>
            <a:stretch/>
          </p:blipFill>
          <p:spPr>
            <a:xfrm>
              <a:off x="0" y="160622"/>
              <a:ext cx="6858000" cy="151033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9E5B70B-9818-4AC3-A94A-86E76EBA08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220" b="60449"/>
            <a:stretch/>
          </p:blipFill>
          <p:spPr>
            <a:xfrm>
              <a:off x="0" y="1692728"/>
              <a:ext cx="6858000" cy="194854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8D6A8A0-B2EB-4A93-ABF9-E8EA22B5E5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960" b="36540"/>
            <a:stretch/>
          </p:blipFill>
          <p:spPr>
            <a:xfrm>
              <a:off x="0" y="3663041"/>
              <a:ext cx="6858000" cy="196487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5082552-C726-4B3C-9DD1-52C6C2A570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810" b="12690"/>
            <a:stretch/>
          </p:blipFill>
          <p:spPr>
            <a:xfrm>
              <a:off x="0" y="5649683"/>
              <a:ext cx="6858000" cy="196487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7FB5F5C-6F4C-4257-B6CD-C25EDF5D6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603" r="23810" b="-995"/>
            <a:stretch/>
          </p:blipFill>
          <p:spPr>
            <a:xfrm>
              <a:off x="0" y="7636324"/>
              <a:ext cx="5225143" cy="99604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C04A9E9-37A3-4E18-9420-A67C1A2E82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48" t="87309" r="5715" b="4968"/>
            <a:stretch/>
          </p:blipFill>
          <p:spPr>
            <a:xfrm>
              <a:off x="5236024" y="7630885"/>
              <a:ext cx="1230085" cy="740228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C4B85E7-70FF-4A20-B692-777613C2B159}"/>
              </a:ext>
            </a:extLst>
          </p:cNvPr>
          <p:cNvSpPr txBox="1"/>
          <p:nvPr/>
        </p:nvSpPr>
        <p:spPr>
          <a:xfrm>
            <a:off x="-1818" y="8545382"/>
            <a:ext cx="682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Figure S3. </a:t>
            </a:r>
            <a:r>
              <a:rPr lang="en-GB" sz="1200" dirty="0"/>
              <a:t>The distribution of trimmed read lengths for the forward (R1), reverse (R2) and singlet (R0) reads.</a:t>
            </a:r>
          </a:p>
        </p:txBody>
      </p:sp>
    </p:spTree>
    <p:extLst>
      <p:ext uri="{BB962C8B-B14F-4D97-AF65-F5344CB8AC3E}">
        <p14:creationId xmlns:p14="http://schemas.microsoft.com/office/powerpoint/2010/main" val="1852045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4CC8A49-5B8F-4564-AEDD-D8384F0CA666}"/>
              </a:ext>
            </a:extLst>
          </p:cNvPr>
          <p:cNvSpPr txBox="1"/>
          <p:nvPr/>
        </p:nvSpPr>
        <p:spPr>
          <a:xfrm>
            <a:off x="0" y="9629001"/>
            <a:ext cx="6824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Figure S4</a:t>
            </a:r>
            <a:r>
              <a:rPr lang="en-GB" sz="1200" dirty="0"/>
              <a:t>. Alpha and beta diversity of disease status and sample collection day group interaction. A) Species richness in control Day 1–3 (n = 7) and </a:t>
            </a:r>
            <a:r>
              <a:rPr lang="en-GB" sz="1200" i="1" dirty="0"/>
              <a:t>Cryptosporidium</a:t>
            </a:r>
            <a:r>
              <a:rPr lang="en-GB" sz="1200" dirty="0"/>
              <a:t>-positive Day 1–3 (n = 13) groups; T-test, </a:t>
            </a:r>
            <a:r>
              <a:rPr lang="en-GB" sz="1200" i="1" dirty="0"/>
              <a:t>p</a:t>
            </a:r>
            <a:r>
              <a:rPr lang="en-GB" sz="1200" dirty="0"/>
              <a:t> = 0.21, and control Day 4–7 (n = 23) and </a:t>
            </a:r>
            <a:r>
              <a:rPr lang="en-GB" sz="1200" i="1" dirty="0"/>
              <a:t>Cryptosporidium</a:t>
            </a:r>
            <a:r>
              <a:rPr lang="en-GB" sz="1200" dirty="0"/>
              <a:t>-positive Day 4–7 (n = 17) groups; T-test, </a:t>
            </a:r>
            <a:r>
              <a:rPr lang="en-GB" sz="1200" i="1" dirty="0"/>
              <a:t>p</a:t>
            </a:r>
            <a:r>
              <a:rPr lang="en-GB" sz="1200" dirty="0"/>
              <a:t> = 0.85. B) Shannon index of control Day 1–3 (n = 7) and </a:t>
            </a:r>
            <a:r>
              <a:rPr lang="en-GB" sz="1200" i="1" dirty="0"/>
              <a:t>Cryptosporidium</a:t>
            </a:r>
            <a:r>
              <a:rPr lang="en-GB" sz="1200" dirty="0"/>
              <a:t>-positive Day 1–3 (n = 13) groups; Wilcoxon, </a:t>
            </a:r>
            <a:r>
              <a:rPr lang="en-GB" sz="1200" i="1" dirty="0"/>
              <a:t>p</a:t>
            </a:r>
            <a:r>
              <a:rPr lang="en-GB" sz="1200" dirty="0"/>
              <a:t> = 0.081, and control Day 4–7 (n = 23) and </a:t>
            </a:r>
            <a:r>
              <a:rPr lang="en-GB" sz="1200" i="1" dirty="0"/>
              <a:t>Cryptosporidium</a:t>
            </a:r>
            <a:r>
              <a:rPr lang="en-GB" sz="1200" dirty="0"/>
              <a:t>-positive Day 4–7 (n = 17) groups; Wilcoxon, </a:t>
            </a:r>
            <a:r>
              <a:rPr lang="en-GB" sz="1200" i="1" dirty="0"/>
              <a:t>p</a:t>
            </a:r>
            <a:r>
              <a:rPr lang="en-GB" sz="1200" dirty="0"/>
              <a:t> = 0.67. C) Bray Curtis PCoA ordination of control Day 1–3 (n = 7) and </a:t>
            </a:r>
            <a:r>
              <a:rPr lang="en-GB" sz="1200" i="1" dirty="0"/>
              <a:t>Cryptosporidium</a:t>
            </a:r>
            <a:r>
              <a:rPr lang="en-GB" sz="1200" dirty="0"/>
              <a:t>-positive Day 1–3 (n = 13) groups; PERMANOVA, </a:t>
            </a:r>
            <a:r>
              <a:rPr lang="en-GB" sz="1200" i="1" dirty="0"/>
              <a:t>p</a:t>
            </a:r>
            <a:r>
              <a:rPr lang="en-GB" sz="1200" dirty="0"/>
              <a:t> = 0.45,  and control Day 4–7 (n = 23) and </a:t>
            </a:r>
            <a:r>
              <a:rPr lang="en-GB" sz="1200" i="1" dirty="0"/>
              <a:t>Cryptosporidium</a:t>
            </a:r>
            <a:r>
              <a:rPr lang="en-GB" sz="1200" dirty="0"/>
              <a:t>-positive Day 4–7 (n = 17) groups; PERMANOVA, </a:t>
            </a:r>
            <a:r>
              <a:rPr lang="en-GB" sz="1200" i="1" dirty="0"/>
              <a:t>p</a:t>
            </a:r>
            <a:r>
              <a:rPr lang="en-GB" sz="1200" dirty="0"/>
              <a:t> = 0.82.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D3D9F5-1C90-4C97-BF8C-16F64098A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38750" cy="95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52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C872F46-72BE-4CC3-BED4-CB279D6F508B}"/>
              </a:ext>
            </a:extLst>
          </p:cNvPr>
          <p:cNvSpPr txBox="1"/>
          <p:nvPr/>
        </p:nvSpPr>
        <p:spPr>
          <a:xfrm>
            <a:off x="0" y="9121725"/>
            <a:ext cx="6824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S5. </a:t>
            </a:r>
            <a:r>
              <a:rPr lang="en-GB" sz="1200" dirty="0"/>
              <a:t>Per sample relative abundance. A) Phyla relative abundance (≥1%) per sample in chronological order of day of sampling. B) Genera relative abundance (≥1%) per sample in chronological order of day of sampling.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1839D3-D3D5-460A-B3F9-1EDE38D83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" y="0"/>
            <a:ext cx="6841294" cy="912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538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D7A7B8-48C5-446F-B4D2-DEBAAF0F1B15}"/>
              </a:ext>
            </a:extLst>
          </p:cNvPr>
          <p:cNvSpPr txBox="1"/>
          <p:nvPr/>
        </p:nvSpPr>
        <p:spPr>
          <a:xfrm>
            <a:off x="0" y="3281362"/>
            <a:ext cx="6824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S6. </a:t>
            </a:r>
            <a:r>
              <a:rPr lang="en-GB" sz="1200" dirty="0"/>
              <a:t>Significant Taxa. A) Significant TSS normalised Bracken species relative abundance of the control and </a:t>
            </a:r>
            <a:r>
              <a:rPr lang="en-GB" sz="1200" i="1" dirty="0"/>
              <a:t>Cryptosporidium</a:t>
            </a:r>
            <a:r>
              <a:rPr lang="en-GB" sz="1200" dirty="0"/>
              <a:t>-positive groups shows that </a:t>
            </a:r>
            <a:r>
              <a:rPr lang="en-GB" sz="1200" i="1" dirty="0"/>
              <a:t>Veillonella rodentium </a:t>
            </a:r>
            <a:r>
              <a:rPr lang="en-GB" sz="1200" dirty="0"/>
              <a:t>relative abundance is significantly lower in the control group (n = 1) versus the </a:t>
            </a:r>
            <a:r>
              <a:rPr lang="en-GB" sz="1200" i="1" dirty="0"/>
              <a:t>Cryptosporidium</a:t>
            </a:r>
            <a:r>
              <a:rPr lang="en-GB" sz="1200" dirty="0"/>
              <a:t>-positive group (n = 8); </a:t>
            </a:r>
            <a:r>
              <a:rPr lang="en-GB" sz="1200" i="1" dirty="0"/>
              <a:t>q</a:t>
            </a:r>
            <a:r>
              <a:rPr lang="en-GB" sz="1200" dirty="0"/>
              <a:t> = 0.21. B) Significant TSS normalised MetaPhlAn2 species relative abundance of the control and </a:t>
            </a:r>
            <a:r>
              <a:rPr lang="en-GB" sz="1200" i="1" dirty="0"/>
              <a:t>Cryptosporidium</a:t>
            </a:r>
            <a:r>
              <a:rPr lang="en-GB" sz="1200" dirty="0"/>
              <a:t>-positive groups shows that </a:t>
            </a:r>
            <a:r>
              <a:rPr lang="en-GB" sz="1200" i="1" dirty="0"/>
              <a:t>Veillonella</a:t>
            </a:r>
            <a:r>
              <a:rPr lang="en-GB" sz="1200" dirty="0"/>
              <a:t> sp. CAG 933 relative abundance is significantly lower in the control group (n = 13) versus the </a:t>
            </a:r>
            <a:r>
              <a:rPr lang="en-GB" sz="1200" i="1" dirty="0"/>
              <a:t>Cryptosporidium</a:t>
            </a:r>
            <a:r>
              <a:rPr lang="en-GB" sz="1200" dirty="0"/>
              <a:t>-positive group (n = 10); </a:t>
            </a:r>
            <a:r>
              <a:rPr lang="en-GB" sz="1200" i="1" dirty="0"/>
              <a:t>q</a:t>
            </a:r>
            <a:r>
              <a:rPr lang="en-GB" sz="1200" dirty="0"/>
              <a:t> = 0.16. 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A3AC8DD-144A-4922-8797-B44F7C4CD7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102191"/>
              </p:ext>
            </p:extLst>
          </p:nvPr>
        </p:nvGraphicFramePr>
        <p:xfrm>
          <a:off x="0" y="0"/>
          <a:ext cx="6858000" cy="328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9211590" imgH="4403770" progId="Prism9.Document">
                  <p:embed/>
                </p:oleObj>
              </mc:Choice>
              <mc:Fallback>
                <p:oleObj name="Prism 9" r:id="rId2" imgW="9211590" imgH="4403770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5A3AC8DD-144A-4922-8797-B44F7C4CD7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6858000" cy="3281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6578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3F1E42-4417-492A-85E2-69E79DBD2BF8}"/>
              </a:ext>
            </a:extLst>
          </p:cNvPr>
          <p:cNvSpPr txBox="1"/>
          <p:nvPr/>
        </p:nvSpPr>
        <p:spPr>
          <a:xfrm>
            <a:off x="0" y="4543455"/>
            <a:ext cx="682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S7. </a:t>
            </a:r>
            <a:r>
              <a:rPr lang="en-GB" sz="1200" dirty="0"/>
              <a:t>MetaCyc Pathway ID and Q-values of significant pathway relative abundances between the control and the </a:t>
            </a:r>
            <a:r>
              <a:rPr lang="en-GB" sz="1200" i="1" dirty="0"/>
              <a:t>Cryptosporidium</a:t>
            </a:r>
            <a:r>
              <a:rPr lang="en-GB" sz="1200" dirty="0"/>
              <a:t>-positive groups.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2FD35-F68B-49F9-A35A-97F4DF768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1" y="105182"/>
            <a:ext cx="5724640" cy="443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738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F6AF35-9227-487B-965D-D36D983B2A4B}"/>
              </a:ext>
            </a:extLst>
          </p:cNvPr>
          <p:cNvSpPr txBox="1"/>
          <p:nvPr/>
        </p:nvSpPr>
        <p:spPr>
          <a:xfrm>
            <a:off x="0" y="78867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S8. </a:t>
            </a:r>
            <a:r>
              <a:rPr lang="en-GB" sz="1200" dirty="0"/>
              <a:t>Flowchart of the MEP pathway and downstream processes. Based on the MetaCyc database pathway [93].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90C2EC06-684C-4F2D-9F31-D7669B3955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4" y="0"/>
            <a:ext cx="6651312" cy="79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83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2EB9BAC0-AD9C-4737-BE6A-A67FEA2DA460}"/>
              </a:ext>
            </a:extLst>
          </p:cNvPr>
          <p:cNvSpPr txBox="1"/>
          <p:nvPr/>
        </p:nvSpPr>
        <p:spPr>
          <a:xfrm>
            <a:off x="52196" y="565057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S9. </a:t>
            </a:r>
            <a:r>
              <a:rPr lang="en-GB" sz="1200" dirty="0"/>
              <a:t>Flowchart of the superpathway of haem biosynthesis from glycine. Based on the MetaCyc database pathway [93].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B8D1D5A-5B19-4283-B804-BB4F74679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7" y="72247"/>
            <a:ext cx="6383065" cy="55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54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55cf25c-ec18-4360-962a-9a67d8b4579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9AB6E3D5ECFC48BE3F7A8B927A5CEF" ma:contentTypeVersion="15" ma:contentTypeDescription="Create a new document." ma:contentTypeScope="" ma:versionID="032e7ebce2fb11b7e445e04b94959a94">
  <xsd:schema xmlns:xsd="http://www.w3.org/2001/XMLSchema" xmlns:xs="http://www.w3.org/2001/XMLSchema" xmlns:p="http://schemas.microsoft.com/office/2006/metadata/properties" xmlns:ns3="155cf25c-ec18-4360-962a-9a67d8b45796" xmlns:ns4="5574eff3-9871-44e3-ac19-f1cce5bf97ab" targetNamespace="http://schemas.microsoft.com/office/2006/metadata/properties" ma:root="true" ma:fieldsID="b0844b12f2fbd793b18c694f71ad7ff2" ns3:_="" ns4:_="">
    <xsd:import namespace="155cf25c-ec18-4360-962a-9a67d8b45796"/>
    <xsd:import namespace="5574eff3-9871-44e3-ac19-f1cce5bf97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cf25c-ec18-4360-962a-9a67d8b457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74eff3-9871-44e3-ac19-f1cce5bf97a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D5C966-E76D-4072-9E57-C2A31EFC3A5B}">
  <ds:schemaRefs>
    <ds:schemaRef ds:uri="http://schemas.openxmlformats.org/package/2006/metadata/core-properties"/>
    <ds:schemaRef ds:uri="http://schemas.microsoft.com/office/2006/metadata/properties"/>
    <ds:schemaRef ds:uri="155cf25c-ec18-4360-962a-9a67d8b45796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5574eff3-9871-44e3-ac19-f1cce5bf97ab"/>
  </ds:schemaRefs>
</ds:datastoreItem>
</file>

<file path=customXml/itemProps2.xml><?xml version="1.0" encoding="utf-8"?>
<ds:datastoreItem xmlns:ds="http://schemas.openxmlformats.org/officeDocument/2006/customXml" ds:itemID="{9EAE2ADD-30FA-4294-A7C0-8E169C7410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5cf25c-ec18-4360-962a-9a67d8b45796"/>
    <ds:schemaRef ds:uri="5574eff3-9871-44e3-ac19-f1cce5bf9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779513-CBB3-4B1B-9E26-CCD6E12B1D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8848</TotalTime>
  <Words>1016</Words>
  <Application>Microsoft Office PowerPoint</Application>
  <PresentationFormat>A4 Paper (210x297 mm)</PresentationFormat>
  <Paragraphs>259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Miriam Hares</dc:creator>
  <cp:lastModifiedBy>Leah Morrison (lib)</cp:lastModifiedBy>
  <cp:revision>145</cp:revision>
  <dcterms:created xsi:type="dcterms:W3CDTF">2022-02-14T14:18:19Z</dcterms:created>
  <dcterms:modified xsi:type="dcterms:W3CDTF">2023-09-21T14:09:52Z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0x010100769AB6E3D5ECFC48BE3F7A8B927A5CEF</vt:lpwstr>
  </property>
</Properties>
</file>