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3"/>
    <p:sldMasterId id="2147483664" r:id="rId4"/>
  </p:sldMasterIdLst>
  <p:notesMasterIdLst>
    <p:notesMasterId r:id="rId21"/>
  </p:notesMasterIdLst>
  <p:sldIdLst>
    <p:sldId id="256" r:id="rId5"/>
    <p:sldId id="288" r:id="rId6"/>
    <p:sldId id="273" r:id="rId7"/>
    <p:sldId id="275" r:id="rId8"/>
    <p:sldId id="274" r:id="rId9"/>
    <p:sldId id="278" r:id="rId10"/>
    <p:sldId id="277" r:id="rId11"/>
    <p:sldId id="279" r:id="rId12"/>
    <p:sldId id="280" r:id="rId13"/>
    <p:sldId id="281" r:id="rId14"/>
    <p:sldId id="282" r:id="rId15"/>
    <p:sldId id="283" r:id="rId16"/>
    <p:sldId id="276" r:id="rId17"/>
    <p:sldId id="284" r:id="rId18"/>
    <p:sldId id="285" r:id="rId19"/>
    <p:sldId id="286" r:id="rId20"/>
  </p:sldIdLst>
  <p:sldSz cx="12192000" cy="6858000"/>
  <p:notesSz cx="6669088" cy="9872663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471" autoAdjust="0"/>
    <p:restoredTop sz="72579" autoAdjust="0"/>
  </p:normalViewPr>
  <p:slideViewPr>
    <p:cSldViewPr snapToGrid="0" snapToObjects="1">
      <p:cViewPr varScale="1">
        <p:scale>
          <a:sx n="90" d="100"/>
          <a:sy n="90" d="100"/>
        </p:scale>
        <p:origin x="1920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slideMaster" Target="slideMasters/slideMaster1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2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889938" cy="4953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777607" y="0"/>
            <a:ext cx="2889938" cy="4953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ACA4EFF-09A9-444D-B5E0-6F3DFB2E5534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73063" y="1233488"/>
            <a:ext cx="5922962" cy="333216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66909" y="4751219"/>
            <a:ext cx="5335270" cy="388736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377317"/>
            <a:ext cx="2889938" cy="4953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777607" y="9377317"/>
            <a:ext cx="2889938" cy="4953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E503080-E6C5-4EB0-B80A-659C3FBFCCB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4599585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4310873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2577187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9070947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3385642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2874658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0298197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0760605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3230175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7398040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7470323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0428177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8566213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64366063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5041575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E503080-E6C5-4EB0-B80A-659C3FBFCCBF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4984046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E503080-E6C5-4EB0-B80A-659C3FBFCCBF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16</a:t>
            </a:fld>
            <a:endParaRPr kumimoji="0" lang="en-GB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618224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6D2077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pic>
        <p:nvPicPr>
          <p:cNvPr id="5" name="Picture 4" descr="RGU Riverside Logo White Reverse AW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600004" y="450001"/>
            <a:ext cx="5235296" cy="7134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71439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 Log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45281525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 No Log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0" y="928670"/>
            <a:ext cx="12192000" cy="500066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2310045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400C32-7EE8-0F6B-B521-EE0A039BCF2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FDB1231-C6F0-8BDC-F6A4-9BE450FADB2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6E89AC4-28BC-4647-0541-A2D2EA70A2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D1910DE-CD79-066E-499A-91255511A8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3219EA0-75C4-A89D-B292-5A828D2F52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538127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0424C4-9BCF-E300-6017-B35433C0AA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6A56261-6F2E-8123-B192-0CC77DA4301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289EB9C-5168-D90D-F6C3-89C724C80BD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C17834E-AAD6-6728-061E-9EDBCE5E48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1B01339-5C75-F326-692C-3FBB20613F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978155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48426E-15B5-7951-3F69-C2D0C00C19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8D3931F-98AE-0CBA-CB73-DC9E1B4D461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CF986E2-9E96-0BDC-5D4C-68FA4C61C2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87AA9D9-E023-2E70-7161-07323BDD0B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C40BDB9-C3C7-31B1-BA73-231A04DB11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187437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D88C3A-BD04-D076-C6D4-933E1C166E5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3CA1ED-D3AF-7E45-D9ED-3FD04C3E64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B52E729-451A-21C2-223E-FB67B4AF143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4F5EABE-10E3-F95E-9E9F-652D0DCBB8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3AD2D55-49B9-CBE7-1C04-9DDC18F0B1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3EF81FA-CB74-EC0D-06A5-E6ACA1F6EA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0047562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ED7A98-191B-1A7F-0EE8-D6C8DCCF9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46A38B5-DEDD-1F30-14F4-0D1F6A792F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21A4338-2C69-AAE5-023F-94B189E07B8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B148641-D6C4-A28F-47D5-E917155469F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7BF9D53-3ED8-0AC7-A289-0CDFC2EFC28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D0742FD-99E7-BD45-BD14-040722D52B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B480848-E651-18A2-77BF-2E90B26A66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B1DB56C-765F-8BA5-422F-532691C8C5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0560767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69BEE2-989A-FAB3-EED5-2BD1610D07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3693A04-B0BF-D6F5-D686-4A2D4ECC38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CE83B94-1D4D-A6B9-013A-7E2F5097DC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31DA5D0-BF6E-2CDF-3425-E01CCDE85A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168717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2977B12-8A1B-1D15-C6A8-8B9C3EA6B9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94F82C8-1A3C-1260-5064-6F6553C945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073FD78-20D0-2D88-C5ED-0EFC290926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8930538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D5F495-EB26-C4E9-BF36-9828D47FE0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EB768F-63AD-CE1F-4B8C-17BD40738CC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DB00984-C85F-901B-BCC1-3ECF5CB0748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1144F4D-9A99-C30D-9537-A797B4546B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9653EB2-FFAC-D585-903E-42A58F6A6E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3AC8136-8A63-3B82-DD9B-7C2503AB52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1728110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9B5BA5-A5A7-9E9C-F932-18ADCC45ACA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548A261-8ED6-B568-0EB0-4F726E557A9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8C82FFF-7D6E-554E-EA0E-01011DCD82C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EF3CC57-C1DB-7E8D-9ECB-E4C8C09A8D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D8B8D2E-3DF6-8016-B736-ED4366A300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B9A3660-99C2-08F7-2D7D-28DC4486E4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1422816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44F02D-18A5-1691-FC37-C9DD694A4B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2600A44-B1E4-0F54-98D7-D8214FC6FAC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30AA772-FC15-19CB-07E8-4BABBA92D0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B224F3A-8978-ED20-D782-73D8EFEC30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37771DF-41E3-96F7-6F1C-5236F710ED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4060898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03D6F2F-0AC2-D6CA-8D7E-5E76762A058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BE1E014-47A9-2351-4DFD-1D1347D80AE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5001BF7-E148-FD2A-2A82-A02224752C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6BF654F-259A-E090-404F-3982714CD0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460E7E3-3D1D-AE4A-B92E-4118C2FC01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966493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png"/><Relationship Id="rId5" Type="http://schemas.openxmlformats.org/officeDocument/2006/relationships/image" Target="../media/image1.jpeg"/><Relationship Id="rId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1.xml"/><Relationship Id="rId3" Type="http://schemas.openxmlformats.org/officeDocument/2006/relationships/slideLayout" Target="../slideLayouts/slideLayout6.xml"/><Relationship Id="rId7" Type="http://schemas.openxmlformats.org/officeDocument/2006/relationships/slideLayout" Target="../slideLayouts/slideLayout10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5.xml"/><Relationship Id="rId1" Type="http://schemas.openxmlformats.org/officeDocument/2006/relationships/slideLayout" Target="../slideLayouts/slideLayout4.xml"/><Relationship Id="rId6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4.xml"/><Relationship Id="rId5" Type="http://schemas.openxmlformats.org/officeDocument/2006/relationships/slideLayout" Target="../slideLayouts/slideLayout8.xml"/><Relationship Id="rId10" Type="http://schemas.openxmlformats.org/officeDocument/2006/relationships/slideLayout" Target="../slideLayouts/slideLayout13.xml"/><Relationship Id="rId4" Type="http://schemas.openxmlformats.org/officeDocument/2006/relationships/slideLayout" Target="../slideLayouts/slideLayout7.xml"/><Relationship Id="rId9" Type="http://schemas.openxmlformats.org/officeDocument/2006/relationships/slideLayout" Target="../slideLayouts/slideLayout1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6D2077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0" y="928670"/>
            <a:ext cx="12192000" cy="500066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/>
          </a:p>
        </p:txBody>
      </p:sp>
      <p:pic>
        <p:nvPicPr>
          <p:cNvPr id="5" name="Picture 4" descr="RGU Riverside wave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288000" y="1857364"/>
            <a:ext cx="11616000" cy="280762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1174460"/>
            <a:ext cx="10972800" cy="140934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2709645"/>
            <a:ext cx="10972800" cy="303681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pic>
        <p:nvPicPr>
          <p:cNvPr id="7" name="Picture 6" descr="RGU Riverside Logo White Reverse AW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8477267" y="6174295"/>
            <a:ext cx="3429024" cy="4673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42109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11D993B-E6C1-8750-2C5D-CDF3DAD08E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9E37609-EA30-D068-7A7B-37C0300BDF1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14C953E-C069-002E-99DE-B8BF83B023D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97A81E8-2C68-4618-A517-8F6A6A02298F}" type="datetimeFigureOut">
              <a:rPr lang="en-GB" smtClean="0"/>
              <a:t>03/10/2023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E46C7CB-E5B7-FE3D-E3AC-7434368F718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78C95F-7C4C-AF6C-AC75-2D8C54C6143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2FF7D4E-5A09-4733-A564-73FCD100829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549035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  <p:sldLayoutId id="2147483666" r:id="rId2"/>
    <p:sldLayoutId id="2147483667" r:id="rId3"/>
    <p:sldLayoutId id="2147483668" r:id="rId4"/>
    <p:sldLayoutId id="2147483669" r:id="rId5"/>
    <p:sldLayoutId id="2147483670" r:id="rId6"/>
    <p:sldLayoutId id="2147483671" r:id="rId7"/>
    <p:sldLayoutId id="2147483672" r:id="rId8"/>
    <p:sldLayoutId id="2147483673" r:id="rId9"/>
    <p:sldLayoutId id="2147483674" r:id="rId10"/>
    <p:sldLayoutId id="214748367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8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6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liverguac.sharepoint.com/teams/mentalwellbeing/SitePages/Home.aspx?OR=Teams-HL&amp;CT=1693906864915" TargetMode="External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2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3.jp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chronicle.com/article/shock-fear-and-fatalism-as-coronavirus-prompts-colleges-to-close-students-grapple-with-uncertainty/" TargetMode="External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805FEFED-D925-EE42-BD46-D46EF27B280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65200" y="1877096"/>
            <a:ext cx="10261600" cy="1808162"/>
          </a:xfrm>
        </p:spPr>
        <p:txBody>
          <a:bodyPr>
            <a:normAutofit/>
          </a:bodyPr>
          <a:lstStyle/>
          <a:p>
            <a:pPr algn="l"/>
            <a:r>
              <a:rPr lang="en-US" b="1" dirty="0">
                <a:solidFill>
                  <a:schemeClr val="bg1"/>
                </a:solidFill>
                <a:latin typeface="Zona Pro" panose="02010A03040002020004" pitchFamily="2" charset="0"/>
              </a:rPr>
              <a:t>Weathering the Storm: supporting students through co-producing a resilience toolkit in Higher Education</a:t>
            </a:r>
          </a:p>
        </p:txBody>
      </p:sp>
      <p:sp>
        <p:nvSpPr>
          <p:cNvPr id="2" name="Subtitle 2">
            <a:extLst>
              <a:ext uri="{FF2B5EF4-FFF2-40B4-BE49-F238E27FC236}">
                <a16:creationId xmlns:a16="http://schemas.microsoft.com/office/drawing/2014/main" id="{3822AFE6-B27A-8D26-C43C-C90249D894F5}"/>
              </a:ext>
            </a:extLst>
          </p:cNvPr>
          <p:cNvSpPr txBox="1">
            <a:spLocks/>
          </p:cNvSpPr>
          <p:nvPr/>
        </p:nvSpPr>
        <p:spPr>
          <a:xfrm>
            <a:off x="965200" y="3566869"/>
            <a:ext cx="10054492" cy="180816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2800" i="1" dirty="0">
                <a:solidFill>
                  <a:schemeClr val="bg1"/>
                </a:solidFill>
                <a:latin typeface="Zona Pro Regular Italic" panose="02010A03040002020004" pitchFamily="2" charset="0"/>
              </a:rPr>
              <a:t>Dr Sarah Henderson and Dr Fiona Work </a:t>
            </a:r>
          </a:p>
          <a:p>
            <a:pPr algn="l"/>
            <a:r>
              <a:rPr lang="en-US" sz="1800" i="1" dirty="0">
                <a:solidFill>
                  <a:schemeClr val="bg1"/>
                </a:solidFill>
                <a:latin typeface="Zona Pro Regular Italic" panose="02010A03040002020004" pitchFamily="2" charset="0"/>
              </a:rPr>
              <a:t>Email: s.e.henderson@rgu.ac.uk			f.work@rgu.ac.uk</a:t>
            </a:r>
          </a:p>
          <a:p>
            <a:pPr algn="l"/>
            <a:endParaRPr lang="en-US" sz="2800" i="1" dirty="0">
              <a:solidFill>
                <a:schemeClr val="bg1"/>
              </a:solidFill>
              <a:latin typeface="Zona Pro Regular Italic" panose="02010A03040002020004" pitchFamily="2" charset="0"/>
            </a:endParaRPr>
          </a:p>
          <a:p>
            <a:pPr algn="l"/>
            <a:r>
              <a:rPr lang="en-US" sz="2400" dirty="0">
                <a:solidFill>
                  <a:schemeClr val="bg1"/>
                </a:solidFill>
              </a:rPr>
              <a:t>RGU Institutional Resilience Project Group: </a:t>
            </a:r>
          </a:p>
          <a:p>
            <a:pPr algn="l"/>
            <a:r>
              <a:rPr lang="en-GB" sz="2400" dirty="0">
                <a:solidFill>
                  <a:schemeClr val="bg1"/>
                </a:solidFill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DOWNIE, M.,  WADDELL, J., DAVIDSON, A., ZARB, M., MCGREGOR, T., HENDERSON, L., JUMAILY, A, A., ABOLLE-OKOYEAGU, J., BEVAN, W., LAWRIE, A., SMITH, F., STOREY, L., STEWART, V. and CULLEN, A. </a:t>
            </a:r>
            <a:endParaRPr lang="en-US" sz="2400" i="1" dirty="0">
              <a:solidFill>
                <a:schemeClr val="bg1"/>
              </a:solidFill>
              <a:latin typeface="Zona Pro Regular Italic" panose="02010A03040002020004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8483281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805FEFED-D925-EE42-BD46-D46EF27B280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65200" y="1877096"/>
            <a:ext cx="10261600" cy="1808162"/>
          </a:xfrm>
        </p:spPr>
        <p:txBody>
          <a:bodyPr>
            <a:normAutofit/>
          </a:bodyPr>
          <a:lstStyle/>
          <a:p>
            <a:pPr algn="l"/>
            <a:r>
              <a:rPr lang="en-US" b="1" dirty="0">
                <a:solidFill>
                  <a:schemeClr val="bg1"/>
                </a:solidFill>
                <a:latin typeface="Zona Pro" panose="02010A03040002020004" pitchFamily="2" charset="0"/>
              </a:rPr>
              <a:t>Weathering the Storm: supporting students through co-producing a resilience toolkit in Higher Education</a:t>
            </a:r>
          </a:p>
        </p:txBody>
      </p:sp>
      <p:sp>
        <p:nvSpPr>
          <p:cNvPr id="2" name="Subtitle 2">
            <a:extLst>
              <a:ext uri="{FF2B5EF4-FFF2-40B4-BE49-F238E27FC236}">
                <a16:creationId xmlns:a16="http://schemas.microsoft.com/office/drawing/2014/main" id="{3822AFE6-B27A-8D26-C43C-C90249D894F5}"/>
              </a:ext>
            </a:extLst>
          </p:cNvPr>
          <p:cNvSpPr txBox="1">
            <a:spLocks/>
          </p:cNvSpPr>
          <p:nvPr/>
        </p:nvSpPr>
        <p:spPr>
          <a:xfrm>
            <a:off x="965200" y="3566869"/>
            <a:ext cx="10054492" cy="180816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2800" i="1" dirty="0">
                <a:solidFill>
                  <a:schemeClr val="bg1"/>
                </a:solidFill>
                <a:latin typeface="Zona Pro Regular Italic" panose="02010A03040002020004" pitchFamily="2" charset="0"/>
              </a:rPr>
              <a:t>Dr Sarah Henderson and Dr Fiona Work </a:t>
            </a:r>
          </a:p>
          <a:p>
            <a:pPr algn="l"/>
            <a:r>
              <a:rPr lang="en-US" sz="1800" i="1" dirty="0">
                <a:solidFill>
                  <a:schemeClr val="bg1"/>
                </a:solidFill>
                <a:latin typeface="Zona Pro Regular Italic" panose="02010A03040002020004" pitchFamily="2" charset="0"/>
              </a:rPr>
              <a:t>Email: s.e.henderson@rgu.ac.uk			f.work@rgu.ac.uk</a:t>
            </a:r>
          </a:p>
          <a:p>
            <a:pPr algn="l"/>
            <a:endParaRPr lang="en-US" sz="2800" i="1" dirty="0">
              <a:solidFill>
                <a:schemeClr val="bg1"/>
              </a:solidFill>
              <a:latin typeface="Zona Pro Regular Italic" panose="02010A03040002020004" pitchFamily="2" charset="0"/>
            </a:endParaRPr>
          </a:p>
          <a:p>
            <a:pPr algn="l"/>
            <a:r>
              <a:rPr lang="en-US" sz="2400" dirty="0">
                <a:solidFill>
                  <a:schemeClr val="bg1"/>
                </a:solidFill>
              </a:rPr>
              <a:t>RGU Institutional Resilience Project Group: </a:t>
            </a:r>
          </a:p>
          <a:p>
            <a:pPr algn="l"/>
            <a:r>
              <a:rPr lang="en-GB" sz="2400" dirty="0">
                <a:solidFill>
                  <a:schemeClr val="bg1"/>
                </a:solidFill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DOWNIE, M.,  WADDELL, J., DAVIDSON, A., ZARB, M., MCGREGOR, T., HENDERSON, L., JUMAILY, A, A., ABOLLE-OKOYEAGU, J., BEVAN, W., LAWRIE, A., SMITH, F., STOREY, L., STEWART, V. and CULLEN, A. </a:t>
            </a:r>
            <a:endParaRPr lang="en-US" sz="2400" i="1" dirty="0">
              <a:solidFill>
                <a:schemeClr val="bg1"/>
              </a:solidFill>
              <a:latin typeface="Zona Pro Regular Italic" panose="02010A03040002020004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94268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8805A8B-A88C-40A3-1071-8E0E82F401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-297809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Co-producing a resilience toolkit</a:t>
            </a:r>
            <a:endParaRPr lang="en-GB" b="1" cap="smal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39588F-A064-6DA2-ABA2-90C86A8639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858416"/>
            <a:ext cx="10972800" cy="4888045"/>
          </a:xfrm>
        </p:spPr>
        <p:txBody>
          <a:bodyPr>
            <a:normAutofit fontScale="85000" lnSpcReduction="20000"/>
          </a:bodyPr>
          <a:lstStyle/>
          <a:p>
            <a:pPr marL="0" lvl="0" indent="0">
              <a:buNone/>
            </a:pPr>
            <a:r>
              <a:rPr lang="en-GB" sz="3000" b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Background</a:t>
            </a:r>
          </a:p>
          <a:p>
            <a:pPr marL="342900" lvl="0" indent="-342900">
              <a:buFont typeface="Symbol" panose="05050102010706020507" pitchFamily="18" charset="2"/>
              <a:buChar char=""/>
            </a:pPr>
            <a:r>
              <a:rPr lang="en-GB" sz="3000" dirty="0">
                <a:ea typeface="Verdana" panose="020B0604030504040204" pitchFamily="34" charset="0"/>
                <a:cs typeface="Times New Roman" panose="02020603050405020304" pitchFamily="18" charset="0"/>
              </a:rPr>
              <a:t>Generally recognised that student wellbeing and mental health issues are key issues in Higher Education (Universities UK, 2015; Auerbach et al., 2018; HESA, 2022)</a:t>
            </a:r>
          </a:p>
          <a:p>
            <a:pPr>
              <a:buFont typeface="Symbol" panose="05050102010706020507" pitchFamily="18" charset="2"/>
              <a:buChar char=""/>
            </a:pPr>
            <a:r>
              <a:rPr lang="en-GB" sz="3000" dirty="0">
                <a:ea typeface="Verdana" panose="020B0604030504040204" pitchFamily="34" charset="0"/>
                <a:cs typeface="Times New Roman" panose="02020603050405020304" pitchFamily="18" charset="0"/>
              </a:rPr>
              <a:t>COVID and the lockdown led to unpreceded challenges and increased wellbeing concerns (Neves &amp; Brown, 2022; Sahu, 2020; Kafka, 2020)</a:t>
            </a:r>
          </a:p>
          <a:p>
            <a:pPr>
              <a:buFont typeface="Symbol" panose="05050102010706020507" pitchFamily="18" charset="2"/>
              <a:buChar char=""/>
            </a:pPr>
            <a:r>
              <a:rPr lang="en-GB" sz="3000" dirty="0">
                <a:ea typeface="Verdana" panose="020B0604030504040204" pitchFamily="34" charset="0"/>
                <a:cs typeface="Times New Roman" panose="02020603050405020304" pitchFamily="18" charset="0"/>
              </a:rPr>
              <a:t>Resilience can increase well-being and could potentially improve student progression and experience (McAllister &amp; McKinnon, 2009; Martin &amp; Marsh, 2006)</a:t>
            </a:r>
          </a:p>
          <a:p>
            <a:pPr>
              <a:buFont typeface="Symbol" panose="05050102010706020507" pitchFamily="18" charset="2"/>
              <a:buChar char=""/>
            </a:pPr>
            <a:r>
              <a:rPr lang="en-GB" sz="3000" dirty="0">
                <a:ea typeface="Verdana" panose="020B0604030504040204" pitchFamily="34" charset="0"/>
                <a:cs typeface="Times New Roman" panose="02020603050405020304" pitchFamily="18" charset="0"/>
              </a:rPr>
              <a:t>Yet students often do not access support for mental health issues (Rosenthal &amp; Wilson, 2008)</a:t>
            </a:r>
          </a:p>
          <a:p>
            <a:pPr marL="342900" lvl="0" indent="-342900">
              <a:buFont typeface="Symbol" panose="05050102010706020507" pitchFamily="18" charset="2"/>
              <a:buChar char=""/>
            </a:pPr>
            <a:r>
              <a:rPr lang="en-GB" sz="3000" dirty="0">
                <a:ea typeface="Verdana" panose="020B0604030504040204" pitchFamily="34" charset="0"/>
              </a:rPr>
              <a:t>Co-produced initiatives promote buy in and demonstrate the importance students place on mental health and wellbeing (Campbell et al., 2022; Smith et al., 2021).</a:t>
            </a:r>
          </a:p>
          <a:p>
            <a:pPr marL="342900" lvl="0" indent="-342900">
              <a:buFont typeface="Symbol" panose="05050102010706020507" pitchFamily="18" charset="2"/>
              <a:buChar char=""/>
            </a:pPr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AA31184-74CF-AC74-73C5-04360AA9F5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41174"/>
            <a:ext cx="12192000" cy="10241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6430541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823576-D1F2-73DE-BDFF-0DD3EB4E30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215173"/>
            <a:ext cx="11418276" cy="1409349"/>
          </a:xfrm>
        </p:spPr>
        <p:txBody>
          <a:bodyPr>
            <a:normAutofit/>
          </a:bodyPr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QAA Scotland’s Enhancement theme: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FC967417-4179-79BC-5A8C-F4495C46AC1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-253538" y="746449"/>
            <a:ext cx="12753443" cy="562204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5856620"/>
            <a:ext cx="12192000" cy="11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26682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531BF3-6947-E59D-66FB-479A21535A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-234889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Co-producing a resilience toolkit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99E72C5-E3B5-7D37-ABA6-D7B33ECF1D8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4800" y="1042298"/>
            <a:ext cx="11582400" cy="5001478"/>
          </a:xfrm>
        </p:spPr>
        <p:txBody>
          <a:bodyPr>
            <a:normAutofit fontScale="92500" lnSpcReduction="10000"/>
          </a:bodyPr>
          <a:lstStyle/>
          <a:p>
            <a:r>
              <a:rPr lang="en-GB" dirty="0">
                <a:solidFill>
                  <a:srgbClr val="000000"/>
                </a:solidFill>
                <a:ea typeface="Times New Roman" panose="02020603050405020304" pitchFamily="18" charset="0"/>
              </a:rPr>
              <a:t>Various types and definitions of resilience</a:t>
            </a:r>
          </a:p>
          <a:p>
            <a:r>
              <a:rPr lang="en-GB" dirty="0">
                <a:solidFill>
                  <a:srgbClr val="000000"/>
                </a:solidFill>
                <a:ea typeface="Times New Roman" panose="02020603050405020304" pitchFamily="18" charset="0"/>
              </a:rPr>
              <a:t>Resilience is</a:t>
            </a:r>
          </a:p>
          <a:p>
            <a:pPr lvl="1"/>
            <a:r>
              <a:rPr lang="en-GB" sz="2800" dirty="0">
                <a:solidFill>
                  <a:srgbClr val="000000"/>
                </a:solidFill>
                <a:ea typeface="Times New Roman" panose="02020603050405020304" pitchFamily="18" charset="0"/>
              </a:rPr>
              <a:t>not a trait, it is dynamic, and is multisystemic (Miller-Gaff 2022).</a:t>
            </a:r>
          </a:p>
          <a:p>
            <a:r>
              <a:rPr lang="en-GB" dirty="0">
                <a:solidFill>
                  <a:srgbClr val="000000"/>
                </a:solidFill>
                <a:ea typeface="Times New Roman" panose="02020603050405020304" pitchFamily="18" charset="0"/>
              </a:rPr>
              <a:t>“Resilience may be defined as a skill set to develop the capacity to successfully adapt by supporting the maintenance of mental agility involving flexibility and adjustment to challenges and change.” </a:t>
            </a:r>
          </a:p>
          <a:p>
            <a:endParaRPr lang="en-GB" dirty="0">
              <a:solidFill>
                <a:srgbClr val="000000"/>
              </a:solidFill>
              <a:ea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en-GB" b="1" dirty="0">
                <a:solidFill>
                  <a:srgbClr val="000000"/>
                </a:solidFill>
                <a:ea typeface="Times New Roman" panose="02020603050405020304" pitchFamily="18" charset="0"/>
              </a:rPr>
              <a:t>Aims</a:t>
            </a:r>
          </a:p>
          <a:p>
            <a:r>
              <a:rPr lang="en-GB" dirty="0">
                <a:solidFill>
                  <a:srgbClr val="000000"/>
                </a:solidFill>
                <a:ea typeface="Times New Roman" panose="02020603050405020304" pitchFamily="18" charset="0"/>
              </a:rPr>
              <a:t>To investigate if students are aware of the support resources available</a:t>
            </a:r>
            <a:endParaRPr lang="en-GB" dirty="0">
              <a:solidFill>
                <a:srgbClr val="000000"/>
              </a:solidFill>
              <a:effectLst/>
              <a:ea typeface="Times New Roman" panose="02020603050405020304" pitchFamily="18" charset="0"/>
            </a:endParaRPr>
          </a:p>
          <a:p>
            <a:r>
              <a:rPr lang="en-GB" dirty="0">
                <a:solidFill>
                  <a:srgbClr val="000000"/>
                </a:solidFill>
                <a:effectLst/>
                <a:ea typeface="Times New Roman" panose="02020603050405020304" pitchFamily="18" charset="0"/>
              </a:rPr>
              <a:t>Identify barriers to (</a:t>
            </a:r>
            <a:r>
              <a:rPr lang="en-GB" dirty="0" err="1">
                <a:solidFill>
                  <a:srgbClr val="000000"/>
                </a:solidFill>
                <a:effectLst/>
                <a:ea typeface="Times New Roman" panose="02020603050405020304" pitchFamily="18" charset="0"/>
              </a:rPr>
              <a:t>i</a:t>
            </a:r>
            <a:r>
              <a:rPr lang="en-GB" dirty="0">
                <a:solidFill>
                  <a:srgbClr val="000000"/>
                </a:solidFill>
                <a:effectLst/>
                <a:ea typeface="Times New Roman" panose="02020603050405020304" pitchFamily="18" charset="0"/>
              </a:rPr>
              <a:t>) facilitating student resilience and (ii) preventing student access of support</a:t>
            </a:r>
          </a:p>
          <a:p>
            <a:r>
              <a:rPr lang="en-GB" dirty="0">
                <a:solidFill>
                  <a:srgbClr val="000000"/>
                </a:solidFill>
                <a:ea typeface="Times New Roman" panose="02020603050405020304" pitchFamily="18" charset="0"/>
              </a:rPr>
              <a:t>To co-produce an interactive, online resilience toolkit</a:t>
            </a:r>
          </a:p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96224"/>
            <a:ext cx="12192000" cy="10237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734387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531BF3-6947-E59D-66FB-479A21535A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-234889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Co-producing a resilience toolkit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99E72C5-E3B5-7D37-ABA6-D7B33ECF1D8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0310" y="993913"/>
            <a:ext cx="6894645" cy="4675097"/>
          </a:xfrm>
        </p:spPr>
        <p:txBody>
          <a:bodyPr>
            <a:normAutofit fontScale="85000" lnSpcReduction="20000"/>
          </a:bodyPr>
          <a:lstStyle/>
          <a:p>
            <a:pPr marL="0" indent="0">
              <a:buNone/>
            </a:pPr>
            <a:r>
              <a:rPr lang="en-GB" sz="3000" b="1" dirty="0">
                <a:solidFill>
                  <a:srgbClr val="000000"/>
                </a:solidFill>
                <a:ea typeface="Times New Roman" panose="02020603050405020304" pitchFamily="18" charset="0"/>
              </a:rPr>
              <a:t>Method</a:t>
            </a:r>
          </a:p>
          <a:p>
            <a:r>
              <a:rPr lang="en-GB" sz="3000" dirty="0">
                <a:solidFill>
                  <a:srgbClr val="000000"/>
                </a:solidFill>
                <a:ea typeface="Times New Roman" panose="02020603050405020304" pitchFamily="18" charset="0"/>
              </a:rPr>
              <a:t>An online survey was distributed across a modern Scottish University</a:t>
            </a:r>
          </a:p>
          <a:p>
            <a:endParaRPr lang="en-GB" sz="3000" dirty="0">
              <a:solidFill>
                <a:srgbClr val="000000"/>
              </a:solidFill>
              <a:ea typeface="Times New Roman" panose="02020603050405020304" pitchFamily="18" charset="0"/>
            </a:endParaRPr>
          </a:p>
          <a:p>
            <a:r>
              <a:rPr lang="en-GB" sz="3000" b="1" dirty="0">
                <a:solidFill>
                  <a:srgbClr val="000000"/>
                </a:solidFill>
                <a:ea typeface="Times New Roman" panose="02020603050405020304" pitchFamily="18" charset="0"/>
              </a:rPr>
              <a:t>Sample: </a:t>
            </a:r>
            <a:r>
              <a:rPr lang="en-GB" sz="3000" dirty="0">
                <a:solidFill>
                  <a:srgbClr val="000000"/>
                </a:solidFill>
                <a:ea typeface="Times New Roman" panose="02020603050405020304" pitchFamily="18" charset="0"/>
              </a:rPr>
              <a:t>23 staff members from a range of School and Departments, </a:t>
            </a:r>
            <a:r>
              <a:rPr lang="en-GB" sz="3000" dirty="0">
                <a:solidFill>
                  <a:srgbClr val="000000"/>
                </a:solidFill>
                <a:effectLst/>
                <a:ea typeface="Times New Roman" panose="02020603050405020304" pitchFamily="18" charset="0"/>
              </a:rPr>
              <a:t>with direct inclusion/support responsibilities. </a:t>
            </a:r>
          </a:p>
          <a:p>
            <a:r>
              <a:rPr lang="en-GB" sz="3000" dirty="0">
                <a:solidFill>
                  <a:srgbClr val="000000"/>
                </a:solidFill>
                <a:effectLst/>
                <a:ea typeface="Times New Roman" panose="02020603050405020304" pitchFamily="18" charset="0"/>
              </a:rPr>
              <a:t>56 students from eight Schools, encompassing a range of health, social care, life sciences, business, engineering and computing subjects</a:t>
            </a:r>
          </a:p>
          <a:p>
            <a:r>
              <a:rPr lang="en-GB" sz="3000" dirty="0">
                <a:solidFill>
                  <a:srgbClr val="000000"/>
                </a:solidFill>
                <a:ea typeface="Times New Roman" panose="02020603050405020304" pitchFamily="18" charset="0"/>
              </a:rPr>
              <a:t>Limitations: small sample size, not all Schools were represented, further demographics unknown.</a:t>
            </a:r>
            <a:endParaRPr lang="en-GB" sz="3000" dirty="0">
              <a:solidFill>
                <a:srgbClr val="000000"/>
              </a:solidFill>
              <a:effectLst/>
              <a:ea typeface="Times New Roman" panose="02020603050405020304" pitchFamily="18" charset="0"/>
            </a:endParaRPr>
          </a:p>
          <a:p>
            <a:endParaRPr lang="en-GB" sz="1800" dirty="0">
              <a:solidFill>
                <a:srgbClr val="000000"/>
              </a:solidFill>
              <a:ea typeface="Times New Roman" panose="02020603050405020304" pitchFamily="18" charset="0"/>
            </a:endParaRPr>
          </a:p>
          <a:p>
            <a:endParaRPr lang="en-GB" sz="1800" dirty="0">
              <a:solidFill>
                <a:srgbClr val="000000"/>
              </a:solidFill>
              <a:latin typeface="Verdana" panose="020B0604030504040204" pitchFamily="34" charset="0"/>
              <a:ea typeface="Times New Roman" panose="02020603050405020304" pitchFamily="18" charset="0"/>
            </a:endParaRPr>
          </a:p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04223"/>
            <a:ext cx="12192000" cy="1145539"/>
          </a:xfrm>
          <a:prstGeom prst="rect">
            <a:avLst/>
          </a:prstGeom>
        </p:spPr>
      </p:pic>
      <p:pic>
        <p:nvPicPr>
          <p:cNvPr id="5" name="Picture 4" descr="Colorful overlapping people icons">
            <a:extLst>
              <a:ext uri="{FF2B5EF4-FFF2-40B4-BE49-F238E27FC236}">
                <a16:creationId xmlns:a16="http://schemas.microsoft.com/office/drawing/2014/main" id="{43E59BBF-FCAD-A04D-6E62-E651B4F81F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54956" y="1424203"/>
            <a:ext cx="4523943" cy="40095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1356699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0E6930-B0A1-64EE-6293-3DB11A49F4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107802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Student awareness of support resources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A4F780-D679-769D-6FB9-A997CF58603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80656" y="1282082"/>
            <a:ext cx="8105191" cy="4114848"/>
          </a:xfrm>
        </p:spPr>
        <p:txBody>
          <a:bodyPr>
            <a:normAutofit/>
          </a:bodyPr>
          <a:lstStyle/>
          <a:p>
            <a:r>
              <a:rPr lang="en-GB" dirty="0">
                <a:ea typeface="Verdana" panose="020B0604030504040204" pitchFamily="34" charset="0"/>
              </a:rPr>
              <a:t>Facilitating Resilient Students:  What supporting materials or processes do you know about which are in place to facilitate /support/ promote resilience for you?</a:t>
            </a:r>
          </a:p>
          <a:p>
            <a:endParaRPr lang="en-GB" dirty="0">
              <a:ea typeface="Verdana" panose="020B0604030504040204" pitchFamily="34" charset="0"/>
            </a:endParaRPr>
          </a:p>
          <a:p>
            <a:r>
              <a:rPr lang="en-GB" dirty="0">
                <a:ea typeface="Verdana" panose="020B0604030504040204" pitchFamily="34" charset="0"/>
              </a:rPr>
              <a:t>51 (91%) were aware of resources, 5 (9%) were not</a:t>
            </a:r>
          </a:p>
          <a:p>
            <a:r>
              <a:rPr lang="en-GB" dirty="0">
                <a:ea typeface="Verdana" panose="020B0604030504040204" pitchFamily="34" charset="0"/>
              </a:rPr>
              <a:t>There did appear to be some confusion between academic support (i.e. library services) and resilience promotion</a:t>
            </a:r>
          </a:p>
          <a:p>
            <a:endParaRPr lang="en-GB" dirty="0">
              <a:latin typeface="Verdana" panose="020B0604030504040204" pitchFamily="34" charset="0"/>
              <a:ea typeface="Verdana" panose="020B0604030504040204" pitchFamily="34" charset="0"/>
            </a:endParaRPr>
          </a:p>
          <a:p>
            <a:pPr marL="0" indent="0">
              <a:buNone/>
            </a:pPr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22885"/>
            <a:ext cx="12192000" cy="1023756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563CD0CB-A0A2-5189-1B23-71DE63931042}"/>
              </a:ext>
            </a:extLst>
          </p:cNvPr>
          <p:cNvPicPr>
            <a:picLocks noGrp="1"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2296030"/>
            <a:ext cx="2857500" cy="284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3444613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0E6930-B0A1-64EE-6293-3DB11A49F4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-234889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Results</a:t>
            </a:r>
          </a:p>
        </p:txBody>
      </p:sp>
      <p:graphicFrame>
        <p:nvGraphicFramePr>
          <p:cNvPr id="4" name="Table 4">
            <a:extLst>
              <a:ext uri="{FF2B5EF4-FFF2-40B4-BE49-F238E27FC236}">
                <a16:creationId xmlns:a16="http://schemas.microsoft.com/office/drawing/2014/main" id="{0071D60A-0CD8-A00C-B693-1BC84DFC2EB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52850534"/>
              </p:ext>
            </p:extLst>
          </p:nvPr>
        </p:nvGraphicFramePr>
        <p:xfrm>
          <a:off x="268704" y="908048"/>
          <a:ext cx="5121443" cy="50419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121443">
                  <a:extLst>
                    <a:ext uri="{9D8B030D-6E8A-4147-A177-3AD203B41FA5}">
                      <a16:colId xmlns:a16="http://schemas.microsoft.com/office/drawing/2014/main" val="2829232757"/>
                    </a:ext>
                  </a:extLst>
                </a:gridCol>
              </a:tblGrid>
              <a:tr h="1260475">
                <a:tc>
                  <a:txBody>
                    <a:bodyPr/>
                    <a:lstStyle/>
                    <a:p>
                      <a:r>
                        <a:rPr lang="en-GB" sz="2800" dirty="0">
                          <a:solidFill>
                            <a:schemeClr val="bg1"/>
                          </a:solidFill>
                        </a:rPr>
                        <a:t>Top resources known about</a:t>
                      </a:r>
                    </a:p>
                  </a:txBody>
                  <a:tcPr>
                    <a:solidFill>
                      <a:srgbClr val="7030A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62919372"/>
                  </a:ext>
                </a:extLst>
              </a:tr>
              <a:tr h="1260475">
                <a:tc>
                  <a:txBody>
                    <a:bodyPr/>
                    <a:lstStyle/>
                    <a:p>
                      <a:r>
                        <a:rPr lang="en-GB" sz="2800" dirty="0"/>
                        <a:t>Pastoral support (personal tutor, supervisors)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6216721"/>
                  </a:ext>
                </a:extLst>
              </a:tr>
              <a:tr h="1260475">
                <a:tc>
                  <a:txBody>
                    <a:bodyPr/>
                    <a:lstStyle/>
                    <a:p>
                      <a:r>
                        <a:rPr lang="en-GB" sz="2800" dirty="0"/>
                        <a:t>Online support and wellbeing services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4439579"/>
                  </a:ext>
                </a:extLst>
              </a:tr>
              <a:tr h="1260475">
                <a:tc>
                  <a:txBody>
                    <a:bodyPr/>
                    <a:lstStyle/>
                    <a:p>
                      <a:r>
                        <a:rPr lang="en-GB" sz="2800" dirty="0"/>
                        <a:t>Counselling service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41389930"/>
                  </a:ext>
                </a:extLst>
              </a:tr>
            </a:tbl>
          </a:graphicData>
        </a:graphic>
      </p:graphicFrame>
      <p:pic>
        <p:nvPicPr>
          <p:cNvPr id="7" name="Picture 6">
            <a:extLst>
              <a:ext uri="{FF2B5EF4-FFF2-40B4-BE49-F238E27FC236}">
                <a16:creationId xmlns:a16="http://schemas.microsoft.com/office/drawing/2014/main" id="{0D76B071-ECE9-620D-E89B-3ABC04F5A8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54841" y="908049"/>
            <a:ext cx="6503347" cy="5041901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5949949"/>
            <a:ext cx="12225812" cy="11429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341251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CE7265-4BF0-AC74-7D2A-389F5493BB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-225838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Unawareness of resources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A0D5294-825F-D3F3-42EE-4E934E1724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183511"/>
            <a:ext cx="10811069" cy="4562949"/>
          </a:xfrm>
        </p:spPr>
        <p:txBody>
          <a:bodyPr/>
          <a:lstStyle/>
          <a:p>
            <a:r>
              <a:rPr lang="en-GB" dirty="0">
                <a:ea typeface="Verdana" panose="020B0604030504040204" pitchFamily="34" charset="0"/>
              </a:rPr>
              <a:t>“Never knew I had a personal tutor until last week when xxx told me I had one… I really never knew I had one, although my friend told me I should have had one on day one of my studies.  No one at [university] contacted me to tell me this.  Never had a support service until last month, first I heard of this too.”</a:t>
            </a:r>
          </a:p>
          <a:p>
            <a:pPr marL="0" indent="0">
              <a:buNone/>
            </a:pPr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60207"/>
            <a:ext cx="12192000" cy="11956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9517705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FD5857-83B7-9B8C-8B78-DC41FE395A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238539"/>
            <a:ext cx="12191998" cy="1409349"/>
          </a:xfrm>
        </p:spPr>
        <p:txBody>
          <a:bodyPr>
            <a:normAutofit/>
          </a:bodyPr>
          <a:lstStyle/>
          <a:p>
            <a:r>
              <a:rPr lang="en-GB" sz="3800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Identifying barriers to (</a:t>
            </a:r>
            <a:r>
              <a:rPr lang="en-GB" sz="3800" b="1" cap="small" dirty="0" err="1">
                <a:latin typeface="Verdana" panose="020B0604030504040204" pitchFamily="34" charset="0"/>
                <a:ea typeface="Verdana" panose="020B0604030504040204" pitchFamily="34" charset="0"/>
              </a:rPr>
              <a:t>i</a:t>
            </a:r>
            <a:r>
              <a:rPr lang="en-GB" sz="3800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) facilitating student resilience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D826492-0B48-EBB7-22F6-1FABC00A91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4015410"/>
            <a:ext cx="11204713" cy="1671780"/>
          </a:xfrm>
          <a:solidFill>
            <a:schemeClr val="bg1"/>
          </a:solidFill>
        </p:spPr>
        <p:txBody>
          <a:bodyPr/>
          <a:lstStyle/>
          <a:p>
            <a:pPr marL="0" indent="0">
              <a:buNone/>
            </a:pPr>
            <a:r>
              <a:rPr lang="en-GB" dirty="0">
                <a:ea typeface="Verdana" panose="020B0604030504040204" pitchFamily="34" charset="0"/>
              </a:rPr>
              <a:t>Key barriers identified by staff were time, support and staffing constraints. Clear concern about the challenging nature of discussing resilience and well-being. 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FDDA16F-E365-B72F-5837-BB991B0BD74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5774" y="1114225"/>
            <a:ext cx="11436626" cy="2901186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5866901"/>
            <a:ext cx="12192000" cy="11870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657176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FD5857-83B7-9B8C-8B78-DC41FE395A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8843" y="-218661"/>
            <a:ext cx="12046226" cy="1409349"/>
          </a:xfrm>
        </p:spPr>
        <p:txBody>
          <a:bodyPr>
            <a:normAutofit/>
          </a:bodyPr>
          <a:lstStyle/>
          <a:p>
            <a:r>
              <a:rPr lang="en-GB" sz="3800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Identifying barriers to (ii) preventing student access of support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D826492-0B48-EBB7-22F6-1FABC00A91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4015410"/>
            <a:ext cx="11204713" cy="1671780"/>
          </a:xfrm>
          <a:solidFill>
            <a:schemeClr val="bg1"/>
          </a:solidFill>
        </p:spPr>
        <p:txBody>
          <a:bodyPr/>
          <a:lstStyle/>
          <a:p>
            <a:pPr marL="0" indent="0">
              <a:buNone/>
            </a:pPr>
            <a:r>
              <a:rPr lang="en-GB" dirty="0">
                <a:ea typeface="Verdana" panose="020B0604030504040204" pitchFamily="34" charset="0"/>
              </a:rPr>
              <a:t>The student barriers included being unaware of the support available and feeling ashamed or guilty about asking for help.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4677B31-2005-CDBD-B610-5360F69735F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170810"/>
            <a:ext cx="11582399" cy="28446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5885561"/>
            <a:ext cx="12192000" cy="12057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494729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0A3357-5781-414B-A5E2-1AF8411A7E0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-215376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Resilience Toolkit</a:t>
            </a:r>
          </a:p>
        </p:txBody>
      </p:sp>
      <p:pic>
        <p:nvPicPr>
          <p:cNvPr id="8" name="Content Placeholder 7">
            <a:hlinkClick r:id="rId3"/>
            <a:extLst>
              <a:ext uri="{FF2B5EF4-FFF2-40B4-BE49-F238E27FC236}">
                <a16:creationId xmlns:a16="http://schemas.microsoft.com/office/drawing/2014/main" id="{51B5522E-A8A5-F98A-48E6-507134B3A65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/>
          <a:stretch>
            <a:fillRect/>
          </a:stretch>
        </p:blipFill>
        <p:spPr>
          <a:xfrm>
            <a:off x="2703443" y="1069948"/>
            <a:ext cx="6241774" cy="5810885"/>
          </a:xfrm>
        </p:spPr>
      </p:pic>
    </p:spTree>
    <p:extLst>
      <p:ext uri="{BB962C8B-B14F-4D97-AF65-F5344CB8AC3E}">
        <p14:creationId xmlns:p14="http://schemas.microsoft.com/office/powerpoint/2010/main" val="230273842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5A2B90-2755-3A1E-A128-85E5B4EE1B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0452" y="-175619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Resilience Toolkit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33C915-0B8F-4DC7-F1EE-AB676E0E67F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0452" y="1251509"/>
            <a:ext cx="10972800" cy="4354982"/>
          </a:xfrm>
        </p:spPr>
        <p:txBody>
          <a:bodyPr>
            <a:normAutofit/>
          </a:bodyPr>
          <a:lstStyle/>
          <a:p>
            <a:r>
              <a:rPr lang="en-GB" dirty="0">
                <a:ea typeface="Verdana" panose="020B0604030504040204" pitchFamily="34" charset="0"/>
              </a:rPr>
              <a:t>From the results an interactive, self-directed toolkit was designed</a:t>
            </a:r>
          </a:p>
          <a:p>
            <a:r>
              <a:rPr lang="en-GB" dirty="0">
                <a:ea typeface="Verdana" panose="020B0604030504040204" pitchFamily="34" charset="0"/>
              </a:rPr>
              <a:t>Allowing students to identify relevant resources in four key areas: </a:t>
            </a:r>
          </a:p>
          <a:p>
            <a:pPr lvl="1"/>
            <a:r>
              <a:rPr lang="en-GB" dirty="0">
                <a:ea typeface="Verdana" panose="020B0604030504040204" pitchFamily="34" charset="0"/>
              </a:rPr>
              <a:t>skills and confidence, learning and study, support and environment and culture</a:t>
            </a:r>
          </a:p>
          <a:p>
            <a:r>
              <a:rPr lang="en-GB" dirty="0">
                <a:ea typeface="Verdana" panose="020B0604030504040204" pitchFamily="34" charset="0"/>
              </a:rPr>
              <a:t>Increasing resilience in four solution domains, improving self-efficacy, familiarising students with the resources available and improving the student experience.</a:t>
            </a:r>
          </a:p>
          <a:p>
            <a:endParaRPr lang="en-GB" dirty="0"/>
          </a:p>
          <a:p>
            <a:endParaRPr lang="en-GB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04209"/>
            <a:ext cx="12192000" cy="11870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091540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1B1BA9-0B48-5208-32A2-FBBBF12D6D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0939" y="-255132"/>
            <a:ext cx="10972800" cy="1409349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Next steps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B660B98-A74E-989F-4E3A-45870180ECC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311965"/>
            <a:ext cx="6606929" cy="4434495"/>
          </a:xfrm>
        </p:spPr>
        <p:txBody>
          <a:bodyPr/>
          <a:lstStyle/>
          <a:p>
            <a:r>
              <a:rPr lang="en-GB" dirty="0">
                <a:ea typeface="Verdana" panose="020B0604030504040204" pitchFamily="34" charset="0"/>
              </a:rPr>
              <a:t>The Resilience Toolkit has been embedded in the student induction area</a:t>
            </a:r>
          </a:p>
          <a:p>
            <a:r>
              <a:rPr lang="en-GB" dirty="0">
                <a:ea typeface="Verdana" panose="020B0604030504040204" pitchFamily="34" charset="0"/>
              </a:rPr>
              <a:t>The Institutional Resilience Project Group will be reviewing student engagement with this toolkit</a:t>
            </a:r>
          </a:p>
          <a:p>
            <a:r>
              <a:rPr lang="en-GB" dirty="0">
                <a:ea typeface="Verdana" panose="020B0604030504040204" pitchFamily="34" charset="0"/>
              </a:rPr>
              <a:t>Resources will be revised as necessary</a:t>
            </a:r>
          </a:p>
          <a:p>
            <a:r>
              <a:rPr lang="en-GB" dirty="0">
                <a:ea typeface="Verdana" panose="020B0604030504040204" pitchFamily="34" charset="0"/>
              </a:rPr>
              <a:t>Students will be surveyed again to determine if awareness of resources has improved, and barriers to accessing support have changed.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0387823-0357-F18F-3BB9-0070C024DA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904207"/>
            <a:ext cx="12192000" cy="1243041"/>
          </a:xfrm>
          <a:prstGeom prst="rect">
            <a:avLst/>
          </a:prstGeom>
        </p:spPr>
      </p:pic>
      <p:pic>
        <p:nvPicPr>
          <p:cNvPr id="6" name="Picture 5" descr="Three 3D arrows stacked and pointing in different directions">
            <a:extLst>
              <a:ext uri="{FF2B5EF4-FFF2-40B4-BE49-F238E27FC236}">
                <a16:creationId xmlns:a16="http://schemas.microsoft.com/office/drawing/2014/main" id="{4C9A62E3-D335-EA7A-C4BF-B84633F2422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05041" y="1311965"/>
            <a:ext cx="4421816" cy="37165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202945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197A9E-002A-6DDF-A83B-60A6168684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0959" y="0"/>
            <a:ext cx="10515600" cy="1325563"/>
          </a:xfrm>
        </p:spPr>
        <p:txBody>
          <a:bodyPr/>
          <a:lstStyle/>
          <a:p>
            <a:r>
              <a:rPr lang="en-GB" b="1" cap="small" dirty="0">
                <a:latin typeface="Verdana" panose="020B0604030504040204" pitchFamily="34" charset="0"/>
                <a:ea typeface="Verdana" panose="020B0604030504040204" pitchFamily="34" charset="0"/>
              </a:rPr>
              <a:t>References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2DC432-B308-9F98-4524-8BF430DB9B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0958" y="1039813"/>
            <a:ext cx="11309091" cy="4351338"/>
          </a:xfrm>
        </p:spPr>
        <p:txBody>
          <a:bodyPr>
            <a:noAutofit/>
          </a:bodyPr>
          <a:lstStyle/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Auerbach, R. P., Mortier, P.,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Bruffaerts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R., Alonso, J.,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Benjet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C.,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Cuijpers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P.,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Demyttenaere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K., Ebert, D. D., Greif Green, J.,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Hasking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P., Murray, EK., Nock , M., Pinder-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Amaker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S., Sampson, N. A., Stein, D. J.,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Vilagut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G., </a:t>
            </a:r>
            <a:r>
              <a:rPr lang="en-GB" sz="18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Zaslavsky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A. M., &amp; Kessler, R. C. (2018). WHO World Mental Health Surveys International College Student Project: Prevalence and Distribution of Mental Disorders. </a:t>
            </a:r>
            <a:r>
              <a:rPr lang="en-GB" sz="18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Journal of Abnormal Psychology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. 127 (7), 623-638. 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Campbell, F., Blank, L.,, Cantrell, A., Baxter, S., Blackmore, C., Dixon, J. &amp; Goyder, E. (2021). Factors that influence mental health of university and college students in the UK: a systematic review. </a:t>
            </a:r>
            <a:r>
              <a:rPr lang="en-GB" sz="18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BMC Public Health 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22, 1778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HESA. (2022). Higher Education Student Statistics: UK, 2020/21. https://www.hesa.ac.uk/news/25-01-2022/sb262-higherFeducation-student-statistics/numbers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Kafka, A. C. (2020). </a:t>
            </a:r>
            <a:r>
              <a:rPr lang="en-GB" sz="18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Shock, fear, and fatalism: as coronavirus prompts colleges to close, students grapple with uncertainty.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 [Online ]. Washington, DC: The Chronical of Higher Education. Available from: </a:t>
            </a:r>
            <a:r>
              <a:rPr lang="en-GB" sz="1800" u="sng" dirty="0">
                <a:effectLst/>
                <a:ea typeface="Verdana" panose="020B0604030504040204" pitchFamily="34" charset="0"/>
                <a:cs typeface="Times New Roman" panose="02020603050405020304" pitchFamily="18" charset="0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https://www.chronicle.com/article/shock-fear-and-fatalism-as-coronavirus-prompts-colleges-to-close-students-grapple-with-uncertainty/</a:t>
            </a: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 [Accessed 18 March 2022].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18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Martin, A.J. &amp; Marsh, H. W. (2006). Academic resilience and its psychological and educational  correlates: A construct validity approach. Psychology in the Schools, 43, 267-282.</a:t>
            </a:r>
          </a:p>
        </p:txBody>
      </p:sp>
    </p:spTree>
    <p:extLst>
      <p:ext uri="{BB962C8B-B14F-4D97-AF65-F5344CB8AC3E}">
        <p14:creationId xmlns:p14="http://schemas.microsoft.com/office/powerpoint/2010/main" val="163347188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2DC432-B308-9F98-4524-8BF430DB9B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4779" y="365125"/>
            <a:ext cx="11442441" cy="5360987"/>
          </a:xfrm>
        </p:spPr>
        <p:txBody>
          <a:bodyPr>
            <a:normAutofit fontScale="25000" lnSpcReduction="20000"/>
          </a:bodyPr>
          <a:lstStyle/>
          <a:p>
            <a:pPr marL="285750" indent="-285750">
              <a:lnSpc>
                <a:spcPct val="115000"/>
              </a:lnSpc>
              <a:spcAft>
                <a:spcPts val="1000"/>
              </a:spcAft>
            </a:pPr>
            <a:r>
              <a:rPr lang="en-GB" sz="7200" dirty="0">
                <a:ea typeface="Verdana" panose="020B0604030504040204" pitchFamily="34" charset="0"/>
                <a:cs typeface="Times New Roman" panose="02020603050405020304" pitchFamily="18" charset="0"/>
              </a:rPr>
              <a:t>McAllister, M. &amp; McKinnon, J. (2009). The importance of teaching and learning resilience in the health disciplines: A critical review of the literature. Nurse Education Today, 29, 371-379. </a:t>
            </a:r>
            <a:endParaRPr lang="en-GB" sz="7200" dirty="0">
              <a:effectLst/>
              <a:ea typeface="Verdana" panose="020B0604030504040204" pitchFamily="34" charset="0"/>
              <a:cs typeface="Times New Roman" panose="02020603050405020304" pitchFamily="18" charset="0"/>
            </a:endParaRPr>
          </a:p>
          <a:p>
            <a:pPr marL="285750" indent="-285750">
              <a:lnSpc>
                <a:spcPct val="115000"/>
              </a:lnSpc>
              <a:spcAft>
                <a:spcPts val="1000"/>
              </a:spcAft>
            </a:pPr>
            <a:r>
              <a:rPr lang="en-GB" sz="7200" dirty="0">
                <a:ea typeface="Verdana" panose="020B0604030504040204" pitchFamily="34" charset="0"/>
                <a:cs typeface="Times New Roman" panose="02020603050405020304" pitchFamily="18" charset="0"/>
              </a:rPr>
              <a:t>Miller-Graff, L.,E. (2022). The multidimensional taxonomy of individual resilience. </a:t>
            </a:r>
            <a:r>
              <a:rPr lang="en-GB" sz="7200" i="1" dirty="0">
                <a:ea typeface="Verdana" panose="020B0604030504040204" pitchFamily="34" charset="0"/>
                <a:cs typeface="Times New Roman" panose="02020603050405020304" pitchFamily="18" charset="0"/>
              </a:rPr>
              <a:t>Trauma, Violence and Abuse</a:t>
            </a:r>
            <a:r>
              <a:rPr lang="en-GB" sz="7200" dirty="0">
                <a:ea typeface="Verdana" panose="020B0604030504040204" pitchFamily="34" charset="0"/>
                <a:cs typeface="Times New Roman" panose="02020603050405020304" pitchFamily="18" charset="0"/>
              </a:rPr>
              <a:t>. 23 (2), 660-675. 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</a:pPr>
            <a:r>
              <a:rPr lang="en-GB" sz="7200" dirty="0">
                <a:ea typeface="Verdana" panose="020B0604030504040204" pitchFamily="34" charset="0"/>
                <a:cs typeface="Times New Roman" panose="02020603050405020304" pitchFamily="18" charset="0"/>
              </a:rPr>
              <a:t>Neves, J. &amp; Brown A.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 (2022). </a:t>
            </a:r>
            <a:r>
              <a:rPr lang="en-GB" sz="72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Student Academic Experience Survey 2022.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 [Online ]. UK: Advance HE and Higher Education Policy Institute. Available from: </a:t>
            </a:r>
            <a:r>
              <a:rPr lang="en-GB" sz="7200" u="sng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https://s3.eu-west-2.amazonaws.com/assets.creode.advancehe-document-manager/documents/advance-he/AdvHE_HEPI_SAES%202022_1654522609.pdf 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[Accessed 18 August 2023].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Smith, S., </a:t>
            </a:r>
            <a:r>
              <a:rPr lang="en-GB" sz="72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Akhyani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K., </a:t>
            </a:r>
            <a:r>
              <a:rPr lang="en-GB" sz="72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Axson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D., </a:t>
            </a:r>
            <a:r>
              <a:rPr lang="en-GB" sz="72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Arnautu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A., &amp; </a:t>
            </a:r>
            <a:r>
              <a:rPr lang="en-GB" sz="7200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Stanimirova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I. (2021). The partnership co-creation process: conditions for success</a:t>
            </a:r>
            <a:r>
              <a:rPr lang="en-GB" sz="72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. International Journal for Students as Partners.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 5 (2), 48-66.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QAA (2020)</a:t>
            </a:r>
            <a:r>
              <a:rPr lang="en-GB" sz="72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. Resilient learning Communities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. QAA.[online] available from: https://www.enhancementthemes.ac.uk/docs/ethemes/resilient-learning-communities/resilient-learning-communities-information-leaflet.pdf [Accessed 09 Sept 2022]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kumimoji="0" lang="en-GB" sz="720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ea typeface="Verdana" panose="020B0604030504040204" pitchFamily="34" charset="0"/>
                <a:cs typeface="Times New Roman" panose="02020603050405020304" pitchFamily="18" charset="0"/>
              </a:rPr>
              <a:t>Rosenthal, B. &amp; Wilson, W. C. (2008). Mental health services: Use and disparity among diverse college students. </a:t>
            </a:r>
            <a:r>
              <a:rPr kumimoji="0" lang="en-GB" sz="7200" i="1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ea typeface="Verdana" panose="020B0604030504040204" pitchFamily="34" charset="0"/>
                <a:cs typeface="Times New Roman" panose="02020603050405020304" pitchFamily="18" charset="0"/>
              </a:rPr>
              <a:t>Journal of American College Health, </a:t>
            </a:r>
            <a:r>
              <a:rPr kumimoji="0" lang="en-GB" sz="720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ea typeface="Verdana" panose="020B0604030504040204" pitchFamily="34" charset="0"/>
                <a:cs typeface="Times New Roman" panose="02020603050405020304" pitchFamily="18" charset="0"/>
              </a:rPr>
              <a:t>57(1), 61-68.</a:t>
            </a:r>
            <a:endParaRPr lang="en-GB" sz="7200" dirty="0">
              <a:effectLst/>
              <a:ea typeface="Verdana" panose="020B0604030504040204" pitchFamily="34" charset="0"/>
              <a:cs typeface="Times New Roman" panose="02020603050405020304" pitchFamily="18" charset="0"/>
            </a:endParaRP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Sahu, P. (2020). Closure of Universities Due to Coronavirus Disease 2019 (COVID-19): Impact on Education and Mental Health of Students and Academic Staff. </a:t>
            </a:r>
            <a:r>
              <a:rPr lang="en-GB" sz="7200" i="1" dirty="0" err="1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Cureus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, 12(4), e7541. 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Universities UK</a:t>
            </a:r>
            <a:r>
              <a:rPr lang="en-GB" sz="7200" dirty="0">
                <a:ea typeface="Verdana" panose="020B0604030504040204" pitchFamily="34" charset="0"/>
                <a:cs typeface="Times New Roman" panose="02020603050405020304" pitchFamily="18" charset="0"/>
              </a:rPr>
              <a:t>.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 (2015). </a:t>
            </a:r>
            <a:r>
              <a:rPr lang="en-GB" sz="7200" i="1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Student mental wellbeing in higher education. Good practice guide</a:t>
            </a:r>
            <a:r>
              <a:rPr lang="en-GB" sz="7200" dirty="0">
                <a:effectLst/>
                <a:ea typeface="Verdana" panose="020B0604030504040204" pitchFamily="34" charset="0"/>
                <a:cs typeface="Times New Roman" panose="02020603050405020304" pitchFamily="18" charset="0"/>
              </a:rPr>
              <a:t>. London: Universities UK.</a:t>
            </a:r>
          </a:p>
          <a:p>
            <a:pPr marL="285750" indent="-285750">
              <a:lnSpc>
                <a:spcPct val="115000"/>
              </a:lnSpc>
              <a:spcAft>
                <a:spcPts val="1000"/>
              </a:spcAft>
              <a:buFont typeface="Arial" panose="020B0604020202020204" pitchFamily="34" charset="0"/>
              <a:buChar char="•"/>
            </a:pPr>
            <a:endParaRPr lang="en-GB" sz="6200" dirty="0">
              <a:effectLst/>
              <a:ea typeface="Verdana" panose="020B0604030504040204" pitchFamily="34" charset="0"/>
              <a:cs typeface="Times New Roman" panose="02020603050405020304" pitchFamily="18" charset="0"/>
            </a:endParaRP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937918356"/>
      </p:ext>
    </p:extLst>
  </p:cSld>
  <p:clrMapOvr>
    <a:masterClrMapping/>
  </p:clrMapOvr>
</p:sld>
</file>

<file path=ppt/theme/theme1.xml><?xml version="1.0" encoding="utf-8"?>
<a:theme xmlns:a="http://schemas.openxmlformats.org/drawingml/2006/main" name="RGU Riverside">
  <a:themeElements>
    <a:clrScheme name="Grayscale">
      <a:dk1>
        <a:sysClr val="windowText" lastClr="000000"/>
      </a:dk1>
      <a:lt1>
        <a:sysClr val="window" lastClr="FFFFFF"/>
      </a:lt1>
      <a:dk2>
        <a:srgbClr val="000000"/>
      </a:dk2>
      <a:lt2>
        <a:srgbClr val="F8F8F8"/>
      </a:lt2>
      <a:accent1>
        <a:srgbClr val="DDDDDD"/>
      </a:accent1>
      <a:accent2>
        <a:srgbClr val="B2B2B2"/>
      </a:accent2>
      <a:accent3>
        <a:srgbClr val="969696"/>
      </a:accent3>
      <a:accent4>
        <a:srgbClr val="808080"/>
      </a:accent4>
      <a:accent5>
        <a:srgbClr val="5F5F5F"/>
      </a:accent5>
      <a:accent6>
        <a:srgbClr val="4D4D4D"/>
      </a:accent6>
      <a:hlink>
        <a:srgbClr val="5F5F5F"/>
      </a:hlink>
      <a:folHlink>
        <a:srgbClr val="919191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CD2E8043FFBB248969254E0B150C604" ma:contentTypeVersion="6" ma:contentTypeDescription="Create a new document." ma:contentTypeScope="" ma:versionID="4df0ee843b21db8638a754bddccd3c1f">
  <xsd:schema xmlns:xsd="http://www.w3.org/2001/XMLSchema" xmlns:xs="http://www.w3.org/2001/XMLSchema" xmlns:p="http://schemas.microsoft.com/office/2006/metadata/properties" xmlns:ns2="8e722a13-1766-48f1-a189-05f2a7939e3f" xmlns:ns3="b2734dc8-eb57-44fe-bf72-0e902939db77" targetNamespace="http://schemas.microsoft.com/office/2006/metadata/properties" ma:root="true" ma:fieldsID="0b1c62f441508769cfcfdf06a0dacb86" ns2:_="" ns3:_="">
    <xsd:import namespace="8e722a13-1766-48f1-a189-05f2a7939e3f"/>
    <xsd:import namespace="b2734dc8-eb57-44fe-bf72-0e902939db77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e722a13-1766-48f1-a189-05f2a7939e3f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2734dc8-eb57-44fe-bf72-0e902939db77" elementFormDefault="qualified">
    <xsd:import namespace="http://schemas.microsoft.com/office/2006/documentManagement/types"/>
    <xsd:import namespace="http://schemas.microsoft.com/office/infopath/2007/PartnerControls"/>
    <xsd:element name="SharedWithUsers" ma:index="12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3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C13F1F23-57B8-41ED-A519-5138DC3CA404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8e722a13-1766-48f1-a189-05f2a7939e3f"/>
    <ds:schemaRef ds:uri="b2734dc8-eb57-44fe-bf72-0e902939db77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6371D1EA-709F-4757-9FF7-25156DA48F65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886</TotalTime>
  <Words>1514</Words>
  <Application>Microsoft Office PowerPoint</Application>
  <PresentationFormat>Widescreen</PresentationFormat>
  <Paragraphs>95</Paragraphs>
  <Slides>16</Slides>
  <Notes>16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16</vt:i4>
      </vt:variant>
    </vt:vector>
  </HeadingPairs>
  <TitlesOfParts>
    <vt:vector size="25" baseType="lpstr">
      <vt:lpstr>Arial</vt:lpstr>
      <vt:lpstr>Calibri</vt:lpstr>
      <vt:lpstr>Calibri Light</vt:lpstr>
      <vt:lpstr>Symbol</vt:lpstr>
      <vt:lpstr>Verdana</vt:lpstr>
      <vt:lpstr>Zona Pro</vt:lpstr>
      <vt:lpstr>Zona Pro Regular Italic</vt:lpstr>
      <vt:lpstr>RGU Riverside</vt:lpstr>
      <vt:lpstr>Office Theme</vt:lpstr>
      <vt:lpstr>PowerPoint Presentation</vt:lpstr>
      <vt:lpstr>PowerPoint Presentation</vt:lpstr>
      <vt:lpstr>Co-producing a resilience toolkit</vt:lpstr>
      <vt:lpstr>QAA Scotland’s Enhancement theme:</vt:lpstr>
      <vt:lpstr>Co-producing a resilience toolkit</vt:lpstr>
      <vt:lpstr>Co-producing a resilience toolkit</vt:lpstr>
      <vt:lpstr>Student awareness of support resources</vt:lpstr>
      <vt:lpstr>Results</vt:lpstr>
      <vt:lpstr>Unawareness of resources</vt:lpstr>
      <vt:lpstr>Identifying barriers to (i) facilitating student resilience</vt:lpstr>
      <vt:lpstr>Identifying barriers to (ii) preventing student access of support</vt:lpstr>
      <vt:lpstr>Resilience Toolkit</vt:lpstr>
      <vt:lpstr>Resilience Toolkit</vt:lpstr>
      <vt:lpstr>Next steps</vt:lpstr>
      <vt:lpstr>References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Jaimie Allan (delta)</dc:creator>
  <cp:lastModifiedBy>Leah Morrison (lib)</cp:lastModifiedBy>
  <cp:revision>38</cp:revision>
  <cp:lastPrinted>2023-09-19T08:46:43Z</cp:lastPrinted>
  <dcterms:created xsi:type="dcterms:W3CDTF">2022-03-10T13:59:19Z</dcterms:created>
  <dcterms:modified xsi:type="dcterms:W3CDTF">2023-10-03T09:27:38Z</dcterms:modified>
</cp:coreProperties>
</file>