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4" r:id="rId1"/>
  </p:sldMasterIdLst>
  <p:notesMasterIdLst>
    <p:notesMasterId r:id="rId14"/>
  </p:notesMasterIdLst>
  <p:sldIdLst>
    <p:sldId id="256" r:id="rId2"/>
    <p:sldId id="257" r:id="rId3"/>
    <p:sldId id="3338" r:id="rId4"/>
    <p:sldId id="264" r:id="rId5"/>
    <p:sldId id="265" r:id="rId6"/>
    <p:sldId id="268" r:id="rId7"/>
    <p:sldId id="262" r:id="rId8"/>
    <p:sldId id="269" r:id="rId9"/>
    <p:sldId id="3324" r:id="rId10"/>
    <p:sldId id="278" r:id="rId11"/>
    <p:sldId id="3354" r:id="rId12"/>
    <p:sldId id="279"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8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381B2B-96F7-4F05-90DA-000101534AF5}" v="12" dt="2023-11-21T22:51:59.1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5" autoAdjust="0"/>
    <p:restoredTop sz="91093" autoAdjust="0"/>
  </p:normalViewPr>
  <p:slideViewPr>
    <p:cSldViewPr>
      <p:cViewPr varScale="1">
        <p:scale>
          <a:sx n="55" d="100"/>
          <a:sy n="55" d="100"/>
        </p:scale>
        <p:origin x="90" y="2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F2D7A1-1326-4A9B-B0FD-14D6F6DD88BE}" type="datetimeFigureOut">
              <a:rPr lang="en-US" smtClean="0"/>
              <a:t>12/18/2023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650DB6-65A9-4450-B054-5F2871BAC29B}" type="slidenum">
              <a:rPr lang="en-US" smtClean="0"/>
              <a:t>‹#›</a:t>
            </a:fld>
            <a:endParaRPr lang="en-US"/>
          </a:p>
        </p:txBody>
      </p:sp>
    </p:spTree>
    <p:extLst>
      <p:ext uri="{BB962C8B-B14F-4D97-AF65-F5344CB8AC3E}">
        <p14:creationId xmlns:p14="http://schemas.microsoft.com/office/powerpoint/2010/main" val="206643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0650DB6-65A9-4450-B054-5F2871BAC29B}" type="slidenum">
              <a:rPr lang="en-US" smtClean="0"/>
              <a:t>5</a:t>
            </a:fld>
            <a:endParaRPr lang="en-US"/>
          </a:p>
        </p:txBody>
      </p:sp>
    </p:spTree>
    <p:extLst>
      <p:ext uri="{BB962C8B-B14F-4D97-AF65-F5344CB8AC3E}">
        <p14:creationId xmlns:p14="http://schemas.microsoft.com/office/powerpoint/2010/main" val="2590566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0650DB6-65A9-4450-B054-5F2871BAC29B}" type="slidenum">
              <a:rPr lang="en-US" smtClean="0"/>
              <a:t>7</a:t>
            </a:fld>
            <a:endParaRPr lang="en-US"/>
          </a:p>
        </p:txBody>
      </p:sp>
    </p:spTree>
    <p:extLst>
      <p:ext uri="{BB962C8B-B14F-4D97-AF65-F5344CB8AC3E}">
        <p14:creationId xmlns:p14="http://schemas.microsoft.com/office/powerpoint/2010/main" val="64052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0650DB6-65A9-4450-B054-5F2871BAC29B}" type="slidenum">
              <a:rPr lang="en-US" smtClean="0"/>
              <a:t>8</a:t>
            </a:fld>
            <a:endParaRPr lang="en-US"/>
          </a:p>
        </p:txBody>
      </p:sp>
    </p:spTree>
    <p:extLst>
      <p:ext uri="{BB962C8B-B14F-4D97-AF65-F5344CB8AC3E}">
        <p14:creationId xmlns:p14="http://schemas.microsoft.com/office/powerpoint/2010/main" val="2041061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10/09/2021</a:t>
            </a:r>
          </a:p>
        </p:txBody>
      </p:sp>
      <p:sp>
        <p:nvSpPr>
          <p:cNvPr id="5" name="Footer Placeholder 4"/>
          <p:cNvSpPr>
            <a:spLocks noGrp="1"/>
          </p:cNvSpPr>
          <p:nvPr>
            <p:ph type="ftr" sz="quarter" idx="11"/>
          </p:nvPr>
        </p:nvSpPr>
        <p:spPr/>
        <p:txBody>
          <a:bodyPr/>
          <a:lstStyle/>
          <a:p>
            <a:r>
              <a:rPr lang="en-US"/>
              <a:t>WORLD SUSTAINABILITY CONFERENCE</a:t>
            </a:r>
            <a:endParaRPr lang="en-US" dirty="0"/>
          </a:p>
        </p:txBody>
      </p:sp>
      <p:sp>
        <p:nvSpPr>
          <p:cNvPr id="6" name="Slide Number Placeholder 5"/>
          <p:cNvSpPr>
            <a:spLocks noGrp="1"/>
          </p:cNvSpPr>
          <p:nvPr>
            <p:ph type="sldNum" sz="quarter" idx="12"/>
          </p:nvPr>
        </p:nvSpPr>
        <p:spPr/>
        <p:txBody>
          <a:bodyPr/>
          <a:lstStyle/>
          <a:p>
            <a:fld id="{33D52665-4630-4CAE-BDD4-5C08E1F79606}" type="slidenum">
              <a:rPr lang="en-US" smtClean="0"/>
              <a:t>‹#›</a:t>
            </a:fld>
            <a:endParaRPr lang="en-US"/>
          </a:p>
        </p:txBody>
      </p:sp>
    </p:spTree>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10/09/2021</a:t>
            </a:r>
          </a:p>
        </p:txBody>
      </p:sp>
      <p:sp>
        <p:nvSpPr>
          <p:cNvPr id="5" name="Footer Placeholder 4"/>
          <p:cNvSpPr>
            <a:spLocks noGrp="1"/>
          </p:cNvSpPr>
          <p:nvPr>
            <p:ph type="ftr" sz="quarter" idx="11"/>
          </p:nvPr>
        </p:nvSpPr>
        <p:spPr/>
        <p:txBody>
          <a:bodyPr/>
          <a:lstStyle/>
          <a:p>
            <a:r>
              <a:rPr lang="en-US"/>
              <a:t>WORLD SUSTAINABILITY CONFERENCE</a:t>
            </a:r>
          </a:p>
        </p:txBody>
      </p:sp>
      <p:sp>
        <p:nvSpPr>
          <p:cNvPr id="6" name="Slide Number Placeholder 5"/>
          <p:cNvSpPr>
            <a:spLocks noGrp="1"/>
          </p:cNvSpPr>
          <p:nvPr>
            <p:ph type="sldNum" sz="quarter" idx="12"/>
          </p:nvPr>
        </p:nvSpPr>
        <p:spPr/>
        <p:txBody>
          <a:bodyPr/>
          <a:lstStyle/>
          <a:p>
            <a:fld id="{33D52665-4630-4CAE-BDD4-5C08E1F7960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10/09/2021</a:t>
            </a:r>
          </a:p>
        </p:txBody>
      </p:sp>
      <p:sp>
        <p:nvSpPr>
          <p:cNvPr id="5" name="Footer Placeholder 4"/>
          <p:cNvSpPr>
            <a:spLocks noGrp="1"/>
          </p:cNvSpPr>
          <p:nvPr>
            <p:ph type="ftr" sz="quarter" idx="11"/>
          </p:nvPr>
        </p:nvSpPr>
        <p:spPr/>
        <p:txBody>
          <a:bodyPr/>
          <a:lstStyle/>
          <a:p>
            <a:r>
              <a:rPr lang="en-US"/>
              <a:t>WORLD SUSTAINABILITY CONFERENCE</a:t>
            </a:r>
          </a:p>
        </p:txBody>
      </p:sp>
      <p:sp>
        <p:nvSpPr>
          <p:cNvPr id="6" name="Slide Number Placeholder 5"/>
          <p:cNvSpPr>
            <a:spLocks noGrp="1"/>
          </p:cNvSpPr>
          <p:nvPr>
            <p:ph type="sldNum" sz="quarter" idx="12"/>
          </p:nvPr>
        </p:nvSpPr>
        <p:spPr/>
        <p:txBody>
          <a:bodyPr/>
          <a:lstStyle/>
          <a:p>
            <a:fld id="{33D52665-4630-4CAE-BDD4-5C08E1F79606}"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vl1pPr>
          </a:lstStyle>
          <a:p>
            <a:r>
              <a:rPr lang="en-US"/>
              <a:t>10/09/2021</a:t>
            </a:r>
            <a:endParaRPr lang="en-US" dirty="0"/>
          </a:p>
        </p:txBody>
      </p:sp>
      <p:sp>
        <p:nvSpPr>
          <p:cNvPr id="5" name="Footer Placeholder 4"/>
          <p:cNvSpPr>
            <a:spLocks noGrp="1"/>
          </p:cNvSpPr>
          <p:nvPr>
            <p:ph type="ftr" sz="quarter" idx="11"/>
          </p:nvPr>
        </p:nvSpPr>
        <p:spPr/>
        <p:txBody>
          <a:bodyPr/>
          <a:lstStyle>
            <a:lvl1pPr>
              <a:defRPr b="1">
                <a:solidFill>
                  <a:srgbClr val="00B050"/>
                </a:solidFill>
              </a:defRPr>
            </a:lvl1pPr>
          </a:lstStyle>
          <a:p>
            <a:r>
              <a:rPr lang="en-US" dirty="0"/>
              <a:t>WORLD SUSTAINABILITY CONFERENCE</a:t>
            </a:r>
          </a:p>
        </p:txBody>
      </p:sp>
      <p:sp>
        <p:nvSpPr>
          <p:cNvPr id="6" name="Slide Number Placeholder 5"/>
          <p:cNvSpPr>
            <a:spLocks noGrp="1"/>
          </p:cNvSpPr>
          <p:nvPr>
            <p:ph type="sldNum" sz="quarter" idx="12"/>
          </p:nvPr>
        </p:nvSpPr>
        <p:spPr/>
        <p:txBody>
          <a:bodyPr/>
          <a:lstStyle/>
          <a:p>
            <a:fld id="{33D52665-4630-4CAE-BDD4-5C08E1F79606}" type="slidenum">
              <a:rPr lang="en-US" smtClean="0"/>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3034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10/09/2021</a:t>
            </a:r>
          </a:p>
        </p:txBody>
      </p:sp>
      <p:sp>
        <p:nvSpPr>
          <p:cNvPr id="5" name="Footer Placeholder 4"/>
          <p:cNvSpPr>
            <a:spLocks noGrp="1"/>
          </p:cNvSpPr>
          <p:nvPr>
            <p:ph type="ftr" sz="quarter" idx="11"/>
          </p:nvPr>
        </p:nvSpPr>
        <p:spPr/>
        <p:txBody>
          <a:bodyPr/>
          <a:lstStyle/>
          <a:p>
            <a:r>
              <a:rPr lang="en-US"/>
              <a:t>WORLD SUSTAINABILITY CONFERENCE</a:t>
            </a:r>
          </a:p>
        </p:txBody>
      </p:sp>
      <p:sp>
        <p:nvSpPr>
          <p:cNvPr id="6" name="Slide Number Placeholder 5"/>
          <p:cNvSpPr>
            <a:spLocks noGrp="1"/>
          </p:cNvSpPr>
          <p:nvPr>
            <p:ph type="sldNum" sz="quarter" idx="12"/>
          </p:nvPr>
        </p:nvSpPr>
        <p:spPr/>
        <p:txBody>
          <a:bodyPr/>
          <a:lstStyle/>
          <a:p>
            <a:fld id="{33D52665-4630-4CAE-BDD4-5C08E1F7960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10/09/2021</a:t>
            </a:r>
          </a:p>
        </p:txBody>
      </p:sp>
      <p:sp>
        <p:nvSpPr>
          <p:cNvPr id="5" name="Footer Placeholder 4"/>
          <p:cNvSpPr>
            <a:spLocks noGrp="1"/>
          </p:cNvSpPr>
          <p:nvPr>
            <p:ph type="ftr" sz="quarter" idx="11"/>
          </p:nvPr>
        </p:nvSpPr>
        <p:spPr/>
        <p:txBody>
          <a:bodyPr/>
          <a:lstStyle/>
          <a:p>
            <a:r>
              <a:rPr lang="en-US"/>
              <a:t>WORLD SUSTAINABILITY CONFERENCE</a:t>
            </a:r>
          </a:p>
        </p:txBody>
      </p:sp>
      <p:sp>
        <p:nvSpPr>
          <p:cNvPr id="6" name="Slide Number Placeholder 5"/>
          <p:cNvSpPr>
            <a:spLocks noGrp="1"/>
          </p:cNvSpPr>
          <p:nvPr>
            <p:ph type="sldNum" sz="quarter" idx="12"/>
          </p:nvPr>
        </p:nvSpPr>
        <p:spPr/>
        <p:txBody>
          <a:bodyPr/>
          <a:lstStyle/>
          <a:p>
            <a:fld id="{33D52665-4630-4CAE-BDD4-5C08E1F7960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10/09/2021</a:t>
            </a:r>
          </a:p>
        </p:txBody>
      </p:sp>
      <p:sp>
        <p:nvSpPr>
          <p:cNvPr id="6" name="Footer Placeholder 5"/>
          <p:cNvSpPr>
            <a:spLocks noGrp="1"/>
          </p:cNvSpPr>
          <p:nvPr>
            <p:ph type="ftr" sz="quarter" idx="11"/>
          </p:nvPr>
        </p:nvSpPr>
        <p:spPr/>
        <p:txBody>
          <a:bodyPr/>
          <a:lstStyle/>
          <a:p>
            <a:r>
              <a:rPr lang="en-US"/>
              <a:t>WORLD SUSTAINABILITY CONFERENCE</a:t>
            </a:r>
          </a:p>
        </p:txBody>
      </p:sp>
      <p:sp>
        <p:nvSpPr>
          <p:cNvPr id="7" name="Slide Number Placeholder 6"/>
          <p:cNvSpPr>
            <a:spLocks noGrp="1"/>
          </p:cNvSpPr>
          <p:nvPr>
            <p:ph type="sldNum" sz="quarter" idx="12"/>
          </p:nvPr>
        </p:nvSpPr>
        <p:spPr/>
        <p:txBody>
          <a:bodyPr/>
          <a:lstStyle/>
          <a:p>
            <a:fld id="{33D52665-4630-4CAE-BDD4-5C08E1F7960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10/09/2021</a:t>
            </a:r>
          </a:p>
        </p:txBody>
      </p:sp>
      <p:sp>
        <p:nvSpPr>
          <p:cNvPr id="8" name="Footer Placeholder 7"/>
          <p:cNvSpPr>
            <a:spLocks noGrp="1"/>
          </p:cNvSpPr>
          <p:nvPr>
            <p:ph type="ftr" sz="quarter" idx="11"/>
          </p:nvPr>
        </p:nvSpPr>
        <p:spPr/>
        <p:txBody>
          <a:bodyPr/>
          <a:lstStyle/>
          <a:p>
            <a:r>
              <a:rPr lang="en-US"/>
              <a:t>WORLD SUSTAINABILITY CONFERENCE</a:t>
            </a:r>
          </a:p>
        </p:txBody>
      </p:sp>
      <p:sp>
        <p:nvSpPr>
          <p:cNvPr id="9" name="Slide Number Placeholder 8"/>
          <p:cNvSpPr>
            <a:spLocks noGrp="1"/>
          </p:cNvSpPr>
          <p:nvPr>
            <p:ph type="sldNum" sz="quarter" idx="12"/>
          </p:nvPr>
        </p:nvSpPr>
        <p:spPr/>
        <p:txBody>
          <a:bodyPr/>
          <a:lstStyle/>
          <a:p>
            <a:fld id="{33D52665-4630-4CAE-BDD4-5C08E1F7960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10/09/2021</a:t>
            </a:r>
          </a:p>
        </p:txBody>
      </p:sp>
      <p:sp>
        <p:nvSpPr>
          <p:cNvPr id="4" name="Footer Placeholder 3"/>
          <p:cNvSpPr>
            <a:spLocks noGrp="1"/>
          </p:cNvSpPr>
          <p:nvPr>
            <p:ph type="ftr" sz="quarter" idx="11"/>
          </p:nvPr>
        </p:nvSpPr>
        <p:spPr/>
        <p:txBody>
          <a:bodyPr/>
          <a:lstStyle/>
          <a:p>
            <a:r>
              <a:rPr lang="en-US"/>
              <a:t>WORLD SUSTAINABILITY CONFERENCE</a:t>
            </a:r>
          </a:p>
        </p:txBody>
      </p:sp>
      <p:sp>
        <p:nvSpPr>
          <p:cNvPr id="5" name="Slide Number Placeholder 4"/>
          <p:cNvSpPr>
            <a:spLocks noGrp="1"/>
          </p:cNvSpPr>
          <p:nvPr>
            <p:ph type="sldNum" sz="quarter" idx="12"/>
          </p:nvPr>
        </p:nvSpPr>
        <p:spPr/>
        <p:txBody>
          <a:bodyPr/>
          <a:lstStyle/>
          <a:p>
            <a:fld id="{33D52665-4630-4CAE-BDD4-5C08E1F7960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10/09/2021</a:t>
            </a:r>
          </a:p>
        </p:txBody>
      </p:sp>
      <p:sp>
        <p:nvSpPr>
          <p:cNvPr id="3" name="Footer Placeholder 2"/>
          <p:cNvSpPr>
            <a:spLocks noGrp="1"/>
          </p:cNvSpPr>
          <p:nvPr>
            <p:ph type="ftr" sz="quarter" idx="11"/>
          </p:nvPr>
        </p:nvSpPr>
        <p:spPr/>
        <p:txBody>
          <a:bodyPr/>
          <a:lstStyle/>
          <a:p>
            <a:r>
              <a:rPr lang="en-US"/>
              <a:t>WORLD SUSTAINABILITY CONFERENCE</a:t>
            </a:r>
          </a:p>
        </p:txBody>
      </p:sp>
      <p:sp>
        <p:nvSpPr>
          <p:cNvPr id="4" name="Slide Number Placeholder 3"/>
          <p:cNvSpPr>
            <a:spLocks noGrp="1"/>
          </p:cNvSpPr>
          <p:nvPr>
            <p:ph type="sldNum" sz="quarter" idx="12"/>
          </p:nvPr>
        </p:nvSpPr>
        <p:spPr/>
        <p:txBody>
          <a:bodyPr/>
          <a:lstStyle/>
          <a:p>
            <a:fld id="{33D52665-4630-4CAE-BDD4-5C08E1F7960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10/09/2021</a:t>
            </a:r>
          </a:p>
        </p:txBody>
      </p:sp>
      <p:sp>
        <p:nvSpPr>
          <p:cNvPr id="6" name="Footer Placeholder 5"/>
          <p:cNvSpPr>
            <a:spLocks noGrp="1"/>
          </p:cNvSpPr>
          <p:nvPr>
            <p:ph type="ftr" sz="quarter" idx="11"/>
          </p:nvPr>
        </p:nvSpPr>
        <p:spPr/>
        <p:txBody>
          <a:bodyPr/>
          <a:lstStyle/>
          <a:p>
            <a:r>
              <a:rPr lang="en-US"/>
              <a:t>WORLD SUSTAINABILITY CONFERENCE</a:t>
            </a:r>
          </a:p>
        </p:txBody>
      </p:sp>
      <p:sp>
        <p:nvSpPr>
          <p:cNvPr id="7" name="Slide Number Placeholder 6"/>
          <p:cNvSpPr>
            <a:spLocks noGrp="1"/>
          </p:cNvSpPr>
          <p:nvPr>
            <p:ph type="sldNum" sz="quarter" idx="12"/>
          </p:nvPr>
        </p:nvSpPr>
        <p:spPr/>
        <p:txBody>
          <a:bodyPr/>
          <a:lstStyle/>
          <a:p>
            <a:fld id="{33D52665-4630-4CAE-BDD4-5C08E1F79606}"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r>
              <a:rPr lang="en-US"/>
              <a:t>10/09/2021</a:t>
            </a:r>
          </a:p>
        </p:txBody>
      </p:sp>
      <p:sp>
        <p:nvSpPr>
          <p:cNvPr id="9" name="Slide Number Placeholder 8"/>
          <p:cNvSpPr>
            <a:spLocks noGrp="1"/>
          </p:cNvSpPr>
          <p:nvPr>
            <p:ph type="sldNum" sz="quarter" idx="11"/>
          </p:nvPr>
        </p:nvSpPr>
        <p:spPr/>
        <p:txBody>
          <a:bodyPr/>
          <a:lstStyle/>
          <a:p>
            <a:fld id="{33D52665-4630-4CAE-BDD4-5C08E1F79606}" type="slidenum">
              <a:rPr lang="en-US" smtClean="0"/>
              <a:t>‹#›</a:t>
            </a:fld>
            <a:endParaRPr lang="en-US"/>
          </a:p>
        </p:txBody>
      </p:sp>
      <p:sp>
        <p:nvSpPr>
          <p:cNvPr id="10" name="Footer Placeholder 9"/>
          <p:cNvSpPr>
            <a:spLocks noGrp="1"/>
          </p:cNvSpPr>
          <p:nvPr>
            <p:ph type="ftr" sz="quarter" idx="12"/>
          </p:nvPr>
        </p:nvSpPr>
        <p:spPr/>
        <p:txBody>
          <a:bodyPr/>
          <a:lstStyle/>
          <a:p>
            <a:r>
              <a:rPr lang="en-US"/>
              <a:t>WORLD SUSTAINABILITY CONFERENCE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33D52665-4630-4CAE-BDD4-5C08E1F79606}"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r>
              <a:rPr lang="en-US"/>
              <a:t>WORLD SUSTAINABILITY CONFERENCE</a:t>
            </a:r>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r>
              <a:rPr lang="en-US"/>
              <a:t>10/09/2021</a:t>
            </a:r>
          </a:p>
        </p:txBody>
      </p:sp>
    </p:spTree>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Lst>
  <p:hf sldNum="0" hd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838200" y="1612414"/>
            <a:ext cx="7772400" cy="2212975"/>
          </a:xfrm>
          <a:prstGeom prst="rect">
            <a:avLst/>
          </a:prstGeom>
        </p:spPr>
        <p:txBody>
          <a:bodyPr>
            <a:normAutofit/>
          </a:bodyPr>
          <a:lstStyle/>
          <a:p>
            <a:pPr algn="ctr"/>
            <a:r>
              <a:rPr lang="en-US" sz="4000" b="1" dirty="0">
                <a:solidFill>
                  <a:schemeClr val="tx1"/>
                </a:solidFill>
                <a:latin typeface="Arial Rounded MT Bold" panose="020F0704030504030204" pitchFamily="34" charset="0"/>
              </a:rPr>
              <a:t>WORLD SUSTAINABILITY CONFERENCE</a:t>
            </a:r>
            <a:br>
              <a:rPr lang="en-US" sz="4000" b="1" dirty="0">
                <a:solidFill>
                  <a:schemeClr val="tx1"/>
                </a:solidFill>
                <a:latin typeface="Arial Rounded MT Bold" panose="020F0704030504030204" pitchFamily="34" charset="0"/>
              </a:rPr>
            </a:br>
            <a:r>
              <a:rPr lang="en-US" sz="4000" b="1" dirty="0">
                <a:solidFill>
                  <a:schemeClr val="tx1"/>
                </a:solidFill>
                <a:latin typeface="Arial Rounded MT Bold" panose="020F0704030504030204" pitchFamily="34" charset="0"/>
              </a:rPr>
              <a:t>NOVEMBER 22, 2023</a:t>
            </a:r>
          </a:p>
        </p:txBody>
      </p:sp>
      <p:pic>
        <p:nvPicPr>
          <p:cNvPr id="5" name="Picture 4" descr="Capture_wsclogo.PNG"/>
          <p:cNvPicPr>
            <a:picLocks noChangeAspect="1"/>
          </p:cNvPicPr>
          <p:nvPr/>
        </p:nvPicPr>
        <p:blipFill>
          <a:blip r:embed="rId2"/>
          <a:stretch>
            <a:fillRect/>
          </a:stretch>
        </p:blipFill>
        <p:spPr>
          <a:xfrm>
            <a:off x="4152899" y="842736"/>
            <a:ext cx="838349" cy="808408"/>
          </a:xfrm>
          <a:prstGeom prst="rect">
            <a:avLst/>
          </a:prstGeom>
        </p:spPr>
      </p:pic>
      <p:sp>
        <p:nvSpPr>
          <p:cNvPr id="3" name="Rectangle 2"/>
          <p:cNvSpPr/>
          <p:nvPr/>
        </p:nvSpPr>
        <p:spPr>
          <a:xfrm>
            <a:off x="1346200" y="3863033"/>
            <a:ext cx="7010400" cy="400110"/>
          </a:xfrm>
          <a:prstGeom prst="rect">
            <a:avLst/>
          </a:prstGeom>
        </p:spPr>
        <p:txBody>
          <a:bodyPr wrap="square">
            <a:spAutoFit/>
          </a:bodyPr>
          <a:lstStyle/>
          <a:p>
            <a:r>
              <a:rPr lang="en-US" sz="2000" dirty="0">
                <a:solidFill>
                  <a:schemeClr val="tx1">
                    <a:lumMod val="90000"/>
                    <a:lumOff val="10000"/>
                  </a:schemeClr>
                </a:solidFill>
                <a:latin typeface="Bahnschrift Condensed" panose="020B0502040204020203" pitchFamily="34" charset="0"/>
              </a:rPr>
              <a:t>Harnessing the Intersection of Food, Water, and Energy for a Sustainable Future</a:t>
            </a:r>
          </a:p>
        </p:txBody>
      </p:sp>
      <p:sp>
        <p:nvSpPr>
          <p:cNvPr id="4" name="Rectangle 3"/>
          <p:cNvSpPr/>
          <p:nvPr/>
        </p:nvSpPr>
        <p:spPr>
          <a:xfrm>
            <a:off x="2438474" y="4622800"/>
            <a:ext cx="4267200" cy="461665"/>
          </a:xfrm>
          <a:prstGeom prst="rect">
            <a:avLst/>
          </a:prstGeom>
        </p:spPr>
        <p:txBody>
          <a:bodyPr wrap="square">
            <a:spAutoFit/>
          </a:bodyPr>
          <a:lstStyle/>
          <a:p>
            <a:pPr algn="ctr"/>
            <a:r>
              <a:rPr lang="en-US" sz="2400" b="1" dirty="0">
                <a:latin typeface="Bahnschrift Condensed" panose="020B0502040204020203" pitchFamily="34" charset="0"/>
              </a:rPr>
              <a:t>Hybrid I University of Birmingham, UK</a:t>
            </a:r>
            <a:endParaRPr lang="en-US" sz="2400" dirty="0">
              <a:latin typeface="Bahnschrift Condensed" panose="020B0502040204020203" pitchFamily="34" charset="0"/>
            </a:endParaRPr>
          </a:p>
        </p:txBody>
      </p:sp>
      <p:sp>
        <p:nvSpPr>
          <p:cNvPr id="6" name="Rectangle 5"/>
          <p:cNvSpPr/>
          <p:nvPr/>
        </p:nvSpPr>
        <p:spPr>
          <a:xfrm>
            <a:off x="0" y="0"/>
            <a:ext cx="228600" cy="6858000"/>
          </a:xfrm>
          <a:prstGeom prst="rect">
            <a:avLst/>
          </a:prstGeom>
          <a:solidFill>
            <a:srgbClr val="0058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A1284-8FA3-F9B7-C66D-36A6918B125B}"/>
              </a:ext>
            </a:extLst>
          </p:cNvPr>
          <p:cNvSpPr>
            <a:spLocks noGrp="1"/>
          </p:cNvSpPr>
          <p:nvPr>
            <p:ph type="title"/>
          </p:nvPr>
        </p:nvSpPr>
        <p:spPr/>
        <p:txBody>
          <a:bodyPr/>
          <a:lstStyle/>
          <a:p>
            <a:r>
              <a:rPr lang="en-GB" dirty="0"/>
              <a:t>Findings/ Implications</a:t>
            </a:r>
          </a:p>
        </p:txBody>
      </p:sp>
      <p:sp>
        <p:nvSpPr>
          <p:cNvPr id="3" name="Content Placeholder 2">
            <a:extLst>
              <a:ext uri="{FF2B5EF4-FFF2-40B4-BE49-F238E27FC236}">
                <a16:creationId xmlns:a16="http://schemas.microsoft.com/office/drawing/2014/main" id="{E7471E7D-EF46-F0BB-CA26-900C31AEC880}"/>
              </a:ext>
            </a:extLst>
          </p:cNvPr>
          <p:cNvSpPr>
            <a:spLocks noGrp="1"/>
          </p:cNvSpPr>
          <p:nvPr>
            <p:ph idx="1"/>
          </p:nvPr>
        </p:nvSpPr>
        <p:spPr/>
        <p:txBody>
          <a:bodyPr>
            <a:normAutofit fontScale="92500"/>
          </a:bodyPr>
          <a:lstStyle/>
          <a:p>
            <a:r>
              <a:rPr lang="en-GB" dirty="0"/>
              <a:t>Our findings demonstrate that an </a:t>
            </a:r>
            <a:r>
              <a:rPr lang="en-GB" b="1" dirty="0"/>
              <a:t>unfair playing field exists on financial returns between renewable energy and investment alternatives available to the crowd</a:t>
            </a:r>
            <a:r>
              <a:rPr lang="en-GB" dirty="0"/>
              <a:t>.</a:t>
            </a:r>
          </a:p>
          <a:p>
            <a:r>
              <a:rPr lang="en-GB" dirty="0"/>
              <a:t> Hence, the crowdfunding landscape will </a:t>
            </a:r>
            <a:r>
              <a:rPr lang="en-GB" b="1" dirty="0"/>
              <a:t>require deliberate design to improve attractiveness around non-financial attributes such as developer/fundraiser reputation and project viability to further strengthen project economics</a:t>
            </a:r>
            <a:r>
              <a:rPr lang="en-GB" dirty="0"/>
              <a:t>.</a:t>
            </a:r>
          </a:p>
          <a:p>
            <a:r>
              <a:rPr lang="en-GB" dirty="0"/>
              <a:t>Additionally, perceptions around </a:t>
            </a:r>
            <a:r>
              <a:rPr lang="en-GB" b="1" dirty="0"/>
              <a:t>security and ease of use </a:t>
            </a:r>
            <a:r>
              <a:rPr lang="en-GB" dirty="0"/>
              <a:t>of crowdfunding platforms are highlighted with the former being situated in the challenges of the broader banking or financial system</a:t>
            </a:r>
          </a:p>
          <a:p>
            <a:r>
              <a:rPr lang="en-GB" b="1" dirty="0"/>
              <a:t>Need for social proof and quality signalling </a:t>
            </a:r>
            <a:r>
              <a:rPr lang="en-GB" dirty="0"/>
              <a:t>to attract household investors. Further research around motivations for collective action in such developing markets is also recommended</a:t>
            </a:r>
          </a:p>
        </p:txBody>
      </p:sp>
      <p:sp>
        <p:nvSpPr>
          <p:cNvPr id="4" name="Footer Placeholder 3">
            <a:extLst>
              <a:ext uri="{FF2B5EF4-FFF2-40B4-BE49-F238E27FC236}">
                <a16:creationId xmlns:a16="http://schemas.microsoft.com/office/drawing/2014/main" id="{399D4411-D730-D3C2-6A6B-F2AE9112B7B1}"/>
              </a:ext>
            </a:extLst>
          </p:cNvPr>
          <p:cNvSpPr>
            <a:spLocks noGrp="1"/>
          </p:cNvSpPr>
          <p:nvPr>
            <p:ph type="ftr" sz="quarter" idx="11"/>
          </p:nvPr>
        </p:nvSpPr>
        <p:spPr/>
        <p:txBody>
          <a:bodyPr/>
          <a:lstStyle/>
          <a:p>
            <a:r>
              <a:rPr lang="en-US"/>
              <a:t>WORLD SUSTAINABILITY CONFERENCE</a:t>
            </a:r>
          </a:p>
        </p:txBody>
      </p:sp>
    </p:spTree>
    <p:extLst>
      <p:ext uri="{BB962C8B-B14F-4D97-AF65-F5344CB8AC3E}">
        <p14:creationId xmlns:p14="http://schemas.microsoft.com/office/powerpoint/2010/main" val="254352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E0218F9A-C054-ED48-A6FC-15FE586DCAF9}"/>
              </a:ext>
            </a:extLst>
          </p:cNvPr>
          <p:cNvSpPr txBox="1"/>
          <p:nvPr/>
        </p:nvSpPr>
        <p:spPr>
          <a:xfrm>
            <a:off x="3483410" y="1086279"/>
            <a:ext cx="2177199" cy="438710"/>
          </a:xfrm>
          <a:prstGeom prst="rect">
            <a:avLst/>
          </a:prstGeom>
          <a:noFill/>
        </p:spPr>
        <p:txBody>
          <a:bodyPr wrap="none" rtlCol="0">
            <a:spAutoFit/>
          </a:bodyPr>
          <a:lstStyle/>
          <a:p>
            <a:pPr algn="ctr"/>
            <a:r>
              <a:rPr lang="en-US" sz="2251" b="1" dirty="0">
                <a:solidFill>
                  <a:schemeClr val="tx2"/>
                </a:solidFill>
                <a:latin typeface="Poppins" pitchFamily="2" charset="77"/>
                <a:cs typeface="Poppins" pitchFamily="2" charset="77"/>
              </a:rPr>
              <a:t>CONCLUSION </a:t>
            </a:r>
          </a:p>
        </p:txBody>
      </p:sp>
      <p:grpSp>
        <p:nvGrpSpPr>
          <p:cNvPr id="3" name="Group 60141">
            <a:extLst>
              <a:ext uri="{FF2B5EF4-FFF2-40B4-BE49-F238E27FC236}">
                <a16:creationId xmlns:a16="http://schemas.microsoft.com/office/drawing/2014/main" id="{FB7B1AA8-89CE-444E-B0C4-3E99B892BCD2}"/>
              </a:ext>
            </a:extLst>
          </p:cNvPr>
          <p:cNvGrpSpPr/>
          <p:nvPr/>
        </p:nvGrpSpPr>
        <p:grpSpPr>
          <a:xfrm>
            <a:off x="5444075" y="1957571"/>
            <a:ext cx="2489712" cy="3733890"/>
            <a:chOff x="0" y="0"/>
            <a:chExt cx="3810000" cy="5713960"/>
          </a:xfrm>
        </p:grpSpPr>
        <p:grpSp>
          <p:nvGrpSpPr>
            <p:cNvPr id="18" name="Group 60139">
              <a:extLst>
                <a:ext uri="{FF2B5EF4-FFF2-40B4-BE49-F238E27FC236}">
                  <a16:creationId xmlns:a16="http://schemas.microsoft.com/office/drawing/2014/main" id="{38F9DE94-30D5-B54B-A17B-A2F6C84B7753}"/>
                </a:ext>
              </a:extLst>
            </p:cNvPr>
            <p:cNvGrpSpPr/>
            <p:nvPr/>
          </p:nvGrpSpPr>
          <p:grpSpPr>
            <a:xfrm>
              <a:off x="0" y="2595126"/>
              <a:ext cx="3810000" cy="3118835"/>
              <a:chOff x="0" y="0"/>
              <a:chExt cx="3810000" cy="3118833"/>
            </a:xfrm>
          </p:grpSpPr>
          <p:grpSp>
            <p:nvGrpSpPr>
              <p:cNvPr id="20" name="Group 60132">
                <a:extLst>
                  <a:ext uri="{FF2B5EF4-FFF2-40B4-BE49-F238E27FC236}">
                    <a16:creationId xmlns:a16="http://schemas.microsoft.com/office/drawing/2014/main" id="{E88776C2-39A7-C142-A5A2-E53354AEAA90}"/>
                  </a:ext>
                </a:extLst>
              </p:cNvPr>
              <p:cNvGrpSpPr/>
              <p:nvPr/>
            </p:nvGrpSpPr>
            <p:grpSpPr>
              <a:xfrm>
                <a:off x="0" y="1447998"/>
                <a:ext cx="3810000" cy="1670836"/>
                <a:chOff x="0" y="0"/>
                <a:chExt cx="3810000" cy="1670835"/>
              </a:xfrm>
            </p:grpSpPr>
            <p:sp>
              <p:nvSpPr>
                <p:cNvPr id="27" name="Shape 60130">
                  <a:extLst>
                    <a:ext uri="{FF2B5EF4-FFF2-40B4-BE49-F238E27FC236}">
                      <a16:creationId xmlns:a16="http://schemas.microsoft.com/office/drawing/2014/main" id="{355A99CE-62FC-5D4B-AC78-B9F827B2C881}"/>
                    </a:ext>
                  </a:extLst>
                </p:cNvPr>
                <p:cNvSpPr/>
                <p:nvPr/>
              </p:nvSpPr>
              <p:spPr>
                <a:xfrm>
                  <a:off x="0" y="440370"/>
                  <a:ext cx="3810000" cy="1230466"/>
                </a:xfrm>
                <a:custGeom>
                  <a:avLst/>
                  <a:gdLst/>
                  <a:ahLst/>
                  <a:cxnLst>
                    <a:cxn ang="0">
                      <a:pos x="wd2" y="hd2"/>
                    </a:cxn>
                    <a:cxn ang="5400000">
                      <a:pos x="wd2" y="hd2"/>
                    </a:cxn>
                    <a:cxn ang="10800000">
                      <a:pos x="wd2" y="hd2"/>
                    </a:cxn>
                    <a:cxn ang="16200000">
                      <a:pos x="wd2" y="hd2"/>
                    </a:cxn>
                  </a:cxnLst>
                  <a:rect l="0" t="0" r="r" b="b"/>
                  <a:pathLst>
                    <a:path w="21600" h="21600" extrusionOk="0">
                      <a:moveTo>
                        <a:pt x="14" y="0"/>
                      </a:moveTo>
                      <a:lnTo>
                        <a:pt x="14" y="243"/>
                      </a:lnTo>
                      <a:cubicBezTo>
                        <a:pt x="14" y="216"/>
                        <a:pt x="17" y="189"/>
                        <a:pt x="20" y="162"/>
                      </a:cubicBezTo>
                      <a:cubicBezTo>
                        <a:pt x="22" y="135"/>
                        <a:pt x="25" y="108"/>
                        <a:pt x="26" y="81"/>
                      </a:cubicBezTo>
                      <a:cubicBezTo>
                        <a:pt x="25" y="67"/>
                        <a:pt x="23" y="54"/>
                        <a:pt x="20" y="40"/>
                      </a:cubicBezTo>
                      <a:cubicBezTo>
                        <a:pt x="17" y="27"/>
                        <a:pt x="15" y="14"/>
                        <a:pt x="14" y="0"/>
                      </a:cubicBezTo>
                      <a:close/>
                      <a:moveTo>
                        <a:pt x="14" y="243"/>
                      </a:moveTo>
                      <a:lnTo>
                        <a:pt x="0" y="15376"/>
                      </a:lnTo>
                      <a:cubicBezTo>
                        <a:pt x="107" y="16722"/>
                        <a:pt x="1164" y="18127"/>
                        <a:pt x="3165" y="19385"/>
                      </a:cubicBezTo>
                      <a:cubicBezTo>
                        <a:pt x="5310" y="20735"/>
                        <a:pt x="8053" y="21600"/>
                        <a:pt x="10804" y="21600"/>
                      </a:cubicBezTo>
                      <a:cubicBezTo>
                        <a:pt x="13554" y="21600"/>
                        <a:pt x="16295" y="20735"/>
                        <a:pt x="18440" y="19385"/>
                      </a:cubicBezTo>
                      <a:cubicBezTo>
                        <a:pt x="20441" y="18126"/>
                        <a:pt x="21493" y="16722"/>
                        <a:pt x="21600" y="15376"/>
                      </a:cubicBezTo>
                      <a:lnTo>
                        <a:pt x="21600" y="235"/>
                      </a:lnTo>
                      <a:cubicBezTo>
                        <a:pt x="21598" y="268"/>
                        <a:pt x="21593" y="300"/>
                        <a:pt x="21587" y="331"/>
                      </a:cubicBezTo>
                      <a:cubicBezTo>
                        <a:pt x="21582" y="363"/>
                        <a:pt x="21576" y="394"/>
                        <a:pt x="21571" y="427"/>
                      </a:cubicBezTo>
                      <a:cubicBezTo>
                        <a:pt x="21527" y="1411"/>
                        <a:pt x="21267" y="2344"/>
                        <a:pt x="20776" y="3193"/>
                      </a:cubicBezTo>
                      <a:cubicBezTo>
                        <a:pt x="20237" y="4124"/>
                        <a:pt x="19439" y="4956"/>
                        <a:pt x="18397" y="5672"/>
                      </a:cubicBezTo>
                      <a:cubicBezTo>
                        <a:pt x="14122" y="8612"/>
                        <a:pt x="7286" y="9036"/>
                        <a:pt x="3122" y="5672"/>
                      </a:cubicBezTo>
                      <a:cubicBezTo>
                        <a:pt x="1047" y="3996"/>
                        <a:pt x="13" y="2132"/>
                        <a:pt x="14" y="243"/>
                      </a:cubicBezTo>
                      <a:close/>
                    </a:path>
                  </a:pathLst>
                </a:custGeom>
                <a:solidFill>
                  <a:schemeClr val="accent1"/>
                </a:solidFill>
                <a:ln w="12700" cap="flat">
                  <a:noFill/>
                  <a:miter lim="400000"/>
                </a:ln>
                <a:effectLst/>
              </p:spPr>
              <p:txBody>
                <a:bodyPr wrap="square" lIns="0" tIns="0" rIns="0" bIns="0" numCol="1" anchor="t">
                  <a:noAutofit/>
                </a:bodyPr>
                <a:lstStyle/>
                <a:p>
                  <a:endParaRPr sz="1899" dirty="0">
                    <a:latin typeface="Lato Light" panose="020F0502020204030203" pitchFamily="34" charset="0"/>
                  </a:endParaRPr>
                </a:p>
              </p:txBody>
            </p:sp>
            <p:sp>
              <p:nvSpPr>
                <p:cNvPr id="28" name="Shape 60131">
                  <a:extLst>
                    <a:ext uri="{FF2B5EF4-FFF2-40B4-BE49-F238E27FC236}">
                      <a16:creationId xmlns:a16="http://schemas.microsoft.com/office/drawing/2014/main" id="{77F3746A-D15C-734A-B6F1-523E222C180A}"/>
                    </a:ext>
                  </a:extLst>
                </p:cNvPr>
                <p:cNvSpPr/>
                <p:nvPr/>
              </p:nvSpPr>
              <p:spPr>
                <a:xfrm>
                  <a:off x="1182" y="0"/>
                  <a:ext cx="3807636" cy="901457"/>
                </a:xfrm>
                <a:custGeom>
                  <a:avLst/>
                  <a:gdLst/>
                  <a:ahLst/>
                  <a:cxnLst>
                    <a:cxn ang="0">
                      <a:pos x="wd2" y="hd2"/>
                    </a:cxn>
                    <a:cxn ang="5400000">
                      <a:pos x="wd2" y="hd2"/>
                    </a:cxn>
                    <a:cxn ang="10800000">
                      <a:pos x="wd2" y="hd2"/>
                    </a:cxn>
                    <a:cxn ang="16200000">
                      <a:pos x="wd2" y="hd2"/>
                    </a:cxn>
                  </a:cxnLst>
                  <a:rect l="0" t="0" r="r" b="b"/>
                  <a:pathLst>
                    <a:path w="20588" h="19045" extrusionOk="0">
                      <a:moveTo>
                        <a:pt x="17544" y="2901"/>
                      </a:moveTo>
                      <a:cubicBezTo>
                        <a:pt x="19524" y="4568"/>
                        <a:pt x="20601" y="6894"/>
                        <a:pt x="20588" y="9588"/>
                      </a:cubicBezTo>
                      <a:cubicBezTo>
                        <a:pt x="20581" y="10887"/>
                        <a:pt x="20320" y="12107"/>
                        <a:pt x="19813" y="13217"/>
                      </a:cubicBezTo>
                      <a:cubicBezTo>
                        <a:pt x="19299" y="14339"/>
                        <a:pt x="18538" y="15344"/>
                        <a:pt x="17544" y="16205"/>
                      </a:cubicBezTo>
                      <a:cubicBezTo>
                        <a:pt x="13467" y="19737"/>
                        <a:pt x="6947" y="20241"/>
                        <a:pt x="2976" y="16205"/>
                      </a:cubicBezTo>
                      <a:cubicBezTo>
                        <a:pt x="-999" y="12164"/>
                        <a:pt x="-985" y="7171"/>
                        <a:pt x="2976" y="2901"/>
                      </a:cubicBezTo>
                      <a:cubicBezTo>
                        <a:pt x="6928" y="-1359"/>
                        <a:pt x="13441" y="-553"/>
                        <a:pt x="17544" y="2901"/>
                      </a:cubicBezTo>
                      <a:close/>
                    </a:path>
                  </a:pathLst>
                </a:custGeom>
                <a:solidFill>
                  <a:schemeClr val="accent1">
                    <a:lumMod val="75000"/>
                  </a:schemeClr>
                </a:solidFill>
                <a:ln w="12700" cap="flat">
                  <a:noFill/>
                  <a:miter lim="400000"/>
                </a:ln>
                <a:effectLst/>
              </p:spPr>
              <p:txBody>
                <a:bodyPr wrap="square" lIns="0" tIns="0" rIns="0" bIns="0" numCol="1" anchor="t">
                  <a:noAutofit/>
                </a:bodyPr>
                <a:lstStyle/>
                <a:p>
                  <a:endParaRPr sz="1899" dirty="0">
                    <a:latin typeface="Lato Light" panose="020F0502020204030203" pitchFamily="34" charset="0"/>
                  </a:endParaRPr>
                </a:p>
              </p:txBody>
            </p:sp>
          </p:grpSp>
          <p:grpSp>
            <p:nvGrpSpPr>
              <p:cNvPr id="21" name="Group 60135">
                <a:extLst>
                  <a:ext uri="{FF2B5EF4-FFF2-40B4-BE49-F238E27FC236}">
                    <a16:creationId xmlns:a16="http://schemas.microsoft.com/office/drawing/2014/main" id="{0D4D3E3A-A2C0-A748-A7A0-FA7686FE0BDB}"/>
                  </a:ext>
                </a:extLst>
              </p:cNvPr>
              <p:cNvGrpSpPr/>
              <p:nvPr/>
            </p:nvGrpSpPr>
            <p:grpSpPr>
              <a:xfrm>
                <a:off x="317500" y="689844"/>
                <a:ext cx="3175000" cy="1421546"/>
                <a:chOff x="0" y="0"/>
                <a:chExt cx="3175000" cy="1421544"/>
              </a:xfrm>
            </p:grpSpPr>
            <p:sp>
              <p:nvSpPr>
                <p:cNvPr id="25" name="Shape 60133">
                  <a:extLst>
                    <a:ext uri="{FF2B5EF4-FFF2-40B4-BE49-F238E27FC236}">
                      <a16:creationId xmlns:a16="http://schemas.microsoft.com/office/drawing/2014/main" id="{ED5F3C55-4FBF-F44E-95D2-8217F3DCE593}"/>
                    </a:ext>
                  </a:extLst>
                </p:cNvPr>
                <p:cNvSpPr/>
                <p:nvPr/>
              </p:nvSpPr>
              <p:spPr>
                <a:xfrm>
                  <a:off x="0" y="331705"/>
                  <a:ext cx="3175000" cy="1089840"/>
                </a:xfrm>
                <a:custGeom>
                  <a:avLst/>
                  <a:gdLst/>
                  <a:ahLst/>
                  <a:cxnLst>
                    <a:cxn ang="0">
                      <a:pos x="wd2" y="hd2"/>
                    </a:cxn>
                    <a:cxn ang="5400000">
                      <a:pos x="wd2" y="hd2"/>
                    </a:cxn>
                    <a:cxn ang="10800000">
                      <a:pos x="wd2" y="hd2"/>
                    </a:cxn>
                    <a:cxn ang="16200000">
                      <a:pos x="wd2" y="hd2"/>
                    </a:cxn>
                  </a:cxnLst>
                  <a:rect l="0" t="0" r="r" b="b"/>
                  <a:pathLst>
                    <a:path w="21583" h="21571" extrusionOk="0">
                      <a:moveTo>
                        <a:pt x="15" y="0"/>
                      </a:moveTo>
                      <a:lnTo>
                        <a:pt x="0" y="15836"/>
                      </a:lnTo>
                      <a:cubicBezTo>
                        <a:pt x="64" y="17166"/>
                        <a:pt x="1121" y="18372"/>
                        <a:pt x="3161" y="19487"/>
                      </a:cubicBezTo>
                      <a:cubicBezTo>
                        <a:pt x="5295" y="20653"/>
                        <a:pt x="8041" y="21541"/>
                        <a:pt x="10794" y="21571"/>
                      </a:cubicBezTo>
                      <a:cubicBezTo>
                        <a:pt x="13549" y="21600"/>
                        <a:pt x="16295" y="20748"/>
                        <a:pt x="18424" y="19487"/>
                      </a:cubicBezTo>
                      <a:cubicBezTo>
                        <a:pt x="20460" y="18281"/>
                        <a:pt x="21513" y="16919"/>
                        <a:pt x="21583" y="15560"/>
                      </a:cubicBezTo>
                      <a:lnTo>
                        <a:pt x="21583" y="241"/>
                      </a:lnTo>
                      <a:cubicBezTo>
                        <a:pt x="21578" y="316"/>
                        <a:pt x="21570" y="391"/>
                        <a:pt x="21558" y="466"/>
                      </a:cubicBezTo>
                      <a:cubicBezTo>
                        <a:pt x="21547" y="541"/>
                        <a:pt x="21533" y="615"/>
                        <a:pt x="21518" y="689"/>
                      </a:cubicBezTo>
                      <a:cubicBezTo>
                        <a:pt x="21425" y="1392"/>
                        <a:pt x="21173" y="2061"/>
                        <a:pt x="20752" y="2678"/>
                      </a:cubicBezTo>
                      <a:cubicBezTo>
                        <a:pt x="20214" y="3465"/>
                        <a:pt x="19418" y="4173"/>
                        <a:pt x="18377" y="4779"/>
                      </a:cubicBezTo>
                      <a:cubicBezTo>
                        <a:pt x="14108" y="7265"/>
                        <a:pt x="7282" y="7623"/>
                        <a:pt x="3123" y="4779"/>
                      </a:cubicBezTo>
                      <a:cubicBezTo>
                        <a:pt x="1010" y="3334"/>
                        <a:pt x="-17" y="1716"/>
                        <a:pt x="26" y="86"/>
                      </a:cubicBezTo>
                      <a:cubicBezTo>
                        <a:pt x="25" y="72"/>
                        <a:pt x="23" y="57"/>
                        <a:pt x="20" y="43"/>
                      </a:cubicBezTo>
                      <a:cubicBezTo>
                        <a:pt x="17" y="29"/>
                        <a:pt x="15" y="14"/>
                        <a:pt x="15" y="0"/>
                      </a:cubicBezTo>
                      <a:close/>
                    </a:path>
                  </a:pathLst>
                </a:custGeom>
                <a:solidFill>
                  <a:schemeClr val="accent2"/>
                </a:solidFill>
                <a:ln w="12700" cap="flat">
                  <a:noFill/>
                  <a:miter lim="400000"/>
                </a:ln>
                <a:effectLst/>
              </p:spPr>
              <p:txBody>
                <a:bodyPr wrap="square" lIns="0" tIns="0" rIns="0" bIns="0" numCol="1" anchor="t">
                  <a:noAutofit/>
                </a:bodyPr>
                <a:lstStyle/>
                <a:p>
                  <a:endParaRPr sz="1899" dirty="0">
                    <a:latin typeface="Lato Light" panose="020F0502020204030203" pitchFamily="34" charset="0"/>
                  </a:endParaRPr>
                </a:p>
              </p:txBody>
            </p:sp>
            <p:sp>
              <p:nvSpPr>
                <p:cNvPr id="26" name="Shape 60134">
                  <a:extLst>
                    <a:ext uri="{FF2B5EF4-FFF2-40B4-BE49-F238E27FC236}">
                      <a16:creationId xmlns:a16="http://schemas.microsoft.com/office/drawing/2014/main" id="{C2291593-9E51-DD4F-BA77-19831620566D}"/>
                    </a:ext>
                  </a:extLst>
                </p:cNvPr>
                <p:cNvSpPr/>
                <p:nvPr/>
              </p:nvSpPr>
              <p:spPr>
                <a:xfrm>
                  <a:off x="1554" y="0"/>
                  <a:ext cx="3171892" cy="677206"/>
                </a:xfrm>
                <a:custGeom>
                  <a:avLst/>
                  <a:gdLst/>
                  <a:ahLst/>
                  <a:cxnLst>
                    <a:cxn ang="0">
                      <a:pos x="wd2" y="hd2"/>
                    </a:cxn>
                    <a:cxn ang="5400000">
                      <a:pos x="wd2" y="hd2"/>
                    </a:cxn>
                    <a:cxn ang="10800000">
                      <a:pos x="wd2" y="hd2"/>
                    </a:cxn>
                    <a:cxn ang="16200000">
                      <a:pos x="wd2" y="hd2"/>
                    </a:cxn>
                  </a:cxnLst>
                  <a:rect l="0" t="0" r="r" b="b"/>
                  <a:pathLst>
                    <a:path w="20586" h="19058" extrusionOk="0">
                      <a:moveTo>
                        <a:pt x="17544" y="2909"/>
                      </a:moveTo>
                      <a:cubicBezTo>
                        <a:pt x="19522" y="4585"/>
                        <a:pt x="20600" y="6918"/>
                        <a:pt x="20586" y="9615"/>
                      </a:cubicBezTo>
                      <a:cubicBezTo>
                        <a:pt x="20579" y="10912"/>
                        <a:pt x="20319" y="12131"/>
                        <a:pt x="19811" y="13239"/>
                      </a:cubicBezTo>
                      <a:cubicBezTo>
                        <a:pt x="19298" y="14361"/>
                        <a:pt x="18537" y="15364"/>
                        <a:pt x="17544" y="16223"/>
                      </a:cubicBezTo>
                      <a:cubicBezTo>
                        <a:pt x="13468" y="19749"/>
                        <a:pt x="6949" y="20249"/>
                        <a:pt x="2980" y="16223"/>
                      </a:cubicBezTo>
                      <a:cubicBezTo>
                        <a:pt x="-1000" y="12186"/>
                        <a:pt x="-985" y="7190"/>
                        <a:pt x="2980" y="2909"/>
                      </a:cubicBezTo>
                      <a:cubicBezTo>
                        <a:pt x="6926" y="-1351"/>
                        <a:pt x="13439" y="-568"/>
                        <a:pt x="17544" y="2909"/>
                      </a:cubicBezTo>
                      <a:close/>
                    </a:path>
                  </a:pathLst>
                </a:custGeom>
                <a:solidFill>
                  <a:schemeClr val="accent2">
                    <a:lumMod val="75000"/>
                  </a:schemeClr>
                </a:solidFill>
                <a:ln w="12700" cap="flat">
                  <a:noFill/>
                  <a:miter lim="400000"/>
                </a:ln>
                <a:effectLst/>
              </p:spPr>
              <p:txBody>
                <a:bodyPr wrap="square" lIns="0" tIns="0" rIns="0" bIns="0" numCol="1" anchor="t">
                  <a:noAutofit/>
                </a:bodyPr>
                <a:lstStyle/>
                <a:p>
                  <a:endParaRPr sz="1899" dirty="0">
                    <a:latin typeface="Lato Light" panose="020F0502020204030203" pitchFamily="34" charset="0"/>
                  </a:endParaRPr>
                </a:p>
              </p:txBody>
            </p:sp>
          </p:grpSp>
          <p:grpSp>
            <p:nvGrpSpPr>
              <p:cNvPr id="22" name="Group 60138">
                <a:extLst>
                  <a:ext uri="{FF2B5EF4-FFF2-40B4-BE49-F238E27FC236}">
                    <a16:creationId xmlns:a16="http://schemas.microsoft.com/office/drawing/2014/main" id="{0A741CB2-E10D-384D-BA6A-58EE7AD83939}"/>
                  </a:ext>
                </a:extLst>
              </p:cNvPr>
              <p:cNvGrpSpPr/>
              <p:nvPr/>
            </p:nvGrpSpPr>
            <p:grpSpPr>
              <a:xfrm>
                <a:off x="635000" y="-1"/>
                <a:ext cx="2540000" cy="1137237"/>
                <a:chOff x="0" y="0"/>
                <a:chExt cx="2540000" cy="1137235"/>
              </a:xfrm>
            </p:grpSpPr>
            <p:sp>
              <p:nvSpPr>
                <p:cNvPr id="23" name="Shape 60136">
                  <a:extLst>
                    <a:ext uri="{FF2B5EF4-FFF2-40B4-BE49-F238E27FC236}">
                      <a16:creationId xmlns:a16="http://schemas.microsoft.com/office/drawing/2014/main" id="{9F60E035-AAA1-E845-B6E0-4CC4F7EC93D1}"/>
                    </a:ext>
                  </a:extLst>
                </p:cNvPr>
                <p:cNvSpPr/>
                <p:nvPr/>
              </p:nvSpPr>
              <p:spPr>
                <a:xfrm>
                  <a:off x="0" y="265364"/>
                  <a:ext cx="2540000" cy="871872"/>
                </a:xfrm>
                <a:custGeom>
                  <a:avLst/>
                  <a:gdLst/>
                  <a:ahLst/>
                  <a:cxnLst>
                    <a:cxn ang="0">
                      <a:pos x="wd2" y="hd2"/>
                    </a:cxn>
                    <a:cxn ang="5400000">
                      <a:pos x="wd2" y="hd2"/>
                    </a:cxn>
                    <a:cxn ang="10800000">
                      <a:pos x="wd2" y="hd2"/>
                    </a:cxn>
                    <a:cxn ang="16200000">
                      <a:pos x="wd2" y="hd2"/>
                    </a:cxn>
                  </a:cxnLst>
                  <a:rect l="0" t="0" r="r" b="b"/>
                  <a:pathLst>
                    <a:path w="21583" h="21571" extrusionOk="0">
                      <a:moveTo>
                        <a:pt x="15" y="0"/>
                      </a:moveTo>
                      <a:lnTo>
                        <a:pt x="0" y="15836"/>
                      </a:lnTo>
                      <a:cubicBezTo>
                        <a:pt x="64" y="17166"/>
                        <a:pt x="1121" y="18372"/>
                        <a:pt x="3161" y="19487"/>
                      </a:cubicBezTo>
                      <a:cubicBezTo>
                        <a:pt x="5295" y="20653"/>
                        <a:pt x="8041" y="21541"/>
                        <a:pt x="10794" y="21571"/>
                      </a:cubicBezTo>
                      <a:cubicBezTo>
                        <a:pt x="13549" y="21600"/>
                        <a:pt x="16295" y="20748"/>
                        <a:pt x="18424" y="19487"/>
                      </a:cubicBezTo>
                      <a:cubicBezTo>
                        <a:pt x="20460" y="18281"/>
                        <a:pt x="21513" y="16919"/>
                        <a:pt x="21583" y="15560"/>
                      </a:cubicBezTo>
                      <a:lnTo>
                        <a:pt x="21583" y="241"/>
                      </a:lnTo>
                      <a:cubicBezTo>
                        <a:pt x="21578" y="316"/>
                        <a:pt x="21570" y="391"/>
                        <a:pt x="21558" y="466"/>
                      </a:cubicBezTo>
                      <a:cubicBezTo>
                        <a:pt x="21547" y="541"/>
                        <a:pt x="21533" y="615"/>
                        <a:pt x="21518" y="689"/>
                      </a:cubicBezTo>
                      <a:cubicBezTo>
                        <a:pt x="21425" y="1392"/>
                        <a:pt x="21173" y="2061"/>
                        <a:pt x="20752" y="2678"/>
                      </a:cubicBezTo>
                      <a:cubicBezTo>
                        <a:pt x="20214" y="3465"/>
                        <a:pt x="19418" y="4173"/>
                        <a:pt x="18377" y="4779"/>
                      </a:cubicBezTo>
                      <a:cubicBezTo>
                        <a:pt x="14108" y="7265"/>
                        <a:pt x="7282" y="7623"/>
                        <a:pt x="3123" y="4779"/>
                      </a:cubicBezTo>
                      <a:cubicBezTo>
                        <a:pt x="1010" y="3334"/>
                        <a:pt x="-17" y="1716"/>
                        <a:pt x="26" y="86"/>
                      </a:cubicBezTo>
                      <a:cubicBezTo>
                        <a:pt x="25" y="72"/>
                        <a:pt x="23" y="57"/>
                        <a:pt x="20" y="43"/>
                      </a:cubicBezTo>
                      <a:cubicBezTo>
                        <a:pt x="17" y="29"/>
                        <a:pt x="15" y="14"/>
                        <a:pt x="15" y="0"/>
                      </a:cubicBezTo>
                      <a:close/>
                    </a:path>
                  </a:pathLst>
                </a:custGeom>
                <a:solidFill>
                  <a:schemeClr val="accent3"/>
                </a:solidFill>
                <a:ln w="12700" cap="flat">
                  <a:noFill/>
                  <a:miter lim="400000"/>
                </a:ln>
                <a:effectLst/>
              </p:spPr>
              <p:txBody>
                <a:bodyPr wrap="square" lIns="0" tIns="0" rIns="0" bIns="0" numCol="1" anchor="t">
                  <a:noAutofit/>
                </a:bodyPr>
                <a:lstStyle/>
                <a:p>
                  <a:endParaRPr sz="1899" dirty="0">
                    <a:latin typeface="Lato Light" panose="020F0502020204030203" pitchFamily="34" charset="0"/>
                  </a:endParaRPr>
                </a:p>
              </p:txBody>
            </p:sp>
            <p:sp>
              <p:nvSpPr>
                <p:cNvPr id="24" name="Shape 60137">
                  <a:extLst>
                    <a:ext uri="{FF2B5EF4-FFF2-40B4-BE49-F238E27FC236}">
                      <a16:creationId xmlns:a16="http://schemas.microsoft.com/office/drawing/2014/main" id="{B7F6ED31-9D1F-354B-A359-7158D03F29F4}"/>
                    </a:ext>
                  </a:extLst>
                </p:cNvPr>
                <p:cNvSpPr/>
                <p:nvPr/>
              </p:nvSpPr>
              <p:spPr>
                <a:xfrm>
                  <a:off x="1243" y="0"/>
                  <a:ext cx="2537513" cy="541765"/>
                </a:xfrm>
                <a:custGeom>
                  <a:avLst/>
                  <a:gdLst/>
                  <a:ahLst/>
                  <a:cxnLst>
                    <a:cxn ang="0">
                      <a:pos x="wd2" y="hd2"/>
                    </a:cxn>
                    <a:cxn ang="5400000">
                      <a:pos x="wd2" y="hd2"/>
                    </a:cxn>
                    <a:cxn ang="10800000">
                      <a:pos x="wd2" y="hd2"/>
                    </a:cxn>
                    <a:cxn ang="16200000">
                      <a:pos x="wd2" y="hd2"/>
                    </a:cxn>
                  </a:cxnLst>
                  <a:rect l="0" t="0" r="r" b="b"/>
                  <a:pathLst>
                    <a:path w="20586" h="19058" extrusionOk="0">
                      <a:moveTo>
                        <a:pt x="17544" y="2909"/>
                      </a:moveTo>
                      <a:cubicBezTo>
                        <a:pt x="19522" y="4585"/>
                        <a:pt x="20600" y="6918"/>
                        <a:pt x="20586" y="9615"/>
                      </a:cubicBezTo>
                      <a:cubicBezTo>
                        <a:pt x="20579" y="10912"/>
                        <a:pt x="20319" y="12131"/>
                        <a:pt x="19811" y="13239"/>
                      </a:cubicBezTo>
                      <a:cubicBezTo>
                        <a:pt x="19298" y="14361"/>
                        <a:pt x="18537" y="15364"/>
                        <a:pt x="17544" y="16223"/>
                      </a:cubicBezTo>
                      <a:cubicBezTo>
                        <a:pt x="13468" y="19749"/>
                        <a:pt x="6949" y="20249"/>
                        <a:pt x="2980" y="16223"/>
                      </a:cubicBezTo>
                      <a:cubicBezTo>
                        <a:pt x="-1000" y="12186"/>
                        <a:pt x="-985" y="7190"/>
                        <a:pt x="2980" y="2909"/>
                      </a:cubicBezTo>
                      <a:cubicBezTo>
                        <a:pt x="6926" y="-1351"/>
                        <a:pt x="13439" y="-568"/>
                        <a:pt x="17544" y="2909"/>
                      </a:cubicBezTo>
                      <a:close/>
                    </a:path>
                  </a:pathLst>
                </a:custGeom>
                <a:solidFill>
                  <a:schemeClr val="accent3">
                    <a:lumMod val="75000"/>
                  </a:schemeClr>
                </a:solidFill>
                <a:ln w="12700" cap="flat">
                  <a:noFill/>
                  <a:miter lim="400000"/>
                </a:ln>
                <a:effectLst/>
              </p:spPr>
              <p:txBody>
                <a:bodyPr wrap="square" lIns="0" tIns="0" rIns="0" bIns="0" numCol="1" anchor="t">
                  <a:noAutofit/>
                </a:bodyPr>
                <a:lstStyle/>
                <a:p>
                  <a:endParaRPr sz="1899" dirty="0">
                    <a:latin typeface="Lato Light" panose="020F0502020204030203" pitchFamily="34" charset="0"/>
                  </a:endParaRPr>
                </a:p>
              </p:txBody>
            </p:sp>
          </p:grpSp>
        </p:grpSp>
        <p:sp>
          <p:nvSpPr>
            <p:cNvPr id="19" name="Shape 60140">
              <a:extLst>
                <a:ext uri="{FF2B5EF4-FFF2-40B4-BE49-F238E27FC236}">
                  <a16:creationId xmlns:a16="http://schemas.microsoft.com/office/drawing/2014/main" id="{15EFAA44-3132-284F-A58A-C3558A74F3F4}"/>
                </a:ext>
              </a:extLst>
            </p:cNvPr>
            <p:cNvSpPr/>
            <p:nvPr/>
          </p:nvSpPr>
          <p:spPr>
            <a:xfrm>
              <a:off x="953968" y="0"/>
              <a:ext cx="1902064" cy="2899927"/>
            </a:xfrm>
            <a:custGeom>
              <a:avLst/>
              <a:gdLst/>
              <a:ahLst/>
              <a:cxnLst>
                <a:cxn ang="0">
                  <a:pos x="wd2" y="hd2"/>
                </a:cxn>
                <a:cxn ang="5400000">
                  <a:pos x="wd2" y="hd2"/>
                </a:cxn>
                <a:cxn ang="10800000">
                  <a:pos x="wd2" y="hd2"/>
                </a:cxn>
                <a:cxn ang="16200000">
                  <a:pos x="wd2" y="hd2"/>
                </a:cxn>
              </a:cxnLst>
              <a:rect l="0" t="0" r="r" b="b"/>
              <a:pathLst>
                <a:path w="21364" h="21527" extrusionOk="0">
                  <a:moveTo>
                    <a:pt x="1136" y="0"/>
                  </a:moveTo>
                  <a:cubicBezTo>
                    <a:pt x="852" y="-2"/>
                    <a:pt x="565" y="68"/>
                    <a:pt x="344" y="209"/>
                  </a:cubicBezTo>
                  <a:cubicBezTo>
                    <a:pt x="-97" y="490"/>
                    <a:pt x="-118" y="951"/>
                    <a:pt x="304" y="1240"/>
                  </a:cubicBezTo>
                  <a:lnTo>
                    <a:pt x="6283" y="5333"/>
                  </a:lnTo>
                  <a:cubicBezTo>
                    <a:pt x="6441" y="5441"/>
                    <a:pt x="6612" y="5535"/>
                    <a:pt x="6793" y="5615"/>
                  </a:cubicBezTo>
                  <a:cubicBezTo>
                    <a:pt x="6974" y="5696"/>
                    <a:pt x="7165" y="5763"/>
                    <a:pt x="7362" y="5818"/>
                  </a:cubicBezTo>
                  <a:lnTo>
                    <a:pt x="7354" y="20598"/>
                  </a:lnTo>
                  <a:cubicBezTo>
                    <a:pt x="7354" y="21109"/>
                    <a:pt x="7991" y="21527"/>
                    <a:pt x="8771" y="21527"/>
                  </a:cubicBezTo>
                  <a:cubicBezTo>
                    <a:pt x="9553" y="21527"/>
                    <a:pt x="10183" y="21109"/>
                    <a:pt x="10183" y="20598"/>
                  </a:cubicBezTo>
                  <a:lnTo>
                    <a:pt x="10183" y="12520"/>
                  </a:lnTo>
                  <a:cubicBezTo>
                    <a:pt x="10193" y="12430"/>
                    <a:pt x="10253" y="12348"/>
                    <a:pt x="10345" y="12288"/>
                  </a:cubicBezTo>
                  <a:cubicBezTo>
                    <a:pt x="10431" y="12232"/>
                    <a:pt x="10545" y="12194"/>
                    <a:pt x="10673" y="12186"/>
                  </a:cubicBezTo>
                  <a:cubicBezTo>
                    <a:pt x="10812" y="12189"/>
                    <a:pt x="10937" y="12228"/>
                    <a:pt x="11031" y="12288"/>
                  </a:cubicBezTo>
                  <a:cubicBezTo>
                    <a:pt x="11125" y="12348"/>
                    <a:pt x="11186" y="12430"/>
                    <a:pt x="11196" y="12520"/>
                  </a:cubicBezTo>
                  <a:lnTo>
                    <a:pt x="11196" y="20598"/>
                  </a:lnTo>
                  <a:cubicBezTo>
                    <a:pt x="11196" y="21109"/>
                    <a:pt x="11826" y="21527"/>
                    <a:pt x="12607" y="21527"/>
                  </a:cubicBezTo>
                  <a:cubicBezTo>
                    <a:pt x="13388" y="21527"/>
                    <a:pt x="14025" y="21109"/>
                    <a:pt x="14025" y="20598"/>
                  </a:cubicBezTo>
                  <a:lnTo>
                    <a:pt x="14036" y="5810"/>
                  </a:lnTo>
                  <a:cubicBezTo>
                    <a:pt x="14227" y="5756"/>
                    <a:pt x="14411" y="5689"/>
                    <a:pt x="14586" y="5609"/>
                  </a:cubicBezTo>
                  <a:cubicBezTo>
                    <a:pt x="14761" y="5530"/>
                    <a:pt x="14927" y="5438"/>
                    <a:pt x="15081" y="5333"/>
                  </a:cubicBezTo>
                  <a:lnTo>
                    <a:pt x="21060" y="1240"/>
                  </a:lnTo>
                  <a:cubicBezTo>
                    <a:pt x="21482" y="951"/>
                    <a:pt x="21461" y="490"/>
                    <a:pt x="21020" y="209"/>
                  </a:cubicBezTo>
                  <a:cubicBezTo>
                    <a:pt x="20579" y="-73"/>
                    <a:pt x="19876" y="-69"/>
                    <a:pt x="19453" y="220"/>
                  </a:cubicBezTo>
                  <a:lnTo>
                    <a:pt x="16366" y="2333"/>
                  </a:lnTo>
                  <a:lnTo>
                    <a:pt x="16372" y="2336"/>
                  </a:lnTo>
                  <a:lnTo>
                    <a:pt x="14329" y="3736"/>
                  </a:lnTo>
                  <a:cubicBezTo>
                    <a:pt x="14290" y="3763"/>
                    <a:pt x="14243" y="3780"/>
                    <a:pt x="14193" y="3790"/>
                  </a:cubicBezTo>
                  <a:cubicBezTo>
                    <a:pt x="14143" y="3800"/>
                    <a:pt x="14089" y="3803"/>
                    <a:pt x="14036" y="3800"/>
                  </a:cubicBezTo>
                  <a:lnTo>
                    <a:pt x="13766" y="3800"/>
                  </a:lnTo>
                  <a:cubicBezTo>
                    <a:pt x="13748" y="3798"/>
                    <a:pt x="13730" y="3797"/>
                    <a:pt x="13712" y="3796"/>
                  </a:cubicBezTo>
                  <a:cubicBezTo>
                    <a:pt x="13694" y="3794"/>
                    <a:pt x="13676" y="3793"/>
                    <a:pt x="13657" y="3793"/>
                  </a:cubicBezTo>
                  <a:lnTo>
                    <a:pt x="7695" y="3793"/>
                  </a:lnTo>
                  <a:cubicBezTo>
                    <a:pt x="7677" y="3793"/>
                    <a:pt x="7658" y="3794"/>
                    <a:pt x="7640" y="3796"/>
                  </a:cubicBezTo>
                  <a:cubicBezTo>
                    <a:pt x="7622" y="3797"/>
                    <a:pt x="7604" y="3798"/>
                    <a:pt x="7586" y="3800"/>
                  </a:cubicBezTo>
                  <a:lnTo>
                    <a:pt x="7328" y="3800"/>
                  </a:lnTo>
                  <a:cubicBezTo>
                    <a:pt x="7275" y="3803"/>
                    <a:pt x="7221" y="3800"/>
                    <a:pt x="7171" y="3790"/>
                  </a:cubicBezTo>
                  <a:cubicBezTo>
                    <a:pt x="7121" y="3780"/>
                    <a:pt x="7074" y="3763"/>
                    <a:pt x="7035" y="3736"/>
                  </a:cubicBezTo>
                  <a:lnTo>
                    <a:pt x="4992" y="2336"/>
                  </a:lnTo>
                  <a:lnTo>
                    <a:pt x="4998" y="2333"/>
                  </a:lnTo>
                  <a:lnTo>
                    <a:pt x="1911" y="220"/>
                  </a:lnTo>
                  <a:cubicBezTo>
                    <a:pt x="1699" y="75"/>
                    <a:pt x="1419" y="2"/>
                    <a:pt x="1136" y="0"/>
                  </a:cubicBezTo>
                  <a:close/>
                  <a:moveTo>
                    <a:pt x="10673" y="0"/>
                  </a:moveTo>
                  <a:cubicBezTo>
                    <a:pt x="9293" y="0"/>
                    <a:pt x="8177" y="734"/>
                    <a:pt x="8177" y="1638"/>
                  </a:cubicBezTo>
                  <a:cubicBezTo>
                    <a:pt x="8177" y="2543"/>
                    <a:pt x="9293" y="3277"/>
                    <a:pt x="10673" y="3277"/>
                  </a:cubicBezTo>
                  <a:cubicBezTo>
                    <a:pt x="12054" y="3277"/>
                    <a:pt x="13175" y="2543"/>
                    <a:pt x="13175" y="1638"/>
                  </a:cubicBezTo>
                  <a:cubicBezTo>
                    <a:pt x="13175" y="734"/>
                    <a:pt x="12054" y="0"/>
                    <a:pt x="10673" y="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grpSp>
      <p:sp>
        <p:nvSpPr>
          <p:cNvPr id="17" name="Shape 60145">
            <a:extLst>
              <a:ext uri="{FF2B5EF4-FFF2-40B4-BE49-F238E27FC236}">
                <a16:creationId xmlns:a16="http://schemas.microsoft.com/office/drawing/2014/main" id="{374F6CE0-438F-4E45-B8FA-B2B375B86469}"/>
              </a:ext>
            </a:extLst>
          </p:cNvPr>
          <p:cNvSpPr/>
          <p:nvPr/>
        </p:nvSpPr>
        <p:spPr>
          <a:xfrm>
            <a:off x="1222428" y="3445570"/>
            <a:ext cx="617381" cy="617382"/>
          </a:xfrm>
          <a:prstGeom prst="ellipse">
            <a:avLst/>
          </a:prstGeom>
          <a:solidFill>
            <a:schemeClr val="accent2"/>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nSpc>
                <a:spcPct val="90000"/>
              </a:lnSpc>
              <a:defRPr sz="4000">
                <a:solidFill>
                  <a:srgbClr val="FFFFFF"/>
                </a:solidFill>
              </a:defRPr>
            </a:lvl1pPr>
          </a:lstStyle>
          <a:p>
            <a:endParaRPr sz="2110" dirty="0">
              <a:latin typeface="Lato Light" panose="020F0502020204030203" pitchFamily="34" charset="0"/>
            </a:endParaRPr>
          </a:p>
        </p:txBody>
      </p:sp>
      <p:sp>
        <p:nvSpPr>
          <p:cNvPr id="14" name="Shape 60149">
            <a:extLst>
              <a:ext uri="{FF2B5EF4-FFF2-40B4-BE49-F238E27FC236}">
                <a16:creationId xmlns:a16="http://schemas.microsoft.com/office/drawing/2014/main" id="{3C1ABF0E-07D6-F246-9607-CDEE1D845E57}"/>
              </a:ext>
            </a:extLst>
          </p:cNvPr>
          <p:cNvSpPr/>
          <p:nvPr/>
        </p:nvSpPr>
        <p:spPr>
          <a:xfrm>
            <a:off x="1222428" y="2180053"/>
            <a:ext cx="617381" cy="617382"/>
          </a:xfrm>
          <a:prstGeom prst="ellipse">
            <a:avLst/>
          </a:prstGeom>
          <a:solidFill>
            <a:schemeClr val="accent3"/>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nSpc>
                <a:spcPct val="90000"/>
              </a:lnSpc>
              <a:defRPr sz="4000">
                <a:solidFill>
                  <a:srgbClr val="FFFFFF"/>
                </a:solidFill>
              </a:defRPr>
            </a:lvl1pPr>
          </a:lstStyle>
          <a:p>
            <a:endParaRPr sz="2110" dirty="0">
              <a:latin typeface="Lato Light" panose="020F0502020204030203" pitchFamily="34" charset="0"/>
            </a:endParaRPr>
          </a:p>
        </p:txBody>
      </p:sp>
      <p:sp>
        <p:nvSpPr>
          <p:cNvPr id="31" name="Freeform 926">
            <a:extLst>
              <a:ext uri="{FF2B5EF4-FFF2-40B4-BE49-F238E27FC236}">
                <a16:creationId xmlns:a16="http://schemas.microsoft.com/office/drawing/2014/main" id="{8CE3D56D-888F-8D42-B401-3E9670B2FC27}"/>
              </a:ext>
            </a:extLst>
          </p:cNvPr>
          <p:cNvSpPr>
            <a:spLocks noChangeArrowheads="1"/>
          </p:cNvSpPr>
          <p:nvPr/>
        </p:nvSpPr>
        <p:spPr bwMode="auto">
          <a:xfrm>
            <a:off x="1360985" y="4849645"/>
            <a:ext cx="340268" cy="340268"/>
          </a:xfrm>
          <a:custGeom>
            <a:avLst/>
            <a:gdLst>
              <a:gd name="T0" fmla="*/ 2003694 w 296503"/>
              <a:gd name="T1" fmla="*/ 1832388 h 296502"/>
              <a:gd name="T2" fmla="*/ 716340 w 296503"/>
              <a:gd name="T3" fmla="*/ 1832388 h 296502"/>
              <a:gd name="T4" fmla="*/ 1792869 w 296503"/>
              <a:gd name="T5" fmla="*/ 2632308 h 296502"/>
              <a:gd name="T6" fmla="*/ 1761647 w 296503"/>
              <a:gd name="T7" fmla="*/ 1934355 h 296502"/>
              <a:gd name="T8" fmla="*/ 1309759 w 296503"/>
              <a:gd name="T9" fmla="*/ 1765729 h 296502"/>
              <a:gd name="T10" fmla="*/ 1454202 w 296503"/>
              <a:gd name="T11" fmla="*/ 2632308 h 296502"/>
              <a:gd name="T12" fmla="*/ 1831921 w 296503"/>
              <a:gd name="T13" fmla="*/ 712916 h 296502"/>
              <a:gd name="T14" fmla="*/ 1407353 w 296503"/>
              <a:gd name="T15" fmla="*/ 712916 h 296502"/>
              <a:gd name="T16" fmla="*/ 1792869 w 296503"/>
              <a:gd name="T17" fmla="*/ 607044 h 296502"/>
              <a:gd name="T18" fmla="*/ 1929508 w 296503"/>
              <a:gd name="T19" fmla="*/ 1477536 h 296502"/>
              <a:gd name="T20" fmla="*/ 1792869 w 296503"/>
              <a:gd name="T21" fmla="*/ 607044 h 296502"/>
              <a:gd name="T22" fmla="*/ 1477622 w 296503"/>
              <a:gd name="T23" fmla="*/ 1308917 h 296502"/>
              <a:gd name="T24" fmla="*/ 610925 w 296503"/>
              <a:gd name="T25" fmla="*/ 1446161 h 296502"/>
              <a:gd name="T26" fmla="*/ 1432671 w 296503"/>
              <a:gd name="T27" fmla="*/ 386184 h 296502"/>
              <a:gd name="T28" fmla="*/ 964299 w 296503"/>
              <a:gd name="T29" fmla="*/ 240396 h 296502"/>
              <a:gd name="T30" fmla="*/ 842289 w 296503"/>
              <a:gd name="T31" fmla="*/ 646275 h 296502"/>
              <a:gd name="T32" fmla="*/ 362084 w 296503"/>
              <a:gd name="T33" fmla="*/ 756638 h 296502"/>
              <a:gd name="T34" fmla="*/ 460473 w 296503"/>
              <a:gd name="T35" fmla="*/ 1166470 h 296502"/>
              <a:gd name="T36" fmla="*/ 98402 w 296503"/>
              <a:gd name="T37" fmla="*/ 1737883 h 296502"/>
              <a:gd name="T38" fmla="*/ 436901 w 296503"/>
              <a:gd name="T39" fmla="*/ 2135906 h 296502"/>
              <a:gd name="T40" fmla="*/ 401470 w 296503"/>
              <a:gd name="T41" fmla="*/ 2494508 h 296502"/>
              <a:gd name="T42" fmla="*/ 747814 w 296503"/>
              <a:gd name="T43" fmla="*/ 2841306 h 296502"/>
              <a:gd name="T44" fmla="*/ 1109935 w 296503"/>
              <a:gd name="T45" fmla="*/ 2801901 h 296502"/>
              <a:gd name="T46" fmla="*/ 1475957 w 296503"/>
              <a:gd name="T47" fmla="*/ 3113225 h 296502"/>
              <a:gd name="T48" fmla="*/ 1810507 w 296503"/>
              <a:gd name="T49" fmla="*/ 2857075 h 296502"/>
              <a:gd name="T50" fmla="*/ 2278887 w 296503"/>
              <a:gd name="T51" fmla="*/ 2998932 h 296502"/>
              <a:gd name="T52" fmla="*/ 2593757 w 296503"/>
              <a:gd name="T53" fmla="*/ 2399927 h 296502"/>
              <a:gd name="T54" fmla="*/ 2999144 w 296503"/>
              <a:gd name="T55" fmla="*/ 2281719 h 296502"/>
              <a:gd name="T56" fmla="*/ 2900755 w 296503"/>
              <a:gd name="T57" fmla="*/ 1765466 h 296502"/>
              <a:gd name="T58" fmla="*/ 2900755 w 296503"/>
              <a:gd name="T59" fmla="*/ 1473853 h 296502"/>
              <a:gd name="T60" fmla="*/ 2999144 w 296503"/>
              <a:gd name="T61" fmla="*/ 961550 h 296502"/>
              <a:gd name="T62" fmla="*/ 2593757 w 296503"/>
              <a:gd name="T63" fmla="*/ 839402 h 296502"/>
              <a:gd name="T64" fmla="*/ 2278887 w 296503"/>
              <a:gd name="T65" fmla="*/ 240396 h 296502"/>
              <a:gd name="T66" fmla="*/ 1810507 w 296503"/>
              <a:gd name="T67" fmla="*/ 386184 h 296502"/>
              <a:gd name="T68" fmla="*/ 1503519 w 296503"/>
              <a:gd name="T69" fmla="*/ 0 h 296502"/>
              <a:gd name="T70" fmla="*/ 2152928 w 296503"/>
              <a:gd name="T71" fmla="*/ 204932 h 296502"/>
              <a:gd name="T72" fmla="*/ 2491427 w 296503"/>
              <a:gd name="T73" fmla="*/ 599009 h 296502"/>
              <a:gd name="T74" fmla="*/ 3081802 w 296503"/>
              <a:gd name="T75" fmla="*/ 914254 h 296502"/>
              <a:gd name="T76" fmla="*/ 3239232 w 296503"/>
              <a:gd name="T77" fmla="*/ 1501447 h 296502"/>
              <a:gd name="T78" fmla="*/ 3038512 w 296503"/>
              <a:gd name="T79" fmla="*/ 2151673 h 296502"/>
              <a:gd name="T80" fmla="*/ 2644910 w 296503"/>
              <a:gd name="T81" fmla="*/ 2494508 h 296502"/>
              <a:gd name="T82" fmla="*/ 2231649 w 296503"/>
              <a:gd name="T83" fmla="*/ 3097458 h 296502"/>
              <a:gd name="T84" fmla="*/ 1735730 w 296503"/>
              <a:gd name="T85" fmla="*/ 3239316 h 296502"/>
              <a:gd name="T86" fmla="*/ 1086305 w 296503"/>
              <a:gd name="T87" fmla="*/ 3038344 h 296502"/>
              <a:gd name="T88" fmla="*/ 661243 w 296503"/>
              <a:gd name="T89" fmla="*/ 2790074 h 296502"/>
              <a:gd name="T90" fmla="*/ 157452 w 296503"/>
              <a:gd name="T91" fmla="*/ 2329022 h 296502"/>
              <a:gd name="T92" fmla="*/ 129869 w 296503"/>
              <a:gd name="T93" fmla="*/ 1867927 h 296502"/>
              <a:gd name="T94" fmla="*/ 354220 w 296503"/>
              <a:gd name="T95" fmla="*/ 1170410 h 296502"/>
              <a:gd name="T96" fmla="*/ 354220 w 296503"/>
              <a:gd name="T97" fmla="*/ 650241 h 296502"/>
              <a:gd name="T98" fmla="*/ 649412 w 296503"/>
              <a:gd name="T99" fmla="*/ 350721 h 296502"/>
              <a:gd name="T100" fmla="*/ 1168961 w 296503"/>
              <a:gd name="T101" fmla="*/ 350721 h 2965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96503" h="296502">
                <a:moveTo>
                  <a:pt x="183408" y="167723"/>
                </a:moveTo>
                <a:cubicBezTo>
                  <a:pt x="179834" y="174542"/>
                  <a:pt x="174117" y="179926"/>
                  <a:pt x="167684" y="183515"/>
                </a:cubicBezTo>
                <a:lnTo>
                  <a:pt x="167684" y="231250"/>
                </a:lnTo>
                <a:cubicBezTo>
                  <a:pt x="198774" y="223713"/>
                  <a:pt x="223432" y="199307"/>
                  <a:pt x="230579" y="167723"/>
                </a:cubicBezTo>
                <a:lnTo>
                  <a:pt x="183408" y="167723"/>
                </a:lnTo>
                <a:close/>
                <a:moveTo>
                  <a:pt x="65569" y="167723"/>
                </a:moveTo>
                <a:cubicBezTo>
                  <a:pt x="73074" y="199307"/>
                  <a:pt x="97374" y="223713"/>
                  <a:pt x="128822" y="231250"/>
                </a:cubicBezTo>
                <a:lnTo>
                  <a:pt x="128822" y="183515"/>
                </a:lnTo>
                <a:cubicBezTo>
                  <a:pt x="122032" y="179926"/>
                  <a:pt x="116672" y="174542"/>
                  <a:pt x="112741" y="167723"/>
                </a:cubicBezTo>
                <a:lnTo>
                  <a:pt x="65569" y="167723"/>
                </a:lnTo>
                <a:close/>
                <a:moveTo>
                  <a:pt x="180549" y="158750"/>
                </a:moveTo>
                <a:lnTo>
                  <a:pt x="236297" y="158750"/>
                </a:lnTo>
                <a:cubicBezTo>
                  <a:pt x="237369" y="158750"/>
                  <a:pt x="238441" y="159468"/>
                  <a:pt x="239513" y="160545"/>
                </a:cubicBezTo>
                <a:cubicBezTo>
                  <a:pt x="240228" y="161621"/>
                  <a:pt x="240943" y="162698"/>
                  <a:pt x="240586" y="164134"/>
                </a:cubicBezTo>
                <a:cubicBezTo>
                  <a:pt x="233796" y="203614"/>
                  <a:pt x="203063" y="234122"/>
                  <a:pt x="164111" y="240941"/>
                </a:cubicBezTo>
                <a:cubicBezTo>
                  <a:pt x="163753" y="240941"/>
                  <a:pt x="163396" y="240941"/>
                  <a:pt x="163039" y="240941"/>
                </a:cubicBezTo>
                <a:cubicBezTo>
                  <a:pt x="161966" y="240941"/>
                  <a:pt x="160894" y="240582"/>
                  <a:pt x="160537" y="239864"/>
                </a:cubicBezTo>
                <a:cubicBezTo>
                  <a:pt x="159465" y="239147"/>
                  <a:pt x="158750" y="237711"/>
                  <a:pt x="158750" y="236634"/>
                </a:cubicBezTo>
                <a:lnTo>
                  <a:pt x="158750" y="181003"/>
                </a:lnTo>
                <a:cubicBezTo>
                  <a:pt x="158750" y="179208"/>
                  <a:pt x="159822" y="177414"/>
                  <a:pt x="161252" y="177055"/>
                </a:cubicBezTo>
                <a:cubicBezTo>
                  <a:pt x="168042" y="173824"/>
                  <a:pt x="173402" y="168082"/>
                  <a:pt x="176618" y="161621"/>
                </a:cubicBezTo>
                <a:cubicBezTo>
                  <a:pt x="177333" y="159827"/>
                  <a:pt x="178762" y="158750"/>
                  <a:pt x="180549" y="158750"/>
                </a:cubicBezTo>
                <a:close/>
                <a:moveTo>
                  <a:pt x="60209" y="158750"/>
                </a:moveTo>
                <a:lnTo>
                  <a:pt x="115600" y="158750"/>
                </a:lnTo>
                <a:cubicBezTo>
                  <a:pt x="117386" y="158750"/>
                  <a:pt x="118816" y="159827"/>
                  <a:pt x="119888" y="161621"/>
                </a:cubicBezTo>
                <a:cubicBezTo>
                  <a:pt x="122747" y="168082"/>
                  <a:pt x="128107" y="173824"/>
                  <a:pt x="135254" y="177055"/>
                </a:cubicBezTo>
                <a:cubicBezTo>
                  <a:pt x="136684" y="177414"/>
                  <a:pt x="137756" y="179208"/>
                  <a:pt x="137756" y="181003"/>
                </a:cubicBezTo>
                <a:lnTo>
                  <a:pt x="137756" y="236634"/>
                </a:lnTo>
                <a:cubicBezTo>
                  <a:pt x="137756" y="237711"/>
                  <a:pt x="137041" y="239147"/>
                  <a:pt x="135969" y="239864"/>
                </a:cubicBezTo>
                <a:cubicBezTo>
                  <a:pt x="135254" y="240582"/>
                  <a:pt x="134182" y="240941"/>
                  <a:pt x="133110" y="240941"/>
                </a:cubicBezTo>
                <a:cubicBezTo>
                  <a:pt x="133110" y="240941"/>
                  <a:pt x="132753" y="240941"/>
                  <a:pt x="132395" y="240941"/>
                </a:cubicBezTo>
                <a:cubicBezTo>
                  <a:pt x="93086" y="234122"/>
                  <a:pt x="62710" y="203614"/>
                  <a:pt x="55921" y="164134"/>
                </a:cubicBezTo>
                <a:cubicBezTo>
                  <a:pt x="55563" y="162698"/>
                  <a:pt x="55921" y="161621"/>
                  <a:pt x="56635" y="160545"/>
                </a:cubicBezTo>
                <a:cubicBezTo>
                  <a:pt x="57707" y="159468"/>
                  <a:pt x="59137" y="158750"/>
                  <a:pt x="60209" y="158750"/>
                </a:cubicBezTo>
                <a:close/>
                <a:moveTo>
                  <a:pt x="167684" y="65254"/>
                </a:moveTo>
                <a:lnTo>
                  <a:pt x="167684" y="112989"/>
                </a:lnTo>
                <a:cubicBezTo>
                  <a:pt x="174117" y="116578"/>
                  <a:pt x="179834" y="122321"/>
                  <a:pt x="183408" y="128781"/>
                </a:cubicBezTo>
                <a:lnTo>
                  <a:pt x="230579" y="128781"/>
                </a:lnTo>
                <a:cubicBezTo>
                  <a:pt x="223432" y="97556"/>
                  <a:pt x="198774" y="72791"/>
                  <a:pt x="167684" y="65254"/>
                </a:cubicBezTo>
                <a:close/>
                <a:moveTo>
                  <a:pt x="128822" y="65254"/>
                </a:moveTo>
                <a:cubicBezTo>
                  <a:pt x="97374" y="72791"/>
                  <a:pt x="73074" y="97556"/>
                  <a:pt x="65569" y="128781"/>
                </a:cubicBezTo>
                <a:lnTo>
                  <a:pt x="112741" y="128781"/>
                </a:lnTo>
                <a:cubicBezTo>
                  <a:pt x="116672" y="122321"/>
                  <a:pt x="122032" y="116578"/>
                  <a:pt x="128822" y="112989"/>
                </a:cubicBezTo>
                <a:lnTo>
                  <a:pt x="128822" y="65254"/>
                </a:lnTo>
                <a:close/>
                <a:moveTo>
                  <a:pt x="164111" y="55563"/>
                </a:moveTo>
                <a:cubicBezTo>
                  <a:pt x="203063" y="62382"/>
                  <a:pt x="233796" y="93249"/>
                  <a:pt x="240586" y="132370"/>
                </a:cubicBezTo>
                <a:cubicBezTo>
                  <a:pt x="240943" y="133806"/>
                  <a:pt x="240228" y="135242"/>
                  <a:pt x="239513" y="136318"/>
                </a:cubicBezTo>
                <a:cubicBezTo>
                  <a:pt x="238441" y="137036"/>
                  <a:pt x="237369" y="137754"/>
                  <a:pt x="236297" y="137754"/>
                </a:cubicBezTo>
                <a:lnTo>
                  <a:pt x="180549" y="137754"/>
                </a:lnTo>
                <a:cubicBezTo>
                  <a:pt x="178762" y="137754"/>
                  <a:pt x="177333" y="136677"/>
                  <a:pt x="176618" y="135242"/>
                </a:cubicBezTo>
                <a:cubicBezTo>
                  <a:pt x="173402" y="128422"/>
                  <a:pt x="168042" y="123039"/>
                  <a:pt x="161252" y="119808"/>
                </a:cubicBezTo>
                <a:cubicBezTo>
                  <a:pt x="159822" y="119091"/>
                  <a:pt x="158750" y="117296"/>
                  <a:pt x="158750" y="115501"/>
                </a:cubicBezTo>
                <a:lnTo>
                  <a:pt x="158750" y="60229"/>
                </a:lnTo>
                <a:cubicBezTo>
                  <a:pt x="158750" y="58793"/>
                  <a:pt x="159465" y="57358"/>
                  <a:pt x="160537" y="56640"/>
                </a:cubicBezTo>
                <a:cubicBezTo>
                  <a:pt x="161252" y="55563"/>
                  <a:pt x="162681" y="55563"/>
                  <a:pt x="164111" y="55563"/>
                </a:cubicBezTo>
                <a:close/>
                <a:moveTo>
                  <a:pt x="132395" y="55563"/>
                </a:moveTo>
                <a:cubicBezTo>
                  <a:pt x="133468" y="55563"/>
                  <a:pt x="135254" y="55563"/>
                  <a:pt x="135969" y="56640"/>
                </a:cubicBezTo>
                <a:cubicBezTo>
                  <a:pt x="137041" y="57358"/>
                  <a:pt x="137756" y="58793"/>
                  <a:pt x="137756" y="60229"/>
                </a:cubicBezTo>
                <a:lnTo>
                  <a:pt x="137756" y="115501"/>
                </a:lnTo>
                <a:cubicBezTo>
                  <a:pt x="137756" y="117296"/>
                  <a:pt x="136684" y="119091"/>
                  <a:pt x="135254" y="119808"/>
                </a:cubicBezTo>
                <a:cubicBezTo>
                  <a:pt x="128107" y="123039"/>
                  <a:pt x="122747" y="128422"/>
                  <a:pt x="119888" y="135242"/>
                </a:cubicBezTo>
                <a:cubicBezTo>
                  <a:pt x="118816" y="136677"/>
                  <a:pt x="117386" y="137754"/>
                  <a:pt x="115600" y="137754"/>
                </a:cubicBezTo>
                <a:lnTo>
                  <a:pt x="60209" y="137754"/>
                </a:lnTo>
                <a:cubicBezTo>
                  <a:pt x="59137" y="137754"/>
                  <a:pt x="57707" y="137036"/>
                  <a:pt x="56635" y="136318"/>
                </a:cubicBezTo>
                <a:cubicBezTo>
                  <a:pt x="55921" y="135242"/>
                  <a:pt x="55563" y="133806"/>
                  <a:pt x="55921" y="132370"/>
                </a:cubicBezTo>
                <a:cubicBezTo>
                  <a:pt x="62710" y="93249"/>
                  <a:pt x="93086" y="62382"/>
                  <a:pt x="132395" y="55563"/>
                </a:cubicBezTo>
                <a:close/>
                <a:moveTo>
                  <a:pt x="137624" y="9018"/>
                </a:moveTo>
                <a:cubicBezTo>
                  <a:pt x="136183" y="9018"/>
                  <a:pt x="135102" y="10100"/>
                  <a:pt x="135102" y="11543"/>
                </a:cubicBezTo>
                <a:lnTo>
                  <a:pt x="135102" y="31021"/>
                </a:lnTo>
                <a:cubicBezTo>
                  <a:pt x="135102" y="33185"/>
                  <a:pt x="133300" y="34989"/>
                  <a:pt x="131139" y="35349"/>
                </a:cubicBezTo>
                <a:cubicBezTo>
                  <a:pt x="122853" y="36792"/>
                  <a:pt x="114927" y="38956"/>
                  <a:pt x="107001" y="41842"/>
                </a:cubicBezTo>
                <a:cubicBezTo>
                  <a:pt x="104839" y="42564"/>
                  <a:pt x="102677" y="41842"/>
                  <a:pt x="101597" y="40039"/>
                </a:cubicBezTo>
                <a:lnTo>
                  <a:pt x="91869" y="23085"/>
                </a:lnTo>
                <a:cubicBezTo>
                  <a:pt x="91509" y="22364"/>
                  <a:pt x="90788" y="22003"/>
                  <a:pt x="90068" y="22003"/>
                </a:cubicBezTo>
                <a:cubicBezTo>
                  <a:pt x="89347" y="21642"/>
                  <a:pt x="88627" y="22003"/>
                  <a:pt x="88267" y="22003"/>
                </a:cubicBezTo>
                <a:lnTo>
                  <a:pt x="69532" y="32824"/>
                </a:lnTo>
                <a:cubicBezTo>
                  <a:pt x="68812" y="33185"/>
                  <a:pt x="68091" y="33907"/>
                  <a:pt x="68091" y="34628"/>
                </a:cubicBezTo>
                <a:cubicBezTo>
                  <a:pt x="68091" y="35349"/>
                  <a:pt x="68091" y="36071"/>
                  <a:pt x="68452" y="36792"/>
                </a:cubicBezTo>
                <a:lnTo>
                  <a:pt x="77819" y="53385"/>
                </a:lnTo>
                <a:cubicBezTo>
                  <a:pt x="79260" y="55188"/>
                  <a:pt x="78900" y="57713"/>
                  <a:pt x="77098" y="59156"/>
                </a:cubicBezTo>
                <a:cubicBezTo>
                  <a:pt x="70613" y="64567"/>
                  <a:pt x="64489" y="70338"/>
                  <a:pt x="59445" y="76831"/>
                </a:cubicBezTo>
                <a:cubicBezTo>
                  <a:pt x="58004" y="78634"/>
                  <a:pt x="55481" y="78995"/>
                  <a:pt x="53680" y="77913"/>
                </a:cubicBezTo>
                <a:lnTo>
                  <a:pt x="36747" y="68174"/>
                </a:lnTo>
                <a:cubicBezTo>
                  <a:pt x="36387" y="67813"/>
                  <a:pt x="35306" y="67813"/>
                  <a:pt x="34946" y="68174"/>
                </a:cubicBezTo>
                <a:cubicBezTo>
                  <a:pt x="33865" y="68174"/>
                  <a:pt x="33505" y="68535"/>
                  <a:pt x="33145" y="69256"/>
                </a:cubicBezTo>
                <a:lnTo>
                  <a:pt x="22337" y="88013"/>
                </a:lnTo>
                <a:cubicBezTo>
                  <a:pt x="21976" y="88734"/>
                  <a:pt x="21976" y="89456"/>
                  <a:pt x="22337" y="89816"/>
                </a:cubicBezTo>
                <a:cubicBezTo>
                  <a:pt x="22337" y="90899"/>
                  <a:pt x="22697" y="91259"/>
                  <a:pt x="23417" y="91620"/>
                </a:cubicBezTo>
                <a:lnTo>
                  <a:pt x="39990" y="101359"/>
                </a:lnTo>
                <a:cubicBezTo>
                  <a:pt x="42151" y="102441"/>
                  <a:pt x="42872" y="104605"/>
                  <a:pt x="42151" y="106770"/>
                </a:cubicBezTo>
                <a:cubicBezTo>
                  <a:pt x="38909" y="114705"/>
                  <a:pt x="36747" y="122641"/>
                  <a:pt x="35306" y="130937"/>
                </a:cubicBezTo>
                <a:cubicBezTo>
                  <a:pt x="35306" y="133101"/>
                  <a:pt x="33505" y="134905"/>
                  <a:pt x="30983" y="134905"/>
                </a:cubicBezTo>
                <a:lnTo>
                  <a:pt x="11889" y="134905"/>
                </a:lnTo>
                <a:cubicBezTo>
                  <a:pt x="10448" y="134905"/>
                  <a:pt x="9007" y="135987"/>
                  <a:pt x="9007" y="137430"/>
                </a:cubicBezTo>
                <a:lnTo>
                  <a:pt x="9007" y="159072"/>
                </a:lnTo>
                <a:cubicBezTo>
                  <a:pt x="9007" y="160515"/>
                  <a:pt x="10448" y="161597"/>
                  <a:pt x="11889" y="161597"/>
                </a:cubicBezTo>
                <a:lnTo>
                  <a:pt x="30983" y="161597"/>
                </a:lnTo>
                <a:cubicBezTo>
                  <a:pt x="33505" y="161597"/>
                  <a:pt x="35306" y="163401"/>
                  <a:pt x="35306" y="165565"/>
                </a:cubicBezTo>
                <a:cubicBezTo>
                  <a:pt x="36747" y="173861"/>
                  <a:pt x="38909" y="181797"/>
                  <a:pt x="42151" y="189733"/>
                </a:cubicBezTo>
                <a:cubicBezTo>
                  <a:pt x="42872" y="191897"/>
                  <a:pt x="42151" y="194061"/>
                  <a:pt x="39990" y="195504"/>
                </a:cubicBezTo>
                <a:lnTo>
                  <a:pt x="23417" y="204882"/>
                </a:lnTo>
                <a:cubicBezTo>
                  <a:pt x="22697" y="205243"/>
                  <a:pt x="22337" y="205965"/>
                  <a:pt x="22337" y="206686"/>
                </a:cubicBezTo>
                <a:cubicBezTo>
                  <a:pt x="21976" y="207407"/>
                  <a:pt x="21976" y="208129"/>
                  <a:pt x="22337" y="208850"/>
                </a:cubicBezTo>
                <a:lnTo>
                  <a:pt x="33145" y="227246"/>
                </a:lnTo>
                <a:cubicBezTo>
                  <a:pt x="33865" y="228689"/>
                  <a:pt x="35306" y="229050"/>
                  <a:pt x="36747" y="228328"/>
                </a:cubicBezTo>
                <a:lnTo>
                  <a:pt x="53680" y="218589"/>
                </a:lnTo>
                <a:cubicBezTo>
                  <a:pt x="55481" y="217507"/>
                  <a:pt x="58004" y="218229"/>
                  <a:pt x="59445" y="219671"/>
                </a:cubicBezTo>
                <a:cubicBezTo>
                  <a:pt x="64489" y="226164"/>
                  <a:pt x="70613" y="232296"/>
                  <a:pt x="77098" y="237346"/>
                </a:cubicBezTo>
                <a:cubicBezTo>
                  <a:pt x="78900" y="238789"/>
                  <a:pt x="79260" y="240953"/>
                  <a:pt x="77819" y="243478"/>
                </a:cubicBezTo>
                <a:lnTo>
                  <a:pt x="68452" y="260071"/>
                </a:lnTo>
                <a:cubicBezTo>
                  <a:pt x="68091" y="260792"/>
                  <a:pt x="68091" y="261514"/>
                  <a:pt x="68091" y="261874"/>
                </a:cubicBezTo>
                <a:cubicBezTo>
                  <a:pt x="68091" y="262596"/>
                  <a:pt x="68812" y="263317"/>
                  <a:pt x="69532" y="263678"/>
                </a:cubicBezTo>
                <a:lnTo>
                  <a:pt x="88267" y="274499"/>
                </a:lnTo>
                <a:cubicBezTo>
                  <a:pt x="89347" y="275221"/>
                  <a:pt x="90788" y="274860"/>
                  <a:pt x="91869" y="273417"/>
                </a:cubicBezTo>
                <a:lnTo>
                  <a:pt x="101597" y="256464"/>
                </a:lnTo>
                <a:cubicBezTo>
                  <a:pt x="102317" y="255382"/>
                  <a:pt x="103758" y="254660"/>
                  <a:pt x="105199" y="254660"/>
                </a:cubicBezTo>
                <a:cubicBezTo>
                  <a:pt x="105920" y="254660"/>
                  <a:pt x="106280" y="254660"/>
                  <a:pt x="107001" y="254660"/>
                </a:cubicBezTo>
                <a:cubicBezTo>
                  <a:pt x="114927" y="257907"/>
                  <a:pt x="122853" y="260071"/>
                  <a:pt x="131139" y="261514"/>
                </a:cubicBezTo>
                <a:cubicBezTo>
                  <a:pt x="133300" y="261514"/>
                  <a:pt x="135102" y="263317"/>
                  <a:pt x="135102" y="265842"/>
                </a:cubicBezTo>
                <a:lnTo>
                  <a:pt x="135102" y="284960"/>
                </a:lnTo>
                <a:cubicBezTo>
                  <a:pt x="135102" y="286403"/>
                  <a:pt x="136183" y="287845"/>
                  <a:pt x="137624" y="287845"/>
                </a:cubicBezTo>
                <a:lnTo>
                  <a:pt x="158880" y="287845"/>
                </a:lnTo>
                <a:cubicBezTo>
                  <a:pt x="160681" y="287845"/>
                  <a:pt x="161762" y="286403"/>
                  <a:pt x="161762" y="284960"/>
                </a:cubicBezTo>
                <a:lnTo>
                  <a:pt x="161762" y="265842"/>
                </a:lnTo>
                <a:cubicBezTo>
                  <a:pt x="161762" y="263317"/>
                  <a:pt x="163563" y="261514"/>
                  <a:pt x="165725" y="261514"/>
                </a:cubicBezTo>
                <a:cubicBezTo>
                  <a:pt x="173651" y="260071"/>
                  <a:pt x="181937" y="257907"/>
                  <a:pt x="189863" y="254660"/>
                </a:cubicBezTo>
                <a:cubicBezTo>
                  <a:pt x="191664" y="253939"/>
                  <a:pt x="194186" y="254660"/>
                  <a:pt x="195267" y="256464"/>
                </a:cubicBezTo>
                <a:lnTo>
                  <a:pt x="204994" y="273417"/>
                </a:lnTo>
                <a:cubicBezTo>
                  <a:pt x="205355" y="274138"/>
                  <a:pt x="205715" y="274499"/>
                  <a:pt x="206435" y="274499"/>
                </a:cubicBezTo>
                <a:cubicBezTo>
                  <a:pt x="207156" y="274860"/>
                  <a:pt x="207876" y="274860"/>
                  <a:pt x="208597" y="274499"/>
                </a:cubicBezTo>
                <a:lnTo>
                  <a:pt x="227331" y="263678"/>
                </a:lnTo>
                <a:cubicBezTo>
                  <a:pt x="228772" y="262956"/>
                  <a:pt x="229132" y="261514"/>
                  <a:pt x="228052" y="260071"/>
                </a:cubicBezTo>
                <a:lnTo>
                  <a:pt x="218685" y="243478"/>
                </a:lnTo>
                <a:cubicBezTo>
                  <a:pt x="217243" y="240953"/>
                  <a:pt x="217964" y="238789"/>
                  <a:pt x="219765" y="237346"/>
                </a:cubicBezTo>
                <a:cubicBezTo>
                  <a:pt x="226250" y="232296"/>
                  <a:pt x="232015" y="226164"/>
                  <a:pt x="237419" y="219671"/>
                </a:cubicBezTo>
                <a:cubicBezTo>
                  <a:pt x="238860" y="218229"/>
                  <a:pt x="241021" y="217507"/>
                  <a:pt x="242823" y="218589"/>
                </a:cubicBezTo>
                <a:lnTo>
                  <a:pt x="260116" y="228328"/>
                </a:lnTo>
                <a:cubicBezTo>
                  <a:pt x="260476" y="228689"/>
                  <a:pt x="261196" y="229050"/>
                  <a:pt x="261917" y="228689"/>
                </a:cubicBezTo>
                <a:cubicBezTo>
                  <a:pt x="262638" y="228328"/>
                  <a:pt x="262998" y="227968"/>
                  <a:pt x="263718" y="227246"/>
                </a:cubicBezTo>
                <a:lnTo>
                  <a:pt x="274526" y="208850"/>
                </a:lnTo>
                <a:cubicBezTo>
                  <a:pt x="274887" y="207407"/>
                  <a:pt x="274526" y="205965"/>
                  <a:pt x="273446" y="204882"/>
                </a:cubicBezTo>
                <a:lnTo>
                  <a:pt x="256513" y="195504"/>
                </a:lnTo>
                <a:cubicBezTo>
                  <a:pt x="254712" y="194061"/>
                  <a:pt x="253631" y="191897"/>
                  <a:pt x="254712" y="189733"/>
                </a:cubicBezTo>
                <a:cubicBezTo>
                  <a:pt x="257594" y="181797"/>
                  <a:pt x="260116" y="173861"/>
                  <a:pt x="261196" y="165565"/>
                </a:cubicBezTo>
                <a:cubicBezTo>
                  <a:pt x="261557" y="163401"/>
                  <a:pt x="263358" y="161597"/>
                  <a:pt x="265520" y="161597"/>
                </a:cubicBezTo>
                <a:lnTo>
                  <a:pt x="284974" y="161597"/>
                </a:lnTo>
                <a:cubicBezTo>
                  <a:pt x="286415" y="161597"/>
                  <a:pt x="287856" y="160515"/>
                  <a:pt x="287856" y="159072"/>
                </a:cubicBezTo>
                <a:lnTo>
                  <a:pt x="287856" y="137430"/>
                </a:lnTo>
                <a:cubicBezTo>
                  <a:pt x="287856" y="135987"/>
                  <a:pt x="286415" y="134905"/>
                  <a:pt x="284974" y="134905"/>
                </a:cubicBezTo>
                <a:lnTo>
                  <a:pt x="265520" y="134905"/>
                </a:lnTo>
                <a:cubicBezTo>
                  <a:pt x="263358" y="134905"/>
                  <a:pt x="261557" y="133101"/>
                  <a:pt x="261196" y="130937"/>
                </a:cubicBezTo>
                <a:cubicBezTo>
                  <a:pt x="260116" y="122641"/>
                  <a:pt x="257594" y="114705"/>
                  <a:pt x="254712" y="106770"/>
                </a:cubicBezTo>
                <a:cubicBezTo>
                  <a:pt x="253631" y="104605"/>
                  <a:pt x="254712" y="102441"/>
                  <a:pt x="256513" y="101359"/>
                </a:cubicBezTo>
                <a:lnTo>
                  <a:pt x="273446" y="91620"/>
                </a:lnTo>
                <a:cubicBezTo>
                  <a:pt x="274526" y="90899"/>
                  <a:pt x="274887" y="89456"/>
                  <a:pt x="274526" y="88013"/>
                </a:cubicBezTo>
                <a:lnTo>
                  <a:pt x="263718" y="69256"/>
                </a:lnTo>
                <a:cubicBezTo>
                  <a:pt x="262998" y="68535"/>
                  <a:pt x="262638" y="68174"/>
                  <a:pt x="261917" y="68174"/>
                </a:cubicBezTo>
                <a:cubicBezTo>
                  <a:pt x="261196" y="67813"/>
                  <a:pt x="260476" y="67813"/>
                  <a:pt x="260116" y="68174"/>
                </a:cubicBezTo>
                <a:lnTo>
                  <a:pt x="242823" y="77913"/>
                </a:lnTo>
                <a:cubicBezTo>
                  <a:pt x="241021" y="78995"/>
                  <a:pt x="238860" y="78634"/>
                  <a:pt x="237419" y="76831"/>
                </a:cubicBezTo>
                <a:cubicBezTo>
                  <a:pt x="232015" y="70338"/>
                  <a:pt x="226250" y="64567"/>
                  <a:pt x="219765" y="59156"/>
                </a:cubicBezTo>
                <a:cubicBezTo>
                  <a:pt x="217964" y="57713"/>
                  <a:pt x="217243" y="55188"/>
                  <a:pt x="218685" y="53385"/>
                </a:cubicBezTo>
                <a:lnTo>
                  <a:pt x="228052" y="36792"/>
                </a:lnTo>
                <a:cubicBezTo>
                  <a:pt x="229132" y="35349"/>
                  <a:pt x="228772" y="33907"/>
                  <a:pt x="227331" y="32824"/>
                </a:cubicBezTo>
                <a:lnTo>
                  <a:pt x="208597" y="22003"/>
                </a:lnTo>
                <a:cubicBezTo>
                  <a:pt x="207876" y="22003"/>
                  <a:pt x="207156" y="21642"/>
                  <a:pt x="206435" y="22003"/>
                </a:cubicBezTo>
                <a:cubicBezTo>
                  <a:pt x="205715" y="22003"/>
                  <a:pt x="205355" y="22364"/>
                  <a:pt x="204994" y="23085"/>
                </a:cubicBezTo>
                <a:lnTo>
                  <a:pt x="195267" y="40039"/>
                </a:lnTo>
                <a:cubicBezTo>
                  <a:pt x="194186" y="41842"/>
                  <a:pt x="191664" y="42564"/>
                  <a:pt x="189863" y="41842"/>
                </a:cubicBezTo>
                <a:cubicBezTo>
                  <a:pt x="181937" y="38956"/>
                  <a:pt x="173651" y="36792"/>
                  <a:pt x="165725" y="35349"/>
                </a:cubicBezTo>
                <a:cubicBezTo>
                  <a:pt x="163563" y="34989"/>
                  <a:pt x="161762" y="33185"/>
                  <a:pt x="161762" y="31021"/>
                </a:cubicBezTo>
                <a:lnTo>
                  <a:pt x="161762" y="11543"/>
                </a:lnTo>
                <a:cubicBezTo>
                  <a:pt x="161762" y="10100"/>
                  <a:pt x="160681" y="9018"/>
                  <a:pt x="158880" y="9018"/>
                </a:cubicBezTo>
                <a:lnTo>
                  <a:pt x="137624" y="9018"/>
                </a:lnTo>
                <a:close/>
                <a:moveTo>
                  <a:pt x="137624" y="0"/>
                </a:moveTo>
                <a:lnTo>
                  <a:pt x="158880" y="0"/>
                </a:lnTo>
                <a:cubicBezTo>
                  <a:pt x="165725" y="0"/>
                  <a:pt x="170769" y="5050"/>
                  <a:pt x="170769" y="11543"/>
                </a:cubicBezTo>
                <a:lnTo>
                  <a:pt x="170769" y="27053"/>
                </a:lnTo>
                <a:cubicBezTo>
                  <a:pt x="176893" y="28135"/>
                  <a:pt x="183378" y="29939"/>
                  <a:pt x="189503" y="32103"/>
                </a:cubicBezTo>
                <a:lnTo>
                  <a:pt x="197068" y="18757"/>
                </a:lnTo>
                <a:cubicBezTo>
                  <a:pt x="198870" y="15871"/>
                  <a:pt x="201392" y="14068"/>
                  <a:pt x="204274" y="13346"/>
                </a:cubicBezTo>
                <a:cubicBezTo>
                  <a:pt x="207156" y="12264"/>
                  <a:pt x="210398" y="12985"/>
                  <a:pt x="213280" y="14428"/>
                </a:cubicBezTo>
                <a:lnTo>
                  <a:pt x="231654" y="25250"/>
                </a:lnTo>
                <a:cubicBezTo>
                  <a:pt x="237419" y="28496"/>
                  <a:pt x="239220" y="35710"/>
                  <a:pt x="235978" y="41121"/>
                </a:cubicBezTo>
                <a:lnTo>
                  <a:pt x="228052" y="54828"/>
                </a:lnTo>
                <a:cubicBezTo>
                  <a:pt x="233095" y="58795"/>
                  <a:pt x="237779" y="63485"/>
                  <a:pt x="242102" y="68174"/>
                </a:cubicBezTo>
                <a:lnTo>
                  <a:pt x="255432" y="60599"/>
                </a:lnTo>
                <a:cubicBezTo>
                  <a:pt x="257954" y="58795"/>
                  <a:pt x="261196" y="58435"/>
                  <a:pt x="264079" y="59517"/>
                </a:cubicBezTo>
                <a:cubicBezTo>
                  <a:pt x="267321" y="59878"/>
                  <a:pt x="269843" y="62042"/>
                  <a:pt x="271284" y="64567"/>
                </a:cubicBezTo>
                <a:lnTo>
                  <a:pt x="282092" y="83684"/>
                </a:lnTo>
                <a:cubicBezTo>
                  <a:pt x="285335" y="89095"/>
                  <a:pt x="283533" y="96309"/>
                  <a:pt x="278129" y="99556"/>
                </a:cubicBezTo>
                <a:lnTo>
                  <a:pt x="264439" y="107130"/>
                </a:lnTo>
                <a:cubicBezTo>
                  <a:pt x="266601" y="113262"/>
                  <a:pt x="268042" y="119394"/>
                  <a:pt x="269483" y="125887"/>
                </a:cubicBezTo>
                <a:lnTo>
                  <a:pt x="284974" y="125887"/>
                </a:lnTo>
                <a:cubicBezTo>
                  <a:pt x="291459" y="125887"/>
                  <a:pt x="296503" y="130937"/>
                  <a:pt x="296503" y="137430"/>
                </a:cubicBezTo>
                <a:lnTo>
                  <a:pt x="296503" y="159072"/>
                </a:lnTo>
                <a:cubicBezTo>
                  <a:pt x="296503" y="165565"/>
                  <a:pt x="291459" y="170976"/>
                  <a:pt x="284974" y="170976"/>
                </a:cubicBezTo>
                <a:lnTo>
                  <a:pt x="269483" y="170976"/>
                </a:lnTo>
                <a:cubicBezTo>
                  <a:pt x="268042" y="177108"/>
                  <a:pt x="266601" y="183240"/>
                  <a:pt x="264439" y="189372"/>
                </a:cubicBezTo>
                <a:lnTo>
                  <a:pt x="278129" y="196947"/>
                </a:lnTo>
                <a:cubicBezTo>
                  <a:pt x="283533" y="200554"/>
                  <a:pt x="285335" y="207768"/>
                  <a:pt x="282092" y="213179"/>
                </a:cubicBezTo>
                <a:lnTo>
                  <a:pt x="271284" y="231936"/>
                </a:lnTo>
                <a:cubicBezTo>
                  <a:pt x="269843" y="234460"/>
                  <a:pt x="267321" y="236625"/>
                  <a:pt x="264079" y="237346"/>
                </a:cubicBezTo>
                <a:cubicBezTo>
                  <a:pt x="261196" y="238068"/>
                  <a:pt x="257954" y="237707"/>
                  <a:pt x="255432" y="236264"/>
                </a:cubicBezTo>
                <a:lnTo>
                  <a:pt x="242102" y="228328"/>
                </a:lnTo>
                <a:cubicBezTo>
                  <a:pt x="237779" y="233378"/>
                  <a:pt x="233095" y="237707"/>
                  <a:pt x="228052" y="242035"/>
                </a:cubicBezTo>
                <a:lnTo>
                  <a:pt x="235978" y="255382"/>
                </a:lnTo>
                <a:cubicBezTo>
                  <a:pt x="239220" y="261153"/>
                  <a:pt x="237419" y="268367"/>
                  <a:pt x="231654" y="271613"/>
                </a:cubicBezTo>
                <a:lnTo>
                  <a:pt x="213280" y="282074"/>
                </a:lnTo>
                <a:cubicBezTo>
                  <a:pt x="210398" y="283878"/>
                  <a:pt x="207156" y="284238"/>
                  <a:pt x="204274" y="283517"/>
                </a:cubicBezTo>
                <a:cubicBezTo>
                  <a:pt x="201392" y="282795"/>
                  <a:pt x="198870" y="280631"/>
                  <a:pt x="197068" y="278106"/>
                </a:cubicBezTo>
                <a:lnTo>
                  <a:pt x="189503" y="264399"/>
                </a:lnTo>
                <a:cubicBezTo>
                  <a:pt x="183378" y="266564"/>
                  <a:pt x="176893" y="268367"/>
                  <a:pt x="170769" y="269449"/>
                </a:cubicBezTo>
                <a:lnTo>
                  <a:pt x="170769" y="284960"/>
                </a:lnTo>
                <a:cubicBezTo>
                  <a:pt x="170769" y="291452"/>
                  <a:pt x="165725" y="296502"/>
                  <a:pt x="158880" y="296502"/>
                </a:cubicBezTo>
                <a:lnTo>
                  <a:pt x="137624" y="296502"/>
                </a:lnTo>
                <a:cubicBezTo>
                  <a:pt x="131139" y="296502"/>
                  <a:pt x="125735" y="291452"/>
                  <a:pt x="125735" y="284960"/>
                </a:cubicBezTo>
                <a:lnTo>
                  <a:pt x="125735" y="269449"/>
                </a:lnTo>
                <a:cubicBezTo>
                  <a:pt x="119610" y="268367"/>
                  <a:pt x="113485" y="266564"/>
                  <a:pt x="107001" y="264399"/>
                </a:cubicBezTo>
                <a:lnTo>
                  <a:pt x="99435" y="278106"/>
                </a:lnTo>
                <a:cubicBezTo>
                  <a:pt x="97994" y="280631"/>
                  <a:pt x="95472" y="282795"/>
                  <a:pt x="92230" y="283517"/>
                </a:cubicBezTo>
                <a:cubicBezTo>
                  <a:pt x="89347" y="284238"/>
                  <a:pt x="86105" y="283878"/>
                  <a:pt x="83583" y="282074"/>
                </a:cubicBezTo>
                <a:lnTo>
                  <a:pt x="64849" y="271613"/>
                </a:lnTo>
                <a:cubicBezTo>
                  <a:pt x="62327" y="269810"/>
                  <a:pt x="60165" y="267285"/>
                  <a:pt x="59445" y="264399"/>
                </a:cubicBezTo>
                <a:cubicBezTo>
                  <a:pt x="58724" y="261514"/>
                  <a:pt x="59085" y="258267"/>
                  <a:pt x="60526" y="255382"/>
                </a:cubicBezTo>
                <a:lnTo>
                  <a:pt x="68452" y="242035"/>
                </a:lnTo>
                <a:cubicBezTo>
                  <a:pt x="63408" y="237707"/>
                  <a:pt x="59085" y="233378"/>
                  <a:pt x="54761" y="228328"/>
                </a:cubicBezTo>
                <a:lnTo>
                  <a:pt x="41431" y="236264"/>
                </a:lnTo>
                <a:cubicBezTo>
                  <a:pt x="35667" y="239510"/>
                  <a:pt x="28821" y="237346"/>
                  <a:pt x="25219" y="231936"/>
                </a:cubicBezTo>
                <a:lnTo>
                  <a:pt x="14411" y="213179"/>
                </a:lnTo>
                <a:cubicBezTo>
                  <a:pt x="12969" y="210654"/>
                  <a:pt x="12609" y="207407"/>
                  <a:pt x="13330" y="204161"/>
                </a:cubicBezTo>
                <a:cubicBezTo>
                  <a:pt x="14411" y="201275"/>
                  <a:pt x="16212" y="198750"/>
                  <a:pt x="19094" y="196947"/>
                </a:cubicBezTo>
                <a:lnTo>
                  <a:pt x="32424" y="189372"/>
                </a:lnTo>
                <a:cubicBezTo>
                  <a:pt x="30262" y="183240"/>
                  <a:pt x="28461" y="177108"/>
                  <a:pt x="27380" y="170976"/>
                </a:cubicBezTo>
                <a:lnTo>
                  <a:pt x="11889" y="170976"/>
                </a:lnTo>
                <a:cubicBezTo>
                  <a:pt x="5404" y="170976"/>
                  <a:pt x="0" y="165565"/>
                  <a:pt x="0" y="159072"/>
                </a:cubicBezTo>
                <a:lnTo>
                  <a:pt x="0" y="137430"/>
                </a:lnTo>
                <a:cubicBezTo>
                  <a:pt x="0" y="130937"/>
                  <a:pt x="5404" y="125887"/>
                  <a:pt x="11889" y="125887"/>
                </a:cubicBezTo>
                <a:lnTo>
                  <a:pt x="27380" y="125887"/>
                </a:lnTo>
                <a:cubicBezTo>
                  <a:pt x="28461" y="119394"/>
                  <a:pt x="30262" y="113262"/>
                  <a:pt x="32424" y="107130"/>
                </a:cubicBezTo>
                <a:lnTo>
                  <a:pt x="19094" y="99556"/>
                </a:lnTo>
                <a:cubicBezTo>
                  <a:pt x="16212" y="98113"/>
                  <a:pt x="14411" y="95227"/>
                  <a:pt x="13330" y="92341"/>
                </a:cubicBezTo>
                <a:cubicBezTo>
                  <a:pt x="12609" y="89456"/>
                  <a:pt x="12969" y="86209"/>
                  <a:pt x="14411" y="83684"/>
                </a:cubicBezTo>
                <a:lnTo>
                  <a:pt x="25219" y="64567"/>
                </a:lnTo>
                <a:cubicBezTo>
                  <a:pt x="27020" y="62042"/>
                  <a:pt x="29542" y="59878"/>
                  <a:pt x="32424" y="59517"/>
                </a:cubicBezTo>
                <a:cubicBezTo>
                  <a:pt x="35306" y="58435"/>
                  <a:pt x="38549" y="58795"/>
                  <a:pt x="41431" y="60599"/>
                </a:cubicBezTo>
                <a:lnTo>
                  <a:pt x="54761" y="68174"/>
                </a:lnTo>
                <a:cubicBezTo>
                  <a:pt x="59085" y="63485"/>
                  <a:pt x="63408" y="58795"/>
                  <a:pt x="68452" y="54828"/>
                </a:cubicBezTo>
                <a:lnTo>
                  <a:pt x="60526" y="41121"/>
                </a:lnTo>
                <a:cubicBezTo>
                  <a:pt x="59085" y="38596"/>
                  <a:pt x="58724" y="35349"/>
                  <a:pt x="59445" y="32103"/>
                </a:cubicBezTo>
                <a:cubicBezTo>
                  <a:pt x="60165" y="29217"/>
                  <a:pt x="62327" y="26692"/>
                  <a:pt x="64849" y="25250"/>
                </a:cubicBezTo>
                <a:lnTo>
                  <a:pt x="83583" y="14428"/>
                </a:lnTo>
                <a:cubicBezTo>
                  <a:pt x="86105" y="12985"/>
                  <a:pt x="89347" y="12264"/>
                  <a:pt x="92230" y="13346"/>
                </a:cubicBezTo>
                <a:cubicBezTo>
                  <a:pt x="95472" y="14068"/>
                  <a:pt x="97994" y="15871"/>
                  <a:pt x="99435" y="18757"/>
                </a:cubicBezTo>
                <a:lnTo>
                  <a:pt x="107001" y="32103"/>
                </a:lnTo>
                <a:cubicBezTo>
                  <a:pt x="113485" y="29939"/>
                  <a:pt x="119610" y="28135"/>
                  <a:pt x="125735" y="27053"/>
                </a:cubicBezTo>
                <a:lnTo>
                  <a:pt x="125735" y="11543"/>
                </a:lnTo>
                <a:cubicBezTo>
                  <a:pt x="125735" y="5050"/>
                  <a:pt x="131139" y="0"/>
                  <a:pt x="137624" y="0"/>
                </a:cubicBezTo>
                <a:close/>
              </a:path>
            </a:pathLst>
          </a:custGeom>
          <a:solidFill>
            <a:schemeClr val="bg1"/>
          </a:solidFill>
          <a:ln>
            <a:noFill/>
          </a:ln>
          <a:effectLst/>
        </p:spPr>
        <p:txBody>
          <a:bodyPr anchor="ctr"/>
          <a:lstStyle/>
          <a:p>
            <a:endParaRPr lang="en-US" sz="675" dirty="0">
              <a:latin typeface="Lato Light" panose="020F0502020204030203" pitchFamily="34" charset="0"/>
            </a:endParaRPr>
          </a:p>
        </p:txBody>
      </p:sp>
      <p:sp>
        <p:nvSpPr>
          <p:cNvPr id="32" name="Freeform 927">
            <a:extLst>
              <a:ext uri="{FF2B5EF4-FFF2-40B4-BE49-F238E27FC236}">
                <a16:creationId xmlns:a16="http://schemas.microsoft.com/office/drawing/2014/main" id="{92459AB6-748A-9A4A-AD1D-84E700D76EAD}"/>
              </a:ext>
            </a:extLst>
          </p:cNvPr>
          <p:cNvSpPr>
            <a:spLocks noChangeArrowheads="1"/>
          </p:cNvSpPr>
          <p:nvPr/>
        </p:nvSpPr>
        <p:spPr bwMode="auto">
          <a:xfrm>
            <a:off x="1395614" y="3584127"/>
            <a:ext cx="271010" cy="340268"/>
          </a:xfrm>
          <a:custGeom>
            <a:avLst/>
            <a:gdLst>
              <a:gd name="T0" fmla="*/ 798435 w 236178"/>
              <a:gd name="T1" fmla="*/ 3144734 h 296502"/>
              <a:gd name="T2" fmla="*/ 1998058 w 236178"/>
              <a:gd name="T3" fmla="*/ 2703379 h 296502"/>
              <a:gd name="T4" fmla="*/ 1298699 w 236178"/>
              <a:gd name="T5" fmla="*/ 2462792 h 296502"/>
              <a:gd name="T6" fmla="*/ 1298699 w 236178"/>
              <a:gd name="T7" fmla="*/ 2736271 h 296502"/>
              <a:gd name="T8" fmla="*/ 1298699 w 236178"/>
              <a:gd name="T9" fmla="*/ 2462792 h 296502"/>
              <a:gd name="T10" fmla="*/ 1860611 w 236178"/>
              <a:gd name="T11" fmla="*/ 2504153 h 296502"/>
              <a:gd name="T12" fmla="*/ 1780364 w 236178"/>
              <a:gd name="T13" fmla="*/ 2556198 h 296502"/>
              <a:gd name="T14" fmla="*/ 883792 w 236178"/>
              <a:gd name="T15" fmla="*/ 2340054 h 296502"/>
              <a:gd name="T16" fmla="*/ 769356 w 236178"/>
              <a:gd name="T17" fmla="*/ 2580216 h 296502"/>
              <a:gd name="T18" fmla="*/ 814304 w 236178"/>
              <a:gd name="T19" fmla="*/ 2360069 h 296502"/>
              <a:gd name="T20" fmla="*/ 2222502 w 236178"/>
              <a:gd name="T21" fmla="*/ 2111222 h 296502"/>
              <a:gd name="T22" fmla="*/ 2171188 w 236178"/>
              <a:gd name="T23" fmla="*/ 2194695 h 296502"/>
              <a:gd name="T24" fmla="*/ 2076426 w 236178"/>
              <a:gd name="T25" fmla="*/ 2023788 h 296502"/>
              <a:gd name="T26" fmla="*/ 555562 w 236178"/>
              <a:gd name="T27" fmla="*/ 2111222 h 296502"/>
              <a:gd name="T28" fmla="*/ 345556 w 236178"/>
              <a:gd name="T29" fmla="*/ 2178795 h 296502"/>
              <a:gd name="T30" fmla="*/ 2171451 w 236178"/>
              <a:gd name="T31" fmla="*/ 1578281 h 296502"/>
              <a:gd name="T32" fmla="*/ 2340605 w 236178"/>
              <a:gd name="T33" fmla="*/ 1678334 h 296502"/>
              <a:gd name="T34" fmla="*/ 2171451 w 236178"/>
              <a:gd name="T35" fmla="*/ 1578281 h 296502"/>
              <a:gd name="T36" fmla="*/ 447764 w 236178"/>
              <a:gd name="T37" fmla="*/ 1626302 h 296502"/>
              <a:gd name="T38" fmla="*/ 191081 w 236178"/>
              <a:gd name="T39" fmla="*/ 1626302 h 296502"/>
              <a:gd name="T40" fmla="*/ 2238282 w 236178"/>
              <a:gd name="T41" fmla="*/ 1071766 h 296502"/>
              <a:gd name="T42" fmla="*/ 2052744 w 236178"/>
              <a:gd name="T43" fmla="*/ 1227507 h 296502"/>
              <a:gd name="T44" fmla="*/ 2171188 w 236178"/>
              <a:gd name="T45" fmla="*/ 1052300 h 296502"/>
              <a:gd name="T46" fmla="*/ 571121 w 236178"/>
              <a:gd name="T47" fmla="*/ 1204150 h 296502"/>
              <a:gd name="T48" fmla="*/ 365024 w 236178"/>
              <a:gd name="T49" fmla="*/ 1137954 h 296502"/>
              <a:gd name="T50" fmla="*/ 1298047 w 236178"/>
              <a:gd name="T51" fmla="*/ 953907 h 296502"/>
              <a:gd name="T52" fmla="*/ 1681593 w 236178"/>
              <a:gd name="T53" fmla="*/ 1579968 h 296502"/>
              <a:gd name="T54" fmla="*/ 1298047 w 236178"/>
              <a:gd name="T55" fmla="*/ 1678413 h 296502"/>
              <a:gd name="T56" fmla="*/ 1298047 w 236178"/>
              <a:gd name="T57" fmla="*/ 953907 h 296502"/>
              <a:gd name="T58" fmla="*/ 1780364 w 236178"/>
              <a:gd name="T59" fmla="*/ 891210 h 296502"/>
              <a:gd name="T60" fmla="*/ 1696297 w 236178"/>
              <a:gd name="T61" fmla="*/ 843157 h 296502"/>
              <a:gd name="T62" fmla="*/ 744833 w 236178"/>
              <a:gd name="T63" fmla="*/ 675059 h 296502"/>
              <a:gd name="T64" fmla="*/ 883792 w 236178"/>
              <a:gd name="T65" fmla="*/ 911223 h 296502"/>
              <a:gd name="T66" fmla="*/ 728494 w 236178"/>
              <a:gd name="T67" fmla="*/ 743105 h 296502"/>
              <a:gd name="T68" fmla="*/ 1350821 w 236178"/>
              <a:gd name="T69" fmla="*/ 583560 h 296502"/>
              <a:gd name="T70" fmla="*/ 1250602 w 236178"/>
              <a:gd name="T71" fmla="*/ 748080 h 296502"/>
              <a:gd name="T72" fmla="*/ 1290080 w 236178"/>
              <a:gd name="T73" fmla="*/ 425601 h 296502"/>
              <a:gd name="T74" fmla="*/ 2481839 w 236178"/>
              <a:gd name="T75" fmla="*/ 1619664 h 296502"/>
              <a:gd name="T76" fmla="*/ 652908 w 236178"/>
              <a:gd name="T77" fmla="*/ 212813 h 296502"/>
              <a:gd name="T78" fmla="*/ 1998058 w 236178"/>
              <a:gd name="T79" fmla="*/ 539874 h 296502"/>
              <a:gd name="T80" fmla="*/ 798435 w 236178"/>
              <a:gd name="T81" fmla="*/ 98520 h 296502"/>
              <a:gd name="T82" fmla="*/ 2025594 w 236178"/>
              <a:gd name="T83" fmla="*/ 193122 h 296502"/>
              <a:gd name="T84" fmla="*/ 2116055 w 236178"/>
              <a:gd name="T85" fmla="*/ 2616686 h 296502"/>
              <a:gd name="T86" fmla="*/ 798435 w 236178"/>
              <a:gd name="T87" fmla="*/ 3239316 h 296502"/>
              <a:gd name="T88" fmla="*/ 0 w 236178"/>
              <a:gd name="T89" fmla="*/ 1619664 h 296502"/>
              <a:gd name="T90" fmla="*/ 798435 w 236178"/>
              <a:gd name="T91" fmla="*/ 0 h 29650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36178" h="296502">
                <a:moveTo>
                  <a:pt x="53562" y="247446"/>
                </a:moveTo>
                <a:lnTo>
                  <a:pt x="59673" y="277024"/>
                </a:lnTo>
                <a:cubicBezTo>
                  <a:pt x="60752" y="283517"/>
                  <a:pt x="66503" y="287845"/>
                  <a:pt x="72974" y="287845"/>
                </a:cubicBezTo>
                <a:lnTo>
                  <a:pt x="163204" y="287845"/>
                </a:lnTo>
                <a:cubicBezTo>
                  <a:pt x="169674" y="287845"/>
                  <a:pt x="175066" y="283517"/>
                  <a:pt x="176145" y="277024"/>
                </a:cubicBezTo>
                <a:lnTo>
                  <a:pt x="182615" y="247446"/>
                </a:lnTo>
                <a:cubicBezTo>
                  <a:pt x="163923" y="259710"/>
                  <a:pt x="141635" y="266924"/>
                  <a:pt x="117909" y="266924"/>
                </a:cubicBezTo>
                <a:cubicBezTo>
                  <a:pt x="94183" y="266924"/>
                  <a:pt x="72255" y="259710"/>
                  <a:pt x="53562" y="247446"/>
                </a:cubicBezTo>
                <a:close/>
                <a:moveTo>
                  <a:pt x="118696" y="225425"/>
                </a:moveTo>
                <a:cubicBezTo>
                  <a:pt x="121261" y="225425"/>
                  <a:pt x="123459" y="227266"/>
                  <a:pt x="123459" y="230211"/>
                </a:cubicBezTo>
                <a:lnTo>
                  <a:pt x="123459" y="245671"/>
                </a:lnTo>
                <a:cubicBezTo>
                  <a:pt x="123459" y="248248"/>
                  <a:pt x="121261" y="250457"/>
                  <a:pt x="118696" y="250457"/>
                </a:cubicBezTo>
                <a:cubicBezTo>
                  <a:pt x="116498" y="250457"/>
                  <a:pt x="114300" y="248248"/>
                  <a:pt x="114300" y="245671"/>
                </a:cubicBezTo>
                <a:lnTo>
                  <a:pt x="114300" y="230211"/>
                </a:lnTo>
                <a:cubicBezTo>
                  <a:pt x="114300" y="227266"/>
                  <a:pt x="116498" y="225425"/>
                  <a:pt x="118696" y="225425"/>
                </a:cubicBezTo>
                <a:close/>
                <a:moveTo>
                  <a:pt x="156781" y="214190"/>
                </a:moveTo>
                <a:cubicBezTo>
                  <a:pt x="158528" y="212725"/>
                  <a:pt x="161322" y="213458"/>
                  <a:pt x="162719" y="216022"/>
                </a:cubicBezTo>
                <a:lnTo>
                  <a:pt x="170053" y="229211"/>
                </a:lnTo>
                <a:cubicBezTo>
                  <a:pt x="171101" y="231409"/>
                  <a:pt x="170752" y="233974"/>
                  <a:pt x="168656" y="235439"/>
                </a:cubicBezTo>
                <a:cubicBezTo>
                  <a:pt x="167608" y="235805"/>
                  <a:pt x="167259" y="236172"/>
                  <a:pt x="166211" y="236172"/>
                </a:cubicBezTo>
                <a:cubicBezTo>
                  <a:pt x="164814" y="236172"/>
                  <a:pt x="163417" y="235439"/>
                  <a:pt x="162719" y="233974"/>
                </a:cubicBezTo>
                <a:lnTo>
                  <a:pt x="155035" y="220418"/>
                </a:lnTo>
                <a:cubicBezTo>
                  <a:pt x="153987" y="218220"/>
                  <a:pt x="154686" y="215290"/>
                  <a:pt x="156781" y="214190"/>
                </a:cubicBezTo>
                <a:close/>
                <a:moveTo>
                  <a:pt x="80775" y="214190"/>
                </a:moveTo>
                <a:cubicBezTo>
                  <a:pt x="83016" y="215290"/>
                  <a:pt x="83763" y="218220"/>
                  <a:pt x="82269" y="220418"/>
                </a:cubicBezTo>
                <a:lnTo>
                  <a:pt x="74425" y="233974"/>
                </a:lnTo>
                <a:cubicBezTo>
                  <a:pt x="73678" y="235439"/>
                  <a:pt x="71810" y="236172"/>
                  <a:pt x="70316" y="236172"/>
                </a:cubicBezTo>
                <a:cubicBezTo>
                  <a:pt x="69569" y="236172"/>
                  <a:pt x="68822" y="235805"/>
                  <a:pt x="68075" y="235439"/>
                </a:cubicBezTo>
                <a:cubicBezTo>
                  <a:pt x="65834" y="233974"/>
                  <a:pt x="65087" y="231409"/>
                  <a:pt x="66581" y="229211"/>
                </a:cubicBezTo>
                <a:lnTo>
                  <a:pt x="74425" y="216022"/>
                </a:lnTo>
                <a:cubicBezTo>
                  <a:pt x="75546" y="213458"/>
                  <a:pt x="78534" y="212725"/>
                  <a:pt x="80775" y="214190"/>
                </a:cubicBezTo>
                <a:close/>
                <a:moveTo>
                  <a:pt x="189778" y="185241"/>
                </a:moveTo>
                <a:lnTo>
                  <a:pt x="203128" y="193245"/>
                </a:lnTo>
                <a:cubicBezTo>
                  <a:pt x="205293" y="194337"/>
                  <a:pt x="206014" y="197247"/>
                  <a:pt x="204571" y="199430"/>
                </a:cubicBezTo>
                <a:cubicBezTo>
                  <a:pt x="203850" y="200885"/>
                  <a:pt x="202406" y="201249"/>
                  <a:pt x="200963" y="201249"/>
                </a:cubicBezTo>
                <a:cubicBezTo>
                  <a:pt x="199881" y="201249"/>
                  <a:pt x="199520" y="201249"/>
                  <a:pt x="198438" y="200885"/>
                </a:cubicBezTo>
                <a:lnTo>
                  <a:pt x="185088" y="193245"/>
                </a:lnTo>
                <a:cubicBezTo>
                  <a:pt x="182923" y="191790"/>
                  <a:pt x="182562" y="189243"/>
                  <a:pt x="183645" y="186697"/>
                </a:cubicBezTo>
                <a:cubicBezTo>
                  <a:pt x="185088" y="184878"/>
                  <a:pt x="187613" y="184150"/>
                  <a:pt x="189778" y="185241"/>
                </a:cubicBezTo>
                <a:close/>
                <a:moveTo>
                  <a:pt x="46156" y="185241"/>
                </a:moveTo>
                <a:cubicBezTo>
                  <a:pt x="48643" y="184150"/>
                  <a:pt x="51131" y="184878"/>
                  <a:pt x="52198" y="186697"/>
                </a:cubicBezTo>
                <a:cubicBezTo>
                  <a:pt x="53619" y="189243"/>
                  <a:pt x="52908" y="191790"/>
                  <a:pt x="50776" y="193245"/>
                </a:cubicBezTo>
                <a:lnTo>
                  <a:pt x="37626" y="200885"/>
                </a:lnTo>
                <a:cubicBezTo>
                  <a:pt x="36915" y="201249"/>
                  <a:pt x="36204" y="201249"/>
                  <a:pt x="35493" y="201249"/>
                </a:cubicBezTo>
                <a:cubicBezTo>
                  <a:pt x="33716" y="201249"/>
                  <a:pt x="32650" y="200885"/>
                  <a:pt x="31583" y="199430"/>
                </a:cubicBezTo>
                <a:cubicBezTo>
                  <a:pt x="30162" y="197247"/>
                  <a:pt x="31228" y="194337"/>
                  <a:pt x="33361" y="193245"/>
                </a:cubicBezTo>
                <a:lnTo>
                  <a:pt x="46156" y="185241"/>
                </a:lnTo>
                <a:close/>
                <a:moveTo>
                  <a:pt x="198461" y="144463"/>
                </a:moveTo>
                <a:lnTo>
                  <a:pt x="213922" y="144463"/>
                </a:lnTo>
                <a:cubicBezTo>
                  <a:pt x="216498" y="144463"/>
                  <a:pt x="218707" y="146295"/>
                  <a:pt x="218707" y="148859"/>
                </a:cubicBezTo>
                <a:cubicBezTo>
                  <a:pt x="218707" y="151424"/>
                  <a:pt x="216498" y="153622"/>
                  <a:pt x="213922" y="153622"/>
                </a:cubicBezTo>
                <a:lnTo>
                  <a:pt x="198461" y="153622"/>
                </a:lnTo>
                <a:cubicBezTo>
                  <a:pt x="195884" y="153622"/>
                  <a:pt x="193675" y="151424"/>
                  <a:pt x="193675" y="148859"/>
                </a:cubicBezTo>
                <a:cubicBezTo>
                  <a:pt x="193675" y="146295"/>
                  <a:pt x="195884" y="144463"/>
                  <a:pt x="198461" y="144463"/>
                </a:cubicBezTo>
                <a:close/>
                <a:moveTo>
                  <a:pt x="21664" y="144463"/>
                </a:moveTo>
                <a:lnTo>
                  <a:pt x="36722" y="144463"/>
                </a:lnTo>
                <a:cubicBezTo>
                  <a:pt x="39174" y="144463"/>
                  <a:pt x="40925" y="146295"/>
                  <a:pt x="40925" y="148859"/>
                </a:cubicBezTo>
                <a:cubicBezTo>
                  <a:pt x="40925" y="151424"/>
                  <a:pt x="39174" y="153622"/>
                  <a:pt x="36722" y="153622"/>
                </a:cubicBezTo>
                <a:lnTo>
                  <a:pt x="21664" y="153622"/>
                </a:lnTo>
                <a:cubicBezTo>
                  <a:pt x="19213" y="153622"/>
                  <a:pt x="17462" y="151424"/>
                  <a:pt x="17462" y="148859"/>
                </a:cubicBezTo>
                <a:cubicBezTo>
                  <a:pt x="17462" y="146295"/>
                  <a:pt x="19213" y="144463"/>
                  <a:pt x="21664" y="144463"/>
                </a:cubicBezTo>
                <a:close/>
                <a:moveTo>
                  <a:pt x="198438" y="96319"/>
                </a:moveTo>
                <a:cubicBezTo>
                  <a:pt x="200602" y="95250"/>
                  <a:pt x="203489" y="95963"/>
                  <a:pt x="204571" y="98101"/>
                </a:cubicBezTo>
                <a:cubicBezTo>
                  <a:pt x="206014" y="100239"/>
                  <a:pt x="205293" y="103091"/>
                  <a:pt x="203128" y="104160"/>
                </a:cubicBezTo>
                <a:lnTo>
                  <a:pt x="189778" y="111644"/>
                </a:lnTo>
                <a:cubicBezTo>
                  <a:pt x="189057" y="112000"/>
                  <a:pt x="188335" y="112357"/>
                  <a:pt x="187613" y="112357"/>
                </a:cubicBezTo>
                <a:cubicBezTo>
                  <a:pt x="186170" y="112357"/>
                  <a:pt x="184727" y="111644"/>
                  <a:pt x="183645" y="110218"/>
                </a:cubicBezTo>
                <a:cubicBezTo>
                  <a:pt x="182562" y="108080"/>
                  <a:pt x="182923" y="105229"/>
                  <a:pt x="185088" y="104160"/>
                </a:cubicBezTo>
                <a:lnTo>
                  <a:pt x="198438" y="96319"/>
                </a:lnTo>
                <a:close/>
                <a:moveTo>
                  <a:pt x="37626" y="96319"/>
                </a:moveTo>
                <a:lnTo>
                  <a:pt x="50776" y="104160"/>
                </a:lnTo>
                <a:cubicBezTo>
                  <a:pt x="52908" y="105229"/>
                  <a:pt x="53619" y="108080"/>
                  <a:pt x="52198" y="110218"/>
                </a:cubicBezTo>
                <a:cubicBezTo>
                  <a:pt x="51487" y="111644"/>
                  <a:pt x="50065" y="112357"/>
                  <a:pt x="48643" y="112357"/>
                </a:cubicBezTo>
                <a:cubicBezTo>
                  <a:pt x="47577" y="112357"/>
                  <a:pt x="47222" y="112000"/>
                  <a:pt x="46156" y="111644"/>
                </a:cubicBezTo>
                <a:lnTo>
                  <a:pt x="33361" y="104160"/>
                </a:lnTo>
                <a:cubicBezTo>
                  <a:pt x="31228" y="103091"/>
                  <a:pt x="30162" y="100239"/>
                  <a:pt x="31583" y="98101"/>
                </a:cubicBezTo>
                <a:cubicBezTo>
                  <a:pt x="33005" y="95963"/>
                  <a:pt x="35493" y="95250"/>
                  <a:pt x="37626" y="96319"/>
                </a:cubicBezTo>
                <a:close/>
                <a:moveTo>
                  <a:pt x="118637" y="87313"/>
                </a:moveTo>
                <a:cubicBezTo>
                  <a:pt x="121167" y="87313"/>
                  <a:pt x="123335" y="89115"/>
                  <a:pt x="123335" y="91638"/>
                </a:cubicBezTo>
                <a:lnTo>
                  <a:pt x="123335" y="144617"/>
                </a:lnTo>
                <a:lnTo>
                  <a:pt x="153691" y="144617"/>
                </a:lnTo>
                <a:cubicBezTo>
                  <a:pt x="156221" y="144617"/>
                  <a:pt x="158389" y="146420"/>
                  <a:pt x="158389" y="148942"/>
                </a:cubicBezTo>
                <a:cubicBezTo>
                  <a:pt x="158389" y="151465"/>
                  <a:pt x="156221" y="153628"/>
                  <a:pt x="153691" y="153628"/>
                </a:cubicBezTo>
                <a:lnTo>
                  <a:pt x="118637" y="153628"/>
                </a:lnTo>
                <a:cubicBezTo>
                  <a:pt x="116469" y="153628"/>
                  <a:pt x="114300" y="151465"/>
                  <a:pt x="114300" y="148942"/>
                </a:cubicBezTo>
                <a:lnTo>
                  <a:pt x="114300" y="91638"/>
                </a:lnTo>
                <a:cubicBezTo>
                  <a:pt x="114300" y="89115"/>
                  <a:pt x="116469" y="87313"/>
                  <a:pt x="118637" y="87313"/>
                </a:cubicBezTo>
                <a:close/>
                <a:moveTo>
                  <a:pt x="168656" y="61790"/>
                </a:moveTo>
                <a:cubicBezTo>
                  <a:pt x="170752" y="62889"/>
                  <a:pt x="171101" y="65820"/>
                  <a:pt x="170053" y="68018"/>
                </a:cubicBezTo>
                <a:lnTo>
                  <a:pt x="162719" y="81574"/>
                </a:lnTo>
                <a:cubicBezTo>
                  <a:pt x="161671" y="83039"/>
                  <a:pt x="160274" y="83772"/>
                  <a:pt x="158877" y="83772"/>
                </a:cubicBezTo>
                <a:cubicBezTo>
                  <a:pt x="158178" y="83772"/>
                  <a:pt x="157480" y="83772"/>
                  <a:pt x="156781" y="83405"/>
                </a:cubicBezTo>
                <a:cubicBezTo>
                  <a:pt x="154686" y="81940"/>
                  <a:pt x="153987" y="79375"/>
                  <a:pt x="155035" y="77177"/>
                </a:cubicBezTo>
                <a:lnTo>
                  <a:pt x="162719" y="63622"/>
                </a:lnTo>
                <a:cubicBezTo>
                  <a:pt x="163767" y="61424"/>
                  <a:pt x="166211" y="60325"/>
                  <a:pt x="168656" y="61790"/>
                </a:cubicBezTo>
                <a:close/>
                <a:moveTo>
                  <a:pt x="68075" y="61790"/>
                </a:moveTo>
                <a:cubicBezTo>
                  <a:pt x="70316" y="60325"/>
                  <a:pt x="73304" y="61424"/>
                  <a:pt x="74425" y="63622"/>
                </a:cubicBezTo>
                <a:lnTo>
                  <a:pt x="82269" y="77177"/>
                </a:lnTo>
                <a:cubicBezTo>
                  <a:pt x="83763" y="79375"/>
                  <a:pt x="83016" y="81940"/>
                  <a:pt x="80775" y="83405"/>
                </a:cubicBezTo>
                <a:cubicBezTo>
                  <a:pt x="80028" y="83772"/>
                  <a:pt x="79281" y="83772"/>
                  <a:pt x="78160" y="83772"/>
                </a:cubicBezTo>
                <a:cubicBezTo>
                  <a:pt x="76666" y="83772"/>
                  <a:pt x="75172" y="83039"/>
                  <a:pt x="74425" y="81574"/>
                </a:cubicBezTo>
                <a:lnTo>
                  <a:pt x="66581" y="68018"/>
                </a:lnTo>
                <a:cubicBezTo>
                  <a:pt x="65087" y="65820"/>
                  <a:pt x="65834" y="62889"/>
                  <a:pt x="68075" y="61790"/>
                </a:cubicBezTo>
                <a:close/>
                <a:moveTo>
                  <a:pt x="118696" y="49213"/>
                </a:moveTo>
                <a:cubicBezTo>
                  <a:pt x="121261" y="49213"/>
                  <a:pt x="123459" y="50964"/>
                  <a:pt x="123459" y="53415"/>
                </a:cubicBezTo>
                <a:lnTo>
                  <a:pt x="123459" y="68473"/>
                </a:lnTo>
                <a:cubicBezTo>
                  <a:pt x="123459" y="70924"/>
                  <a:pt x="121261" y="72675"/>
                  <a:pt x="118696" y="72675"/>
                </a:cubicBezTo>
                <a:cubicBezTo>
                  <a:pt x="116498" y="72675"/>
                  <a:pt x="114300" y="70924"/>
                  <a:pt x="114300" y="68473"/>
                </a:cubicBezTo>
                <a:lnTo>
                  <a:pt x="114300" y="53415"/>
                </a:lnTo>
                <a:cubicBezTo>
                  <a:pt x="114300" y="50964"/>
                  <a:pt x="116498" y="49213"/>
                  <a:pt x="118696" y="49213"/>
                </a:cubicBezTo>
                <a:close/>
                <a:moveTo>
                  <a:pt x="117909" y="38956"/>
                </a:moveTo>
                <a:cubicBezTo>
                  <a:pt x="57876" y="38956"/>
                  <a:pt x="8987" y="88013"/>
                  <a:pt x="8987" y="148251"/>
                </a:cubicBezTo>
                <a:cubicBezTo>
                  <a:pt x="8987" y="208850"/>
                  <a:pt x="57876" y="257907"/>
                  <a:pt x="117909" y="257907"/>
                </a:cubicBezTo>
                <a:cubicBezTo>
                  <a:pt x="177942" y="257907"/>
                  <a:pt x="226831" y="208850"/>
                  <a:pt x="226831" y="148251"/>
                </a:cubicBezTo>
                <a:cubicBezTo>
                  <a:pt x="226831" y="88013"/>
                  <a:pt x="177942" y="38956"/>
                  <a:pt x="117909" y="38956"/>
                </a:cubicBezTo>
                <a:close/>
                <a:moveTo>
                  <a:pt x="72974" y="9018"/>
                </a:moveTo>
                <a:cubicBezTo>
                  <a:pt x="66503" y="9018"/>
                  <a:pt x="60752" y="13346"/>
                  <a:pt x="59673" y="19478"/>
                </a:cubicBezTo>
                <a:lnTo>
                  <a:pt x="53562" y="49417"/>
                </a:lnTo>
                <a:cubicBezTo>
                  <a:pt x="72255" y="37153"/>
                  <a:pt x="94183" y="29939"/>
                  <a:pt x="117909" y="29939"/>
                </a:cubicBezTo>
                <a:cubicBezTo>
                  <a:pt x="141635" y="29939"/>
                  <a:pt x="163923" y="37153"/>
                  <a:pt x="182615" y="49417"/>
                </a:cubicBezTo>
                <a:lnTo>
                  <a:pt x="176145" y="19478"/>
                </a:lnTo>
                <a:cubicBezTo>
                  <a:pt x="175066" y="13346"/>
                  <a:pt x="169674" y="9018"/>
                  <a:pt x="163204" y="9018"/>
                </a:cubicBezTo>
                <a:lnTo>
                  <a:pt x="72974" y="9018"/>
                </a:lnTo>
                <a:close/>
                <a:moveTo>
                  <a:pt x="72974" y="0"/>
                </a:moveTo>
                <a:lnTo>
                  <a:pt x="163204" y="0"/>
                </a:lnTo>
                <a:cubicBezTo>
                  <a:pt x="173988" y="0"/>
                  <a:pt x="182975" y="7575"/>
                  <a:pt x="185132" y="17675"/>
                </a:cubicBezTo>
                <a:lnTo>
                  <a:pt x="193400" y="57353"/>
                </a:lnTo>
                <a:cubicBezTo>
                  <a:pt x="219282" y="78995"/>
                  <a:pt x="236178" y="111820"/>
                  <a:pt x="236178" y="148251"/>
                </a:cubicBezTo>
                <a:cubicBezTo>
                  <a:pt x="236178" y="185043"/>
                  <a:pt x="219282" y="217507"/>
                  <a:pt x="193400" y="239510"/>
                </a:cubicBezTo>
                <a:lnTo>
                  <a:pt x="185132" y="278828"/>
                </a:lnTo>
                <a:cubicBezTo>
                  <a:pt x="182975" y="289288"/>
                  <a:pt x="173988" y="296502"/>
                  <a:pt x="163204" y="296502"/>
                </a:cubicBezTo>
                <a:lnTo>
                  <a:pt x="72974" y="296502"/>
                </a:lnTo>
                <a:cubicBezTo>
                  <a:pt x="62190" y="296502"/>
                  <a:pt x="53203" y="289288"/>
                  <a:pt x="51046" y="278828"/>
                </a:cubicBezTo>
                <a:lnTo>
                  <a:pt x="42778" y="239510"/>
                </a:lnTo>
                <a:cubicBezTo>
                  <a:pt x="16536" y="217507"/>
                  <a:pt x="0" y="185043"/>
                  <a:pt x="0" y="148251"/>
                </a:cubicBezTo>
                <a:cubicBezTo>
                  <a:pt x="0" y="111820"/>
                  <a:pt x="16536" y="78995"/>
                  <a:pt x="42778" y="57353"/>
                </a:cubicBezTo>
                <a:lnTo>
                  <a:pt x="51046" y="17675"/>
                </a:lnTo>
                <a:cubicBezTo>
                  <a:pt x="53203" y="7575"/>
                  <a:pt x="62190" y="0"/>
                  <a:pt x="72974" y="0"/>
                </a:cubicBezTo>
                <a:close/>
              </a:path>
            </a:pathLst>
          </a:custGeom>
          <a:solidFill>
            <a:schemeClr val="bg1"/>
          </a:solidFill>
          <a:ln>
            <a:noFill/>
          </a:ln>
          <a:effectLst/>
        </p:spPr>
        <p:txBody>
          <a:bodyPr anchor="ctr"/>
          <a:lstStyle/>
          <a:p>
            <a:endParaRPr lang="en-US" sz="675" dirty="0">
              <a:latin typeface="Lato Light" panose="020F0502020204030203" pitchFamily="34" charset="0"/>
            </a:endParaRPr>
          </a:p>
        </p:txBody>
      </p:sp>
      <p:sp>
        <p:nvSpPr>
          <p:cNvPr id="33" name="Freeform 928">
            <a:extLst>
              <a:ext uri="{FF2B5EF4-FFF2-40B4-BE49-F238E27FC236}">
                <a16:creationId xmlns:a16="http://schemas.microsoft.com/office/drawing/2014/main" id="{C39B4E70-6A7B-AC4B-890C-1AE28294A5CA}"/>
              </a:ext>
            </a:extLst>
          </p:cNvPr>
          <p:cNvSpPr>
            <a:spLocks noChangeArrowheads="1"/>
          </p:cNvSpPr>
          <p:nvPr/>
        </p:nvSpPr>
        <p:spPr bwMode="auto">
          <a:xfrm>
            <a:off x="1360985" y="2350035"/>
            <a:ext cx="340268" cy="340268"/>
          </a:xfrm>
          <a:custGeom>
            <a:avLst/>
            <a:gdLst>
              <a:gd name="T0" fmla="*/ 2652783 w 296503"/>
              <a:gd name="T1" fmla="*/ 3144734 h 296502"/>
              <a:gd name="T2" fmla="*/ 255275 w 296503"/>
              <a:gd name="T3" fmla="*/ 1715088 h 296502"/>
              <a:gd name="T4" fmla="*/ 330227 w 296503"/>
              <a:gd name="T5" fmla="*/ 1784468 h 296502"/>
              <a:gd name="T6" fmla="*/ 242802 w 296503"/>
              <a:gd name="T7" fmla="*/ 1749775 h 296502"/>
              <a:gd name="T8" fmla="*/ 342694 w 296503"/>
              <a:gd name="T9" fmla="*/ 1227390 h 296502"/>
              <a:gd name="T10" fmla="*/ 292772 w 296503"/>
              <a:gd name="T11" fmla="*/ 1179373 h 296502"/>
              <a:gd name="T12" fmla="*/ 1688499 w 296503"/>
              <a:gd name="T13" fmla="*/ 2289596 h 296502"/>
              <a:gd name="T14" fmla="*/ 1342148 w 296503"/>
              <a:gd name="T15" fmla="*/ 2309302 h 296502"/>
              <a:gd name="T16" fmla="*/ 1294897 w 296503"/>
              <a:gd name="T17" fmla="*/ 2529985 h 296502"/>
              <a:gd name="T18" fmla="*/ 1920713 w 296503"/>
              <a:gd name="T19" fmla="*/ 2880715 h 296502"/>
              <a:gd name="T20" fmla="*/ 2538651 w 296503"/>
              <a:gd name="T21" fmla="*/ 1828537 h 296502"/>
              <a:gd name="T22" fmla="*/ 2412686 w 296503"/>
              <a:gd name="T23" fmla="*/ 1812770 h 296502"/>
              <a:gd name="T24" fmla="*/ 2184411 w 296503"/>
              <a:gd name="T25" fmla="*/ 1765466 h 296502"/>
              <a:gd name="T26" fmla="*/ 1916779 w 296503"/>
              <a:gd name="T27" fmla="*/ 1761537 h 296502"/>
              <a:gd name="T28" fmla="*/ 1786901 w 296503"/>
              <a:gd name="T29" fmla="*/ 1079774 h 296502"/>
              <a:gd name="T30" fmla="*/ 2996363 w 296503"/>
              <a:gd name="T31" fmla="*/ 1458082 h 296502"/>
              <a:gd name="T32" fmla="*/ 2896304 w 296503"/>
              <a:gd name="T33" fmla="*/ 1000817 h 296502"/>
              <a:gd name="T34" fmla="*/ 330227 w 296503"/>
              <a:gd name="T35" fmla="*/ 678341 h 296502"/>
              <a:gd name="T36" fmla="*/ 292772 w 296503"/>
              <a:gd name="T37" fmla="*/ 759273 h 296502"/>
              <a:gd name="T38" fmla="*/ 255275 w 296503"/>
              <a:gd name="T39" fmla="*/ 678341 h 296502"/>
              <a:gd name="T40" fmla="*/ 2320052 w 296503"/>
              <a:gd name="T41" fmla="*/ 847667 h 296502"/>
              <a:gd name="T42" fmla="*/ 2221957 w 296503"/>
              <a:gd name="T43" fmla="*/ 1487294 h 296502"/>
              <a:gd name="T44" fmla="*/ 1229199 w 296503"/>
              <a:gd name="T45" fmla="*/ 635766 h 296502"/>
              <a:gd name="T46" fmla="*/ 1229199 w 296503"/>
              <a:gd name="T47" fmla="*/ 1840460 h 296502"/>
              <a:gd name="T48" fmla="*/ 1445011 w 296503"/>
              <a:gd name="T49" fmla="*/ 1938568 h 296502"/>
              <a:gd name="T50" fmla="*/ 919190 w 296503"/>
              <a:gd name="T51" fmla="*/ 847667 h 296502"/>
              <a:gd name="T52" fmla="*/ 590384 w 296503"/>
              <a:gd name="T53" fmla="*/ 2356600 h 296502"/>
              <a:gd name="T54" fmla="*/ 1590103 w 296503"/>
              <a:gd name="T55" fmla="*/ 2226535 h 296502"/>
              <a:gd name="T56" fmla="*/ 1979754 w 296503"/>
              <a:gd name="T57" fmla="*/ 1150713 h 296502"/>
              <a:gd name="T58" fmla="*/ 2302493 w 296503"/>
              <a:gd name="T59" fmla="*/ 1623605 h 296502"/>
              <a:gd name="T60" fmla="*/ 2747245 w 296503"/>
              <a:gd name="T61" fmla="*/ 1923108 h 296502"/>
              <a:gd name="T62" fmla="*/ 2944039 w 296503"/>
              <a:gd name="T63" fmla="*/ 2356600 h 296502"/>
              <a:gd name="T64" fmla="*/ 2944039 w 296503"/>
              <a:gd name="T65" fmla="*/ 98520 h 296502"/>
              <a:gd name="T66" fmla="*/ 2700021 w 296503"/>
              <a:gd name="T67" fmla="*/ 1670885 h 296502"/>
              <a:gd name="T68" fmla="*/ 590384 w 296503"/>
              <a:gd name="T69" fmla="*/ 98520 h 296502"/>
              <a:gd name="T70" fmla="*/ 98402 w 296503"/>
              <a:gd name="T71" fmla="*/ 2159554 h 296502"/>
              <a:gd name="T72" fmla="*/ 491997 w 296503"/>
              <a:gd name="T73" fmla="*/ 98520 h 296502"/>
              <a:gd name="T74" fmla="*/ 2944039 w 296503"/>
              <a:gd name="T75" fmla="*/ 0 h 296502"/>
              <a:gd name="T76" fmla="*/ 2944039 w 296503"/>
              <a:gd name="T77" fmla="*/ 2455117 h 296502"/>
              <a:gd name="T78" fmla="*/ 2700021 w 296503"/>
              <a:gd name="T79" fmla="*/ 3239316 h 296502"/>
              <a:gd name="T80" fmla="*/ 1869556 w 296503"/>
              <a:gd name="T81" fmla="*/ 2971357 h 296502"/>
              <a:gd name="T82" fmla="*/ 1054823 w 296503"/>
              <a:gd name="T83" fmla="*/ 2656076 h 296502"/>
              <a:gd name="T84" fmla="*/ 980035 w 296503"/>
              <a:gd name="T85" fmla="*/ 2455117 h 296502"/>
              <a:gd name="T86" fmla="*/ 0 w 296503"/>
              <a:gd name="T87" fmla="*/ 295553 h 29650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6503" h="296502">
                <a:moveTo>
                  <a:pt x="180496" y="272696"/>
                </a:moveTo>
                <a:lnTo>
                  <a:pt x="180496" y="287845"/>
                </a:lnTo>
                <a:lnTo>
                  <a:pt x="242822" y="287845"/>
                </a:lnTo>
                <a:lnTo>
                  <a:pt x="242822" y="272696"/>
                </a:lnTo>
                <a:lnTo>
                  <a:pt x="180496" y="272696"/>
                </a:lnTo>
                <a:close/>
                <a:moveTo>
                  <a:pt x="23368" y="156986"/>
                </a:moveTo>
                <a:cubicBezTo>
                  <a:pt x="25273" y="155575"/>
                  <a:pt x="28321" y="155575"/>
                  <a:pt x="30226" y="156986"/>
                </a:cubicBezTo>
                <a:cubicBezTo>
                  <a:pt x="30988" y="158044"/>
                  <a:pt x="31369" y="159103"/>
                  <a:pt x="31369" y="160161"/>
                </a:cubicBezTo>
                <a:cubicBezTo>
                  <a:pt x="31369" y="161572"/>
                  <a:pt x="30988" y="162631"/>
                  <a:pt x="30226" y="163336"/>
                </a:cubicBezTo>
                <a:cubicBezTo>
                  <a:pt x="29083" y="164042"/>
                  <a:pt x="27940" y="164747"/>
                  <a:pt x="26797" y="164747"/>
                </a:cubicBezTo>
                <a:cubicBezTo>
                  <a:pt x="25654" y="164747"/>
                  <a:pt x="24130" y="164042"/>
                  <a:pt x="23368" y="163336"/>
                </a:cubicBezTo>
                <a:cubicBezTo>
                  <a:pt x="22606" y="162631"/>
                  <a:pt x="22225" y="161572"/>
                  <a:pt x="22225" y="160161"/>
                </a:cubicBezTo>
                <a:cubicBezTo>
                  <a:pt x="22225" y="159103"/>
                  <a:pt x="22606" y="158044"/>
                  <a:pt x="23368" y="156986"/>
                </a:cubicBezTo>
                <a:close/>
                <a:moveTo>
                  <a:pt x="26797" y="107950"/>
                </a:moveTo>
                <a:cubicBezTo>
                  <a:pt x="29464" y="107950"/>
                  <a:pt x="31369" y="109782"/>
                  <a:pt x="31369" y="112346"/>
                </a:cubicBezTo>
                <a:cubicBezTo>
                  <a:pt x="31369" y="115277"/>
                  <a:pt x="29464" y="117109"/>
                  <a:pt x="26797" y="117109"/>
                </a:cubicBezTo>
                <a:cubicBezTo>
                  <a:pt x="24130" y="117109"/>
                  <a:pt x="22225" y="115277"/>
                  <a:pt x="22225" y="112346"/>
                </a:cubicBezTo>
                <a:cubicBezTo>
                  <a:pt x="22225" y="109782"/>
                  <a:pt x="24130" y="107950"/>
                  <a:pt x="26797" y="107950"/>
                </a:cubicBezTo>
                <a:close/>
                <a:moveTo>
                  <a:pt x="163563" y="98834"/>
                </a:moveTo>
                <a:cubicBezTo>
                  <a:pt x="158880" y="98834"/>
                  <a:pt x="154556" y="101720"/>
                  <a:pt x="154556" y="105327"/>
                </a:cubicBezTo>
                <a:lnTo>
                  <a:pt x="154556" y="209572"/>
                </a:lnTo>
                <a:cubicBezTo>
                  <a:pt x="154556" y="211014"/>
                  <a:pt x="153836" y="212457"/>
                  <a:pt x="152755" y="213179"/>
                </a:cubicBezTo>
                <a:cubicBezTo>
                  <a:pt x="152034" y="213900"/>
                  <a:pt x="150233" y="214261"/>
                  <a:pt x="148792" y="213900"/>
                </a:cubicBezTo>
                <a:cubicBezTo>
                  <a:pt x="145189" y="212818"/>
                  <a:pt x="134741" y="210654"/>
                  <a:pt x="122853" y="211375"/>
                </a:cubicBezTo>
                <a:cubicBezTo>
                  <a:pt x="109162" y="212818"/>
                  <a:pt x="99075" y="218950"/>
                  <a:pt x="98354" y="226164"/>
                </a:cubicBezTo>
                <a:cubicBezTo>
                  <a:pt x="98354" y="229411"/>
                  <a:pt x="98714" y="231936"/>
                  <a:pt x="99075" y="233378"/>
                </a:cubicBezTo>
                <a:cubicBezTo>
                  <a:pt x="103758" y="232657"/>
                  <a:pt x="112044" y="231575"/>
                  <a:pt x="118529" y="231575"/>
                </a:cubicBezTo>
                <a:cubicBezTo>
                  <a:pt x="121772" y="231575"/>
                  <a:pt x="124654" y="231575"/>
                  <a:pt x="126816" y="232296"/>
                </a:cubicBezTo>
                <a:cubicBezTo>
                  <a:pt x="138344" y="236264"/>
                  <a:pt x="148792" y="244560"/>
                  <a:pt x="158519" y="252496"/>
                </a:cubicBezTo>
                <a:cubicBezTo>
                  <a:pt x="165004" y="257907"/>
                  <a:pt x="172570" y="263678"/>
                  <a:pt x="175812" y="263678"/>
                </a:cubicBezTo>
                <a:lnTo>
                  <a:pt x="242822" y="263678"/>
                </a:lnTo>
                <a:lnTo>
                  <a:pt x="242822" y="177108"/>
                </a:lnTo>
                <a:cubicBezTo>
                  <a:pt x="242102" y="171337"/>
                  <a:pt x="237418" y="167369"/>
                  <a:pt x="232375" y="167369"/>
                </a:cubicBezTo>
                <a:cubicBezTo>
                  <a:pt x="230573" y="167369"/>
                  <a:pt x="228772" y="167729"/>
                  <a:pt x="227331" y="168812"/>
                </a:cubicBezTo>
                <a:cubicBezTo>
                  <a:pt x="226250" y="169533"/>
                  <a:pt x="224809" y="169533"/>
                  <a:pt x="223368" y="168812"/>
                </a:cubicBezTo>
                <a:cubicBezTo>
                  <a:pt x="221927" y="168090"/>
                  <a:pt x="221206" y="167008"/>
                  <a:pt x="220846" y="165926"/>
                </a:cubicBezTo>
                <a:cubicBezTo>
                  <a:pt x="219765" y="160876"/>
                  <a:pt x="215442" y="157269"/>
                  <a:pt x="210758" y="157269"/>
                </a:cubicBezTo>
                <a:cubicBezTo>
                  <a:pt x="208236" y="157269"/>
                  <a:pt x="205715" y="158712"/>
                  <a:pt x="203553" y="160515"/>
                </a:cubicBezTo>
                <a:cubicBezTo>
                  <a:pt x="202832" y="161237"/>
                  <a:pt x="201391" y="161597"/>
                  <a:pt x="199950" y="161597"/>
                </a:cubicBezTo>
                <a:cubicBezTo>
                  <a:pt x="198869" y="161597"/>
                  <a:pt x="197789" y="160876"/>
                  <a:pt x="197068" y="159794"/>
                </a:cubicBezTo>
                <a:cubicBezTo>
                  <a:pt x="193105" y="154383"/>
                  <a:pt x="184459" y="154383"/>
                  <a:pt x="180496" y="159794"/>
                </a:cubicBezTo>
                <a:cubicBezTo>
                  <a:pt x="179415" y="161237"/>
                  <a:pt x="177253" y="161958"/>
                  <a:pt x="175452" y="161237"/>
                </a:cubicBezTo>
                <a:cubicBezTo>
                  <a:pt x="173651" y="160515"/>
                  <a:pt x="172570" y="159072"/>
                  <a:pt x="172570" y="156908"/>
                </a:cubicBezTo>
                <a:lnTo>
                  <a:pt x="172570" y="105327"/>
                </a:lnTo>
                <a:cubicBezTo>
                  <a:pt x="172570" y="101720"/>
                  <a:pt x="168247" y="98834"/>
                  <a:pt x="163563" y="98834"/>
                </a:cubicBezTo>
                <a:close/>
                <a:moveTo>
                  <a:pt x="269509" y="87313"/>
                </a:moveTo>
                <a:cubicBezTo>
                  <a:pt x="272074" y="87313"/>
                  <a:pt x="274272" y="89102"/>
                  <a:pt x="274272" y="91606"/>
                </a:cubicBezTo>
                <a:lnTo>
                  <a:pt x="274272" y="133462"/>
                </a:lnTo>
                <a:cubicBezTo>
                  <a:pt x="274272" y="135967"/>
                  <a:pt x="272074" y="137755"/>
                  <a:pt x="269509" y="137755"/>
                </a:cubicBezTo>
                <a:cubicBezTo>
                  <a:pt x="267311" y="137755"/>
                  <a:pt x="265113" y="135967"/>
                  <a:pt x="265113" y="133462"/>
                </a:cubicBezTo>
                <a:lnTo>
                  <a:pt x="265113" y="91606"/>
                </a:lnTo>
                <a:cubicBezTo>
                  <a:pt x="265113" y="89102"/>
                  <a:pt x="267311" y="87313"/>
                  <a:pt x="269509" y="87313"/>
                </a:cubicBezTo>
                <a:close/>
                <a:moveTo>
                  <a:pt x="23368" y="62089"/>
                </a:moveTo>
                <a:cubicBezTo>
                  <a:pt x="25273" y="60325"/>
                  <a:pt x="28321" y="60325"/>
                  <a:pt x="30226" y="62089"/>
                </a:cubicBezTo>
                <a:cubicBezTo>
                  <a:pt x="30988" y="62794"/>
                  <a:pt x="31369" y="63853"/>
                  <a:pt x="31369" y="65264"/>
                </a:cubicBezTo>
                <a:cubicBezTo>
                  <a:pt x="31369" y="66322"/>
                  <a:pt x="30988" y="67381"/>
                  <a:pt x="30226" y="68439"/>
                </a:cubicBezTo>
                <a:cubicBezTo>
                  <a:pt x="29083" y="68792"/>
                  <a:pt x="27940" y="69497"/>
                  <a:pt x="26797" y="69497"/>
                </a:cubicBezTo>
                <a:cubicBezTo>
                  <a:pt x="25273" y="69497"/>
                  <a:pt x="24130" y="68792"/>
                  <a:pt x="23368" y="68439"/>
                </a:cubicBezTo>
                <a:cubicBezTo>
                  <a:pt x="22606" y="67381"/>
                  <a:pt x="22225" y="66322"/>
                  <a:pt x="22225" y="65264"/>
                </a:cubicBezTo>
                <a:cubicBezTo>
                  <a:pt x="22225" y="63853"/>
                  <a:pt x="22606" y="62794"/>
                  <a:pt x="23368" y="62089"/>
                </a:cubicBezTo>
                <a:close/>
                <a:moveTo>
                  <a:pt x="112514" y="49213"/>
                </a:moveTo>
                <a:lnTo>
                  <a:pt x="183990" y="49213"/>
                </a:lnTo>
                <a:cubicBezTo>
                  <a:pt x="199794" y="49213"/>
                  <a:pt x="212366" y="61784"/>
                  <a:pt x="212366" y="77588"/>
                </a:cubicBezTo>
                <a:lnTo>
                  <a:pt x="212366" y="136135"/>
                </a:lnTo>
                <a:cubicBezTo>
                  <a:pt x="212366" y="138649"/>
                  <a:pt x="210570" y="140445"/>
                  <a:pt x="208056" y="140445"/>
                </a:cubicBezTo>
                <a:cubicBezTo>
                  <a:pt x="205541" y="140445"/>
                  <a:pt x="203386" y="138649"/>
                  <a:pt x="203386" y="136135"/>
                </a:cubicBezTo>
                <a:lnTo>
                  <a:pt x="203386" y="77588"/>
                </a:lnTo>
                <a:cubicBezTo>
                  <a:pt x="203386" y="66813"/>
                  <a:pt x="194766" y="58193"/>
                  <a:pt x="183990" y="58193"/>
                </a:cubicBezTo>
                <a:lnTo>
                  <a:pt x="112514" y="58193"/>
                </a:lnTo>
                <a:cubicBezTo>
                  <a:pt x="101738" y="58193"/>
                  <a:pt x="93118" y="66813"/>
                  <a:pt x="93118" y="77588"/>
                </a:cubicBezTo>
                <a:lnTo>
                  <a:pt x="93118" y="149065"/>
                </a:lnTo>
                <a:cubicBezTo>
                  <a:pt x="93118" y="159841"/>
                  <a:pt x="101738" y="168461"/>
                  <a:pt x="112514" y="168461"/>
                </a:cubicBezTo>
                <a:lnTo>
                  <a:pt x="132269" y="168461"/>
                </a:lnTo>
                <a:cubicBezTo>
                  <a:pt x="134783" y="168461"/>
                  <a:pt x="136579" y="170616"/>
                  <a:pt x="136579" y="173131"/>
                </a:cubicBezTo>
                <a:cubicBezTo>
                  <a:pt x="136579" y="175645"/>
                  <a:pt x="134783" y="177441"/>
                  <a:pt x="132269" y="177441"/>
                </a:cubicBezTo>
                <a:lnTo>
                  <a:pt x="112514" y="177441"/>
                </a:lnTo>
                <a:cubicBezTo>
                  <a:pt x="96710" y="177441"/>
                  <a:pt x="84138" y="164869"/>
                  <a:pt x="84138" y="149065"/>
                </a:cubicBezTo>
                <a:lnTo>
                  <a:pt x="84138" y="77588"/>
                </a:lnTo>
                <a:cubicBezTo>
                  <a:pt x="84138" y="61784"/>
                  <a:pt x="96710" y="49213"/>
                  <a:pt x="112514" y="49213"/>
                </a:cubicBezTo>
                <a:close/>
                <a:moveTo>
                  <a:pt x="54040" y="9018"/>
                </a:moveTo>
                <a:lnTo>
                  <a:pt x="54040" y="215704"/>
                </a:lnTo>
                <a:lnTo>
                  <a:pt x="93310" y="215704"/>
                </a:lnTo>
                <a:cubicBezTo>
                  <a:pt x="98354" y="208850"/>
                  <a:pt x="108802" y="203800"/>
                  <a:pt x="122132" y="202718"/>
                </a:cubicBezTo>
                <a:cubicBezTo>
                  <a:pt x="131499" y="201636"/>
                  <a:pt x="139785" y="202718"/>
                  <a:pt x="145550" y="203800"/>
                </a:cubicBezTo>
                <a:lnTo>
                  <a:pt x="145550" y="105327"/>
                </a:lnTo>
                <a:cubicBezTo>
                  <a:pt x="145550" y="97031"/>
                  <a:pt x="153836" y="89816"/>
                  <a:pt x="163563" y="89816"/>
                </a:cubicBezTo>
                <a:cubicBezTo>
                  <a:pt x="173290" y="89816"/>
                  <a:pt x="181216" y="97031"/>
                  <a:pt x="181216" y="105327"/>
                </a:cubicBezTo>
                <a:lnTo>
                  <a:pt x="181216" y="147890"/>
                </a:lnTo>
                <a:cubicBezTo>
                  <a:pt x="187701" y="145366"/>
                  <a:pt x="195627" y="146808"/>
                  <a:pt x="201031" y="151137"/>
                </a:cubicBezTo>
                <a:cubicBezTo>
                  <a:pt x="203913" y="149333"/>
                  <a:pt x="207156" y="148612"/>
                  <a:pt x="210758" y="148612"/>
                </a:cubicBezTo>
                <a:cubicBezTo>
                  <a:pt x="217964" y="148612"/>
                  <a:pt x="224449" y="152940"/>
                  <a:pt x="227691" y="159072"/>
                </a:cubicBezTo>
                <a:cubicBezTo>
                  <a:pt x="229132" y="158712"/>
                  <a:pt x="230933" y="158351"/>
                  <a:pt x="232375" y="158351"/>
                </a:cubicBezTo>
                <a:cubicBezTo>
                  <a:pt x="242102" y="158351"/>
                  <a:pt x="250388" y="165926"/>
                  <a:pt x="251469" y="176026"/>
                </a:cubicBezTo>
                <a:cubicBezTo>
                  <a:pt x="251469" y="176026"/>
                  <a:pt x="251469" y="176747"/>
                  <a:pt x="251469" y="177108"/>
                </a:cubicBezTo>
                <a:lnTo>
                  <a:pt x="251469" y="215704"/>
                </a:lnTo>
                <a:lnTo>
                  <a:pt x="269482" y="215704"/>
                </a:lnTo>
                <a:cubicBezTo>
                  <a:pt x="279570" y="215704"/>
                  <a:pt x="287496" y="207768"/>
                  <a:pt x="287496" y="197668"/>
                </a:cubicBezTo>
                <a:lnTo>
                  <a:pt x="287496" y="27053"/>
                </a:lnTo>
                <a:cubicBezTo>
                  <a:pt x="287496" y="16953"/>
                  <a:pt x="279570" y="9018"/>
                  <a:pt x="269482" y="9018"/>
                </a:cubicBezTo>
                <a:lnTo>
                  <a:pt x="251469" y="9018"/>
                </a:lnTo>
                <a:lnTo>
                  <a:pt x="251469" y="148251"/>
                </a:lnTo>
                <a:cubicBezTo>
                  <a:pt x="251469" y="150776"/>
                  <a:pt x="249668" y="152940"/>
                  <a:pt x="247146" y="152940"/>
                </a:cubicBezTo>
                <a:cubicBezTo>
                  <a:pt x="244624" y="152940"/>
                  <a:pt x="242822" y="150776"/>
                  <a:pt x="242822" y="148251"/>
                </a:cubicBezTo>
                <a:lnTo>
                  <a:pt x="242822" y="9018"/>
                </a:lnTo>
                <a:lnTo>
                  <a:pt x="54040" y="9018"/>
                </a:lnTo>
                <a:close/>
                <a:moveTo>
                  <a:pt x="27020" y="9018"/>
                </a:moveTo>
                <a:cubicBezTo>
                  <a:pt x="16932" y="9018"/>
                  <a:pt x="9007" y="16953"/>
                  <a:pt x="9007" y="27053"/>
                </a:cubicBezTo>
                <a:lnTo>
                  <a:pt x="9007" y="197668"/>
                </a:lnTo>
                <a:cubicBezTo>
                  <a:pt x="9007" y="207768"/>
                  <a:pt x="16932" y="215704"/>
                  <a:pt x="27020" y="215704"/>
                </a:cubicBezTo>
                <a:lnTo>
                  <a:pt x="45034" y="215704"/>
                </a:lnTo>
                <a:lnTo>
                  <a:pt x="45034" y="9018"/>
                </a:lnTo>
                <a:lnTo>
                  <a:pt x="27020" y="9018"/>
                </a:lnTo>
                <a:close/>
                <a:moveTo>
                  <a:pt x="27020" y="0"/>
                </a:moveTo>
                <a:lnTo>
                  <a:pt x="269482" y="0"/>
                </a:lnTo>
                <a:cubicBezTo>
                  <a:pt x="284614" y="0"/>
                  <a:pt x="296503" y="11903"/>
                  <a:pt x="296503" y="27053"/>
                </a:cubicBezTo>
                <a:lnTo>
                  <a:pt x="296503" y="197668"/>
                </a:lnTo>
                <a:cubicBezTo>
                  <a:pt x="296503" y="212457"/>
                  <a:pt x="284614" y="224721"/>
                  <a:pt x="269482" y="224721"/>
                </a:cubicBezTo>
                <a:lnTo>
                  <a:pt x="251469" y="224721"/>
                </a:lnTo>
                <a:lnTo>
                  <a:pt x="251469" y="292174"/>
                </a:lnTo>
                <a:cubicBezTo>
                  <a:pt x="251469" y="294699"/>
                  <a:pt x="249668" y="296502"/>
                  <a:pt x="247146" y="296502"/>
                </a:cubicBezTo>
                <a:lnTo>
                  <a:pt x="175812" y="296502"/>
                </a:lnTo>
                <a:cubicBezTo>
                  <a:pt x="173290" y="296502"/>
                  <a:pt x="171129" y="294699"/>
                  <a:pt x="171129" y="292174"/>
                </a:cubicBezTo>
                <a:lnTo>
                  <a:pt x="171129" y="271974"/>
                </a:lnTo>
                <a:cubicBezTo>
                  <a:pt x="165725" y="269810"/>
                  <a:pt x="159960" y="265121"/>
                  <a:pt x="152755" y="259349"/>
                </a:cubicBezTo>
                <a:cubicBezTo>
                  <a:pt x="143748" y="252135"/>
                  <a:pt x="134021" y="244200"/>
                  <a:pt x="123933" y="240953"/>
                </a:cubicBezTo>
                <a:cubicBezTo>
                  <a:pt x="119610" y="239510"/>
                  <a:pt x="105199" y="241314"/>
                  <a:pt x="96553" y="243117"/>
                </a:cubicBezTo>
                <a:cubicBezTo>
                  <a:pt x="94751" y="243478"/>
                  <a:pt x="92950" y="242757"/>
                  <a:pt x="91869" y="240953"/>
                </a:cubicBezTo>
                <a:cubicBezTo>
                  <a:pt x="91509" y="240232"/>
                  <a:pt x="89347" y="235903"/>
                  <a:pt x="89708" y="225803"/>
                </a:cubicBezTo>
                <a:cubicBezTo>
                  <a:pt x="89708" y="225443"/>
                  <a:pt x="89708" y="225082"/>
                  <a:pt x="89708" y="224721"/>
                </a:cubicBezTo>
                <a:lnTo>
                  <a:pt x="27020" y="224721"/>
                </a:lnTo>
                <a:cubicBezTo>
                  <a:pt x="12249" y="224721"/>
                  <a:pt x="0" y="212457"/>
                  <a:pt x="0" y="197668"/>
                </a:cubicBezTo>
                <a:lnTo>
                  <a:pt x="0" y="27053"/>
                </a:lnTo>
                <a:cubicBezTo>
                  <a:pt x="0" y="11903"/>
                  <a:pt x="12249" y="0"/>
                  <a:pt x="27020" y="0"/>
                </a:cubicBezTo>
                <a:close/>
              </a:path>
            </a:pathLst>
          </a:custGeom>
          <a:solidFill>
            <a:schemeClr val="bg1"/>
          </a:solidFill>
          <a:ln>
            <a:noFill/>
          </a:ln>
          <a:effectLst/>
        </p:spPr>
        <p:txBody>
          <a:bodyPr anchor="ctr"/>
          <a:lstStyle/>
          <a:p>
            <a:endParaRPr lang="en-US" sz="675" dirty="0">
              <a:latin typeface="Lato Light" panose="020F0502020204030203" pitchFamily="34" charset="0"/>
            </a:endParaRPr>
          </a:p>
        </p:txBody>
      </p:sp>
      <p:sp>
        <p:nvSpPr>
          <p:cNvPr id="34" name="TextBox 33">
            <a:extLst>
              <a:ext uri="{FF2B5EF4-FFF2-40B4-BE49-F238E27FC236}">
                <a16:creationId xmlns:a16="http://schemas.microsoft.com/office/drawing/2014/main" id="{61679724-6E15-1645-8580-7D0EAAE9F67C}"/>
              </a:ext>
            </a:extLst>
          </p:cNvPr>
          <p:cNvSpPr txBox="1"/>
          <p:nvPr/>
        </p:nvSpPr>
        <p:spPr>
          <a:xfrm>
            <a:off x="2153575" y="2433081"/>
            <a:ext cx="3705452" cy="461665"/>
          </a:xfrm>
          <a:prstGeom prst="rect">
            <a:avLst/>
          </a:prstGeom>
          <a:noFill/>
        </p:spPr>
        <p:txBody>
          <a:bodyPr wrap="square" rtlCol="0" anchor="ctr" anchorCtr="0">
            <a:spAutoFit/>
          </a:bodyPr>
          <a:lstStyle/>
          <a:p>
            <a:r>
              <a:rPr lang="en-GB" sz="1200" b="1" dirty="0">
                <a:solidFill>
                  <a:schemeClr val="tx2"/>
                </a:solidFill>
                <a:latin typeface="Poppins" pitchFamily="2" charset="77"/>
                <a:ea typeface="League Spartan" charset="0"/>
                <a:cs typeface="Poppins" pitchFamily="2" charset="77"/>
              </a:rPr>
              <a:t>Need for social proof and quality signalling to attract household investors. </a:t>
            </a:r>
            <a:endParaRPr lang="en-US" sz="1200" b="1" dirty="0">
              <a:solidFill>
                <a:schemeClr val="tx2"/>
              </a:solidFill>
              <a:latin typeface="Poppins" pitchFamily="2" charset="77"/>
              <a:ea typeface="League Spartan" charset="0"/>
              <a:cs typeface="Poppins" pitchFamily="2" charset="77"/>
            </a:endParaRPr>
          </a:p>
        </p:txBody>
      </p:sp>
      <p:sp>
        <p:nvSpPr>
          <p:cNvPr id="39" name="TextBox 38">
            <a:extLst>
              <a:ext uri="{FF2B5EF4-FFF2-40B4-BE49-F238E27FC236}">
                <a16:creationId xmlns:a16="http://schemas.microsoft.com/office/drawing/2014/main" id="{5628EEC7-710C-9B4C-B340-502AB62E5C5C}"/>
              </a:ext>
            </a:extLst>
          </p:cNvPr>
          <p:cNvSpPr txBox="1"/>
          <p:nvPr/>
        </p:nvSpPr>
        <p:spPr>
          <a:xfrm>
            <a:off x="2153575" y="3439215"/>
            <a:ext cx="3532267" cy="646331"/>
          </a:xfrm>
          <a:prstGeom prst="rect">
            <a:avLst/>
          </a:prstGeom>
          <a:noFill/>
        </p:spPr>
        <p:txBody>
          <a:bodyPr wrap="square" rtlCol="0" anchor="ctr" anchorCtr="0">
            <a:spAutoFit/>
          </a:bodyPr>
          <a:lstStyle/>
          <a:p>
            <a:r>
              <a:rPr lang="en-GB" sz="1200" b="1" dirty="0">
                <a:solidFill>
                  <a:schemeClr val="tx2"/>
                </a:solidFill>
                <a:latin typeface="Poppins" pitchFamily="2" charset="77"/>
                <a:ea typeface="League Spartan" charset="0"/>
                <a:cs typeface="Poppins" pitchFamily="2" charset="77"/>
              </a:rPr>
              <a:t>Further research around motivations for collective action in such developing markets is also recommended</a:t>
            </a:r>
            <a:endParaRPr lang="en-US" sz="1200" b="1" dirty="0">
              <a:solidFill>
                <a:schemeClr val="tx2"/>
              </a:solidFill>
              <a:latin typeface="Poppins" pitchFamily="2" charset="77"/>
              <a:ea typeface="League Spartan" charset="0"/>
              <a:cs typeface="Poppins" pitchFamily="2" charset="77"/>
            </a:endParaRPr>
          </a:p>
        </p:txBody>
      </p:sp>
    </p:spTree>
    <p:extLst>
      <p:ext uri="{BB962C8B-B14F-4D97-AF65-F5344CB8AC3E}">
        <p14:creationId xmlns:p14="http://schemas.microsoft.com/office/powerpoint/2010/main" val="3882694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4B1EE-126F-3FD1-AA4C-3492E5729242}"/>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F72B3BC2-26EF-B9E2-F58B-7E80D1EB46C4}"/>
              </a:ext>
            </a:extLst>
          </p:cNvPr>
          <p:cNvSpPr>
            <a:spLocks noGrp="1"/>
          </p:cNvSpPr>
          <p:nvPr>
            <p:ph type="body" idx="1"/>
          </p:nvPr>
        </p:nvSpPr>
        <p:spPr/>
        <p:txBody>
          <a:bodyPr/>
          <a:lstStyle/>
          <a:p>
            <a:endParaRPr lang="en-GB"/>
          </a:p>
        </p:txBody>
      </p:sp>
      <p:sp>
        <p:nvSpPr>
          <p:cNvPr id="4" name="Footer Placeholder 3">
            <a:extLst>
              <a:ext uri="{FF2B5EF4-FFF2-40B4-BE49-F238E27FC236}">
                <a16:creationId xmlns:a16="http://schemas.microsoft.com/office/drawing/2014/main" id="{22AEC14C-C2AF-704E-0E2B-5D721BAEB61E}"/>
              </a:ext>
            </a:extLst>
          </p:cNvPr>
          <p:cNvSpPr>
            <a:spLocks noGrp="1"/>
          </p:cNvSpPr>
          <p:nvPr>
            <p:ph type="ftr" sz="quarter" idx="11"/>
          </p:nvPr>
        </p:nvSpPr>
        <p:spPr/>
        <p:txBody>
          <a:bodyPr/>
          <a:lstStyle/>
          <a:p>
            <a:r>
              <a:rPr lang="en-US"/>
              <a:t>WORLD SUSTAINABILITY CONFERENCE</a:t>
            </a:r>
          </a:p>
        </p:txBody>
      </p:sp>
      <p:pic>
        <p:nvPicPr>
          <p:cNvPr id="4098" name="Picture 2">
            <a:extLst>
              <a:ext uri="{FF2B5EF4-FFF2-40B4-BE49-F238E27FC236}">
                <a16:creationId xmlns:a16="http://schemas.microsoft.com/office/drawing/2014/main" id="{A8118E90-33CB-AA1D-ABD9-4B45062B80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70" y="0"/>
            <a:ext cx="85725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2775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5334000"/>
            <a:ext cx="7772400" cy="914399"/>
          </a:xfrm>
        </p:spPr>
        <p:txBody>
          <a:bodyPr>
            <a:normAutofit fontScale="90000"/>
          </a:bodyPr>
          <a:lstStyle/>
          <a:p>
            <a:r>
              <a:rPr lang="en-US" sz="2800" b="0" cap="none" dirty="0">
                <a:solidFill>
                  <a:schemeClr val="tx1">
                    <a:lumMod val="90000"/>
                    <a:lumOff val="10000"/>
                  </a:schemeClr>
                </a:solidFill>
                <a:latin typeface="+mn-lt"/>
              </a:rPr>
              <a:t>Bridget Menyeh and Theo Acheampong</a:t>
            </a:r>
            <a:br>
              <a:rPr lang="en-US" sz="2800" b="0" cap="none" dirty="0">
                <a:solidFill>
                  <a:schemeClr val="tx1">
                    <a:lumMod val="90000"/>
                    <a:lumOff val="10000"/>
                  </a:schemeClr>
                </a:solidFill>
                <a:latin typeface="+mn-lt"/>
              </a:rPr>
            </a:br>
            <a:r>
              <a:rPr lang="en-US" sz="2800" b="0" cap="none" dirty="0">
                <a:solidFill>
                  <a:schemeClr val="tx1">
                    <a:lumMod val="90000"/>
                    <a:lumOff val="10000"/>
                  </a:schemeClr>
                </a:solidFill>
                <a:latin typeface="+mn-lt"/>
              </a:rPr>
              <a:t>22</a:t>
            </a:r>
            <a:r>
              <a:rPr lang="en-US" sz="2800" b="0" cap="none" baseline="30000" dirty="0">
                <a:solidFill>
                  <a:schemeClr val="tx1">
                    <a:lumMod val="90000"/>
                    <a:lumOff val="10000"/>
                  </a:schemeClr>
                </a:solidFill>
                <a:latin typeface="+mn-lt"/>
              </a:rPr>
              <a:t>nd</a:t>
            </a:r>
            <a:r>
              <a:rPr lang="en-US" sz="2800" b="0" cap="none" dirty="0">
                <a:solidFill>
                  <a:schemeClr val="tx1">
                    <a:lumMod val="90000"/>
                    <a:lumOff val="10000"/>
                  </a:schemeClr>
                </a:solidFill>
                <a:latin typeface="+mn-lt"/>
              </a:rPr>
              <a:t> November 2023</a:t>
            </a:r>
          </a:p>
        </p:txBody>
      </p:sp>
      <p:sp>
        <p:nvSpPr>
          <p:cNvPr id="6" name="Text Placeholder 5"/>
          <p:cNvSpPr>
            <a:spLocks noGrp="1"/>
          </p:cNvSpPr>
          <p:nvPr>
            <p:ph type="body" idx="1"/>
          </p:nvPr>
        </p:nvSpPr>
        <p:spPr>
          <a:xfrm>
            <a:off x="609600" y="1828800"/>
            <a:ext cx="7772400" cy="1500187"/>
          </a:xfrm>
        </p:spPr>
        <p:txBody>
          <a:bodyPr>
            <a:normAutofit fontScale="62500" lnSpcReduction="20000"/>
          </a:bodyPr>
          <a:lstStyle/>
          <a:p>
            <a:r>
              <a:rPr lang="en-US" sz="6000" b="1" dirty="0">
                <a:solidFill>
                  <a:schemeClr val="tx1"/>
                </a:solidFill>
              </a:rPr>
              <a:t>Crowdfunding for Renewable Energy in Emerging markets: An Exploratory Study</a:t>
            </a:r>
          </a:p>
        </p:txBody>
      </p:sp>
      <p:sp>
        <p:nvSpPr>
          <p:cNvPr id="7" name="Footer Placeholder 3"/>
          <p:cNvSpPr>
            <a:spLocks noGrp="1"/>
          </p:cNvSpPr>
          <p:nvPr>
            <p:ph type="ftr" sz="quarter" idx="11"/>
          </p:nvPr>
        </p:nvSpPr>
        <p:spPr>
          <a:xfrm>
            <a:off x="8020754" y="6256337"/>
            <a:ext cx="894645" cy="365125"/>
          </a:xfrm>
        </p:spPr>
        <p:txBody>
          <a:bodyPr/>
          <a:lstStyle/>
          <a:p>
            <a:r>
              <a:rPr lang="en-US" b="1" dirty="0">
                <a:solidFill>
                  <a:schemeClr val="tx2">
                    <a:lumMod val="50000"/>
                  </a:schemeClr>
                </a:solidFill>
              </a:rPr>
              <a:t>#WSC2023</a:t>
            </a:r>
          </a:p>
        </p:txBody>
      </p:sp>
      <p:pic>
        <p:nvPicPr>
          <p:cNvPr id="9" name="Picture 8" descr="Capture_wsclogo.PNG"/>
          <p:cNvPicPr>
            <a:picLocks noChangeAspect="1"/>
          </p:cNvPicPr>
          <p:nvPr/>
        </p:nvPicPr>
        <p:blipFill>
          <a:blip r:embed="rId2">
            <a:lum contrast="40000"/>
          </a:blip>
          <a:stretch>
            <a:fillRect/>
          </a:stretch>
        </p:blipFill>
        <p:spPr>
          <a:xfrm>
            <a:off x="7620000" y="6235700"/>
            <a:ext cx="408281" cy="393700"/>
          </a:xfrm>
          <a:prstGeom prst="rect">
            <a:avLst/>
          </a:prstGeom>
        </p:spPr>
      </p:pic>
      <p:sp>
        <p:nvSpPr>
          <p:cNvPr id="8" name="Rectangle 7"/>
          <p:cNvSpPr/>
          <p:nvPr/>
        </p:nvSpPr>
        <p:spPr>
          <a:xfrm>
            <a:off x="0" y="0"/>
            <a:ext cx="228600" cy="6858000"/>
          </a:xfrm>
          <a:prstGeom prst="rect">
            <a:avLst/>
          </a:prstGeom>
          <a:solidFill>
            <a:srgbClr val="0058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2" name="Picture 1">
            <a:extLst>
              <a:ext uri="{FF2B5EF4-FFF2-40B4-BE49-F238E27FC236}">
                <a16:creationId xmlns:a16="http://schemas.microsoft.com/office/drawing/2014/main" id="{57ACE570-93C4-9F6D-E565-710BA8309BA2}"/>
              </a:ext>
            </a:extLst>
          </p:cNvPr>
          <p:cNvPicPr>
            <a:picLocks noChangeAspect="1"/>
          </p:cNvPicPr>
          <p:nvPr/>
        </p:nvPicPr>
        <p:blipFill>
          <a:blip r:embed="rId3"/>
          <a:stretch>
            <a:fillRect/>
          </a:stretch>
        </p:blipFill>
        <p:spPr>
          <a:xfrm>
            <a:off x="2590800" y="2832379"/>
            <a:ext cx="3860497" cy="251446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7C8677-B872-D44E-92C4-7F7043B359F0}"/>
              </a:ext>
            </a:extLst>
          </p:cNvPr>
          <p:cNvSpPr txBox="1"/>
          <p:nvPr/>
        </p:nvSpPr>
        <p:spPr>
          <a:xfrm>
            <a:off x="3122740" y="1086279"/>
            <a:ext cx="2898550" cy="400110"/>
          </a:xfrm>
          <a:prstGeom prst="rect">
            <a:avLst/>
          </a:prstGeom>
          <a:noFill/>
        </p:spPr>
        <p:txBody>
          <a:bodyPr wrap="none" rtlCol="0">
            <a:spAutoFit/>
          </a:bodyPr>
          <a:lstStyle/>
          <a:p>
            <a:pPr algn="ctr"/>
            <a:r>
              <a:rPr lang="en-US" sz="2000" b="1" dirty="0">
                <a:solidFill>
                  <a:schemeClr val="tx2"/>
                </a:solidFill>
                <a:latin typeface="Poppins" pitchFamily="2" charset="77"/>
                <a:cs typeface="Poppins" pitchFamily="2" charset="77"/>
              </a:rPr>
              <a:t>Presentation Outline</a:t>
            </a:r>
          </a:p>
        </p:txBody>
      </p:sp>
      <p:sp>
        <p:nvSpPr>
          <p:cNvPr id="5" name="Oval 4">
            <a:extLst>
              <a:ext uri="{FF2B5EF4-FFF2-40B4-BE49-F238E27FC236}">
                <a16:creationId xmlns:a16="http://schemas.microsoft.com/office/drawing/2014/main" id="{121D44CE-2CAE-4E44-851C-CD6570E19DED}"/>
              </a:ext>
            </a:extLst>
          </p:cNvPr>
          <p:cNvSpPr/>
          <p:nvPr/>
        </p:nvSpPr>
        <p:spPr>
          <a:xfrm>
            <a:off x="2110819" y="1913358"/>
            <a:ext cx="648899" cy="64889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0" name="TextBox 9">
            <a:extLst>
              <a:ext uri="{FF2B5EF4-FFF2-40B4-BE49-F238E27FC236}">
                <a16:creationId xmlns:a16="http://schemas.microsoft.com/office/drawing/2014/main" id="{C20E3D7A-AFF3-EC4C-A5AE-D0B8DA88A5DD}"/>
              </a:ext>
            </a:extLst>
          </p:cNvPr>
          <p:cNvSpPr txBox="1"/>
          <p:nvPr/>
        </p:nvSpPr>
        <p:spPr>
          <a:xfrm>
            <a:off x="2194658" y="2018453"/>
            <a:ext cx="481222" cy="438710"/>
          </a:xfrm>
          <a:prstGeom prst="rect">
            <a:avLst/>
          </a:prstGeom>
          <a:noFill/>
        </p:spPr>
        <p:txBody>
          <a:bodyPr wrap="none" rtlCol="0" anchor="ctr" anchorCtr="0">
            <a:spAutoFit/>
          </a:bodyPr>
          <a:lstStyle/>
          <a:p>
            <a:pPr algn="ctr"/>
            <a:r>
              <a:rPr lang="en-US" sz="2251" b="1" dirty="0">
                <a:solidFill>
                  <a:schemeClr val="bg1"/>
                </a:solidFill>
                <a:latin typeface="Poppins" pitchFamily="2" charset="77"/>
                <a:ea typeface="League Spartan" charset="0"/>
                <a:cs typeface="Poppins" pitchFamily="2" charset="77"/>
              </a:rPr>
              <a:t>01</a:t>
            </a:r>
          </a:p>
        </p:txBody>
      </p:sp>
      <p:sp>
        <p:nvSpPr>
          <p:cNvPr id="15" name="TextBox 14">
            <a:extLst>
              <a:ext uri="{FF2B5EF4-FFF2-40B4-BE49-F238E27FC236}">
                <a16:creationId xmlns:a16="http://schemas.microsoft.com/office/drawing/2014/main" id="{5B09B4AB-81C3-C64B-A635-E2DD7EAC2B3D}"/>
              </a:ext>
            </a:extLst>
          </p:cNvPr>
          <p:cNvSpPr txBox="1"/>
          <p:nvPr/>
        </p:nvSpPr>
        <p:spPr>
          <a:xfrm>
            <a:off x="2995147" y="1874984"/>
            <a:ext cx="1298753" cy="276999"/>
          </a:xfrm>
          <a:prstGeom prst="rect">
            <a:avLst/>
          </a:prstGeom>
          <a:noFill/>
        </p:spPr>
        <p:txBody>
          <a:bodyPr wrap="none" rtlCol="0" anchor="b" anchorCtr="0">
            <a:spAutoFit/>
          </a:bodyPr>
          <a:lstStyle/>
          <a:p>
            <a:r>
              <a:rPr lang="en-US" sz="1200" b="1" dirty="0">
                <a:solidFill>
                  <a:schemeClr val="tx2"/>
                </a:solidFill>
                <a:latin typeface="Poppins" pitchFamily="2" charset="77"/>
                <a:ea typeface="League Spartan" charset="0"/>
                <a:cs typeface="Poppins" pitchFamily="2" charset="77"/>
              </a:rPr>
              <a:t>BACKGROUND</a:t>
            </a:r>
          </a:p>
        </p:txBody>
      </p:sp>
      <p:sp>
        <p:nvSpPr>
          <p:cNvPr id="6" name="Oval 5">
            <a:extLst>
              <a:ext uri="{FF2B5EF4-FFF2-40B4-BE49-F238E27FC236}">
                <a16:creationId xmlns:a16="http://schemas.microsoft.com/office/drawing/2014/main" id="{33C760CB-1B62-6741-9E40-1C3CC7AF7D15}"/>
              </a:ext>
            </a:extLst>
          </p:cNvPr>
          <p:cNvSpPr/>
          <p:nvPr/>
        </p:nvSpPr>
        <p:spPr>
          <a:xfrm>
            <a:off x="2110819" y="2932811"/>
            <a:ext cx="648899" cy="64889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1" name="TextBox 10">
            <a:extLst>
              <a:ext uri="{FF2B5EF4-FFF2-40B4-BE49-F238E27FC236}">
                <a16:creationId xmlns:a16="http://schemas.microsoft.com/office/drawing/2014/main" id="{4A3A890A-2375-C340-8418-B6E55D63F940}"/>
              </a:ext>
            </a:extLst>
          </p:cNvPr>
          <p:cNvSpPr txBox="1"/>
          <p:nvPr/>
        </p:nvSpPr>
        <p:spPr>
          <a:xfrm>
            <a:off x="2166606" y="3037905"/>
            <a:ext cx="537327" cy="438710"/>
          </a:xfrm>
          <a:prstGeom prst="rect">
            <a:avLst/>
          </a:prstGeom>
          <a:noFill/>
        </p:spPr>
        <p:txBody>
          <a:bodyPr wrap="none" rtlCol="0" anchor="ctr" anchorCtr="0">
            <a:spAutoFit/>
          </a:bodyPr>
          <a:lstStyle/>
          <a:p>
            <a:pPr algn="ctr"/>
            <a:r>
              <a:rPr lang="en-US" sz="2251" b="1" dirty="0">
                <a:solidFill>
                  <a:schemeClr val="bg1"/>
                </a:solidFill>
                <a:latin typeface="Poppins" pitchFamily="2" charset="77"/>
                <a:ea typeface="League Spartan" charset="0"/>
                <a:cs typeface="Poppins" pitchFamily="2" charset="77"/>
              </a:rPr>
              <a:t>02</a:t>
            </a:r>
          </a:p>
        </p:txBody>
      </p:sp>
      <p:sp>
        <p:nvSpPr>
          <p:cNvPr id="19" name="TextBox 18">
            <a:extLst>
              <a:ext uri="{FF2B5EF4-FFF2-40B4-BE49-F238E27FC236}">
                <a16:creationId xmlns:a16="http://schemas.microsoft.com/office/drawing/2014/main" id="{B6B765B0-86F0-C546-81AC-56F23618886A}"/>
              </a:ext>
            </a:extLst>
          </p:cNvPr>
          <p:cNvSpPr txBox="1"/>
          <p:nvPr/>
        </p:nvSpPr>
        <p:spPr>
          <a:xfrm>
            <a:off x="2995147" y="2896403"/>
            <a:ext cx="1350050" cy="276999"/>
          </a:xfrm>
          <a:prstGeom prst="rect">
            <a:avLst/>
          </a:prstGeom>
          <a:noFill/>
        </p:spPr>
        <p:txBody>
          <a:bodyPr wrap="none" rtlCol="0" anchor="b" anchorCtr="0">
            <a:spAutoFit/>
          </a:bodyPr>
          <a:lstStyle/>
          <a:p>
            <a:r>
              <a:rPr lang="en-US" sz="1200" b="1" dirty="0">
                <a:solidFill>
                  <a:schemeClr val="tx2"/>
                </a:solidFill>
                <a:latin typeface="Poppins" pitchFamily="2" charset="77"/>
                <a:ea typeface="League Spartan" charset="0"/>
                <a:cs typeface="Poppins" pitchFamily="2" charset="77"/>
              </a:rPr>
              <a:t>RESEARCH GAP</a:t>
            </a:r>
          </a:p>
        </p:txBody>
      </p:sp>
      <p:sp>
        <p:nvSpPr>
          <p:cNvPr id="7" name="Oval 6">
            <a:extLst>
              <a:ext uri="{FF2B5EF4-FFF2-40B4-BE49-F238E27FC236}">
                <a16:creationId xmlns:a16="http://schemas.microsoft.com/office/drawing/2014/main" id="{36F6A505-6F40-2542-9A3E-6E36A8DE36FC}"/>
              </a:ext>
            </a:extLst>
          </p:cNvPr>
          <p:cNvSpPr/>
          <p:nvPr/>
        </p:nvSpPr>
        <p:spPr>
          <a:xfrm>
            <a:off x="2110819" y="3952263"/>
            <a:ext cx="648899" cy="64889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2" name="TextBox 11">
            <a:extLst>
              <a:ext uri="{FF2B5EF4-FFF2-40B4-BE49-F238E27FC236}">
                <a16:creationId xmlns:a16="http://schemas.microsoft.com/office/drawing/2014/main" id="{3DDBF09B-DC27-7444-9F90-7739D79BFF71}"/>
              </a:ext>
            </a:extLst>
          </p:cNvPr>
          <p:cNvSpPr txBox="1"/>
          <p:nvPr/>
        </p:nvSpPr>
        <p:spPr>
          <a:xfrm>
            <a:off x="2161797" y="4057357"/>
            <a:ext cx="546945" cy="438710"/>
          </a:xfrm>
          <a:prstGeom prst="rect">
            <a:avLst/>
          </a:prstGeom>
          <a:noFill/>
        </p:spPr>
        <p:txBody>
          <a:bodyPr wrap="none" rtlCol="0" anchor="ctr" anchorCtr="0">
            <a:spAutoFit/>
          </a:bodyPr>
          <a:lstStyle/>
          <a:p>
            <a:pPr algn="ctr"/>
            <a:r>
              <a:rPr lang="en-US" sz="2251" b="1" dirty="0">
                <a:solidFill>
                  <a:schemeClr val="bg1"/>
                </a:solidFill>
                <a:latin typeface="Poppins" pitchFamily="2" charset="77"/>
                <a:ea typeface="League Spartan" charset="0"/>
                <a:cs typeface="Poppins" pitchFamily="2" charset="77"/>
              </a:rPr>
              <a:t>03</a:t>
            </a:r>
          </a:p>
        </p:txBody>
      </p:sp>
      <p:sp>
        <p:nvSpPr>
          <p:cNvPr id="22" name="TextBox 21">
            <a:extLst>
              <a:ext uri="{FF2B5EF4-FFF2-40B4-BE49-F238E27FC236}">
                <a16:creationId xmlns:a16="http://schemas.microsoft.com/office/drawing/2014/main" id="{21AB3CDF-39A2-6A44-A01D-EBEFD7AF9704}"/>
              </a:ext>
            </a:extLst>
          </p:cNvPr>
          <p:cNvSpPr txBox="1"/>
          <p:nvPr/>
        </p:nvSpPr>
        <p:spPr>
          <a:xfrm>
            <a:off x="2995147" y="3913889"/>
            <a:ext cx="2084225" cy="276999"/>
          </a:xfrm>
          <a:prstGeom prst="rect">
            <a:avLst/>
          </a:prstGeom>
          <a:noFill/>
        </p:spPr>
        <p:txBody>
          <a:bodyPr wrap="none" rtlCol="0" anchor="b" anchorCtr="0">
            <a:spAutoFit/>
          </a:bodyPr>
          <a:lstStyle/>
          <a:p>
            <a:r>
              <a:rPr lang="en-US" sz="1200" b="1" dirty="0">
                <a:solidFill>
                  <a:schemeClr val="tx2"/>
                </a:solidFill>
                <a:latin typeface="Poppins" pitchFamily="2" charset="77"/>
                <a:ea typeface="League Spartan" charset="0"/>
                <a:cs typeface="Poppins" pitchFamily="2" charset="77"/>
              </a:rPr>
              <a:t>AIM AND METHODOLOGY</a:t>
            </a:r>
          </a:p>
        </p:txBody>
      </p:sp>
      <p:sp>
        <p:nvSpPr>
          <p:cNvPr id="8" name="Oval 7">
            <a:extLst>
              <a:ext uri="{FF2B5EF4-FFF2-40B4-BE49-F238E27FC236}">
                <a16:creationId xmlns:a16="http://schemas.microsoft.com/office/drawing/2014/main" id="{DD6A55D6-B746-0741-921B-ED26606154E1}"/>
              </a:ext>
            </a:extLst>
          </p:cNvPr>
          <p:cNvSpPr/>
          <p:nvPr/>
        </p:nvSpPr>
        <p:spPr>
          <a:xfrm>
            <a:off x="2110819" y="4971715"/>
            <a:ext cx="648899" cy="64889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3" name="TextBox 12">
            <a:extLst>
              <a:ext uri="{FF2B5EF4-FFF2-40B4-BE49-F238E27FC236}">
                <a16:creationId xmlns:a16="http://schemas.microsoft.com/office/drawing/2014/main" id="{1F3FEF07-6DE1-BB43-92C6-EA4E96E61E43}"/>
              </a:ext>
            </a:extLst>
          </p:cNvPr>
          <p:cNvSpPr txBox="1"/>
          <p:nvPr/>
        </p:nvSpPr>
        <p:spPr>
          <a:xfrm>
            <a:off x="2151376" y="5076810"/>
            <a:ext cx="567784" cy="438710"/>
          </a:xfrm>
          <a:prstGeom prst="rect">
            <a:avLst/>
          </a:prstGeom>
          <a:noFill/>
        </p:spPr>
        <p:txBody>
          <a:bodyPr wrap="none" rtlCol="0" anchor="ctr" anchorCtr="0">
            <a:spAutoFit/>
          </a:bodyPr>
          <a:lstStyle/>
          <a:p>
            <a:pPr algn="ctr"/>
            <a:r>
              <a:rPr lang="en-US" sz="2251" b="1" dirty="0">
                <a:solidFill>
                  <a:schemeClr val="bg1"/>
                </a:solidFill>
                <a:latin typeface="Poppins" pitchFamily="2" charset="77"/>
                <a:ea typeface="League Spartan" charset="0"/>
                <a:cs typeface="Poppins" pitchFamily="2" charset="77"/>
              </a:rPr>
              <a:t>04</a:t>
            </a:r>
          </a:p>
        </p:txBody>
      </p:sp>
      <p:sp>
        <p:nvSpPr>
          <p:cNvPr id="25" name="TextBox 24">
            <a:extLst>
              <a:ext uri="{FF2B5EF4-FFF2-40B4-BE49-F238E27FC236}">
                <a16:creationId xmlns:a16="http://schemas.microsoft.com/office/drawing/2014/main" id="{264140FD-E640-584B-9B33-1F8F6007B15A}"/>
              </a:ext>
            </a:extLst>
          </p:cNvPr>
          <p:cNvSpPr txBox="1"/>
          <p:nvPr/>
        </p:nvSpPr>
        <p:spPr>
          <a:xfrm>
            <a:off x="2995148" y="4933341"/>
            <a:ext cx="3616696" cy="276999"/>
          </a:xfrm>
          <a:prstGeom prst="rect">
            <a:avLst/>
          </a:prstGeom>
          <a:noFill/>
        </p:spPr>
        <p:txBody>
          <a:bodyPr wrap="none" rtlCol="0" anchor="b" anchorCtr="0">
            <a:spAutoFit/>
          </a:bodyPr>
          <a:lstStyle/>
          <a:p>
            <a:r>
              <a:rPr lang="en-US" sz="1200" b="1" dirty="0">
                <a:solidFill>
                  <a:schemeClr val="tx2"/>
                </a:solidFill>
                <a:latin typeface="Poppins" pitchFamily="2" charset="77"/>
                <a:ea typeface="League Spartan" charset="0"/>
                <a:cs typeface="Poppins" pitchFamily="2" charset="77"/>
              </a:rPr>
              <a:t>FINDINGS, IMPLICATIONS AND CONCLUSIONS</a:t>
            </a:r>
          </a:p>
        </p:txBody>
      </p:sp>
    </p:spTree>
    <p:extLst>
      <p:ext uri="{BB962C8B-B14F-4D97-AF65-F5344CB8AC3E}">
        <p14:creationId xmlns:p14="http://schemas.microsoft.com/office/powerpoint/2010/main" val="4076026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FD51B-5B08-E72E-0094-1C77E1356C05}"/>
              </a:ext>
            </a:extLst>
          </p:cNvPr>
          <p:cNvSpPr>
            <a:spLocks noGrp="1"/>
          </p:cNvSpPr>
          <p:nvPr>
            <p:ph type="title"/>
          </p:nvPr>
        </p:nvSpPr>
        <p:spPr>
          <a:xfrm>
            <a:off x="457200" y="274638"/>
            <a:ext cx="7620000" cy="1143000"/>
          </a:xfrm>
        </p:spPr>
        <p:txBody>
          <a:bodyPr anchor="ctr">
            <a:normAutofit/>
          </a:bodyPr>
          <a:lstStyle/>
          <a:p>
            <a:r>
              <a:rPr lang="en-GB" dirty="0"/>
              <a:t>Background</a:t>
            </a:r>
          </a:p>
        </p:txBody>
      </p:sp>
      <p:sp>
        <p:nvSpPr>
          <p:cNvPr id="3" name="Content Placeholder 2">
            <a:extLst>
              <a:ext uri="{FF2B5EF4-FFF2-40B4-BE49-F238E27FC236}">
                <a16:creationId xmlns:a16="http://schemas.microsoft.com/office/drawing/2014/main" id="{31C3A15D-39C7-4478-2CEC-73E7D9ED0A29}"/>
              </a:ext>
            </a:extLst>
          </p:cNvPr>
          <p:cNvSpPr>
            <a:spLocks noGrp="1"/>
          </p:cNvSpPr>
          <p:nvPr>
            <p:ph sz="half" idx="1"/>
          </p:nvPr>
        </p:nvSpPr>
        <p:spPr>
          <a:xfrm>
            <a:off x="457200" y="1536192"/>
            <a:ext cx="5301820" cy="4590288"/>
          </a:xfrm>
        </p:spPr>
        <p:txBody>
          <a:bodyPr>
            <a:normAutofit lnSpcReduction="10000"/>
          </a:bodyPr>
          <a:lstStyle/>
          <a:p>
            <a:pPr>
              <a:lnSpc>
                <a:spcPct val="90000"/>
              </a:lnSpc>
            </a:pPr>
            <a:r>
              <a:rPr lang="en-GB" sz="2000" dirty="0"/>
              <a:t>For a sustainable energy future, there is no doubt the </a:t>
            </a:r>
            <a:r>
              <a:rPr lang="en-GB" sz="2000" b="1" dirty="0"/>
              <a:t>renewable energy </a:t>
            </a:r>
            <a:r>
              <a:rPr lang="en-GB" sz="2000" dirty="0"/>
              <a:t>will be a crucial part of the world’s future energy mix. </a:t>
            </a:r>
          </a:p>
          <a:p>
            <a:pPr marL="114300" indent="0">
              <a:lnSpc>
                <a:spcPct val="90000"/>
              </a:lnSpc>
              <a:buNone/>
            </a:pPr>
            <a:endParaRPr lang="en-GB" sz="2000" dirty="0"/>
          </a:p>
          <a:p>
            <a:pPr>
              <a:lnSpc>
                <a:spcPct val="90000"/>
              </a:lnSpc>
            </a:pPr>
            <a:r>
              <a:rPr lang="en-GB" sz="2000" dirty="0"/>
              <a:t>In Sub- Saharan Africa, about </a:t>
            </a:r>
            <a:r>
              <a:rPr lang="en-GB" sz="2000" b="1" dirty="0"/>
              <a:t>600 million people lack access to electricity</a:t>
            </a:r>
            <a:r>
              <a:rPr lang="en-GB" sz="2000" dirty="0"/>
              <a:t> and other modern energy services such as clean cooking solutions.</a:t>
            </a:r>
          </a:p>
          <a:p>
            <a:pPr>
              <a:lnSpc>
                <a:spcPct val="90000"/>
              </a:lnSpc>
            </a:pPr>
            <a:endParaRPr lang="en-GB" sz="2000" dirty="0"/>
          </a:p>
          <a:p>
            <a:pPr>
              <a:lnSpc>
                <a:spcPct val="90000"/>
              </a:lnSpc>
            </a:pPr>
            <a:r>
              <a:rPr lang="en-GB" sz="2000" dirty="0"/>
              <a:t>Financing remains a challenge to achieve Universal access by 2030. Estimates of US25 billion annually but significant shortfalls exist. </a:t>
            </a:r>
          </a:p>
          <a:p>
            <a:pPr>
              <a:lnSpc>
                <a:spcPct val="90000"/>
              </a:lnSpc>
            </a:pPr>
            <a:endParaRPr lang="en-GB" sz="2000" b="1" dirty="0"/>
          </a:p>
          <a:p>
            <a:pPr>
              <a:lnSpc>
                <a:spcPct val="90000"/>
              </a:lnSpc>
            </a:pPr>
            <a:r>
              <a:rPr lang="en-GB" sz="2000" b="1" dirty="0"/>
              <a:t>How can we mobilise additional sources of finance?</a:t>
            </a:r>
            <a:r>
              <a:rPr lang="en-GB" sz="2000" dirty="0"/>
              <a:t> This is both a research and developmental concern</a:t>
            </a:r>
          </a:p>
          <a:p>
            <a:pPr marL="114300" indent="0">
              <a:lnSpc>
                <a:spcPct val="90000"/>
              </a:lnSpc>
              <a:buNone/>
            </a:pPr>
            <a:endParaRPr lang="en-GB" sz="2000" dirty="0"/>
          </a:p>
          <a:p>
            <a:pPr marL="114300" indent="0">
              <a:lnSpc>
                <a:spcPct val="90000"/>
              </a:lnSpc>
              <a:buNone/>
            </a:pPr>
            <a:endParaRPr lang="en-GB" sz="1500" dirty="0"/>
          </a:p>
          <a:p>
            <a:pPr marL="114300" indent="0">
              <a:lnSpc>
                <a:spcPct val="90000"/>
              </a:lnSpc>
              <a:buNone/>
            </a:pPr>
            <a:endParaRPr lang="en-GB" sz="1500" dirty="0"/>
          </a:p>
          <a:p>
            <a:pPr marL="114300" indent="0">
              <a:lnSpc>
                <a:spcPct val="90000"/>
              </a:lnSpc>
              <a:buNone/>
            </a:pPr>
            <a:endParaRPr lang="en-GB" sz="1500" dirty="0"/>
          </a:p>
          <a:p>
            <a:pPr marL="114300" indent="0">
              <a:lnSpc>
                <a:spcPct val="90000"/>
              </a:lnSpc>
              <a:buNone/>
            </a:pPr>
            <a:endParaRPr lang="en-GB" sz="1500" dirty="0"/>
          </a:p>
          <a:p>
            <a:pPr>
              <a:lnSpc>
                <a:spcPct val="90000"/>
              </a:lnSpc>
            </a:pPr>
            <a:endParaRPr lang="en-GB" sz="1500" dirty="0"/>
          </a:p>
        </p:txBody>
      </p:sp>
      <p:sp>
        <p:nvSpPr>
          <p:cNvPr id="4" name="Footer Placeholder 3">
            <a:extLst>
              <a:ext uri="{FF2B5EF4-FFF2-40B4-BE49-F238E27FC236}">
                <a16:creationId xmlns:a16="http://schemas.microsoft.com/office/drawing/2014/main" id="{107A67F4-D013-320C-7552-7501A904B83D}"/>
              </a:ext>
            </a:extLst>
          </p:cNvPr>
          <p:cNvSpPr>
            <a:spLocks noGrp="1"/>
          </p:cNvSpPr>
          <p:nvPr>
            <p:ph type="ftr" sz="quarter" idx="11"/>
          </p:nvPr>
        </p:nvSpPr>
        <p:spPr>
          <a:xfrm rot="16200000">
            <a:off x="7586910" y="4048760"/>
            <a:ext cx="2367281" cy="365760"/>
          </a:xfrm>
        </p:spPr>
        <p:txBody>
          <a:bodyPr anchor="ctr">
            <a:normAutofit/>
          </a:bodyPr>
          <a:lstStyle/>
          <a:p>
            <a:pPr>
              <a:spcAft>
                <a:spcPts val="600"/>
              </a:spcAft>
            </a:pPr>
            <a:r>
              <a:rPr lang="en-US" sz="1100"/>
              <a:t>WORLD SUSTAINABILITY CONFERENCE</a:t>
            </a:r>
          </a:p>
        </p:txBody>
      </p:sp>
      <p:pic>
        <p:nvPicPr>
          <p:cNvPr id="7" name="Picture 6">
            <a:extLst>
              <a:ext uri="{FF2B5EF4-FFF2-40B4-BE49-F238E27FC236}">
                <a16:creationId xmlns:a16="http://schemas.microsoft.com/office/drawing/2014/main" id="{A7D721EB-B80D-5F47-D066-B10C0FF58DD1}"/>
              </a:ext>
            </a:extLst>
          </p:cNvPr>
          <p:cNvPicPr>
            <a:picLocks noChangeAspect="1"/>
          </p:cNvPicPr>
          <p:nvPr/>
        </p:nvPicPr>
        <p:blipFill>
          <a:blip r:embed="rId2"/>
          <a:stretch>
            <a:fillRect/>
          </a:stretch>
        </p:blipFill>
        <p:spPr>
          <a:xfrm>
            <a:off x="5759020" y="1536192"/>
            <a:ext cx="2618348" cy="2862072"/>
          </a:xfrm>
          <a:prstGeom prst="rect">
            <a:avLst/>
          </a:prstGeom>
        </p:spPr>
      </p:pic>
    </p:spTree>
    <p:extLst>
      <p:ext uri="{BB962C8B-B14F-4D97-AF65-F5344CB8AC3E}">
        <p14:creationId xmlns:p14="http://schemas.microsoft.com/office/powerpoint/2010/main" val="170823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05728-0261-A92B-1417-EF9BC86A62A2}"/>
              </a:ext>
            </a:extLst>
          </p:cNvPr>
          <p:cNvSpPr>
            <a:spLocks noGrp="1"/>
          </p:cNvSpPr>
          <p:nvPr>
            <p:ph type="title"/>
          </p:nvPr>
        </p:nvSpPr>
        <p:spPr/>
        <p:txBody>
          <a:bodyPr/>
          <a:lstStyle/>
          <a:p>
            <a:r>
              <a:rPr lang="en-GB" dirty="0"/>
              <a:t>Background Cont’d</a:t>
            </a:r>
          </a:p>
        </p:txBody>
      </p:sp>
      <p:sp>
        <p:nvSpPr>
          <p:cNvPr id="3" name="Content Placeholder 2">
            <a:extLst>
              <a:ext uri="{FF2B5EF4-FFF2-40B4-BE49-F238E27FC236}">
                <a16:creationId xmlns:a16="http://schemas.microsoft.com/office/drawing/2014/main" id="{538F3914-345B-9234-214D-827E12A1BBEA}"/>
              </a:ext>
            </a:extLst>
          </p:cNvPr>
          <p:cNvSpPr>
            <a:spLocks noGrp="1"/>
          </p:cNvSpPr>
          <p:nvPr>
            <p:ph idx="1"/>
          </p:nvPr>
        </p:nvSpPr>
        <p:spPr/>
        <p:txBody>
          <a:bodyPr/>
          <a:lstStyle/>
          <a:p>
            <a:r>
              <a:rPr lang="en-GB" dirty="0"/>
              <a:t>Over the last decade, </a:t>
            </a:r>
            <a:r>
              <a:rPr lang="en-GB" b="1" dirty="0"/>
              <a:t>crowdfunding has emerged as a viable tool </a:t>
            </a:r>
            <a:r>
              <a:rPr lang="en-GB" dirty="0"/>
              <a:t>in the alternative finance industry to complement financing of projects from government and banks</a:t>
            </a:r>
          </a:p>
          <a:p>
            <a:pPr marL="114300" indent="0">
              <a:buNone/>
            </a:pPr>
            <a:endParaRPr lang="en-GB" dirty="0"/>
          </a:p>
          <a:p>
            <a:r>
              <a:rPr lang="en-GB" dirty="0"/>
              <a:t>Associated increase in crowdfunding literature (also on renewable energy) but </a:t>
            </a:r>
            <a:r>
              <a:rPr lang="en-GB" b="1" dirty="0"/>
              <a:t>skewed towards developed economies</a:t>
            </a:r>
          </a:p>
          <a:p>
            <a:endParaRPr lang="en-GB" dirty="0"/>
          </a:p>
          <a:p>
            <a:r>
              <a:rPr lang="en-GB" dirty="0"/>
              <a:t> Scanty literature on crowdfunding for renewable energy in developing countries Africa – </a:t>
            </a:r>
            <a:r>
              <a:rPr lang="en-GB" b="1" dirty="0"/>
              <a:t>especially from a crowdlending or investment perspective </a:t>
            </a:r>
            <a:r>
              <a:rPr lang="en-GB" dirty="0"/>
              <a:t>rather than philanthropic purposes</a:t>
            </a:r>
          </a:p>
        </p:txBody>
      </p:sp>
      <p:sp>
        <p:nvSpPr>
          <p:cNvPr id="4" name="Footer Placeholder 3">
            <a:extLst>
              <a:ext uri="{FF2B5EF4-FFF2-40B4-BE49-F238E27FC236}">
                <a16:creationId xmlns:a16="http://schemas.microsoft.com/office/drawing/2014/main" id="{B50D9857-7CB8-448E-D74B-239DBA8F6432}"/>
              </a:ext>
            </a:extLst>
          </p:cNvPr>
          <p:cNvSpPr>
            <a:spLocks noGrp="1"/>
          </p:cNvSpPr>
          <p:nvPr>
            <p:ph type="ftr" sz="quarter" idx="11"/>
          </p:nvPr>
        </p:nvSpPr>
        <p:spPr/>
        <p:txBody>
          <a:bodyPr/>
          <a:lstStyle/>
          <a:p>
            <a:r>
              <a:rPr lang="en-US"/>
              <a:t>WORLD SUSTAINABILITY CONFERENCE</a:t>
            </a:r>
          </a:p>
        </p:txBody>
      </p:sp>
      <p:pic>
        <p:nvPicPr>
          <p:cNvPr id="6" name="Picture 5">
            <a:extLst>
              <a:ext uri="{FF2B5EF4-FFF2-40B4-BE49-F238E27FC236}">
                <a16:creationId xmlns:a16="http://schemas.microsoft.com/office/drawing/2014/main" id="{522A1BF9-D8B9-779B-02C7-58C80055FB0D}"/>
              </a:ext>
            </a:extLst>
          </p:cNvPr>
          <p:cNvPicPr>
            <a:picLocks noChangeAspect="1"/>
          </p:cNvPicPr>
          <p:nvPr/>
        </p:nvPicPr>
        <p:blipFill>
          <a:blip r:embed="rId3"/>
          <a:stretch>
            <a:fillRect/>
          </a:stretch>
        </p:blipFill>
        <p:spPr>
          <a:xfrm>
            <a:off x="5715000" y="5993"/>
            <a:ext cx="2690039" cy="1752601"/>
          </a:xfrm>
          <a:prstGeom prst="rect">
            <a:avLst/>
          </a:prstGeom>
        </p:spPr>
      </p:pic>
    </p:spTree>
    <p:extLst>
      <p:ext uri="{BB962C8B-B14F-4D97-AF65-F5344CB8AC3E}">
        <p14:creationId xmlns:p14="http://schemas.microsoft.com/office/powerpoint/2010/main" val="2262860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DDC52-192B-F6C0-3EAE-432D46BE83BE}"/>
              </a:ext>
            </a:extLst>
          </p:cNvPr>
          <p:cNvSpPr>
            <a:spLocks noGrp="1"/>
          </p:cNvSpPr>
          <p:nvPr>
            <p:ph type="title"/>
          </p:nvPr>
        </p:nvSpPr>
        <p:spPr/>
        <p:txBody>
          <a:bodyPr/>
          <a:lstStyle/>
          <a:p>
            <a:r>
              <a:rPr lang="en-GB" dirty="0"/>
              <a:t>State of Literature and Gap </a:t>
            </a:r>
          </a:p>
        </p:txBody>
      </p:sp>
      <p:sp>
        <p:nvSpPr>
          <p:cNvPr id="3" name="Content Placeholder 2">
            <a:extLst>
              <a:ext uri="{FF2B5EF4-FFF2-40B4-BE49-F238E27FC236}">
                <a16:creationId xmlns:a16="http://schemas.microsoft.com/office/drawing/2014/main" id="{3C50615D-1129-A939-2D85-1A13FB06BD09}"/>
              </a:ext>
            </a:extLst>
          </p:cNvPr>
          <p:cNvSpPr>
            <a:spLocks noGrp="1"/>
          </p:cNvSpPr>
          <p:nvPr>
            <p:ph idx="1"/>
          </p:nvPr>
        </p:nvSpPr>
        <p:spPr/>
        <p:txBody>
          <a:bodyPr/>
          <a:lstStyle/>
          <a:p>
            <a:r>
              <a:rPr lang="en-GB" dirty="0"/>
              <a:t>The extant literature has laid a solid foundation by establishing the </a:t>
            </a:r>
            <a:r>
              <a:rPr lang="en-GB" b="1" dirty="0"/>
              <a:t>nature and types of crowdfunding and outcomes from the platform and project developer perspectives </a:t>
            </a:r>
            <a:r>
              <a:rPr lang="en-GB" dirty="0"/>
              <a:t>(Bergmann et al., 2021). </a:t>
            </a:r>
          </a:p>
          <a:p>
            <a:pPr marL="114300" indent="0">
              <a:buNone/>
            </a:pPr>
            <a:endParaRPr lang="en-GB" dirty="0"/>
          </a:p>
          <a:p>
            <a:r>
              <a:rPr lang="en-GB" dirty="0"/>
              <a:t>However, research focussed on the mechanics and dynamics of crowdfunding</a:t>
            </a:r>
            <a:r>
              <a:rPr lang="en-GB" b="1" dirty="0"/>
              <a:t> by investigating the perceptions of the crowd, especially in a developing countries is lacking. </a:t>
            </a:r>
          </a:p>
          <a:p>
            <a:endParaRPr lang="en-GB" b="1" dirty="0"/>
          </a:p>
          <a:p>
            <a:r>
              <a:rPr lang="en-GB" dirty="0"/>
              <a:t>Thus, this study sought to close the gap by </a:t>
            </a:r>
            <a:r>
              <a:rPr lang="en-GB" b="1" dirty="0"/>
              <a:t>investigating perceptions of the “crowd”/funders on investing in renewable energy and what attributes </a:t>
            </a:r>
            <a:r>
              <a:rPr lang="en-GB" dirty="0"/>
              <a:t>mattered in the decision-making.</a:t>
            </a:r>
          </a:p>
        </p:txBody>
      </p:sp>
      <p:sp>
        <p:nvSpPr>
          <p:cNvPr id="4" name="Footer Placeholder 3">
            <a:extLst>
              <a:ext uri="{FF2B5EF4-FFF2-40B4-BE49-F238E27FC236}">
                <a16:creationId xmlns:a16="http://schemas.microsoft.com/office/drawing/2014/main" id="{EA70827C-C0C9-1292-8FEB-EB6BF90BBB56}"/>
              </a:ext>
            </a:extLst>
          </p:cNvPr>
          <p:cNvSpPr>
            <a:spLocks noGrp="1"/>
          </p:cNvSpPr>
          <p:nvPr>
            <p:ph type="ftr" sz="quarter" idx="11"/>
          </p:nvPr>
        </p:nvSpPr>
        <p:spPr/>
        <p:txBody>
          <a:bodyPr/>
          <a:lstStyle/>
          <a:p>
            <a:r>
              <a:rPr lang="en-US"/>
              <a:t>WORLD SUSTAINABILITY CONFERENCE</a:t>
            </a:r>
          </a:p>
        </p:txBody>
      </p:sp>
    </p:spTree>
    <p:extLst>
      <p:ext uri="{BB962C8B-B14F-4D97-AF65-F5344CB8AC3E}">
        <p14:creationId xmlns:p14="http://schemas.microsoft.com/office/powerpoint/2010/main" val="3084518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E134B-7E95-D4C1-BB22-56A416D33069}"/>
              </a:ext>
            </a:extLst>
          </p:cNvPr>
          <p:cNvSpPr>
            <a:spLocks noGrp="1"/>
          </p:cNvSpPr>
          <p:nvPr>
            <p:ph type="title"/>
          </p:nvPr>
        </p:nvSpPr>
        <p:spPr/>
        <p:txBody>
          <a:bodyPr/>
          <a:lstStyle/>
          <a:p>
            <a:r>
              <a:rPr lang="en-GB" dirty="0"/>
              <a:t> Aim and Methodology</a:t>
            </a:r>
          </a:p>
        </p:txBody>
      </p:sp>
      <p:sp>
        <p:nvSpPr>
          <p:cNvPr id="3" name="Content Placeholder 2">
            <a:extLst>
              <a:ext uri="{FF2B5EF4-FFF2-40B4-BE49-F238E27FC236}">
                <a16:creationId xmlns:a16="http://schemas.microsoft.com/office/drawing/2014/main" id="{0205632B-556B-CE41-04B7-F5183F153A0A}"/>
              </a:ext>
            </a:extLst>
          </p:cNvPr>
          <p:cNvSpPr>
            <a:spLocks noGrp="1"/>
          </p:cNvSpPr>
          <p:nvPr>
            <p:ph idx="1"/>
          </p:nvPr>
        </p:nvSpPr>
        <p:spPr/>
        <p:txBody>
          <a:bodyPr/>
          <a:lstStyle/>
          <a:p>
            <a:pPr marL="114300" indent="0">
              <a:buNone/>
            </a:pPr>
            <a:endParaRPr lang="en-GB" dirty="0"/>
          </a:p>
          <a:p>
            <a:pPr marL="114300" indent="0">
              <a:buNone/>
            </a:pPr>
            <a:r>
              <a:rPr lang="en-GB" b="1" dirty="0"/>
              <a:t>Aim</a:t>
            </a:r>
            <a:r>
              <a:rPr lang="en-GB" dirty="0"/>
              <a:t> : To provide an in-depth knowledge about household investor perspectives regarding in crowdlending for renewable energy</a:t>
            </a:r>
            <a:r>
              <a:rPr lang="en-GB" b="1" dirty="0"/>
              <a:t>. In particular, what attributes would influence their decision to invest in crowdfunded renewable energy project</a:t>
            </a:r>
            <a:r>
              <a:rPr lang="en-GB" dirty="0"/>
              <a:t>. </a:t>
            </a:r>
          </a:p>
          <a:p>
            <a:pPr marL="114300" indent="0">
              <a:buNone/>
            </a:pPr>
            <a:endParaRPr lang="en-GB" dirty="0"/>
          </a:p>
          <a:p>
            <a:pPr marL="114300" indent="0">
              <a:buNone/>
            </a:pPr>
            <a:endParaRPr lang="en-GB" dirty="0"/>
          </a:p>
          <a:p>
            <a:pPr marL="114300" indent="0">
              <a:buNone/>
            </a:pPr>
            <a:r>
              <a:rPr lang="en-GB" b="1" dirty="0"/>
              <a:t>Methodology</a:t>
            </a:r>
            <a:r>
              <a:rPr lang="en-GB" dirty="0"/>
              <a:t>: </a:t>
            </a:r>
            <a:r>
              <a:rPr lang="en-GB" b="1" dirty="0"/>
              <a:t>Integrative literature review </a:t>
            </a:r>
            <a:r>
              <a:rPr lang="en-GB" dirty="0"/>
              <a:t>to understand key theories shaping crowdfunding success  and </a:t>
            </a:r>
            <a:r>
              <a:rPr lang="en-GB" b="1" dirty="0"/>
              <a:t>three focus groups </a:t>
            </a:r>
            <a:r>
              <a:rPr lang="en-GB" dirty="0"/>
              <a:t>(20 household investors). </a:t>
            </a:r>
          </a:p>
        </p:txBody>
      </p:sp>
      <p:sp>
        <p:nvSpPr>
          <p:cNvPr id="4" name="Footer Placeholder 3">
            <a:extLst>
              <a:ext uri="{FF2B5EF4-FFF2-40B4-BE49-F238E27FC236}">
                <a16:creationId xmlns:a16="http://schemas.microsoft.com/office/drawing/2014/main" id="{12843BF1-57CF-4BF2-5DEE-3E0CEE5AE64E}"/>
              </a:ext>
            </a:extLst>
          </p:cNvPr>
          <p:cNvSpPr>
            <a:spLocks noGrp="1"/>
          </p:cNvSpPr>
          <p:nvPr>
            <p:ph type="ftr" sz="quarter" idx="11"/>
          </p:nvPr>
        </p:nvSpPr>
        <p:spPr/>
        <p:txBody>
          <a:bodyPr/>
          <a:lstStyle/>
          <a:p>
            <a:r>
              <a:rPr lang="en-US"/>
              <a:t>WORLD SUSTAINABILITY CONFERENCE</a:t>
            </a:r>
          </a:p>
        </p:txBody>
      </p:sp>
    </p:spTree>
    <p:extLst>
      <p:ext uri="{BB962C8B-B14F-4D97-AF65-F5344CB8AC3E}">
        <p14:creationId xmlns:p14="http://schemas.microsoft.com/office/powerpoint/2010/main" val="2984807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B299D-AFCE-44B3-5305-43ABAD82A5C9}"/>
              </a:ext>
            </a:extLst>
          </p:cNvPr>
          <p:cNvSpPr>
            <a:spLocks noGrp="1"/>
          </p:cNvSpPr>
          <p:nvPr>
            <p:ph type="title"/>
          </p:nvPr>
        </p:nvSpPr>
        <p:spPr/>
        <p:txBody>
          <a:bodyPr/>
          <a:lstStyle/>
          <a:p>
            <a:r>
              <a:rPr lang="en-GB" dirty="0"/>
              <a:t> Review Findings</a:t>
            </a:r>
          </a:p>
        </p:txBody>
      </p:sp>
      <p:graphicFrame>
        <p:nvGraphicFramePr>
          <p:cNvPr id="6" name="Content Placeholder 5">
            <a:extLst>
              <a:ext uri="{FF2B5EF4-FFF2-40B4-BE49-F238E27FC236}">
                <a16:creationId xmlns:a16="http://schemas.microsoft.com/office/drawing/2014/main" id="{261E1C9B-627B-3ED5-7C05-AA9D62CF737F}"/>
              </a:ext>
            </a:extLst>
          </p:cNvPr>
          <p:cNvGraphicFramePr>
            <a:graphicFrameLocks noGrp="1"/>
          </p:cNvGraphicFramePr>
          <p:nvPr>
            <p:ph idx="1"/>
            <p:extLst>
              <p:ext uri="{D42A27DB-BD31-4B8C-83A1-F6EECF244321}">
                <p14:modId xmlns:p14="http://schemas.microsoft.com/office/powerpoint/2010/main" val="638791915"/>
              </p:ext>
            </p:extLst>
          </p:nvPr>
        </p:nvGraphicFramePr>
        <p:xfrm>
          <a:off x="762000" y="1417638"/>
          <a:ext cx="7162800" cy="5059362"/>
        </p:xfrm>
        <a:graphic>
          <a:graphicData uri="http://schemas.openxmlformats.org/drawingml/2006/table">
            <a:tbl>
              <a:tblPr firstRow="1" firstCol="1" bandRow="1">
                <a:tableStyleId>{5C22544A-7EE6-4342-B048-85BDC9FD1C3A}</a:tableStyleId>
              </a:tblPr>
              <a:tblGrid>
                <a:gridCol w="2051426">
                  <a:extLst>
                    <a:ext uri="{9D8B030D-6E8A-4147-A177-3AD203B41FA5}">
                      <a16:colId xmlns:a16="http://schemas.microsoft.com/office/drawing/2014/main" val="2063649339"/>
                    </a:ext>
                  </a:extLst>
                </a:gridCol>
                <a:gridCol w="2555687">
                  <a:extLst>
                    <a:ext uri="{9D8B030D-6E8A-4147-A177-3AD203B41FA5}">
                      <a16:colId xmlns:a16="http://schemas.microsoft.com/office/drawing/2014/main" val="3585804255"/>
                    </a:ext>
                  </a:extLst>
                </a:gridCol>
                <a:gridCol w="2555687">
                  <a:extLst>
                    <a:ext uri="{9D8B030D-6E8A-4147-A177-3AD203B41FA5}">
                      <a16:colId xmlns:a16="http://schemas.microsoft.com/office/drawing/2014/main" val="1398723968"/>
                    </a:ext>
                  </a:extLst>
                </a:gridCol>
              </a:tblGrid>
              <a:tr h="174936">
                <a:tc>
                  <a:txBody>
                    <a:bodyPr/>
                    <a:lstStyle/>
                    <a:p>
                      <a:pPr>
                        <a:lnSpc>
                          <a:spcPct val="115000"/>
                        </a:lnSpc>
                        <a:spcAft>
                          <a:spcPts val="800"/>
                        </a:spcAft>
                      </a:pPr>
                      <a:r>
                        <a:rPr lang="en-GB" sz="1000">
                          <a:effectLst/>
                        </a:rPr>
                        <a:t>Key Theories </a:t>
                      </a:r>
                      <a:endParaRPr lang="en-GB" sz="1000">
                        <a:effectLst/>
                        <a:latin typeface="Times New Roman" panose="02020603050405020304" pitchFamily="18" charset="0"/>
                        <a:ea typeface="Calibri" panose="020F0502020204030204" pitchFamily="34" charset="0"/>
                        <a:cs typeface="Calibri" panose="020F0502020204030204" pitchFamily="34" charset="0"/>
                      </a:endParaRPr>
                    </a:p>
                  </a:txBody>
                  <a:tcPr marL="58854" marR="58854" marT="0" marB="0"/>
                </a:tc>
                <a:tc>
                  <a:txBody>
                    <a:bodyPr/>
                    <a:lstStyle/>
                    <a:p>
                      <a:pPr>
                        <a:lnSpc>
                          <a:spcPct val="115000"/>
                        </a:lnSpc>
                        <a:spcAft>
                          <a:spcPts val="800"/>
                        </a:spcAft>
                      </a:pPr>
                      <a:r>
                        <a:rPr lang="en-GB" sz="1000">
                          <a:effectLst/>
                        </a:rPr>
                        <a:t>Description</a:t>
                      </a:r>
                      <a:endParaRPr lang="en-GB" sz="1000">
                        <a:effectLst/>
                        <a:latin typeface="Times New Roman" panose="02020603050405020304" pitchFamily="18" charset="0"/>
                        <a:ea typeface="Calibri" panose="020F0502020204030204" pitchFamily="34" charset="0"/>
                        <a:cs typeface="Calibri" panose="020F0502020204030204" pitchFamily="34" charset="0"/>
                      </a:endParaRPr>
                    </a:p>
                  </a:txBody>
                  <a:tcPr marL="58854" marR="58854" marT="0" marB="0"/>
                </a:tc>
                <a:tc>
                  <a:txBody>
                    <a:bodyPr/>
                    <a:lstStyle/>
                    <a:p>
                      <a:pPr>
                        <a:lnSpc>
                          <a:spcPct val="115000"/>
                        </a:lnSpc>
                        <a:spcAft>
                          <a:spcPts val="800"/>
                        </a:spcAft>
                      </a:pPr>
                      <a:r>
                        <a:rPr lang="en-GB" sz="1000">
                          <a:effectLst/>
                        </a:rPr>
                        <a:t>Associated Works </a:t>
                      </a:r>
                      <a:endParaRPr lang="en-GB" sz="1000">
                        <a:effectLst/>
                        <a:latin typeface="Times New Roman" panose="02020603050405020304" pitchFamily="18" charset="0"/>
                        <a:ea typeface="Calibri" panose="020F0502020204030204" pitchFamily="34" charset="0"/>
                        <a:cs typeface="Calibri" panose="020F0502020204030204" pitchFamily="34" charset="0"/>
                      </a:endParaRPr>
                    </a:p>
                  </a:txBody>
                  <a:tcPr marL="58854" marR="58854" marT="0" marB="0"/>
                </a:tc>
                <a:extLst>
                  <a:ext uri="{0D108BD9-81ED-4DB2-BD59-A6C34878D82A}">
                    <a16:rowId xmlns:a16="http://schemas.microsoft.com/office/drawing/2014/main" val="4014312894"/>
                  </a:ext>
                </a:extLst>
              </a:tr>
              <a:tr h="1316212">
                <a:tc>
                  <a:txBody>
                    <a:bodyPr/>
                    <a:lstStyle/>
                    <a:p>
                      <a:pPr>
                        <a:lnSpc>
                          <a:spcPct val="115000"/>
                        </a:lnSpc>
                        <a:spcAft>
                          <a:spcPts val="800"/>
                        </a:spcAft>
                      </a:pPr>
                      <a:r>
                        <a:rPr lang="en-GB" sz="1000" dirty="0">
                          <a:effectLst/>
                        </a:rPr>
                        <a:t>Collective Action Theory </a:t>
                      </a:r>
                      <a:endParaRPr lang="en-GB" sz="1000" dirty="0">
                        <a:effectLst/>
                        <a:latin typeface="Times New Roman" panose="02020603050405020304" pitchFamily="18" charset="0"/>
                        <a:ea typeface="Calibri" panose="020F0502020204030204" pitchFamily="34" charset="0"/>
                        <a:cs typeface="Calibri" panose="020F0502020204030204" pitchFamily="34" charset="0"/>
                      </a:endParaRPr>
                    </a:p>
                  </a:txBody>
                  <a:tcPr marL="58854" marR="58854" marT="0" marB="0"/>
                </a:tc>
                <a:tc>
                  <a:txBody>
                    <a:bodyPr/>
                    <a:lstStyle/>
                    <a:p>
                      <a:pPr>
                        <a:lnSpc>
                          <a:spcPct val="115000"/>
                        </a:lnSpc>
                        <a:spcAft>
                          <a:spcPts val="800"/>
                        </a:spcAft>
                      </a:pPr>
                      <a:r>
                        <a:rPr lang="en-GB" sz="1000">
                          <a:effectLst/>
                        </a:rPr>
                        <a:t>Provides a framework to explain why and how individuals come together to pursue common goals and interests. This can include the conditions and motivations that lead people to achieve outcomes which can be more difficult to pursue or achieve solely. </a:t>
                      </a:r>
                      <a:endParaRPr lang="en-GB" sz="1000">
                        <a:effectLst/>
                        <a:latin typeface="Times New Roman" panose="02020603050405020304" pitchFamily="18" charset="0"/>
                        <a:ea typeface="Calibri" panose="020F0502020204030204" pitchFamily="34" charset="0"/>
                        <a:cs typeface="Calibri" panose="020F0502020204030204" pitchFamily="34" charset="0"/>
                      </a:endParaRPr>
                    </a:p>
                  </a:txBody>
                  <a:tcPr marL="58854" marR="58854" marT="0" marB="0"/>
                </a:tc>
                <a:tc>
                  <a:txBody>
                    <a:bodyPr/>
                    <a:lstStyle/>
                    <a:p>
                      <a:pPr>
                        <a:lnSpc>
                          <a:spcPct val="115000"/>
                        </a:lnSpc>
                        <a:spcAft>
                          <a:spcPts val="800"/>
                        </a:spcAft>
                      </a:pPr>
                      <a:r>
                        <a:rPr lang="en-GB" sz="1000">
                          <a:effectLst/>
                        </a:rPr>
                        <a:t>Doan and Toledano, 2018 </a:t>
                      </a:r>
                    </a:p>
                    <a:p>
                      <a:pPr>
                        <a:lnSpc>
                          <a:spcPct val="115000"/>
                        </a:lnSpc>
                        <a:spcAft>
                          <a:spcPts val="800"/>
                        </a:spcAft>
                      </a:pPr>
                      <a:r>
                        <a:rPr lang="en-GB" sz="1000">
                          <a:effectLst/>
                        </a:rPr>
                        <a:t>Gleasure and Feller, 2018</a:t>
                      </a:r>
                    </a:p>
                    <a:p>
                      <a:pPr>
                        <a:lnSpc>
                          <a:spcPct val="115000"/>
                        </a:lnSpc>
                        <a:spcAft>
                          <a:spcPts val="800"/>
                        </a:spcAft>
                      </a:pPr>
                      <a:r>
                        <a:rPr lang="en-GB" sz="1000">
                          <a:effectLst/>
                        </a:rPr>
                        <a:t>Toxopeus and Maas, 2018</a:t>
                      </a:r>
                    </a:p>
                    <a:p>
                      <a:pPr>
                        <a:lnSpc>
                          <a:spcPct val="115000"/>
                        </a:lnSpc>
                        <a:spcAft>
                          <a:spcPts val="800"/>
                        </a:spcAft>
                      </a:pPr>
                      <a:r>
                        <a:rPr lang="en-GB" sz="1000">
                          <a:effectLst/>
                        </a:rPr>
                        <a:t>Gonzalez-Cacheda and Outeda, 2021; Monik and Parzuchowski, 2023</a:t>
                      </a:r>
                      <a:endParaRPr lang="en-GB" sz="1000">
                        <a:effectLst/>
                        <a:latin typeface="Times New Roman" panose="02020603050405020304" pitchFamily="18" charset="0"/>
                        <a:ea typeface="Calibri" panose="020F0502020204030204" pitchFamily="34" charset="0"/>
                        <a:cs typeface="Calibri" panose="020F0502020204030204" pitchFamily="34" charset="0"/>
                      </a:endParaRPr>
                    </a:p>
                  </a:txBody>
                  <a:tcPr marL="58854" marR="58854" marT="0" marB="0"/>
                </a:tc>
                <a:extLst>
                  <a:ext uri="{0D108BD9-81ED-4DB2-BD59-A6C34878D82A}">
                    <a16:rowId xmlns:a16="http://schemas.microsoft.com/office/drawing/2014/main" val="3336052515"/>
                  </a:ext>
                </a:extLst>
              </a:tr>
              <a:tr h="1316212">
                <a:tc>
                  <a:txBody>
                    <a:bodyPr/>
                    <a:lstStyle/>
                    <a:p>
                      <a:pPr>
                        <a:lnSpc>
                          <a:spcPct val="115000"/>
                        </a:lnSpc>
                        <a:spcAft>
                          <a:spcPts val="800"/>
                        </a:spcAft>
                      </a:pPr>
                      <a:r>
                        <a:rPr lang="en-GB" sz="1000">
                          <a:effectLst/>
                        </a:rPr>
                        <a:t>Social Proof Theory </a:t>
                      </a:r>
                      <a:endParaRPr lang="en-GB" sz="1000">
                        <a:effectLst/>
                        <a:latin typeface="Times New Roman" panose="02020603050405020304" pitchFamily="18" charset="0"/>
                        <a:ea typeface="Calibri" panose="020F0502020204030204" pitchFamily="34" charset="0"/>
                        <a:cs typeface="Calibri" panose="020F0502020204030204" pitchFamily="34" charset="0"/>
                      </a:endParaRPr>
                    </a:p>
                  </a:txBody>
                  <a:tcPr marL="58854" marR="58854" marT="0" marB="0"/>
                </a:tc>
                <a:tc>
                  <a:txBody>
                    <a:bodyPr/>
                    <a:lstStyle/>
                    <a:p>
                      <a:pPr>
                        <a:lnSpc>
                          <a:spcPct val="115000"/>
                        </a:lnSpc>
                        <a:spcAft>
                          <a:spcPts val="800"/>
                        </a:spcAft>
                      </a:pPr>
                      <a:r>
                        <a:rPr lang="en-GB" sz="1000" dirty="0">
                          <a:effectLst/>
                        </a:rPr>
                        <a:t>This theory explains how individuals look to others for guidance especially in uncertain situations as they are unsure as to how to behave. This could manifest as observing other’s behaviour, reading reviews or testimonials, and referring to data that show preferences or actions.</a:t>
                      </a:r>
                      <a:endParaRPr lang="en-GB" sz="1000" dirty="0">
                        <a:effectLst/>
                        <a:latin typeface="Times New Roman" panose="02020603050405020304" pitchFamily="18" charset="0"/>
                        <a:ea typeface="Calibri" panose="020F0502020204030204" pitchFamily="34" charset="0"/>
                        <a:cs typeface="Calibri" panose="020F0502020204030204" pitchFamily="34" charset="0"/>
                      </a:endParaRPr>
                    </a:p>
                  </a:txBody>
                  <a:tcPr marL="58854" marR="58854" marT="0" marB="0"/>
                </a:tc>
                <a:tc>
                  <a:txBody>
                    <a:bodyPr/>
                    <a:lstStyle/>
                    <a:p>
                      <a:pPr>
                        <a:lnSpc>
                          <a:spcPct val="115000"/>
                        </a:lnSpc>
                        <a:spcAft>
                          <a:spcPts val="800"/>
                        </a:spcAft>
                      </a:pPr>
                      <a:r>
                        <a:rPr lang="en-GB" sz="1000" dirty="0">
                          <a:effectLst/>
                        </a:rPr>
                        <a:t>Stevenson et al., 2022; Anglin et al., 2022; </a:t>
                      </a:r>
                      <a:r>
                        <a:rPr lang="en-GB" sz="1000" dirty="0" err="1">
                          <a:effectLst/>
                        </a:rPr>
                        <a:t>Wesse</a:t>
                      </a:r>
                      <a:r>
                        <a:rPr lang="en-GB" sz="1000" dirty="0">
                          <a:effectLst/>
                        </a:rPr>
                        <a:t>; et al., 2019; Roethke et al., 2020; Gerber et al., 2012 </a:t>
                      </a:r>
                      <a:endParaRPr lang="en-GB" sz="1000" dirty="0">
                        <a:effectLst/>
                        <a:latin typeface="Times New Roman" panose="02020603050405020304" pitchFamily="18" charset="0"/>
                        <a:ea typeface="Calibri" panose="020F0502020204030204" pitchFamily="34" charset="0"/>
                        <a:cs typeface="Calibri" panose="020F0502020204030204" pitchFamily="34" charset="0"/>
                      </a:endParaRPr>
                    </a:p>
                  </a:txBody>
                  <a:tcPr marL="58854" marR="58854" marT="0" marB="0"/>
                </a:tc>
                <a:extLst>
                  <a:ext uri="{0D108BD9-81ED-4DB2-BD59-A6C34878D82A}">
                    <a16:rowId xmlns:a16="http://schemas.microsoft.com/office/drawing/2014/main" val="3374581646"/>
                  </a:ext>
                </a:extLst>
              </a:tr>
              <a:tr h="1126001">
                <a:tc>
                  <a:txBody>
                    <a:bodyPr/>
                    <a:lstStyle/>
                    <a:p>
                      <a:pPr>
                        <a:lnSpc>
                          <a:spcPct val="115000"/>
                        </a:lnSpc>
                        <a:spcAft>
                          <a:spcPts val="800"/>
                        </a:spcAft>
                      </a:pPr>
                      <a:r>
                        <a:rPr lang="en-GB" sz="1000">
                          <a:effectLst/>
                        </a:rPr>
                        <a:t>Network Theory/ Social Capital theory  </a:t>
                      </a:r>
                      <a:endParaRPr lang="en-GB" sz="1000">
                        <a:effectLst/>
                        <a:latin typeface="Times New Roman" panose="02020603050405020304" pitchFamily="18" charset="0"/>
                        <a:ea typeface="Calibri" panose="020F0502020204030204" pitchFamily="34" charset="0"/>
                        <a:cs typeface="Calibri" panose="020F0502020204030204" pitchFamily="34" charset="0"/>
                      </a:endParaRPr>
                    </a:p>
                  </a:txBody>
                  <a:tcPr marL="58854" marR="58854" marT="0" marB="0"/>
                </a:tc>
                <a:tc>
                  <a:txBody>
                    <a:bodyPr/>
                    <a:lstStyle/>
                    <a:p>
                      <a:pPr>
                        <a:lnSpc>
                          <a:spcPct val="115000"/>
                        </a:lnSpc>
                        <a:spcAft>
                          <a:spcPts val="800"/>
                        </a:spcAft>
                      </a:pPr>
                      <a:r>
                        <a:rPr lang="en-GB" sz="1000">
                          <a:effectLst/>
                        </a:rPr>
                        <a:t>Provides a framework for studying and examining social relationships and the patterns of connections among individuals, groups, or organizations and how that influences the success of funding campaigns.</a:t>
                      </a:r>
                      <a:endParaRPr lang="en-GB" sz="1000">
                        <a:effectLst/>
                        <a:latin typeface="Times New Roman" panose="02020603050405020304" pitchFamily="18" charset="0"/>
                        <a:ea typeface="Calibri" panose="020F0502020204030204" pitchFamily="34" charset="0"/>
                        <a:cs typeface="Calibri" panose="020F0502020204030204" pitchFamily="34" charset="0"/>
                      </a:endParaRPr>
                    </a:p>
                  </a:txBody>
                  <a:tcPr marL="58854" marR="58854" marT="0" marB="0"/>
                </a:tc>
                <a:tc>
                  <a:txBody>
                    <a:bodyPr/>
                    <a:lstStyle/>
                    <a:p>
                      <a:pPr>
                        <a:lnSpc>
                          <a:spcPct val="115000"/>
                        </a:lnSpc>
                        <a:spcAft>
                          <a:spcPts val="800"/>
                        </a:spcAft>
                      </a:pPr>
                      <a:r>
                        <a:rPr lang="en-GB" sz="1000">
                          <a:effectLst/>
                        </a:rPr>
                        <a:t>Vismara, 2016; Nitani and Riding, 2019 ; Dejean, 2020; Triose, 2020; Lynn et al., 2020; Groza et al., 2020; Cai et al., 2021; Shneor et al., 2023</a:t>
                      </a:r>
                      <a:endParaRPr lang="en-GB" sz="1000">
                        <a:effectLst/>
                        <a:latin typeface="Times New Roman" panose="02020603050405020304" pitchFamily="18" charset="0"/>
                        <a:ea typeface="Calibri" panose="020F0502020204030204" pitchFamily="34" charset="0"/>
                        <a:cs typeface="Calibri" panose="020F0502020204030204" pitchFamily="34" charset="0"/>
                      </a:endParaRPr>
                    </a:p>
                  </a:txBody>
                  <a:tcPr marL="58854" marR="58854" marT="0" marB="0"/>
                </a:tc>
                <a:extLst>
                  <a:ext uri="{0D108BD9-81ED-4DB2-BD59-A6C34878D82A}">
                    <a16:rowId xmlns:a16="http://schemas.microsoft.com/office/drawing/2014/main" val="1702968824"/>
                  </a:ext>
                </a:extLst>
              </a:tr>
              <a:tr h="1126001">
                <a:tc>
                  <a:txBody>
                    <a:bodyPr/>
                    <a:lstStyle/>
                    <a:p>
                      <a:pPr>
                        <a:lnSpc>
                          <a:spcPct val="115000"/>
                        </a:lnSpc>
                        <a:spcAft>
                          <a:spcPts val="800"/>
                        </a:spcAft>
                      </a:pPr>
                      <a:r>
                        <a:rPr lang="en-GB" sz="1000">
                          <a:effectLst/>
                        </a:rPr>
                        <a:t>Signalling  Theory </a:t>
                      </a:r>
                      <a:endParaRPr lang="en-GB" sz="1000">
                        <a:effectLst/>
                        <a:latin typeface="Times New Roman" panose="02020603050405020304" pitchFamily="18" charset="0"/>
                        <a:ea typeface="Calibri" panose="020F0502020204030204" pitchFamily="34" charset="0"/>
                        <a:cs typeface="Calibri" panose="020F0502020204030204" pitchFamily="34" charset="0"/>
                      </a:endParaRPr>
                    </a:p>
                  </a:txBody>
                  <a:tcPr marL="58854" marR="58854" marT="0" marB="0"/>
                </a:tc>
                <a:tc>
                  <a:txBody>
                    <a:bodyPr/>
                    <a:lstStyle/>
                    <a:p>
                      <a:pPr>
                        <a:lnSpc>
                          <a:spcPct val="115000"/>
                        </a:lnSpc>
                        <a:spcAft>
                          <a:spcPts val="800"/>
                        </a:spcAft>
                      </a:pPr>
                      <a:r>
                        <a:rPr lang="en-GB" sz="1000">
                          <a:effectLst/>
                        </a:rPr>
                        <a:t>This theory explains how fundraisers/ entrepreneurs can use signals or cue to communicate their credibility to the crowd/backers. This is often a way to overcome information asymmetry and signal project quality. </a:t>
                      </a:r>
                      <a:endParaRPr lang="en-GB" sz="1000">
                        <a:effectLst/>
                        <a:latin typeface="Times New Roman" panose="02020603050405020304" pitchFamily="18" charset="0"/>
                        <a:ea typeface="Calibri" panose="020F0502020204030204" pitchFamily="34" charset="0"/>
                        <a:cs typeface="Calibri" panose="020F0502020204030204" pitchFamily="34" charset="0"/>
                      </a:endParaRPr>
                    </a:p>
                  </a:txBody>
                  <a:tcPr marL="58854" marR="58854" marT="0" marB="0"/>
                </a:tc>
                <a:tc>
                  <a:txBody>
                    <a:bodyPr/>
                    <a:lstStyle/>
                    <a:p>
                      <a:pPr>
                        <a:lnSpc>
                          <a:spcPct val="115000"/>
                        </a:lnSpc>
                        <a:spcAft>
                          <a:spcPts val="800"/>
                        </a:spcAft>
                      </a:pPr>
                      <a:r>
                        <a:rPr lang="en-GB" sz="1000" dirty="0">
                          <a:effectLst/>
                        </a:rPr>
                        <a:t>Wu et al., 2015; </a:t>
                      </a:r>
                      <a:r>
                        <a:rPr lang="en-GB" sz="1000" dirty="0" err="1">
                          <a:effectLst/>
                        </a:rPr>
                        <a:t>Kromidha</a:t>
                      </a:r>
                      <a:r>
                        <a:rPr lang="en-GB" sz="1000" dirty="0">
                          <a:effectLst/>
                        </a:rPr>
                        <a:t> and Robson, 2016; </a:t>
                      </a:r>
                      <a:r>
                        <a:rPr lang="en-GB" sz="1000" dirty="0" err="1">
                          <a:effectLst/>
                        </a:rPr>
                        <a:t>Wehnert</a:t>
                      </a:r>
                      <a:r>
                        <a:rPr lang="en-GB" sz="1000" dirty="0">
                          <a:effectLst/>
                        </a:rPr>
                        <a:t> et al.,2019; Li et al., 2022 ; Davies and Giovannetti, 2018; Gama et al., 2023</a:t>
                      </a:r>
                      <a:endParaRPr lang="en-GB" sz="1000" dirty="0">
                        <a:effectLst/>
                        <a:latin typeface="Times New Roman" panose="02020603050405020304" pitchFamily="18" charset="0"/>
                        <a:ea typeface="Calibri" panose="020F0502020204030204" pitchFamily="34" charset="0"/>
                        <a:cs typeface="Calibri" panose="020F0502020204030204" pitchFamily="34" charset="0"/>
                      </a:endParaRPr>
                    </a:p>
                  </a:txBody>
                  <a:tcPr marL="58854" marR="58854" marT="0" marB="0"/>
                </a:tc>
                <a:extLst>
                  <a:ext uri="{0D108BD9-81ED-4DB2-BD59-A6C34878D82A}">
                    <a16:rowId xmlns:a16="http://schemas.microsoft.com/office/drawing/2014/main" val="1226834372"/>
                  </a:ext>
                </a:extLst>
              </a:tr>
            </a:tbl>
          </a:graphicData>
        </a:graphic>
      </p:graphicFrame>
      <p:sp>
        <p:nvSpPr>
          <p:cNvPr id="4" name="Footer Placeholder 3">
            <a:extLst>
              <a:ext uri="{FF2B5EF4-FFF2-40B4-BE49-F238E27FC236}">
                <a16:creationId xmlns:a16="http://schemas.microsoft.com/office/drawing/2014/main" id="{3E16A66B-D711-CBA0-B639-4D6A329BB999}"/>
              </a:ext>
            </a:extLst>
          </p:cNvPr>
          <p:cNvSpPr>
            <a:spLocks noGrp="1"/>
          </p:cNvSpPr>
          <p:nvPr>
            <p:ph type="ftr" sz="quarter" idx="11"/>
          </p:nvPr>
        </p:nvSpPr>
        <p:spPr/>
        <p:txBody>
          <a:bodyPr/>
          <a:lstStyle/>
          <a:p>
            <a:r>
              <a:rPr lang="en-US"/>
              <a:t>WORLD SUSTAINABILITY CONFERENCE</a:t>
            </a:r>
          </a:p>
        </p:txBody>
      </p:sp>
    </p:spTree>
    <p:extLst>
      <p:ext uri="{BB962C8B-B14F-4D97-AF65-F5344CB8AC3E}">
        <p14:creationId xmlns:p14="http://schemas.microsoft.com/office/powerpoint/2010/main" val="4183894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Фигура">
            <a:extLst>
              <a:ext uri="{FF2B5EF4-FFF2-40B4-BE49-F238E27FC236}">
                <a16:creationId xmlns:a16="http://schemas.microsoft.com/office/drawing/2014/main" id="{E8D0BF33-A675-D244-986B-93B1EA22F6C0}"/>
              </a:ext>
            </a:extLst>
          </p:cNvPr>
          <p:cNvSpPr/>
          <p:nvPr/>
        </p:nvSpPr>
        <p:spPr bwMode="auto">
          <a:xfrm>
            <a:off x="3823202" y="3782059"/>
            <a:ext cx="1744685" cy="1933443"/>
          </a:xfrm>
          <a:custGeom>
            <a:avLst/>
            <a:gdLst/>
            <a:ahLst/>
            <a:cxnLst>
              <a:cxn ang="0">
                <a:pos x="wd2" y="hd2"/>
              </a:cxn>
              <a:cxn ang="5400000">
                <a:pos x="wd2" y="hd2"/>
              </a:cxn>
              <a:cxn ang="10800000">
                <a:pos x="wd2" y="hd2"/>
              </a:cxn>
              <a:cxn ang="16200000">
                <a:pos x="wd2" y="hd2"/>
              </a:cxn>
            </a:cxnLst>
            <a:rect l="0" t="0" r="r" b="b"/>
            <a:pathLst>
              <a:path w="21600" h="21456" extrusionOk="0">
                <a:moveTo>
                  <a:pt x="15721" y="0"/>
                </a:moveTo>
                <a:cubicBezTo>
                  <a:pt x="16544" y="627"/>
                  <a:pt x="17484" y="1119"/>
                  <a:pt x="18499" y="1451"/>
                </a:cubicBezTo>
                <a:cubicBezTo>
                  <a:pt x="19493" y="1776"/>
                  <a:pt x="20542" y="1944"/>
                  <a:pt x="21600" y="1946"/>
                </a:cubicBezTo>
                <a:cubicBezTo>
                  <a:pt x="19837" y="2004"/>
                  <a:pt x="18237" y="2884"/>
                  <a:pt x="17381" y="4267"/>
                </a:cubicBezTo>
                <a:cubicBezTo>
                  <a:pt x="16541" y="5625"/>
                  <a:pt x="16540" y="7274"/>
                  <a:pt x="17378" y="8633"/>
                </a:cubicBezTo>
                <a:cubicBezTo>
                  <a:pt x="19181" y="11312"/>
                  <a:pt x="19102" y="14404"/>
                  <a:pt x="17662" y="16878"/>
                </a:cubicBezTo>
                <a:cubicBezTo>
                  <a:pt x="16216" y="19361"/>
                  <a:pt x="13422" y="21187"/>
                  <a:pt x="9922" y="21431"/>
                </a:cubicBezTo>
                <a:cubicBezTo>
                  <a:pt x="7498" y="21600"/>
                  <a:pt x="5213" y="20898"/>
                  <a:pt x="3437" y="19632"/>
                </a:cubicBezTo>
                <a:cubicBezTo>
                  <a:pt x="1682" y="18380"/>
                  <a:pt x="417" y="16571"/>
                  <a:pt x="0" y="14450"/>
                </a:cubicBezTo>
                <a:cubicBezTo>
                  <a:pt x="1012" y="14085"/>
                  <a:pt x="1953" y="13579"/>
                  <a:pt x="2788" y="12950"/>
                </a:cubicBezTo>
                <a:cubicBezTo>
                  <a:pt x="3638" y="12309"/>
                  <a:pt x="4367" y="11549"/>
                  <a:pt x="4947" y="10699"/>
                </a:cubicBezTo>
                <a:cubicBezTo>
                  <a:pt x="3681" y="12619"/>
                  <a:pt x="4204" y="14718"/>
                  <a:pt x="5631" y="16063"/>
                </a:cubicBezTo>
                <a:cubicBezTo>
                  <a:pt x="7045" y="17396"/>
                  <a:pt x="9321" y="17969"/>
                  <a:pt x="11553" y="17006"/>
                </a:cubicBezTo>
                <a:cubicBezTo>
                  <a:pt x="12890" y="16430"/>
                  <a:pt x="13745" y="15367"/>
                  <a:pt x="14099" y="14200"/>
                </a:cubicBezTo>
                <a:cubicBezTo>
                  <a:pt x="14445" y="13057"/>
                  <a:pt x="14318" y="11793"/>
                  <a:pt x="13606" y="10663"/>
                </a:cubicBezTo>
                <a:cubicBezTo>
                  <a:pt x="12452" y="8863"/>
                  <a:pt x="12079" y="6745"/>
                  <a:pt x="12558" y="4714"/>
                </a:cubicBezTo>
                <a:cubicBezTo>
                  <a:pt x="12992" y="2869"/>
                  <a:pt x="14107" y="1209"/>
                  <a:pt x="15721" y="0"/>
                </a:cubicBezTo>
                <a:close/>
              </a:path>
            </a:pathLst>
          </a:custGeom>
          <a:solidFill>
            <a:schemeClr val="accent4"/>
          </a:solidFill>
          <a:ln w="12700" cap="flat">
            <a:noFill/>
            <a:miter lim="400000"/>
          </a:ln>
          <a:effectLst/>
        </p:spPr>
        <p:txBody>
          <a:bodyPr lIns="19050" tIns="19050" rIns="19050" bIns="19050" anchor="ctr"/>
          <a:lstStyle/>
          <a:p>
            <a:pPr algn="ctr">
              <a:defRPr sz="3200">
                <a:solidFill>
                  <a:srgbClr val="000000"/>
                </a:solidFill>
                <a:latin typeface="Helvetica Light"/>
                <a:ea typeface="Helvetica Light"/>
                <a:cs typeface="Helvetica Light"/>
                <a:sym typeface="Helvetica Light"/>
              </a:defRPr>
            </a:pPr>
            <a:endParaRPr sz="1200" kern="0" dirty="0">
              <a:solidFill>
                <a:srgbClr val="000000"/>
              </a:solidFill>
              <a:latin typeface="Lato Light" panose="020F0502020204030203" pitchFamily="34" charset="0"/>
              <a:ea typeface="Lato Light" panose="020F0502020204030203" pitchFamily="34" charset="0"/>
              <a:cs typeface="Lato Light" panose="020F0502020204030203" pitchFamily="34" charset="0"/>
              <a:sym typeface="Helvetica Light"/>
            </a:endParaRPr>
          </a:p>
        </p:txBody>
      </p:sp>
      <p:sp>
        <p:nvSpPr>
          <p:cNvPr id="3" name="Фигура">
            <a:extLst>
              <a:ext uri="{FF2B5EF4-FFF2-40B4-BE49-F238E27FC236}">
                <a16:creationId xmlns:a16="http://schemas.microsoft.com/office/drawing/2014/main" id="{9EAF8DAA-EB5C-FF48-AB40-6BBA520F109F}"/>
              </a:ext>
            </a:extLst>
          </p:cNvPr>
          <p:cNvSpPr>
            <a:spLocks/>
          </p:cNvSpPr>
          <p:nvPr/>
        </p:nvSpPr>
        <p:spPr bwMode="auto">
          <a:xfrm>
            <a:off x="3567579" y="1851276"/>
            <a:ext cx="1754977" cy="1931108"/>
          </a:xfrm>
          <a:custGeom>
            <a:avLst/>
            <a:gdLst>
              <a:gd name="T0" fmla="*/ 2096088 w 21600"/>
              <a:gd name="T1" fmla="*/ 2305926 h 21231"/>
              <a:gd name="T2" fmla="*/ 2096088 w 21600"/>
              <a:gd name="T3" fmla="*/ 2305926 h 21231"/>
              <a:gd name="T4" fmla="*/ 2096088 w 21600"/>
              <a:gd name="T5" fmla="*/ 2305926 h 21231"/>
              <a:gd name="T6" fmla="*/ 2096088 w 21600"/>
              <a:gd name="T7" fmla="*/ 2305926 h 21231"/>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231" extrusionOk="0">
                <a:moveTo>
                  <a:pt x="5992" y="21231"/>
                </a:moveTo>
                <a:cubicBezTo>
                  <a:pt x="5137" y="20591"/>
                  <a:pt x="4161" y="20093"/>
                  <a:pt x="3110" y="19761"/>
                </a:cubicBezTo>
                <a:cubicBezTo>
                  <a:pt x="2111" y="19445"/>
                  <a:pt x="1060" y="19283"/>
                  <a:pt x="0" y="19282"/>
                </a:cubicBezTo>
                <a:cubicBezTo>
                  <a:pt x="1818" y="19267"/>
                  <a:pt x="3483" y="18368"/>
                  <a:pt x="4344" y="16938"/>
                </a:cubicBezTo>
                <a:cubicBezTo>
                  <a:pt x="5176" y="15556"/>
                  <a:pt x="5131" y="13885"/>
                  <a:pt x="4225" y="12541"/>
                </a:cubicBezTo>
                <a:cubicBezTo>
                  <a:pt x="1242" y="7834"/>
                  <a:pt x="3942" y="1870"/>
                  <a:pt x="9749" y="341"/>
                </a:cubicBezTo>
                <a:cubicBezTo>
                  <a:pt x="12447" y="-369"/>
                  <a:pt x="15187" y="69"/>
                  <a:pt x="17364" y="1299"/>
                </a:cubicBezTo>
                <a:cubicBezTo>
                  <a:pt x="19523" y="2518"/>
                  <a:pt x="21129" y="4517"/>
                  <a:pt x="21600" y="6970"/>
                </a:cubicBezTo>
                <a:cubicBezTo>
                  <a:pt x="20606" y="7284"/>
                  <a:pt x="19680" y="7750"/>
                  <a:pt x="18864" y="8346"/>
                </a:cubicBezTo>
                <a:cubicBezTo>
                  <a:pt x="18010" y="8969"/>
                  <a:pt x="17290" y="9726"/>
                  <a:pt x="16738" y="10578"/>
                </a:cubicBezTo>
                <a:cubicBezTo>
                  <a:pt x="17655" y="9092"/>
                  <a:pt x="17520" y="7441"/>
                  <a:pt x="16685" y="6154"/>
                </a:cubicBezTo>
                <a:cubicBezTo>
                  <a:pt x="15848" y="4864"/>
                  <a:pt x="14306" y="3936"/>
                  <a:pt x="12403" y="3925"/>
                </a:cubicBezTo>
                <a:cubicBezTo>
                  <a:pt x="8403" y="3901"/>
                  <a:pt x="5978" y="7861"/>
                  <a:pt x="8156" y="10858"/>
                </a:cubicBezTo>
                <a:cubicBezTo>
                  <a:pt x="9147" y="12465"/>
                  <a:pt x="9514" y="14319"/>
                  <a:pt x="9201" y="16132"/>
                </a:cubicBezTo>
                <a:cubicBezTo>
                  <a:pt x="8857" y="18122"/>
                  <a:pt x="7716" y="19934"/>
                  <a:pt x="5992" y="21231"/>
                </a:cubicBezTo>
                <a:close/>
              </a:path>
            </a:pathLst>
          </a:custGeom>
          <a:solidFill>
            <a:schemeClr val="accent1"/>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19050" tIns="19050" rIns="19050" bIns="19050" anchor="ctr"/>
          <a:lstStyle/>
          <a:p>
            <a:endParaRPr lang="en-US" sz="1350" dirty="0">
              <a:latin typeface="Lato Light" panose="020F0502020204030203" pitchFamily="34" charset="0"/>
            </a:endParaRPr>
          </a:p>
        </p:txBody>
      </p:sp>
      <p:sp>
        <p:nvSpPr>
          <p:cNvPr id="4" name="Фигура">
            <a:extLst>
              <a:ext uri="{FF2B5EF4-FFF2-40B4-BE49-F238E27FC236}">
                <a16:creationId xmlns:a16="http://schemas.microsoft.com/office/drawing/2014/main" id="{E06A2723-71F0-C347-9490-4AD5CA599C63}"/>
              </a:ext>
            </a:extLst>
          </p:cNvPr>
          <p:cNvSpPr/>
          <p:nvPr/>
        </p:nvSpPr>
        <p:spPr bwMode="auto">
          <a:xfrm>
            <a:off x="4224645" y="2438819"/>
            <a:ext cx="2120872" cy="1344570"/>
          </a:xfrm>
          <a:custGeom>
            <a:avLst/>
            <a:gdLst/>
            <a:ahLst/>
            <a:cxnLst>
              <a:cxn ang="0">
                <a:pos x="wd2" y="hd2"/>
              </a:cxn>
              <a:cxn ang="5400000">
                <a:pos x="wd2" y="hd2"/>
              </a:cxn>
              <a:cxn ang="10800000">
                <a:pos x="wd2" y="hd2"/>
              </a:cxn>
              <a:cxn ang="16200000">
                <a:pos x="wd2" y="hd2"/>
              </a:cxn>
            </a:cxnLst>
            <a:rect l="0" t="0" r="r" b="b"/>
            <a:pathLst>
              <a:path w="21422" h="21523" extrusionOk="0">
                <a:moveTo>
                  <a:pt x="0" y="6232"/>
                </a:moveTo>
                <a:cubicBezTo>
                  <a:pt x="852" y="8365"/>
                  <a:pt x="2395" y="9541"/>
                  <a:pt x="3977" y="9264"/>
                </a:cubicBezTo>
                <a:cubicBezTo>
                  <a:pt x="5363" y="9021"/>
                  <a:pt x="6578" y="7682"/>
                  <a:pt x="7205" y="5707"/>
                </a:cubicBezTo>
                <a:cubicBezTo>
                  <a:pt x="8664" y="2005"/>
                  <a:pt x="11089" y="81"/>
                  <a:pt x="13544" y="2"/>
                </a:cubicBezTo>
                <a:cubicBezTo>
                  <a:pt x="15996" y="-77"/>
                  <a:pt x="18462" y="1684"/>
                  <a:pt x="20050" y="5252"/>
                </a:cubicBezTo>
                <a:cubicBezTo>
                  <a:pt x="21195" y="7823"/>
                  <a:pt x="21600" y="10878"/>
                  <a:pt x="21352" y="13779"/>
                </a:cubicBezTo>
                <a:cubicBezTo>
                  <a:pt x="21101" y="16705"/>
                  <a:pt x="20186" y="19492"/>
                  <a:pt x="18649" y="21523"/>
                </a:cubicBezTo>
                <a:cubicBezTo>
                  <a:pt x="18006" y="20661"/>
                  <a:pt x="17278" y="19973"/>
                  <a:pt x="16493" y="19488"/>
                </a:cubicBezTo>
                <a:cubicBezTo>
                  <a:pt x="15686" y="18988"/>
                  <a:pt x="14832" y="18710"/>
                  <a:pt x="13966" y="18664"/>
                </a:cubicBezTo>
                <a:cubicBezTo>
                  <a:pt x="15483" y="18503"/>
                  <a:pt x="16685" y="17116"/>
                  <a:pt x="17322" y="15245"/>
                </a:cubicBezTo>
                <a:cubicBezTo>
                  <a:pt x="17952" y="13396"/>
                  <a:pt x="18033" y="11067"/>
                  <a:pt x="17292" y="8991"/>
                </a:cubicBezTo>
                <a:cubicBezTo>
                  <a:pt x="15699" y="4522"/>
                  <a:pt x="11621" y="4599"/>
                  <a:pt x="10094" y="9126"/>
                </a:cubicBezTo>
                <a:cubicBezTo>
                  <a:pt x="9247" y="11321"/>
                  <a:pt x="7985" y="13037"/>
                  <a:pt x="6488" y="14030"/>
                </a:cubicBezTo>
                <a:cubicBezTo>
                  <a:pt x="4708" y="15212"/>
                  <a:pt x="2715" y="15301"/>
                  <a:pt x="895" y="14280"/>
                </a:cubicBezTo>
                <a:cubicBezTo>
                  <a:pt x="1040" y="12909"/>
                  <a:pt x="1036" y="11509"/>
                  <a:pt x="884" y="10140"/>
                </a:cubicBezTo>
                <a:cubicBezTo>
                  <a:pt x="732" y="8767"/>
                  <a:pt x="433" y="7446"/>
                  <a:pt x="0" y="6232"/>
                </a:cubicBezTo>
                <a:close/>
              </a:path>
            </a:pathLst>
          </a:custGeom>
          <a:solidFill>
            <a:schemeClr val="accent2"/>
          </a:solidFill>
          <a:ln w="12700" cap="flat">
            <a:noFill/>
            <a:miter lim="400000"/>
          </a:ln>
          <a:effectLst/>
        </p:spPr>
        <p:txBody>
          <a:bodyPr lIns="19050" tIns="19050" rIns="19050" bIns="19050" anchor="ctr"/>
          <a:lstStyle/>
          <a:p>
            <a:pPr algn="ctr">
              <a:defRPr sz="3200">
                <a:solidFill>
                  <a:srgbClr val="000000"/>
                </a:solidFill>
                <a:latin typeface="Helvetica Light"/>
                <a:ea typeface="Helvetica Light"/>
                <a:cs typeface="Helvetica Light"/>
                <a:sym typeface="Helvetica Light"/>
              </a:defRPr>
            </a:pPr>
            <a:endParaRPr sz="1200" kern="0" dirty="0">
              <a:solidFill>
                <a:srgbClr val="000000"/>
              </a:solidFill>
              <a:latin typeface="Lato Light" panose="020F0502020204030203" pitchFamily="34" charset="0"/>
              <a:ea typeface="Lato Light" panose="020F0502020204030203" pitchFamily="34" charset="0"/>
              <a:cs typeface="Lato Light" panose="020F0502020204030203" pitchFamily="34" charset="0"/>
              <a:sym typeface="Helvetica Light"/>
            </a:endParaRPr>
          </a:p>
        </p:txBody>
      </p:sp>
      <p:sp>
        <p:nvSpPr>
          <p:cNvPr id="5" name="Фигура">
            <a:extLst>
              <a:ext uri="{FF2B5EF4-FFF2-40B4-BE49-F238E27FC236}">
                <a16:creationId xmlns:a16="http://schemas.microsoft.com/office/drawing/2014/main" id="{78DD6A4E-943F-9A49-BAAE-42B3311C3EF9}"/>
              </a:ext>
            </a:extLst>
          </p:cNvPr>
          <p:cNvSpPr/>
          <p:nvPr/>
        </p:nvSpPr>
        <p:spPr bwMode="auto">
          <a:xfrm>
            <a:off x="4831462" y="3013070"/>
            <a:ext cx="1513389" cy="2113560"/>
          </a:xfrm>
          <a:custGeom>
            <a:avLst/>
            <a:gdLst/>
            <a:ahLst/>
            <a:cxnLst>
              <a:cxn ang="0">
                <a:pos x="wd2" y="hd2"/>
              </a:cxn>
              <a:cxn ang="5400000">
                <a:pos x="wd2" y="hd2"/>
              </a:cxn>
              <a:cxn ang="10800000">
                <a:pos x="wd2" y="hd2"/>
              </a:cxn>
              <a:cxn ang="16200000">
                <a:pos x="wd2" y="hd2"/>
              </a:cxn>
            </a:cxnLst>
            <a:rect l="0" t="0" r="r" b="b"/>
            <a:pathLst>
              <a:path w="20348" h="21288" extrusionOk="0">
                <a:moveTo>
                  <a:pt x="5200" y="0"/>
                </a:moveTo>
                <a:cubicBezTo>
                  <a:pt x="4379" y="1242"/>
                  <a:pt x="4446" y="2710"/>
                  <a:pt x="5378" y="3907"/>
                </a:cubicBezTo>
                <a:cubicBezTo>
                  <a:pt x="6350" y="5155"/>
                  <a:pt x="8121" y="5932"/>
                  <a:pt x="10049" y="5957"/>
                </a:cubicBezTo>
                <a:cubicBezTo>
                  <a:pt x="16686" y="5937"/>
                  <a:pt x="21600" y="10577"/>
                  <a:pt x="20065" y="15414"/>
                </a:cubicBezTo>
                <a:cubicBezTo>
                  <a:pt x="19354" y="17654"/>
                  <a:pt x="17400" y="19398"/>
                  <a:pt x="14914" y="20386"/>
                </a:cubicBezTo>
                <a:cubicBezTo>
                  <a:pt x="12460" y="21361"/>
                  <a:pt x="9480" y="21600"/>
                  <a:pt x="6624" y="20835"/>
                </a:cubicBezTo>
                <a:cubicBezTo>
                  <a:pt x="6811" y="19969"/>
                  <a:pt x="6808" y="19086"/>
                  <a:pt x="6613" y="18221"/>
                </a:cubicBezTo>
                <a:cubicBezTo>
                  <a:pt x="6407" y="17303"/>
                  <a:pt x="5989" y="16419"/>
                  <a:pt x="5377" y="15608"/>
                </a:cubicBezTo>
                <a:cubicBezTo>
                  <a:pt x="6477" y="17113"/>
                  <a:pt x="8517" y="17801"/>
                  <a:pt x="10490" y="17694"/>
                </a:cubicBezTo>
                <a:cubicBezTo>
                  <a:pt x="12437" y="17588"/>
                  <a:pt x="14296" y="16710"/>
                  <a:pt x="15153" y="15140"/>
                </a:cubicBezTo>
                <a:cubicBezTo>
                  <a:pt x="15879" y="13810"/>
                  <a:pt x="15584" y="12423"/>
                  <a:pt x="14648" y="11362"/>
                </a:cubicBezTo>
                <a:cubicBezTo>
                  <a:pt x="13673" y="10255"/>
                  <a:pt x="12000" y="9495"/>
                  <a:pt x="10002" y="9508"/>
                </a:cubicBezTo>
                <a:cubicBezTo>
                  <a:pt x="7494" y="9514"/>
                  <a:pt x="5074" y="8822"/>
                  <a:pt x="3209" y="7567"/>
                </a:cubicBezTo>
                <a:cubicBezTo>
                  <a:pt x="1505" y="6420"/>
                  <a:pt x="373" y="4872"/>
                  <a:pt x="0" y="3179"/>
                </a:cubicBezTo>
                <a:cubicBezTo>
                  <a:pt x="1075" y="2889"/>
                  <a:pt x="2077" y="2464"/>
                  <a:pt x="2963" y="1922"/>
                </a:cubicBezTo>
                <a:cubicBezTo>
                  <a:pt x="3848" y="1381"/>
                  <a:pt x="4605" y="731"/>
                  <a:pt x="5200" y="0"/>
                </a:cubicBezTo>
                <a:close/>
              </a:path>
            </a:pathLst>
          </a:custGeom>
          <a:solidFill>
            <a:schemeClr val="accent3"/>
          </a:solidFill>
          <a:ln w="12700" cap="flat">
            <a:noFill/>
            <a:miter lim="400000"/>
          </a:ln>
          <a:effectLst/>
        </p:spPr>
        <p:txBody>
          <a:bodyPr lIns="19050" tIns="19050" rIns="19050" bIns="19050" anchor="ctr"/>
          <a:lstStyle/>
          <a:p>
            <a:pPr algn="ctr">
              <a:defRPr sz="3200">
                <a:solidFill>
                  <a:srgbClr val="000000"/>
                </a:solidFill>
                <a:latin typeface="Helvetica Light"/>
                <a:ea typeface="Helvetica Light"/>
                <a:cs typeface="Helvetica Light"/>
                <a:sym typeface="Helvetica Light"/>
              </a:defRPr>
            </a:pPr>
            <a:endParaRPr sz="1200" kern="0" dirty="0">
              <a:solidFill>
                <a:srgbClr val="000000"/>
              </a:solidFill>
              <a:latin typeface="Lato Light" panose="020F0502020204030203" pitchFamily="34" charset="0"/>
              <a:ea typeface="Lato Light" panose="020F0502020204030203" pitchFamily="34" charset="0"/>
              <a:cs typeface="Lato Light" panose="020F0502020204030203" pitchFamily="34" charset="0"/>
              <a:sym typeface="Helvetica Light"/>
            </a:endParaRPr>
          </a:p>
        </p:txBody>
      </p:sp>
      <p:sp>
        <p:nvSpPr>
          <p:cNvPr id="6" name="Фигура">
            <a:extLst>
              <a:ext uri="{FF2B5EF4-FFF2-40B4-BE49-F238E27FC236}">
                <a16:creationId xmlns:a16="http://schemas.microsoft.com/office/drawing/2014/main" id="{78F25342-048C-484E-92E9-E263FD289775}"/>
              </a:ext>
            </a:extLst>
          </p:cNvPr>
          <p:cNvSpPr>
            <a:spLocks/>
          </p:cNvSpPr>
          <p:nvPr/>
        </p:nvSpPr>
        <p:spPr bwMode="auto">
          <a:xfrm>
            <a:off x="2800318" y="3782318"/>
            <a:ext cx="2120608" cy="1344708"/>
          </a:xfrm>
          <a:custGeom>
            <a:avLst/>
            <a:gdLst>
              <a:gd name="T0" fmla="*/ 2532785 w 21419"/>
              <a:gd name="T1" fmla="*/ 1605709 h 21413"/>
              <a:gd name="T2" fmla="*/ 2532785 w 21419"/>
              <a:gd name="T3" fmla="*/ 1605709 h 21413"/>
              <a:gd name="T4" fmla="*/ 2532785 w 21419"/>
              <a:gd name="T5" fmla="*/ 1605709 h 21413"/>
              <a:gd name="T6" fmla="*/ 2532785 w 21419"/>
              <a:gd name="T7" fmla="*/ 1605709 h 21413"/>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419" h="21413" extrusionOk="0">
                <a:moveTo>
                  <a:pt x="20522" y="7210"/>
                </a:moveTo>
                <a:cubicBezTo>
                  <a:pt x="20382" y="8533"/>
                  <a:pt x="20381" y="9882"/>
                  <a:pt x="20519" y="11205"/>
                </a:cubicBezTo>
                <a:cubicBezTo>
                  <a:pt x="20666" y="12627"/>
                  <a:pt x="20971" y="13997"/>
                  <a:pt x="21419" y="15252"/>
                </a:cubicBezTo>
                <a:cubicBezTo>
                  <a:pt x="20660" y="13260"/>
                  <a:pt x="19276" y="12072"/>
                  <a:pt x="17803" y="12147"/>
                </a:cubicBezTo>
                <a:cubicBezTo>
                  <a:pt x="16365" y="12220"/>
                  <a:pt x="15058" y="13490"/>
                  <a:pt x="14370" y="15483"/>
                </a:cubicBezTo>
                <a:cubicBezTo>
                  <a:pt x="12950" y="19190"/>
                  <a:pt x="10560" y="21197"/>
                  <a:pt x="8105" y="21396"/>
                </a:cubicBezTo>
                <a:cubicBezTo>
                  <a:pt x="5597" y="21600"/>
                  <a:pt x="3037" y="19918"/>
                  <a:pt x="1398" y="16324"/>
                </a:cubicBezTo>
                <a:cubicBezTo>
                  <a:pt x="224" y="13749"/>
                  <a:pt x="-181" y="10664"/>
                  <a:pt x="72" y="7737"/>
                </a:cubicBezTo>
                <a:cubicBezTo>
                  <a:pt x="323" y="4828"/>
                  <a:pt x="1226" y="2053"/>
                  <a:pt x="2741" y="0"/>
                </a:cubicBezTo>
                <a:cubicBezTo>
                  <a:pt x="3429" y="905"/>
                  <a:pt x="4212" y="1616"/>
                  <a:pt x="5054" y="2102"/>
                </a:cubicBezTo>
                <a:cubicBezTo>
                  <a:pt x="5896" y="2589"/>
                  <a:pt x="6786" y="2843"/>
                  <a:pt x="7683" y="2852"/>
                </a:cubicBezTo>
                <a:cubicBezTo>
                  <a:pt x="5872" y="2837"/>
                  <a:pt x="4481" y="4579"/>
                  <a:pt x="3898" y="6861"/>
                </a:cubicBezTo>
                <a:cubicBezTo>
                  <a:pt x="3289" y="9244"/>
                  <a:pt x="3573" y="12141"/>
                  <a:pt x="4982" y="14145"/>
                </a:cubicBezTo>
                <a:cubicBezTo>
                  <a:pt x="5981" y="15565"/>
                  <a:pt x="7279" y="16002"/>
                  <a:pt x="8469" y="15629"/>
                </a:cubicBezTo>
                <a:cubicBezTo>
                  <a:pt x="9618" y="15270"/>
                  <a:pt x="10676" y="14152"/>
                  <a:pt x="11303" y="12360"/>
                </a:cubicBezTo>
                <a:cubicBezTo>
                  <a:pt x="12282" y="9786"/>
                  <a:pt x="13832" y="7876"/>
                  <a:pt x="15653" y="6999"/>
                </a:cubicBezTo>
                <a:cubicBezTo>
                  <a:pt x="17247" y="6231"/>
                  <a:pt x="18957" y="6306"/>
                  <a:pt x="20522" y="7210"/>
                </a:cubicBezTo>
                <a:close/>
              </a:path>
            </a:pathLst>
          </a:custGeom>
          <a:solidFill>
            <a:schemeClr val="accent5"/>
          </a:solidFill>
          <a:ln>
            <a:noFill/>
          </a:ln>
        </p:spPr>
        <p:txBody>
          <a:bodyPr lIns="19050" tIns="19050" rIns="19050" bIns="19050" anchor="ctr"/>
          <a:lstStyle/>
          <a:p>
            <a:endParaRPr lang="en-US" sz="1350" dirty="0">
              <a:latin typeface="Lato Light" panose="020F0502020204030203" pitchFamily="34" charset="0"/>
            </a:endParaRPr>
          </a:p>
        </p:txBody>
      </p:sp>
      <p:sp>
        <p:nvSpPr>
          <p:cNvPr id="7" name="Фигура">
            <a:extLst>
              <a:ext uri="{FF2B5EF4-FFF2-40B4-BE49-F238E27FC236}">
                <a16:creationId xmlns:a16="http://schemas.microsoft.com/office/drawing/2014/main" id="{D81609A1-2AE6-1A46-8405-9EF2A1D58F0A}"/>
              </a:ext>
            </a:extLst>
          </p:cNvPr>
          <p:cNvSpPr/>
          <p:nvPr/>
        </p:nvSpPr>
        <p:spPr bwMode="auto">
          <a:xfrm>
            <a:off x="2800982" y="2435496"/>
            <a:ext cx="1512060" cy="2134829"/>
          </a:xfrm>
          <a:custGeom>
            <a:avLst/>
            <a:gdLst/>
            <a:ahLst/>
            <a:cxnLst>
              <a:cxn ang="0">
                <a:pos x="wd2" y="hd2"/>
              </a:cxn>
              <a:cxn ang="5400000">
                <a:pos x="wd2" y="hd2"/>
              </a:cxn>
              <a:cxn ang="10800000">
                <a:pos x="wd2" y="hd2"/>
              </a:cxn>
              <a:cxn ang="16200000">
                <a:pos x="wd2" y="hd2"/>
              </a:cxn>
            </a:cxnLst>
            <a:rect l="0" t="0" r="r" b="b"/>
            <a:pathLst>
              <a:path w="21504" h="21141" extrusionOk="0">
                <a:moveTo>
                  <a:pt x="21504" y="17815"/>
                </a:moveTo>
                <a:cubicBezTo>
                  <a:pt x="20358" y="18103"/>
                  <a:pt x="19290" y="18522"/>
                  <a:pt x="18344" y="19057"/>
                </a:cubicBezTo>
                <a:cubicBezTo>
                  <a:pt x="17318" y="19637"/>
                  <a:pt x="16452" y="20344"/>
                  <a:pt x="15791" y="21141"/>
                </a:cubicBezTo>
                <a:cubicBezTo>
                  <a:pt x="16842" y="19927"/>
                  <a:pt x="16889" y="18416"/>
                  <a:pt x="15912" y="17172"/>
                </a:cubicBezTo>
                <a:cubicBezTo>
                  <a:pt x="14891" y="15871"/>
                  <a:pt x="12920" y="15070"/>
                  <a:pt x="10791" y="15092"/>
                </a:cubicBezTo>
                <a:cubicBezTo>
                  <a:pt x="7898" y="15105"/>
                  <a:pt x="5265" y="14320"/>
                  <a:pt x="3322" y="13032"/>
                </a:cubicBezTo>
                <a:cubicBezTo>
                  <a:pt x="1347" y="11723"/>
                  <a:pt x="81" y="9892"/>
                  <a:pt x="4" y="7843"/>
                </a:cubicBezTo>
                <a:cubicBezTo>
                  <a:pt x="-96" y="5178"/>
                  <a:pt x="1696" y="2876"/>
                  <a:pt x="4450" y="1466"/>
                </a:cubicBezTo>
                <a:cubicBezTo>
                  <a:pt x="7229" y="43"/>
                  <a:pt x="10966" y="-459"/>
                  <a:pt x="14582" y="474"/>
                </a:cubicBezTo>
                <a:cubicBezTo>
                  <a:pt x="14376" y="1269"/>
                  <a:pt x="14353" y="2083"/>
                  <a:pt x="14514" y="2884"/>
                </a:cubicBezTo>
                <a:cubicBezTo>
                  <a:pt x="14687" y="3738"/>
                  <a:pt x="15066" y="4565"/>
                  <a:pt x="15636" y="5330"/>
                </a:cubicBezTo>
                <a:cubicBezTo>
                  <a:pt x="13142" y="2756"/>
                  <a:pt x="7583" y="3025"/>
                  <a:pt x="5625" y="5815"/>
                </a:cubicBezTo>
                <a:cubicBezTo>
                  <a:pt x="3737" y="8505"/>
                  <a:pt x="6605" y="11633"/>
                  <a:pt x="10904" y="11572"/>
                </a:cubicBezTo>
                <a:cubicBezTo>
                  <a:pt x="13526" y="11561"/>
                  <a:pt x="16063" y="12223"/>
                  <a:pt x="18030" y="13430"/>
                </a:cubicBezTo>
                <a:cubicBezTo>
                  <a:pt x="19883" y="14568"/>
                  <a:pt x="21110" y="16118"/>
                  <a:pt x="21504" y="17815"/>
                </a:cubicBezTo>
                <a:close/>
              </a:path>
            </a:pathLst>
          </a:custGeom>
          <a:solidFill>
            <a:schemeClr val="accent6"/>
          </a:solidFill>
          <a:ln w="12700" cap="flat">
            <a:noFill/>
            <a:miter lim="400000"/>
          </a:ln>
          <a:effectLst/>
        </p:spPr>
        <p:txBody>
          <a:bodyPr lIns="19050" tIns="19050" rIns="19050" bIns="19050" anchor="ctr"/>
          <a:lstStyle/>
          <a:p>
            <a:pPr algn="ctr">
              <a:defRPr sz="3200">
                <a:solidFill>
                  <a:srgbClr val="000000"/>
                </a:solidFill>
                <a:latin typeface="Helvetica Light"/>
                <a:ea typeface="Helvetica Light"/>
                <a:cs typeface="Helvetica Light"/>
                <a:sym typeface="Helvetica Light"/>
              </a:defRPr>
            </a:pPr>
            <a:endParaRPr sz="1200" kern="0" dirty="0">
              <a:solidFill>
                <a:srgbClr val="000000"/>
              </a:solidFill>
              <a:latin typeface="Lato Light" panose="020F0502020204030203" pitchFamily="34" charset="0"/>
              <a:ea typeface="Lato Light" panose="020F0502020204030203" pitchFamily="34" charset="0"/>
              <a:cs typeface="Lato Light" panose="020F0502020204030203" pitchFamily="34" charset="0"/>
              <a:sym typeface="Helvetica Light"/>
            </a:endParaRPr>
          </a:p>
        </p:txBody>
      </p:sp>
      <p:sp>
        <p:nvSpPr>
          <p:cNvPr id="8" name="Фигура">
            <a:extLst>
              <a:ext uri="{FF2B5EF4-FFF2-40B4-BE49-F238E27FC236}">
                <a16:creationId xmlns:a16="http://schemas.microsoft.com/office/drawing/2014/main" id="{5D6FC531-1CE0-4E49-BB7A-3455A66ABCE3}"/>
              </a:ext>
            </a:extLst>
          </p:cNvPr>
          <p:cNvSpPr>
            <a:spLocks/>
          </p:cNvSpPr>
          <p:nvPr/>
        </p:nvSpPr>
        <p:spPr bwMode="auto">
          <a:xfrm>
            <a:off x="4934091" y="2264743"/>
            <a:ext cx="389872" cy="538160"/>
          </a:xfrm>
          <a:custGeom>
            <a:avLst/>
            <a:gdLst>
              <a:gd name="T0" fmla="*/ 465650 w 21600"/>
              <a:gd name="T1" fmla="*/ 642614 h 21600"/>
              <a:gd name="T2" fmla="*/ 465650 w 21600"/>
              <a:gd name="T3" fmla="*/ 642614 h 21600"/>
              <a:gd name="T4" fmla="*/ 465650 w 21600"/>
              <a:gd name="T5" fmla="*/ 642614 h 21600"/>
              <a:gd name="T6" fmla="*/ 465650 w 21600"/>
              <a:gd name="T7" fmla="*/ 642614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21600"/>
                </a:moveTo>
                <a:cubicBezTo>
                  <a:pt x="1599" y="19319"/>
                  <a:pt x="2450" y="16801"/>
                  <a:pt x="2484" y="14243"/>
                </a:cubicBezTo>
                <a:cubicBezTo>
                  <a:pt x="2517" y="11783"/>
                  <a:pt x="1795" y="9348"/>
                  <a:pt x="369" y="7115"/>
                </a:cubicBezTo>
                <a:cubicBezTo>
                  <a:pt x="2954" y="5544"/>
                  <a:pt x="5729" y="4145"/>
                  <a:pt x="8660" y="2935"/>
                </a:cubicBezTo>
                <a:cubicBezTo>
                  <a:pt x="11475" y="1774"/>
                  <a:pt x="14423" y="792"/>
                  <a:pt x="17472" y="0"/>
                </a:cubicBezTo>
                <a:cubicBezTo>
                  <a:pt x="18424" y="1392"/>
                  <a:pt x="19249" y="2828"/>
                  <a:pt x="19941" y="4299"/>
                </a:cubicBezTo>
                <a:cubicBezTo>
                  <a:pt x="20628" y="5761"/>
                  <a:pt x="21182" y="7254"/>
                  <a:pt x="21600" y="8768"/>
                </a:cubicBezTo>
                <a:cubicBezTo>
                  <a:pt x="17647" y="9790"/>
                  <a:pt x="13931" y="11242"/>
                  <a:pt x="10580" y="13074"/>
                </a:cubicBezTo>
                <a:cubicBezTo>
                  <a:pt x="6331" y="15397"/>
                  <a:pt x="2739" y="18292"/>
                  <a:pt x="0" y="21600"/>
                </a:cubicBezTo>
                <a:close/>
              </a:path>
            </a:pathLst>
          </a:custGeom>
          <a:solidFill>
            <a:schemeClr val="accent1">
              <a:lumMod val="75000"/>
            </a:schemeClr>
          </a:solidFill>
          <a:ln>
            <a:noFill/>
          </a:ln>
        </p:spPr>
        <p:txBody>
          <a:bodyPr lIns="19050" tIns="19050" rIns="19050" bIns="19050" anchor="ctr"/>
          <a:lstStyle/>
          <a:p>
            <a:endParaRPr lang="en-US" sz="1350" dirty="0">
              <a:latin typeface="Lato Light" panose="020F0502020204030203" pitchFamily="34" charset="0"/>
            </a:endParaRPr>
          </a:p>
        </p:txBody>
      </p:sp>
      <p:sp>
        <p:nvSpPr>
          <p:cNvPr id="9" name="Фигура">
            <a:extLst>
              <a:ext uri="{FF2B5EF4-FFF2-40B4-BE49-F238E27FC236}">
                <a16:creationId xmlns:a16="http://schemas.microsoft.com/office/drawing/2014/main" id="{AD8DD70B-2BE3-134B-8876-8CB1E7F0B4C4}"/>
              </a:ext>
            </a:extLst>
          </p:cNvPr>
          <p:cNvSpPr>
            <a:spLocks/>
          </p:cNvSpPr>
          <p:nvPr/>
        </p:nvSpPr>
        <p:spPr bwMode="auto">
          <a:xfrm>
            <a:off x="5606082" y="3429859"/>
            <a:ext cx="619602" cy="352146"/>
          </a:xfrm>
          <a:custGeom>
            <a:avLst/>
            <a:gdLst>
              <a:gd name="T0" fmla="*/ 740033 w 21600"/>
              <a:gd name="T1" fmla="*/ 420496 h 21600"/>
              <a:gd name="T2" fmla="*/ 740033 w 21600"/>
              <a:gd name="T3" fmla="*/ 420496 h 21600"/>
              <a:gd name="T4" fmla="*/ 740033 w 21600"/>
              <a:gd name="T5" fmla="*/ 420496 h 21600"/>
              <a:gd name="T6" fmla="*/ 740033 w 21600"/>
              <a:gd name="T7" fmla="*/ 42049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10760"/>
                </a:moveTo>
                <a:cubicBezTo>
                  <a:pt x="2417" y="10535"/>
                  <a:pt x="4758" y="9197"/>
                  <a:pt x="6789" y="6881"/>
                </a:cubicBezTo>
                <a:cubicBezTo>
                  <a:pt x="8363" y="5087"/>
                  <a:pt x="9712" y="2745"/>
                  <a:pt x="10754" y="0"/>
                </a:cubicBezTo>
                <a:cubicBezTo>
                  <a:pt x="12712" y="1261"/>
                  <a:pt x="14607" y="2807"/>
                  <a:pt x="16420" y="4621"/>
                </a:cubicBezTo>
                <a:cubicBezTo>
                  <a:pt x="18243" y="6446"/>
                  <a:pt x="19975" y="8537"/>
                  <a:pt x="21600" y="10871"/>
                </a:cubicBezTo>
                <a:cubicBezTo>
                  <a:pt x="20909" y="12874"/>
                  <a:pt x="20124" y="14771"/>
                  <a:pt x="19252" y="16541"/>
                </a:cubicBezTo>
                <a:cubicBezTo>
                  <a:pt x="18348" y="18376"/>
                  <a:pt x="17355" y="20069"/>
                  <a:pt x="16284" y="21600"/>
                </a:cubicBezTo>
                <a:cubicBezTo>
                  <a:pt x="14086" y="18339"/>
                  <a:pt x="11599" y="15738"/>
                  <a:pt x="8920" y="13900"/>
                </a:cubicBezTo>
                <a:cubicBezTo>
                  <a:pt x="6074" y="11946"/>
                  <a:pt x="3055" y="10883"/>
                  <a:pt x="0" y="10760"/>
                </a:cubicBezTo>
                <a:close/>
              </a:path>
            </a:pathLst>
          </a:custGeom>
          <a:solidFill>
            <a:schemeClr val="accent2">
              <a:lumMod val="75000"/>
            </a:schemeClr>
          </a:solidFill>
          <a:ln>
            <a:noFill/>
          </a:ln>
        </p:spPr>
        <p:txBody>
          <a:bodyPr lIns="19050" tIns="19050" rIns="19050" bIns="19050" anchor="ctr"/>
          <a:lstStyle/>
          <a:p>
            <a:endParaRPr lang="en-US" sz="1350" dirty="0">
              <a:latin typeface="Lato Light" panose="020F0502020204030203" pitchFamily="34" charset="0"/>
            </a:endParaRPr>
          </a:p>
        </p:txBody>
      </p:sp>
      <p:sp>
        <p:nvSpPr>
          <p:cNvPr id="10" name="Фигура">
            <a:extLst>
              <a:ext uri="{FF2B5EF4-FFF2-40B4-BE49-F238E27FC236}">
                <a16:creationId xmlns:a16="http://schemas.microsoft.com/office/drawing/2014/main" id="{65E8D9D4-7875-A94B-A799-BA28BA27A3B9}"/>
              </a:ext>
            </a:extLst>
          </p:cNvPr>
          <p:cNvSpPr>
            <a:spLocks/>
          </p:cNvSpPr>
          <p:nvPr/>
        </p:nvSpPr>
        <p:spPr bwMode="auto">
          <a:xfrm>
            <a:off x="4938360" y="3781602"/>
            <a:ext cx="627816" cy="356573"/>
          </a:xfrm>
          <a:custGeom>
            <a:avLst/>
            <a:gdLst>
              <a:gd name="T0" fmla="*/ 749844 w 21600"/>
              <a:gd name="T1" fmla="*/ 425782 h 21600"/>
              <a:gd name="T2" fmla="*/ 749844 w 21600"/>
              <a:gd name="T3" fmla="*/ 425782 h 21600"/>
              <a:gd name="T4" fmla="*/ 749844 w 21600"/>
              <a:gd name="T5" fmla="*/ 425782 h 21600"/>
              <a:gd name="T6" fmla="*/ 749844 w 21600"/>
              <a:gd name="T7" fmla="*/ 425782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5318" y="0"/>
                </a:moveTo>
                <a:cubicBezTo>
                  <a:pt x="4313" y="1490"/>
                  <a:pt x="3372" y="3109"/>
                  <a:pt x="2504" y="4844"/>
                </a:cubicBezTo>
                <a:cubicBezTo>
                  <a:pt x="1583" y="6682"/>
                  <a:pt x="746" y="8645"/>
                  <a:pt x="0" y="10714"/>
                </a:cubicBezTo>
                <a:cubicBezTo>
                  <a:pt x="1578" y="13110"/>
                  <a:pt x="3279" y="15245"/>
                  <a:pt x="5081" y="17090"/>
                </a:cubicBezTo>
                <a:cubicBezTo>
                  <a:pt x="6828" y="18879"/>
                  <a:pt x="8662" y="20388"/>
                  <a:pt x="10561" y="21600"/>
                </a:cubicBezTo>
                <a:cubicBezTo>
                  <a:pt x="11799" y="18352"/>
                  <a:pt x="13454" y="15662"/>
                  <a:pt x="15392" y="13750"/>
                </a:cubicBezTo>
                <a:cubicBezTo>
                  <a:pt x="17296" y="11872"/>
                  <a:pt x="19421" y="10796"/>
                  <a:pt x="21600" y="10605"/>
                </a:cubicBezTo>
                <a:cubicBezTo>
                  <a:pt x="18748" y="10634"/>
                  <a:pt x="15914" y="9790"/>
                  <a:pt x="13225" y="8111"/>
                </a:cubicBezTo>
                <a:cubicBezTo>
                  <a:pt x="10326" y="6300"/>
                  <a:pt x="7644" y="3549"/>
                  <a:pt x="5318" y="0"/>
                </a:cubicBezTo>
                <a:close/>
              </a:path>
            </a:pathLst>
          </a:custGeom>
          <a:solidFill>
            <a:schemeClr val="accent4">
              <a:lumMod val="75000"/>
            </a:schemeClr>
          </a:solidFill>
          <a:ln>
            <a:noFill/>
          </a:ln>
        </p:spPr>
        <p:txBody>
          <a:bodyPr lIns="19050" tIns="19050" rIns="19050" bIns="19050" anchor="ctr"/>
          <a:lstStyle/>
          <a:p>
            <a:endParaRPr lang="en-US" sz="1350" dirty="0">
              <a:latin typeface="Lato Light" panose="020F0502020204030203" pitchFamily="34" charset="0"/>
            </a:endParaRPr>
          </a:p>
        </p:txBody>
      </p:sp>
      <p:sp>
        <p:nvSpPr>
          <p:cNvPr id="11" name="Фигура">
            <a:extLst>
              <a:ext uri="{FF2B5EF4-FFF2-40B4-BE49-F238E27FC236}">
                <a16:creationId xmlns:a16="http://schemas.microsoft.com/office/drawing/2014/main" id="{EA4CB0EE-B908-4D4D-850F-065181AB5216}"/>
              </a:ext>
            </a:extLst>
          </p:cNvPr>
          <p:cNvSpPr>
            <a:spLocks/>
          </p:cNvSpPr>
          <p:nvPr/>
        </p:nvSpPr>
        <p:spPr bwMode="auto">
          <a:xfrm>
            <a:off x="4589785" y="4189660"/>
            <a:ext cx="326450" cy="539934"/>
          </a:xfrm>
          <a:custGeom>
            <a:avLst/>
            <a:gdLst>
              <a:gd name="T0" fmla="*/ 389902 w 21574"/>
              <a:gd name="T1" fmla="*/ 644733 h 21600"/>
              <a:gd name="T2" fmla="*/ 389902 w 21574"/>
              <a:gd name="T3" fmla="*/ 644733 h 21600"/>
              <a:gd name="T4" fmla="*/ 389902 w 21574"/>
              <a:gd name="T5" fmla="*/ 644733 h 21600"/>
              <a:gd name="T6" fmla="*/ 389902 w 21574"/>
              <a:gd name="T7" fmla="*/ 644733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74" h="21600" extrusionOk="0">
                <a:moveTo>
                  <a:pt x="978" y="0"/>
                </a:moveTo>
                <a:cubicBezTo>
                  <a:pt x="354" y="2258"/>
                  <a:pt x="28" y="4543"/>
                  <a:pt x="2" y="6833"/>
                </a:cubicBezTo>
                <a:cubicBezTo>
                  <a:pt x="-26" y="9306"/>
                  <a:pt x="296" y="11776"/>
                  <a:pt x="964" y="14216"/>
                </a:cubicBezTo>
                <a:cubicBezTo>
                  <a:pt x="4922" y="14424"/>
                  <a:pt x="8759" y="15146"/>
                  <a:pt x="12215" y="16333"/>
                </a:cubicBezTo>
                <a:cubicBezTo>
                  <a:pt x="15970" y="17623"/>
                  <a:pt x="19175" y="19426"/>
                  <a:pt x="21574" y="21600"/>
                </a:cubicBezTo>
                <a:cubicBezTo>
                  <a:pt x="18745" y="18509"/>
                  <a:pt x="16825" y="15144"/>
                  <a:pt x="15901" y="11655"/>
                </a:cubicBezTo>
                <a:cubicBezTo>
                  <a:pt x="15031" y="8373"/>
                  <a:pt x="15055" y="5027"/>
                  <a:pt x="15971" y="1749"/>
                </a:cubicBezTo>
                <a:cubicBezTo>
                  <a:pt x="13481" y="1261"/>
                  <a:pt x="10943" y="869"/>
                  <a:pt x="8372" y="574"/>
                </a:cubicBezTo>
                <a:cubicBezTo>
                  <a:pt x="5928" y="294"/>
                  <a:pt x="3459" y="102"/>
                  <a:pt x="978" y="0"/>
                </a:cubicBezTo>
                <a:close/>
              </a:path>
            </a:pathLst>
          </a:custGeom>
          <a:solidFill>
            <a:schemeClr val="accent5">
              <a:lumMod val="75000"/>
            </a:schemeClr>
          </a:solidFill>
          <a:ln>
            <a:noFill/>
          </a:ln>
        </p:spPr>
        <p:txBody>
          <a:bodyPr lIns="19050" tIns="19050" rIns="19050" bIns="19050" anchor="ctr"/>
          <a:lstStyle/>
          <a:p>
            <a:endParaRPr lang="en-US" sz="1350" dirty="0">
              <a:latin typeface="Lato Light" panose="020F0502020204030203" pitchFamily="34" charset="0"/>
            </a:endParaRPr>
          </a:p>
        </p:txBody>
      </p:sp>
      <p:sp>
        <p:nvSpPr>
          <p:cNvPr id="12" name="Фигура">
            <a:extLst>
              <a:ext uri="{FF2B5EF4-FFF2-40B4-BE49-F238E27FC236}">
                <a16:creationId xmlns:a16="http://schemas.microsoft.com/office/drawing/2014/main" id="{ABAEAB58-03FD-5F43-9FDD-31F77A98401A}"/>
              </a:ext>
            </a:extLst>
          </p:cNvPr>
          <p:cNvSpPr>
            <a:spLocks/>
          </p:cNvSpPr>
          <p:nvPr/>
        </p:nvSpPr>
        <p:spPr bwMode="auto">
          <a:xfrm>
            <a:off x="5231265" y="4567507"/>
            <a:ext cx="329509" cy="558243"/>
          </a:xfrm>
          <a:custGeom>
            <a:avLst/>
            <a:gdLst>
              <a:gd name="T0" fmla="*/ 393555 w 21590"/>
              <a:gd name="T1" fmla="*/ 666596 h 21600"/>
              <a:gd name="T2" fmla="*/ 393555 w 21590"/>
              <a:gd name="T3" fmla="*/ 666596 h 21600"/>
              <a:gd name="T4" fmla="*/ 393555 w 21590"/>
              <a:gd name="T5" fmla="*/ 666596 h 21600"/>
              <a:gd name="T6" fmla="*/ 393555 w 21590"/>
              <a:gd name="T7" fmla="*/ 66659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0" h="21600" extrusionOk="0">
                <a:moveTo>
                  <a:pt x="6180" y="20003"/>
                </a:moveTo>
                <a:cubicBezTo>
                  <a:pt x="8533" y="20471"/>
                  <a:pt x="10939" y="20840"/>
                  <a:pt x="13381" y="21108"/>
                </a:cubicBezTo>
                <a:cubicBezTo>
                  <a:pt x="15768" y="21370"/>
                  <a:pt x="18183" y="21534"/>
                  <a:pt x="20608" y="21600"/>
                </a:cubicBezTo>
                <a:cubicBezTo>
                  <a:pt x="21272" y="19324"/>
                  <a:pt x="21600" y="17019"/>
                  <a:pt x="21590" y="14710"/>
                </a:cubicBezTo>
                <a:cubicBezTo>
                  <a:pt x="21579" y="12392"/>
                  <a:pt x="21228" y="10080"/>
                  <a:pt x="20540" y="7798"/>
                </a:cubicBezTo>
                <a:cubicBezTo>
                  <a:pt x="16481" y="7552"/>
                  <a:pt x="12569" y="6765"/>
                  <a:pt x="9098" y="5498"/>
                </a:cubicBezTo>
                <a:cubicBezTo>
                  <a:pt x="5353" y="4130"/>
                  <a:pt x="2230" y="2243"/>
                  <a:pt x="0" y="0"/>
                </a:cubicBezTo>
                <a:cubicBezTo>
                  <a:pt x="2813" y="2901"/>
                  <a:pt x="4800" y="6056"/>
                  <a:pt x="5881" y="9338"/>
                </a:cubicBezTo>
                <a:cubicBezTo>
                  <a:pt x="7039" y="12855"/>
                  <a:pt x="7140" y="16466"/>
                  <a:pt x="6180" y="20003"/>
                </a:cubicBezTo>
                <a:close/>
              </a:path>
            </a:pathLst>
          </a:custGeom>
          <a:solidFill>
            <a:schemeClr val="accent3">
              <a:lumMod val="75000"/>
            </a:schemeClr>
          </a:solidFill>
          <a:ln>
            <a:noFill/>
          </a:ln>
        </p:spPr>
        <p:txBody>
          <a:bodyPr lIns="19050" tIns="19050" rIns="19050" bIns="19050" anchor="ctr"/>
          <a:lstStyle/>
          <a:p>
            <a:endParaRPr lang="en-US" sz="1350" dirty="0">
              <a:latin typeface="Lato Light" panose="020F0502020204030203" pitchFamily="34" charset="0"/>
            </a:endParaRPr>
          </a:p>
        </p:txBody>
      </p:sp>
      <p:sp>
        <p:nvSpPr>
          <p:cNvPr id="13" name="Фигура">
            <a:extLst>
              <a:ext uri="{FF2B5EF4-FFF2-40B4-BE49-F238E27FC236}">
                <a16:creationId xmlns:a16="http://schemas.microsoft.com/office/drawing/2014/main" id="{DE0B66A2-C43A-2A40-BA81-1542CC5DBE88}"/>
              </a:ext>
            </a:extLst>
          </p:cNvPr>
          <p:cNvSpPr>
            <a:spLocks/>
          </p:cNvSpPr>
          <p:nvPr/>
        </p:nvSpPr>
        <p:spPr bwMode="auto">
          <a:xfrm>
            <a:off x="3824447" y="4763718"/>
            <a:ext cx="392706" cy="541128"/>
          </a:xfrm>
          <a:custGeom>
            <a:avLst/>
            <a:gdLst>
              <a:gd name="T0" fmla="*/ 469036 w 21600"/>
              <a:gd name="T1" fmla="*/ 646159 h 21600"/>
              <a:gd name="T2" fmla="*/ 469036 w 21600"/>
              <a:gd name="T3" fmla="*/ 646159 h 21600"/>
              <a:gd name="T4" fmla="*/ 469036 w 21600"/>
              <a:gd name="T5" fmla="*/ 646159 h 21600"/>
              <a:gd name="T6" fmla="*/ 469036 w 21600"/>
              <a:gd name="T7" fmla="*/ 646159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12716"/>
                </a:moveTo>
                <a:cubicBezTo>
                  <a:pt x="367" y="14244"/>
                  <a:pt x="886" y="15750"/>
                  <a:pt x="1554" y="17223"/>
                </a:cubicBezTo>
                <a:cubicBezTo>
                  <a:pt x="2234" y="18725"/>
                  <a:pt x="3067" y="20188"/>
                  <a:pt x="4046" y="21600"/>
                </a:cubicBezTo>
                <a:cubicBezTo>
                  <a:pt x="7156" y="20827"/>
                  <a:pt x="10151" y="19829"/>
                  <a:pt x="12986" y="18621"/>
                </a:cubicBezTo>
                <a:cubicBezTo>
                  <a:pt x="15833" y="17407"/>
                  <a:pt x="18504" y="15988"/>
                  <a:pt x="20958" y="14384"/>
                </a:cubicBezTo>
                <a:cubicBezTo>
                  <a:pt x="19414" y="12122"/>
                  <a:pt x="18670" y="9616"/>
                  <a:pt x="18792" y="7093"/>
                </a:cubicBezTo>
                <a:cubicBezTo>
                  <a:pt x="18913" y="4597"/>
                  <a:pt x="19877" y="2161"/>
                  <a:pt x="21600" y="0"/>
                </a:cubicBezTo>
                <a:cubicBezTo>
                  <a:pt x="19027" y="2933"/>
                  <a:pt x="15809" y="5540"/>
                  <a:pt x="12076" y="7719"/>
                </a:cubicBezTo>
                <a:cubicBezTo>
                  <a:pt x="8442" y="9840"/>
                  <a:pt x="4365" y="11527"/>
                  <a:pt x="0" y="12716"/>
                </a:cubicBezTo>
                <a:close/>
              </a:path>
            </a:pathLst>
          </a:custGeom>
          <a:solidFill>
            <a:schemeClr val="accent4">
              <a:lumMod val="75000"/>
            </a:schemeClr>
          </a:solidFill>
          <a:ln>
            <a:noFill/>
          </a:ln>
        </p:spPr>
        <p:txBody>
          <a:bodyPr lIns="19050" tIns="19050" rIns="19050" bIns="19050" anchor="ctr"/>
          <a:lstStyle/>
          <a:p>
            <a:endParaRPr lang="en-US" sz="1350" dirty="0">
              <a:latin typeface="Lato Light" panose="020F0502020204030203" pitchFamily="34" charset="0"/>
            </a:endParaRPr>
          </a:p>
        </p:txBody>
      </p:sp>
      <p:sp>
        <p:nvSpPr>
          <p:cNvPr id="14" name="Фигура">
            <a:extLst>
              <a:ext uri="{FF2B5EF4-FFF2-40B4-BE49-F238E27FC236}">
                <a16:creationId xmlns:a16="http://schemas.microsoft.com/office/drawing/2014/main" id="{D43E5DE1-72F5-3D45-B8F0-9DFD3F21F364}"/>
              </a:ext>
            </a:extLst>
          </p:cNvPr>
          <p:cNvSpPr>
            <a:spLocks/>
          </p:cNvSpPr>
          <p:nvPr/>
        </p:nvSpPr>
        <p:spPr bwMode="auto">
          <a:xfrm>
            <a:off x="3914750" y="4010981"/>
            <a:ext cx="398517" cy="560746"/>
          </a:xfrm>
          <a:custGeom>
            <a:avLst/>
            <a:gdLst>
              <a:gd name="T0" fmla="*/ 475976 w 21600"/>
              <a:gd name="T1" fmla="*/ 669585 h 21600"/>
              <a:gd name="T2" fmla="*/ 475976 w 21600"/>
              <a:gd name="T3" fmla="*/ 669585 h 21600"/>
              <a:gd name="T4" fmla="*/ 475976 w 21600"/>
              <a:gd name="T5" fmla="*/ 669585 h 21600"/>
              <a:gd name="T6" fmla="*/ 475976 w 21600"/>
              <a:gd name="T7" fmla="*/ 669585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21600"/>
                </a:moveTo>
                <a:cubicBezTo>
                  <a:pt x="1787" y="19325"/>
                  <a:pt x="2775" y="16776"/>
                  <a:pt x="2880" y="14171"/>
                </a:cubicBezTo>
                <a:cubicBezTo>
                  <a:pt x="2981" y="11650"/>
                  <a:pt x="2252" y="9147"/>
                  <a:pt x="750" y="6862"/>
                </a:cubicBezTo>
                <a:cubicBezTo>
                  <a:pt x="3286" y="5390"/>
                  <a:pt x="5989" y="4071"/>
                  <a:pt x="8832" y="2916"/>
                </a:cubicBezTo>
                <a:cubicBezTo>
                  <a:pt x="11639" y="1776"/>
                  <a:pt x="14574" y="801"/>
                  <a:pt x="17605" y="0"/>
                </a:cubicBezTo>
                <a:cubicBezTo>
                  <a:pt x="18624" y="1352"/>
                  <a:pt x="19475" y="2765"/>
                  <a:pt x="20149" y="4222"/>
                </a:cubicBezTo>
                <a:cubicBezTo>
                  <a:pt x="20805" y="5641"/>
                  <a:pt x="21290" y="7097"/>
                  <a:pt x="21600" y="8575"/>
                </a:cubicBezTo>
                <a:cubicBezTo>
                  <a:pt x="17578" y="9607"/>
                  <a:pt x="13811" y="11085"/>
                  <a:pt x="10439" y="12955"/>
                </a:cubicBezTo>
                <a:cubicBezTo>
                  <a:pt x="6186" y="15315"/>
                  <a:pt x="2637" y="18254"/>
                  <a:pt x="0" y="21600"/>
                </a:cubicBezTo>
                <a:close/>
              </a:path>
            </a:pathLst>
          </a:custGeom>
          <a:solidFill>
            <a:schemeClr val="accent6">
              <a:lumMod val="75000"/>
            </a:schemeClr>
          </a:solidFill>
          <a:ln>
            <a:noFill/>
          </a:ln>
        </p:spPr>
        <p:txBody>
          <a:bodyPr lIns="19050" tIns="19050" rIns="19050" bIns="19050" anchor="ctr"/>
          <a:lstStyle/>
          <a:p>
            <a:endParaRPr lang="en-US" sz="1350" dirty="0">
              <a:latin typeface="Lato Light" panose="020F0502020204030203" pitchFamily="34" charset="0"/>
            </a:endParaRPr>
          </a:p>
        </p:txBody>
      </p:sp>
      <p:sp>
        <p:nvSpPr>
          <p:cNvPr id="15" name="Фигура">
            <a:extLst>
              <a:ext uri="{FF2B5EF4-FFF2-40B4-BE49-F238E27FC236}">
                <a16:creationId xmlns:a16="http://schemas.microsoft.com/office/drawing/2014/main" id="{B87E81B9-6719-A144-ADCD-0FCC190B59CB}"/>
              </a:ext>
            </a:extLst>
          </p:cNvPr>
          <p:cNvSpPr>
            <a:spLocks/>
          </p:cNvSpPr>
          <p:nvPr/>
        </p:nvSpPr>
        <p:spPr bwMode="auto">
          <a:xfrm>
            <a:off x="2917500" y="3784333"/>
            <a:ext cx="644698" cy="357319"/>
          </a:xfrm>
          <a:custGeom>
            <a:avLst/>
            <a:gdLst>
              <a:gd name="T0" fmla="*/ 770006 w 21600"/>
              <a:gd name="T1" fmla="*/ 426673 h 21600"/>
              <a:gd name="T2" fmla="*/ 770006 w 21600"/>
              <a:gd name="T3" fmla="*/ 426673 h 21600"/>
              <a:gd name="T4" fmla="*/ 770006 w 21600"/>
              <a:gd name="T5" fmla="*/ 426673 h 21600"/>
              <a:gd name="T6" fmla="*/ 770006 w 21600"/>
              <a:gd name="T7" fmla="*/ 426673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5129" y="0"/>
                </a:moveTo>
                <a:cubicBezTo>
                  <a:pt x="4121" y="1566"/>
                  <a:pt x="3178" y="3264"/>
                  <a:pt x="2308" y="5080"/>
                </a:cubicBezTo>
                <a:cubicBezTo>
                  <a:pt x="1467" y="6838"/>
                  <a:pt x="695" y="8701"/>
                  <a:pt x="0" y="10656"/>
                </a:cubicBezTo>
                <a:cubicBezTo>
                  <a:pt x="1457" y="12975"/>
                  <a:pt x="3029" y="15047"/>
                  <a:pt x="4697" y="16845"/>
                </a:cubicBezTo>
                <a:cubicBezTo>
                  <a:pt x="6468" y="18754"/>
                  <a:pt x="8337" y="20347"/>
                  <a:pt x="10280" y="21600"/>
                </a:cubicBezTo>
                <a:cubicBezTo>
                  <a:pt x="11568" y="17986"/>
                  <a:pt x="13374" y="15068"/>
                  <a:pt x="15506" y="13155"/>
                </a:cubicBezTo>
                <a:cubicBezTo>
                  <a:pt x="17398" y="11457"/>
                  <a:pt x="19488" y="10606"/>
                  <a:pt x="21600" y="10673"/>
                </a:cubicBezTo>
                <a:cubicBezTo>
                  <a:pt x="18522" y="10683"/>
                  <a:pt x="15469" y="9698"/>
                  <a:pt x="12583" y="7764"/>
                </a:cubicBezTo>
                <a:cubicBezTo>
                  <a:pt x="9875" y="5949"/>
                  <a:pt x="7355" y="3324"/>
                  <a:pt x="5129" y="0"/>
                </a:cubicBezTo>
                <a:close/>
              </a:path>
            </a:pathLst>
          </a:custGeom>
          <a:solidFill>
            <a:schemeClr val="accent5">
              <a:lumMod val="75000"/>
            </a:schemeClr>
          </a:solidFill>
          <a:ln>
            <a:noFill/>
          </a:ln>
        </p:spPr>
        <p:txBody>
          <a:bodyPr lIns="19050" tIns="19050" rIns="19050" bIns="19050" anchor="ctr"/>
          <a:lstStyle/>
          <a:p>
            <a:endParaRPr lang="en-US" sz="1350" dirty="0">
              <a:latin typeface="Lato Light" panose="020F0502020204030203" pitchFamily="34" charset="0"/>
            </a:endParaRPr>
          </a:p>
        </p:txBody>
      </p:sp>
      <p:sp>
        <p:nvSpPr>
          <p:cNvPr id="16" name="Фигура">
            <a:extLst>
              <a:ext uri="{FF2B5EF4-FFF2-40B4-BE49-F238E27FC236}">
                <a16:creationId xmlns:a16="http://schemas.microsoft.com/office/drawing/2014/main" id="{D932A18A-7768-E04A-BB10-36E9035A3DF5}"/>
              </a:ext>
            </a:extLst>
          </p:cNvPr>
          <p:cNvSpPr>
            <a:spLocks/>
          </p:cNvSpPr>
          <p:nvPr/>
        </p:nvSpPr>
        <p:spPr bwMode="auto">
          <a:xfrm>
            <a:off x="3567460" y="2434867"/>
            <a:ext cx="333361" cy="535739"/>
          </a:xfrm>
          <a:custGeom>
            <a:avLst/>
            <a:gdLst>
              <a:gd name="T0" fmla="*/ 398155 w 21600"/>
              <a:gd name="T1" fmla="*/ 639724 h 21600"/>
              <a:gd name="T2" fmla="*/ 398155 w 21600"/>
              <a:gd name="T3" fmla="*/ 639724 h 21600"/>
              <a:gd name="T4" fmla="*/ 398155 w 21600"/>
              <a:gd name="T5" fmla="*/ 639724 h 21600"/>
              <a:gd name="T6" fmla="*/ 398155 w 21600"/>
              <a:gd name="T7" fmla="*/ 639724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6540" y="1909"/>
                </a:moveTo>
                <a:cubicBezTo>
                  <a:pt x="14025" y="1323"/>
                  <a:pt x="11437" y="867"/>
                  <a:pt x="8802" y="547"/>
                </a:cubicBezTo>
                <a:cubicBezTo>
                  <a:pt x="6220" y="233"/>
                  <a:pt x="3601" y="50"/>
                  <a:pt x="972" y="0"/>
                </a:cubicBezTo>
                <a:cubicBezTo>
                  <a:pt x="325" y="2403"/>
                  <a:pt x="0" y="4836"/>
                  <a:pt x="0" y="7273"/>
                </a:cubicBezTo>
                <a:cubicBezTo>
                  <a:pt x="0" y="9693"/>
                  <a:pt x="321" y="12109"/>
                  <a:pt x="960" y="14497"/>
                </a:cubicBezTo>
                <a:cubicBezTo>
                  <a:pt x="4680" y="14605"/>
                  <a:pt x="8322" y="15198"/>
                  <a:pt x="11651" y="16237"/>
                </a:cubicBezTo>
                <a:cubicBezTo>
                  <a:pt x="15634" y="17480"/>
                  <a:pt x="19054" y="19324"/>
                  <a:pt x="21600" y="21600"/>
                </a:cubicBezTo>
                <a:cubicBezTo>
                  <a:pt x="18944" y="18491"/>
                  <a:pt x="17165" y="15121"/>
                  <a:pt x="16341" y="11637"/>
                </a:cubicBezTo>
                <a:cubicBezTo>
                  <a:pt x="15578" y="8408"/>
                  <a:pt x="15645" y="5125"/>
                  <a:pt x="16540" y="1909"/>
                </a:cubicBezTo>
                <a:close/>
              </a:path>
            </a:pathLst>
          </a:custGeom>
          <a:solidFill>
            <a:schemeClr val="accent6">
              <a:lumMod val="75000"/>
            </a:schemeClr>
          </a:solidFill>
          <a:ln>
            <a:noFill/>
          </a:ln>
        </p:spPr>
        <p:txBody>
          <a:bodyPr lIns="19050" tIns="19050" rIns="19050" bIns="19050" anchor="ctr"/>
          <a:lstStyle/>
          <a:p>
            <a:endParaRPr lang="en-US" sz="1350" dirty="0">
              <a:latin typeface="Lato Light" panose="020F0502020204030203" pitchFamily="34" charset="0"/>
            </a:endParaRPr>
          </a:p>
        </p:txBody>
      </p:sp>
      <p:sp>
        <p:nvSpPr>
          <p:cNvPr id="17" name="Фигура">
            <a:extLst>
              <a:ext uri="{FF2B5EF4-FFF2-40B4-BE49-F238E27FC236}">
                <a16:creationId xmlns:a16="http://schemas.microsoft.com/office/drawing/2014/main" id="{82A4DF56-3F46-B24C-A2DF-61FEC4B4BCE7}"/>
              </a:ext>
            </a:extLst>
          </p:cNvPr>
          <p:cNvSpPr>
            <a:spLocks/>
          </p:cNvSpPr>
          <p:nvPr/>
        </p:nvSpPr>
        <p:spPr bwMode="auto">
          <a:xfrm>
            <a:off x="3580196" y="3431015"/>
            <a:ext cx="622494" cy="350226"/>
          </a:xfrm>
          <a:custGeom>
            <a:avLst/>
            <a:gdLst>
              <a:gd name="T0" fmla="*/ 743487 w 21600"/>
              <a:gd name="T1" fmla="*/ 418203 h 21600"/>
              <a:gd name="T2" fmla="*/ 743487 w 21600"/>
              <a:gd name="T3" fmla="*/ 418203 h 21600"/>
              <a:gd name="T4" fmla="*/ 743487 w 21600"/>
              <a:gd name="T5" fmla="*/ 418203 h 21600"/>
              <a:gd name="T6" fmla="*/ 743487 w 21600"/>
              <a:gd name="T7" fmla="*/ 418203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10681"/>
                </a:moveTo>
                <a:cubicBezTo>
                  <a:pt x="2198" y="10456"/>
                  <a:pt x="4339" y="9347"/>
                  <a:pt x="6261" y="7436"/>
                </a:cubicBezTo>
                <a:cubicBezTo>
                  <a:pt x="8112" y="5596"/>
                  <a:pt x="9714" y="3058"/>
                  <a:pt x="10954" y="0"/>
                </a:cubicBezTo>
                <a:cubicBezTo>
                  <a:pt x="12909" y="1320"/>
                  <a:pt x="14796" y="2937"/>
                  <a:pt x="16595" y="4834"/>
                </a:cubicBezTo>
                <a:cubicBezTo>
                  <a:pt x="18361" y="6698"/>
                  <a:pt x="20036" y="8824"/>
                  <a:pt x="21600" y="11190"/>
                </a:cubicBezTo>
                <a:cubicBezTo>
                  <a:pt x="20962" y="13131"/>
                  <a:pt x="20224" y="14962"/>
                  <a:pt x="19395" y="16660"/>
                </a:cubicBezTo>
                <a:cubicBezTo>
                  <a:pt x="18509" y="18475"/>
                  <a:pt x="17524" y="20130"/>
                  <a:pt x="16454" y="21600"/>
                </a:cubicBezTo>
                <a:cubicBezTo>
                  <a:pt x="14142" y="18168"/>
                  <a:pt x="11517" y="15464"/>
                  <a:pt x="8692" y="13603"/>
                </a:cubicBezTo>
                <a:cubicBezTo>
                  <a:pt x="5908" y="11769"/>
                  <a:pt x="2969" y="10781"/>
                  <a:pt x="0" y="10681"/>
                </a:cubicBezTo>
                <a:close/>
              </a:path>
            </a:pathLst>
          </a:custGeom>
          <a:solidFill>
            <a:schemeClr val="accent1">
              <a:lumMod val="75000"/>
            </a:schemeClr>
          </a:solidFill>
          <a:ln>
            <a:noFill/>
          </a:ln>
        </p:spPr>
        <p:txBody>
          <a:bodyPr lIns="19050" tIns="19050" rIns="19050" bIns="19050" anchor="ctr"/>
          <a:lstStyle/>
          <a:p>
            <a:endParaRPr lang="en-US" sz="1350" dirty="0">
              <a:latin typeface="Lato Light" panose="020F0502020204030203" pitchFamily="34" charset="0"/>
            </a:endParaRPr>
          </a:p>
        </p:txBody>
      </p:sp>
      <p:sp>
        <p:nvSpPr>
          <p:cNvPr id="18" name="Фигура">
            <a:extLst>
              <a:ext uri="{FF2B5EF4-FFF2-40B4-BE49-F238E27FC236}">
                <a16:creationId xmlns:a16="http://schemas.microsoft.com/office/drawing/2014/main" id="{065B7108-AFB8-4443-A9D6-021BF823DDA7}"/>
              </a:ext>
            </a:extLst>
          </p:cNvPr>
          <p:cNvSpPr>
            <a:spLocks/>
          </p:cNvSpPr>
          <p:nvPr/>
        </p:nvSpPr>
        <p:spPr bwMode="auto">
          <a:xfrm>
            <a:off x="4226731" y="2831821"/>
            <a:ext cx="334942" cy="543961"/>
          </a:xfrm>
          <a:custGeom>
            <a:avLst/>
            <a:gdLst>
              <a:gd name="T0" fmla="*/ 400043 w 21551"/>
              <a:gd name="T1" fmla="*/ 649542 h 21600"/>
              <a:gd name="T2" fmla="*/ 400043 w 21551"/>
              <a:gd name="T3" fmla="*/ 649542 h 21600"/>
              <a:gd name="T4" fmla="*/ 400043 w 21551"/>
              <a:gd name="T5" fmla="*/ 649542 h 21600"/>
              <a:gd name="T6" fmla="*/ 400043 w 21551"/>
              <a:gd name="T7" fmla="*/ 649542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51" h="21600" extrusionOk="0">
                <a:moveTo>
                  <a:pt x="0" y="0"/>
                </a:moveTo>
                <a:cubicBezTo>
                  <a:pt x="2341" y="2266"/>
                  <a:pt x="5555" y="4138"/>
                  <a:pt x="9355" y="5450"/>
                </a:cubicBezTo>
                <a:cubicBezTo>
                  <a:pt x="12767" y="6627"/>
                  <a:pt x="16561" y="7319"/>
                  <a:pt x="20460" y="7477"/>
                </a:cubicBezTo>
                <a:cubicBezTo>
                  <a:pt x="21128" y="9765"/>
                  <a:pt x="21490" y="12084"/>
                  <a:pt x="21544" y="14410"/>
                </a:cubicBezTo>
                <a:cubicBezTo>
                  <a:pt x="21600" y="16816"/>
                  <a:pt x="21325" y="19222"/>
                  <a:pt x="20723" y="21600"/>
                </a:cubicBezTo>
                <a:cubicBezTo>
                  <a:pt x="18173" y="21543"/>
                  <a:pt x="15634" y="21371"/>
                  <a:pt x="13125" y="21086"/>
                </a:cubicBezTo>
                <a:cubicBezTo>
                  <a:pt x="10548" y="20794"/>
                  <a:pt x="8010" y="20382"/>
                  <a:pt x="5533" y="19856"/>
                </a:cubicBezTo>
                <a:cubicBezTo>
                  <a:pt x="6430" y="16507"/>
                  <a:pt x="6421" y="13089"/>
                  <a:pt x="5507" y="9741"/>
                </a:cubicBezTo>
                <a:cubicBezTo>
                  <a:pt x="4574" y="6326"/>
                  <a:pt x="2712" y="3032"/>
                  <a:pt x="0" y="0"/>
                </a:cubicBezTo>
                <a:close/>
              </a:path>
            </a:pathLst>
          </a:custGeom>
          <a:solidFill>
            <a:schemeClr val="accent2">
              <a:lumMod val="75000"/>
            </a:schemeClr>
          </a:solidFill>
          <a:ln>
            <a:noFill/>
          </a:ln>
        </p:spPr>
        <p:txBody>
          <a:bodyPr lIns="19050" tIns="19050" rIns="19050" bIns="19050" anchor="ctr"/>
          <a:lstStyle/>
          <a:p>
            <a:endParaRPr lang="en-US" sz="1350" dirty="0">
              <a:latin typeface="Lato Light" panose="020F0502020204030203" pitchFamily="34" charset="0"/>
            </a:endParaRPr>
          </a:p>
        </p:txBody>
      </p:sp>
      <p:sp>
        <p:nvSpPr>
          <p:cNvPr id="19" name="Фигура">
            <a:extLst>
              <a:ext uri="{FF2B5EF4-FFF2-40B4-BE49-F238E27FC236}">
                <a16:creationId xmlns:a16="http://schemas.microsoft.com/office/drawing/2014/main" id="{698EB338-B481-A245-8997-B2E984F87DA4}"/>
              </a:ext>
            </a:extLst>
          </p:cNvPr>
          <p:cNvSpPr>
            <a:spLocks/>
          </p:cNvSpPr>
          <p:nvPr/>
        </p:nvSpPr>
        <p:spPr bwMode="auto">
          <a:xfrm>
            <a:off x="4832367" y="3025293"/>
            <a:ext cx="380348" cy="522028"/>
          </a:xfrm>
          <a:custGeom>
            <a:avLst/>
            <a:gdLst>
              <a:gd name="T0" fmla="*/ 454275 w 21600"/>
              <a:gd name="T1" fmla="*/ 623351 h 21600"/>
              <a:gd name="T2" fmla="*/ 454275 w 21600"/>
              <a:gd name="T3" fmla="*/ 623351 h 21600"/>
              <a:gd name="T4" fmla="*/ 454275 w 21600"/>
              <a:gd name="T5" fmla="*/ 623351 h 21600"/>
              <a:gd name="T6" fmla="*/ 454275 w 21600"/>
              <a:gd name="T7" fmla="*/ 623351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600" y="0"/>
                </a:moveTo>
                <a:cubicBezTo>
                  <a:pt x="20205" y="2238"/>
                  <a:pt x="19491" y="4669"/>
                  <a:pt x="19508" y="7127"/>
                </a:cubicBezTo>
                <a:cubicBezTo>
                  <a:pt x="19524" y="9517"/>
                  <a:pt x="20230" y="11878"/>
                  <a:pt x="21581" y="14056"/>
                </a:cubicBezTo>
                <a:cubicBezTo>
                  <a:pt x="19043" y="15781"/>
                  <a:pt x="16253" y="17297"/>
                  <a:pt x="13261" y="18577"/>
                </a:cubicBezTo>
                <a:cubicBezTo>
                  <a:pt x="10355" y="19821"/>
                  <a:pt x="7275" y="20834"/>
                  <a:pt x="4074" y="21600"/>
                </a:cubicBezTo>
                <a:cubicBezTo>
                  <a:pt x="3112" y="20217"/>
                  <a:pt x="2293" y="18783"/>
                  <a:pt x="1622" y="17312"/>
                </a:cubicBezTo>
                <a:cubicBezTo>
                  <a:pt x="909" y="15746"/>
                  <a:pt x="366" y="14142"/>
                  <a:pt x="0" y="12514"/>
                </a:cubicBezTo>
                <a:cubicBezTo>
                  <a:pt x="4444" y="11395"/>
                  <a:pt x="8594" y="9734"/>
                  <a:pt x="12274" y="7601"/>
                </a:cubicBezTo>
                <a:cubicBezTo>
                  <a:pt x="15951" y="5470"/>
                  <a:pt x="19104" y="2900"/>
                  <a:pt x="21600" y="0"/>
                </a:cubicBezTo>
                <a:close/>
              </a:path>
            </a:pathLst>
          </a:custGeom>
          <a:solidFill>
            <a:schemeClr val="accent3">
              <a:lumMod val="75000"/>
            </a:schemeClr>
          </a:solidFill>
          <a:ln>
            <a:noFill/>
          </a:ln>
        </p:spPr>
        <p:txBody>
          <a:bodyPr lIns="19050" tIns="19050" rIns="19050" bIns="19050" anchor="ctr"/>
          <a:lstStyle/>
          <a:p>
            <a:endParaRPr lang="en-US" sz="1350" dirty="0">
              <a:latin typeface="Lato Light" panose="020F0502020204030203" pitchFamily="34" charset="0"/>
            </a:endParaRPr>
          </a:p>
        </p:txBody>
      </p:sp>
      <p:sp>
        <p:nvSpPr>
          <p:cNvPr id="27" name="TextBox 26">
            <a:extLst>
              <a:ext uri="{FF2B5EF4-FFF2-40B4-BE49-F238E27FC236}">
                <a16:creationId xmlns:a16="http://schemas.microsoft.com/office/drawing/2014/main" id="{DA3420DA-9B48-1E48-A001-E8218E71EA4E}"/>
              </a:ext>
            </a:extLst>
          </p:cNvPr>
          <p:cNvSpPr txBox="1"/>
          <p:nvPr/>
        </p:nvSpPr>
        <p:spPr>
          <a:xfrm>
            <a:off x="2731602" y="1086279"/>
            <a:ext cx="3680816" cy="438710"/>
          </a:xfrm>
          <a:prstGeom prst="rect">
            <a:avLst/>
          </a:prstGeom>
          <a:noFill/>
        </p:spPr>
        <p:txBody>
          <a:bodyPr wrap="none" rtlCol="0">
            <a:spAutoFit/>
          </a:bodyPr>
          <a:lstStyle/>
          <a:p>
            <a:pPr algn="ctr"/>
            <a:r>
              <a:rPr lang="en-US" sz="2251" b="1" dirty="0">
                <a:solidFill>
                  <a:schemeClr val="tx2"/>
                </a:solidFill>
                <a:latin typeface="Poppins" pitchFamily="2" charset="77"/>
                <a:cs typeface="Poppins" pitchFamily="2" charset="77"/>
              </a:rPr>
              <a:t>FOCUS GROUP FINDINGS</a:t>
            </a:r>
          </a:p>
        </p:txBody>
      </p:sp>
      <p:sp>
        <p:nvSpPr>
          <p:cNvPr id="29" name="TextBox 28">
            <a:extLst>
              <a:ext uri="{FF2B5EF4-FFF2-40B4-BE49-F238E27FC236}">
                <a16:creationId xmlns:a16="http://schemas.microsoft.com/office/drawing/2014/main" id="{1C6F239D-CDBA-C042-A042-5E811BB7559A}"/>
              </a:ext>
            </a:extLst>
          </p:cNvPr>
          <p:cNvSpPr txBox="1"/>
          <p:nvPr/>
        </p:nvSpPr>
        <p:spPr>
          <a:xfrm>
            <a:off x="4331806" y="2403441"/>
            <a:ext cx="481222" cy="438710"/>
          </a:xfrm>
          <a:prstGeom prst="rect">
            <a:avLst/>
          </a:prstGeom>
          <a:noFill/>
        </p:spPr>
        <p:txBody>
          <a:bodyPr wrap="none" rtlCol="0" anchor="ctr">
            <a:spAutoFit/>
          </a:bodyPr>
          <a:lstStyle/>
          <a:p>
            <a:pPr algn="ctr"/>
            <a:r>
              <a:rPr lang="en-US" sz="2251" b="1" dirty="0">
                <a:solidFill>
                  <a:schemeClr val="tx2"/>
                </a:solidFill>
                <a:latin typeface="Poppins" pitchFamily="2" charset="77"/>
                <a:cs typeface="Poppins" pitchFamily="2" charset="77"/>
              </a:rPr>
              <a:t>01</a:t>
            </a:r>
          </a:p>
        </p:txBody>
      </p:sp>
      <p:sp>
        <p:nvSpPr>
          <p:cNvPr id="30" name="TextBox 29">
            <a:extLst>
              <a:ext uri="{FF2B5EF4-FFF2-40B4-BE49-F238E27FC236}">
                <a16:creationId xmlns:a16="http://schemas.microsoft.com/office/drawing/2014/main" id="{D2DABA8E-7B6B-0B42-996D-0A55FE89DB6B}"/>
              </a:ext>
            </a:extLst>
          </p:cNvPr>
          <p:cNvSpPr txBox="1"/>
          <p:nvPr/>
        </p:nvSpPr>
        <p:spPr>
          <a:xfrm>
            <a:off x="4288524" y="4722750"/>
            <a:ext cx="567784" cy="438710"/>
          </a:xfrm>
          <a:prstGeom prst="rect">
            <a:avLst/>
          </a:prstGeom>
          <a:noFill/>
        </p:spPr>
        <p:txBody>
          <a:bodyPr wrap="none" rtlCol="0" anchor="ctr">
            <a:spAutoFit/>
          </a:bodyPr>
          <a:lstStyle/>
          <a:p>
            <a:pPr algn="ctr"/>
            <a:r>
              <a:rPr lang="en-US" sz="2251" b="1" dirty="0">
                <a:solidFill>
                  <a:schemeClr val="tx2"/>
                </a:solidFill>
                <a:latin typeface="Poppins" pitchFamily="2" charset="77"/>
                <a:cs typeface="Poppins" pitchFamily="2" charset="77"/>
              </a:rPr>
              <a:t>04</a:t>
            </a:r>
          </a:p>
        </p:txBody>
      </p:sp>
      <p:sp>
        <p:nvSpPr>
          <p:cNvPr id="31" name="TextBox 30">
            <a:extLst>
              <a:ext uri="{FF2B5EF4-FFF2-40B4-BE49-F238E27FC236}">
                <a16:creationId xmlns:a16="http://schemas.microsoft.com/office/drawing/2014/main" id="{BFABC06A-35AE-7A48-AF96-EF9BC48C9544}"/>
              </a:ext>
            </a:extLst>
          </p:cNvPr>
          <p:cNvSpPr txBox="1"/>
          <p:nvPr/>
        </p:nvSpPr>
        <p:spPr>
          <a:xfrm>
            <a:off x="5313512" y="4160484"/>
            <a:ext cx="546945" cy="438710"/>
          </a:xfrm>
          <a:prstGeom prst="rect">
            <a:avLst/>
          </a:prstGeom>
          <a:noFill/>
        </p:spPr>
        <p:txBody>
          <a:bodyPr wrap="none" rtlCol="0" anchor="ctr">
            <a:spAutoFit/>
          </a:bodyPr>
          <a:lstStyle/>
          <a:p>
            <a:pPr algn="ctr"/>
            <a:r>
              <a:rPr lang="en-US" sz="2251" b="1" dirty="0">
                <a:solidFill>
                  <a:schemeClr val="tx2"/>
                </a:solidFill>
                <a:latin typeface="Poppins" pitchFamily="2" charset="77"/>
                <a:cs typeface="Poppins" pitchFamily="2" charset="77"/>
              </a:rPr>
              <a:t>03</a:t>
            </a:r>
          </a:p>
        </p:txBody>
      </p:sp>
      <p:sp>
        <p:nvSpPr>
          <p:cNvPr id="32" name="TextBox 31">
            <a:extLst>
              <a:ext uri="{FF2B5EF4-FFF2-40B4-BE49-F238E27FC236}">
                <a16:creationId xmlns:a16="http://schemas.microsoft.com/office/drawing/2014/main" id="{299F4356-2177-864A-B2DA-037F1B6835CB}"/>
              </a:ext>
            </a:extLst>
          </p:cNvPr>
          <p:cNvSpPr txBox="1"/>
          <p:nvPr/>
        </p:nvSpPr>
        <p:spPr>
          <a:xfrm>
            <a:off x="5318321" y="2966678"/>
            <a:ext cx="537327" cy="438710"/>
          </a:xfrm>
          <a:prstGeom prst="rect">
            <a:avLst/>
          </a:prstGeom>
          <a:noFill/>
        </p:spPr>
        <p:txBody>
          <a:bodyPr wrap="none" rtlCol="0" anchor="ctr">
            <a:spAutoFit/>
          </a:bodyPr>
          <a:lstStyle/>
          <a:p>
            <a:pPr algn="ctr"/>
            <a:r>
              <a:rPr lang="en-US" sz="2251" b="1" dirty="0">
                <a:solidFill>
                  <a:schemeClr val="tx2"/>
                </a:solidFill>
                <a:latin typeface="Poppins" pitchFamily="2" charset="77"/>
                <a:cs typeface="Poppins" pitchFamily="2" charset="77"/>
              </a:rPr>
              <a:t>02</a:t>
            </a:r>
          </a:p>
        </p:txBody>
      </p:sp>
      <p:sp>
        <p:nvSpPr>
          <p:cNvPr id="33" name="TextBox 32">
            <a:extLst>
              <a:ext uri="{FF2B5EF4-FFF2-40B4-BE49-F238E27FC236}">
                <a16:creationId xmlns:a16="http://schemas.microsoft.com/office/drawing/2014/main" id="{48E82C84-6C1F-6E44-861F-1DB22426A7D8}"/>
              </a:ext>
            </a:extLst>
          </p:cNvPr>
          <p:cNvSpPr txBox="1"/>
          <p:nvPr/>
        </p:nvSpPr>
        <p:spPr>
          <a:xfrm>
            <a:off x="3276057" y="4160484"/>
            <a:ext cx="559769" cy="438710"/>
          </a:xfrm>
          <a:prstGeom prst="rect">
            <a:avLst/>
          </a:prstGeom>
          <a:noFill/>
        </p:spPr>
        <p:txBody>
          <a:bodyPr wrap="none" rtlCol="0" anchor="ctr">
            <a:spAutoFit/>
          </a:bodyPr>
          <a:lstStyle/>
          <a:p>
            <a:pPr algn="ctr"/>
            <a:r>
              <a:rPr lang="en-US" sz="2251" b="1" dirty="0">
                <a:solidFill>
                  <a:schemeClr val="tx2"/>
                </a:solidFill>
                <a:latin typeface="Poppins" pitchFamily="2" charset="77"/>
                <a:cs typeface="Poppins" pitchFamily="2" charset="77"/>
              </a:rPr>
              <a:t>05</a:t>
            </a:r>
          </a:p>
        </p:txBody>
      </p:sp>
      <p:sp>
        <p:nvSpPr>
          <p:cNvPr id="34" name="TextBox 33">
            <a:extLst>
              <a:ext uri="{FF2B5EF4-FFF2-40B4-BE49-F238E27FC236}">
                <a16:creationId xmlns:a16="http://schemas.microsoft.com/office/drawing/2014/main" id="{8BB79663-A571-2F44-A816-E1E65D2BE06D}"/>
              </a:ext>
            </a:extLst>
          </p:cNvPr>
          <p:cNvSpPr txBox="1"/>
          <p:nvPr/>
        </p:nvSpPr>
        <p:spPr>
          <a:xfrm>
            <a:off x="3277659" y="2966678"/>
            <a:ext cx="556563" cy="438710"/>
          </a:xfrm>
          <a:prstGeom prst="rect">
            <a:avLst/>
          </a:prstGeom>
          <a:noFill/>
        </p:spPr>
        <p:txBody>
          <a:bodyPr wrap="none" rtlCol="0" anchor="ctr">
            <a:spAutoFit/>
          </a:bodyPr>
          <a:lstStyle/>
          <a:p>
            <a:pPr algn="ctr"/>
            <a:r>
              <a:rPr lang="en-US" sz="2251" b="1" dirty="0">
                <a:solidFill>
                  <a:schemeClr val="tx2"/>
                </a:solidFill>
                <a:latin typeface="Poppins" pitchFamily="2" charset="77"/>
                <a:cs typeface="Poppins" pitchFamily="2" charset="77"/>
              </a:rPr>
              <a:t>06</a:t>
            </a:r>
          </a:p>
        </p:txBody>
      </p:sp>
      <p:sp>
        <p:nvSpPr>
          <p:cNvPr id="36" name="TextBox 35">
            <a:extLst>
              <a:ext uri="{FF2B5EF4-FFF2-40B4-BE49-F238E27FC236}">
                <a16:creationId xmlns:a16="http://schemas.microsoft.com/office/drawing/2014/main" id="{12B00F05-9834-214A-8146-B325F2F987AF}"/>
              </a:ext>
            </a:extLst>
          </p:cNvPr>
          <p:cNvSpPr txBox="1"/>
          <p:nvPr/>
        </p:nvSpPr>
        <p:spPr>
          <a:xfrm>
            <a:off x="339064" y="2211000"/>
            <a:ext cx="2097113" cy="461665"/>
          </a:xfrm>
          <a:prstGeom prst="rect">
            <a:avLst/>
          </a:prstGeom>
          <a:noFill/>
        </p:spPr>
        <p:txBody>
          <a:bodyPr wrap="none" rtlCol="0" anchor="t" anchorCtr="0">
            <a:spAutoFit/>
          </a:bodyPr>
          <a:lstStyle/>
          <a:p>
            <a:pPr algn="r"/>
            <a:r>
              <a:rPr lang="en-US" sz="1200" b="1" dirty="0">
                <a:solidFill>
                  <a:schemeClr val="accent1"/>
                </a:solidFill>
                <a:latin typeface="Poppins" pitchFamily="2" charset="77"/>
                <a:ea typeface="League Spartan" charset="0"/>
                <a:cs typeface="Poppins" pitchFamily="2" charset="77"/>
              </a:rPr>
              <a:t>TYPE OF RE TECHNOLOGY</a:t>
            </a:r>
          </a:p>
          <a:p>
            <a:pPr algn="r"/>
            <a:r>
              <a:rPr lang="en-US" sz="1200" b="1" dirty="0">
                <a:solidFill>
                  <a:schemeClr val="accent1"/>
                </a:solidFill>
                <a:latin typeface="Poppins" pitchFamily="2" charset="77"/>
                <a:ea typeface="League Spartan" charset="0"/>
                <a:cs typeface="Poppins" pitchFamily="2" charset="77"/>
              </a:rPr>
              <a:t>(SOLAR WAS PREFERRED)</a:t>
            </a:r>
          </a:p>
        </p:txBody>
      </p:sp>
      <p:sp>
        <p:nvSpPr>
          <p:cNvPr id="38" name="TextBox 37">
            <a:extLst>
              <a:ext uri="{FF2B5EF4-FFF2-40B4-BE49-F238E27FC236}">
                <a16:creationId xmlns:a16="http://schemas.microsoft.com/office/drawing/2014/main" id="{A850C65F-A8CF-B34E-BF32-C943073EA445}"/>
              </a:ext>
            </a:extLst>
          </p:cNvPr>
          <p:cNvSpPr txBox="1"/>
          <p:nvPr/>
        </p:nvSpPr>
        <p:spPr>
          <a:xfrm>
            <a:off x="566755" y="3438801"/>
            <a:ext cx="1869422" cy="461665"/>
          </a:xfrm>
          <a:prstGeom prst="rect">
            <a:avLst/>
          </a:prstGeom>
          <a:noFill/>
        </p:spPr>
        <p:txBody>
          <a:bodyPr wrap="none" rtlCol="0" anchor="t" anchorCtr="0">
            <a:spAutoFit/>
          </a:bodyPr>
          <a:lstStyle/>
          <a:p>
            <a:pPr algn="r"/>
            <a:r>
              <a:rPr lang="en-US" sz="1200" b="1" dirty="0">
                <a:solidFill>
                  <a:schemeClr val="accent6"/>
                </a:solidFill>
                <a:latin typeface="Poppins" pitchFamily="2" charset="77"/>
                <a:ea typeface="League Spartan" charset="0"/>
                <a:cs typeface="Poppins" pitchFamily="2" charset="77"/>
              </a:rPr>
              <a:t>RATE OF RETURN</a:t>
            </a:r>
          </a:p>
          <a:p>
            <a:pPr algn="r"/>
            <a:r>
              <a:rPr lang="en-US" sz="1200" b="1" dirty="0">
                <a:solidFill>
                  <a:schemeClr val="accent6"/>
                </a:solidFill>
                <a:latin typeface="Poppins" pitchFamily="2" charset="77"/>
                <a:ea typeface="League Spartan" charset="0"/>
                <a:cs typeface="Poppins" pitchFamily="2" charset="77"/>
              </a:rPr>
              <a:t>PRICE OF INVESTMENT</a:t>
            </a:r>
          </a:p>
        </p:txBody>
      </p:sp>
      <p:sp>
        <p:nvSpPr>
          <p:cNvPr id="40" name="TextBox 39">
            <a:extLst>
              <a:ext uri="{FF2B5EF4-FFF2-40B4-BE49-F238E27FC236}">
                <a16:creationId xmlns:a16="http://schemas.microsoft.com/office/drawing/2014/main" id="{7D633EBD-C47B-7148-8AAC-FC2192017D45}"/>
              </a:ext>
            </a:extLst>
          </p:cNvPr>
          <p:cNvSpPr txBox="1"/>
          <p:nvPr/>
        </p:nvSpPr>
        <p:spPr>
          <a:xfrm>
            <a:off x="387218" y="4750766"/>
            <a:ext cx="2048959" cy="276999"/>
          </a:xfrm>
          <a:prstGeom prst="rect">
            <a:avLst/>
          </a:prstGeom>
          <a:noFill/>
        </p:spPr>
        <p:txBody>
          <a:bodyPr wrap="none" rtlCol="0" anchor="t" anchorCtr="0">
            <a:spAutoFit/>
          </a:bodyPr>
          <a:lstStyle/>
          <a:p>
            <a:pPr algn="r"/>
            <a:r>
              <a:rPr lang="en-US" sz="1200" b="1" dirty="0">
                <a:solidFill>
                  <a:schemeClr val="accent5"/>
                </a:solidFill>
                <a:latin typeface="Poppins" pitchFamily="2" charset="77"/>
                <a:ea typeface="League Spartan" charset="0"/>
                <a:cs typeface="Poppins" pitchFamily="2" charset="77"/>
              </a:rPr>
              <a:t>DEVELOPER REPUTATION</a:t>
            </a:r>
          </a:p>
        </p:txBody>
      </p:sp>
      <p:sp>
        <p:nvSpPr>
          <p:cNvPr id="42" name="TextBox 41">
            <a:extLst>
              <a:ext uri="{FF2B5EF4-FFF2-40B4-BE49-F238E27FC236}">
                <a16:creationId xmlns:a16="http://schemas.microsoft.com/office/drawing/2014/main" id="{4A8C34BF-6FD0-9E46-9F76-DB83313EDA20}"/>
              </a:ext>
            </a:extLst>
          </p:cNvPr>
          <p:cNvSpPr txBox="1"/>
          <p:nvPr/>
        </p:nvSpPr>
        <p:spPr>
          <a:xfrm>
            <a:off x="6716394" y="2211000"/>
            <a:ext cx="1643399" cy="276999"/>
          </a:xfrm>
          <a:prstGeom prst="rect">
            <a:avLst/>
          </a:prstGeom>
          <a:noFill/>
        </p:spPr>
        <p:txBody>
          <a:bodyPr wrap="none" rtlCol="0" anchor="t" anchorCtr="0">
            <a:spAutoFit/>
          </a:bodyPr>
          <a:lstStyle/>
          <a:p>
            <a:r>
              <a:rPr lang="en-US" sz="1200" b="1" dirty="0">
                <a:solidFill>
                  <a:schemeClr val="accent2"/>
                </a:solidFill>
                <a:latin typeface="Poppins" pitchFamily="2" charset="77"/>
                <a:ea typeface="League Spartan" charset="0"/>
                <a:cs typeface="Poppins" pitchFamily="2" charset="77"/>
              </a:rPr>
              <a:t>PROJECT VIABILITY</a:t>
            </a:r>
          </a:p>
        </p:txBody>
      </p:sp>
      <p:sp>
        <p:nvSpPr>
          <p:cNvPr id="44" name="TextBox 43">
            <a:extLst>
              <a:ext uri="{FF2B5EF4-FFF2-40B4-BE49-F238E27FC236}">
                <a16:creationId xmlns:a16="http://schemas.microsoft.com/office/drawing/2014/main" id="{D00EA724-7AC2-B24B-B310-43C2943254B8}"/>
              </a:ext>
            </a:extLst>
          </p:cNvPr>
          <p:cNvSpPr txBox="1"/>
          <p:nvPr/>
        </p:nvSpPr>
        <p:spPr>
          <a:xfrm>
            <a:off x="6412418" y="3429000"/>
            <a:ext cx="2090637" cy="461665"/>
          </a:xfrm>
          <a:prstGeom prst="rect">
            <a:avLst/>
          </a:prstGeom>
          <a:noFill/>
        </p:spPr>
        <p:txBody>
          <a:bodyPr wrap="none" rtlCol="0" anchor="t" anchorCtr="0">
            <a:spAutoFit/>
          </a:bodyPr>
          <a:lstStyle/>
          <a:p>
            <a:r>
              <a:rPr lang="en-US" sz="1200" b="1" dirty="0">
                <a:solidFill>
                  <a:schemeClr val="accent3"/>
                </a:solidFill>
                <a:latin typeface="Poppins" pitchFamily="2" charset="77"/>
                <a:ea typeface="League Spartan" charset="0"/>
                <a:cs typeface="Poppins" pitchFamily="2" charset="77"/>
              </a:rPr>
              <a:t>PLATFORM SECURITY</a:t>
            </a:r>
          </a:p>
          <a:p>
            <a:r>
              <a:rPr lang="en-US" sz="1200" b="1" dirty="0">
                <a:solidFill>
                  <a:schemeClr val="accent3"/>
                </a:solidFill>
                <a:latin typeface="Poppins" pitchFamily="2" charset="77"/>
                <a:ea typeface="League Spartan" charset="0"/>
                <a:cs typeface="Poppins" pitchFamily="2" charset="77"/>
              </a:rPr>
              <a:t> AND  USER FRIENDLINESS</a:t>
            </a:r>
          </a:p>
        </p:txBody>
      </p:sp>
      <p:sp>
        <p:nvSpPr>
          <p:cNvPr id="46" name="TextBox 45">
            <a:extLst>
              <a:ext uri="{FF2B5EF4-FFF2-40B4-BE49-F238E27FC236}">
                <a16:creationId xmlns:a16="http://schemas.microsoft.com/office/drawing/2014/main" id="{598F3AC1-7361-A14E-B3AF-1A5A617C780C}"/>
              </a:ext>
            </a:extLst>
          </p:cNvPr>
          <p:cNvSpPr txBox="1"/>
          <p:nvPr/>
        </p:nvSpPr>
        <p:spPr>
          <a:xfrm>
            <a:off x="6531841" y="4740801"/>
            <a:ext cx="1851789" cy="461665"/>
          </a:xfrm>
          <a:prstGeom prst="rect">
            <a:avLst/>
          </a:prstGeom>
          <a:noFill/>
        </p:spPr>
        <p:txBody>
          <a:bodyPr wrap="none" rtlCol="0" anchor="t" anchorCtr="0">
            <a:spAutoFit/>
          </a:bodyPr>
          <a:lstStyle/>
          <a:p>
            <a:r>
              <a:rPr lang="en-US" sz="1200" b="1" dirty="0">
                <a:solidFill>
                  <a:schemeClr val="accent4"/>
                </a:solidFill>
                <a:latin typeface="Poppins" pitchFamily="2" charset="77"/>
                <a:ea typeface="League Spartan" charset="0"/>
                <a:cs typeface="Poppins" pitchFamily="2" charset="77"/>
              </a:rPr>
              <a:t>GOVERNMENT POLICY</a:t>
            </a:r>
          </a:p>
          <a:p>
            <a:r>
              <a:rPr lang="en-US" sz="1200" b="1" dirty="0">
                <a:solidFill>
                  <a:schemeClr val="accent4"/>
                </a:solidFill>
                <a:latin typeface="Poppins" pitchFamily="2" charset="77"/>
                <a:ea typeface="League Spartan" charset="0"/>
                <a:cs typeface="Poppins" pitchFamily="2" charset="77"/>
              </a:rPr>
              <a:t>PAYBACK TIME</a:t>
            </a:r>
          </a:p>
        </p:txBody>
      </p:sp>
    </p:spTree>
    <p:extLst>
      <p:ext uri="{BB962C8B-B14F-4D97-AF65-F5344CB8AC3E}">
        <p14:creationId xmlns:p14="http://schemas.microsoft.com/office/powerpoint/2010/main" val="33220534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931</TotalTime>
  <Words>892</Words>
  <Application>Microsoft Office PowerPoint</Application>
  <PresentationFormat>On-screen Show (4:3)</PresentationFormat>
  <Paragraphs>101</Paragraphs>
  <Slides>12</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Arial</vt:lpstr>
      <vt:lpstr>Arial Rounded MT Bold</vt:lpstr>
      <vt:lpstr>Bahnschrift Condensed</vt:lpstr>
      <vt:lpstr>Calibri</vt:lpstr>
      <vt:lpstr>Cambria</vt:lpstr>
      <vt:lpstr>Lato Light</vt:lpstr>
      <vt:lpstr>Poppins</vt:lpstr>
      <vt:lpstr>Times New Roman</vt:lpstr>
      <vt:lpstr>Adjacency</vt:lpstr>
      <vt:lpstr>WORLD SUSTAINABILITY CONFERENCE NOVEMBER 22, 2023</vt:lpstr>
      <vt:lpstr>Bridget Menyeh and Theo Acheampong 22nd November 2023</vt:lpstr>
      <vt:lpstr>PowerPoint Presentation</vt:lpstr>
      <vt:lpstr>Background</vt:lpstr>
      <vt:lpstr>Background Cont’d</vt:lpstr>
      <vt:lpstr>State of Literature and Gap </vt:lpstr>
      <vt:lpstr> Aim and Methodology</vt:lpstr>
      <vt:lpstr> Review Findings</vt:lpstr>
      <vt:lpstr>PowerPoint Presentation</vt:lpstr>
      <vt:lpstr>Findings/ Implications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dc:creator>
  <cp:lastModifiedBy>Leah Morrison (lib)</cp:lastModifiedBy>
  <cp:revision>17</cp:revision>
  <dcterms:created xsi:type="dcterms:W3CDTF">2021-10-13T09:34:14Z</dcterms:created>
  <dcterms:modified xsi:type="dcterms:W3CDTF">2023-12-18T15:56:34Z</dcterms:modified>
</cp:coreProperties>
</file>