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8" r:id="rId5"/>
    <p:sldMasterId id="2147483693" r:id="rId6"/>
  </p:sldMasterIdLst>
  <p:notesMasterIdLst>
    <p:notesMasterId r:id="rId17"/>
  </p:notesMasterIdLst>
  <p:sldIdLst>
    <p:sldId id="256" r:id="rId7"/>
    <p:sldId id="380" r:id="rId8"/>
    <p:sldId id="600" r:id="rId9"/>
    <p:sldId id="473" r:id="rId10"/>
    <p:sldId id="588" r:id="rId11"/>
    <p:sldId id="591" r:id="rId12"/>
    <p:sldId id="593" r:id="rId13"/>
    <p:sldId id="594" r:id="rId14"/>
    <p:sldId id="599" r:id="rId15"/>
    <p:sldId id="490" r:id="rId16"/>
  </p:sldIdLst>
  <p:sldSz cx="11537950" cy="6489700"/>
  <p:notesSz cx="8636000" cy="648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3253" autoAdjust="0"/>
  </p:normalViewPr>
  <p:slideViewPr>
    <p:cSldViewPr>
      <p:cViewPr varScale="1">
        <p:scale>
          <a:sx n="82" d="100"/>
          <a:sy n="82" d="100"/>
        </p:scale>
        <p:origin x="930" y="84"/>
      </p:cViewPr>
      <p:guideLst>
        <p:guide orient="horz" pos="288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065e0de5b277d21/Desktop/Documents%202021/PhD%20Caprock%20NEW%20Documents/Caprock%20Experiments%20Preparation%202022/COMPILED%20RELEVANT%20MATERIALS%20FOR%20UKCCSRC%20PROJECT/Phase%203_CO2_Injection_withdrawal%20Rate_Time_Prof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B-47C8-8F05-9A01366070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B-47C8-8F05-9A01366070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B-47C8-8F05-9A0136607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'[Phase 3_CO2_Injection_withdrawal Rate_Time_Profile.xlsx]Sheet1'!$B$3:$B$32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</c:v>
                </c:pt>
                <c:pt idx="22">
                  <c:v>10.25</c:v>
                </c:pt>
                <c:pt idx="23">
                  <c:v>10.25</c:v>
                </c:pt>
                <c:pt idx="24">
                  <c:v>11</c:v>
                </c:pt>
                <c:pt idx="25">
                  <c:v>11.5</c:v>
                </c:pt>
                <c:pt idx="26">
                  <c:v>12</c:v>
                </c:pt>
                <c:pt idx="27">
                  <c:v>12.25</c:v>
                </c:pt>
                <c:pt idx="28">
                  <c:v>12.25</c:v>
                </c:pt>
                <c:pt idx="29">
                  <c:v>12.5</c:v>
                </c:pt>
              </c:numCache>
            </c:numRef>
          </c:xVal>
          <c:yVal>
            <c:numRef>
              <c:f>'[Phase 3_CO2_Injection_withdrawal Rate_Time_Profile.xlsx]Sheet1'!$C$3:$C$32</c:f>
              <c:numCache>
                <c:formatCode>General</c:formatCode>
                <c:ptCount val="3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0</c:v>
                </c:pt>
                <c:pt idx="22">
                  <c:v>0</c:v>
                </c:pt>
                <c:pt idx="23">
                  <c:v>-15</c:v>
                </c:pt>
                <c:pt idx="24">
                  <c:v>-15</c:v>
                </c:pt>
                <c:pt idx="25">
                  <c:v>-15</c:v>
                </c:pt>
                <c:pt idx="26">
                  <c:v>-15</c:v>
                </c:pt>
                <c:pt idx="27">
                  <c:v>-15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37-4EE3-911C-89DB4D65D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4875184"/>
        <c:axId val="1794874224"/>
      </c:scatterChart>
      <c:valAx>
        <c:axId val="1794875184"/>
        <c:scaling>
          <c:orientation val="minMax"/>
          <c:max val="12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Time (year)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4874224"/>
        <c:crossesAt val="-25"/>
        <c:crossBetween val="midCat"/>
      </c:valAx>
      <c:valAx>
        <c:axId val="1794874224"/>
        <c:scaling>
          <c:orientation val="minMax"/>
          <c:min val="-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Rate (kg/s)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487518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1738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91088" y="0"/>
            <a:ext cx="3743325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8ECA-CF73-4A6E-AA22-94CDE3B723BF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0138" y="811213"/>
            <a:ext cx="3895725" cy="219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63600" y="3122613"/>
            <a:ext cx="6908800" cy="2555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64263"/>
            <a:ext cx="3741738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891088" y="6164263"/>
            <a:ext cx="3743325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7E20-6289-4F5F-B5FB-2FB70A0E1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9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3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4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4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74" y="1766257"/>
            <a:ext cx="8653463" cy="986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205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893" y="2919364"/>
            <a:ext cx="8653463" cy="14872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71"/>
            </a:lvl1pPr>
            <a:lvl2pPr marL="432648" indent="0" algn="ctr">
              <a:buNone/>
              <a:defRPr sz="1893"/>
            </a:lvl2pPr>
            <a:lvl3pPr marL="865297" indent="0" algn="ctr">
              <a:buNone/>
              <a:defRPr sz="1703"/>
            </a:lvl3pPr>
            <a:lvl4pPr marL="1297945" indent="0" algn="ctr">
              <a:buNone/>
              <a:defRPr sz="1514"/>
            </a:lvl4pPr>
            <a:lvl5pPr marL="1730593" indent="0" algn="ctr">
              <a:buNone/>
              <a:defRPr sz="1514"/>
            </a:lvl5pPr>
            <a:lvl6pPr marL="2163242" indent="0" algn="ctr">
              <a:buNone/>
              <a:defRPr sz="1514"/>
            </a:lvl6pPr>
            <a:lvl7pPr marL="2595890" indent="0" algn="ctr">
              <a:buNone/>
              <a:defRPr sz="1514"/>
            </a:lvl7pPr>
            <a:lvl8pPr marL="3028539" indent="0" algn="ctr">
              <a:buNone/>
              <a:defRPr sz="1514"/>
            </a:lvl8pPr>
            <a:lvl9pPr marL="3461187" indent="0" algn="ctr">
              <a:buNone/>
              <a:defRPr sz="151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0D442CA7-1E5C-4F8B-BC8A-CB1375C6C7A5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8700" y="1037550"/>
            <a:ext cx="5841087" cy="43725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71"/>
            </a:lvl1pPr>
            <a:lvl2pPr marL="432648" indent="0">
              <a:buNone/>
              <a:defRPr sz="2650"/>
            </a:lvl2pPr>
            <a:lvl3pPr marL="865297" indent="0">
              <a:buNone/>
              <a:defRPr sz="2271"/>
            </a:lvl3pPr>
            <a:lvl4pPr marL="1297945" indent="0">
              <a:buNone/>
              <a:defRPr sz="1893"/>
            </a:lvl4pPr>
            <a:lvl5pPr marL="1730593" indent="0">
              <a:buNone/>
              <a:defRPr sz="1893"/>
            </a:lvl5pPr>
            <a:lvl6pPr marL="2163242" indent="0">
              <a:buNone/>
              <a:defRPr sz="1893"/>
            </a:lvl6pPr>
            <a:lvl7pPr marL="2595890" indent="0">
              <a:buNone/>
              <a:defRPr sz="1893"/>
            </a:lvl7pPr>
            <a:lvl8pPr marL="3028539" indent="0">
              <a:buNone/>
              <a:defRPr sz="1893"/>
            </a:lvl8pPr>
            <a:lvl9pPr marL="3461187" indent="0">
              <a:buNone/>
              <a:defRPr sz="18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6802" y="1037550"/>
            <a:ext cx="3722792" cy="997491"/>
          </a:xfrm>
          <a:prstGeom prst="rect">
            <a:avLst/>
          </a:prstGeom>
        </p:spPr>
        <p:txBody>
          <a:bodyPr anchor="t"/>
          <a:lstStyle>
            <a:lvl1pPr>
              <a:defRPr sz="3028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305" y="2051065"/>
            <a:ext cx="3721289" cy="3606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4"/>
            </a:lvl1pPr>
            <a:lvl2pPr marL="432648" indent="0">
              <a:buNone/>
              <a:defRPr sz="1325"/>
            </a:lvl2pPr>
            <a:lvl3pPr marL="865297" indent="0">
              <a:buNone/>
              <a:defRPr sz="1136"/>
            </a:lvl3pPr>
            <a:lvl4pPr marL="1297945" indent="0">
              <a:buNone/>
              <a:defRPr sz="946"/>
            </a:lvl4pPr>
            <a:lvl5pPr marL="1730593" indent="0">
              <a:buNone/>
              <a:defRPr sz="946"/>
            </a:lvl5pPr>
            <a:lvl6pPr marL="2163242" indent="0">
              <a:buNone/>
              <a:defRPr sz="946"/>
            </a:lvl6pPr>
            <a:lvl7pPr marL="2595890" indent="0">
              <a:buNone/>
              <a:defRPr sz="946"/>
            </a:lvl7pPr>
            <a:lvl8pPr marL="3028539" indent="0">
              <a:buNone/>
              <a:defRPr sz="946"/>
            </a:lvl8pPr>
            <a:lvl9pPr marL="3461187" indent="0">
              <a:buNone/>
              <a:defRPr sz="9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8B38DFEE-61CF-4EB3-9B01-FE28705232BE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A6633A-014E-4795-BA97-D1038FF1D9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3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0915" cy="650274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03076" y="-1"/>
            <a:ext cx="10447839" cy="413346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18" name="Freeform 17"/>
          <p:cNvSpPr/>
          <p:nvPr userDrawn="1"/>
        </p:nvSpPr>
        <p:spPr>
          <a:xfrm>
            <a:off x="0" y="-11238"/>
            <a:ext cx="3449366" cy="88023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6065012"/>
            <a:ext cx="9374583" cy="437734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15581"/>
            <a:ext cx="2471820" cy="609453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100602" y="5635083"/>
            <a:ext cx="3437348" cy="867663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03076" y="-1"/>
            <a:ext cx="10447839" cy="413346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5" name="Freeform 4"/>
          <p:cNvSpPr/>
          <p:nvPr userDrawn="1"/>
        </p:nvSpPr>
        <p:spPr>
          <a:xfrm>
            <a:off x="0" y="-11238"/>
            <a:ext cx="3449366" cy="88023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065012"/>
            <a:ext cx="9374583" cy="437734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15581"/>
            <a:ext cx="2471820" cy="609453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100602" y="5635083"/>
            <a:ext cx="3437348" cy="867663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" y="-16675"/>
            <a:ext cx="11537950" cy="64897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03076" y="-1"/>
            <a:ext cx="10447839" cy="413346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5" name="Freeform 4"/>
          <p:cNvSpPr/>
          <p:nvPr userDrawn="1"/>
        </p:nvSpPr>
        <p:spPr>
          <a:xfrm>
            <a:off x="0" y="-11238"/>
            <a:ext cx="3449366" cy="88023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065012"/>
            <a:ext cx="9374583" cy="437734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15581"/>
            <a:ext cx="2471820" cy="609453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100602" y="5635083"/>
            <a:ext cx="3437348" cy="867663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0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5931" cy="64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1171" y="369856"/>
            <a:ext cx="1051560" cy="5499721"/>
          </a:xfrm>
          <a:prstGeom prst="rect">
            <a:avLst/>
          </a:prstGeom>
        </p:spPr>
        <p:txBody>
          <a:bodyPr vert="eaVert"/>
          <a:lstStyle>
            <a:lvl1pPr>
              <a:defRPr sz="3217" b="1">
                <a:solidFill>
                  <a:srgbClr val="6921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690" y="381874"/>
            <a:ext cx="8824158" cy="5499721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047" y="532789"/>
            <a:ext cx="1185775" cy="328512"/>
          </a:xfrm>
          <a:prstGeom prst="rect">
            <a:avLst/>
          </a:prstGeom>
        </p:spPr>
        <p:txBody>
          <a:bodyPr anchor="ctr"/>
          <a:lstStyle>
            <a:lvl1pPr>
              <a:defRPr sz="946">
                <a:solidFill>
                  <a:srgbClr val="69216A"/>
                </a:solidFill>
              </a:defRPr>
            </a:lvl1pPr>
          </a:lstStyle>
          <a:p>
            <a:fld id="{5CB64A28-3B6D-4247-BFEA-8DD55CD44247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342632" y="2889102"/>
            <a:ext cx="5091734" cy="339065"/>
          </a:xfrm>
          <a:prstGeom prst="rect">
            <a:avLst/>
          </a:prstGeom>
        </p:spPr>
        <p:txBody>
          <a:bodyPr anchor="ctr"/>
          <a:lstStyle>
            <a:lvl1pPr algn="l">
              <a:defRPr sz="94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068" y="138930"/>
            <a:ext cx="408610" cy="339065"/>
          </a:xfrm>
          <a:prstGeom prst="rect">
            <a:avLst/>
          </a:prstGeom>
        </p:spPr>
        <p:txBody>
          <a:bodyPr anchor="ctr"/>
          <a:lstStyle>
            <a:lvl1pPr>
              <a:defRPr sz="1136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4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83" y="1773168"/>
            <a:ext cx="9951482" cy="1236912"/>
          </a:xfrm>
          <a:prstGeom prst="rect">
            <a:avLst/>
          </a:prstGeom>
        </p:spPr>
        <p:txBody>
          <a:bodyPr anchor="t"/>
          <a:lstStyle>
            <a:lvl1pPr>
              <a:defRPr sz="5678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83" y="3010081"/>
            <a:ext cx="9963501" cy="631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1">
                <a:solidFill>
                  <a:schemeClr val="tx1"/>
                </a:solidFill>
              </a:defRPr>
            </a:lvl1pPr>
            <a:lvl2pPr marL="432648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2pPr>
            <a:lvl3pPr marL="865297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3pPr>
            <a:lvl4pPr marL="1297945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4pPr>
            <a:lvl5pPr marL="1730593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5pPr>
            <a:lvl6pPr marL="2163242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6pPr>
            <a:lvl7pPr marL="2595890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7pPr>
            <a:lvl8pPr marL="3028539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8pPr>
            <a:lvl9pPr marL="3461187" indent="0">
              <a:buNone/>
              <a:defRPr sz="15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0981" y="2763233"/>
            <a:ext cx="9931041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0AC3EF23-785B-4769-8926-89304180CBF7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78" y="971089"/>
            <a:ext cx="9951482" cy="716468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78" y="1663521"/>
            <a:ext cx="9951482" cy="3839859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78D5F31D-721D-466B-99A0-39ECA1DF0CCA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794064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7538" y="6106876"/>
            <a:ext cx="1273982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9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32" y="972458"/>
            <a:ext cx="9951482" cy="888691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532" y="1679561"/>
            <a:ext cx="4903629" cy="411765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9385" y="1679561"/>
            <a:ext cx="4903629" cy="411765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B56C7D2C-A1A0-4CBF-9507-648E7780A535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603" y="1769714"/>
            <a:ext cx="4881093" cy="779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50" b="1"/>
            </a:lvl1pPr>
            <a:lvl2pPr marL="432648" indent="0">
              <a:buNone/>
              <a:defRPr sz="1893" b="1"/>
            </a:lvl2pPr>
            <a:lvl3pPr marL="865297" indent="0">
              <a:buNone/>
              <a:defRPr sz="1703" b="1"/>
            </a:lvl3pPr>
            <a:lvl4pPr marL="1297945" indent="0">
              <a:buNone/>
              <a:defRPr sz="1514" b="1"/>
            </a:lvl4pPr>
            <a:lvl5pPr marL="1730593" indent="0">
              <a:buNone/>
              <a:defRPr sz="1514" b="1"/>
            </a:lvl5pPr>
            <a:lvl6pPr marL="2163242" indent="0">
              <a:buNone/>
              <a:defRPr sz="1514" b="1"/>
            </a:lvl6pPr>
            <a:lvl7pPr marL="2595890" indent="0">
              <a:buNone/>
              <a:defRPr sz="1514" b="1"/>
            </a:lvl7pPr>
            <a:lvl8pPr marL="3028539" indent="0">
              <a:buNone/>
              <a:defRPr sz="1514" b="1"/>
            </a:lvl8pPr>
            <a:lvl9pPr marL="3461187" indent="0">
              <a:buNone/>
              <a:defRPr sz="15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03" y="2336019"/>
            <a:ext cx="4881093" cy="348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8789" y="1769714"/>
            <a:ext cx="4905132" cy="779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50" b="1"/>
            </a:lvl1pPr>
            <a:lvl2pPr marL="432648" indent="0">
              <a:buNone/>
              <a:defRPr sz="1893" b="1"/>
            </a:lvl2pPr>
            <a:lvl3pPr marL="865297" indent="0">
              <a:buNone/>
              <a:defRPr sz="1703" b="1"/>
            </a:lvl3pPr>
            <a:lvl4pPr marL="1297945" indent="0">
              <a:buNone/>
              <a:defRPr sz="1514" b="1"/>
            </a:lvl4pPr>
            <a:lvl5pPr marL="1730593" indent="0">
              <a:buNone/>
              <a:defRPr sz="1514" b="1"/>
            </a:lvl5pPr>
            <a:lvl6pPr marL="2163242" indent="0">
              <a:buNone/>
              <a:defRPr sz="1514" b="1"/>
            </a:lvl6pPr>
            <a:lvl7pPr marL="2595890" indent="0">
              <a:buNone/>
              <a:defRPr sz="1514" b="1"/>
            </a:lvl7pPr>
            <a:lvl8pPr marL="3028539" indent="0">
              <a:buNone/>
              <a:defRPr sz="1514" b="1"/>
            </a:lvl8pPr>
            <a:lvl9pPr marL="3461187" indent="0">
              <a:buNone/>
              <a:defRPr sz="15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0776" y="2344032"/>
            <a:ext cx="4905132" cy="348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9601" y="973010"/>
            <a:ext cx="9945400" cy="888691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D15EA2B0-3917-429C-91C8-B748CA542652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A9AFED-75F1-41C9-B54C-5F3FA6D2DCC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4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1531" y="973455"/>
            <a:ext cx="9951482" cy="1189778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8E5EA87A-568C-45B9-B24B-0D8737027171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2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74222CF2-E27E-49B9-9195-B00BA3A77D17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21625" y="853275"/>
          <a:ext cx="9951482" cy="475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13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60" y="973455"/>
            <a:ext cx="10288005" cy="66853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52860" y="1661545"/>
          <a:ext cx="10288005" cy="375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6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95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D739E"/>
                        </a:solidFill>
                      </a:endParaRPr>
                    </a:p>
                  </a:txBody>
                  <a:tcPr marL="86535" marR="86535" marT="43265" marB="43265"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6535" marR="86535" marT="43265" marB="43265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09F1A2B2-E10F-4A4D-BCCD-99A18CA5DAF2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A9AFED-75F1-41C9-B54C-5F3FA6D2DCC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7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04" y="1037549"/>
            <a:ext cx="3833965" cy="997491"/>
          </a:xfrm>
          <a:prstGeom prst="rect">
            <a:avLst/>
          </a:prstGeom>
        </p:spPr>
        <p:txBody>
          <a:bodyPr anchor="t"/>
          <a:lstStyle>
            <a:lvl1pPr>
              <a:defRPr sz="3028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701" y="1037548"/>
            <a:ext cx="6015518" cy="4380548"/>
          </a:xfrm>
          <a:prstGeom prst="rect">
            <a:avLst/>
          </a:prstGeom>
        </p:spPr>
        <p:txBody>
          <a:bodyPr/>
          <a:lstStyle>
            <a:lvl1pPr>
              <a:defRPr sz="3028">
                <a:solidFill>
                  <a:srgbClr val="69216A"/>
                </a:solidFill>
              </a:defRPr>
            </a:lvl1pPr>
            <a:lvl2pPr>
              <a:defRPr sz="2650"/>
            </a:lvl2pPr>
            <a:lvl3pPr>
              <a:defRPr sz="2271">
                <a:solidFill>
                  <a:srgbClr val="69216A"/>
                </a:solidFill>
              </a:defRPr>
            </a:lvl3pPr>
            <a:lvl4pPr>
              <a:defRPr sz="1893"/>
            </a:lvl4pPr>
            <a:lvl5pPr>
              <a:defRPr sz="1893">
                <a:solidFill>
                  <a:srgbClr val="69216A"/>
                </a:solidFill>
              </a:defRPr>
            </a:lvl5pPr>
            <a:lvl6pPr>
              <a:defRPr sz="1893"/>
            </a:lvl6pPr>
            <a:lvl7pPr>
              <a:defRPr sz="1893"/>
            </a:lvl7pPr>
            <a:lvl8pPr>
              <a:defRPr sz="1893"/>
            </a:lvl8pPr>
            <a:lvl9pPr>
              <a:defRPr sz="18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307" y="2051064"/>
            <a:ext cx="3832417" cy="3606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4"/>
            </a:lvl1pPr>
            <a:lvl2pPr marL="432648" indent="0">
              <a:buNone/>
              <a:defRPr sz="1325"/>
            </a:lvl2pPr>
            <a:lvl3pPr marL="865297" indent="0">
              <a:buNone/>
              <a:defRPr sz="1136"/>
            </a:lvl3pPr>
            <a:lvl4pPr marL="1297945" indent="0">
              <a:buNone/>
              <a:defRPr sz="946"/>
            </a:lvl4pPr>
            <a:lvl5pPr marL="1730593" indent="0">
              <a:buNone/>
              <a:defRPr sz="946"/>
            </a:lvl5pPr>
            <a:lvl6pPr marL="2163242" indent="0">
              <a:buNone/>
              <a:defRPr sz="946"/>
            </a:lvl6pPr>
            <a:lvl7pPr marL="2595890" indent="0">
              <a:buNone/>
              <a:defRPr sz="946"/>
            </a:lvl7pPr>
            <a:lvl8pPr marL="3028539" indent="0">
              <a:buNone/>
              <a:defRPr sz="946"/>
            </a:lvl8pPr>
            <a:lvl9pPr marL="3461187" indent="0">
              <a:buNone/>
              <a:defRPr sz="9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40984" y="6106877"/>
            <a:ext cx="1201260" cy="345516"/>
          </a:xfrm>
          <a:prstGeom prst="rect">
            <a:avLst/>
          </a:prstGeom>
        </p:spPr>
        <p:txBody>
          <a:bodyPr anchor="ctr" anchorCtr="0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fld id="{B7547804-81D3-4415-933D-7935B47B2B5E}" type="datetime4">
              <a:rPr lang="en-GB" smtClean="0"/>
              <a:t>07 December 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62" y="6106877"/>
            <a:ext cx="6029127" cy="345516"/>
          </a:xfrm>
          <a:prstGeom prst="rect">
            <a:avLst/>
          </a:prstGeom>
        </p:spPr>
        <p:txBody>
          <a:bodyPr anchor="ctr"/>
          <a:lstStyle>
            <a:lvl1pPr algn="l">
              <a:defRPr sz="1136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8677" y="6106876"/>
            <a:ext cx="3133685" cy="345516"/>
          </a:xfrm>
          <a:prstGeom prst="rect">
            <a:avLst/>
          </a:prstGeom>
        </p:spPr>
        <p:txBody>
          <a:bodyPr anchor="ctr" anchorCtr="0"/>
          <a:lstStyle>
            <a:lvl1pPr algn="r">
              <a:defRPr sz="113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A9AFED-75F1-41C9-B54C-5F3FA6D2DCC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7950" cy="6489700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36437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lvl1pPr algn="l" defTabSz="865297" rtl="0" eaLnBrk="1" latinLnBrk="0" hangingPunct="1">
        <a:lnSpc>
          <a:spcPct val="90000"/>
        </a:lnSpc>
        <a:spcBef>
          <a:spcPct val="0"/>
        </a:spcBef>
        <a:buNone/>
        <a:defRPr sz="4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324" indent="-216324" algn="l" defTabSz="865297" rtl="0" eaLnBrk="1" latinLnBrk="0" hangingPunct="1">
        <a:lnSpc>
          <a:spcPct val="90000"/>
        </a:lnSpc>
        <a:spcBef>
          <a:spcPts val="94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3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71" kern="1200">
          <a:solidFill>
            <a:schemeClr val="tx1"/>
          </a:solidFill>
          <a:latin typeface="+mn-lt"/>
          <a:ea typeface="+mn-ea"/>
          <a:cs typeface="+mn-cs"/>
        </a:defRPr>
      </a:lvl2pPr>
      <a:lvl3pPr marL="1081621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3pPr>
      <a:lvl4pPr marL="1514269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946918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379566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812214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244863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677511" indent="-216324" algn="l" defTabSz="865297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3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865297" rtl="0" eaLnBrk="1" latinLnBrk="0" hangingPunct="1">
        <a:lnSpc>
          <a:spcPct val="90000"/>
        </a:lnSpc>
        <a:spcBef>
          <a:spcPct val="0"/>
        </a:spcBef>
        <a:buNone/>
        <a:defRPr sz="4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324" indent="-216324" algn="l" defTabSz="865297" rtl="0" eaLnBrk="1" latinLnBrk="0" hangingPunct="1">
        <a:lnSpc>
          <a:spcPct val="90000"/>
        </a:lnSpc>
        <a:spcBef>
          <a:spcPts val="946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2271" kern="1200">
          <a:solidFill>
            <a:schemeClr val="tx1"/>
          </a:solidFill>
          <a:latin typeface="+mn-lt"/>
          <a:ea typeface="+mn-ea"/>
          <a:cs typeface="+mn-cs"/>
        </a:defRPr>
      </a:lvl2pPr>
      <a:lvl3pPr marL="108162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3pPr>
      <a:lvl4pPr marL="1514269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946918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379566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812214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24486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67751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561987" cy="65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865297" rtl="0" eaLnBrk="1" latinLnBrk="0" hangingPunct="1">
        <a:lnSpc>
          <a:spcPct val="90000"/>
        </a:lnSpc>
        <a:spcBef>
          <a:spcPct val="0"/>
        </a:spcBef>
        <a:buNone/>
        <a:defRPr sz="4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324" indent="-216324" algn="l" defTabSz="865297" rtl="0" eaLnBrk="1" latinLnBrk="0" hangingPunct="1">
        <a:lnSpc>
          <a:spcPct val="90000"/>
        </a:lnSpc>
        <a:spcBef>
          <a:spcPts val="946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2271" kern="1200">
          <a:solidFill>
            <a:schemeClr val="tx1"/>
          </a:solidFill>
          <a:latin typeface="+mn-lt"/>
          <a:ea typeface="+mn-ea"/>
          <a:cs typeface="+mn-cs"/>
        </a:defRPr>
      </a:lvl2pPr>
      <a:lvl3pPr marL="108162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3pPr>
      <a:lvl4pPr marL="1514269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946918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379566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812214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244863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677511" indent="-216324" algn="l" defTabSz="865297" rtl="0" eaLnBrk="1" latinLnBrk="0" hangingPunct="1">
        <a:lnSpc>
          <a:spcPct val="90000"/>
        </a:lnSpc>
        <a:spcBef>
          <a:spcPts val="473"/>
        </a:spcBef>
        <a:buFont typeface="Arial"/>
        <a:buChar char="•"/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865297" rtl="0" eaLnBrk="1" latinLnBrk="0" hangingPunct="1">
        <a:defRPr sz="17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i.gov/servlets/purl/1007193" TargetMode="External"/><Relationship Id="rId2" Type="http://schemas.openxmlformats.org/officeDocument/2006/relationships/hyperlink" Target="https://rgu-repository.worktribe.com/output/207208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450024"/>
            <a:ext cx="10820400" cy="147859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Formation Integrity Evaluation for Geosequestration of CO</a:t>
            </a:r>
            <a:r>
              <a:rPr lang="en-US" sz="3200" baseline="-25000" dirty="0">
                <a:cs typeface="Times New Roman" panose="02020603050405020304" pitchFamily="18" charset="0"/>
              </a:rPr>
              <a:t>2 </a:t>
            </a:r>
            <a:r>
              <a:rPr lang="en-US" sz="3200" dirty="0">
                <a:cs typeface="Times New Roman" panose="02020603050405020304" pitchFamily="18" charset="0"/>
              </a:rPr>
              <a:t>in Depleted Petroleum Reservoirs Under Cyclic Stress Conditions</a:t>
            </a:r>
            <a:br>
              <a:rPr lang="en-US" sz="3200" dirty="0">
                <a:cs typeface="Times New Roman" panose="02020603050405020304" pitchFamily="18" charset="0"/>
              </a:rPr>
            </a:br>
            <a:br>
              <a:rPr lang="en-US" sz="3200" dirty="0">
                <a:cs typeface="Times New Roman" panose="02020603050405020304" pitchFamily="18" charset="0"/>
              </a:rPr>
            </a:br>
            <a:br>
              <a:rPr lang="en-US" sz="3200" dirty="0">
                <a:cs typeface="Times New Roman" panose="02020603050405020304" pitchFamily="18" charset="0"/>
              </a:rPr>
            </a:b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8456E37-C588-626A-57E5-8CB0753AE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075" y="4083050"/>
            <a:ext cx="6781800" cy="457199"/>
          </a:xfrm>
        </p:spPr>
        <p:txBody>
          <a:bodyPr/>
          <a:lstStyle/>
          <a:p>
            <a:r>
              <a:rPr lang="en-GB" sz="2400" b="1" dirty="0"/>
              <a:t>Presented by: </a:t>
            </a:r>
            <a:r>
              <a:rPr lang="en-GB" sz="2400" dirty="0" err="1"/>
              <a:t>Efenwengbe</a:t>
            </a:r>
            <a:r>
              <a:rPr lang="en-GB" sz="2400" dirty="0"/>
              <a:t> </a:t>
            </a:r>
            <a:r>
              <a:rPr lang="en-GB" sz="2400" dirty="0" err="1"/>
              <a:t>Aminaho</a:t>
            </a:r>
            <a:r>
              <a:rPr lang="en-GB" sz="2400" dirty="0"/>
              <a:t> (PhD Candidate)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29053C-EC34-4A0A-819F-E9DDB6EEF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4894" y="3160725"/>
          <a:ext cx="108162" cy="16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829053C-EC34-4A0A-819F-E9DDB6EEF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4894" y="3160725"/>
                        <a:ext cx="108162" cy="16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B6249D-4430-4BE1-9001-7ABD5398B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4894" y="3160725"/>
          <a:ext cx="108162" cy="16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0B6249D-4430-4BE1-9001-7ABD5398B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4894" y="3160725"/>
                        <a:ext cx="108162" cy="16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752F07-0D96-3F2E-50D9-21CD20D77CFD}"/>
              </a:ext>
            </a:extLst>
          </p:cNvPr>
          <p:cNvSpPr txBox="1"/>
          <p:nvPr/>
        </p:nvSpPr>
        <p:spPr>
          <a:xfrm>
            <a:off x="2279756" y="2875518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Sand Management Network Student Competition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29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November 2023</a:t>
            </a:r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6983" y="1306954"/>
            <a:ext cx="9950873" cy="1254375"/>
          </a:xfrm>
        </p:spPr>
        <p:txBody>
          <a:bodyPr/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B2A74-611E-A33D-7D9E-468DE0BAC661}"/>
              </a:ext>
            </a:extLst>
          </p:cNvPr>
          <p:cNvSpPr txBox="1"/>
          <p:nvPr/>
        </p:nvSpPr>
        <p:spPr>
          <a:xfrm>
            <a:off x="4307909" y="3089052"/>
            <a:ext cx="3036656" cy="55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28" b="1" dirty="0"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1459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5315C81-4969-407B-A3CA-E91E0F65A976}"/>
              </a:ext>
            </a:extLst>
          </p:cNvPr>
          <p:cNvSpPr txBox="1">
            <a:spLocks/>
          </p:cNvSpPr>
          <p:nvPr/>
        </p:nvSpPr>
        <p:spPr>
          <a:xfrm>
            <a:off x="1912620" y="911453"/>
            <a:ext cx="7712710" cy="5479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160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831B6-10A3-0D65-99B8-256B374E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37519-B0CE-A3BA-51C0-BABA94C7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602" y="2278122"/>
            <a:ext cx="2933700" cy="1957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8B2E79-CE52-D59E-DA83-A30AE008AD6B}"/>
              </a:ext>
            </a:extLst>
          </p:cNvPr>
          <p:cNvSpPr txBox="1">
            <a:spLocks/>
          </p:cNvSpPr>
          <p:nvPr/>
        </p:nvSpPr>
        <p:spPr>
          <a:xfrm>
            <a:off x="252125" y="3092450"/>
            <a:ext cx="5845175" cy="28926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8652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5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881F7-1869-59F0-68DF-8952DCA51D98}"/>
              </a:ext>
            </a:extLst>
          </p:cNvPr>
          <p:cNvSpPr txBox="1"/>
          <p:nvPr/>
        </p:nvSpPr>
        <p:spPr>
          <a:xfrm>
            <a:off x="4930775" y="1733758"/>
            <a:ext cx="990600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3" dirty="0">
                <a:cs typeface="Times New Roman" panose="02020603050405020304" pitchFamily="18" charset="0"/>
              </a:rPr>
              <a:t>(a)</a:t>
            </a:r>
            <a:endParaRPr lang="en-GB" sz="1703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A5055-CB25-E216-3CE4-CE8A5F4ABE2F}"/>
              </a:ext>
            </a:extLst>
          </p:cNvPr>
          <p:cNvSpPr txBox="1"/>
          <p:nvPr/>
        </p:nvSpPr>
        <p:spPr>
          <a:xfrm>
            <a:off x="8207375" y="1798862"/>
            <a:ext cx="990600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3" dirty="0">
                <a:cs typeface="Times New Roman" panose="02020603050405020304" pitchFamily="18" charset="0"/>
              </a:rPr>
              <a:t>(b)</a:t>
            </a:r>
            <a:endParaRPr lang="en-GB" sz="1703" dirty="0">
              <a:cs typeface="Times New Roman" panose="02020603050405020304" pitchFamily="18" charset="0"/>
            </a:endParaRPr>
          </a:p>
        </p:txBody>
      </p:sp>
      <p:pic>
        <p:nvPicPr>
          <p:cNvPr id="1028" name="Picture 4" descr="Details are in the caption following the image">
            <a:extLst>
              <a:ext uri="{FF2B5EF4-FFF2-40B4-BE49-F238E27FC236}">
                <a16:creationId xmlns:a16="http://schemas.microsoft.com/office/drawing/2014/main" id="{678FE4CB-63CF-0C98-D5B8-9DF4A96A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1" y="2101850"/>
            <a:ext cx="3104386" cy="31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28DF27-9C73-0ED4-DB81-D00AAB84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5073650"/>
            <a:ext cx="1617345" cy="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3EB9FC-C7AD-57EA-F69D-29165EA8302C}"/>
              </a:ext>
            </a:extLst>
          </p:cNvPr>
          <p:cNvSpPr txBox="1"/>
          <p:nvPr/>
        </p:nvSpPr>
        <p:spPr>
          <a:xfrm>
            <a:off x="5670" y="5775783"/>
            <a:ext cx="576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Figure 2: </a:t>
            </a:r>
            <a:r>
              <a:rPr lang="en-US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Petroleum reservoir-caprock structure.</a:t>
            </a:r>
            <a:endParaRPr lang="en-GB" sz="1600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88A7-3942-02E5-A302-3594DA31424A}"/>
              </a:ext>
            </a:extLst>
          </p:cNvPr>
          <p:cNvSpPr txBox="1"/>
          <p:nvPr/>
        </p:nvSpPr>
        <p:spPr>
          <a:xfrm>
            <a:off x="5644470" y="5158836"/>
            <a:ext cx="5534705" cy="60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Figure 1: </a:t>
            </a:r>
            <a:r>
              <a:rPr lang="en-US" sz="1600" b="0" i="0" dirty="0">
                <a:solidFill>
                  <a:srgbClr val="002060"/>
                </a:solidFill>
                <a:effectLst/>
              </a:rPr>
              <a:t>CO</a:t>
            </a:r>
            <a:r>
              <a:rPr lang="en-US" sz="1600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sz="1600" b="0" i="0" dirty="0">
                <a:solidFill>
                  <a:srgbClr val="002060"/>
                </a:solidFill>
                <a:effectLst/>
              </a:rPr>
              <a:t> conversion to (a) </a:t>
            </a:r>
            <a:r>
              <a:rPr lang="en-US" sz="1600" dirty="0">
                <a:solidFill>
                  <a:srgbClr val="002060"/>
                </a:solidFill>
              </a:rPr>
              <a:t>Methanol (</a:t>
            </a:r>
            <a:r>
              <a:rPr lang="en-GB" sz="1600" b="0" i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Sánchez-Díaz, </a:t>
            </a:r>
            <a:r>
              <a:rPr lang="en-GB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2017) </a:t>
            </a:r>
            <a:r>
              <a:rPr lang="en-US" sz="1600" dirty="0">
                <a:solidFill>
                  <a:srgbClr val="002060"/>
                </a:solidFill>
              </a:rPr>
              <a:t>(b) Hydrogen (Kim et al., 2018).</a:t>
            </a:r>
            <a:endParaRPr lang="en-GB" sz="1600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8FD15-DA52-F7FE-5A02-D185C2D89B94}"/>
              </a:ext>
            </a:extLst>
          </p:cNvPr>
          <p:cNvSpPr txBox="1"/>
          <p:nvPr/>
        </p:nvSpPr>
        <p:spPr>
          <a:xfrm>
            <a:off x="8692243" y="737098"/>
            <a:ext cx="2486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Low BI:         &lt; 0.1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Medium BI: 0.1 to 0.5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High BI:         &gt; 0.5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25" y="1779762"/>
            <a:ext cx="5593050" cy="31043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Carbon dioxide (CO</a:t>
            </a:r>
            <a:r>
              <a:rPr lang="en-US" sz="200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) geosequestration.</a:t>
            </a: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CO</a:t>
            </a:r>
            <a:r>
              <a:rPr lang="en-US" sz="200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 </a:t>
            </a:r>
            <a: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stored in aquifers/depleted reservoirs.</a:t>
            </a: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Geosequestration: cyclic and non-cyclic.</a:t>
            </a:r>
            <a:b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</a:t>
            </a:r>
            <a:r>
              <a:rPr lang="en-US" sz="2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conversion to Methanol or Hydrogen.</a:t>
            </a: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Cyclic process: sand management issues. </a:t>
            </a:r>
            <a:b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000" b="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Formation integrity: Petrophysics &amp; Brittleness.</a:t>
            </a:r>
            <a:b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C74B-7360-9289-498F-1AFC329C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Aim &amp;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BC0D5-1152-3607-972C-07DDDB09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61D005-135C-9ABE-D305-89C02690B4A2}"/>
              </a:ext>
            </a:extLst>
          </p:cNvPr>
          <p:cNvSpPr txBox="1">
            <a:spLocks/>
          </p:cNvSpPr>
          <p:nvPr/>
        </p:nvSpPr>
        <p:spPr>
          <a:xfrm>
            <a:off x="282575" y="1797050"/>
            <a:ext cx="11049000" cy="365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70" b="0" dirty="0">
                <a:solidFill>
                  <a:schemeClr val="tx1"/>
                </a:solidFill>
                <a:cs typeface="Times New Roman" panose="02020603050405020304" pitchFamily="18" charset="0"/>
              </a:rPr>
              <a:t>To evaluate formation integrity during cyclic injection and withdrawal of CO</a:t>
            </a:r>
            <a:r>
              <a:rPr lang="en-US" sz="227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2270" b="0" dirty="0">
                <a:solidFill>
                  <a:schemeClr val="tx1"/>
                </a:solidFill>
                <a:cs typeface="Times New Roman" panose="02020603050405020304" pitchFamily="18" charset="0"/>
              </a:rPr>
              <a:t> gas stream.</a:t>
            </a:r>
          </a:p>
          <a:p>
            <a:endParaRPr lang="en-US" sz="227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70" b="0" dirty="0">
                <a:solidFill>
                  <a:schemeClr val="tx1"/>
                </a:solidFill>
                <a:cs typeface="Times New Roman" panose="02020603050405020304" pitchFamily="18" charset="0"/>
              </a:rPr>
              <a:t>Evaluate the impact of impurities in the CO</a:t>
            </a:r>
            <a:r>
              <a:rPr lang="en-US" sz="227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  </a:t>
            </a:r>
            <a:r>
              <a:rPr lang="en-US" sz="2270" b="0" dirty="0">
                <a:solidFill>
                  <a:schemeClr val="tx1"/>
                </a:solidFill>
                <a:cs typeface="Times New Roman" panose="02020603050405020304" pitchFamily="18" charset="0"/>
              </a:rPr>
              <a:t>gas stream on the petrophysics and brittleness of reservoir and caprock.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7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70" b="0" dirty="0">
                <a:solidFill>
                  <a:schemeClr val="tx1"/>
                </a:solidFill>
                <a:cs typeface="Times New Roman" panose="02020603050405020304" pitchFamily="18" charset="0"/>
              </a:rPr>
              <a:t>Identify possible sand management and wellbore instability issues during cyclic withdrawal of CO</a:t>
            </a:r>
            <a:r>
              <a:rPr lang="en-US" sz="2270" b="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2270" b="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br>
              <a:rPr lang="en-US" sz="2270" dirty="0">
                <a:solidFill>
                  <a:schemeClr val="tx1"/>
                </a:solidFill>
              </a:rPr>
            </a:br>
            <a:br>
              <a:rPr lang="en-US" sz="227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27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27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27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227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227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6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4EAC0EA-494B-79F6-0BAA-00E1C6AAE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t="52308" r="22448" b="11846"/>
          <a:stretch/>
        </p:blipFill>
        <p:spPr bwMode="auto">
          <a:xfrm>
            <a:off x="4986868" y="2669888"/>
            <a:ext cx="6420907" cy="2784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5315C81-4969-407B-A3CA-E91E0F65A976}"/>
              </a:ext>
            </a:extLst>
          </p:cNvPr>
          <p:cNvSpPr txBox="1">
            <a:spLocks/>
          </p:cNvSpPr>
          <p:nvPr/>
        </p:nvSpPr>
        <p:spPr>
          <a:xfrm>
            <a:off x="1861011" y="863363"/>
            <a:ext cx="7712710" cy="4585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160" dirty="0">
                <a:cs typeface="Times New Roman" panose="02020603050405020304" pitchFamily="18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4D87AE0-50E3-4387-A37C-89AEB7B06D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834" y="1263650"/>
                <a:ext cx="11209224" cy="4970922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500" b="1" kern="1200">
                    <a:solidFill>
                      <a:srgbClr val="69216A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algn="ctr"/>
                <a:endParaRPr lang="en-US" sz="2271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71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Mathematical model and numerical simulations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71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Mathematical model developed:						</a:t>
                </a:r>
              </a:p>
              <a:p>
                <a:endParaRPr lang="en-US" sz="2271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71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71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𝐵𝐼</m:t>
                        </m:r>
                      </m:e>
                      <m:sub>
                        <m:r>
                          <a:rPr lang="en-US" sz="2271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𝑏𝑚</m:t>
                        </m:r>
                      </m:sub>
                    </m:sSub>
                    <m:r>
                      <a:rPr lang="en-US" sz="2271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271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𝑄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𝑄</m:t>
                                </m:r>
                              </m:sub>
                            </m:sSub>
                          </m:den>
                        </m:f>
                        <m:r>
                          <a:rPr lang="en-US" sz="2271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GB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0.49</m:t>
                                </m:r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sub>
                            </m:sSub>
                          </m:den>
                        </m:f>
                        <m:r>
                          <a:rPr lang="en-US" sz="2271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GB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0.51</m:t>
                            </m:r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sz="2271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GB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0.44</m:t>
                                </m:r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GB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71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𝑛𝑚</m:t>
                            </m:r>
                          </m:sup>
                          <m:e>
                            <m:f>
                              <m:fPr>
                                <m:ctrlPr>
                                  <a:rPr lang="en-GB" sz="2271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2271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71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2271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71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71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US" sz="2271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- Molecular weight [g/mol]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-  Molar volume [m</a:t>
                </a:r>
                <a:r>
                  <a:rPr lang="en-US" sz="1800" b="0" baseline="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sz="1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/mol]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-  Volume fraction </a:t>
                </a:r>
              </a:p>
              <a:p>
                <a:r>
                  <a:rPr lang="en-US" sz="18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BI - Brittleness index</a:t>
                </a:r>
              </a:p>
              <a:p>
                <a:endParaRPr lang="en-US" sz="2271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endParaRPr lang="en-US" sz="2271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4D87AE0-50E3-4387-A37C-89AEB7B0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4" y="1263650"/>
                <a:ext cx="11209224" cy="4970922"/>
              </a:xfrm>
              <a:prstGeom prst="rect">
                <a:avLst/>
              </a:prstGeom>
              <a:blipFill>
                <a:blip r:embed="rId4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71BD1AE-28E6-2C3B-14ED-603E2BF67BBA}"/>
              </a:ext>
            </a:extLst>
          </p:cNvPr>
          <p:cNvSpPr txBox="1"/>
          <p:nvPr/>
        </p:nvSpPr>
        <p:spPr>
          <a:xfrm>
            <a:off x="4778375" y="5362468"/>
            <a:ext cx="6781800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3" b="1" dirty="0">
                <a:solidFill>
                  <a:srgbClr val="002060"/>
                </a:solidFill>
                <a:cs typeface="Times New Roman" panose="02020603050405020304" pitchFamily="18" charset="0"/>
              </a:rPr>
              <a:t>Figure 3: </a:t>
            </a:r>
            <a:r>
              <a:rPr lang="en-US" sz="1703" dirty="0">
                <a:solidFill>
                  <a:srgbClr val="002060"/>
                </a:solidFill>
                <a:cs typeface="Times New Roman" panose="02020603050405020304" pitchFamily="18" charset="0"/>
              </a:rPr>
              <a:t>A 2-D radial flow model for cyclic injection and withdrawal of CO</a:t>
            </a:r>
            <a:r>
              <a:rPr lang="en-US" sz="1703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1703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GB" sz="1703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12BC6-D253-7FAD-C6D1-5C09D2F2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21FC2-7761-EAF4-0912-B2C63D4DDF9A}"/>
              </a:ext>
            </a:extLst>
          </p:cNvPr>
          <p:cNvSpPr txBox="1"/>
          <p:nvPr/>
        </p:nvSpPr>
        <p:spPr>
          <a:xfrm>
            <a:off x="219869" y="5034722"/>
            <a:ext cx="5715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Fluid ratio: 97.5 mol%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: 2.5 mol% impurity.</a:t>
            </a:r>
          </a:p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 panose="02020603050405020304" pitchFamily="18" charset="0"/>
              </a:rPr>
              <a:t>Impurities: </a:t>
            </a:r>
            <a:r>
              <a:rPr lang="en-US" dirty="0">
                <a:cs typeface="Times New Roman" panose="02020603050405020304" pitchFamily="18" charset="0"/>
              </a:rPr>
              <a:t>H</a:t>
            </a:r>
            <a:r>
              <a:rPr lang="en-US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S and 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9FCFA3-FAF5-E896-C6E2-74F5FFEA1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394974"/>
              </p:ext>
            </p:extLst>
          </p:nvPr>
        </p:nvGraphicFramePr>
        <p:xfrm>
          <a:off x="4991403" y="2057047"/>
          <a:ext cx="2281302" cy="14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494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5315C81-4969-407B-A3CA-E91E0F65A976}"/>
              </a:ext>
            </a:extLst>
          </p:cNvPr>
          <p:cNvSpPr txBox="1">
            <a:spLocks/>
          </p:cNvSpPr>
          <p:nvPr/>
        </p:nvSpPr>
        <p:spPr>
          <a:xfrm>
            <a:off x="2002809" y="641264"/>
            <a:ext cx="7712710" cy="5381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160" dirty="0">
                <a:cs typeface="Times New Roman" panose="02020603050405020304" pitchFamily="18" charset="0"/>
              </a:rPr>
              <a:t>Results &amp; Discussion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76F11E-76D6-E9D5-A210-F0A0404BBD61}"/>
              </a:ext>
            </a:extLst>
          </p:cNvPr>
          <p:cNvSpPr txBox="1"/>
          <p:nvPr/>
        </p:nvSpPr>
        <p:spPr>
          <a:xfrm>
            <a:off x="1335058" y="5024058"/>
            <a:ext cx="8624917" cy="35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3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Figure 4: </a:t>
            </a:r>
            <a:r>
              <a:rPr lang="en-US" sz="1703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Porosity change and permeability ratio in the sandstone reservoir and shale caprock.</a:t>
            </a:r>
            <a:endParaRPr lang="en-GB" sz="1703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03196-769D-B7BD-4413-142D2FB3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E0DEB-59DD-D0A8-9CD8-30C2AC15E36C}"/>
              </a:ext>
            </a:extLst>
          </p:cNvPr>
          <p:cNvSpPr txBox="1"/>
          <p:nvPr/>
        </p:nvSpPr>
        <p:spPr>
          <a:xfrm>
            <a:off x="53975" y="5378450"/>
            <a:ext cx="9296400" cy="44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3" dirty="0">
                <a:cs typeface="Times New Roman" panose="02020603050405020304" pitchFamily="18" charset="0"/>
              </a:rPr>
              <a:t>Notable increase in porosity and permeability at the production interval close to the wellbore.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6FCBC2-2716-48A7-E802-EC44990F7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549020"/>
              </p:ext>
            </p:extLst>
          </p:nvPr>
        </p:nvGraphicFramePr>
        <p:xfrm>
          <a:off x="1654175" y="1374941"/>
          <a:ext cx="7933521" cy="400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26062" imgH="2940370" progId="Word.Document.12">
                  <p:embed/>
                </p:oleObj>
              </mc:Choice>
              <mc:Fallback>
                <p:oleObj name="Document" r:id="rId3" imgW="5826062" imgH="294037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36FCBC2-2716-48A7-E802-EC44990F7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4175" y="1374941"/>
                        <a:ext cx="7933521" cy="400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15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5315C81-4969-407B-A3CA-E91E0F65A976}"/>
              </a:ext>
            </a:extLst>
          </p:cNvPr>
          <p:cNvSpPr txBox="1">
            <a:spLocks/>
          </p:cNvSpPr>
          <p:nvPr/>
        </p:nvSpPr>
        <p:spPr>
          <a:xfrm>
            <a:off x="2049913" y="958850"/>
            <a:ext cx="7712710" cy="55233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160" dirty="0">
                <a:cs typeface="Times New Roman" panose="02020603050405020304" pitchFamily="18" charset="0"/>
              </a:rPr>
              <a:t>Results &amp; 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6FB0F-7553-B654-716E-DDD59E85DA9A}"/>
              </a:ext>
            </a:extLst>
          </p:cNvPr>
          <p:cNvSpPr txBox="1"/>
          <p:nvPr/>
        </p:nvSpPr>
        <p:spPr>
          <a:xfrm>
            <a:off x="983010" y="1727732"/>
            <a:ext cx="9473026" cy="35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3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Table 1: </a:t>
            </a:r>
            <a:r>
              <a:rPr lang="en-US" sz="1703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Percentage change in porosity and permeability of the reservoir and caprock.</a:t>
            </a:r>
            <a:endParaRPr lang="en-GB" sz="1703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B5D34E-C1D2-2538-2233-4615EA4A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3266"/>
              </p:ext>
            </p:extLst>
          </p:nvPr>
        </p:nvGraphicFramePr>
        <p:xfrm>
          <a:off x="983010" y="2082124"/>
          <a:ext cx="9522658" cy="252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388">
                  <a:extLst>
                    <a:ext uri="{9D8B030D-6E8A-4147-A177-3AD203B41FA5}">
                      <a16:colId xmlns:a16="http://schemas.microsoft.com/office/drawing/2014/main" val="3541376146"/>
                    </a:ext>
                  </a:extLst>
                </a:gridCol>
                <a:gridCol w="2750901">
                  <a:extLst>
                    <a:ext uri="{9D8B030D-6E8A-4147-A177-3AD203B41FA5}">
                      <a16:colId xmlns:a16="http://schemas.microsoft.com/office/drawing/2014/main" val="3897433157"/>
                    </a:ext>
                  </a:extLst>
                </a:gridCol>
                <a:gridCol w="1476087">
                  <a:extLst>
                    <a:ext uri="{9D8B030D-6E8A-4147-A177-3AD203B41FA5}">
                      <a16:colId xmlns:a16="http://schemas.microsoft.com/office/drawing/2014/main" val="224195368"/>
                    </a:ext>
                  </a:extLst>
                </a:gridCol>
                <a:gridCol w="1475141">
                  <a:extLst>
                    <a:ext uri="{9D8B030D-6E8A-4147-A177-3AD203B41FA5}">
                      <a16:colId xmlns:a16="http://schemas.microsoft.com/office/drawing/2014/main" val="2942151017"/>
                    </a:ext>
                  </a:extLst>
                </a:gridCol>
                <a:gridCol w="1475141">
                  <a:extLst>
                    <a:ext uri="{9D8B030D-6E8A-4147-A177-3AD203B41FA5}">
                      <a16:colId xmlns:a16="http://schemas.microsoft.com/office/drawing/2014/main" val="2176729326"/>
                    </a:ext>
                  </a:extLst>
                </a:gridCol>
              </a:tblGrid>
              <a:tr h="5240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Formation type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Petrophysics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After cycle 7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83415"/>
                  </a:ext>
                </a:extLst>
              </a:tr>
              <a:tr h="502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-H</a:t>
                      </a:r>
                      <a:r>
                        <a:rPr lang="en-US" sz="170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-SO</a:t>
                      </a:r>
                      <a:r>
                        <a:rPr lang="en-US" sz="170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3061927222"/>
                  </a:ext>
                </a:extLst>
              </a:tr>
              <a:tr h="3528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Shale caprock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Change in porosity (%)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-0.03 to 0.19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-0.03 to 0.21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-0.30 </a:t>
                      </a: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 0.13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3212712308"/>
                  </a:ext>
                </a:extLst>
              </a:tr>
              <a:tr h="3906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Change in permeability (%)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-0.10 to 0.59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-0.10 to 0.66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-0.92 to 0.40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988468255"/>
                  </a:ext>
                </a:extLst>
              </a:tr>
              <a:tr h="35996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Sandstone reservoir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Change in porosity (%)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-1.56 to 5.98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-1.54 to 5.97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-4.42 to 7.86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1966570984"/>
                  </a:ext>
                </a:extLst>
              </a:tr>
              <a:tr h="3905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Change in permeability (%)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-6.12 to 26.70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-6.06 to 26.68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-16.54 to 36.29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3338875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51E9C-AA48-40B5-E482-77F30642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C2BE2-4ADB-C36B-9CB7-D537D1C90E6F}"/>
              </a:ext>
            </a:extLst>
          </p:cNvPr>
          <p:cNvSpPr txBox="1"/>
          <p:nvPr/>
        </p:nvSpPr>
        <p:spPr>
          <a:xfrm>
            <a:off x="434974" y="4768850"/>
            <a:ext cx="10847387" cy="837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3" dirty="0">
                <a:cs typeface="Times New Roman" panose="02020603050405020304" pitchFamily="18" charset="0"/>
              </a:rPr>
              <a:t>Slight decrease in porosity and permeability below the production perforation interval – deposition of fines.</a:t>
            </a:r>
          </a:p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3" dirty="0">
                <a:cs typeface="Times New Roman" panose="02020603050405020304" pitchFamily="18" charset="0"/>
              </a:rPr>
              <a:t>Decrease in porosity and permeability for the 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703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-SO</a:t>
            </a:r>
            <a:r>
              <a:rPr lang="en-US" sz="1703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case mainly due to the precipitation of anhydrite</a:t>
            </a:r>
            <a:r>
              <a:rPr lang="en-US" sz="1703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67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5315C81-4969-407B-A3CA-E91E0F65A976}"/>
              </a:ext>
            </a:extLst>
          </p:cNvPr>
          <p:cNvSpPr txBox="1">
            <a:spLocks/>
          </p:cNvSpPr>
          <p:nvPr/>
        </p:nvSpPr>
        <p:spPr>
          <a:xfrm>
            <a:off x="2049913" y="1022578"/>
            <a:ext cx="7712710" cy="4586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160" dirty="0">
                <a:cs typeface="Times New Roman" panose="02020603050405020304" pitchFamily="18" charset="0"/>
              </a:rPr>
              <a:t>Results &amp; 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9E8A3-0600-EB1E-4D09-40326878FB4E}"/>
              </a:ext>
            </a:extLst>
          </p:cNvPr>
          <p:cNvSpPr txBox="1"/>
          <p:nvPr/>
        </p:nvSpPr>
        <p:spPr>
          <a:xfrm>
            <a:off x="1585776" y="1747458"/>
            <a:ext cx="8366398" cy="35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3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Table 2: </a:t>
            </a:r>
            <a:r>
              <a:rPr lang="en-US" sz="1703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Brittleness index of the formation before and after CO</a:t>
            </a:r>
            <a:r>
              <a:rPr lang="en-US" sz="1703" baseline="-25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3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geosequestration.</a:t>
            </a:r>
            <a:endParaRPr lang="en-GB" sz="1703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8A6D3A-B808-D5AD-86D0-654578041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01232"/>
              </p:ext>
            </p:extLst>
          </p:nvPr>
        </p:nvGraphicFramePr>
        <p:xfrm>
          <a:off x="518759" y="2076518"/>
          <a:ext cx="10431816" cy="2387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977">
                  <a:extLst>
                    <a:ext uri="{9D8B030D-6E8A-4147-A177-3AD203B41FA5}">
                      <a16:colId xmlns:a16="http://schemas.microsoft.com/office/drawing/2014/main" val="2167663626"/>
                    </a:ext>
                  </a:extLst>
                </a:gridCol>
                <a:gridCol w="1303977">
                  <a:extLst>
                    <a:ext uri="{9D8B030D-6E8A-4147-A177-3AD203B41FA5}">
                      <a16:colId xmlns:a16="http://schemas.microsoft.com/office/drawing/2014/main" val="674460287"/>
                    </a:ext>
                  </a:extLst>
                </a:gridCol>
                <a:gridCol w="977983">
                  <a:extLst>
                    <a:ext uri="{9D8B030D-6E8A-4147-A177-3AD203B41FA5}">
                      <a16:colId xmlns:a16="http://schemas.microsoft.com/office/drawing/2014/main" val="2286540822"/>
                    </a:ext>
                  </a:extLst>
                </a:gridCol>
                <a:gridCol w="977983">
                  <a:extLst>
                    <a:ext uri="{9D8B030D-6E8A-4147-A177-3AD203B41FA5}">
                      <a16:colId xmlns:a16="http://schemas.microsoft.com/office/drawing/2014/main" val="2389424080"/>
                    </a:ext>
                  </a:extLst>
                </a:gridCol>
                <a:gridCol w="977983">
                  <a:extLst>
                    <a:ext uri="{9D8B030D-6E8A-4147-A177-3AD203B41FA5}">
                      <a16:colId xmlns:a16="http://schemas.microsoft.com/office/drawing/2014/main" val="3476419327"/>
                    </a:ext>
                  </a:extLst>
                </a:gridCol>
                <a:gridCol w="1629971">
                  <a:extLst>
                    <a:ext uri="{9D8B030D-6E8A-4147-A177-3AD203B41FA5}">
                      <a16:colId xmlns:a16="http://schemas.microsoft.com/office/drawing/2014/main" val="1473161157"/>
                    </a:ext>
                  </a:extLst>
                </a:gridCol>
                <a:gridCol w="1629971">
                  <a:extLst>
                    <a:ext uri="{9D8B030D-6E8A-4147-A177-3AD203B41FA5}">
                      <a16:colId xmlns:a16="http://schemas.microsoft.com/office/drawing/2014/main" val="1078839668"/>
                    </a:ext>
                  </a:extLst>
                </a:gridCol>
                <a:gridCol w="1629971">
                  <a:extLst>
                    <a:ext uri="{9D8B030D-6E8A-4147-A177-3AD203B41FA5}">
                      <a16:colId xmlns:a16="http://schemas.microsoft.com/office/drawing/2014/main" val="127023312"/>
                    </a:ext>
                  </a:extLst>
                </a:gridCol>
              </a:tblGrid>
              <a:tr h="7232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Formation type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Brittleness index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Before sequestration, t=0</a:t>
                      </a:r>
                      <a:endParaRPr lang="en-GB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After cycle 7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45932"/>
                  </a:ext>
                </a:extLst>
              </a:tr>
              <a:tr h="464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-H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endParaRPr lang="en-GB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-SO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-H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endParaRPr lang="en-GB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7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-SO</a:t>
                      </a:r>
                      <a:r>
                        <a:rPr lang="en-US" sz="1700" b="1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GB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1445922382"/>
                  </a:ext>
                </a:extLst>
              </a:tr>
              <a:tr h="600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Shale caprock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7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bm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0.0377</a:t>
                      </a:r>
                      <a:endParaRPr lang="en-GB" sz="17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0.0377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0.0375 to 0.0377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0.0373 to 0.0377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1090063633"/>
                  </a:ext>
                </a:extLst>
              </a:tr>
              <a:tr h="600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Sandstone reservoir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7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bm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0.4593</a:t>
                      </a:r>
                      <a:endParaRPr lang="en-GB" sz="17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0.4593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0.4582 to 0.4594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0.4433 to 0.4593</a:t>
                      </a:r>
                      <a:endParaRPr lang="en-GB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97" marR="64897" marT="0" marB="0"/>
                </a:tc>
                <a:extLst>
                  <a:ext uri="{0D108BD9-81ED-4DB2-BD59-A6C34878D82A}">
                    <a16:rowId xmlns:a16="http://schemas.microsoft.com/office/drawing/2014/main" val="7953444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E90F3-718A-6F0B-C31C-A3D8C798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46A8D-4B4A-0BCA-889D-92D32D448788}"/>
              </a:ext>
            </a:extLst>
          </p:cNvPr>
          <p:cNvSpPr txBox="1"/>
          <p:nvPr/>
        </p:nvSpPr>
        <p:spPr>
          <a:xfrm>
            <a:off x="434975" y="4464050"/>
            <a:ext cx="109728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3" dirty="0">
                <a:cs typeface="Times New Roman" panose="02020603050405020304" pitchFamily="18" charset="0"/>
              </a:rPr>
              <a:t>Change in brittleness index (BI) in the reservoir is negligible, except for the 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703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-SO</a:t>
            </a:r>
            <a:r>
              <a:rPr lang="en-US" sz="1703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case. </a:t>
            </a:r>
            <a:endParaRPr lang="en-US" sz="1703" dirty="0">
              <a:cs typeface="Times New Roman" panose="02020603050405020304" pitchFamily="18" charset="0"/>
            </a:endParaRPr>
          </a:p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3" dirty="0">
                <a:cs typeface="Times New Roman" panose="02020603050405020304" pitchFamily="18" charset="0"/>
              </a:rPr>
              <a:t>In the reservoir, close to the production perforation interval, BI decreases slightly.</a:t>
            </a:r>
          </a:p>
          <a:p>
            <a:pPr marL="324486" indent="-3244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3" dirty="0">
                <a:cs typeface="Times New Roman" panose="02020603050405020304" pitchFamily="18" charset="0"/>
              </a:rPr>
              <a:t>Slight increase in BI (to 0.4594) below the production perforation interval – confirms the deposition of brittle minerals.</a:t>
            </a:r>
          </a:p>
        </p:txBody>
      </p:sp>
    </p:spTree>
    <p:extLst>
      <p:ext uri="{BB962C8B-B14F-4D97-AF65-F5344CB8AC3E}">
        <p14:creationId xmlns:p14="http://schemas.microsoft.com/office/powerpoint/2010/main" val="329336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5315C81-4969-407B-A3CA-E91E0F65A976}"/>
              </a:ext>
            </a:extLst>
          </p:cNvPr>
          <p:cNvSpPr txBox="1">
            <a:spLocks/>
          </p:cNvSpPr>
          <p:nvPr/>
        </p:nvSpPr>
        <p:spPr>
          <a:xfrm>
            <a:off x="1882775" y="1040729"/>
            <a:ext cx="8824462" cy="4586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160" dirty="0">
                <a:cs typeface="Times New Roman" panose="02020603050405020304" pitchFamily="18" charset="0"/>
              </a:rPr>
              <a:t>Conclusions &amp; Recommendations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878F4-BEA0-2616-9E70-DD87FC72CF91}"/>
              </a:ext>
            </a:extLst>
          </p:cNvPr>
          <p:cNvSpPr txBox="1">
            <a:spLocks/>
          </p:cNvSpPr>
          <p:nvPr/>
        </p:nvSpPr>
        <p:spPr>
          <a:xfrm>
            <a:off x="87539" y="1644650"/>
            <a:ext cx="11396436" cy="371301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More dissolution of minerals at the interval open to production in the reservoir.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BI of sandstone reservoir and shale caprock decreases during </a:t>
            </a:r>
            <a:r>
              <a:rPr lang="en-US" sz="2271" b="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71" b="0" baseline="-25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geosequestration.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71" dirty="0">
                <a:solidFill>
                  <a:srgbClr val="0070C0"/>
                </a:solidFill>
                <a:cs typeface="Times New Roman" panose="02020603050405020304" pitchFamily="18" charset="0"/>
              </a:rPr>
              <a:t>Sand management practices (e.g., sand screens) are required </a:t>
            </a:r>
            <a:r>
              <a:rPr lang="en-US" sz="227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71" dirty="0" err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minimise</a:t>
            </a:r>
            <a:r>
              <a:rPr lang="en-US" sz="227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fines migration</a:t>
            </a:r>
            <a:r>
              <a:rPr lang="en-US" sz="227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en-US" sz="2271" b="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71" b="0" baseline="-25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withdrawal rate/bottom hole pressure to </a:t>
            </a:r>
            <a:r>
              <a:rPr lang="en-US" sz="2271" b="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minimise</a:t>
            </a:r>
            <a:r>
              <a:rPr lang="en-US" sz="2271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wellbore instability issues.</a:t>
            </a:r>
            <a:endParaRPr lang="en-US" sz="2271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71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DCAE8-704E-3B39-2852-EBCF7203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D93AA-F267-A68B-B605-4680F8ED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5" y="3868593"/>
            <a:ext cx="2374138" cy="1764776"/>
          </a:xfrm>
          <a:prstGeom prst="rect">
            <a:avLst/>
          </a:prstGeom>
        </p:spPr>
      </p:pic>
      <p:pic>
        <p:nvPicPr>
          <p:cNvPr id="1026" name="Picture 2" descr="3M™ Ceramic Sand Screen Systems - Vantage Energy Group">
            <a:extLst>
              <a:ext uri="{FF2B5EF4-FFF2-40B4-BE49-F238E27FC236}">
                <a16:creationId xmlns:a16="http://schemas.microsoft.com/office/drawing/2014/main" id="{11C7ADC6-FB82-90D9-A720-4F4C2CA2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906081"/>
            <a:ext cx="3159754" cy="17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il And Gas Metal Filters - Sand Screens And More | Porous Metal Filte -  Porous Metal Filters Inc">
            <a:extLst>
              <a:ext uri="{FF2B5EF4-FFF2-40B4-BE49-F238E27FC236}">
                <a16:creationId xmlns:a16="http://schemas.microsoft.com/office/drawing/2014/main" id="{732BB591-2993-3DF6-47CC-F1D42307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90608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E39D3-9559-44BD-E615-FB406FFFE765}"/>
              </a:ext>
            </a:extLst>
          </p:cNvPr>
          <p:cNvSpPr txBox="1"/>
          <p:nvPr/>
        </p:nvSpPr>
        <p:spPr>
          <a:xfrm>
            <a:off x="3424552" y="5697195"/>
            <a:ext cx="5105400" cy="35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3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5: </a:t>
            </a:r>
            <a:r>
              <a:rPr lang="en-US" sz="1703" dirty="0">
                <a:ea typeface="Times New Roman" panose="02020603050405020304" pitchFamily="18" charset="0"/>
                <a:cs typeface="Times New Roman" panose="02020603050405020304" pitchFamily="18" charset="0"/>
              </a:rPr>
              <a:t>Sand screens</a:t>
            </a:r>
            <a:endParaRPr lang="en-GB" sz="1703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A2F8-B98F-7CEC-9496-314A4B35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78" y="971089"/>
            <a:ext cx="9951482" cy="673561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784A-0D84-1D8D-7A4A-F5A31E9E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8" y="1644650"/>
            <a:ext cx="10767697" cy="4724400"/>
          </a:xfrm>
        </p:spPr>
        <p:txBody>
          <a:bodyPr/>
          <a:lstStyle/>
          <a:p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Aminaho, E.N. and Hossain, M. (2023). Caprock integrity evaluation for geosequestration of CO</a:t>
            </a:r>
            <a:r>
              <a:rPr lang="en-US" sz="1800" baseline="-25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low-temperature reservoirs. </a:t>
            </a:r>
            <a:r>
              <a:rPr lang="nl-NL" sz="18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Aberdeen: Robert Gordon University. </a:t>
            </a:r>
            <a:r>
              <a:rPr lang="nl-NL" sz="1800" u="sng" dirty="0">
                <a:solidFill>
                  <a:srgbClr val="71217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https://rgu-repository.worktribe.com/output/2072081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Kim, C., Kim, J., Joo, S., Bu, Y., Liu, M., Cho, J. and Kim, G. (2018). Efficient 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aseline="-25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utilization via a hybrid Na-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aseline="-25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system based on </a:t>
            </a:r>
            <a:r>
              <a:rPr lang="en-US" sz="18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aseline="-250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dissolution. </a:t>
            </a:r>
            <a:r>
              <a:rPr lang="en-US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iScience</a:t>
            </a:r>
            <a:r>
              <a:rPr lang="en-US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9, pp. 278 – 285.</a:t>
            </a:r>
            <a:endParaRPr lang="en-US" sz="1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Ma, X., Yang, G., Li, X., Yu, Y. and Dong, J. (2019). Geochemical modeling of changes in caprock permeability caused by CO</a:t>
            </a:r>
            <a:r>
              <a:rPr lang="en-US" sz="1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–brine–rock interactions under the diffusion mechanism. </a:t>
            </a:r>
            <a:r>
              <a:rPr lang="en-US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Oil &amp; Gas Science and Technology - Rev. IFP Energies Nouvelles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74 (83), pp. 1-13.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Mahmud, H.B., Leong, V.H. and 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Lestariono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Y. (2020). Sand production: A smart control framework for risk mitigation. </a:t>
            </a:r>
            <a:r>
              <a:rPr lang="en-GB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Petroleum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6, pp. 1-13.</a:t>
            </a:r>
          </a:p>
          <a:p>
            <a:r>
              <a:rPr lang="en-GB" sz="1800" b="0" i="0" dirty="0">
                <a:effectLst/>
                <a:cs typeface="Arial" panose="020B0604020202020204" pitchFamily="34" charset="0"/>
              </a:rPr>
              <a:t>Sánchez-Díaz, Á</a:t>
            </a:r>
            <a:r>
              <a:rPr lang="en-GB" sz="1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(2017).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Mef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Synthesis of methanol from captured carbon dioxide using surplus electricity (EU-H2020). 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2017 (5), pp. 6-8.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Zhang, W., Xu, T. and Li, Y. (2010).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Modeling of fate and transport of co-injection of H</a:t>
            </a:r>
            <a:r>
              <a:rPr lang="en-US" sz="1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with CO</a:t>
            </a:r>
            <a:r>
              <a:rPr lang="en-US" sz="1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deep saline formations. United States.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https://www.osti.gov/servlets/purl/1007193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F13D9-BDBA-B849-941F-B60DE93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14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 Introduction to Oil &amp; Gas Engineering &amp; CCS_10082023" id="{FBB83244-3357-4F2B-BCEF-B5D70996225B}" vid="{7F106076-09BF-4BB1-BAF6-23284B62033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 Introduction to Oil &amp; Gas Engineering &amp; CCS_10082023" id="{FBB83244-3357-4F2B-BCEF-B5D70996225B}" vid="{BB9B9E9C-B766-498A-B0CB-5B275A6483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 Introduction to Oil &amp; Gas Engineering &amp; CCS_10082023" id="{FBB83244-3357-4F2B-BCEF-B5D70996225B}" vid="{077AD455-6031-41C4-8065-11C8401473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6BF5861D8C24A8AF5946562CD336A" ma:contentTypeVersion="17" ma:contentTypeDescription="Create a new document." ma:contentTypeScope="" ma:versionID="feacf62bf123eb9c8704362cdfe5818f">
  <xsd:schema xmlns:xsd="http://www.w3.org/2001/XMLSchema" xmlns:xs="http://www.w3.org/2001/XMLSchema" xmlns:p="http://schemas.microsoft.com/office/2006/metadata/properties" xmlns:ns3="acbffe82-93a2-475d-8714-8ae206c715ae" xmlns:ns4="60df75f5-2f5a-4a39-a161-d6738a528262" targetNamespace="http://schemas.microsoft.com/office/2006/metadata/properties" ma:root="true" ma:fieldsID="de9441624f8bb61ef790667939216a3c" ns3:_="" ns4:_="">
    <xsd:import namespace="acbffe82-93a2-475d-8714-8ae206c715ae"/>
    <xsd:import namespace="60df75f5-2f5a-4a39-a161-d6738a5282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_activity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ffe82-93a2-475d-8714-8ae206c715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f75f5-2f5a-4a39-a161-d6738a528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df75f5-2f5a-4a39-a161-d6738a5282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F26A59-1498-46CA-AD2B-0711D3B57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ffe82-93a2-475d-8714-8ae206c715ae"/>
    <ds:schemaRef ds:uri="60df75f5-2f5a-4a39-a161-d6738a528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E64F6-1D18-4B3E-ABEC-9D5CD41FB8F7}">
  <ds:schemaRefs>
    <ds:schemaRef ds:uri="http://schemas.microsoft.com/office/2006/metadata/properties"/>
    <ds:schemaRef ds:uri="http://www.w3.org/XML/1998/namespace"/>
    <ds:schemaRef ds:uri="60df75f5-2f5a-4a39-a161-d6738a528262"/>
    <ds:schemaRef ds:uri="http://purl.org/dc/terms/"/>
    <ds:schemaRef ds:uri="http://schemas.microsoft.com/office/2006/documentManagement/types"/>
    <ds:schemaRef ds:uri="acbffe82-93a2-475d-8714-8ae206c715a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F37FB9-4898-4877-B24E-A1E60AAF6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RGU Template1.pptx</Template>
  <TotalTime>27</TotalTime>
  <Words>938</Words>
  <Application>Microsoft Office PowerPoint</Application>
  <PresentationFormat>Custom</PresentationFormat>
  <Paragraphs>123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Office Theme</vt:lpstr>
      <vt:lpstr>1_Custom Design</vt:lpstr>
      <vt:lpstr>Custom Design</vt:lpstr>
      <vt:lpstr>Equation</vt:lpstr>
      <vt:lpstr>Document</vt:lpstr>
      <vt:lpstr>Formation Integrity Evaluation for Geosequestration of CO2 in Depleted Petroleum Reservoirs Under Cyclic Stress Conditions   </vt:lpstr>
      <vt:lpstr>Carbon dioxide (CO2) geosequestration.  CO2 stored in aquifers/depleted reservoirs.  Geosequestration: cyclic and non-cyclic.  CO2 conversion to Methanol or Hydrogen.  Cyclic process: sand management issues.   Formation integrity: Petrophysics &amp; Brittleness.   </vt:lpstr>
      <vt:lpstr>Aim &amp;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Subsea 1 (rev 4) [Compatibility Mode]</dc:title>
  <dc:creator>Allan</dc:creator>
  <cp:lastModifiedBy>Leah Morrison (lib)</cp:lastModifiedBy>
  <cp:revision>147</cp:revision>
  <dcterms:created xsi:type="dcterms:W3CDTF">2018-08-29T08:56:01Z</dcterms:created>
  <dcterms:modified xsi:type="dcterms:W3CDTF">2023-12-07T09:50:46Z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2008-01-30T00:00:00Z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2018-08-29T00:00:00Z</vt:filetime>
  </property>
  <property fmtid="{D5CDD505-2E9C-101B-9397-08002B2CF9AE}" pid="5" name="ContentTypeId">
    <vt:lpwstr>0x0101001F56BF5861D8C24A8AF5946562CD336A</vt:lpwstr>
  </property>
</Properties>
</file>