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09" r:id="rId1"/>
    <p:sldMasterId id="2147484189" r:id="rId2"/>
    <p:sldMasterId id="2147484165" r:id="rId3"/>
    <p:sldMasterId id="2147484177" r:id="rId4"/>
    <p:sldMasterId id="2147484092" r:id="rId5"/>
    <p:sldMasterId id="2147484153" r:id="rId6"/>
  </p:sldMasterIdLst>
  <p:notesMasterIdLst>
    <p:notesMasterId r:id="rId49"/>
  </p:notesMasterIdLst>
  <p:handoutMasterIdLst>
    <p:handoutMasterId r:id="rId50"/>
  </p:handoutMasterIdLst>
  <p:sldIdLst>
    <p:sldId id="256" r:id="rId7"/>
    <p:sldId id="307" r:id="rId8"/>
    <p:sldId id="283" r:id="rId9"/>
    <p:sldId id="296" r:id="rId10"/>
    <p:sldId id="284" r:id="rId11"/>
    <p:sldId id="285" r:id="rId12"/>
    <p:sldId id="286" r:id="rId13"/>
    <p:sldId id="279" r:id="rId14"/>
    <p:sldId id="297" r:id="rId15"/>
    <p:sldId id="257" r:id="rId16"/>
    <p:sldId id="258" r:id="rId17"/>
    <p:sldId id="259" r:id="rId18"/>
    <p:sldId id="275" r:id="rId19"/>
    <p:sldId id="276" r:id="rId20"/>
    <p:sldId id="277" r:id="rId21"/>
    <p:sldId id="278" r:id="rId22"/>
    <p:sldId id="298" r:id="rId23"/>
    <p:sldId id="299" r:id="rId24"/>
    <p:sldId id="300" r:id="rId25"/>
    <p:sldId id="301" r:id="rId26"/>
    <p:sldId id="302" r:id="rId27"/>
    <p:sldId id="270" r:id="rId28"/>
    <p:sldId id="271" r:id="rId29"/>
    <p:sldId id="272" r:id="rId30"/>
    <p:sldId id="305" r:id="rId31"/>
    <p:sldId id="260" r:id="rId32"/>
    <p:sldId id="261" r:id="rId33"/>
    <p:sldId id="262" r:id="rId34"/>
    <p:sldId id="266" r:id="rId35"/>
    <p:sldId id="265" r:id="rId36"/>
    <p:sldId id="263" r:id="rId37"/>
    <p:sldId id="267" r:id="rId38"/>
    <p:sldId id="264" r:id="rId39"/>
    <p:sldId id="268" r:id="rId40"/>
    <p:sldId id="269" r:id="rId41"/>
    <p:sldId id="280" r:id="rId42"/>
    <p:sldId id="281" r:id="rId43"/>
    <p:sldId id="282" r:id="rId44"/>
    <p:sldId id="304" r:id="rId45"/>
    <p:sldId id="303" r:id="rId46"/>
    <p:sldId id="273" r:id="rId47"/>
    <p:sldId id="306" r:id="rId48"/>
  </p:sldIdLst>
  <p:sldSz cx="9144000" cy="6858000" type="screen4x3"/>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216A"/>
    <a:srgbClr val="F9C853"/>
    <a:srgbClr val="F9C523"/>
    <a:srgbClr val="F2C570"/>
    <a:srgbClr val="00B8E1"/>
    <a:srgbClr val="9D739E"/>
    <a:srgbClr val="F0E9EE"/>
    <a:srgbClr val="DEE2EA"/>
    <a:srgbClr val="E8DEE6"/>
    <a:srgbClr val="CAC2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517"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77A0D8-E533-48D8-8A47-6DD23B780AF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C77B8E0-C5FC-4123-9D72-7DC562C70AB5}">
      <dgm:prSet custT="1"/>
      <dgm:spPr/>
      <dgm:t>
        <a:bodyPr/>
        <a:lstStyle/>
        <a:p>
          <a:pPr>
            <a:lnSpc>
              <a:spcPct val="100000"/>
            </a:lnSpc>
          </a:pPr>
          <a:r>
            <a:rPr lang="en-US" sz="1800" dirty="0"/>
            <a:t>It is based on students achieving competencies – skills, attitudes, </a:t>
          </a:r>
          <a:r>
            <a:rPr lang="en-US" sz="1800" dirty="0" err="1"/>
            <a:t>behaviours</a:t>
          </a:r>
          <a:r>
            <a:rPr lang="en-US" sz="1800" dirty="0"/>
            <a:t> and knowledge that are set prior. Individuals move on to apply their knowledge to performance. </a:t>
          </a:r>
        </a:p>
      </dgm:t>
    </dgm:pt>
    <dgm:pt modelId="{008E3751-FB13-4F7B-BFC6-E3DA9E4436A6}" type="parTrans" cxnId="{A4373EF0-7021-41EC-A6D3-3C8639B61A91}">
      <dgm:prSet/>
      <dgm:spPr/>
      <dgm:t>
        <a:bodyPr/>
        <a:lstStyle/>
        <a:p>
          <a:endParaRPr lang="en-US"/>
        </a:p>
      </dgm:t>
    </dgm:pt>
    <dgm:pt modelId="{D5D3571F-7B44-40B5-ABB3-96BD80BD5B38}" type="sibTrans" cxnId="{A4373EF0-7021-41EC-A6D3-3C8639B61A91}">
      <dgm:prSet/>
      <dgm:spPr/>
      <dgm:t>
        <a:bodyPr/>
        <a:lstStyle/>
        <a:p>
          <a:endParaRPr lang="en-US"/>
        </a:p>
      </dgm:t>
    </dgm:pt>
    <dgm:pt modelId="{73E35AAE-44F1-4889-83CD-13AF1B69E531}">
      <dgm:prSet custT="1"/>
      <dgm:spPr/>
      <dgm:t>
        <a:bodyPr/>
        <a:lstStyle/>
        <a:p>
          <a:pPr>
            <a:lnSpc>
              <a:spcPct val="100000"/>
            </a:lnSpc>
          </a:pPr>
          <a:r>
            <a:rPr lang="en-US" sz="1800" dirty="0"/>
            <a:t>Students have clear </a:t>
          </a:r>
          <a:r>
            <a:rPr lang="en-US" sz="1800" b="1" i="1" dirty="0"/>
            <a:t>outcomes</a:t>
          </a:r>
          <a:r>
            <a:rPr lang="en-US" sz="1800" dirty="0"/>
            <a:t> they need to achieve – some students may achieve this before others; there is greater </a:t>
          </a:r>
          <a:r>
            <a:rPr lang="en-US" sz="1800" b="1" i="1" dirty="0"/>
            <a:t>focus on the learner</a:t>
          </a:r>
          <a:endParaRPr lang="en-US" sz="1800" dirty="0"/>
        </a:p>
      </dgm:t>
    </dgm:pt>
    <dgm:pt modelId="{F121DDD3-0951-4E8C-AE54-767F52DDC1F7}" type="parTrans" cxnId="{1F282DAC-9112-416E-B820-94BCEAD3041B}">
      <dgm:prSet/>
      <dgm:spPr/>
      <dgm:t>
        <a:bodyPr/>
        <a:lstStyle/>
        <a:p>
          <a:endParaRPr lang="en-US"/>
        </a:p>
      </dgm:t>
    </dgm:pt>
    <dgm:pt modelId="{22B0E64D-46E5-49A5-9742-4922783D055E}" type="sibTrans" cxnId="{1F282DAC-9112-416E-B820-94BCEAD3041B}">
      <dgm:prSet/>
      <dgm:spPr/>
      <dgm:t>
        <a:bodyPr/>
        <a:lstStyle/>
        <a:p>
          <a:endParaRPr lang="en-US"/>
        </a:p>
      </dgm:t>
    </dgm:pt>
    <dgm:pt modelId="{F1230AEA-0429-4D09-8D13-48534147FBCD}" type="pres">
      <dgm:prSet presAssocID="{6377A0D8-E533-48D8-8A47-6DD23B780AFC}" presName="root" presStyleCnt="0">
        <dgm:presLayoutVars>
          <dgm:dir/>
          <dgm:resizeHandles val="exact"/>
        </dgm:presLayoutVars>
      </dgm:prSet>
      <dgm:spPr/>
    </dgm:pt>
    <dgm:pt modelId="{D4A79874-3342-4688-BB73-A5719F2C7F6A}" type="pres">
      <dgm:prSet presAssocID="{8C77B8E0-C5FC-4123-9D72-7DC562C70AB5}" presName="compNode" presStyleCnt="0"/>
      <dgm:spPr/>
    </dgm:pt>
    <dgm:pt modelId="{F2DFAB7F-2819-4B80-9167-98ACE278D20B}" type="pres">
      <dgm:prSet presAssocID="{8C77B8E0-C5FC-4123-9D72-7DC562C70AB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10E03C9B-2722-411F-ACE9-19BF0D7DDA0F}" type="pres">
      <dgm:prSet presAssocID="{8C77B8E0-C5FC-4123-9D72-7DC562C70AB5}" presName="spaceRect" presStyleCnt="0"/>
      <dgm:spPr/>
    </dgm:pt>
    <dgm:pt modelId="{02B61B2A-00FB-47E9-B6FE-7CC7F61D89A4}" type="pres">
      <dgm:prSet presAssocID="{8C77B8E0-C5FC-4123-9D72-7DC562C70AB5}" presName="textRect" presStyleLbl="revTx" presStyleIdx="0" presStyleCnt="2">
        <dgm:presLayoutVars>
          <dgm:chMax val="1"/>
          <dgm:chPref val="1"/>
        </dgm:presLayoutVars>
      </dgm:prSet>
      <dgm:spPr/>
    </dgm:pt>
    <dgm:pt modelId="{991B4B10-1338-4214-B3B1-307CCA1739F9}" type="pres">
      <dgm:prSet presAssocID="{D5D3571F-7B44-40B5-ABB3-96BD80BD5B38}" presName="sibTrans" presStyleCnt="0"/>
      <dgm:spPr/>
    </dgm:pt>
    <dgm:pt modelId="{7AE55830-B0AC-4EFA-9430-9D0BC63E10F1}" type="pres">
      <dgm:prSet presAssocID="{73E35AAE-44F1-4889-83CD-13AF1B69E531}" presName="compNode" presStyleCnt="0"/>
      <dgm:spPr/>
    </dgm:pt>
    <dgm:pt modelId="{649148BC-7B57-4F7A-A09D-D8363BD14515}" type="pres">
      <dgm:prSet presAssocID="{73E35AAE-44F1-4889-83CD-13AF1B69E53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782687AF-1D10-4538-81CC-941C36D022D3}" type="pres">
      <dgm:prSet presAssocID="{73E35AAE-44F1-4889-83CD-13AF1B69E531}" presName="spaceRect" presStyleCnt="0"/>
      <dgm:spPr/>
    </dgm:pt>
    <dgm:pt modelId="{065DE7B1-8237-43DF-9FCF-D540230AE058}" type="pres">
      <dgm:prSet presAssocID="{73E35AAE-44F1-4889-83CD-13AF1B69E531}" presName="textRect" presStyleLbl="revTx" presStyleIdx="1" presStyleCnt="2">
        <dgm:presLayoutVars>
          <dgm:chMax val="1"/>
          <dgm:chPref val="1"/>
        </dgm:presLayoutVars>
      </dgm:prSet>
      <dgm:spPr/>
    </dgm:pt>
  </dgm:ptLst>
  <dgm:cxnLst>
    <dgm:cxn modelId="{0CB5CE12-5E96-493E-BBA1-C296CEFA3EE9}" type="presOf" srcId="{73E35AAE-44F1-4889-83CD-13AF1B69E531}" destId="{065DE7B1-8237-43DF-9FCF-D540230AE058}" srcOrd="0" destOrd="0" presId="urn:microsoft.com/office/officeart/2018/2/layout/IconLabelList"/>
    <dgm:cxn modelId="{21557595-91CD-4FB4-81F1-DBE9CD040822}" type="presOf" srcId="{6377A0D8-E533-48D8-8A47-6DD23B780AFC}" destId="{F1230AEA-0429-4D09-8D13-48534147FBCD}" srcOrd="0" destOrd="0" presId="urn:microsoft.com/office/officeart/2018/2/layout/IconLabelList"/>
    <dgm:cxn modelId="{1F282DAC-9112-416E-B820-94BCEAD3041B}" srcId="{6377A0D8-E533-48D8-8A47-6DD23B780AFC}" destId="{73E35AAE-44F1-4889-83CD-13AF1B69E531}" srcOrd="1" destOrd="0" parTransId="{F121DDD3-0951-4E8C-AE54-767F52DDC1F7}" sibTransId="{22B0E64D-46E5-49A5-9742-4922783D055E}"/>
    <dgm:cxn modelId="{F5E642C0-86E4-476B-8D11-2265FD01BDB8}" type="presOf" srcId="{8C77B8E0-C5FC-4123-9D72-7DC562C70AB5}" destId="{02B61B2A-00FB-47E9-B6FE-7CC7F61D89A4}" srcOrd="0" destOrd="0" presId="urn:microsoft.com/office/officeart/2018/2/layout/IconLabelList"/>
    <dgm:cxn modelId="{A4373EF0-7021-41EC-A6D3-3C8639B61A91}" srcId="{6377A0D8-E533-48D8-8A47-6DD23B780AFC}" destId="{8C77B8E0-C5FC-4123-9D72-7DC562C70AB5}" srcOrd="0" destOrd="0" parTransId="{008E3751-FB13-4F7B-BFC6-E3DA9E4436A6}" sibTransId="{D5D3571F-7B44-40B5-ABB3-96BD80BD5B38}"/>
    <dgm:cxn modelId="{1A21BAE0-00FE-4EBD-9DFB-624400A5C7F0}" type="presParOf" srcId="{F1230AEA-0429-4D09-8D13-48534147FBCD}" destId="{D4A79874-3342-4688-BB73-A5719F2C7F6A}" srcOrd="0" destOrd="0" presId="urn:microsoft.com/office/officeart/2018/2/layout/IconLabelList"/>
    <dgm:cxn modelId="{71BAFD33-A78C-4873-90ED-E7E0143C74F1}" type="presParOf" srcId="{D4A79874-3342-4688-BB73-A5719F2C7F6A}" destId="{F2DFAB7F-2819-4B80-9167-98ACE278D20B}" srcOrd="0" destOrd="0" presId="urn:microsoft.com/office/officeart/2018/2/layout/IconLabelList"/>
    <dgm:cxn modelId="{9F9E4192-539A-469D-A776-22A8386A9C83}" type="presParOf" srcId="{D4A79874-3342-4688-BB73-A5719F2C7F6A}" destId="{10E03C9B-2722-411F-ACE9-19BF0D7DDA0F}" srcOrd="1" destOrd="0" presId="urn:microsoft.com/office/officeart/2018/2/layout/IconLabelList"/>
    <dgm:cxn modelId="{85FBF5A1-1FCD-4E0A-94B1-23004A91E4B6}" type="presParOf" srcId="{D4A79874-3342-4688-BB73-A5719F2C7F6A}" destId="{02B61B2A-00FB-47E9-B6FE-7CC7F61D89A4}" srcOrd="2" destOrd="0" presId="urn:microsoft.com/office/officeart/2018/2/layout/IconLabelList"/>
    <dgm:cxn modelId="{80664603-2A0D-4863-8C61-FE02FF5688BB}" type="presParOf" srcId="{F1230AEA-0429-4D09-8D13-48534147FBCD}" destId="{991B4B10-1338-4214-B3B1-307CCA1739F9}" srcOrd="1" destOrd="0" presId="urn:microsoft.com/office/officeart/2018/2/layout/IconLabelList"/>
    <dgm:cxn modelId="{01796AC5-52CA-410C-9272-AB5AA0C9F178}" type="presParOf" srcId="{F1230AEA-0429-4D09-8D13-48534147FBCD}" destId="{7AE55830-B0AC-4EFA-9430-9D0BC63E10F1}" srcOrd="2" destOrd="0" presId="urn:microsoft.com/office/officeart/2018/2/layout/IconLabelList"/>
    <dgm:cxn modelId="{CCDEE2EF-5B77-4075-98B1-1781EC2B1E9D}" type="presParOf" srcId="{7AE55830-B0AC-4EFA-9430-9D0BC63E10F1}" destId="{649148BC-7B57-4F7A-A09D-D8363BD14515}" srcOrd="0" destOrd="0" presId="urn:microsoft.com/office/officeart/2018/2/layout/IconLabelList"/>
    <dgm:cxn modelId="{EB86451F-C7BE-443A-80F2-8A680778DB6E}" type="presParOf" srcId="{7AE55830-B0AC-4EFA-9430-9D0BC63E10F1}" destId="{782687AF-1D10-4538-81CC-941C36D022D3}" srcOrd="1" destOrd="0" presId="urn:microsoft.com/office/officeart/2018/2/layout/IconLabelList"/>
    <dgm:cxn modelId="{7AA2335C-B1B5-4B90-96CE-B797830AD889}" type="presParOf" srcId="{7AE55830-B0AC-4EFA-9430-9D0BC63E10F1}" destId="{065DE7B1-8237-43DF-9FCF-D540230AE05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932A89-B1BA-420C-BB68-A4486596CE1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32065D97-4AA5-4F55-AC21-DD32DCE09260}">
      <dgm:prSet phldrT="[Text]"/>
      <dgm:spPr/>
      <dgm:t>
        <a:bodyPr/>
        <a:lstStyle/>
        <a:p>
          <a:r>
            <a:rPr lang="en-GB" dirty="0"/>
            <a:t>Domain 1</a:t>
          </a:r>
        </a:p>
        <a:p>
          <a:r>
            <a:rPr lang="en-GB" dirty="0"/>
            <a:t>Pharmaceutical Public Health Competencies including medicines information and advice and health promotion</a:t>
          </a:r>
        </a:p>
        <a:p>
          <a:endParaRPr lang="en-GB" dirty="0"/>
        </a:p>
      </dgm:t>
    </dgm:pt>
    <dgm:pt modelId="{7818444F-CD90-4D46-8BB5-81B2F365C578}" type="parTrans" cxnId="{4E4CEAC1-BADB-4A16-9FA4-D653F4821D25}">
      <dgm:prSet/>
      <dgm:spPr/>
      <dgm:t>
        <a:bodyPr/>
        <a:lstStyle/>
        <a:p>
          <a:endParaRPr lang="en-GB"/>
        </a:p>
      </dgm:t>
    </dgm:pt>
    <dgm:pt modelId="{06F8BDBA-2247-4170-841F-7D6D74B0B4A9}" type="sibTrans" cxnId="{4E4CEAC1-BADB-4A16-9FA4-D653F4821D25}">
      <dgm:prSet/>
      <dgm:spPr/>
      <dgm:t>
        <a:bodyPr/>
        <a:lstStyle/>
        <a:p>
          <a:endParaRPr lang="en-GB"/>
        </a:p>
      </dgm:t>
    </dgm:pt>
    <dgm:pt modelId="{4BEF6E93-2246-41AC-B404-64B196B9EF6B}">
      <dgm:prSet phldrT="[Text]"/>
      <dgm:spPr/>
      <dgm:t>
        <a:bodyPr/>
        <a:lstStyle/>
        <a:p>
          <a:r>
            <a:rPr lang="en-GB" dirty="0"/>
            <a:t>Community pharmacists</a:t>
          </a:r>
        </a:p>
        <a:p>
          <a:endParaRPr lang="en-GB" dirty="0"/>
        </a:p>
        <a:p>
          <a:r>
            <a:rPr lang="en-GB" dirty="0"/>
            <a:t>Questionnaire assessing degree of participation in breast cancer health promotion</a:t>
          </a:r>
        </a:p>
      </dgm:t>
    </dgm:pt>
    <dgm:pt modelId="{D1B3E3F8-CFBA-4282-A09D-EA7B461F81F8}" type="parTrans" cxnId="{7E966391-0897-44E9-82D2-5597486D8F48}">
      <dgm:prSet/>
      <dgm:spPr/>
      <dgm:t>
        <a:bodyPr/>
        <a:lstStyle/>
        <a:p>
          <a:endParaRPr lang="en-GB"/>
        </a:p>
      </dgm:t>
    </dgm:pt>
    <dgm:pt modelId="{D5D390C1-6773-42A9-8934-0198A6908FE8}" type="sibTrans" cxnId="{7E966391-0897-44E9-82D2-5597486D8F48}">
      <dgm:prSet/>
      <dgm:spPr/>
      <dgm:t>
        <a:bodyPr/>
        <a:lstStyle/>
        <a:p>
          <a:endParaRPr lang="en-GB"/>
        </a:p>
      </dgm:t>
    </dgm:pt>
    <dgm:pt modelId="{D62A503A-728E-4AFE-84C0-D01FC321DA6E}">
      <dgm:prSet phldrT="[Text]"/>
      <dgm:spPr/>
      <dgm:t>
        <a:bodyPr/>
        <a:lstStyle/>
        <a:p>
          <a:r>
            <a:rPr lang="en-GB" dirty="0"/>
            <a:t>Most never provided patients with advice or counselling BUT were interested in breast cancer CPD</a:t>
          </a:r>
        </a:p>
      </dgm:t>
    </dgm:pt>
    <dgm:pt modelId="{19874452-CAD9-4984-AEA9-6FF57A24FF9A}" type="parTrans" cxnId="{8BAD7AC3-394D-4E27-AF20-253BB456F9CF}">
      <dgm:prSet/>
      <dgm:spPr/>
      <dgm:t>
        <a:bodyPr/>
        <a:lstStyle/>
        <a:p>
          <a:endParaRPr lang="en-GB"/>
        </a:p>
      </dgm:t>
    </dgm:pt>
    <dgm:pt modelId="{EDC47572-8AF8-4DA1-B756-CE73B6515B02}" type="sibTrans" cxnId="{8BAD7AC3-394D-4E27-AF20-253BB456F9CF}">
      <dgm:prSet/>
      <dgm:spPr/>
      <dgm:t>
        <a:bodyPr/>
        <a:lstStyle/>
        <a:p>
          <a:endParaRPr lang="en-GB"/>
        </a:p>
      </dgm:t>
    </dgm:pt>
    <dgm:pt modelId="{F4B715C7-9333-4A2F-8E83-5603F6FCE473}">
      <dgm:prSet phldrT="[Text]"/>
      <dgm:spPr/>
      <dgm:t>
        <a:bodyPr/>
        <a:lstStyle/>
        <a:p>
          <a:r>
            <a:rPr lang="en-GB" dirty="0"/>
            <a:t>Community pharmacists</a:t>
          </a:r>
        </a:p>
        <a:p>
          <a:r>
            <a:rPr lang="en-GB" dirty="0"/>
            <a:t>Questionnaire assessing knowledge and need for adding herbal medicines as part of UG education	</a:t>
          </a:r>
        </a:p>
      </dgm:t>
    </dgm:pt>
    <dgm:pt modelId="{3554E564-26D9-4148-BFFF-31C33DF9B075}" type="parTrans" cxnId="{54BA0B32-4ABE-456D-A26D-0C4409F41354}">
      <dgm:prSet/>
      <dgm:spPr/>
      <dgm:t>
        <a:bodyPr/>
        <a:lstStyle/>
        <a:p>
          <a:endParaRPr lang="en-GB"/>
        </a:p>
      </dgm:t>
    </dgm:pt>
    <dgm:pt modelId="{55B1B434-7EF1-4715-87EC-4DF5ED086429}" type="sibTrans" cxnId="{54BA0B32-4ABE-456D-A26D-0C4409F41354}">
      <dgm:prSet/>
      <dgm:spPr/>
      <dgm:t>
        <a:bodyPr/>
        <a:lstStyle/>
        <a:p>
          <a:endParaRPr lang="en-GB"/>
        </a:p>
      </dgm:t>
    </dgm:pt>
    <dgm:pt modelId="{18D7C07A-304A-4BBE-87FC-C9863B42FCAB}">
      <dgm:prSet phldrT="[Text]"/>
      <dgm:spPr/>
      <dgm:t>
        <a:bodyPr/>
        <a:lstStyle/>
        <a:p>
          <a:r>
            <a:rPr lang="en-GB" dirty="0"/>
            <a:t>Most felt training did not provide necessary skills and knowledge</a:t>
          </a:r>
        </a:p>
        <a:p>
          <a:r>
            <a:rPr lang="en-GB" dirty="0"/>
            <a:t>Also interested in attending CPD on herbal medicines</a:t>
          </a:r>
        </a:p>
      </dgm:t>
    </dgm:pt>
    <dgm:pt modelId="{76F06C00-B20C-4F30-8726-264867CF193B}" type="parTrans" cxnId="{38DE24DC-996D-4DF5-9DDA-204444A1CA96}">
      <dgm:prSet/>
      <dgm:spPr/>
      <dgm:t>
        <a:bodyPr/>
        <a:lstStyle/>
        <a:p>
          <a:endParaRPr lang="en-GB"/>
        </a:p>
      </dgm:t>
    </dgm:pt>
    <dgm:pt modelId="{1A75FFAB-3C45-4316-97C4-F897711DD779}" type="sibTrans" cxnId="{38DE24DC-996D-4DF5-9DDA-204444A1CA96}">
      <dgm:prSet/>
      <dgm:spPr/>
      <dgm:t>
        <a:bodyPr/>
        <a:lstStyle/>
        <a:p>
          <a:endParaRPr lang="en-GB"/>
        </a:p>
      </dgm:t>
    </dgm:pt>
    <dgm:pt modelId="{521FFE56-7B3C-4DE0-AE64-02BF2A47A9CD}" type="pres">
      <dgm:prSet presAssocID="{4C932A89-B1BA-420C-BB68-A4486596CE1F}" presName="hierChild1" presStyleCnt="0">
        <dgm:presLayoutVars>
          <dgm:chPref val="1"/>
          <dgm:dir/>
          <dgm:animOne val="branch"/>
          <dgm:animLvl val="lvl"/>
          <dgm:resizeHandles/>
        </dgm:presLayoutVars>
      </dgm:prSet>
      <dgm:spPr/>
    </dgm:pt>
    <dgm:pt modelId="{DCF5F152-426E-466A-B8F4-24CCE0B22386}" type="pres">
      <dgm:prSet presAssocID="{32065D97-4AA5-4F55-AC21-DD32DCE09260}" presName="hierRoot1" presStyleCnt="0"/>
      <dgm:spPr/>
    </dgm:pt>
    <dgm:pt modelId="{52A6E82C-E390-4A42-B246-FA39A69B9E2B}" type="pres">
      <dgm:prSet presAssocID="{32065D97-4AA5-4F55-AC21-DD32DCE09260}" presName="composite" presStyleCnt="0"/>
      <dgm:spPr/>
    </dgm:pt>
    <dgm:pt modelId="{21B8DAF4-61F9-47AC-A200-C9A89D4A3CDB}" type="pres">
      <dgm:prSet presAssocID="{32065D97-4AA5-4F55-AC21-DD32DCE09260}" presName="background" presStyleLbl="node0" presStyleIdx="0" presStyleCnt="1"/>
      <dgm:spPr/>
    </dgm:pt>
    <dgm:pt modelId="{EBF9924D-1B12-4A02-8003-18FB117BB06C}" type="pres">
      <dgm:prSet presAssocID="{32065D97-4AA5-4F55-AC21-DD32DCE09260}" presName="text" presStyleLbl="fgAcc0" presStyleIdx="0" presStyleCnt="1">
        <dgm:presLayoutVars>
          <dgm:chPref val="3"/>
        </dgm:presLayoutVars>
      </dgm:prSet>
      <dgm:spPr/>
    </dgm:pt>
    <dgm:pt modelId="{8E4DE33E-0A46-4018-9010-DFFFA9943457}" type="pres">
      <dgm:prSet presAssocID="{32065D97-4AA5-4F55-AC21-DD32DCE09260}" presName="hierChild2" presStyleCnt="0"/>
      <dgm:spPr/>
    </dgm:pt>
    <dgm:pt modelId="{532607EF-57BF-4D5F-A13B-41334C5908FE}" type="pres">
      <dgm:prSet presAssocID="{D1B3E3F8-CFBA-4282-A09D-EA7B461F81F8}" presName="Name10" presStyleLbl="parChTrans1D2" presStyleIdx="0" presStyleCnt="2"/>
      <dgm:spPr/>
    </dgm:pt>
    <dgm:pt modelId="{F89CC8FA-DFDD-44A6-A947-B5DA7461A935}" type="pres">
      <dgm:prSet presAssocID="{4BEF6E93-2246-41AC-B404-64B196B9EF6B}" presName="hierRoot2" presStyleCnt="0"/>
      <dgm:spPr/>
    </dgm:pt>
    <dgm:pt modelId="{70A923A4-2780-41FD-988E-93660E1F550D}" type="pres">
      <dgm:prSet presAssocID="{4BEF6E93-2246-41AC-B404-64B196B9EF6B}" presName="composite2" presStyleCnt="0"/>
      <dgm:spPr/>
    </dgm:pt>
    <dgm:pt modelId="{CFE55A4A-9B22-409E-B508-BBAFE896D47C}" type="pres">
      <dgm:prSet presAssocID="{4BEF6E93-2246-41AC-B404-64B196B9EF6B}" presName="background2" presStyleLbl="node2" presStyleIdx="0" presStyleCnt="2"/>
      <dgm:spPr/>
    </dgm:pt>
    <dgm:pt modelId="{35EACEFC-5E41-4CEC-8E0C-AE474798D854}" type="pres">
      <dgm:prSet presAssocID="{4BEF6E93-2246-41AC-B404-64B196B9EF6B}" presName="text2" presStyleLbl="fgAcc2" presStyleIdx="0" presStyleCnt="2">
        <dgm:presLayoutVars>
          <dgm:chPref val="3"/>
        </dgm:presLayoutVars>
      </dgm:prSet>
      <dgm:spPr/>
    </dgm:pt>
    <dgm:pt modelId="{F6934A6C-A430-4323-93FB-59EE46F8E8CC}" type="pres">
      <dgm:prSet presAssocID="{4BEF6E93-2246-41AC-B404-64B196B9EF6B}" presName="hierChild3" presStyleCnt="0"/>
      <dgm:spPr/>
    </dgm:pt>
    <dgm:pt modelId="{50F50214-8643-4F42-9466-7C1316CF4BCB}" type="pres">
      <dgm:prSet presAssocID="{19874452-CAD9-4984-AEA9-6FF57A24FF9A}" presName="Name17" presStyleLbl="parChTrans1D3" presStyleIdx="0" presStyleCnt="2"/>
      <dgm:spPr/>
    </dgm:pt>
    <dgm:pt modelId="{761B3E49-B6FC-4281-822A-4000E875EC12}" type="pres">
      <dgm:prSet presAssocID="{D62A503A-728E-4AFE-84C0-D01FC321DA6E}" presName="hierRoot3" presStyleCnt="0"/>
      <dgm:spPr/>
    </dgm:pt>
    <dgm:pt modelId="{F7848233-F5D3-4129-9A19-CE863FC5810A}" type="pres">
      <dgm:prSet presAssocID="{D62A503A-728E-4AFE-84C0-D01FC321DA6E}" presName="composite3" presStyleCnt="0"/>
      <dgm:spPr/>
    </dgm:pt>
    <dgm:pt modelId="{E28082F3-A285-4308-B59D-612847EE0285}" type="pres">
      <dgm:prSet presAssocID="{D62A503A-728E-4AFE-84C0-D01FC321DA6E}" presName="background3" presStyleLbl="node3" presStyleIdx="0" presStyleCnt="2"/>
      <dgm:spPr/>
    </dgm:pt>
    <dgm:pt modelId="{CFC6607F-9151-4A97-9C50-7EA92789B213}" type="pres">
      <dgm:prSet presAssocID="{D62A503A-728E-4AFE-84C0-D01FC321DA6E}" presName="text3" presStyleLbl="fgAcc3" presStyleIdx="0" presStyleCnt="2">
        <dgm:presLayoutVars>
          <dgm:chPref val="3"/>
        </dgm:presLayoutVars>
      </dgm:prSet>
      <dgm:spPr/>
    </dgm:pt>
    <dgm:pt modelId="{4D4DAADC-6BA3-4524-82A3-CD177B683294}" type="pres">
      <dgm:prSet presAssocID="{D62A503A-728E-4AFE-84C0-D01FC321DA6E}" presName="hierChild4" presStyleCnt="0"/>
      <dgm:spPr/>
    </dgm:pt>
    <dgm:pt modelId="{0BC40E6D-40E9-485B-BC55-AB94176726DA}" type="pres">
      <dgm:prSet presAssocID="{3554E564-26D9-4148-BFFF-31C33DF9B075}" presName="Name10" presStyleLbl="parChTrans1D2" presStyleIdx="1" presStyleCnt="2"/>
      <dgm:spPr/>
    </dgm:pt>
    <dgm:pt modelId="{236E1A1F-7BE4-4077-AFAC-160AE91D7D87}" type="pres">
      <dgm:prSet presAssocID="{F4B715C7-9333-4A2F-8E83-5603F6FCE473}" presName="hierRoot2" presStyleCnt="0"/>
      <dgm:spPr/>
    </dgm:pt>
    <dgm:pt modelId="{8AEF4679-4FE9-4866-9191-174B7F9F669C}" type="pres">
      <dgm:prSet presAssocID="{F4B715C7-9333-4A2F-8E83-5603F6FCE473}" presName="composite2" presStyleCnt="0"/>
      <dgm:spPr/>
    </dgm:pt>
    <dgm:pt modelId="{73914AF0-D962-4223-8F1A-A75E7A323683}" type="pres">
      <dgm:prSet presAssocID="{F4B715C7-9333-4A2F-8E83-5603F6FCE473}" presName="background2" presStyleLbl="node2" presStyleIdx="1" presStyleCnt="2"/>
      <dgm:spPr/>
    </dgm:pt>
    <dgm:pt modelId="{B7310926-98AC-4494-B891-4DB087283941}" type="pres">
      <dgm:prSet presAssocID="{F4B715C7-9333-4A2F-8E83-5603F6FCE473}" presName="text2" presStyleLbl="fgAcc2" presStyleIdx="1" presStyleCnt="2">
        <dgm:presLayoutVars>
          <dgm:chPref val="3"/>
        </dgm:presLayoutVars>
      </dgm:prSet>
      <dgm:spPr/>
    </dgm:pt>
    <dgm:pt modelId="{076E8863-F466-4273-BBB6-5A3D9125197B}" type="pres">
      <dgm:prSet presAssocID="{F4B715C7-9333-4A2F-8E83-5603F6FCE473}" presName="hierChild3" presStyleCnt="0"/>
      <dgm:spPr/>
    </dgm:pt>
    <dgm:pt modelId="{4023E829-0730-4EE3-A9F8-A13AF915DF8E}" type="pres">
      <dgm:prSet presAssocID="{76F06C00-B20C-4F30-8726-264867CF193B}" presName="Name17" presStyleLbl="parChTrans1D3" presStyleIdx="1" presStyleCnt="2"/>
      <dgm:spPr/>
    </dgm:pt>
    <dgm:pt modelId="{BF4E19C9-0CEA-4424-995F-719A30C9FC85}" type="pres">
      <dgm:prSet presAssocID="{18D7C07A-304A-4BBE-87FC-C9863B42FCAB}" presName="hierRoot3" presStyleCnt="0"/>
      <dgm:spPr/>
    </dgm:pt>
    <dgm:pt modelId="{ACCEC177-A6DB-4E87-B3CD-1C02F841D730}" type="pres">
      <dgm:prSet presAssocID="{18D7C07A-304A-4BBE-87FC-C9863B42FCAB}" presName="composite3" presStyleCnt="0"/>
      <dgm:spPr/>
    </dgm:pt>
    <dgm:pt modelId="{BD699F07-D405-428E-BBA2-28D7917A8583}" type="pres">
      <dgm:prSet presAssocID="{18D7C07A-304A-4BBE-87FC-C9863B42FCAB}" presName="background3" presStyleLbl="node3" presStyleIdx="1" presStyleCnt="2"/>
      <dgm:spPr/>
    </dgm:pt>
    <dgm:pt modelId="{630AC8F5-A802-4ABC-A4BF-00862CC75093}" type="pres">
      <dgm:prSet presAssocID="{18D7C07A-304A-4BBE-87FC-C9863B42FCAB}" presName="text3" presStyleLbl="fgAcc3" presStyleIdx="1" presStyleCnt="2">
        <dgm:presLayoutVars>
          <dgm:chPref val="3"/>
        </dgm:presLayoutVars>
      </dgm:prSet>
      <dgm:spPr/>
    </dgm:pt>
    <dgm:pt modelId="{BD18A13B-D394-4578-95DF-18C7CAC7C779}" type="pres">
      <dgm:prSet presAssocID="{18D7C07A-304A-4BBE-87FC-C9863B42FCAB}" presName="hierChild4" presStyleCnt="0"/>
      <dgm:spPr/>
    </dgm:pt>
  </dgm:ptLst>
  <dgm:cxnLst>
    <dgm:cxn modelId="{276EEA02-5DEF-4A6D-A1B1-1567AA6EFED1}" type="presOf" srcId="{F4B715C7-9333-4A2F-8E83-5603F6FCE473}" destId="{B7310926-98AC-4494-B891-4DB087283941}" srcOrd="0" destOrd="0" presId="urn:microsoft.com/office/officeart/2005/8/layout/hierarchy1"/>
    <dgm:cxn modelId="{A29D852E-2178-496D-A79C-2C2645ED93D5}" type="presOf" srcId="{19874452-CAD9-4984-AEA9-6FF57A24FF9A}" destId="{50F50214-8643-4F42-9466-7C1316CF4BCB}" srcOrd="0" destOrd="0" presId="urn:microsoft.com/office/officeart/2005/8/layout/hierarchy1"/>
    <dgm:cxn modelId="{54BA0B32-4ABE-456D-A26D-0C4409F41354}" srcId="{32065D97-4AA5-4F55-AC21-DD32DCE09260}" destId="{F4B715C7-9333-4A2F-8E83-5603F6FCE473}" srcOrd="1" destOrd="0" parTransId="{3554E564-26D9-4148-BFFF-31C33DF9B075}" sibTransId="{55B1B434-7EF1-4715-87EC-4DF5ED086429}"/>
    <dgm:cxn modelId="{542DC535-EC26-4BA5-80D3-CC5F91DD446F}" type="presOf" srcId="{3554E564-26D9-4148-BFFF-31C33DF9B075}" destId="{0BC40E6D-40E9-485B-BC55-AB94176726DA}" srcOrd="0" destOrd="0" presId="urn:microsoft.com/office/officeart/2005/8/layout/hierarchy1"/>
    <dgm:cxn modelId="{BDAA5546-698B-445E-93CE-834461952343}" type="presOf" srcId="{32065D97-4AA5-4F55-AC21-DD32DCE09260}" destId="{EBF9924D-1B12-4A02-8003-18FB117BB06C}" srcOrd="0" destOrd="0" presId="urn:microsoft.com/office/officeart/2005/8/layout/hierarchy1"/>
    <dgm:cxn modelId="{7E966391-0897-44E9-82D2-5597486D8F48}" srcId="{32065D97-4AA5-4F55-AC21-DD32DCE09260}" destId="{4BEF6E93-2246-41AC-B404-64B196B9EF6B}" srcOrd="0" destOrd="0" parTransId="{D1B3E3F8-CFBA-4282-A09D-EA7B461F81F8}" sibTransId="{D5D390C1-6773-42A9-8934-0198A6908FE8}"/>
    <dgm:cxn modelId="{4E4CEAC1-BADB-4A16-9FA4-D653F4821D25}" srcId="{4C932A89-B1BA-420C-BB68-A4486596CE1F}" destId="{32065D97-4AA5-4F55-AC21-DD32DCE09260}" srcOrd="0" destOrd="0" parTransId="{7818444F-CD90-4D46-8BB5-81B2F365C578}" sibTransId="{06F8BDBA-2247-4170-841F-7D6D74B0B4A9}"/>
    <dgm:cxn modelId="{8BAD7AC3-394D-4E27-AF20-253BB456F9CF}" srcId="{4BEF6E93-2246-41AC-B404-64B196B9EF6B}" destId="{D62A503A-728E-4AFE-84C0-D01FC321DA6E}" srcOrd="0" destOrd="0" parTransId="{19874452-CAD9-4984-AEA9-6FF57A24FF9A}" sibTransId="{EDC47572-8AF8-4DA1-B756-CE73B6515B02}"/>
    <dgm:cxn modelId="{314F76D8-11A6-4851-A4B3-8F1DBB8BF8A0}" type="presOf" srcId="{D62A503A-728E-4AFE-84C0-D01FC321DA6E}" destId="{CFC6607F-9151-4A97-9C50-7EA92789B213}" srcOrd="0" destOrd="0" presId="urn:microsoft.com/office/officeart/2005/8/layout/hierarchy1"/>
    <dgm:cxn modelId="{38DE24DC-996D-4DF5-9DDA-204444A1CA96}" srcId="{F4B715C7-9333-4A2F-8E83-5603F6FCE473}" destId="{18D7C07A-304A-4BBE-87FC-C9863B42FCAB}" srcOrd="0" destOrd="0" parTransId="{76F06C00-B20C-4F30-8726-264867CF193B}" sibTransId="{1A75FFAB-3C45-4316-97C4-F897711DD779}"/>
    <dgm:cxn modelId="{EA50D7ED-C378-4411-9B66-BD259787AEC3}" type="presOf" srcId="{76F06C00-B20C-4F30-8726-264867CF193B}" destId="{4023E829-0730-4EE3-A9F8-A13AF915DF8E}" srcOrd="0" destOrd="0" presId="urn:microsoft.com/office/officeart/2005/8/layout/hierarchy1"/>
    <dgm:cxn modelId="{B7CED9F0-92AF-4B14-81D8-64CC5B00CE22}" type="presOf" srcId="{18D7C07A-304A-4BBE-87FC-C9863B42FCAB}" destId="{630AC8F5-A802-4ABC-A4BF-00862CC75093}" srcOrd="0" destOrd="0" presId="urn:microsoft.com/office/officeart/2005/8/layout/hierarchy1"/>
    <dgm:cxn modelId="{68AB2FF1-36CA-49A6-A060-1EF3ED4EB0D8}" type="presOf" srcId="{4BEF6E93-2246-41AC-B404-64B196B9EF6B}" destId="{35EACEFC-5E41-4CEC-8E0C-AE474798D854}" srcOrd="0" destOrd="0" presId="urn:microsoft.com/office/officeart/2005/8/layout/hierarchy1"/>
    <dgm:cxn modelId="{0057CFF6-1675-40C8-BC62-4696962F2898}" type="presOf" srcId="{D1B3E3F8-CFBA-4282-A09D-EA7B461F81F8}" destId="{532607EF-57BF-4D5F-A13B-41334C5908FE}" srcOrd="0" destOrd="0" presId="urn:microsoft.com/office/officeart/2005/8/layout/hierarchy1"/>
    <dgm:cxn modelId="{4AA8BFFE-C5B3-4E6F-A3B8-708F5DDD14F3}" type="presOf" srcId="{4C932A89-B1BA-420C-BB68-A4486596CE1F}" destId="{521FFE56-7B3C-4DE0-AE64-02BF2A47A9CD}" srcOrd="0" destOrd="0" presId="urn:microsoft.com/office/officeart/2005/8/layout/hierarchy1"/>
    <dgm:cxn modelId="{465743B2-C842-40C0-B0B5-810BFCEF3064}" type="presParOf" srcId="{521FFE56-7B3C-4DE0-AE64-02BF2A47A9CD}" destId="{DCF5F152-426E-466A-B8F4-24CCE0B22386}" srcOrd="0" destOrd="0" presId="urn:microsoft.com/office/officeart/2005/8/layout/hierarchy1"/>
    <dgm:cxn modelId="{D6F070BA-5A84-4EFA-A01E-1221D2632118}" type="presParOf" srcId="{DCF5F152-426E-466A-B8F4-24CCE0B22386}" destId="{52A6E82C-E390-4A42-B246-FA39A69B9E2B}" srcOrd="0" destOrd="0" presId="urn:microsoft.com/office/officeart/2005/8/layout/hierarchy1"/>
    <dgm:cxn modelId="{C781419F-4AB0-4A3B-B691-B98FE012A510}" type="presParOf" srcId="{52A6E82C-E390-4A42-B246-FA39A69B9E2B}" destId="{21B8DAF4-61F9-47AC-A200-C9A89D4A3CDB}" srcOrd="0" destOrd="0" presId="urn:microsoft.com/office/officeart/2005/8/layout/hierarchy1"/>
    <dgm:cxn modelId="{A24702F1-72CC-4AF3-8DED-1CCA6D32BDF9}" type="presParOf" srcId="{52A6E82C-E390-4A42-B246-FA39A69B9E2B}" destId="{EBF9924D-1B12-4A02-8003-18FB117BB06C}" srcOrd="1" destOrd="0" presId="urn:microsoft.com/office/officeart/2005/8/layout/hierarchy1"/>
    <dgm:cxn modelId="{1250DFBD-9A0C-4CA0-8A54-386596B00E32}" type="presParOf" srcId="{DCF5F152-426E-466A-B8F4-24CCE0B22386}" destId="{8E4DE33E-0A46-4018-9010-DFFFA9943457}" srcOrd="1" destOrd="0" presId="urn:microsoft.com/office/officeart/2005/8/layout/hierarchy1"/>
    <dgm:cxn modelId="{0E75A8DD-E49D-4128-AEA5-695833E5A897}" type="presParOf" srcId="{8E4DE33E-0A46-4018-9010-DFFFA9943457}" destId="{532607EF-57BF-4D5F-A13B-41334C5908FE}" srcOrd="0" destOrd="0" presId="urn:microsoft.com/office/officeart/2005/8/layout/hierarchy1"/>
    <dgm:cxn modelId="{5962E550-73D8-4674-9934-4717177D1B6E}" type="presParOf" srcId="{8E4DE33E-0A46-4018-9010-DFFFA9943457}" destId="{F89CC8FA-DFDD-44A6-A947-B5DA7461A935}" srcOrd="1" destOrd="0" presId="urn:microsoft.com/office/officeart/2005/8/layout/hierarchy1"/>
    <dgm:cxn modelId="{EC6A208D-5C97-4B0E-B341-7BFCDF02B580}" type="presParOf" srcId="{F89CC8FA-DFDD-44A6-A947-B5DA7461A935}" destId="{70A923A4-2780-41FD-988E-93660E1F550D}" srcOrd="0" destOrd="0" presId="urn:microsoft.com/office/officeart/2005/8/layout/hierarchy1"/>
    <dgm:cxn modelId="{A51C0E2E-FCC3-4D72-8AE2-B1EF6D076B47}" type="presParOf" srcId="{70A923A4-2780-41FD-988E-93660E1F550D}" destId="{CFE55A4A-9B22-409E-B508-BBAFE896D47C}" srcOrd="0" destOrd="0" presId="urn:microsoft.com/office/officeart/2005/8/layout/hierarchy1"/>
    <dgm:cxn modelId="{577313E5-CB74-4D47-B9F9-07EFAB4C2C76}" type="presParOf" srcId="{70A923A4-2780-41FD-988E-93660E1F550D}" destId="{35EACEFC-5E41-4CEC-8E0C-AE474798D854}" srcOrd="1" destOrd="0" presId="urn:microsoft.com/office/officeart/2005/8/layout/hierarchy1"/>
    <dgm:cxn modelId="{52E5E755-CAF0-473F-8E42-1C2761ECBF42}" type="presParOf" srcId="{F89CC8FA-DFDD-44A6-A947-B5DA7461A935}" destId="{F6934A6C-A430-4323-93FB-59EE46F8E8CC}" srcOrd="1" destOrd="0" presId="urn:microsoft.com/office/officeart/2005/8/layout/hierarchy1"/>
    <dgm:cxn modelId="{6D4BF707-93EF-46B2-92D9-75602A1DA80D}" type="presParOf" srcId="{F6934A6C-A430-4323-93FB-59EE46F8E8CC}" destId="{50F50214-8643-4F42-9466-7C1316CF4BCB}" srcOrd="0" destOrd="0" presId="urn:microsoft.com/office/officeart/2005/8/layout/hierarchy1"/>
    <dgm:cxn modelId="{A999158B-2DEB-426B-9FD4-A534D12D2950}" type="presParOf" srcId="{F6934A6C-A430-4323-93FB-59EE46F8E8CC}" destId="{761B3E49-B6FC-4281-822A-4000E875EC12}" srcOrd="1" destOrd="0" presId="urn:microsoft.com/office/officeart/2005/8/layout/hierarchy1"/>
    <dgm:cxn modelId="{1484850D-7F9A-476E-A81C-4CCBB9861910}" type="presParOf" srcId="{761B3E49-B6FC-4281-822A-4000E875EC12}" destId="{F7848233-F5D3-4129-9A19-CE863FC5810A}" srcOrd="0" destOrd="0" presId="urn:microsoft.com/office/officeart/2005/8/layout/hierarchy1"/>
    <dgm:cxn modelId="{A4661805-EEE2-48E7-99E7-E18391DC6976}" type="presParOf" srcId="{F7848233-F5D3-4129-9A19-CE863FC5810A}" destId="{E28082F3-A285-4308-B59D-612847EE0285}" srcOrd="0" destOrd="0" presId="urn:microsoft.com/office/officeart/2005/8/layout/hierarchy1"/>
    <dgm:cxn modelId="{6D7E772A-54CD-4BBA-9961-35423692FE61}" type="presParOf" srcId="{F7848233-F5D3-4129-9A19-CE863FC5810A}" destId="{CFC6607F-9151-4A97-9C50-7EA92789B213}" srcOrd="1" destOrd="0" presId="urn:microsoft.com/office/officeart/2005/8/layout/hierarchy1"/>
    <dgm:cxn modelId="{C30FC157-7247-4DAB-8F95-996FBE33AC02}" type="presParOf" srcId="{761B3E49-B6FC-4281-822A-4000E875EC12}" destId="{4D4DAADC-6BA3-4524-82A3-CD177B683294}" srcOrd="1" destOrd="0" presId="urn:microsoft.com/office/officeart/2005/8/layout/hierarchy1"/>
    <dgm:cxn modelId="{A490C68A-13B5-441F-9B3E-E5754C4D8B6E}" type="presParOf" srcId="{8E4DE33E-0A46-4018-9010-DFFFA9943457}" destId="{0BC40E6D-40E9-485B-BC55-AB94176726DA}" srcOrd="2" destOrd="0" presId="urn:microsoft.com/office/officeart/2005/8/layout/hierarchy1"/>
    <dgm:cxn modelId="{4A8E2A5B-DE3A-498B-899C-D143B83C876E}" type="presParOf" srcId="{8E4DE33E-0A46-4018-9010-DFFFA9943457}" destId="{236E1A1F-7BE4-4077-AFAC-160AE91D7D87}" srcOrd="3" destOrd="0" presId="urn:microsoft.com/office/officeart/2005/8/layout/hierarchy1"/>
    <dgm:cxn modelId="{A27CC55A-57DF-4F54-B59B-8E2680C4074B}" type="presParOf" srcId="{236E1A1F-7BE4-4077-AFAC-160AE91D7D87}" destId="{8AEF4679-4FE9-4866-9191-174B7F9F669C}" srcOrd="0" destOrd="0" presId="urn:microsoft.com/office/officeart/2005/8/layout/hierarchy1"/>
    <dgm:cxn modelId="{1930AF32-4F1B-4483-8260-9CCAACA6C9F1}" type="presParOf" srcId="{8AEF4679-4FE9-4866-9191-174B7F9F669C}" destId="{73914AF0-D962-4223-8F1A-A75E7A323683}" srcOrd="0" destOrd="0" presId="urn:microsoft.com/office/officeart/2005/8/layout/hierarchy1"/>
    <dgm:cxn modelId="{7A48BBB7-8677-4B6C-AEEC-97B1234A2B24}" type="presParOf" srcId="{8AEF4679-4FE9-4866-9191-174B7F9F669C}" destId="{B7310926-98AC-4494-B891-4DB087283941}" srcOrd="1" destOrd="0" presId="urn:microsoft.com/office/officeart/2005/8/layout/hierarchy1"/>
    <dgm:cxn modelId="{18747305-B24C-40A2-855B-312BD5282C88}" type="presParOf" srcId="{236E1A1F-7BE4-4077-AFAC-160AE91D7D87}" destId="{076E8863-F466-4273-BBB6-5A3D9125197B}" srcOrd="1" destOrd="0" presId="urn:microsoft.com/office/officeart/2005/8/layout/hierarchy1"/>
    <dgm:cxn modelId="{BA259C44-EDBA-4F66-94C5-201108A8E4A7}" type="presParOf" srcId="{076E8863-F466-4273-BBB6-5A3D9125197B}" destId="{4023E829-0730-4EE3-A9F8-A13AF915DF8E}" srcOrd="0" destOrd="0" presId="urn:microsoft.com/office/officeart/2005/8/layout/hierarchy1"/>
    <dgm:cxn modelId="{72D1E5E7-4852-45A3-8FA6-669FC8A5AEE4}" type="presParOf" srcId="{076E8863-F466-4273-BBB6-5A3D9125197B}" destId="{BF4E19C9-0CEA-4424-995F-719A30C9FC85}" srcOrd="1" destOrd="0" presId="urn:microsoft.com/office/officeart/2005/8/layout/hierarchy1"/>
    <dgm:cxn modelId="{70EE160D-6275-48C0-9C2C-989AEFA8C31E}" type="presParOf" srcId="{BF4E19C9-0CEA-4424-995F-719A30C9FC85}" destId="{ACCEC177-A6DB-4E87-B3CD-1C02F841D730}" srcOrd="0" destOrd="0" presId="urn:microsoft.com/office/officeart/2005/8/layout/hierarchy1"/>
    <dgm:cxn modelId="{45EBEE1D-CBB5-4138-804B-6401AB2924E4}" type="presParOf" srcId="{ACCEC177-A6DB-4E87-B3CD-1C02F841D730}" destId="{BD699F07-D405-428E-BBA2-28D7917A8583}" srcOrd="0" destOrd="0" presId="urn:microsoft.com/office/officeart/2005/8/layout/hierarchy1"/>
    <dgm:cxn modelId="{075D5503-A82B-43A6-B7F1-FA1FA4865FD5}" type="presParOf" srcId="{ACCEC177-A6DB-4E87-B3CD-1C02F841D730}" destId="{630AC8F5-A802-4ABC-A4BF-00862CC75093}" srcOrd="1" destOrd="0" presId="urn:microsoft.com/office/officeart/2005/8/layout/hierarchy1"/>
    <dgm:cxn modelId="{B711156E-09F7-4FFB-B6B7-BB358F221554}" type="presParOf" srcId="{BF4E19C9-0CEA-4424-995F-719A30C9FC85}" destId="{BD18A13B-D394-4578-95DF-18C7CAC7C77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C53289-06AE-49CF-BC26-91F8E2B189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21218335-2778-47AC-9894-23139B5F6C84}">
      <dgm:prSet phldrT="[Text]"/>
      <dgm:spPr/>
      <dgm:t>
        <a:bodyPr/>
        <a:lstStyle/>
        <a:p>
          <a:r>
            <a:rPr lang="en-GB" dirty="0"/>
            <a:t>Domain 2 Pharmaceutical care competencies</a:t>
          </a:r>
        </a:p>
        <a:p>
          <a:r>
            <a:rPr lang="en-GB" dirty="0"/>
            <a:t>Assessment, Dispensing, Counselling etc..</a:t>
          </a:r>
        </a:p>
      </dgm:t>
    </dgm:pt>
    <dgm:pt modelId="{C801B3A2-FE7B-4225-8255-F7237E463B1B}" type="parTrans" cxnId="{C73CCC23-3387-4B72-BC2F-D8BEA9FCD24A}">
      <dgm:prSet/>
      <dgm:spPr/>
      <dgm:t>
        <a:bodyPr/>
        <a:lstStyle/>
        <a:p>
          <a:endParaRPr lang="en-GB"/>
        </a:p>
      </dgm:t>
    </dgm:pt>
    <dgm:pt modelId="{CA0F6931-6998-4D42-B127-63406B4D9626}" type="sibTrans" cxnId="{C73CCC23-3387-4B72-BC2F-D8BEA9FCD24A}">
      <dgm:prSet/>
      <dgm:spPr/>
      <dgm:t>
        <a:bodyPr/>
        <a:lstStyle/>
        <a:p>
          <a:endParaRPr lang="en-GB"/>
        </a:p>
      </dgm:t>
    </dgm:pt>
    <dgm:pt modelId="{7F708DA0-B535-4BA6-A8FA-F818ED2AAF5E}">
      <dgm:prSet phldrT="[Text]"/>
      <dgm:spPr/>
      <dgm:t>
        <a:bodyPr/>
        <a:lstStyle/>
        <a:p>
          <a:r>
            <a:rPr lang="en-GB" dirty="0"/>
            <a:t>4</a:t>
          </a:r>
          <a:r>
            <a:rPr lang="en-GB" baseline="30000" dirty="0"/>
            <a:t>th</a:t>
          </a:r>
          <a:r>
            <a:rPr lang="en-GB" dirty="0"/>
            <a:t> year UG students</a:t>
          </a:r>
        </a:p>
        <a:p>
          <a:r>
            <a:rPr lang="en-GB" dirty="0"/>
            <a:t>Knowledge, attitudes and proficiency in practice of EBM before and after a PBL series</a:t>
          </a:r>
        </a:p>
      </dgm:t>
    </dgm:pt>
    <dgm:pt modelId="{80C49435-A40A-4086-9095-4DE484ABE08D}" type="parTrans" cxnId="{78AA20DF-6C2A-4198-A0B5-09317DFE8D3D}">
      <dgm:prSet/>
      <dgm:spPr/>
      <dgm:t>
        <a:bodyPr/>
        <a:lstStyle/>
        <a:p>
          <a:endParaRPr lang="en-GB"/>
        </a:p>
      </dgm:t>
    </dgm:pt>
    <dgm:pt modelId="{BD94A78F-E476-48F3-AD7B-AFFDC656DA96}" type="sibTrans" cxnId="{78AA20DF-6C2A-4198-A0B5-09317DFE8D3D}">
      <dgm:prSet/>
      <dgm:spPr/>
      <dgm:t>
        <a:bodyPr/>
        <a:lstStyle/>
        <a:p>
          <a:endParaRPr lang="en-GB"/>
        </a:p>
      </dgm:t>
    </dgm:pt>
    <dgm:pt modelId="{B3C1C9AF-AA88-4D06-9496-D308572F33BB}">
      <dgm:prSet phldrT="[Text]"/>
      <dgm:spPr/>
      <dgm:t>
        <a:bodyPr/>
        <a:lstStyle/>
        <a:p>
          <a:r>
            <a:rPr lang="en-GB" dirty="0"/>
            <a:t>Skills and attitudes towards EBM changed after the PBL series</a:t>
          </a:r>
        </a:p>
      </dgm:t>
    </dgm:pt>
    <dgm:pt modelId="{D7857FA8-46C9-4D29-90FD-B4B46CEBCF17}" type="parTrans" cxnId="{94182D45-520B-4B53-BE69-DE37FE5EF1B1}">
      <dgm:prSet/>
      <dgm:spPr/>
      <dgm:t>
        <a:bodyPr/>
        <a:lstStyle/>
        <a:p>
          <a:endParaRPr lang="en-GB"/>
        </a:p>
      </dgm:t>
    </dgm:pt>
    <dgm:pt modelId="{564663EA-1042-493E-B650-9CC2642D590C}" type="sibTrans" cxnId="{94182D45-520B-4B53-BE69-DE37FE5EF1B1}">
      <dgm:prSet/>
      <dgm:spPr/>
      <dgm:t>
        <a:bodyPr/>
        <a:lstStyle/>
        <a:p>
          <a:endParaRPr lang="en-GB"/>
        </a:p>
      </dgm:t>
    </dgm:pt>
    <dgm:pt modelId="{CD712694-A564-4468-A0FA-00BB6CF53BF5}">
      <dgm:prSet phldrT="[Text]"/>
      <dgm:spPr/>
      <dgm:t>
        <a:bodyPr/>
        <a:lstStyle/>
        <a:p>
          <a:r>
            <a:rPr lang="en-GB" dirty="0"/>
            <a:t>However, students commented on lack of role models in practice who implemented EBM</a:t>
          </a:r>
        </a:p>
      </dgm:t>
    </dgm:pt>
    <dgm:pt modelId="{77C1AEDC-2D59-4321-A370-C5CB6D22994A}" type="parTrans" cxnId="{361D09CD-7C26-4599-8352-D789FFC501DD}">
      <dgm:prSet/>
      <dgm:spPr/>
      <dgm:t>
        <a:bodyPr/>
        <a:lstStyle/>
        <a:p>
          <a:endParaRPr lang="en-GB"/>
        </a:p>
      </dgm:t>
    </dgm:pt>
    <dgm:pt modelId="{C57678A3-8E64-48D1-B10C-D17E0FBBB63B}" type="sibTrans" cxnId="{361D09CD-7C26-4599-8352-D789FFC501DD}">
      <dgm:prSet/>
      <dgm:spPr/>
      <dgm:t>
        <a:bodyPr/>
        <a:lstStyle/>
        <a:p>
          <a:endParaRPr lang="en-GB"/>
        </a:p>
      </dgm:t>
    </dgm:pt>
    <dgm:pt modelId="{6F02F89D-F804-45A5-9935-A1012AF4F85F}">
      <dgm:prSet phldrT="[Text]"/>
      <dgm:spPr/>
      <dgm:t>
        <a:bodyPr/>
        <a:lstStyle/>
        <a:p>
          <a:r>
            <a:rPr lang="en-GB" dirty="0"/>
            <a:t>Pharmacists</a:t>
          </a:r>
        </a:p>
        <a:p>
          <a:r>
            <a:rPr lang="en-GB" dirty="0"/>
            <a:t>Assessed communication on dispensing based on USP Medication Counselling  Behaviour Guidelines</a:t>
          </a:r>
        </a:p>
      </dgm:t>
    </dgm:pt>
    <dgm:pt modelId="{9C6D5A68-40B4-4E6A-A0B0-B81E0C9383F7}" type="parTrans" cxnId="{51F928F9-C8AE-4D55-B297-1B5ADC583ED0}">
      <dgm:prSet/>
      <dgm:spPr/>
      <dgm:t>
        <a:bodyPr/>
        <a:lstStyle/>
        <a:p>
          <a:endParaRPr lang="en-GB"/>
        </a:p>
      </dgm:t>
    </dgm:pt>
    <dgm:pt modelId="{8557EEEB-A8AF-4433-A4BE-1E2AB5F52C58}" type="sibTrans" cxnId="{51F928F9-C8AE-4D55-B297-1B5ADC583ED0}">
      <dgm:prSet/>
      <dgm:spPr/>
      <dgm:t>
        <a:bodyPr/>
        <a:lstStyle/>
        <a:p>
          <a:endParaRPr lang="en-GB"/>
        </a:p>
      </dgm:t>
    </dgm:pt>
    <dgm:pt modelId="{55CFAC47-C2E4-4D4B-A17B-FD23D368E81B}">
      <dgm:prSet phldrT="[Text]"/>
      <dgm:spPr/>
      <dgm:t>
        <a:bodyPr/>
        <a:lstStyle/>
        <a:p>
          <a:r>
            <a:rPr lang="en-GB" dirty="0"/>
            <a:t>&gt;1% of interactions reached Stage 4 which includes aspects such as ensuring patient understands instructions given</a:t>
          </a:r>
        </a:p>
      </dgm:t>
    </dgm:pt>
    <dgm:pt modelId="{A64EF1A0-0952-4FFA-B773-4827F8B43F0F}" type="parTrans" cxnId="{20D02B66-BECA-4383-B6EB-562677D597C5}">
      <dgm:prSet/>
      <dgm:spPr/>
      <dgm:t>
        <a:bodyPr/>
        <a:lstStyle/>
        <a:p>
          <a:endParaRPr lang="en-GB"/>
        </a:p>
      </dgm:t>
    </dgm:pt>
    <dgm:pt modelId="{6515F638-CDD9-478B-9EAC-D173983E069D}" type="sibTrans" cxnId="{20D02B66-BECA-4383-B6EB-562677D597C5}">
      <dgm:prSet/>
      <dgm:spPr/>
      <dgm:t>
        <a:bodyPr/>
        <a:lstStyle/>
        <a:p>
          <a:endParaRPr lang="en-GB"/>
        </a:p>
      </dgm:t>
    </dgm:pt>
    <dgm:pt modelId="{1565A614-A732-4BB7-886B-12A82143B10C}">
      <dgm:prSet/>
      <dgm:spPr/>
      <dgm:t>
        <a:bodyPr/>
        <a:lstStyle/>
        <a:p>
          <a:r>
            <a:rPr lang="en-GB" dirty="0"/>
            <a:t>Community pharmacists</a:t>
          </a:r>
        </a:p>
        <a:p>
          <a:r>
            <a:rPr lang="en-GB" dirty="0"/>
            <a:t>Exploring role of pharmacists in counselling</a:t>
          </a:r>
        </a:p>
      </dgm:t>
    </dgm:pt>
    <dgm:pt modelId="{6D73A88C-29FB-4D6B-AA07-1638F1573B9D}" type="parTrans" cxnId="{79CC1FFF-BA96-4E25-B61F-F2A2C7310C59}">
      <dgm:prSet/>
      <dgm:spPr/>
      <dgm:t>
        <a:bodyPr/>
        <a:lstStyle/>
        <a:p>
          <a:endParaRPr lang="en-GB"/>
        </a:p>
      </dgm:t>
    </dgm:pt>
    <dgm:pt modelId="{51E02291-8A92-4212-AEFB-50D2CAE3A364}" type="sibTrans" cxnId="{79CC1FFF-BA96-4E25-B61F-F2A2C7310C59}">
      <dgm:prSet/>
      <dgm:spPr/>
      <dgm:t>
        <a:bodyPr/>
        <a:lstStyle/>
        <a:p>
          <a:endParaRPr lang="en-GB"/>
        </a:p>
      </dgm:t>
    </dgm:pt>
    <dgm:pt modelId="{0A83DFB7-85DC-435E-AB94-44FBAF0D57CB}">
      <dgm:prSet/>
      <dgm:spPr/>
      <dgm:t>
        <a:bodyPr/>
        <a:lstStyle/>
        <a:p>
          <a:r>
            <a:rPr lang="en-GB" dirty="0"/>
            <a:t>Mainly agreed that this is a pharmacist role but many identified further training required</a:t>
          </a:r>
        </a:p>
      </dgm:t>
    </dgm:pt>
    <dgm:pt modelId="{ECB04CC8-F6D7-43D4-95F7-83881742D792}" type="parTrans" cxnId="{AD067E25-6CD4-47FB-8A67-6638A0DB7D7F}">
      <dgm:prSet/>
      <dgm:spPr/>
      <dgm:t>
        <a:bodyPr/>
        <a:lstStyle/>
        <a:p>
          <a:endParaRPr lang="en-GB"/>
        </a:p>
      </dgm:t>
    </dgm:pt>
    <dgm:pt modelId="{F05E2F17-B883-40B4-AAD9-75B89C9DD511}" type="sibTrans" cxnId="{AD067E25-6CD4-47FB-8A67-6638A0DB7D7F}">
      <dgm:prSet/>
      <dgm:spPr/>
      <dgm:t>
        <a:bodyPr/>
        <a:lstStyle/>
        <a:p>
          <a:endParaRPr lang="en-GB"/>
        </a:p>
      </dgm:t>
    </dgm:pt>
    <dgm:pt modelId="{592B9F06-EBB9-4B38-8B23-272513A4FD66}" type="pres">
      <dgm:prSet presAssocID="{8CC53289-06AE-49CF-BC26-91F8E2B1893E}" presName="hierChild1" presStyleCnt="0">
        <dgm:presLayoutVars>
          <dgm:chPref val="1"/>
          <dgm:dir/>
          <dgm:animOne val="branch"/>
          <dgm:animLvl val="lvl"/>
          <dgm:resizeHandles/>
        </dgm:presLayoutVars>
      </dgm:prSet>
      <dgm:spPr/>
    </dgm:pt>
    <dgm:pt modelId="{58A73871-BEC7-4FF4-A107-6D266E842833}" type="pres">
      <dgm:prSet presAssocID="{21218335-2778-47AC-9894-23139B5F6C84}" presName="hierRoot1" presStyleCnt="0"/>
      <dgm:spPr/>
    </dgm:pt>
    <dgm:pt modelId="{03BD7685-9A5B-42A8-BB18-D1F92953D149}" type="pres">
      <dgm:prSet presAssocID="{21218335-2778-47AC-9894-23139B5F6C84}" presName="composite" presStyleCnt="0"/>
      <dgm:spPr/>
    </dgm:pt>
    <dgm:pt modelId="{6DCCECED-D5F8-4DF3-9734-2DE1AF50FE24}" type="pres">
      <dgm:prSet presAssocID="{21218335-2778-47AC-9894-23139B5F6C84}" presName="background" presStyleLbl="node0" presStyleIdx="0" presStyleCnt="1"/>
      <dgm:spPr/>
    </dgm:pt>
    <dgm:pt modelId="{40159997-08B9-4AF0-8127-05A45A888849}" type="pres">
      <dgm:prSet presAssocID="{21218335-2778-47AC-9894-23139B5F6C84}" presName="text" presStyleLbl="fgAcc0" presStyleIdx="0" presStyleCnt="1">
        <dgm:presLayoutVars>
          <dgm:chPref val="3"/>
        </dgm:presLayoutVars>
      </dgm:prSet>
      <dgm:spPr/>
    </dgm:pt>
    <dgm:pt modelId="{485016EB-F90A-4E2D-8AFE-443BDA7E27F6}" type="pres">
      <dgm:prSet presAssocID="{21218335-2778-47AC-9894-23139B5F6C84}" presName="hierChild2" presStyleCnt="0"/>
      <dgm:spPr/>
    </dgm:pt>
    <dgm:pt modelId="{D23DCFE7-412F-4E72-AB6A-93A074A23DF1}" type="pres">
      <dgm:prSet presAssocID="{80C49435-A40A-4086-9095-4DE484ABE08D}" presName="Name10" presStyleLbl="parChTrans1D2" presStyleIdx="0" presStyleCnt="3"/>
      <dgm:spPr/>
    </dgm:pt>
    <dgm:pt modelId="{5D9808AA-BC9C-4776-974A-A57B7958AF1A}" type="pres">
      <dgm:prSet presAssocID="{7F708DA0-B535-4BA6-A8FA-F818ED2AAF5E}" presName="hierRoot2" presStyleCnt="0"/>
      <dgm:spPr/>
    </dgm:pt>
    <dgm:pt modelId="{69B46B46-BD98-4A14-B669-3236DD3494DD}" type="pres">
      <dgm:prSet presAssocID="{7F708DA0-B535-4BA6-A8FA-F818ED2AAF5E}" presName="composite2" presStyleCnt="0"/>
      <dgm:spPr/>
    </dgm:pt>
    <dgm:pt modelId="{21929F36-7284-49EF-9BE9-4403F8769D7E}" type="pres">
      <dgm:prSet presAssocID="{7F708DA0-B535-4BA6-A8FA-F818ED2AAF5E}" presName="background2" presStyleLbl="node2" presStyleIdx="0" presStyleCnt="3"/>
      <dgm:spPr/>
    </dgm:pt>
    <dgm:pt modelId="{7B411534-7885-458B-8FB2-1A281802B966}" type="pres">
      <dgm:prSet presAssocID="{7F708DA0-B535-4BA6-A8FA-F818ED2AAF5E}" presName="text2" presStyleLbl="fgAcc2" presStyleIdx="0" presStyleCnt="3">
        <dgm:presLayoutVars>
          <dgm:chPref val="3"/>
        </dgm:presLayoutVars>
      </dgm:prSet>
      <dgm:spPr/>
    </dgm:pt>
    <dgm:pt modelId="{B7DE3DD9-3861-48F5-809E-8588241AC806}" type="pres">
      <dgm:prSet presAssocID="{7F708DA0-B535-4BA6-A8FA-F818ED2AAF5E}" presName="hierChild3" presStyleCnt="0"/>
      <dgm:spPr/>
    </dgm:pt>
    <dgm:pt modelId="{66438943-CF63-4DB8-9C57-7F3FEC734566}" type="pres">
      <dgm:prSet presAssocID="{D7857FA8-46C9-4D29-90FD-B4B46CEBCF17}" presName="Name17" presStyleLbl="parChTrans1D3" presStyleIdx="0" presStyleCnt="4"/>
      <dgm:spPr/>
    </dgm:pt>
    <dgm:pt modelId="{DE273266-FDCD-4D69-B607-EAFA897E1EE8}" type="pres">
      <dgm:prSet presAssocID="{B3C1C9AF-AA88-4D06-9496-D308572F33BB}" presName="hierRoot3" presStyleCnt="0"/>
      <dgm:spPr/>
    </dgm:pt>
    <dgm:pt modelId="{F7C32B01-38E1-4D08-949B-6E20C8F866DE}" type="pres">
      <dgm:prSet presAssocID="{B3C1C9AF-AA88-4D06-9496-D308572F33BB}" presName="composite3" presStyleCnt="0"/>
      <dgm:spPr/>
    </dgm:pt>
    <dgm:pt modelId="{E9B084C5-1887-43EE-A7F3-82518F29FF83}" type="pres">
      <dgm:prSet presAssocID="{B3C1C9AF-AA88-4D06-9496-D308572F33BB}" presName="background3" presStyleLbl="node3" presStyleIdx="0" presStyleCnt="4"/>
      <dgm:spPr/>
    </dgm:pt>
    <dgm:pt modelId="{DFEC3751-4C18-49CF-9A71-2B28DE22A5ED}" type="pres">
      <dgm:prSet presAssocID="{B3C1C9AF-AA88-4D06-9496-D308572F33BB}" presName="text3" presStyleLbl="fgAcc3" presStyleIdx="0" presStyleCnt="4">
        <dgm:presLayoutVars>
          <dgm:chPref val="3"/>
        </dgm:presLayoutVars>
      </dgm:prSet>
      <dgm:spPr/>
    </dgm:pt>
    <dgm:pt modelId="{80335B6B-B70D-4053-B045-3D9EFEF37C39}" type="pres">
      <dgm:prSet presAssocID="{B3C1C9AF-AA88-4D06-9496-D308572F33BB}" presName="hierChild4" presStyleCnt="0"/>
      <dgm:spPr/>
    </dgm:pt>
    <dgm:pt modelId="{1B8E42D3-AA8D-4915-99DE-5C7A7D2357E5}" type="pres">
      <dgm:prSet presAssocID="{77C1AEDC-2D59-4321-A370-C5CB6D22994A}" presName="Name17" presStyleLbl="parChTrans1D3" presStyleIdx="1" presStyleCnt="4"/>
      <dgm:spPr/>
    </dgm:pt>
    <dgm:pt modelId="{C86F8904-94C5-4495-932B-0FFF39A468E2}" type="pres">
      <dgm:prSet presAssocID="{CD712694-A564-4468-A0FA-00BB6CF53BF5}" presName="hierRoot3" presStyleCnt="0"/>
      <dgm:spPr/>
    </dgm:pt>
    <dgm:pt modelId="{5B82B851-E5B7-41AC-96DB-2958B27525BA}" type="pres">
      <dgm:prSet presAssocID="{CD712694-A564-4468-A0FA-00BB6CF53BF5}" presName="composite3" presStyleCnt="0"/>
      <dgm:spPr/>
    </dgm:pt>
    <dgm:pt modelId="{3A358A7E-9911-43AC-BE3D-F63EAEBE7287}" type="pres">
      <dgm:prSet presAssocID="{CD712694-A564-4468-A0FA-00BB6CF53BF5}" presName="background3" presStyleLbl="node3" presStyleIdx="1" presStyleCnt="4"/>
      <dgm:spPr/>
    </dgm:pt>
    <dgm:pt modelId="{D5D21D50-CA7C-4D33-944F-9959255AE0A4}" type="pres">
      <dgm:prSet presAssocID="{CD712694-A564-4468-A0FA-00BB6CF53BF5}" presName="text3" presStyleLbl="fgAcc3" presStyleIdx="1" presStyleCnt="4">
        <dgm:presLayoutVars>
          <dgm:chPref val="3"/>
        </dgm:presLayoutVars>
      </dgm:prSet>
      <dgm:spPr/>
    </dgm:pt>
    <dgm:pt modelId="{BF1F0B9D-99B8-47CA-AD40-1F347B829998}" type="pres">
      <dgm:prSet presAssocID="{CD712694-A564-4468-A0FA-00BB6CF53BF5}" presName="hierChild4" presStyleCnt="0"/>
      <dgm:spPr/>
    </dgm:pt>
    <dgm:pt modelId="{2338ACEE-2B7E-4DDA-B38D-2340C092ED6A}" type="pres">
      <dgm:prSet presAssocID="{9C6D5A68-40B4-4E6A-A0B0-B81E0C9383F7}" presName="Name10" presStyleLbl="parChTrans1D2" presStyleIdx="1" presStyleCnt="3"/>
      <dgm:spPr/>
    </dgm:pt>
    <dgm:pt modelId="{AB475B71-A2BF-493C-A991-BE52A5E4CD6D}" type="pres">
      <dgm:prSet presAssocID="{6F02F89D-F804-45A5-9935-A1012AF4F85F}" presName="hierRoot2" presStyleCnt="0"/>
      <dgm:spPr/>
    </dgm:pt>
    <dgm:pt modelId="{8DA16477-FD68-458C-A511-3EA3409D7530}" type="pres">
      <dgm:prSet presAssocID="{6F02F89D-F804-45A5-9935-A1012AF4F85F}" presName="composite2" presStyleCnt="0"/>
      <dgm:spPr/>
    </dgm:pt>
    <dgm:pt modelId="{6D95E729-126B-448D-B7E7-0AD203F6E983}" type="pres">
      <dgm:prSet presAssocID="{6F02F89D-F804-45A5-9935-A1012AF4F85F}" presName="background2" presStyleLbl="node2" presStyleIdx="1" presStyleCnt="3"/>
      <dgm:spPr/>
    </dgm:pt>
    <dgm:pt modelId="{B9D643E5-F4FD-4ACC-B3EB-92D17A52EFD6}" type="pres">
      <dgm:prSet presAssocID="{6F02F89D-F804-45A5-9935-A1012AF4F85F}" presName="text2" presStyleLbl="fgAcc2" presStyleIdx="1" presStyleCnt="3">
        <dgm:presLayoutVars>
          <dgm:chPref val="3"/>
        </dgm:presLayoutVars>
      </dgm:prSet>
      <dgm:spPr/>
    </dgm:pt>
    <dgm:pt modelId="{9F410300-EC84-4B69-AB3B-736934E2C60F}" type="pres">
      <dgm:prSet presAssocID="{6F02F89D-F804-45A5-9935-A1012AF4F85F}" presName="hierChild3" presStyleCnt="0"/>
      <dgm:spPr/>
    </dgm:pt>
    <dgm:pt modelId="{8C0D5AEC-08B0-4FA0-BD4E-6DFF2310DB37}" type="pres">
      <dgm:prSet presAssocID="{A64EF1A0-0952-4FFA-B773-4827F8B43F0F}" presName="Name17" presStyleLbl="parChTrans1D3" presStyleIdx="2" presStyleCnt="4"/>
      <dgm:spPr/>
    </dgm:pt>
    <dgm:pt modelId="{FBA828BE-4B25-428B-A836-D72A5D968F5B}" type="pres">
      <dgm:prSet presAssocID="{55CFAC47-C2E4-4D4B-A17B-FD23D368E81B}" presName="hierRoot3" presStyleCnt="0"/>
      <dgm:spPr/>
    </dgm:pt>
    <dgm:pt modelId="{C5954613-87BE-45BA-AF85-F0A6E30C6FE5}" type="pres">
      <dgm:prSet presAssocID="{55CFAC47-C2E4-4D4B-A17B-FD23D368E81B}" presName="composite3" presStyleCnt="0"/>
      <dgm:spPr/>
    </dgm:pt>
    <dgm:pt modelId="{7BC40B76-DF0C-4AF4-A14C-46BAF86E9960}" type="pres">
      <dgm:prSet presAssocID="{55CFAC47-C2E4-4D4B-A17B-FD23D368E81B}" presName="background3" presStyleLbl="node3" presStyleIdx="2" presStyleCnt="4"/>
      <dgm:spPr/>
    </dgm:pt>
    <dgm:pt modelId="{B3A55780-241D-40CF-9888-90F7FA9FA7EA}" type="pres">
      <dgm:prSet presAssocID="{55CFAC47-C2E4-4D4B-A17B-FD23D368E81B}" presName="text3" presStyleLbl="fgAcc3" presStyleIdx="2" presStyleCnt="4">
        <dgm:presLayoutVars>
          <dgm:chPref val="3"/>
        </dgm:presLayoutVars>
      </dgm:prSet>
      <dgm:spPr/>
    </dgm:pt>
    <dgm:pt modelId="{3B130274-8D84-4D92-A895-AD1A846269B0}" type="pres">
      <dgm:prSet presAssocID="{55CFAC47-C2E4-4D4B-A17B-FD23D368E81B}" presName="hierChild4" presStyleCnt="0"/>
      <dgm:spPr/>
    </dgm:pt>
    <dgm:pt modelId="{6C76782E-58EE-47B5-B498-D101B9FC468F}" type="pres">
      <dgm:prSet presAssocID="{6D73A88C-29FB-4D6B-AA07-1638F1573B9D}" presName="Name10" presStyleLbl="parChTrans1D2" presStyleIdx="2" presStyleCnt="3"/>
      <dgm:spPr/>
    </dgm:pt>
    <dgm:pt modelId="{6AEAF06E-DF73-4457-9D63-92F5CEFBF13A}" type="pres">
      <dgm:prSet presAssocID="{1565A614-A732-4BB7-886B-12A82143B10C}" presName="hierRoot2" presStyleCnt="0"/>
      <dgm:spPr/>
    </dgm:pt>
    <dgm:pt modelId="{ABB2B7B5-1601-4CBF-A362-3128420236A6}" type="pres">
      <dgm:prSet presAssocID="{1565A614-A732-4BB7-886B-12A82143B10C}" presName="composite2" presStyleCnt="0"/>
      <dgm:spPr/>
    </dgm:pt>
    <dgm:pt modelId="{2FDCD654-08D2-4940-97E6-4791CA814DFE}" type="pres">
      <dgm:prSet presAssocID="{1565A614-A732-4BB7-886B-12A82143B10C}" presName="background2" presStyleLbl="node2" presStyleIdx="2" presStyleCnt="3"/>
      <dgm:spPr/>
    </dgm:pt>
    <dgm:pt modelId="{883036C1-3E7F-4FC9-96F8-F24A21A4A3F6}" type="pres">
      <dgm:prSet presAssocID="{1565A614-A732-4BB7-886B-12A82143B10C}" presName="text2" presStyleLbl="fgAcc2" presStyleIdx="2" presStyleCnt="3">
        <dgm:presLayoutVars>
          <dgm:chPref val="3"/>
        </dgm:presLayoutVars>
      </dgm:prSet>
      <dgm:spPr/>
    </dgm:pt>
    <dgm:pt modelId="{6923A8C7-1A72-4A7B-8773-7803B1A5002A}" type="pres">
      <dgm:prSet presAssocID="{1565A614-A732-4BB7-886B-12A82143B10C}" presName="hierChild3" presStyleCnt="0"/>
      <dgm:spPr/>
    </dgm:pt>
    <dgm:pt modelId="{417FAA76-AFD8-47AD-88D2-D4392365A935}" type="pres">
      <dgm:prSet presAssocID="{ECB04CC8-F6D7-43D4-95F7-83881742D792}" presName="Name17" presStyleLbl="parChTrans1D3" presStyleIdx="3" presStyleCnt="4"/>
      <dgm:spPr/>
    </dgm:pt>
    <dgm:pt modelId="{529B3593-F51A-4886-8C63-1188F35D0506}" type="pres">
      <dgm:prSet presAssocID="{0A83DFB7-85DC-435E-AB94-44FBAF0D57CB}" presName="hierRoot3" presStyleCnt="0"/>
      <dgm:spPr/>
    </dgm:pt>
    <dgm:pt modelId="{77056760-3AB8-46AD-B1EC-D2C649D4D086}" type="pres">
      <dgm:prSet presAssocID="{0A83DFB7-85DC-435E-AB94-44FBAF0D57CB}" presName="composite3" presStyleCnt="0"/>
      <dgm:spPr/>
    </dgm:pt>
    <dgm:pt modelId="{CCB38463-66FB-44BB-B234-08385BBD104E}" type="pres">
      <dgm:prSet presAssocID="{0A83DFB7-85DC-435E-AB94-44FBAF0D57CB}" presName="background3" presStyleLbl="node3" presStyleIdx="3" presStyleCnt="4"/>
      <dgm:spPr/>
    </dgm:pt>
    <dgm:pt modelId="{65294F4F-2EFA-44F0-9B07-EBE29AA65A57}" type="pres">
      <dgm:prSet presAssocID="{0A83DFB7-85DC-435E-AB94-44FBAF0D57CB}" presName="text3" presStyleLbl="fgAcc3" presStyleIdx="3" presStyleCnt="4">
        <dgm:presLayoutVars>
          <dgm:chPref val="3"/>
        </dgm:presLayoutVars>
      </dgm:prSet>
      <dgm:spPr/>
    </dgm:pt>
    <dgm:pt modelId="{3B052D7A-3A15-4FF7-A211-A603562B9890}" type="pres">
      <dgm:prSet presAssocID="{0A83DFB7-85DC-435E-AB94-44FBAF0D57CB}" presName="hierChild4" presStyleCnt="0"/>
      <dgm:spPr/>
    </dgm:pt>
  </dgm:ptLst>
  <dgm:cxnLst>
    <dgm:cxn modelId="{0F59B006-ECE1-4A6D-8A50-D6BD854C4A42}" type="presOf" srcId="{21218335-2778-47AC-9894-23139B5F6C84}" destId="{40159997-08B9-4AF0-8127-05A45A888849}" srcOrd="0" destOrd="0" presId="urn:microsoft.com/office/officeart/2005/8/layout/hierarchy1"/>
    <dgm:cxn modelId="{EAE21E1B-45DE-419B-8A06-61AA0826FBD0}" type="presOf" srcId="{CD712694-A564-4468-A0FA-00BB6CF53BF5}" destId="{D5D21D50-CA7C-4D33-944F-9959255AE0A4}" srcOrd="0" destOrd="0" presId="urn:microsoft.com/office/officeart/2005/8/layout/hierarchy1"/>
    <dgm:cxn modelId="{C73CCC23-3387-4B72-BC2F-D8BEA9FCD24A}" srcId="{8CC53289-06AE-49CF-BC26-91F8E2B1893E}" destId="{21218335-2778-47AC-9894-23139B5F6C84}" srcOrd="0" destOrd="0" parTransId="{C801B3A2-FE7B-4225-8255-F7237E463B1B}" sibTransId="{CA0F6931-6998-4D42-B127-63406B4D9626}"/>
    <dgm:cxn modelId="{AD067E25-6CD4-47FB-8A67-6638A0DB7D7F}" srcId="{1565A614-A732-4BB7-886B-12A82143B10C}" destId="{0A83DFB7-85DC-435E-AB94-44FBAF0D57CB}" srcOrd="0" destOrd="0" parTransId="{ECB04CC8-F6D7-43D4-95F7-83881742D792}" sibTransId="{F05E2F17-B883-40B4-AAD9-75B89C9DD511}"/>
    <dgm:cxn modelId="{A6E87A39-12EB-432F-915F-1CB90E0C50D7}" type="presOf" srcId="{55CFAC47-C2E4-4D4B-A17B-FD23D368E81B}" destId="{B3A55780-241D-40CF-9888-90F7FA9FA7EA}" srcOrd="0" destOrd="0" presId="urn:microsoft.com/office/officeart/2005/8/layout/hierarchy1"/>
    <dgm:cxn modelId="{2574F13E-CD6E-44D2-836B-38B33EE57DB4}" type="presOf" srcId="{B3C1C9AF-AA88-4D06-9496-D308572F33BB}" destId="{DFEC3751-4C18-49CF-9A71-2B28DE22A5ED}" srcOrd="0" destOrd="0" presId="urn:microsoft.com/office/officeart/2005/8/layout/hierarchy1"/>
    <dgm:cxn modelId="{94182D45-520B-4B53-BE69-DE37FE5EF1B1}" srcId="{7F708DA0-B535-4BA6-A8FA-F818ED2AAF5E}" destId="{B3C1C9AF-AA88-4D06-9496-D308572F33BB}" srcOrd="0" destOrd="0" parTransId="{D7857FA8-46C9-4D29-90FD-B4B46CEBCF17}" sibTransId="{564663EA-1042-493E-B650-9CC2642D590C}"/>
    <dgm:cxn modelId="{20D02B66-BECA-4383-B6EB-562677D597C5}" srcId="{6F02F89D-F804-45A5-9935-A1012AF4F85F}" destId="{55CFAC47-C2E4-4D4B-A17B-FD23D368E81B}" srcOrd="0" destOrd="0" parTransId="{A64EF1A0-0952-4FFA-B773-4827F8B43F0F}" sibTransId="{6515F638-CDD9-478B-9EAC-D173983E069D}"/>
    <dgm:cxn modelId="{90D32D72-D6EB-4DE3-92B0-4FF0C1F24582}" type="presOf" srcId="{D7857FA8-46C9-4D29-90FD-B4B46CEBCF17}" destId="{66438943-CF63-4DB8-9C57-7F3FEC734566}" srcOrd="0" destOrd="0" presId="urn:microsoft.com/office/officeart/2005/8/layout/hierarchy1"/>
    <dgm:cxn modelId="{1728BD54-A478-46FB-895A-8F7C4B9592F1}" type="presOf" srcId="{80C49435-A40A-4086-9095-4DE484ABE08D}" destId="{D23DCFE7-412F-4E72-AB6A-93A074A23DF1}" srcOrd="0" destOrd="0" presId="urn:microsoft.com/office/officeart/2005/8/layout/hierarchy1"/>
    <dgm:cxn modelId="{7A307F56-2B38-415F-9BDE-07D148801E9C}" type="presOf" srcId="{0A83DFB7-85DC-435E-AB94-44FBAF0D57CB}" destId="{65294F4F-2EFA-44F0-9B07-EBE29AA65A57}" srcOrd="0" destOrd="0" presId="urn:microsoft.com/office/officeart/2005/8/layout/hierarchy1"/>
    <dgm:cxn modelId="{F5ED5588-DD9F-424E-AABB-342DDD4D0D4D}" type="presOf" srcId="{77C1AEDC-2D59-4321-A370-C5CB6D22994A}" destId="{1B8E42D3-AA8D-4915-99DE-5C7A7D2357E5}" srcOrd="0" destOrd="0" presId="urn:microsoft.com/office/officeart/2005/8/layout/hierarchy1"/>
    <dgm:cxn modelId="{3190529D-F4A6-47D9-A133-5013211FB1C5}" type="presOf" srcId="{6F02F89D-F804-45A5-9935-A1012AF4F85F}" destId="{B9D643E5-F4FD-4ACC-B3EB-92D17A52EFD6}" srcOrd="0" destOrd="0" presId="urn:microsoft.com/office/officeart/2005/8/layout/hierarchy1"/>
    <dgm:cxn modelId="{C09AA9AF-E8FF-43D1-8A38-F0BEC465D3D4}" type="presOf" srcId="{6D73A88C-29FB-4D6B-AA07-1638F1573B9D}" destId="{6C76782E-58EE-47B5-B498-D101B9FC468F}" srcOrd="0" destOrd="0" presId="urn:microsoft.com/office/officeart/2005/8/layout/hierarchy1"/>
    <dgm:cxn modelId="{9D763DB2-DFB1-4A9D-B7FD-296E495C4CF4}" type="presOf" srcId="{1565A614-A732-4BB7-886B-12A82143B10C}" destId="{883036C1-3E7F-4FC9-96F8-F24A21A4A3F6}" srcOrd="0" destOrd="0" presId="urn:microsoft.com/office/officeart/2005/8/layout/hierarchy1"/>
    <dgm:cxn modelId="{361D09CD-7C26-4599-8352-D789FFC501DD}" srcId="{7F708DA0-B535-4BA6-A8FA-F818ED2AAF5E}" destId="{CD712694-A564-4468-A0FA-00BB6CF53BF5}" srcOrd="1" destOrd="0" parTransId="{77C1AEDC-2D59-4321-A370-C5CB6D22994A}" sibTransId="{C57678A3-8E64-48D1-B10C-D17E0FBBB63B}"/>
    <dgm:cxn modelId="{F22E8FD9-6B6F-47CF-8456-8E4742FDEC8C}" type="presOf" srcId="{ECB04CC8-F6D7-43D4-95F7-83881742D792}" destId="{417FAA76-AFD8-47AD-88D2-D4392365A935}" srcOrd="0" destOrd="0" presId="urn:microsoft.com/office/officeart/2005/8/layout/hierarchy1"/>
    <dgm:cxn modelId="{78AA20DF-6C2A-4198-A0B5-09317DFE8D3D}" srcId="{21218335-2778-47AC-9894-23139B5F6C84}" destId="{7F708DA0-B535-4BA6-A8FA-F818ED2AAF5E}" srcOrd="0" destOrd="0" parTransId="{80C49435-A40A-4086-9095-4DE484ABE08D}" sibTransId="{BD94A78F-E476-48F3-AD7B-AFFDC656DA96}"/>
    <dgm:cxn modelId="{380DECE6-7B58-4CC8-AE72-F2ED2360C9E6}" type="presOf" srcId="{9C6D5A68-40B4-4E6A-A0B0-B81E0C9383F7}" destId="{2338ACEE-2B7E-4DDA-B38D-2340C092ED6A}" srcOrd="0" destOrd="0" presId="urn:microsoft.com/office/officeart/2005/8/layout/hierarchy1"/>
    <dgm:cxn modelId="{D16B6AEA-07EB-4924-BD18-A3697A3D3553}" type="presOf" srcId="{A64EF1A0-0952-4FFA-B773-4827F8B43F0F}" destId="{8C0D5AEC-08B0-4FA0-BD4E-6DFF2310DB37}" srcOrd="0" destOrd="0" presId="urn:microsoft.com/office/officeart/2005/8/layout/hierarchy1"/>
    <dgm:cxn modelId="{D9FC5AF0-CB52-44DA-A595-A397A5E54935}" type="presOf" srcId="{7F708DA0-B535-4BA6-A8FA-F818ED2AAF5E}" destId="{7B411534-7885-458B-8FB2-1A281802B966}" srcOrd="0" destOrd="0" presId="urn:microsoft.com/office/officeart/2005/8/layout/hierarchy1"/>
    <dgm:cxn modelId="{51F928F9-C8AE-4D55-B297-1B5ADC583ED0}" srcId="{21218335-2778-47AC-9894-23139B5F6C84}" destId="{6F02F89D-F804-45A5-9935-A1012AF4F85F}" srcOrd="1" destOrd="0" parTransId="{9C6D5A68-40B4-4E6A-A0B0-B81E0C9383F7}" sibTransId="{8557EEEB-A8AF-4433-A4BE-1E2AB5F52C58}"/>
    <dgm:cxn modelId="{B79424FA-3E8B-4CBF-AABE-2FE16A0C5BFB}" type="presOf" srcId="{8CC53289-06AE-49CF-BC26-91F8E2B1893E}" destId="{592B9F06-EBB9-4B38-8B23-272513A4FD66}" srcOrd="0" destOrd="0" presId="urn:microsoft.com/office/officeart/2005/8/layout/hierarchy1"/>
    <dgm:cxn modelId="{79CC1FFF-BA96-4E25-B61F-F2A2C7310C59}" srcId="{21218335-2778-47AC-9894-23139B5F6C84}" destId="{1565A614-A732-4BB7-886B-12A82143B10C}" srcOrd="2" destOrd="0" parTransId="{6D73A88C-29FB-4D6B-AA07-1638F1573B9D}" sibTransId="{51E02291-8A92-4212-AEFB-50D2CAE3A364}"/>
    <dgm:cxn modelId="{FF892D76-5EA7-4593-918B-9115BC90FA25}" type="presParOf" srcId="{592B9F06-EBB9-4B38-8B23-272513A4FD66}" destId="{58A73871-BEC7-4FF4-A107-6D266E842833}" srcOrd="0" destOrd="0" presId="urn:microsoft.com/office/officeart/2005/8/layout/hierarchy1"/>
    <dgm:cxn modelId="{9F442017-D9BD-4DC4-8E7C-4D854E4E937A}" type="presParOf" srcId="{58A73871-BEC7-4FF4-A107-6D266E842833}" destId="{03BD7685-9A5B-42A8-BB18-D1F92953D149}" srcOrd="0" destOrd="0" presId="urn:microsoft.com/office/officeart/2005/8/layout/hierarchy1"/>
    <dgm:cxn modelId="{F3FE7D25-704E-4938-804B-36AF189B96B6}" type="presParOf" srcId="{03BD7685-9A5B-42A8-BB18-D1F92953D149}" destId="{6DCCECED-D5F8-4DF3-9734-2DE1AF50FE24}" srcOrd="0" destOrd="0" presId="urn:microsoft.com/office/officeart/2005/8/layout/hierarchy1"/>
    <dgm:cxn modelId="{28217627-8DE3-444F-BC78-81FD179EFD73}" type="presParOf" srcId="{03BD7685-9A5B-42A8-BB18-D1F92953D149}" destId="{40159997-08B9-4AF0-8127-05A45A888849}" srcOrd="1" destOrd="0" presId="urn:microsoft.com/office/officeart/2005/8/layout/hierarchy1"/>
    <dgm:cxn modelId="{25476585-6357-4D79-893D-E21C7C882CCA}" type="presParOf" srcId="{58A73871-BEC7-4FF4-A107-6D266E842833}" destId="{485016EB-F90A-4E2D-8AFE-443BDA7E27F6}" srcOrd="1" destOrd="0" presId="urn:microsoft.com/office/officeart/2005/8/layout/hierarchy1"/>
    <dgm:cxn modelId="{D8DFDCF6-8DD6-47C5-B7F7-49366E8FE363}" type="presParOf" srcId="{485016EB-F90A-4E2D-8AFE-443BDA7E27F6}" destId="{D23DCFE7-412F-4E72-AB6A-93A074A23DF1}" srcOrd="0" destOrd="0" presId="urn:microsoft.com/office/officeart/2005/8/layout/hierarchy1"/>
    <dgm:cxn modelId="{F7ED329A-A2B7-4DE0-A154-F3C708BA6166}" type="presParOf" srcId="{485016EB-F90A-4E2D-8AFE-443BDA7E27F6}" destId="{5D9808AA-BC9C-4776-974A-A57B7958AF1A}" srcOrd="1" destOrd="0" presId="urn:microsoft.com/office/officeart/2005/8/layout/hierarchy1"/>
    <dgm:cxn modelId="{01D5C159-4875-40B1-A607-F7ECAD2DBAEE}" type="presParOf" srcId="{5D9808AA-BC9C-4776-974A-A57B7958AF1A}" destId="{69B46B46-BD98-4A14-B669-3236DD3494DD}" srcOrd="0" destOrd="0" presId="urn:microsoft.com/office/officeart/2005/8/layout/hierarchy1"/>
    <dgm:cxn modelId="{9B5DE1C0-A393-4439-8E30-060C875FB847}" type="presParOf" srcId="{69B46B46-BD98-4A14-B669-3236DD3494DD}" destId="{21929F36-7284-49EF-9BE9-4403F8769D7E}" srcOrd="0" destOrd="0" presId="urn:microsoft.com/office/officeart/2005/8/layout/hierarchy1"/>
    <dgm:cxn modelId="{1A84DDC0-DECC-45C3-8751-E827A60A90BE}" type="presParOf" srcId="{69B46B46-BD98-4A14-B669-3236DD3494DD}" destId="{7B411534-7885-458B-8FB2-1A281802B966}" srcOrd="1" destOrd="0" presId="urn:microsoft.com/office/officeart/2005/8/layout/hierarchy1"/>
    <dgm:cxn modelId="{DA9DB0AF-D6B8-406A-A9ED-486E99162664}" type="presParOf" srcId="{5D9808AA-BC9C-4776-974A-A57B7958AF1A}" destId="{B7DE3DD9-3861-48F5-809E-8588241AC806}" srcOrd="1" destOrd="0" presId="urn:microsoft.com/office/officeart/2005/8/layout/hierarchy1"/>
    <dgm:cxn modelId="{1B2B6417-D7E7-4E29-8B92-B412B366F12A}" type="presParOf" srcId="{B7DE3DD9-3861-48F5-809E-8588241AC806}" destId="{66438943-CF63-4DB8-9C57-7F3FEC734566}" srcOrd="0" destOrd="0" presId="urn:microsoft.com/office/officeart/2005/8/layout/hierarchy1"/>
    <dgm:cxn modelId="{E2EC8A1B-30C1-4742-A29C-BB6E5E6D55A0}" type="presParOf" srcId="{B7DE3DD9-3861-48F5-809E-8588241AC806}" destId="{DE273266-FDCD-4D69-B607-EAFA897E1EE8}" srcOrd="1" destOrd="0" presId="urn:microsoft.com/office/officeart/2005/8/layout/hierarchy1"/>
    <dgm:cxn modelId="{9719C387-FFBA-4A6D-A176-45621985535A}" type="presParOf" srcId="{DE273266-FDCD-4D69-B607-EAFA897E1EE8}" destId="{F7C32B01-38E1-4D08-949B-6E20C8F866DE}" srcOrd="0" destOrd="0" presId="urn:microsoft.com/office/officeart/2005/8/layout/hierarchy1"/>
    <dgm:cxn modelId="{C22BB57E-3FCA-4754-B8BB-D661AAF63159}" type="presParOf" srcId="{F7C32B01-38E1-4D08-949B-6E20C8F866DE}" destId="{E9B084C5-1887-43EE-A7F3-82518F29FF83}" srcOrd="0" destOrd="0" presId="urn:microsoft.com/office/officeart/2005/8/layout/hierarchy1"/>
    <dgm:cxn modelId="{FCC48F40-BBC4-4CD6-9FBC-2F1F8D9C6CED}" type="presParOf" srcId="{F7C32B01-38E1-4D08-949B-6E20C8F866DE}" destId="{DFEC3751-4C18-49CF-9A71-2B28DE22A5ED}" srcOrd="1" destOrd="0" presId="urn:microsoft.com/office/officeart/2005/8/layout/hierarchy1"/>
    <dgm:cxn modelId="{39EBB83D-9ADB-4780-BE9C-986CF4670A87}" type="presParOf" srcId="{DE273266-FDCD-4D69-B607-EAFA897E1EE8}" destId="{80335B6B-B70D-4053-B045-3D9EFEF37C39}" srcOrd="1" destOrd="0" presId="urn:microsoft.com/office/officeart/2005/8/layout/hierarchy1"/>
    <dgm:cxn modelId="{CC3C5C30-D42A-4F8E-8AF8-6BB2639609AA}" type="presParOf" srcId="{B7DE3DD9-3861-48F5-809E-8588241AC806}" destId="{1B8E42D3-AA8D-4915-99DE-5C7A7D2357E5}" srcOrd="2" destOrd="0" presId="urn:microsoft.com/office/officeart/2005/8/layout/hierarchy1"/>
    <dgm:cxn modelId="{98EB8BFA-C2A9-4F20-A1A0-44DDF9951986}" type="presParOf" srcId="{B7DE3DD9-3861-48F5-809E-8588241AC806}" destId="{C86F8904-94C5-4495-932B-0FFF39A468E2}" srcOrd="3" destOrd="0" presId="urn:microsoft.com/office/officeart/2005/8/layout/hierarchy1"/>
    <dgm:cxn modelId="{67AD4A77-A7C0-4346-80F7-8B2BFC6F6DB1}" type="presParOf" srcId="{C86F8904-94C5-4495-932B-0FFF39A468E2}" destId="{5B82B851-E5B7-41AC-96DB-2958B27525BA}" srcOrd="0" destOrd="0" presId="urn:microsoft.com/office/officeart/2005/8/layout/hierarchy1"/>
    <dgm:cxn modelId="{A83394BD-0553-4552-87F3-19D08A41AE70}" type="presParOf" srcId="{5B82B851-E5B7-41AC-96DB-2958B27525BA}" destId="{3A358A7E-9911-43AC-BE3D-F63EAEBE7287}" srcOrd="0" destOrd="0" presId="urn:microsoft.com/office/officeart/2005/8/layout/hierarchy1"/>
    <dgm:cxn modelId="{21825441-CB66-4781-8932-5EC467164454}" type="presParOf" srcId="{5B82B851-E5B7-41AC-96DB-2958B27525BA}" destId="{D5D21D50-CA7C-4D33-944F-9959255AE0A4}" srcOrd="1" destOrd="0" presId="urn:microsoft.com/office/officeart/2005/8/layout/hierarchy1"/>
    <dgm:cxn modelId="{FCCD1DBC-52B3-437D-97C5-C38889F8934E}" type="presParOf" srcId="{C86F8904-94C5-4495-932B-0FFF39A468E2}" destId="{BF1F0B9D-99B8-47CA-AD40-1F347B829998}" srcOrd="1" destOrd="0" presId="urn:microsoft.com/office/officeart/2005/8/layout/hierarchy1"/>
    <dgm:cxn modelId="{E73D8927-EFE0-4489-91A7-F9E90665AF22}" type="presParOf" srcId="{485016EB-F90A-4E2D-8AFE-443BDA7E27F6}" destId="{2338ACEE-2B7E-4DDA-B38D-2340C092ED6A}" srcOrd="2" destOrd="0" presId="urn:microsoft.com/office/officeart/2005/8/layout/hierarchy1"/>
    <dgm:cxn modelId="{CC6BE2C2-6667-4760-8845-AA678D9017EC}" type="presParOf" srcId="{485016EB-F90A-4E2D-8AFE-443BDA7E27F6}" destId="{AB475B71-A2BF-493C-A991-BE52A5E4CD6D}" srcOrd="3" destOrd="0" presId="urn:microsoft.com/office/officeart/2005/8/layout/hierarchy1"/>
    <dgm:cxn modelId="{0C3ED45E-77C7-4A76-B9B3-669BF92A9CDD}" type="presParOf" srcId="{AB475B71-A2BF-493C-A991-BE52A5E4CD6D}" destId="{8DA16477-FD68-458C-A511-3EA3409D7530}" srcOrd="0" destOrd="0" presId="urn:microsoft.com/office/officeart/2005/8/layout/hierarchy1"/>
    <dgm:cxn modelId="{9FF49C79-BEEE-4289-BC18-3A5733E38DCB}" type="presParOf" srcId="{8DA16477-FD68-458C-A511-3EA3409D7530}" destId="{6D95E729-126B-448D-B7E7-0AD203F6E983}" srcOrd="0" destOrd="0" presId="urn:microsoft.com/office/officeart/2005/8/layout/hierarchy1"/>
    <dgm:cxn modelId="{12ADD35A-4B1B-4BB0-B5D8-973D36FE37E6}" type="presParOf" srcId="{8DA16477-FD68-458C-A511-3EA3409D7530}" destId="{B9D643E5-F4FD-4ACC-B3EB-92D17A52EFD6}" srcOrd="1" destOrd="0" presId="urn:microsoft.com/office/officeart/2005/8/layout/hierarchy1"/>
    <dgm:cxn modelId="{206FEB1C-0C3B-492F-AC25-B39C6DD53E17}" type="presParOf" srcId="{AB475B71-A2BF-493C-A991-BE52A5E4CD6D}" destId="{9F410300-EC84-4B69-AB3B-736934E2C60F}" srcOrd="1" destOrd="0" presId="urn:microsoft.com/office/officeart/2005/8/layout/hierarchy1"/>
    <dgm:cxn modelId="{D5FFDECE-FACF-49E0-83A9-3B170ED19B06}" type="presParOf" srcId="{9F410300-EC84-4B69-AB3B-736934E2C60F}" destId="{8C0D5AEC-08B0-4FA0-BD4E-6DFF2310DB37}" srcOrd="0" destOrd="0" presId="urn:microsoft.com/office/officeart/2005/8/layout/hierarchy1"/>
    <dgm:cxn modelId="{86510205-4C97-4ED1-B81F-37FC074190FD}" type="presParOf" srcId="{9F410300-EC84-4B69-AB3B-736934E2C60F}" destId="{FBA828BE-4B25-428B-A836-D72A5D968F5B}" srcOrd="1" destOrd="0" presId="urn:microsoft.com/office/officeart/2005/8/layout/hierarchy1"/>
    <dgm:cxn modelId="{F63AFF30-69FF-4EE2-AAF2-FAF1143CECD3}" type="presParOf" srcId="{FBA828BE-4B25-428B-A836-D72A5D968F5B}" destId="{C5954613-87BE-45BA-AF85-F0A6E30C6FE5}" srcOrd="0" destOrd="0" presId="urn:microsoft.com/office/officeart/2005/8/layout/hierarchy1"/>
    <dgm:cxn modelId="{81320494-2F62-4D4A-8567-9F7AA879FEE5}" type="presParOf" srcId="{C5954613-87BE-45BA-AF85-F0A6E30C6FE5}" destId="{7BC40B76-DF0C-4AF4-A14C-46BAF86E9960}" srcOrd="0" destOrd="0" presId="urn:microsoft.com/office/officeart/2005/8/layout/hierarchy1"/>
    <dgm:cxn modelId="{32E7B263-BA70-41A2-8A41-DAD5664F62BF}" type="presParOf" srcId="{C5954613-87BE-45BA-AF85-F0A6E30C6FE5}" destId="{B3A55780-241D-40CF-9888-90F7FA9FA7EA}" srcOrd="1" destOrd="0" presId="urn:microsoft.com/office/officeart/2005/8/layout/hierarchy1"/>
    <dgm:cxn modelId="{C53F2940-2FBB-42AB-933E-22844D8DF206}" type="presParOf" srcId="{FBA828BE-4B25-428B-A836-D72A5D968F5B}" destId="{3B130274-8D84-4D92-A895-AD1A846269B0}" srcOrd="1" destOrd="0" presId="urn:microsoft.com/office/officeart/2005/8/layout/hierarchy1"/>
    <dgm:cxn modelId="{5D577C14-8546-4A4D-92E3-615F6D5D121F}" type="presParOf" srcId="{485016EB-F90A-4E2D-8AFE-443BDA7E27F6}" destId="{6C76782E-58EE-47B5-B498-D101B9FC468F}" srcOrd="4" destOrd="0" presId="urn:microsoft.com/office/officeart/2005/8/layout/hierarchy1"/>
    <dgm:cxn modelId="{F217E5CE-8B13-46C9-8396-11A845056BB4}" type="presParOf" srcId="{485016EB-F90A-4E2D-8AFE-443BDA7E27F6}" destId="{6AEAF06E-DF73-4457-9D63-92F5CEFBF13A}" srcOrd="5" destOrd="0" presId="urn:microsoft.com/office/officeart/2005/8/layout/hierarchy1"/>
    <dgm:cxn modelId="{3AF19131-6CD2-4BD5-B14B-22572FDDE5E2}" type="presParOf" srcId="{6AEAF06E-DF73-4457-9D63-92F5CEFBF13A}" destId="{ABB2B7B5-1601-4CBF-A362-3128420236A6}" srcOrd="0" destOrd="0" presId="urn:microsoft.com/office/officeart/2005/8/layout/hierarchy1"/>
    <dgm:cxn modelId="{D9FDF664-E5E8-4F2F-AEB8-E8426AF56411}" type="presParOf" srcId="{ABB2B7B5-1601-4CBF-A362-3128420236A6}" destId="{2FDCD654-08D2-4940-97E6-4791CA814DFE}" srcOrd="0" destOrd="0" presId="urn:microsoft.com/office/officeart/2005/8/layout/hierarchy1"/>
    <dgm:cxn modelId="{3EF12123-6EAB-40E1-961A-C1B974A2B8DC}" type="presParOf" srcId="{ABB2B7B5-1601-4CBF-A362-3128420236A6}" destId="{883036C1-3E7F-4FC9-96F8-F24A21A4A3F6}" srcOrd="1" destOrd="0" presId="urn:microsoft.com/office/officeart/2005/8/layout/hierarchy1"/>
    <dgm:cxn modelId="{A9DED42E-90AF-44C7-8A2E-820443A1EDF9}" type="presParOf" srcId="{6AEAF06E-DF73-4457-9D63-92F5CEFBF13A}" destId="{6923A8C7-1A72-4A7B-8773-7803B1A5002A}" srcOrd="1" destOrd="0" presId="urn:microsoft.com/office/officeart/2005/8/layout/hierarchy1"/>
    <dgm:cxn modelId="{D90F4C32-9DEB-4DB9-9F25-55EC193FC932}" type="presParOf" srcId="{6923A8C7-1A72-4A7B-8773-7803B1A5002A}" destId="{417FAA76-AFD8-47AD-88D2-D4392365A935}" srcOrd="0" destOrd="0" presId="urn:microsoft.com/office/officeart/2005/8/layout/hierarchy1"/>
    <dgm:cxn modelId="{C2BFA8E8-FB3C-437A-8F02-9A74AFA9658B}" type="presParOf" srcId="{6923A8C7-1A72-4A7B-8773-7803B1A5002A}" destId="{529B3593-F51A-4886-8C63-1188F35D0506}" srcOrd="1" destOrd="0" presId="urn:microsoft.com/office/officeart/2005/8/layout/hierarchy1"/>
    <dgm:cxn modelId="{4E6DAA05-DA8A-4086-8E41-CD1EF9E8976C}" type="presParOf" srcId="{529B3593-F51A-4886-8C63-1188F35D0506}" destId="{77056760-3AB8-46AD-B1EC-D2C649D4D086}" srcOrd="0" destOrd="0" presId="urn:microsoft.com/office/officeart/2005/8/layout/hierarchy1"/>
    <dgm:cxn modelId="{0ABEAAFB-6D21-43DA-B833-1AA0B6212348}" type="presParOf" srcId="{77056760-3AB8-46AD-B1EC-D2C649D4D086}" destId="{CCB38463-66FB-44BB-B234-08385BBD104E}" srcOrd="0" destOrd="0" presId="urn:microsoft.com/office/officeart/2005/8/layout/hierarchy1"/>
    <dgm:cxn modelId="{894FE6C6-A749-4835-8B84-8916FDF4337C}" type="presParOf" srcId="{77056760-3AB8-46AD-B1EC-D2C649D4D086}" destId="{65294F4F-2EFA-44F0-9B07-EBE29AA65A57}" srcOrd="1" destOrd="0" presId="urn:microsoft.com/office/officeart/2005/8/layout/hierarchy1"/>
    <dgm:cxn modelId="{AB5FBCA7-294A-469F-ABAA-F0EFAF1EEA83}" type="presParOf" srcId="{529B3593-F51A-4886-8C63-1188F35D0506}" destId="{3B052D7A-3A15-4FF7-A211-A603562B989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9B7A58-FDA2-4727-BA85-A5BDB12C5DC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EE40F80D-CB60-4F95-9048-FFB62DEB8DA6}">
      <dgm:prSet phldrT="[Text]"/>
      <dgm:spPr/>
      <dgm:t>
        <a:bodyPr/>
        <a:lstStyle/>
        <a:p>
          <a:r>
            <a:rPr lang="en-GB" dirty="0"/>
            <a:t>Domain 4 Professional/Personal Competencies including communication, CPD, legal and ethical aspects</a:t>
          </a:r>
        </a:p>
      </dgm:t>
    </dgm:pt>
    <dgm:pt modelId="{861AA198-AFE5-409F-A739-678306D6E359}" type="parTrans" cxnId="{E9C4706F-8D3C-4D7C-9D3E-DFFC1CE08F2A}">
      <dgm:prSet/>
      <dgm:spPr/>
      <dgm:t>
        <a:bodyPr/>
        <a:lstStyle/>
        <a:p>
          <a:endParaRPr lang="en-GB"/>
        </a:p>
      </dgm:t>
    </dgm:pt>
    <dgm:pt modelId="{BF87B8BD-AB01-4665-8713-95059DEC8221}" type="sibTrans" cxnId="{E9C4706F-8D3C-4D7C-9D3E-DFFC1CE08F2A}">
      <dgm:prSet/>
      <dgm:spPr/>
      <dgm:t>
        <a:bodyPr/>
        <a:lstStyle/>
        <a:p>
          <a:endParaRPr lang="en-GB"/>
        </a:p>
      </dgm:t>
    </dgm:pt>
    <dgm:pt modelId="{455923F3-FA38-45AE-B135-69B52D3DA05B}">
      <dgm:prSet phldrT="[Text]"/>
      <dgm:spPr/>
      <dgm:t>
        <a:bodyPr/>
        <a:lstStyle/>
        <a:p>
          <a:r>
            <a:rPr lang="en-GB" dirty="0"/>
            <a:t>3</a:t>
          </a:r>
          <a:r>
            <a:rPr lang="en-GB" baseline="30000" dirty="0"/>
            <a:t>rd</a:t>
          </a:r>
          <a:r>
            <a:rPr lang="en-GB" dirty="0"/>
            <a:t> year UG students</a:t>
          </a:r>
        </a:p>
        <a:p>
          <a:r>
            <a:rPr lang="en-GB" dirty="0"/>
            <a:t>Use of TBL in teaching ethics in pharmacy practice</a:t>
          </a:r>
        </a:p>
      </dgm:t>
    </dgm:pt>
    <dgm:pt modelId="{83F21782-A593-4966-889A-63C64B50F758}" type="parTrans" cxnId="{9264E8E1-7867-4F07-89F5-367A11955996}">
      <dgm:prSet/>
      <dgm:spPr/>
      <dgm:t>
        <a:bodyPr/>
        <a:lstStyle/>
        <a:p>
          <a:endParaRPr lang="en-GB"/>
        </a:p>
      </dgm:t>
    </dgm:pt>
    <dgm:pt modelId="{CFBC702A-6B0F-4B51-9D76-59764A4C8DE1}" type="sibTrans" cxnId="{9264E8E1-7867-4F07-89F5-367A11955996}">
      <dgm:prSet/>
      <dgm:spPr/>
      <dgm:t>
        <a:bodyPr/>
        <a:lstStyle/>
        <a:p>
          <a:endParaRPr lang="en-GB"/>
        </a:p>
      </dgm:t>
    </dgm:pt>
    <dgm:pt modelId="{B535BDFF-6943-4397-8463-347CDF566DDE}">
      <dgm:prSet phldrT="[Text]"/>
      <dgm:spPr/>
      <dgm:t>
        <a:bodyPr/>
        <a:lstStyle/>
        <a:p>
          <a:r>
            <a:rPr lang="en-GB" dirty="0"/>
            <a:t>Students showed better group performance and teamwork BUT conducted in English with a number of students struggling</a:t>
          </a:r>
        </a:p>
      </dgm:t>
    </dgm:pt>
    <dgm:pt modelId="{50C86C86-A200-4424-AB31-0B0CAC8D2F27}" type="parTrans" cxnId="{AB09E2B2-DB8B-49B7-ACB1-6C60A7FACB64}">
      <dgm:prSet/>
      <dgm:spPr/>
      <dgm:t>
        <a:bodyPr/>
        <a:lstStyle/>
        <a:p>
          <a:endParaRPr lang="en-GB"/>
        </a:p>
      </dgm:t>
    </dgm:pt>
    <dgm:pt modelId="{0FC6DA2A-7B03-41D0-8669-4962E10B5A0A}" type="sibTrans" cxnId="{AB09E2B2-DB8B-49B7-ACB1-6C60A7FACB64}">
      <dgm:prSet/>
      <dgm:spPr/>
      <dgm:t>
        <a:bodyPr/>
        <a:lstStyle/>
        <a:p>
          <a:endParaRPr lang="en-GB"/>
        </a:p>
      </dgm:t>
    </dgm:pt>
    <dgm:pt modelId="{EEB9A442-35E5-4B48-BF7E-5ACDACAEB0D9}">
      <dgm:prSet phldrT="[Text]"/>
      <dgm:spPr/>
      <dgm:t>
        <a:bodyPr/>
        <a:lstStyle/>
        <a:p>
          <a:r>
            <a:rPr lang="en-GB" dirty="0"/>
            <a:t>2</a:t>
          </a:r>
          <a:r>
            <a:rPr lang="en-GB" baseline="30000" dirty="0"/>
            <a:t>nd</a:t>
          </a:r>
          <a:r>
            <a:rPr lang="en-GB" dirty="0"/>
            <a:t> year UG students</a:t>
          </a:r>
        </a:p>
        <a:p>
          <a:r>
            <a:rPr lang="en-GB" dirty="0"/>
            <a:t>Teaching communication to physicians to enhance student persuasive ability</a:t>
          </a:r>
        </a:p>
      </dgm:t>
    </dgm:pt>
    <dgm:pt modelId="{7375A263-2100-4760-88E4-1E7F3420F019}" type="parTrans" cxnId="{73C7F595-8B5B-4CB9-960A-3214F7B5D0AE}">
      <dgm:prSet/>
      <dgm:spPr/>
      <dgm:t>
        <a:bodyPr/>
        <a:lstStyle/>
        <a:p>
          <a:endParaRPr lang="en-GB"/>
        </a:p>
      </dgm:t>
    </dgm:pt>
    <dgm:pt modelId="{497C3A6D-412F-4A12-BF9B-B9767C2DD249}" type="sibTrans" cxnId="{73C7F595-8B5B-4CB9-960A-3214F7B5D0AE}">
      <dgm:prSet/>
      <dgm:spPr/>
      <dgm:t>
        <a:bodyPr/>
        <a:lstStyle/>
        <a:p>
          <a:endParaRPr lang="en-GB"/>
        </a:p>
      </dgm:t>
    </dgm:pt>
    <dgm:pt modelId="{A2F378CA-AC24-4223-BEAB-381B32A54CF1}">
      <dgm:prSet phldrT="[Text]"/>
      <dgm:spPr/>
      <dgm:t>
        <a:bodyPr/>
        <a:lstStyle/>
        <a:p>
          <a:r>
            <a:rPr lang="en-GB" dirty="0"/>
            <a:t>Students own rating – rated course highlight BUT skills not observed</a:t>
          </a:r>
        </a:p>
      </dgm:t>
    </dgm:pt>
    <dgm:pt modelId="{675ABC92-4749-48FC-AAE7-DA3541E979B6}" type="parTrans" cxnId="{0100CC05-7937-43B1-B9E7-A52EE017120A}">
      <dgm:prSet/>
      <dgm:spPr/>
      <dgm:t>
        <a:bodyPr/>
        <a:lstStyle/>
        <a:p>
          <a:endParaRPr lang="en-GB"/>
        </a:p>
      </dgm:t>
    </dgm:pt>
    <dgm:pt modelId="{ABEDD56B-F1D6-4BCF-ACA3-18E5BAEE2EA9}" type="sibTrans" cxnId="{0100CC05-7937-43B1-B9E7-A52EE017120A}">
      <dgm:prSet/>
      <dgm:spPr/>
      <dgm:t>
        <a:bodyPr/>
        <a:lstStyle/>
        <a:p>
          <a:endParaRPr lang="en-GB"/>
        </a:p>
      </dgm:t>
    </dgm:pt>
    <dgm:pt modelId="{EA82C44A-984D-471C-8F25-3BDBC53447AF}">
      <dgm:prSet/>
      <dgm:spPr/>
      <dgm:t>
        <a:bodyPr/>
        <a:lstStyle/>
        <a:p>
          <a:r>
            <a:rPr lang="en-GB" dirty="0"/>
            <a:t>Community pharmacists</a:t>
          </a:r>
        </a:p>
        <a:p>
          <a:r>
            <a:rPr lang="en-GB" dirty="0"/>
            <a:t>Knowledge, attitudes and beliefs of ADRs</a:t>
          </a:r>
        </a:p>
        <a:p>
          <a:endParaRPr lang="en-GB" dirty="0"/>
        </a:p>
      </dgm:t>
    </dgm:pt>
    <dgm:pt modelId="{678C973F-047A-4F44-8444-2157329DD7B8}" type="parTrans" cxnId="{69F1379B-4C5A-4BD4-AD04-83D3DF778463}">
      <dgm:prSet/>
      <dgm:spPr/>
      <dgm:t>
        <a:bodyPr/>
        <a:lstStyle/>
        <a:p>
          <a:endParaRPr lang="en-GB"/>
        </a:p>
      </dgm:t>
    </dgm:pt>
    <dgm:pt modelId="{654E2A75-DBD2-4D96-AB24-8B8FE36F2ECB}" type="sibTrans" cxnId="{69F1379B-4C5A-4BD4-AD04-83D3DF778463}">
      <dgm:prSet/>
      <dgm:spPr/>
      <dgm:t>
        <a:bodyPr/>
        <a:lstStyle/>
        <a:p>
          <a:endParaRPr lang="en-GB"/>
        </a:p>
      </dgm:t>
    </dgm:pt>
    <dgm:pt modelId="{53D21A14-97D3-4949-A0CD-E94D0CE5FF69}">
      <dgm:prSet/>
      <dgm:spPr/>
      <dgm:t>
        <a:bodyPr/>
        <a:lstStyle/>
        <a:p>
          <a:r>
            <a:rPr lang="en-GB" dirty="0"/>
            <a:t>Community pharmacists</a:t>
          </a:r>
        </a:p>
        <a:p>
          <a:r>
            <a:rPr lang="en-GB" dirty="0"/>
            <a:t>Characteristics and workforce issues in UAE</a:t>
          </a:r>
        </a:p>
      </dgm:t>
    </dgm:pt>
    <dgm:pt modelId="{AE06DCBB-D194-4C36-91B2-6593064BDAAA}" type="parTrans" cxnId="{6EB0CE0F-04B4-4FD7-9D8D-7649FDDAB926}">
      <dgm:prSet/>
      <dgm:spPr/>
      <dgm:t>
        <a:bodyPr/>
        <a:lstStyle/>
        <a:p>
          <a:endParaRPr lang="en-GB"/>
        </a:p>
      </dgm:t>
    </dgm:pt>
    <dgm:pt modelId="{5180899E-368E-419D-9EAF-2114CFA5E72F}" type="sibTrans" cxnId="{6EB0CE0F-04B4-4FD7-9D8D-7649FDDAB926}">
      <dgm:prSet/>
      <dgm:spPr/>
      <dgm:t>
        <a:bodyPr/>
        <a:lstStyle/>
        <a:p>
          <a:endParaRPr lang="en-GB"/>
        </a:p>
      </dgm:t>
    </dgm:pt>
    <dgm:pt modelId="{E80F715E-80C6-4E26-80D7-EC8B17B56A2D}">
      <dgm:prSet/>
      <dgm:spPr/>
      <dgm:t>
        <a:bodyPr/>
        <a:lstStyle/>
        <a:p>
          <a:r>
            <a:rPr lang="en-GB" dirty="0"/>
            <a:t>Lack of training evident</a:t>
          </a:r>
        </a:p>
      </dgm:t>
    </dgm:pt>
    <dgm:pt modelId="{2AD19967-A5F1-4AFD-B424-CEB8F886FA10}" type="parTrans" cxnId="{EE2AB6CA-0FF1-4AEA-99C9-AAE404BB3928}">
      <dgm:prSet/>
      <dgm:spPr/>
      <dgm:t>
        <a:bodyPr/>
        <a:lstStyle/>
        <a:p>
          <a:endParaRPr lang="en-GB"/>
        </a:p>
      </dgm:t>
    </dgm:pt>
    <dgm:pt modelId="{87A94DF0-EE7E-4334-878E-175D35EC4631}" type="sibTrans" cxnId="{EE2AB6CA-0FF1-4AEA-99C9-AAE404BB3928}">
      <dgm:prSet/>
      <dgm:spPr/>
      <dgm:t>
        <a:bodyPr/>
        <a:lstStyle/>
        <a:p>
          <a:endParaRPr lang="en-GB"/>
        </a:p>
      </dgm:t>
    </dgm:pt>
    <dgm:pt modelId="{B7034DFE-C866-44F9-9ACC-18835F91AB72}">
      <dgm:prSet/>
      <dgm:spPr/>
      <dgm:t>
        <a:bodyPr/>
        <a:lstStyle/>
        <a:p>
          <a:r>
            <a:rPr lang="en-GB" dirty="0"/>
            <a:t>A number considered their lack of knowledge and skills prevented them from delivering a professional service</a:t>
          </a:r>
        </a:p>
      </dgm:t>
    </dgm:pt>
    <dgm:pt modelId="{8959BA0A-43C5-4795-AAD5-24E4F77124D5}" type="parTrans" cxnId="{9DAF37A6-592A-4F0E-80AA-8AA9D65FF79C}">
      <dgm:prSet/>
      <dgm:spPr/>
      <dgm:t>
        <a:bodyPr/>
        <a:lstStyle/>
        <a:p>
          <a:endParaRPr lang="en-GB"/>
        </a:p>
      </dgm:t>
    </dgm:pt>
    <dgm:pt modelId="{06EB1FCB-1A36-4200-BC84-6CCB939EEC58}" type="sibTrans" cxnId="{9DAF37A6-592A-4F0E-80AA-8AA9D65FF79C}">
      <dgm:prSet/>
      <dgm:spPr/>
      <dgm:t>
        <a:bodyPr/>
        <a:lstStyle/>
        <a:p>
          <a:endParaRPr lang="en-GB"/>
        </a:p>
      </dgm:t>
    </dgm:pt>
    <dgm:pt modelId="{1E1B12CC-018A-46A2-BC24-EE6940454EDE}">
      <dgm:prSet/>
      <dgm:spPr/>
      <dgm:t>
        <a:bodyPr/>
        <a:lstStyle/>
        <a:p>
          <a:r>
            <a:rPr lang="en-GB" dirty="0"/>
            <a:t>Pharmacists</a:t>
          </a:r>
        </a:p>
        <a:p>
          <a:r>
            <a:rPr lang="en-GB" dirty="0"/>
            <a:t>Insight into CPD</a:t>
          </a:r>
        </a:p>
      </dgm:t>
    </dgm:pt>
    <dgm:pt modelId="{1FA619FB-9F39-42FE-8642-AFDA3F4A27E5}" type="parTrans" cxnId="{0C3695B9-0A5E-4846-9EC4-BC855FC21178}">
      <dgm:prSet/>
      <dgm:spPr/>
      <dgm:t>
        <a:bodyPr/>
        <a:lstStyle/>
        <a:p>
          <a:endParaRPr lang="en-GB"/>
        </a:p>
      </dgm:t>
    </dgm:pt>
    <dgm:pt modelId="{4A1E5799-98AF-4CED-8F8F-D56B83F21F42}" type="sibTrans" cxnId="{0C3695B9-0A5E-4846-9EC4-BC855FC21178}">
      <dgm:prSet/>
      <dgm:spPr/>
      <dgm:t>
        <a:bodyPr/>
        <a:lstStyle/>
        <a:p>
          <a:endParaRPr lang="en-GB"/>
        </a:p>
      </dgm:t>
    </dgm:pt>
    <dgm:pt modelId="{7BE88F20-A0E2-4D18-AB44-7FC6CBBABA13}">
      <dgm:prSet/>
      <dgm:spPr/>
      <dgm:t>
        <a:bodyPr/>
        <a:lstStyle/>
        <a:p>
          <a:r>
            <a:rPr lang="en-GB" dirty="0"/>
            <a:t>In favour of CPD and thought it would enhance knowledge and the way they practiced</a:t>
          </a:r>
        </a:p>
      </dgm:t>
    </dgm:pt>
    <dgm:pt modelId="{6C1D328A-7690-4A88-AEBA-8A77A4B6A86D}" type="parTrans" cxnId="{A6F9E6FC-724C-43FF-90FF-95772BA1F771}">
      <dgm:prSet/>
      <dgm:spPr/>
      <dgm:t>
        <a:bodyPr/>
        <a:lstStyle/>
        <a:p>
          <a:endParaRPr lang="en-GB"/>
        </a:p>
      </dgm:t>
    </dgm:pt>
    <dgm:pt modelId="{8F6D96B7-10F7-4333-9748-3588C37E4BDA}" type="sibTrans" cxnId="{A6F9E6FC-724C-43FF-90FF-95772BA1F771}">
      <dgm:prSet/>
      <dgm:spPr/>
      <dgm:t>
        <a:bodyPr/>
        <a:lstStyle/>
        <a:p>
          <a:endParaRPr lang="en-GB"/>
        </a:p>
      </dgm:t>
    </dgm:pt>
    <dgm:pt modelId="{6B8067A5-95DE-4C10-A001-09822D576BB1}" type="pres">
      <dgm:prSet presAssocID="{7B9B7A58-FDA2-4727-BA85-A5BDB12C5DCB}" presName="diagram" presStyleCnt="0">
        <dgm:presLayoutVars>
          <dgm:chPref val="1"/>
          <dgm:dir/>
          <dgm:animOne val="branch"/>
          <dgm:animLvl val="lvl"/>
          <dgm:resizeHandles val="exact"/>
        </dgm:presLayoutVars>
      </dgm:prSet>
      <dgm:spPr/>
    </dgm:pt>
    <dgm:pt modelId="{EED0E965-44C3-40AE-BB31-DB30C76CD2E8}" type="pres">
      <dgm:prSet presAssocID="{EE40F80D-CB60-4F95-9048-FFB62DEB8DA6}" presName="root1" presStyleCnt="0"/>
      <dgm:spPr/>
    </dgm:pt>
    <dgm:pt modelId="{88CC36CC-E712-435B-BA1A-956E199AF7CF}" type="pres">
      <dgm:prSet presAssocID="{EE40F80D-CB60-4F95-9048-FFB62DEB8DA6}" presName="LevelOneTextNode" presStyleLbl="node0" presStyleIdx="0" presStyleCnt="1">
        <dgm:presLayoutVars>
          <dgm:chPref val="3"/>
        </dgm:presLayoutVars>
      </dgm:prSet>
      <dgm:spPr/>
    </dgm:pt>
    <dgm:pt modelId="{3C5ED12C-550A-433E-8E33-5B0F407D840C}" type="pres">
      <dgm:prSet presAssocID="{EE40F80D-CB60-4F95-9048-FFB62DEB8DA6}" presName="level2hierChild" presStyleCnt="0"/>
      <dgm:spPr/>
    </dgm:pt>
    <dgm:pt modelId="{3B91253A-3EBD-4DBA-8FCF-8E0CCA3063AE}" type="pres">
      <dgm:prSet presAssocID="{83F21782-A593-4966-889A-63C64B50F758}" presName="conn2-1" presStyleLbl="parChTrans1D2" presStyleIdx="0" presStyleCnt="5"/>
      <dgm:spPr/>
    </dgm:pt>
    <dgm:pt modelId="{2E590296-7B0C-400C-A61D-CC562809CADF}" type="pres">
      <dgm:prSet presAssocID="{83F21782-A593-4966-889A-63C64B50F758}" presName="connTx" presStyleLbl="parChTrans1D2" presStyleIdx="0" presStyleCnt="5"/>
      <dgm:spPr/>
    </dgm:pt>
    <dgm:pt modelId="{A09094E5-D5C7-4D9E-92F6-CED3923F3BB7}" type="pres">
      <dgm:prSet presAssocID="{455923F3-FA38-45AE-B135-69B52D3DA05B}" presName="root2" presStyleCnt="0"/>
      <dgm:spPr/>
    </dgm:pt>
    <dgm:pt modelId="{A3989D6A-B145-4CFC-8A73-4E9062E2AC3F}" type="pres">
      <dgm:prSet presAssocID="{455923F3-FA38-45AE-B135-69B52D3DA05B}" presName="LevelTwoTextNode" presStyleLbl="node2" presStyleIdx="0" presStyleCnt="5">
        <dgm:presLayoutVars>
          <dgm:chPref val="3"/>
        </dgm:presLayoutVars>
      </dgm:prSet>
      <dgm:spPr/>
    </dgm:pt>
    <dgm:pt modelId="{3F88678E-20E6-4A2F-AEA0-5C22DA3032CE}" type="pres">
      <dgm:prSet presAssocID="{455923F3-FA38-45AE-B135-69B52D3DA05B}" presName="level3hierChild" presStyleCnt="0"/>
      <dgm:spPr/>
    </dgm:pt>
    <dgm:pt modelId="{48354E77-0183-4742-BA7A-E4E588A4E075}" type="pres">
      <dgm:prSet presAssocID="{50C86C86-A200-4424-AB31-0B0CAC8D2F27}" presName="conn2-1" presStyleLbl="parChTrans1D3" presStyleIdx="0" presStyleCnt="5"/>
      <dgm:spPr/>
    </dgm:pt>
    <dgm:pt modelId="{1DA7EAE8-813F-4B9A-BF22-E31AEAD21513}" type="pres">
      <dgm:prSet presAssocID="{50C86C86-A200-4424-AB31-0B0CAC8D2F27}" presName="connTx" presStyleLbl="parChTrans1D3" presStyleIdx="0" presStyleCnt="5"/>
      <dgm:spPr/>
    </dgm:pt>
    <dgm:pt modelId="{811D3DA3-1296-48DB-9976-4DE2AAF90B22}" type="pres">
      <dgm:prSet presAssocID="{B535BDFF-6943-4397-8463-347CDF566DDE}" presName="root2" presStyleCnt="0"/>
      <dgm:spPr/>
    </dgm:pt>
    <dgm:pt modelId="{65B67B2A-992E-4272-8B07-14CDF1812403}" type="pres">
      <dgm:prSet presAssocID="{B535BDFF-6943-4397-8463-347CDF566DDE}" presName="LevelTwoTextNode" presStyleLbl="node3" presStyleIdx="0" presStyleCnt="5">
        <dgm:presLayoutVars>
          <dgm:chPref val="3"/>
        </dgm:presLayoutVars>
      </dgm:prSet>
      <dgm:spPr/>
    </dgm:pt>
    <dgm:pt modelId="{9D0FE596-5B33-431B-8AD6-0ED45B61EEB5}" type="pres">
      <dgm:prSet presAssocID="{B535BDFF-6943-4397-8463-347CDF566DDE}" presName="level3hierChild" presStyleCnt="0"/>
      <dgm:spPr/>
    </dgm:pt>
    <dgm:pt modelId="{7076CB90-512E-401B-8182-F514EC1BC8EF}" type="pres">
      <dgm:prSet presAssocID="{7375A263-2100-4760-88E4-1E7F3420F019}" presName="conn2-1" presStyleLbl="parChTrans1D2" presStyleIdx="1" presStyleCnt="5"/>
      <dgm:spPr/>
    </dgm:pt>
    <dgm:pt modelId="{445921AC-C03E-4A57-8DAC-CA951900C529}" type="pres">
      <dgm:prSet presAssocID="{7375A263-2100-4760-88E4-1E7F3420F019}" presName="connTx" presStyleLbl="parChTrans1D2" presStyleIdx="1" presStyleCnt="5"/>
      <dgm:spPr/>
    </dgm:pt>
    <dgm:pt modelId="{DD986944-61EE-4177-B6F5-88715061A7D1}" type="pres">
      <dgm:prSet presAssocID="{EEB9A442-35E5-4B48-BF7E-5ACDACAEB0D9}" presName="root2" presStyleCnt="0"/>
      <dgm:spPr/>
    </dgm:pt>
    <dgm:pt modelId="{49F0F3CE-B3DB-431A-9612-A56447F89107}" type="pres">
      <dgm:prSet presAssocID="{EEB9A442-35E5-4B48-BF7E-5ACDACAEB0D9}" presName="LevelTwoTextNode" presStyleLbl="node2" presStyleIdx="1" presStyleCnt="5">
        <dgm:presLayoutVars>
          <dgm:chPref val="3"/>
        </dgm:presLayoutVars>
      </dgm:prSet>
      <dgm:spPr/>
    </dgm:pt>
    <dgm:pt modelId="{6EFD2E74-8227-4D65-87DF-79B957D3C6EE}" type="pres">
      <dgm:prSet presAssocID="{EEB9A442-35E5-4B48-BF7E-5ACDACAEB0D9}" presName="level3hierChild" presStyleCnt="0"/>
      <dgm:spPr/>
    </dgm:pt>
    <dgm:pt modelId="{F07C777B-B47C-41BF-A655-85F5618A7E4F}" type="pres">
      <dgm:prSet presAssocID="{675ABC92-4749-48FC-AAE7-DA3541E979B6}" presName="conn2-1" presStyleLbl="parChTrans1D3" presStyleIdx="1" presStyleCnt="5"/>
      <dgm:spPr/>
    </dgm:pt>
    <dgm:pt modelId="{904C11BF-809C-45F0-AD9D-DACAEBABC8C8}" type="pres">
      <dgm:prSet presAssocID="{675ABC92-4749-48FC-AAE7-DA3541E979B6}" presName="connTx" presStyleLbl="parChTrans1D3" presStyleIdx="1" presStyleCnt="5"/>
      <dgm:spPr/>
    </dgm:pt>
    <dgm:pt modelId="{B58475F2-FBF4-4F9D-A780-B4607CEC801B}" type="pres">
      <dgm:prSet presAssocID="{A2F378CA-AC24-4223-BEAB-381B32A54CF1}" presName="root2" presStyleCnt="0"/>
      <dgm:spPr/>
    </dgm:pt>
    <dgm:pt modelId="{76BFA76A-3B78-4056-A9E4-C53281ECF8B0}" type="pres">
      <dgm:prSet presAssocID="{A2F378CA-AC24-4223-BEAB-381B32A54CF1}" presName="LevelTwoTextNode" presStyleLbl="node3" presStyleIdx="1" presStyleCnt="5">
        <dgm:presLayoutVars>
          <dgm:chPref val="3"/>
        </dgm:presLayoutVars>
      </dgm:prSet>
      <dgm:spPr/>
    </dgm:pt>
    <dgm:pt modelId="{480CA572-F72C-487F-B48E-FC3790907B13}" type="pres">
      <dgm:prSet presAssocID="{A2F378CA-AC24-4223-BEAB-381B32A54CF1}" presName="level3hierChild" presStyleCnt="0"/>
      <dgm:spPr/>
    </dgm:pt>
    <dgm:pt modelId="{E2F17495-F8EC-4588-A392-04F4F0CA4C66}" type="pres">
      <dgm:prSet presAssocID="{678C973F-047A-4F44-8444-2157329DD7B8}" presName="conn2-1" presStyleLbl="parChTrans1D2" presStyleIdx="2" presStyleCnt="5"/>
      <dgm:spPr/>
    </dgm:pt>
    <dgm:pt modelId="{47096F84-F3E8-4F65-BD1E-395BFACCB932}" type="pres">
      <dgm:prSet presAssocID="{678C973F-047A-4F44-8444-2157329DD7B8}" presName="connTx" presStyleLbl="parChTrans1D2" presStyleIdx="2" presStyleCnt="5"/>
      <dgm:spPr/>
    </dgm:pt>
    <dgm:pt modelId="{B30103D7-2C52-4ABF-AB91-996823384B54}" type="pres">
      <dgm:prSet presAssocID="{EA82C44A-984D-471C-8F25-3BDBC53447AF}" presName="root2" presStyleCnt="0"/>
      <dgm:spPr/>
    </dgm:pt>
    <dgm:pt modelId="{70DF1607-AE24-47F9-AABB-B1F584A652BE}" type="pres">
      <dgm:prSet presAssocID="{EA82C44A-984D-471C-8F25-3BDBC53447AF}" presName="LevelTwoTextNode" presStyleLbl="node2" presStyleIdx="2" presStyleCnt="5">
        <dgm:presLayoutVars>
          <dgm:chPref val="3"/>
        </dgm:presLayoutVars>
      </dgm:prSet>
      <dgm:spPr/>
    </dgm:pt>
    <dgm:pt modelId="{0F467F83-00E1-4770-9B48-7F0ACAC004AC}" type="pres">
      <dgm:prSet presAssocID="{EA82C44A-984D-471C-8F25-3BDBC53447AF}" presName="level3hierChild" presStyleCnt="0"/>
      <dgm:spPr/>
    </dgm:pt>
    <dgm:pt modelId="{060FFA8D-4BE6-42C1-A52E-504AA9CE4753}" type="pres">
      <dgm:prSet presAssocID="{2AD19967-A5F1-4AFD-B424-CEB8F886FA10}" presName="conn2-1" presStyleLbl="parChTrans1D3" presStyleIdx="2" presStyleCnt="5"/>
      <dgm:spPr/>
    </dgm:pt>
    <dgm:pt modelId="{3FCE04D5-CE96-4F4B-A401-08C53C2E5DF1}" type="pres">
      <dgm:prSet presAssocID="{2AD19967-A5F1-4AFD-B424-CEB8F886FA10}" presName="connTx" presStyleLbl="parChTrans1D3" presStyleIdx="2" presStyleCnt="5"/>
      <dgm:spPr/>
    </dgm:pt>
    <dgm:pt modelId="{EC5F3D5F-3E1E-47DA-B7A4-8D7205D39A77}" type="pres">
      <dgm:prSet presAssocID="{E80F715E-80C6-4E26-80D7-EC8B17B56A2D}" presName="root2" presStyleCnt="0"/>
      <dgm:spPr/>
    </dgm:pt>
    <dgm:pt modelId="{9CB77EE5-AABC-49DB-B2C1-512F08046E96}" type="pres">
      <dgm:prSet presAssocID="{E80F715E-80C6-4E26-80D7-EC8B17B56A2D}" presName="LevelTwoTextNode" presStyleLbl="node3" presStyleIdx="2" presStyleCnt="5">
        <dgm:presLayoutVars>
          <dgm:chPref val="3"/>
        </dgm:presLayoutVars>
      </dgm:prSet>
      <dgm:spPr/>
    </dgm:pt>
    <dgm:pt modelId="{588F961C-AB54-41ED-9090-157AF3036DBF}" type="pres">
      <dgm:prSet presAssocID="{E80F715E-80C6-4E26-80D7-EC8B17B56A2D}" presName="level3hierChild" presStyleCnt="0"/>
      <dgm:spPr/>
    </dgm:pt>
    <dgm:pt modelId="{FA7F498B-8C1C-41DB-B408-A47EE1A3AA20}" type="pres">
      <dgm:prSet presAssocID="{AE06DCBB-D194-4C36-91B2-6593064BDAAA}" presName="conn2-1" presStyleLbl="parChTrans1D2" presStyleIdx="3" presStyleCnt="5"/>
      <dgm:spPr/>
    </dgm:pt>
    <dgm:pt modelId="{AEB5688C-730D-4F9A-B727-14BF435EF191}" type="pres">
      <dgm:prSet presAssocID="{AE06DCBB-D194-4C36-91B2-6593064BDAAA}" presName="connTx" presStyleLbl="parChTrans1D2" presStyleIdx="3" presStyleCnt="5"/>
      <dgm:spPr/>
    </dgm:pt>
    <dgm:pt modelId="{26798439-AC0E-4BC5-A234-9DA38FC7BA95}" type="pres">
      <dgm:prSet presAssocID="{53D21A14-97D3-4949-A0CD-E94D0CE5FF69}" presName="root2" presStyleCnt="0"/>
      <dgm:spPr/>
    </dgm:pt>
    <dgm:pt modelId="{A793AFF0-7D25-46B4-B716-EDE332D7F529}" type="pres">
      <dgm:prSet presAssocID="{53D21A14-97D3-4949-A0CD-E94D0CE5FF69}" presName="LevelTwoTextNode" presStyleLbl="node2" presStyleIdx="3" presStyleCnt="5">
        <dgm:presLayoutVars>
          <dgm:chPref val="3"/>
        </dgm:presLayoutVars>
      </dgm:prSet>
      <dgm:spPr/>
    </dgm:pt>
    <dgm:pt modelId="{38E4891E-1870-40D8-9689-73E738D2253D}" type="pres">
      <dgm:prSet presAssocID="{53D21A14-97D3-4949-A0CD-E94D0CE5FF69}" presName="level3hierChild" presStyleCnt="0"/>
      <dgm:spPr/>
    </dgm:pt>
    <dgm:pt modelId="{7325946E-903A-40C2-AE89-1B078DAF922E}" type="pres">
      <dgm:prSet presAssocID="{8959BA0A-43C5-4795-AAD5-24E4F77124D5}" presName="conn2-1" presStyleLbl="parChTrans1D3" presStyleIdx="3" presStyleCnt="5"/>
      <dgm:spPr/>
    </dgm:pt>
    <dgm:pt modelId="{E7E2127B-E3A7-4407-BC27-CFE6B226AE89}" type="pres">
      <dgm:prSet presAssocID="{8959BA0A-43C5-4795-AAD5-24E4F77124D5}" presName="connTx" presStyleLbl="parChTrans1D3" presStyleIdx="3" presStyleCnt="5"/>
      <dgm:spPr/>
    </dgm:pt>
    <dgm:pt modelId="{75F1C334-5B28-426E-9E02-517210270E8D}" type="pres">
      <dgm:prSet presAssocID="{B7034DFE-C866-44F9-9ACC-18835F91AB72}" presName="root2" presStyleCnt="0"/>
      <dgm:spPr/>
    </dgm:pt>
    <dgm:pt modelId="{07F345C4-9CB0-4BD2-B027-D34173B3B23C}" type="pres">
      <dgm:prSet presAssocID="{B7034DFE-C866-44F9-9ACC-18835F91AB72}" presName="LevelTwoTextNode" presStyleLbl="node3" presStyleIdx="3" presStyleCnt="5">
        <dgm:presLayoutVars>
          <dgm:chPref val="3"/>
        </dgm:presLayoutVars>
      </dgm:prSet>
      <dgm:spPr/>
    </dgm:pt>
    <dgm:pt modelId="{5BD6E755-789F-4A4C-A700-B9035B15247F}" type="pres">
      <dgm:prSet presAssocID="{B7034DFE-C866-44F9-9ACC-18835F91AB72}" presName="level3hierChild" presStyleCnt="0"/>
      <dgm:spPr/>
    </dgm:pt>
    <dgm:pt modelId="{FB1D72A1-C355-4732-AB06-2C420A0D8D9A}" type="pres">
      <dgm:prSet presAssocID="{1FA619FB-9F39-42FE-8642-AFDA3F4A27E5}" presName="conn2-1" presStyleLbl="parChTrans1D2" presStyleIdx="4" presStyleCnt="5"/>
      <dgm:spPr/>
    </dgm:pt>
    <dgm:pt modelId="{7F253093-B0E6-45D4-A7E0-A05066B80746}" type="pres">
      <dgm:prSet presAssocID="{1FA619FB-9F39-42FE-8642-AFDA3F4A27E5}" presName="connTx" presStyleLbl="parChTrans1D2" presStyleIdx="4" presStyleCnt="5"/>
      <dgm:spPr/>
    </dgm:pt>
    <dgm:pt modelId="{3C4C062E-F52D-4853-8F5E-ECEAC8B1DB31}" type="pres">
      <dgm:prSet presAssocID="{1E1B12CC-018A-46A2-BC24-EE6940454EDE}" presName="root2" presStyleCnt="0"/>
      <dgm:spPr/>
    </dgm:pt>
    <dgm:pt modelId="{C78FEE30-297C-4E8A-B17B-383FDA37C16A}" type="pres">
      <dgm:prSet presAssocID="{1E1B12CC-018A-46A2-BC24-EE6940454EDE}" presName="LevelTwoTextNode" presStyleLbl="node2" presStyleIdx="4" presStyleCnt="5">
        <dgm:presLayoutVars>
          <dgm:chPref val="3"/>
        </dgm:presLayoutVars>
      </dgm:prSet>
      <dgm:spPr/>
    </dgm:pt>
    <dgm:pt modelId="{E4DFA0EE-60D7-47AF-B75F-6A204A812567}" type="pres">
      <dgm:prSet presAssocID="{1E1B12CC-018A-46A2-BC24-EE6940454EDE}" presName="level3hierChild" presStyleCnt="0"/>
      <dgm:spPr/>
    </dgm:pt>
    <dgm:pt modelId="{4A40B4D3-4315-45C6-8182-02E36235A310}" type="pres">
      <dgm:prSet presAssocID="{6C1D328A-7690-4A88-AEBA-8A77A4B6A86D}" presName="conn2-1" presStyleLbl="parChTrans1D3" presStyleIdx="4" presStyleCnt="5"/>
      <dgm:spPr/>
    </dgm:pt>
    <dgm:pt modelId="{9411DA27-75A2-4DF9-B072-4130B9DB22E2}" type="pres">
      <dgm:prSet presAssocID="{6C1D328A-7690-4A88-AEBA-8A77A4B6A86D}" presName="connTx" presStyleLbl="parChTrans1D3" presStyleIdx="4" presStyleCnt="5"/>
      <dgm:spPr/>
    </dgm:pt>
    <dgm:pt modelId="{4F976D2B-868B-44AF-A955-B0083322AB62}" type="pres">
      <dgm:prSet presAssocID="{7BE88F20-A0E2-4D18-AB44-7FC6CBBABA13}" presName="root2" presStyleCnt="0"/>
      <dgm:spPr/>
    </dgm:pt>
    <dgm:pt modelId="{08D9E75C-4370-4C36-89F7-65B6551D200A}" type="pres">
      <dgm:prSet presAssocID="{7BE88F20-A0E2-4D18-AB44-7FC6CBBABA13}" presName="LevelTwoTextNode" presStyleLbl="node3" presStyleIdx="4" presStyleCnt="5">
        <dgm:presLayoutVars>
          <dgm:chPref val="3"/>
        </dgm:presLayoutVars>
      </dgm:prSet>
      <dgm:spPr/>
    </dgm:pt>
    <dgm:pt modelId="{01DE4A98-6CAC-411A-8CE2-6705855EB384}" type="pres">
      <dgm:prSet presAssocID="{7BE88F20-A0E2-4D18-AB44-7FC6CBBABA13}" presName="level3hierChild" presStyleCnt="0"/>
      <dgm:spPr/>
    </dgm:pt>
  </dgm:ptLst>
  <dgm:cxnLst>
    <dgm:cxn modelId="{401ED501-AD36-4530-9CEE-37A7B30A2F9E}" type="presOf" srcId="{6C1D328A-7690-4A88-AEBA-8A77A4B6A86D}" destId="{4A40B4D3-4315-45C6-8182-02E36235A310}" srcOrd="0" destOrd="0" presId="urn:microsoft.com/office/officeart/2005/8/layout/hierarchy2"/>
    <dgm:cxn modelId="{5C5F5B03-D246-4A9B-BB75-EEFD82C09183}" type="presOf" srcId="{E80F715E-80C6-4E26-80D7-EC8B17B56A2D}" destId="{9CB77EE5-AABC-49DB-B2C1-512F08046E96}" srcOrd="0" destOrd="0" presId="urn:microsoft.com/office/officeart/2005/8/layout/hierarchy2"/>
    <dgm:cxn modelId="{0FEF0D04-8CF7-425C-86C5-0D1F8170843B}" type="presOf" srcId="{8959BA0A-43C5-4795-AAD5-24E4F77124D5}" destId="{E7E2127B-E3A7-4407-BC27-CFE6B226AE89}" srcOrd="1" destOrd="0" presId="urn:microsoft.com/office/officeart/2005/8/layout/hierarchy2"/>
    <dgm:cxn modelId="{0100CC05-7937-43B1-B9E7-A52EE017120A}" srcId="{EEB9A442-35E5-4B48-BF7E-5ACDACAEB0D9}" destId="{A2F378CA-AC24-4223-BEAB-381B32A54CF1}" srcOrd="0" destOrd="0" parTransId="{675ABC92-4749-48FC-AAE7-DA3541E979B6}" sibTransId="{ABEDD56B-F1D6-4BCF-ACA3-18E5BAEE2EA9}"/>
    <dgm:cxn modelId="{DECD310B-25D4-48D3-B5CD-2F61454BF9A6}" type="presOf" srcId="{678C973F-047A-4F44-8444-2157329DD7B8}" destId="{47096F84-F3E8-4F65-BD1E-395BFACCB932}" srcOrd="1" destOrd="0" presId="urn:microsoft.com/office/officeart/2005/8/layout/hierarchy2"/>
    <dgm:cxn modelId="{6EB0CE0F-04B4-4FD7-9D8D-7649FDDAB926}" srcId="{EE40F80D-CB60-4F95-9048-FFB62DEB8DA6}" destId="{53D21A14-97D3-4949-A0CD-E94D0CE5FF69}" srcOrd="3" destOrd="0" parTransId="{AE06DCBB-D194-4C36-91B2-6593064BDAAA}" sibTransId="{5180899E-368E-419D-9EAF-2114CFA5E72F}"/>
    <dgm:cxn modelId="{D4BB712A-719E-4546-8AD8-4794AC7BB086}" type="presOf" srcId="{EA82C44A-984D-471C-8F25-3BDBC53447AF}" destId="{70DF1607-AE24-47F9-AABB-B1F584A652BE}" srcOrd="0" destOrd="0" presId="urn:microsoft.com/office/officeart/2005/8/layout/hierarchy2"/>
    <dgm:cxn modelId="{82BD3734-D54F-48CB-8523-6F4938B619FF}" type="presOf" srcId="{8959BA0A-43C5-4795-AAD5-24E4F77124D5}" destId="{7325946E-903A-40C2-AE89-1B078DAF922E}" srcOrd="0" destOrd="0" presId="urn:microsoft.com/office/officeart/2005/8/layout/hierarchy2"/>
    <dgm:cxn modelId="{AE868837-C354-47B6-86FE-B79B96808509}" type="presOf" srcId="{AE06DCBB-D194-4C36-91B2-6593064BDAAA}" destId="{AEB5688C-730D-4F9A-B727-14BF435EF191}" srcOrd="1" destOrd="0" presId="urn:microsoft.com/office/officeart/2005/8/layout/hierarchy2"/>
    <dgm:cxn modelId="{C645AC4B-819F-4ED3-81AA-6979102491AC}" type="presOf" srcId="{EEB9A442-35E5-4B48-BF7E-5ACDACAEB0D9}" destId="{49F0F3CE-B3DB-431A-9612-A56447F89107}" srcOrd="0" destOrd="0" presId="urn:microsoft.com/office/officeart/2005/8/layout/hierarchy2"/>
    <dgm:cxn modelId="{0CC0A16C-ABF5-44AF-8A0C-C58D00628AE2}" type="presOf" srcId="{2AD19967-A5F1-4AFD-B424-CEB8F886FA10}" destId="{3FCE04D5-CE96-4F4B-A401-08C53C2E5DF1}" srcOrd="1" destOrd="0" presId="urn:microsoft.com/office/officeart/2005/8/layout/hierarchy2"/>
    <dgm:cxn modelId="{FC0E1B6F-12D6-4C8E-8773-0AE426C9038A}" type="presOf" srcId="{2AD19967-A5F1-4AFD-B424-CEB8F886FA10}" destId="{060FFA8D-4BE6-42C1-A52E-504AA9CE4753}" srcOrd="0" destOrd="0" presId="urn:microsoft.com/office/officeart/2005/8/layout/hierarchy2"/>
    <dgm:cxn modelId="{E9C4706F-8D3C-4D7C-9D3E-DFFC1CE08F2A}" srcId="{7B9B7A58-FDA2-4727-BA85-A5BDB12C5DCB}" destId="{EE40F80D-CB60-4F95-9048-FFB62DEB8DA6}" srcOrd="0" destOrd="0" parTransId="{861AA198-AFE5-409F-A739-678306D6E359}" sibTransId="{BF87B8BD-AB01-4665-8713-95059DEC8221}"/>
    <dgm:cxn modelId="{AC602E50-2074-469C-A055-922CBF7B0A24}" type="presOf" srcId="{83F21782-A593-4966-889A-63C64B50F758}" destId="{2E590296-7B0C-400C-A61D-CC562809CADF}" srcOrd="1" destOrd="0" presId="urn:microsoft.com/office/officeart/2005/8/layout/hierarchy2"/>
    <dgm:cxn modelId="{55C1CD53-D200-4512-BE6B-5FB6C8748B30}" type="presOf" srcId="{1E1B12CC-018A-46A2-BC24-EE6940454EDE}" destId="{C78FEE30-297C-4E8A-B17B-383FDA37C16A}" srcOrd="0" destOrd="0" presId="urn:microsoft.com/office/officeart/2005/8/layout/hierarchy2"/>
    <dgm:cxn modelId="{961CD475-68E6-4E73-857B-EA3341970318}" type="presOf" srcId="{7BE88F20-A0E2-4D18-AB44-7FC6CBBABA13}" destId="{08D9E75C-4370-4C36-89F7-65B6551D200A}" srcOrd="0" destOrd="0" presId="urn:microsoft.com/office/officeart/2005/8/layout/hierarchy2"/>
    <dgm:cxn modelId="{30F1035A-A530-4309-88B1-0FE45D0FA6FD}" type="presOf" srcId="{675ABC92-4749-48FC-AAE7-DA3541E979B6}" destId="{904C11BF-809C-45F0-AD9D-DACAEBABC8C8}" srcOrd="1" destOrd="0" presId="urn:microsoft.com/office/officeart/2005/8/layout/hierarchy2"/>
    <dgm:cxn modelId="{93C6E78C-F81B-4205-B836-EC4E53321751}" type="presOf" srcId="{EE40F80D-CB60-4F95-9048-FFB62DEB8DA6}" destId="{88CC36CC-E712-435B-BA1A-956E199AF7CF}" srcOrd="0" destOrd="0" presId="urn:microsoft.com/office/officeart/2005/8/layout/hierarchy2"/>
    <dgm:cxn modelId="{DA4F508E-C4CB-4B2C-B952-D321519232DC}" type="presOf" srcId="{7375A263-2100-4760-88E4-1E7F3420F019}" destId="{445921AC-C03E-4A57-8DAC-CA951900C529}" srcOrd="1" destOrd="0" presId="urn:microsoft.com/office/officeart/2005/8/layout/hierarchy2"/>
    <dgm:cxn modelId="{F0B33A8F-2B12-4A73-B429-99F5129EF0FC}" type="presOf" srcId="{6C1D328A-7690-4A88-AEBA-8A77A4B6A86D}" destId="{9411DA27-75A2-4DF9-B072-4130B9DB22E2}" srcOrd="1" destOrd="0" presId="urn:microsoft.com/office/officeart/2005/8/layout/hierarchy2"/>
    <dgm:cxn modelId="{66F45B94-AC38-4D69-916E-E4988A5F89FB}" type="presOf" srcId="{83F21782-A593-4966-889A-63C64B50F758}" destId="{3B91253A-3EBD-4DBA-8FCF-8E0CCA3063AE}" srcOrd="0" destOrd="0" presId="urn:microsoft.com/office/officeart/2005/8/layout/hierarchy2"/>
    <dgm:cxn modelId="{73C7F595-8B5B-4CB9-960A-3214F7B5D0AE}" srcId="{EE40F80D-CB60-4F95-9048-FFB62DEB8DA6}" destId="{EEB9A442-35E5-4B48-BF7E-5ACDACAEB0D9}" srcOrd="1" destOrd="0" parTransId="{7375A263-2100-4760-88E4-1E7F3420F019}" sibTransId="{497C3A6D-412F-4A12-BF9B-B9767C2DD249}"/>
    <dgm:cxn modelId="{69F1379B-4C5A-4BD4-AD04-83D3DF778463}" srcId="{EE40F80D-CB60-4F95-9048-FFB62DEB8DA6}" destId="{EA82C44A-984D-471C-8F25-3BDBC53447AF}" srcOrd="2" destOrd="0" parTransId="{678C973F-047A-4F44-8444-2157329DD7B8}" sibTransId="{654E2A75-DBD2-4D96-AB24-8B8FE36F2ECB}"/>
    <dgm:cxn modelId="{9DAF37A6-592A-4F0E-80AA-8AA9D65FF79C}" srcId="{53D21A14-97D3-4949-A0CD-E94D0CE5FF69}" destId="{B7034DFE-C866-44F9-9ACC-18835F91AB72}" srcOrd="0" destOrd="0" parTransId="{8959BA0A-43C5-4795-AAD5-24E4F77124D5}" sibTransId="{06EB1FCB-1A36-4200-BC84-6CCB939EEC58}"/>
    <dgm:cxn modelId="{AB09E2B2-DB8B-49B7-ACB1-6C60A7FACB64}" srcId="{455923F3-FA38-45AE-B135-69B52D3DA05B}" destId="{B535BDFF-6943-4397-8463-347CDF566DDE}" srcOrd="0" destOrd="0" parTransId="{50C86C86-A200-4424-AB31-0B0CAC8D2F27}" sibTransId="{0FC6DA2A-7B03-41D0-8669-4962E10B5A0A}"/>
    <dgm:cxn modelId="{E7F322B3-0CA8-4312-975F-A41926756EF9}" type="presOf" srcId="{A2F378CA-AC24-4223-BEAB-381B32A54CF1}" destId="{76BFA76A-3B78-4056-A9E4-C53281ECF8B0}" srcOrd="0" destOrd="0" presId="urn:microsoft.com/office/officeart/2005/8/layout/hierarchy2"/>
    <dgm:cxn modelId="{D6E6B4B5-A0F6-49A5-BD72-81BA0EF8D7D2}" type="presOf" srcId="{50C86C86-A200-4424-AB31-0B0CAC8D2F27}" destId="{48354E77-0183-4742-BA7A-E4E588A4E075}" srcOrd="0" destOrd="0" presId="urn:microsoft.com/office/officeart/2005/8/layout/hierarchy2"/>
    <dgm:cxn modelId="{02EF69B9-EEA6-4DD7-AA9E-CAF63A524D2D}" type="presOf" srcId="{53D21A14-97D3-4949-A0CD-E94D0CE5FF69}" destId="{A793AFF0-7D25-46B4-B716-EDE332D7F529}" srcOrd="0" destOrd="0" presId="urn:microsoft.com/office/officeart/2005/8/layout/hierarchy2"/>
    <dgm:cxn modelId="{0C3695B9-0A5E-4846-9EC4-BC855FC21178}" srcId="{EE40F80D-CB60-4F95-9048-FFB62DEB8DA6}" destId="{1E1B12CC-018A-46A2-BC24-EE6940454EDE}" srcOrd="4" destOrd="0" parTransId="{1FA619FB-9F39-42FE-8642-AFDA3F4A27E5}" sibTransId="{4A1E5799-98AF-4CED-8F8F-D56B83F21F42}"/>
    <dgm:cxn modelId="{CDBF04BC-1BA1-4249-9007-C551FFF8E5D9}" type="presOf" srcId="{675ABC92-4749-48FC-AAE7-DA3541E979B6}" destId="{F07C777B-B47C-41BF-A655-85F5618A7E4F}" srcOrd="0" destOrd="0" presId="urn:microsoft.com/office/officeart/2005/8/layout/hierarchy2"/>
    <dgm:cxn modelId="{EE2AB6CA-0FF1-4AEA-99C9-AAE404BB3928}" srcId="{EA82C44A-984D-471C-8F25-3BDBC53447AF}" destId="{E80F715E-80C6-4E26-80D7-EC8B17B56A2D}" srcOrd="0" destOrd="0" parTransId="{2AD19967-A5F1-4AFD-B424-CEB8F886FA10}" sibTransId="{87A94DF0-EE7E-4334-878E-175D35EC4631}"/>
    <dgm:cxn modelId="{934F01CF-A17B-4403-9F41-4479919937D8}" type="presOf" srcId="{B535BDFF-6943-4397-8463-347CDF566DDE}" destId="{65B67B2A-992E-4272-8B07-14CDF1812403}" srcOrd="0" destOrd="0" presId="urn:microsoft.com/office/officeart/2005/8/layout/hierarchy2"/>
    <dgm:cxn modelId="{E91B9DD0-0B04-4703-ADC3-E6FE71D36124}" type="presOf" srcId="{AE06DCBB-D194-4C36-91B2-6593064BDAAA}" destId="{FA7F498B-8C1C-41DB-B408-A47EE1A3AA20}" srcOrd="0" destOrd="0" presId="urn:microsoft.com/office/officeart/2005/8/layout/hierarchy2"/>
    <dgm:cxn modelId="{887DF8D7-A455-40E2-99CC-C696B5AF7A3C}" type="presOf" srcId="{455923F3-FA38-45AE-B135-69B52D3DA05B}" destId="{A3989D6A-B145-4CFC-8A73-4E9062E2AC3F}" srcOrd="0" destOrd="0" presId="urn:microsoft.com/office/officeart/2005/8/layout/hierarchy2"/>
    <dgm:cxn modelId="{2452CEDA-0481-4A07-BF27-941EDD8B273A}" type="presOf" srcId="{7B9B7A58-FDA2-4727-BA85-A5BDB12C5DCB}" destId="{6B8067A5-95DE-4C10-A001-09822D576BB1}" srcOrd="0" destOrd="0" presId="urn:microsoft.com/office/officeart/2005/8/layout/hierarchy2"/>
    <dgm:cxn modelId="{9264E8E1-7867-4F07-89F5-367A11955996}" srcId="{EE40F80D-CB60-4F95-9048-FFB62DEB8DA6}" destId="{455923F3-FA38-45AE-B135-69B52D3DA05B}" srcOrd="0" destOrd="0" parTransId="{83F21782-A593-4966-889A-63C64B50F758}" sibTransId="{CFBC702A-6B0F-4B51-9D76-59764A4C8DE1}"/>
    <dgm:cxn modelId="{C4B5E9EA-7A4A-4CBE-AFBF-7A48DAD16049}" type="presOf" srcId="{50C86C86-A200-4424-AB31-0B0CAC8D2F27}" destId="{1DA7EAE8-813F-4B9A-BF22-E31AEAD21513}" srcOrd="1" destOrd="0" presId="urn:microsoft.com/office/officeart/2005/8/layout/hierarchy2"/>
    <dgm:cxn modelId="{B032BEFC-047E-4236-A14F-C336DD84FAA6}" type="presOf" srcId="{1FA619FB-9F39-42FE-8642-AFDA3F4A27E5}" destId="{7F253093-B0E6-45D4-A7E0-A05066B80746}" srcOrd="1" destOrd="0" presId="urn:microsoft.com/office/officeart/2005/8/layout/hierarchy2"/>
    <dgm:cxn modelId="{9935D7FC-5D95-441C-9BFA-B6586C4E94E6}" type="presOf" srcId="{B7034DFE-C866-44F9-9ACC-18835F91AB72}" destId="{07F345C4-9CB0-4BD2-B027-D34173B3B23C}" srcOrd="0" destOrd="0" presId="urn:microsoft.com/office/officeart/2005/8/layout/hierarchy2"/>
    <dgm:cxn modelId="{A6F9E6FC-724C-43FF-90FF-95772BA1F771}" srcId="{1E1B12CC-018A-46A2-BC24-EE6940454EDE}" destId="{7BE88F20-A0E2-4D18-AB44-7FC6CBBABA13}" srcOrd="0" destOrd="0" parTransId="{6C1D328A-7690-4A88-AEBA-8A77A4B6A86D}" sibTransId="{8F6D96B7-10F7-4333-9748-3588C37E4BDA}"/>
    <dgm:cxn modelId="{08780EFF-C42E-43F8-ACB0-63D10AF62545}" type="presOf" srcId="{7375A263-2100-4760-88E4-1E7F3420F019}" destId="{7076CB90-512E-401B-8182-F514EC1BC8EF}" srcOrd="0" destOrd="0" presId="urn:microsoft.com/office/officeart/2005/8/layout/hierarchy2"/>
    <dgm:cxn modelId="{812787FF-B9FD-45A2-9D97-574D69E341D2}" type="presOf" srcId="{1FA619FB-9F39-42FE-8642-AFDA3F4A27E5}" destId="{FB1D72A1-C355-4732-AB06-2C420A0D8D9A}" srcOrd="0" destOrd="0" presId="urn:microsoft.com/office/officeart/2005/8/layout/hierarchy2"/>
    <dgm:cxn modelId="{E891F4FF-B528-4C34-BA17-9120EEAC492E}" type="presOf" srcId="{678C973F-047A-4F44-8444-2157329DD7B8}" destId="{E2F17495-F8EC-4588-A392-04F4F0CA4C66}" srcOrd="0" destOrd="0" presId="urn:microsoft.com/office/officeart/2005/8/layout/hierarchy2"/>
    <dgm:cxn modelId="{103743C6-8885-4A3E-8AC2-4CAB8AEC18A6}" type="presParOf" srcId="{6B8067A5-95DE-4C10-A001-09822D576BB1}" destId="{EED0E965-44C3-40AE-BB31-DB30C76CD2E8}" srcOrd="0" destOrd="0" presId="urn:microsoft.com/office/officeart/2005/8/layout/hierarchy2"/>
    <dgm:cxn modelId="{74B07153-5C14-412E-B2C8-B67FD0437856}" type="presParOf" srcId="{EED0E965-44C3-40AE-BB31-DB30C76CD2E8}" destId="{88CC36CC-E712-435B-BA1A-956E199AF7CF}" srcOrd="0" destOrd="0" presId="urn:microsoft.com/office/officeart/2005/8/layout/hierarchy2"/>
    <dgm:cxn modelId="{DA42CD8F-07C9-42D3-9774-684BD4B49F32}" type="presParOf" srcId="{EED0E965-44C3-40AE-BB31-DB30C76CD2E8}" destId="{3C5ED12C-550A-433E-8E33-5B0F407D840C}" srcOrd="1" destOrd="0" presId="urn:microsoft.com/office/officeart/2005/8/layout/hierarchy2"/>
    <dgm:cxn modelId="{42165BB4-7332-418C-B5D7-5034F189D05E}" type="presParOf" srcId="{3C5ED12C-550A-433E-8E33-5B0F407D840C}" destId="{3B91253A-3EBD-4DBA-8FCF-8E0CCA3063AE}" srcOrd="0" destOrd="0" presId="urn:microsoft.com/office/officeart/2005/8/layout/hierarchy2"/>
    <dgm:cxn modelId="{9432EA0A-837C-4456-AC95-856FCC28CE4E}" type="presParOf" srcId="{3B91253A-3EBD-4DBA-8FCF-8E0CCA3063AE}" destId="{2E590296-7B0C-400C-A61D-CC562809CADF}" srcOrd="0" destOrd="0" presId="urn:microsoft.com/office/officeart/2005/8/layout/hierarchy2"/>
    <dgm:cxn modelId="{BD3892D7-2284-46F9-8768-401BE729E80E}" type="presParOf" srcId="{3C5ED12C-550A-433E-8E33-5B0F407D840C}" destId="{A09094E5-D5C7-4D9E-92F6-CED3923F3BB7}" srcOrd="1" destOrd="0" presId="urn:microsoft.com/office/officeart/2005/8/layout/hierarchy2"/>
    <dgm:cxn modelId="{E95502EA-1A3D-40F3-89BB-D2D161067B1E}" type="presParOf" srcId="{A09094E5-D5C7-4D9E-92F6-CED3923F3BB7}" destId="{A3989D6A-B145-4CFC-8A73-4E9062E2AC3F}" srcOrd="0" destOrd="0" presId="urn:microsoft.com/office/officeart/2005/8/layout/hierarchy2"/>
    <dgm:cxn modelId="{46F8B36F-6ADD-4A52-9D56-67039B0F9918}" type="presParOf" srcId="{A09094E5-D5C7-4D9E-92F6-CED3923F3BB7}" destId="{3F88678E-20E6-4A2F-AEA0-5C22DA3032CE}" srcOrd="1" destOrd="0" presId="urn:microsoft.com/office/officeart/2005/8/layout/hierarchy2"/>
    <dgm:cxn modelId="{79688FAB-D845-4C08-969A-4641277A0800}" type="presParOf" srcId="{3F88678E-20E6-4A2F-AEA0-5C22DA3032CE}" destId="{48354E77-0183-4742-BA7A-E4E588A4E075}" srcOrd="0" destOrd="0" presId="urn:microsoft.com/office/officeart/2005/8/layout/hierarchy2"/>
    <dgm:cxn modelId="{49365D96-B72B-4DD3-9382-8B3AEAAEE584}" type="presParOf" srcId="{48354E77-0183-4742-BA7A-E4E588A4E075}" destId="{1DA7EAE8-813F-4B9A-BF22-E31AEAD21513}" srcOrd="0" destOrd="0" presId="urn:microsoft.com/office/officeart/2005/8/layout/hierarchy2"/>
    <dgm:cxn modelId="{CC489B58-5887-4197-B87C-86FA96202174}" type="presParOf" srcId="{3F88678E-20E6-4A2F-AEA0-5C22DA3032CE}" destId="{811D3DA3-1296-48DB-9976-4DE2AAF90B22}" srcOrd="1" destOrd="0" presId="urn:microsoft.com/office/officeart/2005/8/layout/hierarchy2"/>
    <dgm:cxn modelId="{465C9F21-1232-4C3D-869C-DB617A6AF8B1}" type="presParOf" srcId="{811D3DA3-1296-48DB-9976-4DE2AAF90B22}" destId="{65B67B2A-992E-4272-8B07-14CDF1812403}" srcOrd="0" destOrd="0" presId="urn:microsoft.com/office/officeart/2005/8/layout/hierarchy2"/>
    <dgm:cxn modelId="{F905BF34-E4D3-4539-8BE6-FC087A35BF5A}" type="presParOf" srcId="{811D3DA3-1296-48DB-9976-4DE2AAF90B22}" destId="{9D0FE596-5B33-431B-8AD6-0ED45B61EEB5}" srcOrd="1" destOrd="0" presId="urn:microsoft.com/office/officeart/2005/8/layout/hierarchy2"/>
    <dgm:cxn modelId="{3DEA6ACA-EE79-4552-8894-9B27B214226A}" type="presParOf" srcId="{3C5ED12C-550A-433E-8E33-5B0F407D840C}" destId="{7076CB90-512E-401B-8182-F514EC1BC8EF}" srcOrd="2" destOrd="0" presId="urn:microsoft.com/office/officeart/2005/8/layout/hierarchy2"/>
    <dgm:cxn modelId="{B8F5AE3B-4EAF-402F-99E9-07263851722F}" type="presParOf" srcId="{7076CB90-512E-401B-8182-F514EC1BC8EF}" destId="{445921AC-C03E-4A57-8DAC-CA951900C529}" srcOrd="0" destOrd="0" presId="urn:microsoft.com/office/officeart/2005/8/layout/hierarchy2"/>
    <dgm:cxn modelId="{E210E53C-3AF8-4DA2-A136-2921BD93BD83}" type="presParOf" srcId="{3C5ED12C-550A-433E-8E33-5B0F407D840C}" destId="{DD986944-61EE-4177-B6F5-88715061A7D1}" srcOrd="3" destOrd="0" presId="urn:microsoft.com/office/officeart/2005/8/layout/hierarchy2"/>
    <dgm:cxn modelId="{9B9C8C08-4D68-40F9-B7BF-B6819E7EA1EE}" type="presParOf" srcId="{DD986944-61EE-4177-B6F5-88715061A7D1}" destId="{49F0F3CE-B3DB-431A-9612-A56447F89107}" srcOrd="0" destOrd="0" presId="urn:microsoft.com/office/officeart/2005/8/layout/hierarchy2"/>
    <dgm:cxn modelId="{67A7127D-B79A-4A10-8F65-B55A82FAC97B}" type="presParOf" srcId="{DD986944-61EE-4177-B6F5-88715061A7D1}" destId="{6EFD2E74-8227-4D65-87DF-79B957D3C6EE}" srcOrd="1" destOrd="0" presId="urn:microsoft.com/office/officeart/2005/8/layout/hierarchy2"/>
    <dgm:cxn modelId="{4CF4F12F-14DE-431F-AB75-D7E9CE9FACE1}" type="presParOf" srcId="{6EFD2E74-8227-4D65-87DF-79B957D3C6EE}" destId="{F07C777B-B47C-41BF-A655-85F5618A7E4F}" srcOrd="0" destOrd="0" presId="urn:microsoft.com/office/officeart/2005/8/layout/hierarchy2"/>
    <dgm:cxn modelId="{7DE0C1D2-93FD-455B-8877-9B0C01ECA741}" type="presParOf" srcId="{F07C777B-B47C-41BF-A655-85F5618A7E4F}" destId="{904C11BF-809C-45F0-AD9D-DACAEBABC8C8}" srcOrd="0" destOrd="0" presId="urn:microsoft.com/office/officeart/2005/8/layout/hierarchy2"/>
    <dgm:cxn modelId="{B26DA620-E387-449E-9F18-18360ADC4E00}" type="presParOf" srcId="{6EFD2E74-8227-4D65-87DF-79B957D3C6EE}" destId="{B58475F2-FBF4-4F9D-A780-B4607CEC801B}" srcOrd="1" destOrd="0" presId="urn:microsoft.com/office/officeart/2005/8/layout/hierarchy2"/>
    <dgm:cxn modelId="{8C8A16FD-FA54-46EA-AF8C-15C8DCA56DD4}" type="presParOf" srcId="{B58475F2-FBF4-4F9D-A780-B4607CEC801B}" destId="{76BFA76A-3B78-4056-A9E4-C53281ECF8B0}" srcOrd="0" destOrd="0" presId="urn:microsoft.com/office/officeart/2005/8/layout/hierarchy2"/>
    <dgm:cxn modelId="{97C7AA69-C742-4968-8A5E-EC4AD61F36F0}" type="presParOf" srcId="{B58475F2-FBF4-4F9D-A780-B4607CEC801B}" destId="{480CA572-F72C-487F-B48E-FC3790907B13}" srcOrd="1" destOrd="0" presId="urn:microsoft.com/office/officeart/2005/8/layout/hierarchy2"/>
    <dgm:cxn modelId="{2EFBF818-CFD9-4836-9A1C-C779C16F0721}" type="presParOf" srcId="{3C5ED12C-550A-433E-8E33-5B0F407D840C}" destId="{E2F17495-F8EC-4588-A392-04F4F0CA4C66}" srcOrd="4" destOrd="0" presId="urn:microsoft.com/office/officeart/2005/8/layout/hierarchy2"/>
    <dgm:cxn modelId="{58030B92-DC7E-4BB3-8C7E-C9F42A882EDD}" type="presParOf" srcId="{E2F17495-F8EC-4588-A392-04F4F0CA4C66}" destId="{47096F84-F3E8-4F65-BD1E-395BFACCB932}" srcOrd="0" destOrd="0" presId="urn:microsoft.com/office/officeart/2005/8/layout/hierarchy2"/>
    <dgm:cxn modelId="{8FF4D283-071C-44E7-BE0F-527D64779F6F}" type="presParOf" srcId="{3C5ED12C-550A-433E-8E33-5B0F407D840C}" destId="{B30103D7-2C52-4ABF-AB91-996823384B54}" srcOrd="5" destOrd="0" presId="urn:microsoft.com/office/officeart/2005/8/layout/hierarchy2"/>
    <dgm:cxn modelId="{0FC15272-466B-4A54-88DC-EBEF8879F997}" type="presParOf" srcId="{B30103D7-2C52-4ABF-AB91-996823384B54}" destId="{70DF1607-AE24-47F9-AABB-B1F584A652BE}" srcOrd="0" destOrd="0" presId="urn:microsoft.com/office/officeart/2005/8/layout/hierarchy2"/>
    <dgm:cxn modelId="{5E75113E-C80E-4076-A738-86F35B017779}" type="presParOf" srcId="{B30103D7-2C52-4ABF-AB91-996823384B54}" destId="{0F467F83-00E1-4770-9B48-7F0ACAC004AC}" srcOrd="1" destOrd="0" presId="urn:microsoft.com/office/officeart/2005/8/layout/hierarchy2"/>
    <dgm:cxn modelId="{ACADD2E4-357C-4A54-9660-217974B4313D}" type="presParOf" srcId="{0F467F83-00E1-4770-9B48-7F0ACAC004AC}" destId="{060FFA8D-4BE6-42C1-A52E-504AA9CE4753}" srcOrd="0" destOrd="0" presId="urn:microsoft.com/office/officeart/2005/8/layout/hierarchy2"/>
    <dgm:cxn modelId="{E1437FBA-1DA8-49A5-AF1A-2C234FF4937F}" type="presParOf" srcId="{060FFA8D-4BE6-42C1-A52E-504AA9CE4753}" destId="{3FCE04D5-CE96-4F4B-A401-08C53C2E5DF1}" srcOrd="0" destOrd="0" presId="urn:microsoft.com/office/officeart/2005/8/layout/hierarchy2"/>
    <dgm:cxn modelId="{56B30E24-2F7F-4987-B5DA-3EBC6757B9D3}" type="presParOf" srcId="{0F467F83-00E1-4770-9B48-7F0ACAC004AC}" destId="{EC5F3D5F-3E1E-47DA-B7A4-8D7205D39A77}" srcOrd="1" destOrd="0" presId="urn:microsoft.com/office/officeart/2005/8/layout/hierarchy2"/>
    <dgm:cxn modelId="{7573211C-BF66-44FC-8E82-09DF40977E9E}" type="presParOf" srcId="{EC5F3D5F-3E1E-47DA-B7A4-8D7205D39A77}" destId="{9CB77EE5-AABC-49DB-B2C1-512F08046E96}" srcOrd="0" destOrd="0" presId="urn:microsoft.com/office/officeart/2005/8/layout/hierarchy2"/>
    <dgm:cxn modelId="{E4B7AC86-3536-47ED-8700-88F04CF22BCE}" type="presParOf" srcId="{EC5F3D5F-3E1E-47DA-B7A4-8D7205D39A77}" destId="{588F961C-AB54-41ED-9090-157AF3036DBF}" srcOrd="1" destOrd="0" presId="urn:microsoft.com/office/officeart/2005/8/layout/hierarchy2"/>
    <dgm:cxn modelId="{AF2D6DCA-E333-4234-A7C9-F0A9C0D002D7}" type="presParOf" srcId="{3C5ED12C-550A-433E-8E33-5B0F407D840C}" destId="{FA7F498B-8C1C-41DB-B408-A47EE1A3AA20}" srcOrd="6" destOrd="0" presId="urn:microsoft.com/office/officeart/2005/8/layout/hierarchy2"/>
    <dgm:cxn modelId="{2FA04685-0C8A-44A7-B7DA-D805AFDE3D7C}" type="presParOf" srcId="{FA7F498B-8C1C-41DB-B408-A47EE1A3AA20}" destId="{AEB5688C-730D-4F9A-B727-14BF435EF191}" srcOrd="0" destOrd="0" presId="urn:microsoft.com/office/officeart/2005/8/layout/hierarchy2"/>
    <dgm:cxn modelId="{8EDEAA1A-9C53-43D6-9B3A-F5DD5515FB6D}" type="presParOf" srcId="{3C5ED12C-550A-433E-8E33-5B0F407D840C}" destId="{26798439-AC0E-4BC5-A234-9DA38FC7BA95}" srcOrd="7" destOrd="0" presId="urn:microsoft.com/office/officeart/2005/8/layout/hierarchy2"/>
    <dgm:cxn modelId="{6044452B-C01C-4EC6-8F40-9AA4FF4C2C90}" type="presParOf" srcId="{26798439-AC0E-4BC5-A234-9DA38FC7BA95}" destId="{A793AFF0-7D25-46B4-B716-EDE332D7F529}" srcOrd="0" destOrd="0" presId="urn:microsoft.com/office/officeart/2005/8/layout/hierarchy2"/>
    <dgm:cxn modelId="{EFB4B22A-61A0-4AED-BED1-0E521239E6A7}" type="presParOf" srcId="{26798439-AC0E-4BC5-A234-9DA38FC7BA95}" destId="{38E4891E-1870-40D8-9689-73E738D2253D}" srcOrd="1" destOrd="0" presId="urn:microsoft.com/office/officeart/2005/8/layout/hierarchy2"/>
    <dgm:cxn modelId="{71098DF6-3D94-4CF7-AB75-85701129774C}" type="presParOf" srcId="{38E4891E-1870-40D8-9689-73E738D2253D}" destId="{7325946E-903A-40C2-AE89-1B078DAF922E}" srcOrd="0" destOrd="0" presId="urn:microsoft.com/office/officeart/2005/8/layout/hierarchy2"/>
    <dgm:cxn modelId="{05D1018B-0F80-4984-918B-3B61BD1FD26A}" type="presParOf" srcId="{7325946E-903A-40C2-AE89-1B078DAF922E}" destId="{E7E2127B-E3A7-4407-BC27-CFE6B226AE89}" srcOrd="0" destOrd="0" presId="urn:microsoft.com/office/officeart/2005/8/layout/hierarchy2"/>
    <dgm:cxn modelId="{488C5ED3-543B-49F9-9A51-98EE8610BE6A}" type="presParOf" srcId="{38E4891E-1870-40D8-9689-73E738D2253D}" destId="{75F1C334-5B28-426E-9E02-517210270E8D}" srcOrd="1" destOrd="0" presId="urn:microsoft.com/office/officeart/2005/8/layout/hierarchy2"/>
    <dgm:cxn modelId="{E7C60A4F-1B21-4A44-91DC-2139588401B0}" type="presParOf" srcId="{75F1C334-5B28-426E-9E02-517210270E8D}" destId="{07F345C4-9CB0-4BD2-B027-D34173B3B23C}" srcOrd="0" destOrd="0" presId="urn:microsoft.com/office/officeart/2005/8/layout/hierarchy2"/>
    <dgm:cxn modelId="{2385D03D-95AE-4144-8EA4-C081C35E4597}" type="presParOf" srcId="{75F1C334-5B28-426E-9E02-517210270E8D}" destId="{5BD6E755-789F-4A4C-A700-B9035B15247F}" srcOrd="1" destOrd="0" presId="urn:microsoft.com/office/officeart/2005/8/layout/hierarchy2"/>
    <dgm:cxn modelId="{D45559B1-D184-44D5-BF8D-3937F1A63568}" type="presParOf" srcId="{3C5ED12C-550A-433E-8E33-5B0F407D840C}" destId="{FB1D72A1-C355-4732-AB06-2C420A0D8D9A}" srcOrd="8" destOrd="0" presId="urn:microsoft.com/office/officeart/2005/8/layout/hierarchy2"/>
    <dgm:cxn modelId="{A1A09F08-6CEB-4C66-9B8C-6E4E49C8330C}" type="presParOf" srcId="{FB1D72A1-C355-4732-AB06-2C420A0D8D9A}" destId="{7F253093-B0E6-45D4-A7E0-A05066B80746}" srcOrd="0" destOrd="0" presId="urn:microsoft.com/office/officeart/2005/8/layout/hierarchy2"/>
    <dgm:cxn modelId="{B5976C38-9B6A-4CE3-8A52-142C15A4AA71}" type="presParOf" srcId="{3C5ED12C-550A-433E-8E33-5B0F407D840C}" destId="{3C4C062E-F52D-4853-8F5E-ECEAC8B1DB31}" srcOrd="9" destOrd="0" presId="urn:microsoft.com/office/officeart/2005/8/layout/hierarchy2"/>
    <dgm:cxn modelId="{8BC69DD8-03EE-4463-AD55-3B2761AB7622}" type="presParOf" srcId="{3C4C062E-F52D-4853-8F5E-ECEAC8B1DB31}" destId="{C78FEE30-297C-4E8A-B17B-383FDA37C16A}" srcOrd="0" destOrd="0" presId="urn:microsoft.com/office/officeart/2005/8/layout/hierarchy2"/>
    <dgm:cxn modelId="{175E05CD-8A34-4340-9DB5-7CB60837060A}" type="presParOf" srcId="{3C4C062E-F52D-4853-8F5E-ECEAC8B1DB31}" destId="{E4DFA0EE-60D7-47AF-B75F-6A204A812567}" srcOrd="1" destOrd="0" presId="urn:microsoft.com/office/officeart/2005/8/layout/hierarchy2"/>
    <dgm:cxn modelId="{D6D48976-7C94-4512-B257-8CC7D3C58FDF}" type="presParOf" srcId="{E4DFA0EE-60D7-47AF-B75F-6A204A812567}" destId="{4A40B4D3-4315-45C6-8182-02E36235A310}" srcOrd="0" destOrd="0" presId="urn:microsoft.com/office/officeart/2005/8/layout/hierarchy2"/>
    <dgm:cxn modelId="{082B84ED-565E-4522-85E1-ADC636052A58}" type="presParOf" srcId="{4A40B4D3-4315-45C6-8182-02E36235A310}" destId="{9411DA27-75A2-4DF9-B072-4130B9DB22E2}" srcOrd="0" destOrd="0" presId="urn:microsoft.com/office/officeart/2005/8/layout/hierarchy2"/>
    <dgm:cxn modelId="{85E9E106-0EBB-42AE-9BC8-4F26EF3A3398}" type="presParOf" srcId="{E4DFA0EE-60D7-47AF-B75F-6A204A812567}" destId="{4F976D2B-868B-44AF-A955-B0083322AB62}" srcOrd="1" destOrd="0" presId="urn:microsoft.com/office/officeart/2005/8/layout/hierarchy2"/>
    <dgm:cxn modelId="{889D4BC0-1AFC-4B0D-833B-D0D68DF4275B}" type="presParOf" srcId="{4F976D2B-868B-44AF-A955-B0083322AB62}" destId="{08D9E75C-4370-4C36-89F7-65B6551D200A}" srcOrd="0" destOrd="0" presId="urn:microsoft.com/office/officeart/2005/8/layout/hierarchy2"/>
    <dgm:cxn modelId="{05EBE0BA-E425-4F66-B37A-36C682910F97}" type="presParOf" srcId="{4F976D2B-868B-44AF-A955-B0083322AB62}" destId="{01DE4A98-6CAC-411A-8CE2-6705855EB38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4C1C12-FADD-4DC3-9561-279FB68AA94B}" type="doc">
      <dgm:prSet loTypeId="urn:microsoft.com/office/officeart/2005/8/layout/hProcess9" loCatId="process" qsTypeId="urn:microsoft.com/office/officeart/2005/8/quickstyle/simple1" qsCatId="simple" csTypeId="urn:microsoft.com/office/officeart/2005/8/colors/accent1_2" csCatId="accent1" phldr="1"/>
      <dgm:spPr/>
    </dgm:pt>
    <dgm:pt modelId="{F0F3714E-33A7-43AA-A227-54A1BDA9ACD7}">
      <dgm:prSet phldrT="[Text]"/>
      <dgm:spPr/>
      <dgm:t>
        <a:bodyPr/>
        <a:lstStyle/>
        <a:p>
          <a:pPr algn="ctr"/>
          <a:r>
            <a:rPr lang="en-GB" dirty="0"/>
            <a:t>In conclusion a requirement for more education and training of current workforce on aspects such as       counselling	</a:t>
          </a:r>
        </a:p>
      </dgm:t>
    </dgm:pt>
    <dgm:pt modelId="{3CBC6FCF-90A1-4CC8-A8C8-5D5F7302FFF3}" type="parTrans" cxnId="{E83D3510-57C5-4FA0-81B2-99A8E8277A81}">
      <dgm:prSet/>
      <dgm:spPr/>
      <dgm:t>
        <a:bodyPr/>
        <a:lstStyle/>
        <a:p>
          <a:endParaRPr lang="en-GB"/>
        </a:p>
      </dgm:t>
    </dgm:pt>
    <dgm:pt modelId="{4F7C2118-7349-4702-99F8-5E02A3F5932D}" type="sibTrans" cxnId="{E83D3510-57C5-4FA0-81B2-99A8E8277A81}">
      <dgm:prSet/>
      <dgm:spPr/>
      <dgm:t>
        <a:bodyPr/>
        <a:lstStyle/>
        <a:p>
          <a:endParaRPr lang="en-GB"/>
        </a:p>
      </dgm:t>
    </dgm:pt>
    <dgm:pt modelId="{ADF33E11-235A-4626-8EE3-AF4768015DC6}">
      <dgm:prSet phldrT="[Text]"/>
      <dgm:spPr/>
      <dgm:t>
        <a:bodyPr/>
        <a:lstStyle/>
        <a:p>
          <a:r>
            <a:rPr lang="en-GB" dirty="0"/>
            <a:t>A need to ensure that future pharmacists are “fit for purpose” and are patient focused</a:t>
          </a:r>
        </a:p>
        <a:p>
          <a:endParaRPr lang="en-GB" dirty="0"/>
        </a:p>
        <a:p>
          <a:r>
            <a:rPr lang="en-GB" dirty="0"/>
            <a:t>Need to shift focus to the ability of pharmacists to use and apply skills to meet demands of population</a:t>
          </a:r>
        </a:p>
      </dgm:t>
    </dgm:pt>
    <dgm:pt modelId="{76452F77-52B1-4764-ADC8-ADBE2D677B0D}" type="parTrans" cxnId="{6FDFB971-A601-4A89-AC56-012999D74AFB}">
      <dgm:prSet/>
      <dgm:spPr/>
      <dgm:t>
        <a:bodyPr/>
        <a:lstStyle/>
        <a:p>
          <a:endParaRPr lang="en-GB"/>
        </a:p>
      </dgm:t>
    </dgm:pt>
    <dgm:pt modelId="{6BB453EA-D031-4848-B6EE-373A0F022EE3}" type="sibTrans" cxnId="{6FDFB971-A601-4A89-AC56-012999D74AFB}">
      <dgm:prSet/>
      <dgm:spPr/>
      <dgm:t>
        <a:bodyPr/>
        <a:lstStyle/>
        <a:p>
          <a:endParaRPr lang="en-GB"/>
        </a:p>
      </dgm:t>
    </dgm:pt>
    <dgm:pt modelId="{1CE34084-C0DE-4551-A57C-06DDFDBB3A17}">
      <dgm:prSet phldrT="[Text]"/>
      <dgm:spPr/>
      <dgm:t>
        <a:bodyPr/>
        <a:lstStyle/>
        <a:p>
          <a:r>
            <a:rPr lang="en-GB" dirty="0"/>
            <a:t>Can changes in curriculum bridge the gap?</a:t>
          </a:r>
        </a:p>
        <a:p>
          <a:endParaRPr lang="en-GB" dirty="0"/>
        </a:p>
        <a:p>
          <a:r>
            <a:rPr lang="en-GB" dirty="0"/>
            <a:t>Will give some examples on how we are attempting to implement this in our pharmacy courses</a:t>
          </a:r>
        </a:p>
      </dgm:t>
    </dgm:pt>
    <dgm:pt modelId="{2126338C-BB41-404D-8FBC-DDAFC241AFCA}" type="parTrans" cxnId="{C168931F-A818-4A95-8EE0-A2D65128F972}">
      <dgm:prSet/>
      <dgm:spPr/>
      <dgm:t>
        <a:bodyPr/>
        <a:lstStyle/>
        <a:p>
          <a:endParaRPr lang="en-GB"/>
        </a:p>
      </dgm:t>
    </dgm:pt>
    <dgm:pt modelId="{8C69B632-C15B-4A01-AFE9-2029655563FC}" type="sibTrans" cxnId="{C168931F-A818-4A95-8EE0-A2D65128F972}">
      <dgm:prSet/>
      <dgm:spPr/>
      <dgm:t>
        <a:bodyPr/>
        <a:lstStyle/>
        <a:p>
          <a:endParaRPr lang="en-GB"/>
        </a:p>
      </dgm:t>
    </dgm:pt>
    <dgm:pt modelId="{BC9CBAE5-D38A-427D-92F3-C9CBF218363C}">
      <dgm:prSet/>
      <dgm:spPr/>
      <dgm:t>
        <a:bodyPr/>
        <a:lstStyle/>
        <a:p>
          <a:r>
            <a:rPr lang="en-GB" dirty="0"/>
            <a:t>Pharmacists have the knowledge but there is a need to apply this to performance e.g. lifelong learning, public health promotion</a:t>
          </a:r>
        </a:p>
      </dgm:t>
    </dgm:pt>
    <dgm:pt modelId="{210FEA7E-A779-4336-97A6-1FB82A260316}" type="parTrans" cxnId="{B6827062-CB40-4684-A849-388FB42559E7}">
      <dgm:prSet/>
      <dgm:spPr/>
      <dgm:t>
        <a:bodyPr/>
        <a:lstStyle/>
        <a:p>
          <a:endParaRPr lang="en-GB"/>
        </a:p>
      </dgm:t>
    </dgm:pt>
    <dgm:pt modelId="{C3376792-06BB-4C38-9609-017600440220}" type="sibTrans" cxnId="{B6827062-CB40-4684-A849-388FB42559E7}">
      <dgm:prSet/>
      <dgm:spPr/>
      <dgm:t>
        <a:bodyPr/>
        <a:lstStyle/>
        <a:p>
          <a:endParaRPr lang="en-GB"/>
        </a:p>
      </dgm:t>
    </dgm:pt>
    <dgm:pt modelId="{11B35CB2-9B15-4562-A1EF-AD7402DC979A}" type="pres">
      <dgm:prSet presAssocID="{3C4C1C12-FADD-4DC3-9561-279FB68AA94B}" presName="CompostProcess" presStyleCnt="0">
        <dgm:presLayoutVars>
          <dgm:dir/>
          <dgm:resizeHandles val="exact"/>
        </dgm:presLayoutVars>
      </dgm:prSet>
      <dgm:spPr/>
    </dgm:pt>
    <dgm:pt modelId="{EC00E685-1671-4CAB-AB25-B375F6D8111C}" type="pres">
      <dgm:prSet presAssocID="{3C4C1C12-FADD-4DC3-9561-279FB68AA94B}" presName="arrow" presStyleLbl="bgShp" presStyleIdx="0" presStyleCnt="1"/>
      <dgm:spPr/>
    </dgm:pt>
    <dgm:pt modelId="{16590EE4-1B82-4676-B778-F8BD344716D4}" type="pres">
      <dgm:prSet presAssocID="{3C4C1C12-FADD-4DC3-9561-279FB68AA94B}" presName="linearProcess" presStyleCnt="0"/>
      <dgm:spPr/>
    </dgm:pt>
    <dgm:pt modelId="{149B7835-F971-4CF6-A8B9-A245D10B4F70}" type="pres">
      <dgm:prSet presAssocID="{F0F3714E-33A7-43AA-A227-54A1BDA9ACD7}" presName="textNode" presStyleLbl="node1" presStyleIdx="0" presStyleCnt="4">
        <dgm:presLayoutVars>
          <dgm:bulletEnabled val="1"/>
        </dgm:presLayoutVars>
      </dgm:prSet>
      <dgm:spPr/>
    </dgm:pt>
    <dgm:pt modelId="{D221063F-94E2-4121-A05B-493FC6918506}" type="pres">
      <dgm:prSet presAssocID="{4F7C2118-7349-4702-99F8-5E02A3F5932D}" presName="sibTrans" presStyleCnt="0"/>
      <dgm:spPr/>
    </dgm:pt>
    <dgm:pt modelId="{C42AEDB2-8F7F-48FA-BF2C-581F98B8C22E}" type="pres">
      <dgm:prSet presAssocID="{BC9CBAE5-D38A-427D-92F3-C9CBF218363C}" presName="textNode" presStyleLbl="node1" presStyleIdx="1" presStyleCnt="4">
        <dgm:presLayoutVars>
          <dgm:bulletEnabled val="1"/>
        </dgm:presLayoutVars>
      </dgm:prSet>
      <dgm:spPr/>
    </dgm:pt>
    <dgm:pt modelId="{E150F39C-592A-41A5-A97F-E9E4033B8577}" type="pres">
      <dgm:prSet presAssocID="{C3376792-06BB-4C38-9609-017600440220}" presName="sibTrans" presStyleCnt="0"/>
      <dgm:spPr/>
    </dgm:pt>
    <dgm:pt modelId="{AE7F8F15-028A-4C6D-92CA-1DB0040585E2}" type="pres">
      <dgm:prSet presAssocID="{ADF33E11-235A-4626-8EE3-AF4768015DC6}" presName="textNode" presStyleLbl="node1" presStyleIdx="2" presStyleCnt="4">
        <dgm:presLayoutVars>
          <dgm:bulletEnabled val="1"/>
        </dgm:presLayoutVars>
      </dgm:prSet>
      <dgm:spPr/>
    </dgm:pt>
    <dgm:pt modelId="{6800ECF1-59E8-42B7-839E-AEA8FDF5D81E}" type="pres">
      <dgm:prSet presAssocID="{6BB453EA-D031-4848-B6EE-373A0F022EE3}" presName="sibTrans" presStyleCnt="0"/>
      <dgm:spPr/>
    </dgm:pt>
    <dgm:pt modelId="{0FC7C54E-C09B-404E-A7D8-220885C642E0}" type="pres">
      <dgm:prSet presAssocID="{1CE34084-C0DE-4551-A57C-06DDFDBB3A17}" presName="textNode" presStyleLbl="node1" presStyleIdx="3" presStyleCnt="4">
        <dgm:presLayoutVars>
          <dgm:bulletEnabled val="1"/>
        </dgm:presLayoutVars>
      </dgm:prSet>
      <dgm:spPr/>
    </dgm:pt>
  </dgm:ptLst>
  <dgm:cxnLst>
    <dgm:cxn modelId="{E83D3510-57C5-4FA0-81B2-99A8E8277A81}" srcId="{3C4C1C12-FADD-4DC3-9561-279FB68AA94B}" destId="{F0F3714E-33A7-43AA-A227-54A1BDA9ACD7}" srcOrd="0" destOrd="0" parTransId="{3CBC6FCF-90A1-4CC8-A8C8-5D5F7302FFF3}" sibTransId="{4F7C2118-7349-4702-99F8-5E02A3F5932D}"/>
    <dgm:cxn modelId="{C168931F-A818-4A95-8EE0-A2D65128F972}" srcId="{3C4C1C12-FADD-4DC3-9561-279FB68AA94B}" destId="{1CE34084-C0DE-4551-A57C-06DDFDBB3A17}" srcOrd="3" destOrd="0" parTransId="{2126338C-BB41-404D-8FBC-DDAFC241AFCA}" sibTransId="{8C69B632-C15B-4A01-AFE9-2029655563FC}"/>
    <dgm:cxn modelId="{8B20C02D-78BF-45BB-960C-912A09616E65}" type="presOf" srcId="{F0F3714E-33A7-43AA-A227-54A1BDA9ACD7}" destId="{149B7835-F971-4CF6-A8B9-A245D10B4F70}" srcOrd="0" destOrd="0" presId="urn:microsoft.com/office/officeart/2005/8/layout/hProcess9"/>
    <dgm:cxn modelId="{B6827062-CB40-4684-A849-388FB42559E7}" srcId="{3C4C1C12-FADD-4DC3-9561-279FB68AA94B}" destId="{BC9CBAE5-D38A-427D-92F3-C9CBF218363C}" srcOrd="1" destOrd="0" parTransId="{210FEA7E-A779-4336-97A6-1FB82A260316}" sibTransId="{C3376792-06BB-4C38-9609-017600440220}"/>
    <dgm:cxn modelId="{C0DEA048-4634-434B-9C5D-DCBD61921ABB}" type="presOf" srcId="{1CE34084-C0DE-4551-A57C-06DDFDBB3A17}" destId="{0FC7C54E-C09B-404E-A7D8-220885C642E0}" srcOrd="0" destOrd="0" presId="urn:microsoft.com/office/officeart/2005/8/layout/hProcess9"/>
    <dgm:cxn modelId="{6FDFB971-A601-4A89-AC56-012999D74AFB}" srcId="{3C4C1C12-FADD-4DC3-9561-279FB68AA94B}" destId="{ADF33E11-235A-4626-8EE3-AF4768015DC6}" srcOrd="2" destOrd="0" parTransId="{76452F77-52B1-4764-ADC8-ADBE2D677B0D}" sibTransId="{6BB453EA-D031-4848-B6EE-373A0F022EE3}"/>
    <dgm:cxn modelId="{7D0269BF-E6D3-4BED-8702-0438221BB6C0}" type="presOf" srcId="{ADF33E11-235A-4626-8EE3-AF4768015DC6}" destId="{AE7F8F15-028A-4C6D-92CA-1DB0040585E2}" srcOrd="0" destOrd="0" presId="urn:microsoft.com/office/officeart/2005/8/layout/hProcess9"/>
    <dgm:cxn modelId="{71AFE9CE-54AE-49FC-B655-8DF0A16398C1}" type="presOf" srcId="{3C4C1C12-FADD-4DC3-9561-279FB68AA94B}" destId="{11B35CB2-9B15-4562-A1EF-AD7402DC979A}" srcOrd="0" destOrd="0" presId="urn:microsoft.com/office/officeart/2005/8/layout/hProcess9"/>
    <dgm:cxn modelId="{E4F43EE2-F9CC-4173-8A4A-9FB45F346326}" type="presOf" srcId="{BC9CBAE5-D38A-427D-92F3-C9CBF218363C}" destId="{C42AEDB2-8F7F-48FA-BF2C-581F98B8C22E}" srcOrd="0" destOrd="0" presId="urn:microsoft.com/office/officeart/2005/8/layout/hProcess9"/>
    <dgm:cxn modelId="{14131566-B89B-420A-BD3F-872E74B6E879}" type="presParOf" srcId="{11B35CB2-9B15-4562-A1EF-AD7402DC979A}" destId="{EC00E685-1671-4CAB-AB25-B375F6D8111C}" srcOrd="0" destOrd="0" presId="urn:microsoft.com/office/officeart/2005/8/layout/hProcess9"/>
    <dgm:cxn modelId="{F410B2B9-E651-4AE7-9831-747D794BAFFC}" type="presParOf" srcId="{11B35CB2-9B15-4562-A1EF-AD7402DC979A}" destId="{16590EE4-1B82-4676-B778-F8BD344716D4}" srcOrd="1" destOrd="0" presId="urn:microsoft.com/office/officeart/2005/8/layout/hProcess9"/>
    <dgm:cxn modelId="{4ADFF296-3E56-433A-AE58-1137C345D0EE}" type="presParOf" srcId="{16590EE4-1B82-4676-B778-F8BD344716D4}" destId="{149B7835-F971-4CF6-A8B9-A245D10B4F70}" srcOrd="0" destOrd="0" presId="urn:microsoft.com/office/officeart/2005/8/layout/hProcess9"/>
    <dgm:cxn modelId="{11B0D840-8644-4D19-9360-E868EB7DE9A2}" type="presParOf" srcId="{16590EE4-1B82-4676-B778-F8BD344716D4}" destId="{D221063F-94E2-4121-A05B-493FC6918506}" srcOrd="1" destOrd="0" presId="urn:microsoft.com/office/officeart/2005/8/layout/hProcess9"/>
    <dgm:cxn modelId="{73ADDAE1-965D-4AD3-9F4F-BE219367114B}" type="presParOf" srcId="{16590EE4-1B82-4676-B778-F8BD344716D4}" destId="{C42AEDB2-8F7F-48FA-BF2C-581F98B8C22E}" srcOrd="2" destOrd="0" presId="urn:microsoft.com/office/officeart/2005/8/layout/hProcess9"/>
    <dgm:cxn modelId="{ECA3D737-7036-416D-AF92-0AD93EAA17BD}" type="presParOf" srcId="{16590EE4-1B82-4676-B778-F8BD344716D4}" destId="{E150F39C-592A-41A5-A97F-E9E4033B8577}" srcOrd="3" destOrd="0" presId="urn:microsoft.com/office/officeart/2005/8/layout/hProcess9"/>
    <dgm:cxn modelId="{3546BB40-0121-4BA7-97CC-5E1258BEC889}" type="presParOf" srcId="{16590EE4-1B82-4676-B778-F8BD344716D4}" destId="{AE7F8F15-028A-4C6D-92CA-1DB0040585E2}" srcOrd="4" destOrd="0" presId="urn:microsoft.com/office/officeart/2005/8/layout/hProcess9"/>
    <dgm:cxn modelId="{25A90A7C-5006-4061-A59C-16DF5E731236}" type="presParOf" srcId="{16590EE4-1B82-4676-B778-F8BD344716D4}" destId="{6800ECF1-59E8-42B7-839E-AEA8FDF5D81E}" srcOrd="5" destOrd="0" presId="urn:microsoft.com/office/officeart/2005/8/layout/hProcess9"/>
    <dgm:cxn modelId="{C5A145C2-58F2-4EC8-878C-0155A248F396}" type="presParOf" srcId="{16590EE4-1B82-4676-B778-F8BD344716D4}" destId="{0FC7C54E-C09B-404E-A7D8-220885C642E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C9575C-CAAF-4F7A-B055-4DB9BF16FB7C}" type="doc">
      <dgm:prSet loTypeId="urn:microsoft.com/office/officeart/2005/8/layout/hProcess9" loCatId="process" qsTypeId="urn:microsoft.com/office/officeart/2005/8/quickstyle/simple1" qsCatId="simple" csTypeId="urn:microsoft.com/office/officeart/2005/8/colors/accent1_2" csCatId="accent1" phldr="1"/>
      <dgm:spPr/>
    </dgm:pt>
    <dgm:pt modelId="{DC76B7EF-62B6-4320-864C-60FF8FA21AF2}">
      <dgm:prSet phldrT="[Text]" custT="1"/>
      <dgm:spPr/>
      <dgm:t>
        <a:bodyPr/>
        <a:lstStyle/>
        <a:p>
          <a:r>
            <a:rPr lang="en-US" sz="2400"/>
            <a:t>Domain</a:t>
          </a:r>
        </a:p>
        <a:p>
          <a:r>
            <a:rPr lang="en-US" sz="1400"/>
            <a:t>Patient </a:t>
          </a:r>
          <a:r>
            <a:rPr lang="en-US" sz="1400" err="1"/>
            <a:t>centred</a:t>
          </a:r>
          <a:r>
            <a:rPr lang="en-US" sz="1400"/>
            <a:t> care and collaboration</a:t>
          </a:r>
          <a:endParaRPr lang="en-GB" sz="1400"/>
        </a:p>
      </dgm:t>
    </dgm:pt>
    <dgm:pt modelId="{35F79637-4ECE-4C36-9390-30C9F7D52908}" type="parTrans" cxnId="{E47CA9A3-355A-4B0B-AF6F-83C2311B9E39}">
      <dgm:prSet/>
      <dgm:spPr/>
      <dgm:t>
        <a:bodyPr/>
        <a:lstStyle/>
        <a:p>
          <a:endParaRPr lang="en-GB"/>
        </a:p>
      </dgm:t>
    </dgm:pt>
    <dgm:pt modelId="{F14D329E-66FB-457A-A950-E14E55BF89B0}" type="sibTrans" cxnId="{E47CA9A3-355A-4B0B-AF6F-83C2311B9E39}">
      <dgm:prSet/>
      <dgm:spPr/>
      <dgm:t>
        <a:bodyPr/>
        <a:lstStyle/>
        <a:p>
          <a:endParaRPr lang="en-GB"/>
        </a:p>
      </dgm:t>
    </dgm:pt>
    <dgm:pt modelId="{344CD2E9-684F-43BC-BE85-93AABBED9DE7}">
      <dgm:prSet phldrT="[Text]" custT="1"/>
      <dgm:spPr/>
      <dgm:t>
        <a:bodyPr/>
        <a:lstStyle/>
        <a:p>
          <a:r>
            <a:rPr lang="en-US" sz="2000"/>
            <a:t>Outcome</a:t>
          </a:r>
        </a:p>
        <a:p>
          <a:r>
            <a:rPr lang="en-US" sz="1400"/>
            <a:t>Demonstrate effective communication at all times and adapt their approach and communication style to meet the needs of the patient	</a:t>
          </a:r>
          <a:endParaRPr lang="en-GB" sz="1400"/>
        </a:p>
      </dgm:t>
    </dgm:pt>
    <dgm:pt modelId="{F93B077A-B334-4336-B2FD-B1F85275C0FD}" type="parTrans" cxnId="{20EA5A24-4560-42AE-B6CF-E767F68636BE}">
      <dgm:prSet/>
      <dgm:spPr/>
      <dgm:t>
        <a:bodyPr/>
        <a:lstStyle/>
        <a:p>
          <a:endParaRPr lang="en-GB"/>
        </a:p>
      </dgm:t>
    </dgm:pt>
    <dgm:pt modelId="{D16B7BAA-B2D1-4223-9B6C-9B6E2A85EB15}" type="sibTrans" cxnId="{20EA5A24-4560-42AE-B6CF-E767F68636BE}">
      <dgm:prSet/>
      <dgm:spPr/>
      <dgm:t>
        <a:bodyPr/>
        <a:lstStyle/>
        <a:p>
          <a:endParaRPr lang="en-GB"/>
        </a:p>
      </dgm:t>
    </dgm:pt>
    <dgm:pt modelId="{FDDDD4C1-E35B-4794-81F8-6F18654C2A6D}">
      <dgm:prSet phldrT="[Text]" custT="1"/>
      <dgm:spPr/>
      <dgm:t>
        <a:bodyPr/>
        <a:lstStyle/>
        <a:p>
          <a:r>
            <a:rPr lang="en-US" sz="2400" b="1" dirty="0"/>
            <a:t>DOES</a:t>
          </a:r>
          <a:r>
            <a:rPr lang="en-US" sz="2400" dirty="0"/>
            <a:t> at undergraduate level</a:t>
          </a:r>
          <a:endParaRPr lang="en-GB" sz="2400" dirty="0"/>
        </a:p>
      </dgm:t>
    </dgm:pt>
    <dgm:pt modelId="{2ABE4368-3F12-4C4F-8F06-7EF8A9D2C4F5}" type="parTrans" cxnId="{DFFA4530-499E-4FAA-B674-82256FF23E90}">
      <dgm:prSet/>
      <dgm:spPr/>
      <dgm:t>
        <a:bodyPr/>
        <a:lstStyle/>
        <a:p>
          <a:endParaRPr lang="en-GB"/>
        </a:p>
      </dgm:t>
    </dgm:pt>
    <dgm:pt modelId="{40BBC3D5-49F0-49DA-AD74-B5E483C8AE58}" type="sibTrans" cxnId="{DFFA4530-499E-4FAA-B674-82256FF23E90}">
      <dgm:prSet/>
      <dgm:spPr/>
      <dgm:t>
        <a:bodyPr/>
        <a:lstStyle/>
        <a:p>
          <a:endParaRPr lang="en-GB"/>
        </a:p>
      </dgm:t>
    </dgm:pt>
    <dgm:pt modelId="{8985B068-C82F-44A4-82CA-F5F119CBCB3C}" type="pres">
      <dgm:prSet presAssocID="{05C9575C-CAAF-4F7A-B055-4DB9BF16FB7C}" presName="CompostProcess" presStyleCnt="0">
        <dgm:presLayoutVars>
          <dgm:dir/>
          <dgm:resizeHandles val="exact"/>
        </dgm:presLayoutVars>
      </dgm:prSet>
      <dgm:spPr/>
    </dgm:pt>
    <dgm:pt modelId="{90B0B1CB-5B5F-4E3D-A177-EE04F7BEBE36}" type="pres">
      <dgm:prSet presAssocID="{05C9575C-CAAF-4F7A-B055-4DB9BF16FB7C}" presName="arrow" presStyleLbl="bgShp" presStyleIdx="0" presStyleCnt="1"/>
      <dgm:spPr/>
    </dgm:pt>
    <dgm:pt modelId="{50F13C4F-583E-4A6A-A808-FBED481A77B0}" type="pres">
      <dgm:prSet presAssocID="{05C9575C-CAAF-4F7A-B055-4DB9BF16FB7C}" presName="linearProcess" presStyleCnt="0"/>
      <dgm:spPr/>
    </dgm:pt>
    <dgm:pt modelId="{D565F9F2-DEDC-4F0A-BA22-9C363FEF33A0}" type="pres">
      <dgm:prSet presAssocID="{DC76B7EF-62B6-4320-864C-60FF8FA21AF2}" presName="textNode" presStyleLbl="node1" presStyleIdx="0" presStyleCnt="3" custLinFactNeighborX="-16145">
        <dgm:presLayoutVars>
          <dgm:bulletEnabled val="1"/>
        </dgm:presLayoutVars>
      </dgm:prSet>
      <dgm:spPr/>
    </dgm:pt>
    <dgm:pt modelId="{6CBC0339-5A6E-41F8-8918-45EEB03BC0E2}" type="pres">
      <dgm:prSet presAssocID="{F14D329E-66FB-457A-A950-E14E55BF89B0}" presName="sibTrans" presStyleCnt="0"/>
      <dgm:spPr/>
    </dgm:pt>
    <dgm:pt modelId="{A4D47689-B91E-4360-AB96-2DE80B0EE257}" type="pres">
      <dgm:prSet presAssocID="{344CD2E9-684F-43BC-BE85-93AABBED9DE7}" presName="textNode" presStyleLbl="node1" presStyleIdx="1" presStyleCnt="3">
        <dgm:presLayoutVars>
          <dgm:bulletEnabled val="1"/>
        </dgm:presLayoutVars>
      </dgm:prSet>
      <dgm:spPr/>
    </dgm:pt>
    <dgm:pt modelId="{78CAB7A9-5876-4331-AB4C-A89434197136}" type="pres">
      <dgm:prSet presAssocID="{D16B7BAA-B2D1-4223-9B6C-9B6E2A85EB15}" presName="sibTrans" presStyleCnt="0"/>
      <dgm:spPr/>
    </dgm:pt>
    <dgm:pt modelId="{A336DC20-4EAD-4A65-8C89-DCD0FD8A3278}" type="pres">
      <dgm:prSet presAssocID="{FDDDD4C1-E35B-4794-81F8-6F18654C2A6D}" presName="textNode" presStyleLbl="node1" presStyleIdx="2" presStyleCnt="3">
        <dgm:presLayoutVars>
          <dgm:bulletEnabled val="1"/>
        </dgm:presLayoutVars>
      </dgm:prSet>
      <dgm:spPr/>
    </dgm:pt>
  </dgm:ptLst>
  <dgm:cxnLst>
    <dgm:cxn modelId="{136ABF1E-9E13-42A8-8310-7327E3D25518}" type="presOf" srcId="{FDDDD4C1-E35B-4794-81F8-6F18654C2A6D}" destId="{A336DC20-4EAD-4A65-8C89-DCD0FD8A3278}" srcOrd="0" destOrd="0" presId="urn:microsoft.com/office/officeart/2005/8/layout/hProcess9"/>
    <dgm:cxn modelId="{20EA5A24-4560-42AE-B6CF-E767F68636BE}" srcId="{05C9575C-CAAF-4F7A-B055-4DB9BF16FB7C}" destId="{344CD2E9-684F-43BC-BE85-93AABBED9DE7}" srcOrd="1" destOrd="0" parTransId="{F93B077A-B334-4336-B2FD-B1F85275C0FD}" sibTransId="{D16B7BAA-B2D1-4223-9B6C-9B6E2A85EB15}"/>
    <dgm:cxn modelId="{DFFA4530-499E-4FAA-B674-82256FF23E90}" srcId="{05C9575C-CAAF-4F7A-B055-4DB9BF16FB7C}" destId="{FDDDD4C1-E35B-4794-81F8-6F18654C2A6D}" srcOrd="2" destOrd="0" parTransId="{2ABE4368-3F12-4C4F-8F06-7EF8A9D2C4F5}" sibTransId="{40BBC3D5-49F0-49DA-AD74-B5E483C8AE58}"/>
    <dgm:cxn modelId="{59163195-E778-48E1-9642-1E05938E83CB}" type="presOf" srcId="{344CD2E9-684F-43BC-BE85-93AABBED9DE7}" destId="{A4D47689-B91E-4360-AB96-2DE80B0EE257}" srcOrd="0" destOrd="0" presId="urn:microsoft.com/office/officeart/2005/8/layout/hProcess9"/>
    <dgm:cxn modelId="{5065FF9F-EC21-4C61-80C2-A76715563BDA}" type="presOf" srcId="{05C9575C-CAAF-4F7A-B055-4DB9BF16FB7C}" destId="{8985B068-C82F-44A4-82CA-F5F119CBCB3C}" srcOrd="0" destOrd="0" presId="urn:microsoft.com/office/officeart/2005/8/layout/hProcess9"/>
    <dgm:cxn modelId="{E47CA9A3-355A-4B0B-AF6F-83C2311B9E39}" srcId="{05C9575C-CAAF-4F7A-B055-4DB9BF16FB7C}" destId="{DC76B7EF-62B6-4320-864C-60FF8FA21AF2}" srcOrd="0" destOrd="0" parTransId="{35F79637-4ECE-4C36-9390-30C9F7D52908}" sibTransId="{F14D329E-66FB-457A-A950-E14E55BF89B0}"/>
    <dgm:cxn modelId="{541362E1-F6DE-4359-B28F-F821E8F7D14B}" type="presOf" srcId="{DC76B7EF-62B6-4320-864C-60FF8FA21AF2}" destId="{D565F9F2-DEDC-4F0A-BA22-9C363FEF33A0}" srcOrd="0" destOrd="0" presId="urn:microsoft.com/office/officeart/2005/8/layout/hProcess9"/>
    <dgm:cxn modelId="{3A57BB88-F046-408D-A136-56ECA202CAFE}" type="presParOf" srcId="{8985B068-C82F-44A4-82CA-F5F119CBCB3C}" destId="{90B0B1CB-5B5F-4E3D-A177-EE04F7BEBE36}" srcOrd="0" destOrd="0" presId="urn:microsoft.com/office/officeart/2005/8/layout/hProcess9"/>
    <dgm:cxn modelId="{A762EB6E-7AC0-4A42-98BB-0DC81BE2389E}" type="presParOf" srcId="{8985B068-C82F-44A4-82CA-F5F119CBCB3C}" destId="{50F13C4F-583E-4A6A-A808-FBED481A77B0}" srcOrd="1" destOrd="0" presId="urn:microsoft.com/office/officeart/2005/8/layout/hProcess9"/>
    <dgm:cxn modelId="{3070F250-A0A4-4A6B-865E-A1F5BEB09BE6}" type="presParOf" srcId="{50F13C4F-583E-4A6A-A808-FBED481A77B0}" destId="{D565F9F2-DEDC-4F0A-BA22-9C363FEF33A0}" srcOrd="0" destOrd="0" presId="urn:microsoft.com/office/officeart/2005/8/layout/hProcess9"/>
    <dgm:cxn modelId="{7837E5C6-E841-4352-B4AC-BC44F78DFB55}" type="presParOf" srcId="{50F13C4F-583E-4A6A-A808-FBED481A77B0}" destId="{6CBC0339-5A6E-41F8-8918-45EEB03BC0E2}" srcOrd="1" destOrd="0" presId="urn:microsoft.com/office/officeart/2005/8/layout/hProcess9"/>
    <dgm:cxn modelId="{8815B8BB-52ED-4A97-8AFD-F73D5744B642}" type="presParOf" srcId="{50F13C4F-583E-4A6A-A808-FBED481A77B0}" destId="{A4D47689-B91E-4360-AB96-2DE80B0EE257}" srcOrd="2" destOrd="0" presId="urn:microsoft.com/office/officeart/2005/8/layout/hProcess9"/>
    <dgm:cxn modelId="{C6AD1397-CAEF-4805-8C04-55F449441C08}" type="presParOf" srcId="{50F13C4F-583E-4A6A-A808-FBED481A77B0}" destId="{78CAB7A9-5876-4331-AB4C-A89434197136}" srcOrd="3" destOrd="0" presId="urn:microsoft.com/office/officeart/2005/8/layout/hProcess9"/>
    <dgm:cxn modelId="{10D12221-091B-49FA-BF88-32D2C5CA8A6D}" type="presParOf" srcId="{50F13C4F-583E-4A6A-A808-FBED481A77B0}" destId="{A336DC20-4EAD-4A65-8C89-DCD0FD8A327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A5B71D-6EEA-4877-8AD3-3BACCC7A019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4D30DDAB-45D9-4A6D-BE02-1E3140137A47}">
      <dgm:prSet phldrT="[Text]"/>
      <dgm:spPr/>
      <dgm:t>
        <a:bodyPr/>
        <a:lstStyle/>
        <a:p>
          <a:r>
            <a:rPr lang="en-US"/>
            <a:t>Increased complexity from counselling on dispensing, provision of lifestyle advice, taking of medication history, providing prescribing recommendations</a:t>
          </a:r>
          <a:endParaRPr lang="en-GB"/>
        </a:p>
      </dgm:t>
    </dgm:pt>
    <dgm:pt modelId="{A30B5E63-E87A-4587-A832-2FE77FBA5ADE}" type="parTrans" cxnId="{81C76E15-8D02-4F2B-8126-CC535E67F4DA}">
      <dgm:prSet/>
      <dgm:spPr/>
      <dgm:t>
        <a:bodyPr/>
        <a:lstStyle/>
        <a:p>
          <a:endParaRPr lang="en-GB"/>
        </a:p>
      </dgm:t>
    </dgm:pt>
    <dgm:pt modelId="{AA4FCFB0-A147-4F98-B168-E9377C4104F0}" type="sibTrans" cxnId="{81C76E15-8D02-4F2B-8126-CC535E67F4DA}">
      <dgm:prSet/>
      <dgm:spPr/>
      <dgm:t>
        <a:bodyPr/>
        <a:lstStyle/>
        <a:p>
          <a:endParaRPr lang="en-GB"/>
        </a:p>
      </dgm:t>
    </dgm:pt>
    <dgm:pt modelId="{6FABD731-9685-4289-8189-0F33AF0F7A6E}">
      <dgm:prSet phldrT="[Text]" custT="1"/>
      <dgm:spPr/>
      <dgm:t>
        <a:bodyPr/>
        <a:lstStyle/>
        <a:p>
          <a:r>
            <a:rPr lang="en-US" sz="2000"/>
            <a:t>Taught throughout the four years at different levels</a:t>
          </a:r>
        </a:p>
        <a:p>
          <a:r>
            <a:rPr lang="en-GB" sz="2000"/>
            <a:t>Vertical application in curriculum</a:t>
          </a:r>
        </a:p>
      </dgm:t>
    </dgm:pt>
    <dgm:pt modelId="{954C8EF7-0F4D-4B88-995B-FD643160B667}" type="parTrans" cxnId="{0A4F3F1F-0FB1-47D1-A553-3AFBCBCADE24}">
      <dgm:prSet/>
      <dgm:spPr/>
      <dgm:t>
        <a:bodyPr/>
        <a:lstStyle/>
        <a:p>
          <a:endParaRPr lang="en-GB"/>
        </a:p>
      </dgm:t>
    </dgm:pt>
    <dgm:pt modelId="{772B0BF3-2FB5-4FB9-964B-FA71F278633F}" type="sibTrans" cxnId="{0A4F3F1F-0FB1-47D1-A553-3AFBCBCADE24}">
      <dgm:prSet/>
      <dgm:spPr/>
      <dgm:t>
        <a:bodyPr/>
        <a:lstStyle/>
        <a:p>
          <a:endParaRPr lang="en-GB"/>
        </a:p>
      </dgm:t>
    </dgm:pt>
    <dgm:pt modelId="{B510941F-DCDC-4838-AFC7-435D04B8A328}">
      <dgm:prSet phldrT="[Text]" custT="1"/>
      <dgm:spPr/>
      <dgm:t>
        <a:bodyPr/>
        <a:lstStyle/>
        <a:p>
          <a:r>
            <a:rPr lang="en-US" sz="1600"/>
            <a:t>Assessment</a:t>
          </a:r>
        </a:p>
        <a:p>
          <a:r>
            <a:rPr lang="en-US" sz="1600"/>
            <a:t>Higher stages</a:t>
          </a:r>
        </a:p>
        <a:p>
          <a:r>
            <a:rPr lang="en-US" sz="1600"/>
            <a:t>OSCEs – also in a simulated environment</a:t>
          </a:r>
        </a:p>
        <a:p>
          <a:r>
            <a:rPr lang="en-US" sz="1600"/>
            <a:t>Work place during experiential learning – observation and feedback in practice</a:t>
          </a:r>
          <a:endParaRPr lang="en-GB" sz="1600"/>
        </a:p>
      </dgm:t>
    </dgm:pt>
    <dgm:pt modelId="{8C5B849C-CB34-4BA8-BAAA-7D1C9B4FA18A}" type="parTrans" cxnId="{29C7B3F7-DE7D-4E30-B363-9A70E896BBA6}">
      <dgm:prSet/>
      <dgm:spPr/>
      <dgm:t>
        <a:bodyPr/>
        <a:lstStyle/>
        <a:p>
          <a:endParaRPr lang="en-GB"/>
        </a:p>
      </dgm:t>
    </dgm:pt>
    <dgm:pt modelId="{B67E2D27-ED7E-4E37-BF2E-F854C3F29CC1}" type="sibTrans" cxnId="{29C7B3F7-DE7D-4E30-B363-9A70E896BBA6}">
      <dgm:prSet/>
      <dgm:spPr/>
      <dgm:t>
        <a:bodyPr/>
        <a:lstStyle/>
        <a:p>
          <a:endParaRPr lang="en-GB"/>
        </a:p>
      </dgm:t>
    </dgm:pt>
    <dgm:pt modelId="{B50685B6-2033-4843-82FB-7FADA2743F1C}">
      <dgm:prSet phldrT="[Text]" custT="1"/>
      <dgm:spPr/>
      <dgm:t>
        <a:bodyPr/>
        <a:lstStyle/>
        <a:p>
          <a:r>
            <a:rPr lang="en-US" sz="1600"/>
            <a:t>Assessment</a:t>
          </a:r>
        </a:p>
        <a:p>
          <a:r>
            <a:rPr lang="en-US" sz="1600"/>
            <a:t>Lower stages</a:t>
          </a:r>
        </a:p>
        <a:p>
          <a:r>
            <a:rPr lang="en-US" sz="1600"/>
            <a:t>Observed assessments in simulated practice environment with emphasis on performing repeatedly and reliably</a:t>
          </a:r>
          <a:endParaRPr lang="en-GB" sz="1600"/>
        </a:p>
      </dgm:t>
    </dgm:pt>
    <dgm:pt modelId="{90FD9DEB-98A5-460C-9D9F-7575BADF56F2}" type="parTrans" cxnId="{B0595063-8DA6-46E6-AF91-0E54370926F8}">
      <dgm:prSet/>
      <dgm:spPr/>
      <dgm:t>
        <a:bodyPr/>
        <a:lstStyle/>
        <a:p>
          <a:endParaRPr lang="en-GB"/>
        </a:p>
      </dgm:t>
    </dgm:pt>
    <dgm:pt modelId="{0DFFAA33-900D-4E26-B98B-474C73A3656D}" type="sibTrans" cxnId="{B0595063-8DA6-46E6-AF91-0E54370926F8}">
      <dgm:prSet/>
      <dgm:spPr/>
      <dgm:t>
        <a:bodyPr/>
        <a:lstStyle/>
        <a:p>
          <a:endParaRPr lang="en-GB"/>
        </a:p>
      </dgm:t>
    </dgm:pt>
    <dgm:pt modelId="{77DA42C7-3C37-43A9-A1A0-0C19EFFA92CA}" type="pres">
      <dgm:prSet presAssocID="{33A5B71D-6EEA-4877-8AD3-3BACCC7A0199}" presName="Name0" presStyleCnt="0">
        <dgm:presLayoutVars>
          <dgm:chMax val="1"/>
          <dgm:chPref val="1"/>
          <dgm:dir/>
          <dgm:animOne val="branch"/>
          <dgm:animLvl val="lvl"/>
        </dgm:presLayoutVars>
      </dgm:prSet>
      <dgm:spPr/>
    </dgm:pt>
    <dgm:pt modelId="{03E05398-400B-4C35-9123-A93939F3B99F}" type="pres">
      <dgm:prSet presAssocID="{4D30DDAB-45D9-4A6D-BE02-1E3140137A47}" presName="singleCycle" presStyleCnt="0"/>
      <dgm:spPr/>
    </dgm:pt>
    <dgm:pt modelId="{1E7BF3E0-2748-4F8B-A8AB-B30CC37295BB}" type="pres">
      <dgm:prSet presAssocID="{4D30DDAB-45D9-4A6D-BE02-1E3140137A47}" presName="singleCenter" presStyleLbl="node1" presStyleIdx="0" presStyleCnt="4" custScaleX="331892" custLinFactNeighborX="578" custLinFactNeighborY="-18965">
        <dgm:presLayoutVars>
          <dgm:chMax val="7"/>
          <dgm:chPref val="7"/>
        </dgm:presLayoutVars>
      </dgm:prSet>
      <dgm:spPr/>
    </dgm:pt>
    <dgm:pt modelId="{CF2993A1-5D97-439B-90A6-A36FE316159B}" type="pres">
      <dgm:prSet presAssocID="{954C8EF7-0F4D-4B88-995B-FD643160B667}" presName="Name56" presStyleLbl="parChTrans1D2" presStyleIdx="0" presStyleCnt="3"/>
      <dgm:spPr/>
    </dgm:pt>
    <dgm:pt modelId="{2FC10685-AC0A-46F4-93F5-58B120B186CA}" type="pres">
      <dgm:prSet presAssocID="{6FABD731-9685-4289-8189-0F33AF0F7A6E}" presName="text0" presStyleLbl="node1" presStyleIdx="1" presStyleCnt="4" custScaleX="450277">
        <dgm:presLayoutVars>
          <dgm:bulletEnabled val="1"/>
        </dgm:presLayoutVars>
      </dgm:prSet>
      <dgm:spPr/>
    </dgm:pt>
    <dgm:pt modelId="{777DBDE8-9E9C-45A1-9FA9-C7E7493906B3}" type="pres">
      <dgm:prSet presAssocID="{8C5B849C-CB34-4BA8-BAAA-7D1C9B4FA18A}" presName="Name56" presStyleLbl="parChTrans1D2" presStyleIdx="1" presStyleCnt="3"/>
      <dgm:spPr/>
    </dgm:pt>
    <dgm:pt modelId="{A1DD8E5D-8AF8-4DBE-A33B-3075B47BDF7A}" type="pres">
      <dgm:prSet presAssocID="{B510941F-DCDC-4838-AFC7-435D04B8A328}" presName="text0" presStyleLbl="node1" presStyleIdx="2" presStyleCnt="4" custScaleX="397712" custScaleY="183919" custRadScaleRad="104850" custRadScaleInc="7189">
        <dgm:presLayoutVars>
          <dgm:bulletEnabled val="1"/>
        </dgm:presLayoutVars>
      </dgm:prSet>
      <dgm:spPr/>
    </dgm:pt>
    <dgm:pt modelId="{16DAC073-A78C-45A6-A2EE-930D9C558667}" type="pres">
      <dgm:prSet presAssocID="{90FD9DEB-98A5-460C-9D9F-7575BADF56F2}" presName="Name56" presStyleLbl="parChTrans1D2" presStyleIdx="2" presStyleCnt="3"/>
      <dgm:spPr/>
    </dgm:pt>
    <dgm:pt modelId="{C699246E-ABA5-4A20-9E28-086EA140ED6D}" type="pres">
      <dgm:prSet presAssocID="{B50685B6-2033-4843-82FB-7FADA2743F1C}" presName="text0" presStyleLbl="node1" presStyleIdx="3" presStyleCnt="4" custScaleX="389548" custScaleY="180339" custRadScaleRad="130308" custRadScaleInc="9066">
        <dgm:presLayoutVars>
          <dgm:bulletEnabled val="1"/>
        </dgm:presLayoutVars>
      </dgm:prSet>
      <dgm:spPr/>
    </dgm:pt>
  </dgm:ptLst>
  <dgm:cxnLst>
    <dgm:cxn modelId="{81C76E15-8D02-4F2B-8126-CC535E67F4DA}" srcId="{33A5B71D-6EEA-4877-8AD3-3BACCC7A0199}" destId="{4D30DDAB-45D9-4A6D-BE02-1E3140137A47}" srcOrd="0" destOrd="0" parTransId="{A30B5E63-E87A-4587-A832-2FE77FBA5ADE}" sibTransId="{AA4FCFB0-A147-4F98-B168-E9377C4104F0}"/>
    <dgm:cxn modelId="{43A2CB1E-0A58-49A3-8D4C-38F5608ED22A}" type="presOf" srcId="{4D30DDAB-45D9-4A6D-BE02-1E3140137A47}" destId="{1E7BF3E0-2748-4F8B-A8AB-B30CC37295BB}" srcOrd="0" destOrd="0" presId="urn:microsoft.com/office/officeart/2008/layout/RadialCluster"/>
    <dgm:cxn modelId="{0A4F3F1F-0FB1-47D1-A553-3AFBCBCADE24}" srcId="{4D30DDAB-45D9-4A6D-BE02-1E3140137A47}" destId="{6FABD731-9685-4289-8189-0F33AF0F7A6E}" srcOrd="0" destOrd="0" parTransId="{954C8EF7-0F4D-4B88-995B-FD643160B667}" sibTransId="{772B0BF3-2FB5-4FB9-964B-FA71F278633F}"/>
    <dgm:cxn modelId="{D404D732-00F7-4EFC-81DA-F5B17BEEB2AF}" type="presOf" srcId="{8C5B849C-CB34-4BA8-BAAA-7D1C9B4FA18A}" destId="{777DBDE8-9E9C-45A1-9FA9-C7E7493906B3}" srcOrd="0" destOrd="0" presId="urn:microsoft.com/office/officeart/2008/layout/RadialCluster"/>
    <dgm:cxn modelId="{117F6161-D841-40C6-B119-9B912DDD3C7B}" type="presOf" srcId="{B50685B6-2033-4843-82FB-7FADA2743F1C}" destId="{C699246E-ABA5-4A20-9E28-086EA140ED6D}" srcOrd="0" destOrd="0" presId="urn:microsoft.com/office/officeart/2008/layout/RadialCluster"/>
    <dgm:cxn modelId="{B0595063-8DA6-46E6-AF91-0E54370926F8}" srcId="{4D30DDAB-45D9-4A6D-BE02-1E3140137A47}" destId="{B50685B6-2033-4843-82FB-7FADA2743F1C}" srcOrd="2" destOrd="0" parTransId="{90FD9DEB-98A5-460C-9D9F-7575BADF56F2}" sibTransId="{0DFFAA33-900D-4E26-B98B-474C73A3656D}"/>
    <dgm:cxn modelId="{737009AD-36C3-4F7A-844C-D2E750363627}" type="presOf" srcId="{90FD9DEB-98A5-460C-9D9F-7575BADF56F2}" destId="{16DAC073-A78C-45A6-A2EE-930D9C558667}" srcOrd="0" destOrd="0" presId="urn:microsoft.com/office/officeart/2008/layout/RadialCluster"/>
    <dgm:cxn modelId="{A5AC95AF-EABA-4B06-8ECE-2729402AA24C}" type="presOf" srcId="{B510941F-DCDC-4838-AFC7-435D04B8A328}" destId="{A1DD8E5D-8AF8-4DBE-A33B-3075B47BDF7A}" srcOrd="0" destOrd="0" presId="urn:microsoft.com/office/officeart/2008/layout/RadialCluster"/>
    <dgm:cxn modelId="{5852E8C8-4F82-4730-AE24-69AD36EE3021}" type="presOf" srcId="{6FABD731-9685-4289-8189-0F33AF0F7A6E}" destId="{2FC10685-AC0A-46F4-93F5-58B120B186CA}" srcOrd="0" destOrd="0" presId="urn:microsoft.com/office/officeart/2008/layout/RadialCluster"/>
    <dgm:cxn modelId="{598154DC-6F93-40EB-9FBB-E8BFF269AA6B}" type="presOf" srcId="{954C8EF7-0F4D-4B88-995B-FD643160B667}" destId="{CF2993A1-5D97-439B-90A6-A36FE316159B}" srcOrd="0" destOrd="0" presId="urn:microsoft.com/office/officeart/2008/layout/RadialCluster"/>
    <dgm:cxn modelId="{671604DE-7359-4CCF-BED0-CEE1F6004EC5}" type="presOf" srcId="{33A5B71D-6EEA-4877-8AD3-3BACCC7A0199}" destId="{77DA42C7-3C37-43A9-A1A0-0C19EFFA92CA}" srcOrd="0" destOrd="0" presId="urn:microsoft.com/office/officeart/2008/layout/RadialCluster"/>
    <dgm:cxn modelId="{29C7B3F7-DE7D-4E30-B363-9A70E896BBA6}" srcId="{4D30DDAB-45D9-4A6D-BE02-1E3140137A47}" destId="{B510941F-DCDC-4838-AFC7-435D04B8A328}" srcOrd="1" destOrd="0" parTransId="{8C5B849C-CB34-4BA8-BAAA-7D1C9B4FA18A}" sibTransId="{B67E2D27-ED7E-4E37-BF2E-F854C3F29CC1}"/>
    <dgm:cxn modelId="{BB2A2325-E3C2-42F0-A46D-0A1207A4008A}" type="presParOf" srcId="{77DA42C7-3C37-43A9-A1A0-0C19EFFA92CA}" destId="{03E05398-400B-4C35-9123-A93939F3B99F}" srcOrd="0" destOrd="0" presId="urn:microsoft.com/office/officeart/2008/layout/RadialCluster"/>
    <dgm:cxn modelId="{A893AD84-02BF-4609-ACBC-E954071CA543}" type="presParOf" srcId="{03E05398-400B-4C35-9123-A93939F3B99F}" destId="{1E7BF3E0-2748-4F8B-A8AB-B30CC37295BB}" srcOrd="0" destOrd="0" presId="urn:microsoft.com/office/officeart/2008/layout/RadialCluster"/>
    <dgm:cxn modelId="{1F0E22DF-2FCF-42BC-AFA8-29EF63A9166B}" type="presParOf" srcId="{03E05398-400B-4C35-9123-A93939F3B99F}" destId="{CF2993A1-5D97-439B-90A6-A36FE316159B}" srcOrd="1" destOrd="0" presId="urn:microsoft.com/office/officeart/2008/layout/RadialCluster"/>
    <dgm:cxn modelId="{9132F9E0-EE46-4BEE-9F65-ACA86FA2053E}" type="presParOf" srcId="{03E05398-400B-4C35-9123-A93939F3B99F}" destId="{2FC10685-AC0A-46F4-93F5-58B120B186CA}" srcOrd="2" destOrd="0" presId="urn:microsoft.com/office/officeart/2008/layout/RadialCluster"/>
    <dgm:cxn modelId="{DCB4176B-0B9B-4C6B-8D83-2D47EC7C9C41}" type="presParOf" srcId="{03E05398-400B-4C35-9123-A93939F3B99F}" destId="{777DBDE8-9E9C-45A1-9FA9-C7E7493906B3}" srcOrd="3" destOrd="0" presId="urn:microsoft.com/office/officeart/2008/layout/RadialCluster"/>
    <dgm:cxn modelId="{ADBB1855-4FDC-4175-946A-966251207F31}" type="presParOf" srcId="{03E05398-400B-4C35-9123-A93939F3B99F}" destId="{A1DD8E5D-8AF8-4DBE-A33B-3075B47BDF7A}" srcOrd="4" destOrd="0" presId="urn:microsoft.com/office/officeart/2008/layout/RadialCluster"/>
    <dgm:cxn modelId="{AEDC5004-1866-474A-9EFD-4F215C17459F}" type="presParOf" srcId="{03E05398-400B-4C35-9123-A93939F3B99F}" destId="{16DAC073-A78C-45A6-A2EE-930D9C558667}" srcOrd="5" destOrd="0" presId="urn:microsoft.com/office/officeart/2008/layout/RadialCluster"/>
    <dgm:cxn modelId="{040F3449-908B-46A6-90AA-1B03FBBBFDFD}" type="presParOf" srcId="{03E05398-400B-4C35-9123-A93939F3B99F}" destId="{C699246E-ABA5-4A20-9E28-086EA140ED6D}"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39BB8B-6F05-4052-B55E-B43C0E10438C}" type="doc">
      <dgm:prSet loTypeId="urn:microsoft.com/office/officeart/2005/8/layout/pyramid2" loCatId="pyramid" qsTypeId="urn:microsoft.com/office/officeart/2005/8/quickstyle/simple1" qsCatId="simple" csTypeId="urn:microsoft.com/office/officeart/2005/8/colors/accent3_2" csCatId="accent3" phldr="1"/>
      <dgm:spPr/>
    </dgm:pt>
    <dgm:pt modelId="{4D1ED5FC-5AD6-4FEB-B32D-C9FFCD3DA6B3}">
      <dgm:prSet phldrT="[Text]" custT="1"/>
      <dgm:spPr/>
      <dgm:t>
        <a:bodyPr/>
        <a:lstStyle/>
        <a:p>
          <a:r>
            <a:rPr lang="en-US" sz="1400"/>
            <a:t>Incorporation to combine in more complex case-based discussion linking all facts provided to a specific patient – e.g. infection recurring after few weeks with link to resistance</a:t>
          </a:r>
        </a:p>
        <a:p>
          <a:r>
            <a:rPr lang="en-US" sz="1400"/>
            <a:t>Assessment is by responding to set cases given </a:t>
          </a:r>
        </a:p>
        <a:p>
          <a:r>
            <a:rPr lang="en-US" sz="1400" b="1"/>
            <a:t>SHOWS HOW</a:t>
          </a:r>
          <a:endParaRPr lang="en-GB" sz="1400" b="1"/>
        </a:p>
      </dgm:t>
    </dgm:pt>
    <dgm:pt modelId="{57C9C23D-C570-46BD-8B8F-4EECF1C10954}" type="parTrans" cxnId="{5276D768-F0F5-4BE7-8EB0-EAA4F54F6D3F}">
      <dgm:prSet/>
      <dgm:spPr/>
      <dgm:t>
        <a:bodyPr/>
        <a:lstStyle/>
        <a:p>
          <a:endParaRPr lang="en-GB"/>
        </a:p>
      </dgm:t>
    </dgm:pt>
    <dgm:pt modelId="{44849BEF-17B9-49AA-B8D1-4E9117F67B71}" type="sibTrans" cxnId="{5276D768-F0F5-4BE7-8EB0-EAA4F54F6D3F}">
      <dgm:prSet/>
      <dgm:spPr/>
      <dgm:t>
        <a:bodyPr/>
        <a:lstStyle/>
        <a:p>
          <a:endParaRPr lang="en-GB"/>
        </a:p>
      </dgm:t>
    </dgm:pt>
    <dgm:pt modelId="{06C74CCF-20C2-46C2-8168-1B9198631138}">
      <dgm:prSet phldrT="[Text]" custT="1"/>
      <dgm:spPr/>
      <dgm:t>
        <a:bodyPr/>
        <a:lstStyle/>
        <a:p>
          <a:r>
            <a:rPr lang="en-US" sz="1400"/>
            <a:t>Case based discussion with more interpretation of facts e.g. C &amp;S reports, Lab parameters; starts to focus on the application of knowledge</a:t>
          </a:r>
        </a:p>
        <a:p>
          <a:r>
            <a:rPr lang="en-US" sz="1400" b="1"/>
            <a:t>KNOWS HOW</a:t>
          </a:r>
          <a:endParaRPr lang="en-GB" sz="1400" b="1"/>
        </a:p>
      </dgm:t>
    </dgm:pt>
    <dgm:pt modelId="{841E8F69-4E30-4A6B-8EB7-221B33052641}" type="parTrans" cxnId="{28AA9383-1D2B-49B7-828D-6CC8BA4ADEC0}">
      <dgm:prSet/>
      <dgm:spPr/>
      <dgm:t>
        <a:bodyPr/>
        <a:lstStyle/>
        <a:p>
          <a:endParaRPr lang="en-GB"/>
        </a:p>
      </dgm:t>
    </dgm:pt>
    <dgm:pt modelId="{2C1817DD-C413-417E-B270-9C0D1957BCE1}" type="sibTrans" cxnId="{28AA9383-1D2B-49B7-828D-6CC8BA4ADEC0}">
      <dgm:prSet/>
      <dgm:spPr/>
      <dgm:t>
        <a:bodyPr/>
        <a:lstStyle/>
        <a:p>
          <a:endParaRPr lang="en-GB"/>
        </a:p>
      </dgm:t>
    </dgm:pt>
    <dgm:pt modelId="{E29D7F51-AF34-419A-AAC5-D419FE9A2F3B}">
      <dgm:prSet phldrT="[Text]" custT="1"/>
      <dgm:spPr/>
      <dgm:t>
        <a:bodyPr/>
        <a:lstStyle/>
        <a:p>
          <a:r>
            <a:rPr lang="en-US" sz="1400" err="1"/>
            <a:t>Didatic</a:t>
          </a:r>
          <a:r>
            <a:rPr lang="en-US" sz="1400"/>
            <a:t> teaching and self –directed learning to learn facts</a:t>
          </a:r>
        </a:p>
        <a:p>
          <a:r>
            <a:rPr lang="en-US" sz="1400"/>
            <a:t>Assessment is by recall of facts: MCQs, short/long questions</a:t>
          </a:r>
        </a:p>
        <a:p>
          <a:r>
            <a:rPr lang="en-US" sz="1400" b="1"/>
            <a:t>KNOWS </a:t>
          </a:r>
          <a:endParaRPr lang="en-GB" sz="1400" b="1"/>
        </a:p>
      </dgm:t>
    </dgm:pt>
    <dgm:pt modelId="{71D51DC4-A824-4E78-B9FE-5ABFADA28974}" type="parTrans" cxnId="{BB6A292E-32B4-4B57-B550-BEB0261C8BB7}">
      <dgm:prSet/>
      <dgm:spPr/>
      <dgm:t>
        <a:bodyPr/>
        <a:lstStyle/>
        <a:p>
          <a:endParaRPr lang="en-GB"/>
        </a:p>
      </dgm:t>
    </dgm:pt>
    <dgm:pt modelId="{51DAE1AB-E8DB-4C6B-9EA5-FBC264E2C4F4}" type="sibTrans" cxnId="{BB6A292E-32B4-4B57-B550-BEB0261C8BB7}">
      <dgm:prSet/>
      <dgm:spPr/>
      <dgm:t>
        <a:bodyPr/>
        <a:lstStyle/>
        <a:p>
          <a:endParaRPr lang="en-GB"/>
        </a:p>
      </dgm:t>
    </dgm:pt>
    <dgm:pt modelId="{80B4B825-4C3E-4F41-8940-3ABD5E773F0B}">
      <dgm:prSet custT="1"/>
      <dgm:spPr/>
      <dgm:t>
        <a:bodyPr/>
        <a:lstStyle/>
        <a:p>
          <a:r>
            <a:rPr lang="en-US" sz="1400"/>
            <a:t>Can make own prescribing decisions independently</a:t>
          </a:r>
        </a:p>
        <a:p>
          <a:r>
            <a:rPr lang="en-US" sz="1400"/>
            <a:t>Assessment is by assessing the action when showing ability: OSCE and responding to a case being provided independently, workplace assessment</a:t>
          </a:r>
        </a:p>
        <a:p>
          <a:r>
            <a:rPr lang="en-US" sz="1400"/>
            <a:t>Maybe in combination with a portfolio</a:t>
          </a:r>
        </a:p>
        <a:p>
          <a:r>
            <a:rPr lang="en-US" sz="1400" b="1"/>
            <a:t>DOES</a:t>
          </a:r>
          <a:endParaRPr lang="en-GB" sz="1400" b="1"/>
        </a:p>
      </dgm:t>
    </dgm:pt>
    <dgm:pt modelId="{F32C33CC-6739-4171-A244-DCBFEA5FCCB2}" type="parTrans" cxnId="{A0E49691-E9D6-4FCF-BF52-2A0136C33C59}">
      <dgm:prSet/>
      <dgm:spPr/>
      <dgm:t>
        <a:bodyPr/>
        <a:lstStyle/>
        <a:p>
          <a:endParaRPr lang="en-GB"/>
        </a:p>
      </dgm:t>
    </dgm:pt>
    <dgm:pt modelId="{DEEAF2A8-39FB-4849-A106-FA998C93F96D}" type="sibTrans" cxnId="{A0E49691-E9D6-4FCF-BF52-2A0136C33C59}">
      <dgm:prSet/>
      <dgm:spPr/>
      <dgm:t>
        <a:bodyPr/>
        <a:lstStyle/>
        <a:p>
          <a:endParaRPr lang="en-GB"/>
        </a:p>
      </dgm:t>
    </dgm:pt>
    <dgm:pt modelId="{3360D8B9-4D93-4823-BC2B-7366AE81D789}" type="pres">
      <dgm:prSet presAssocID="{1D39BB8B-6F05-4052-B55E-B43C0E10438C}" presName="compositeShape" presStyleCnt="0">
        <dgm:presLayoutVars>
          <dgm:dir/>
          <dgm:resizeHandles/>
        </dgm:presLayoutVars>
      </dgm:prSet>
      <dgm:spPr/>
    </dgm:pt>
    <dgm:pt modelId="{534564BF-731E-4F4F-AF28-A051034AC11B}" type="pres">
      <dgm:prSet presAssocID="{1D39BB8B-6F05-4052-B55E-B43C0E10438C}" presName="pyramid" presStyleLbl="node1" presStyleIdx="0" presStyleCnt="1"/>
      <dgm:spPr/>
    </dgm:pt>
    <dgm:pt modelId="{2FD46F17-9C81-4144-B06D-1A863E9113D9}" type="pres">
      <dgm:prSet presAssocID="{1D39BB8B-6F05-4052-B55E-B43C0E10438C}" presName="theList" presStyleCnt="0"/>
      <dgm:spPr/>
    </dgm:pt>
    <dgm:pt modelId="{16A55664-30F1-445D-AC86-A66C0386E9F8}" type="pres">
      <dgm:prSet presAssocID="{80B4B825-4C3E-4F41-8940-3ABD5E773F0B}" presName="aNode" presStyleLbl="fgAcc1" presStyleIdx="0" presStyleCnt="4" custScaleX="261235" custScaleY="145161">
        <dgm:presLayoutVars>
          <dgm:bulletEnabled val="1"/>
        </dgm:presLayoutVars>
      </dgm:prSet>
      <dgm:spPr/>
    </dgm:pt>
    <dgm:pt modelId="{649EF4FF-9650-44D6-ACBB-2C97A39BDE2E}" type="pres">
      <dgm:prSet presAssocID="{80B4B825-4C3E-4F41-8940-3ABD5E773F0B}" presName="aSpace" presStyleCnt="0"/>
      <dgm:spPr/>
    </dgm:pt>
    <dgm:pt modelId="{A7A11DFE-BDF6-407C-9B25-D68B545DDE8F}" type="pres">
      <dgm:prSet presAssocID="{4D1ED5FC-5AD6-4FEB-B32D-C9FFCD3DA6B3}" presName="aNode" presStyleLbl="fgAcc1" presStyleIdx="1" presStyleCnt="4" custScaleX="261235" custScaleY="110379">
        <dgm:presLayoutVars>
          <dgm:bulletEnabled val="1"/>
        </dgm:presLayoutVars>
      </dgm:prSet>
      <dgm:spPr/>
    </dgm:pt>
    <dgm:pt modelId="{F761602B-D034-4E9B-B1F0-1F775FBA71DD}" type="pres">
      <dgm:prSet presAssocID="{4D1ED5FC-5AD6-4FEB-B32D-C9FFCD3DA6B3}" presName="aSpace" presStyleCnt="0"/>
      <dgm:spPr/>
    </dgm:pt>
    <dgm:pt modelId="{E287E957-EF16-461E-98AB-E4C73E81EAE5}" type="pres">
      <dgm:prSet presAssocID="{06C74CCF-20C2-46C2-8168-1B9198631138}" presName="aNode" presStyleLbl="fgAcc1" presStyleIdx="2" presStyleCnt="4" custScaleX="261235">
        <dgm:presLayoutVars>
          <dgm:bulletEnabled val="1"/>
        </dgm:presLayoutVars>
      </dgm:prSet>
      <dgm:spPr/>
    </dgm:pt>
    <dgm:pt modelId="{9CD9625B-D644-418A-8E11-D17062EEDAA9}" type="pres">
      <dgm:prSet presAssocID="{06C74CCF-20C2-46C2-8168-1B9198631138}" presName="aSpace" presStyleCnt="0"/>
      <dgm:spPr/>
    </dgm:pt>
    <dgm:pt modelId="{DCDF2776-EA39-46AF-A7B8-F8094567B21D}" type="pres">
      <dgm:prSet presAssocID="{E29D7F51-AF34-419A-AAC5-D419FE9A2F3B}" presName="aNode" presStyleLbl="fgAcc1" presStyleIdx="3" presStyleCnt="4" custScaleX="261235">
        <dgm:presLayoutVars>
          <dgm:bulletEnabled val="1"/>
        </dgm:presLayoutVars>
      </dgm:prSet>
      <dgm:spPr/>
    </dgm:pt>
    <dgm:pt modelId="{C324FB58-7107-48BF-84D9-916784ACB788}" type="pres">
      <dgm:prSet presAssocID="{E29D7F51-AF34-419A-AAC5-D419FE9A2F3B}" presName="aSpace" presStyleCnt="0"/>
      <dgm:spPr/>
    </dgm:pt>
  </dgm:ptLst>
  <dgm:cxnLst>
    <dgm:cxn modelId="{64C30E1A-0C42-4D81-BABC-052144F7CB98}" type="presOf" srcId="{80B4B825-4C3E-4F41-8940-3ABD5E773F0B}" destId="{16A55664-30F1-445D-AC86-A66C0386E9F8}" srcOrd="0" destOrd="0" presId="urn:microsoft.com/office/officeart/2005/8/layout/pyramid2"/>
    <dgm:cxn modelId="{BB6A292E-32B4-4B57-B550-BEB0261C8BB7}" srcId="{1D39BB8B-6F05-4052-B55E-B43C0E10438C}" destId="{E29D7F51-AF34-419A-AAC5-D419FE9A2F3B}" srcOrd="3" destOrd="0" parTransId="{71D51DC4-A824-4E78-B9FE-5ABFADA28974}" sibTransId="{51DAE1AB-E8DB-4C6B-9EA5-FBC264E2C4F4}"/>
    <dgm:cxn modelId="{04FC753C-F9FE-4618-9F00-E25513D066DA}" type="presOf" srcId="{E29D7F51-AF34-419A-AAC5-D419FE9A2F3B}" destId="{DCDF2776-EA39-46AF-A7B8-F8094567B21D}" srcOrd="0" destOrd="0" presId="urn:microsoft.com/office/officeart/2005/8/layout/pyramid2"/>
    <dgm:cxn modelId="{5276D768-F0F5-4BE7-8EB0-EAA4F54F6D3F}" srcId="{1D39BB8B-6F05-4052-B55E-B43C0E10438C}" destId="{4D1ED5FC-5AD6-4FEB-B32D-C9FFCD3DA6B3}" srcOrd="1" destOrd="0" parTransId="{57C9C23D-C570-46BD-8B8F-4EECF1C10954}" sibTransId="{44849BEF-17B9-49AA-B8D1-4E9117F67B71}"/>
    <dgm:cxn modelId="{28AA9383-1D2B-49B7-828D-6CC8BA4ADEC0}" srcId="{1D39BB8B-6F05-4052-B55E-B43C0E10438C}" destId="{06C74CCF-20C2-46C2-8168-1B9198631138}" srcOrd="2" destOrd="0" parTransId="{841E8F69-4E30-4A6B-8EB7-221B33052641}" sibTransId="{2C1817DD-C413-417E-B270-9C0D1957BCE1}"/>
    <dgm:cxn modelId="{A0E49691-E9D6-4FCF-BF52-2A0136C33C59}" srcId="{1D39BB8B-6F05-4052-B55E-B43C0E10438C}" destId="{80B4B825-4C3E-4F41-8940-3ABD5E773F0B}" srcOrd="0" destOrd="0" parTransId="{F32C33CC-6739-4171-A244-DCBFEA5FCCB2}" sibTransId="{DEEAF2A8-39FB-4849-A106-FA998C93F96D}"/>
    <dgm:cxn modelId="{CCDC21A8-9D8F-44EE-AA9A-9A7457D456FA}" type="presOf" srcId="{4D1ED5FC-5AD6-4FEB-B32D-C9FFCD3DA6B3}" destId="{A7A11DFE-BDF6-407C-9B25-D68B545DDE8F}" srcOrd="0" destOrd="0" presId="urn:microsoft.com/office/officeart/2005/8/layout/pyramid2"/>
    <dgm:cxn modelId="{6B16AFD8-AF4A-4E13-958E-66522C31A528}" type="presOf" srcId="{06C74CCF-20C2-46C2-8168-1B9198631138}" destId="{E287E957-EF16-461E-98AB-E4C73E81EAE5}" srcOrd="0" destOrd="0" presId="urn:microsoft.com/office/officeart/2005/8/layout/pyramid2"/>
    <dgm:cxn modelId="{C73E44F0-4B69-4F8E-B934-6B40BBA39503}" type="presOf" srcId="{1D39BB8B-6F05-4052-B55E-B43C0E10438C}" destId="{3360D8B9-4D93-4823-BC2B-7366AE81D789}" srcOrd="0" destOrd="0" presId="urn:microsoft.com/office/officeart/2005/8/layout/pyramid2"/>
    <dgm:cxn modelId="{6CBADD53-BBCD-4229-B5CA-862689C0E501}" type="presParOf" srcId="{3360D8B9-4D93-4823-BC2B-7366AE81D789}" destId="{534564BF-731E-4F4F-AF28-A051034AC11B}" srcOrd="0" destOrd="0" presId="urn:microsoft.com/office/officeart/2005/8/layout/pyramid2"/>
    <dgm:cxn modelId="{3B6AD025-9872-4D36-8C5B-785782A2843F}" type="presParOf" srcId="{3360D8B9-4D93-4823-BC2B-7366AE81D789}" destId="{2FD46F17-9C81-4144-B06D-1A863E9113D9}" srcOrd="1" destOrd="0" presId="urn:microsoft.com/office/officeart/2005/8/layout/pyramid2"/>
    <dgm:cxn modelId="{808480A8-CB85-4988-AF4A-0F10AEFC09B5}" type="presParOf" srcId="{2FD46F17-9C81-4144-B06D-1A863E9113D9}" destId="{16A55664-30F1-445D-AC86-A66C0386E9F8}" srcOrd="0" destOrd="0" presId="urn:microsoft.com/office/officeart/2005/8/layout/pyramid2"/>
    <dgm:cxn modelId="{A42F4AAD-05C8-4C1F-AA61-B8A732FB504A}" type="presParOf" srcId="{2FD46F17-9C81-4144-B06D-1A863E9113D9}" destId="{649EF4FF-9650-44D6-ACBB-2C97A39BDE2E}" srcOrd="1" destOrd="0" presId="urn:microsoft.com/office/officeart/2005/8/layout/pyramid2"/>
    <dgm:cxn modelId="{96332A36-4F21-48B5-811A-D2383CFDEA0C}" type="presParOf" srcId="{2FD46F17-9C81-4144-B06D-1A863E9113D9}" destId="{A7A11DFE-BDF6-407C-9B25-D68B545DDE8F}" srcOrd="2" destOrd="0" presId="urn:microsoft.com/office/officeart/2005/8/layout/pyramid2"/>
    <dgm:cxn modelId="{EF139CF0-98DF-4BA2-83FA-4463D2DB12CB}" type="presParOf" srcId="{2FD46F17-9C81-4144-B06D-1A863E9113D9}" destId="{F761602B-D034-4E9B-B1F0-1F775FBA71DD}" srcOrd="3" destOrd="0" presId="urn:microsoft.com/office/officeart/2005/8/layout/pyramid2"/>
    <dgm:cxn modelId="{DE9F9F32-4FEB-4338-B92A-A6912FB27D32}" type="presParOf" srcId="{2FD46F17-9C81-4144-B06D-1A863E9113D9}" destId="{E287E957-EF16-461E-98AB-E4C73E81EAE5}" srcOrd="4" destOrd="0" presId="urn:microsoft.com/office/officeart/2005/8/layout/pyramid2"/>
    <dgm:cxn modelId="{6D39A470-D75A-4102-A05B-5C14A5B4AC83}" type="presParOf" srcId="{2FD46F17-9C81-4144-B06D-1A863E9113D9}" destId="{9CD9625B-D644-418A-8E11-D17062EEDAA9}" srcOrd="5" destOrd="0" presId="urn:microsoft.com/office/officeart/2005/8/layout/pyramid2"/>
    <dgm:cxn modelId="{4D57C7D6-E425-4A32-81FE-0455BAF62D3D}" type="presParOf" srcId="{2FD46F17-9C81-4144-B06D-1A863E9113D9}" destId="{DCDF2776-EA39-46AF-A7B8-F8094567B21D}" srcOrd="6" destOrd="0" presId="urn:microsoft.com/office/officeart/2005/8/layout/pyramid2"/>
    <dgm:cxn modelId="{598F199C-AC16-4D35-8654-478112061948}" type="presParOf" srcId="{2FD46F17-9C81-4144-B06D-1A863E9113D9}" destId="{C324FB58-7107-48BF-84D9-916784ACB788}"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801C71-7A5F-4699-B9D0-FFFE31A453C4}"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094DCEC-DA9F-4E1F-A5CB-138D488231A1}">
      <dgm:prSet/>
      <dgm:spPr/>
      <dgm:t>
        <a:bodyPr/>
        <a:lstStyle/>
        <a:p>
          <a:r>
            <a:rPr lang="en-GB" dirty="0"/>
            <a:t>Student pharmacists currently in Year 1 will be prescribers when they graduate </a:t>
          </a:r>
          <a:endParaRPr lang="en-US" dirty="0"/>
        </a:p>
      </dgm:t>
    </dgm:pt>
    <dgm:pt modelId="{972C9059-A5DB-42BC-BD6A-B8C8CE18DC89}" type="parTrans" cxnId="{E35BA2C8-8055-4CBD-B886-26F9C4B09327}">
      <dgm:prSet/>
      <dgm:spPr/>
      <dgm:t>
        <a:bodyPr/>
        <a:lstStyle/>
        <a:p>
          <a:endParaRPr lang="en-US"/>
        </a:p>
      </dgm:t>
    </dgm:pt>
    <dgm:pt modelId="{5ACDD96A-AEA2-44B8-8201-C193D2B1A14A}" type="sibTrans" cxnId="{E35BA2C8-8055-4CBD-B886-26F9C4B09327}">
      <dgm:prSet/>
      <dgm:spPr/>
      <dgm:t>
        <a:bodyPr/>
        <a:lstStyle/>
        <a:p>
          <a:endParaRPr lang="en-US"/>
        </a:p>
      </dgm:t>
    </dgm:pt>
    <dgm:pt modelId="{B16E3F50-104C-4889-B3B0-88B7CE29E3F0}">
      <dgm:prSet/>
      <dgm:spPr/>
      <dgm:t>
        <a:bodyPr/>
        <a:lstStyle/>
        <a:p>
          <a:r>
            <a:rPr lang="en-GB" dirty="0"/>
            <a:t>How do we ensure they are competent?</a:t>
          </a:r>
          <a:endParaRPr lang="en-US" dirty="0"/>
        </a:p>
      </dgm:t>
    </dgm:pt>
    <dgm:pt modelId="{F562348C-1549-4362-95FE-8FE43B23EA68}" type="parTrans" cxnId="{3D6E197F-55CA-448D-B3F5-3B6D6ADC554B}">
      <dgm:prSet/>
      <dgm:spPr/>
      <dgm:t>
        <a:bodyPr/>
        <a:lstStyle/>
        <a:p>
          <a:endParaRPr lang="en-US"/>
        </a:p>
      </dgm:t>
    </dgm:pt>
    <dgm:pt modelId="{AF5A140A-CC43-448C-BD58-0B8517BB2A94}" type="sibTrans" cxnId="{3D6E197F-55CA-448D-B3F5-3B6D6ADC554B}">
      <dgm:prSet/>
      <dgm:spPr/>
      <dgm:t>
        <a:bodyPr/>
        <a:lstStyle/>
        <a:p>
          <a:endParaRPr lang="en-US"/>
        </a:p>
      </dgm:t>
    </dgm:pt>
    <dgm:pt modelId="{15F7EF0D-8222-45B3-8BC0-4B484B503595}">
      <dgm:prSet/>
      <dgm:spPr/>
      <dgm:t>
        <a:bodyPr/>
        <a:lstStyle/>
        <a:p>
          <a:r>
            <a:rPr lang="en-GB" dirty="0"/>
            <a:t>Experiential learning is becoming a more prominent feature of pharmacy UG teaching in Scotland </a:t>
          </a:r>
          <a:endParaRPr lang="en-US" dirty="0"/>
        </a:p>
      </dgm:t>
    </dgm:pt>
    <dgm:pt modelId="{A7C57437-1FE2-4AA7-847A-104295484A72}" type="parTrans" cxnId="{238F6122-A800-46C0-BB51-8CF58E4189EF}">
      <dgm:prSet/>
      <dgm:spPr/>
      <dgm:t>
        <a:bodyPr/>
        <a:lstStyle/>
        <a:p>
          <a:endParaRPr lang="en-US"/>
        </a:p>
      </dgm:t>
    </dgm:pt>
    <dgm:pt modelId="{BE86BE7B-6781-4698-9DC9-F403F04675A9}" type="sibTrans" cxnId="{238F6122-A800-46C0-BB51-8CF58E4189EF}">
      <dgm:prSet/>
      <dgm:spPr/>
      <dgm:t>
        <a:bodyPr/>
        <a:lstStyle/>
        <a:p>
          <a:endParaRPr lang="en-US"/>
        </a:p>
      </dgm:t>
    </dgm:pt>
    <dgm:pt modelId="{A8627AE3-BD31-4F7B-BA48-F65B719A56E1}">
      <dgm:prSet/>
      <dgm:spPr/>
      <dgm:t>
        <a:bodyPr/>
        <a:lstStyle/>
        <a:p>
          <a:r>
            <a:rPr lang="en-GB" dirty="0"/>
            <a:t>How do we ensure that workplace-based competency assessments are fit for purpose? </a:t>
          </a:r>
          <a:endParaRPr lang="en-US" dirty="0"/>
        </a:p>
      </dgm:t>
    </dgm:pt>
    <dgm:pt modelId="{C0283DFC-9BFB-4712-988A-A044BA99D778}" type="parTrans" cxnId="{E0863CFA-B14C-4C9D-A5BD-68E1E9A7C3D4}">
      <dgm:prSet/>
      <dgm:spPr/>
      <dgm:t>
        <a:bodyPr/>
        <a:lstStyle/>
        <a:p>
          <a:endParaRPr lang="en-US"/>
        </a:p>
      </dgm:t>
    </dgm:pt>
    <dgm:pt modelId="{A86CC826-AF42-4F87-9D9E-B03F1DDBE3C9}" type="sibTrans" cxnId="{E0863CFA-B14C-4C9D-A5BD-68E1E9A7C3D4}">
      <dgm:prSet/>
      <dgm:spPr/>
      <dgm:t>
        <a:bodyPr/>
        <a:lstStyle/>
        <a:p>
          <a:endParaRPr lang="en-US"/>
        </a:p>
      </dgm:t>
    </dgm:pt>
    <dgm:pt modelId="{E993F5E3-737D-4C1B-8F1B-1A4E8BB9944B}">
      <dgm:prSet/>
      <dgm:spPr/>
      <dgm:t>
        <a:bodyPr/>
        <a:lstStyle/>
        <a:p>
          <a:r>
            <a:rPr lang="en-GB" dirty="0"/>
            <a:t>How do we ensure that workplace-based facilitators and practitioners can carry out these assessments?</a:t>
          </a:r>
          <a:endParaRPr lang="en-US" dirty="0"/>
        </a:p>
      </dgm:t>
    </dgm:pt>
    <dgm:pt modelId="{9C420221-5B9A-48C6-A9F6-AF89F7CE8182}" type="parTrans" cxnId="{73A1D7C4-F08F-4078-8893-BF66F98AAEE1}">
      <dgm:prSet/>
      <dgm:spPr/>
      <dgm:t>
        <a:bodyPr/>
        <a:lstStyle/>
        <a:p>
          <a:endParaRPr lang="en-GB"/>
        </a:p>
      </dgm:t>
    </dgm:pt>
    <dgm:pt modelId="{91C45B83-FFB0-4D61-B83F-6D1C0C964C6B}" type="sibTrans" cxnId="{73A1D7C4-F08F-4078-8893-BF66F98AAEE1}">
      <dgm:prSet/>
      <dgm:spPr/>
      <dgm:t>
        <a:bodyPr/>
        <a:lstStyle/>
        <a:p>
          <a:endParaRPr lang="en-GB"/>
        </a:p>
      </dgm:t>
    </dgm:pt>
    <dgm:pt modelId="{73FB81C6-055C-4C7A-BA9A-7B935A7C7466}">
      <dgm:prSet/>
      <dgm:spPr/>
      <dgm:t>
        <a:bodyPr/>
        <a:lstStyle/>
        <a:p>
          <a:r>
            <a:rPr lang="en-US" dirty="0"/>
            <a:t>How do we ensure that the students achieve the necessary learning irrespective of their placement sites?</a:t>
          </a:r>
        </a:p>
      </dgm:t>
    </dgm:pt>
    <dgm:pt modelId="{9C9B18DA-75DD-4C68-A9C4-92ADD851355A}" type="parTrans" cxnId="{73FF2FDB-B35E-4D6E-9CD5-D4DD8A4D694C}">
      <dgm:prSet/>
      <dgm:spPr/>
      <dgm:t>
        <a:bodyPr/>
        <a:lstStyle/>
        <a:p>
          <a:endParaRPr lang="en-GB"/>
        </a:p>
      </dgm:t>
    </dgm:pt>
    <dgm:pt modelId="{BE1730C4-47D0-4664-B740-2DE451E37D06}" type="sibTrans" cxnId="{73FF2FDB-B35E-4D6E-9CD5-D4DD8A4D694C}">
      <dgm:prSet/>
      <dgm:spPr/>
      <dgm:t>
        <a:bodyPr/>
        <a:lstStyle/>
        <a:p>
          <a:endParaRPr lang="en-GB"/>
        </a:p>
      </dgm:t>
    </dgm:pt>
    <dgm:pt modelId="{974DF38A-95E1-42FC-9B5B-257B9401B13C}" type="pres">
      <dgm:prSet presAssocID="{A3801C71-7A5F-4699-B9D0-FFFE31A453C4}" presName="Name0" presStyleCnt="0">
        <dgm:presLayoutVars>
          <dgm:dir/>
          <dgm:animLvl val="lvl"/>
          <dgm:resizeHandles val="exact"/>
        </dgm:presLayoutVars>
      </dgm:prSet>
      <dgm:spPr/>
    </dgm:pt>
    <dgm:pt modelId="{9BAFF5FA-2325-4DD0-8DC2-7055CFEB11E4}" type="pres">
      <dgm:prSet presAssocID="{E094DCEC-DA9F-4E1F-A5CB-138D488231A1}" presName="composite" presStyleCnt="0"/>
      <dgm:spPr/>
    </dgm:pt>
    <dgm:pt modelId="{008F6209-770C-421F-8CC4-25A0D8B0E867}" type="pres">
      <dgm:prSet presAssocID="{E094DCEC-DA9F-4E1F-A5CB-138D488231A1}" presName="parTx" presStyleLbl="alignNode1" presStyleIdx="0" presStyleCnt="2">
        <dgm:presLayoutVars>
          <dgm:chMax val="0"/>
          <dgm:chPref val="0"/>
          <dgm:bulletEnabled val="1"/>
        </dgm:presLayoutVars>
      </dgm:prSet>
      <dgm:spPr/>
    </dgm:pt>
    <dgm:pt modelId="{F8C02F4D-E6E6-47F9-8BE2-0711133E7D3F}" type="pres">
      <dgm:prSet presAssocID="{E094DCEC-DA9F-4E1F-A5CB-138D488231A1}" presName="desTx" presStyleLbl="alignAccFollowNode1" presStyleIdx="0" presStyleCnt="2">
        <dgm:presLayoutVars>
          <dgm:bulletEnabled val="1"/>
        </dgm:presLayoutVars>
      </dgm:prSet>
      <dgm:spPr/>
    </dgm:pt>
    <dgm:pt modelId="{1763E3C9-389A-4F2A-88BB-BDDB176DA20C}" type="pres">
      <dgm:prSet presAssocID="{5ACDD96A-AEA2-44B8-8201-C193D2B1A14A}" presName="space" presStyleCnt="0"/>
      <dgm:spPr/>
    </dgm:pt>
    <dgm:pt modelId="{765742C4-4AE7-4C52-AB18-F1A1D47062D3}" type="pres">
      <dgm:prSet presAssocID="{15F7EF0D-8222-45B3-8BC0-4B484B503595}" presName="composite" presStyleCnt="0"/>
      <dgm:spPr/>
    </dgm:pt>
    <dgm:pt modelId="{921F9823-907D-4104-950C-4B3C5F8F96F6}" type="pres">
      <dgm:prSet presAssocID="{15F7EF0D-8222-45B3-8BC0-4B484B503595}" presName="parTx" presStyleLbl="alignNode1" presStyleIdx="1" presStyleCnt="2">
        <dgm:presLayoutVars>
          <dgm:chMax val="0"/>
          <dgm:chPref val="0"/>
          <dgm:bulletEnabled val="1"/>
        </dgm:presLayoutVars>
      </dgm:prSet>
      <dgm:spPr/>
    </dgm:pt>
    <dgm:pt modelId="{1995B3FE-1910-452B-8F0D-D4F247F283D8}" type="pres">
      <dgm:prSet presAssocID="{15F7EF0D-8222-45B3-8BC0-4B484B503595}" presName="desTx" presStyleLbl="alignAccFollowNode1" presStyleIdx="1" presStyleCnt="2" custLinFactNeighborX="412" custLinFactNeighborY="-1338">
        <dgm:presLayoutVars>
          <dgm:bulletEnabled val="1"/>
        </dgm:presLayoutVars>
      </dgm:prSet>
      <dgm:spPr/>
    </dgm:pt>
  </dgm:ptLst>
  <dgm:cxnLst>
    <dgm:cxn modelId="{238F6122-A800-46C0-BB51-8CF58E4189EF}" srcId="{A3801C71-7A5F-4699-B9D0-FFFE31A453C4}" destId="{15F7EF0D-8222-45B3-8BC0-4B484B503595}" srcOrd="1" destOrd="0" parTransId="{A7C57437-1FE2-4AA7-847A-104295484A72}" sibTransId="{BE86BE7B-6781-4698-9DC9-F403F04675A9}"/>
    <dgm:cxn modelId="{B8B8A231-E743-495B-AC19-A1513CB8D4E5}" type="presOf" srcId="{A3801C71-7A5F-4699-B9D0-FFFE31A453C4}" destId="{974DF38A-95E1-42FC-9B5B-257B9401B13C}" srcOrd="0" destOrd="0" presId="urn:microsoft.com/office/officeart/2005/8/layout/hList1"/>
    <dgm:cxn modelId="{BE51E232-30FF-4D58-8554-F399AC79D0CB}" type="presOf" srcId="{15F7EF0D-8222-45B3-8BC0-4B484B503595}" destId="{921F9823-907D-4104-950C-4B3C5F8F96F6}" srcOrd="0" destOrd="0" presId="urn:microsoft.com/office/officeart/2005/8/layout/hList1"/>
    <dgm:cxn modelId="{4AE8C43A-7220-44BA-92E9-BC9E2979052D}" type="presOf" srcId="{73FB81C6-055C-4C7A-BA9A-7B935A7C7466}" destId="{1995B3FE-1910-452B-8F0D-D4F247F283D8}" srcOrd="0" destOrd="2" presId="urn:microsoft.com/office/officeart/2005/8/layout/hList1"/>
    <dgm:cxn modelId="{B380E959-AAFC-4BE5-9AA7-F3E10620D1CD}" type="presOf" srcId="{E993F5E3-737D-4C1B-8F1B-1A4E8BB9944B}" destId="{1995B3FE-1910-452B-8F0D-D4F247F283D8}" srcOrd="0" destOrd="1" presId="urn:microsoft.com/office/officeart/2005/8/layout/hList1"/>
    <dgm:cxn modelId="{3D6E197F-55CA-448D-B3F5-3B6D6ADC554B}" srcId="{E094DCEC-DA9F-4E1F-A5CB-138D488231A1}" destId="{B16E3F50-104C-4889-B3B0-88B7CE29E3F0}" srcOrd="0" destOrd="0" parTransId="{F562348C-1549-4362-95FE-8FE43B23EA68}" sibTransId="{AF5A140A-CC43-448C-BD58-0B8517BB2A94}"/>
    <dgm:cxn modelId="{C4CDE784-F1A6-46C3-809E-CD98F5BDAB85}" type="presOf" srcId="{B16E3F50-104C-4889-B3B0-88B7CE29E3F0}" destId="{F8C02F4D-E6E6-47F9-8BE2-0711133E7D3F}" srcOrd="0" destOrd="0" presId="urn:microsoft.com/office/officeart/2005/8/layout/hList1"/>
    <dgm:cxn modelId="{73A1D7C4-F08F-4078-8893-BF66F98AAEE1}" srcId="{15F7EF0D-8222-45B3-8BC0-4B484B503595}" destId="{E993F5E3-737D-4C1B-8F1B-1A4E8BB9944B}" srcOrd="1" destOrd="0" parTransId="{9C420221-5B9A-48C6-A9F6-AF89F7CE8182}" sibTransId="{91C45B83-FFB0-4D61-B83F-6D1C0C964C6B}"/>
    <dgm:cxn modelId="{E35BA2C8-8055-4CBD-B886-26F9C4B09327}" srcId="{A3801C71-7A5F-4699-B9D0-FFFE31A453C4}" destId="{E094DCEC-DA9F-4E1F-A5CB-138D488231A1}" srcOrd="0" destOrd="0" parTransId="{972C9059-A5DB-42BC-BD6A-B8C8CE18DC89}" sibTransId="{5ACDD96A-AEA2-44B8-8201-C193D2B1A14A}"/>
    <dgm:cxn modelId="{73FF2FDB-B35E-4D6E-9CD5-D4DD8A4D694C}" srcId="{15F7EF0D-8222-45B3-8BC0-4B484B503595}" destId="{73FB81C6-055C-4C7A-BA9A-7B935A7C7466}" srcOrd="2" destOrd="0" parTransId="{9C9B18DA-75DD-4C68-A9C4-92ADD851355A}" sibTransId="{BE1730C4-47D0-4664-B740-2DE451E37D06}"/>
    <dgm:cxn modelId="{08D193DC-D55A-458F-BD80-55F8A011E102}" type="presOf" srcId="{A8627AE3-BD31-4F7B-BA48-F65B719A56E1}" destId="{1995B3FE-1910-452B-8F0D-D4F247F283D8}" srcOrd="0" destOrd="0" presId="urn:microsoft.com/office/officeart/2005/8/layout/hList1"/>
    <dgm:cxn modelId="{C0F08BE9-B1DE-4BE4-AE16-CE2A4ACF53DE}" type="presOf" srcId="{E094DCEC-DA9F-4E1F-A5CB-138D488231A1}" destId="{008F6209-770C-421F-8CC4-25A0D8B0E867}" srcOrd="0" destOrd="0" presId="urn:microsoft.com/office/officeart/2005/8/layout/hList1"/>
    <dgm:cxn modelId="{E0863CFA-B14C-4C9D-A5BD-68E1E9A7C3D4}" srcId="{15F7EF0D-8222-45B3-8BC0-4B484B503595}" destId="{A8627AE3-BD31-4F7B-BA48-F65B719A56E1}" srcOrd="0" destOrd="0" parTransId="{C0283DFC-9BFB-4712-988A-A044BA99D778}" sibTransId="{A86CC826-AF42-4F87-9D9E-B03F1DDBE3C9}"/>
    <dgm:cxn modelId="{3392648E-CB09-489C-9B23-83B448ACB3FA}" type="presParOf" srcId="{974DF38A-95E1-42FC-9B5B-257B9401B13C}" destId="{9BAFF5FA-2325-4DD0-8DC2-7055CFEB11E4}" srcOrd="0" destOrd="0" presId="urn:microsoft.com/office/officeart/2005/8/layout/hList1"/>
    <dgm:cxn modelId="{1D7F69C4-606D-4D90-A661-D8DFA3EBE5F6}" type="presParOf" srcId="{9BAFF5FA-2325-4DD0-8DC2-7055CFEB11E4}" destId="{008F6209-770C-421F-8CC4-25A0D8B0E867}" srcOrd="0" destOrd="0" presId="urn:microsoft.com/office/officeart/2005/8/layout/hList1"/>
    <dgm:cxn modelId="{38A06CB8-1870-42FA-BFC9-E78F2502F048}" type="presParOf" srcId="{9BAFF5FA-2325-4DD0-8DC2-7055CFEB11E4}" destId="{F8C02F4D-E6E6-47F9-8BE2-0711133E7D3F}" srcOrd="1" destOrd="0" presId="urn:microsoft.com/office/officeart/2005/8/layout/hList1"/>
    <dgm:cxn modelId="{CC0B152B-59CC-4A40-A217-413F9FD825F2}" type="presParOf" srcId="{974DF38A-95E1-42FC-9B5B-257B9401B13C}" destId="{1763E3C9-389A-4F2A-88BB-BDDB176DA20C}" srcOrd="1" destOrd="0" presId="urn:microsoft.com/office/officeart/2005/8/layout/hList1"/>
    <dgm:cxn modelId="{4AC47916-CFFC-48C9-9EB1-209F3AC79110}" type="presParOf" srcId="{974DF38A-95E1-42FC-9B5B-257B9401B13C}" destId="{765742C4-4AE7-4C52-AB18-F1A1D47062D3}" srcOrd="2" destOrd="0" presId="urn:microsoft.com/office/officeart/2005/8/layout/hList1"/>
    <dgm:cxn modelId="{532648C1-EA80-4938-B9F7-BBDDDF01F578}" type="presParOf" srcId="{765742C4-4AE7-4C52-AB18-F1A1D47062D3}" destId="{921F9823-907D-4104-950C-4B3C5F8F96F6}" srcOrd="0" destOrd="0" presId="urn:microsoft.com/office/officeart/2005/8/layout/hList1"/>
    <dgm:cxn modelId="{F1BE811E-F638-4A9C-862D-5DB1622CDC12}" type="presParOf" srcId="{765742C4-4AE7-4C52-AB18-F1A1D47062D3}" destId="{1995B3FE-1910-452B-8F0D-D4F247F283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FAB7F-2819-4B80-9167-98ACE278D20B}">
      <dsp:nvSpPr>
        <dsp:cNvPr id="0" name=""/>
        <dsp:cNvSpPr/>
      </dsp:nvSpPr>
      <dsp:spPr>
        <a:xfrm>
          <a:off x="535369" y="12495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61B2A-00FB-47E9-B6FE-7CC7F61D89A4}">
      <dsp:nvSpPr>
        <dsp:cNvPr id="0" name=""/>
        <dsp:cNvSpPr/>
      </dsp:nvSpPr>
      <dsp:spPr>
        <a:xfrm>
          <a:off x="40369" y="1649418"/>
          <a:ext cx="1800000" cy="32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It is based on students achieving competencies – skills, attitudes, </a:t>
          </a:r>
          <a:r>
            <a:rPr lang="en-US" sz="1800" kern="1200" dirty="0" err="1"/>
            <a:t>behaviours</a:t>
          </a:r>
          <a:r>
            <a:rPr lang="en-US" sz="1800" kern="1200" dirty="0"/>
            <a:t> and knowledge that are set prior. Individuals move on to apply their knowledge to performance. </a:t>
          </a:r>
        </a:p>
      </dsp:txBody>
      <dsp:txXfrm>
        <a:off x="40369" y="1649418"/>
        <a:ext cx="1800000" cy="3235781"/>
      </dsp:txXfrm>
    </dsp:sp>
    <dsp:sp modelId="{649148BC-7B57-4F7A-A09D-D8363BD14515}">
      <dsp:nvSpPr>
        <dsp:cNvPr id="0" name=""/>
        <dsp:cNvSpPr/>
      </dsp:nvSpPr>
      <dsp:spPr>
        <a:xfrm>
          <a:off x="2650369" y="12495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DE7B1-8237-43DF-9FCF-D540230AE058}">
      <dsp:nvSpPr>
        <dsp:cNvPr id="0" name=""/>
        <dsp:cNvSpPr/>
      </dsp:nvSpPr>
      <dsp:spPr>
        <a:xfrm>
          <a:off x="2155369" y="1649418"/>
          <a:ext cx="1800000" cy="32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Students have clear </a:t>
          </a:r>
          <a:r>
            <a:rPr lang="en-US" sz="1800" b="1" i="1" kern="1200" dirty="0"/>
            <a:t>outcomes</a:t>
          </a:r>
          <a:r>
            <a:rPr lang="en-US" sz="1800" kern="1200" dirty="0"/>
            <a:t> they need to achieve – some students may achieve this before others; there is greater </a:t>
          </a:r>
          <a:r>
            <a:rPr lang="en-US" sz="1800" b="1" i="1" kern="1200" dirty="0"/>
            <a:t>focus on the learner</a:t>
          </a:r>
          <a:endParaRPr lang="en-US" sz="1800" kern="1200" dirty="0"/>
        </a:p>
      </dsp:txBody>
      <dsp:txXfrm>
        <a:off x="2155369" y="1649418"/>
        <a:ext cx="1800000" cy="3235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E829-0730-4EE3-A9F8-A13AF915DF8E}">
      <dsp:nvSpPr>
        <dsp:cNvPr id="0" name=""/>
        <dsp:cNvSpPr/>
      </dsp:nvSpPr>
      <dsp:spPr>
        <a:xfrm>
          <a:off x="5393821" y="3275329"/>
          <a:ext cx="91440" cy="609731"/>
        </a:xfrm>
        <a:custGeom>
          <a:avLst/>
          <a:gdLst/>
          <a:ahLst/>
          <a:cxnLst/>
          <a:rect l="0" t="0" r="0" b="0"/>
          <a:pathLst>
            <a:path>
              <a:moveTo>
                <a:pt x="45720" y="0"/>
              </a:moveTo>
              <a:lnTo>
                <a:pt x="45720" y="609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C40E6D-40E9-485B-BC55-AB94176726DA}">
      <dsp:nvSpPr>
        <dsp:cNvPr id="0" name=""/>
        <dsp:cNvSpPr/>
      </dsp:nvSpPr>
      <dsp:spPr>
        <a:xfrm>
          <a:off x="4158347" y="1334321"/>
          <a:ext cx="1281193" cy="609731"/>
        </a:xfrm>
        <a:custGeom>
          <a:avLst/>
          <a:gdLst/>
          <a:ahLst/>
          <a:cxnLst/>
          <a:rect l="0" t="0" r="0" b="0"/>
          <a:pathLst>
            <a:path>
              <a:moveTo>
                <a:pt x="0" y="0"/>
              </a:moveTo>
              <a:lnTo>
                <a:pt x="0" y="415514"/>
              </a:lnTo>
              <a:lnTo>
                <a:pt x="1281193" y="415514"/>
              </a:lnTo>
              <a:lnTo>
                <a:pt x="1281193" y="609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F50214-8643-4F42-9466-7C1316CF4BCB}">
      <dsp:nvSpPr>
        <dsp:cNvPr id="0" name=""/>
        <dsp:cNvSpPr/>
      </dsp:nvSpPr>
      <dsp:spPr>
        <a:xfrm>
          <a:off x="2831434" y="3275329"/>
          <a:ext cx="91440" cy="609731"/>
        </a:xfrm>
        <a:custGeom>
          <a:avLst/>
          <a:gdLst/>
          <a:ahLst/>
          <a:cxnLst/>
          <a:rect l="0" t="0" r="0" b="0"/>
          <a:pathLst>
            <a:path>
              <a:moveTo>
                <a:pt x="45720" y="0"/>
              </a:moveTo>
              <a:lnTo>
                <a:pt x="45720" y="609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2607EF-57BF-4D5F-A13B-41334C5908FE}">
      <dsp:nvSpPr>
        <dsp:cNvPr id="0" name=""/>
        <dsp:cNvSpPr/>
      </dsp:nvSpPr>
      <dsp:spPr>
        <a:xfrm>
          <a:off x="2877154" y="1334321"/>
          <a:ext cx="1281193" cy="609731"/>
        </a:xfrm>
        <a:custGeom>
          <a:avLst/>
          <a:gdLst/>
          <a:ahLst/>
          <a:cxnLst/>
          <a:rect l="0" t="0" r="0" b="0"/>
          <a:pathLst>
            <a:path>
              <a:moveTo>
                <a:pt x="1281193" y="0"/>
              </a:moveTo>
              <a:lnTo>
                <a:pt x="1281193" y="415514"/>
              </a:lnTo>
              <a:lnTo>
                <a:pt x="0" y="415514"/>
              </a:lnTo>
              <a:lnTo>
                <a:pt x="0" y="609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B8DAF4-61F9-47AC-A200-C9A89D4A3CDB}">
      <dsp:nvSpPr>
        <dsp:cNvPr id="0" name=""/>
        <dsp:cNvSpPr/>
      </dsp:nvSpPr>
      <dsp:spPr>
        <a:xfrm>
          <a:off x="3110098" y="3044"/>
          <a:ext cx="2096498" cy="1331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F9924D-1B12-4A02-8003-18FB117BB06C}">
      <dsp:nvSpPr>
        <dsp:cNvPr id="0" name=""/>
        <dsp:cNvSpPr/>
      </dsp:nvSpPr>
      <dsp:spPr>
        <a:xfrm>
          <a:off x="3343042" y="224341"/>
          <a:ext cx="2096498" cy="13312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Domain 1</a:t>
          </a:r>
        </a:p>
        <a:p>
          <a:pPr marL="0" lvl="0" indent="0" algn="ctr" defTabSz="488950">
            <a:lnSpc>
              <a:spcPct val="90000"/>
            </a:lnSpc>
            <a:spcBef>
              <a:spcPct val="0"/>
            </a:spcBef>
            <a:spcAft>
              <a:spcPct val="35000"/>
            </a:spcAft>
            <a:buNone/>
          </a:pPr>
          <a:r>
            <a:rPr lang="en-GB" sz="1100" kern="1200" dirty="0"/>
            <a:t>Pharmaceutical Public Health Competencies including medicines information and advice and health promotion</a:t>
          </a:r>
        </a:p>
        <a:p>
          <a:pPr marL="0" lvl="0" indent="0" algn="ctr" defTabSz="488950">
            <a:lnSpc>
              <a:spcPct val="90000"/>
            </a:lnSpc>
            <a:spcBef>
              <a:spcPct val="0"/>
            </a:spcBef>
            <a:spcAft>
              <a:spcPct val="35000"/>
            </a:spcAft>
            <a:buNone/>
          </a:pPr>
          <a:endParaRPr lang="en-GB" sz="1100" kern="1200" dirty="0"/>
        </a:p>
      </dsp:txBody>
      <dsp:txXfrm>
        <a:off x="3382034" y="263333"/>
        <a:ext cx="2018514" cy="1253292"/>
      </dsp:txXfrm>
    </dsp:sp>
    <dsp:sp modelId="{CFE55A4A-9B22-409E-B508-BBAFE896D47C}">
      <dsp:nvSpPr>
        <dsp:cNvPr id="0" name=""/>
        <dsp:cNvSpPr/>
      </dsp:nvSpPr>
      <dsp:spPr>
        <a:xfrm>
          <a:off x="1828904" y="1944053"/>
          <a:ext cx="2096498" cy="1331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EACEFC-5E41-4CEC-8E0C-AE474798D854}">
      <dsp:nvSpPr>
        <dsp:cNvPr id="0" name=""/>
        <dsp:cNvSpPr/>
      </dsp:nvSpPr>
      <dsp:spPr>
        <a:xfrm>
          <a:off x="2061849" y="2165350"/>
          <a:ext cx="2096498" cy="13312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Community pharmacists</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Questionnaire assessing degree of participation in breast cancer health promotion</a:t>
          </a:r>
        </a:p>
      </dsp:txBody>
      <dsp:txXfrm>
        <a:off x="2100841" y="2204342"/>
        <a:ext cx="2018514" cy="1253292"/>
      </dsp:txXfrm>
    </dsp:sp>
    <dsp:sp modelId="{E28082F3-A285-4308-B59D-612847EE0285}">
      <dsp:nvSpPr>
        <dsp:cNvPr id="0" name=""/>
        <dsp:cNvSpPr/>
      </dsp:nvSpPr>
      <dsp:spPr>
        <a:xfrm>
          <a:off x="1828904" y="3885061"/>
          <a:ext cx="2096498" cy="1331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6607F-9151-4A97-9C50-7EA92789B213}">
      <dsp:nvSpPr>
        <dsp:cNvPr id="0" name=""/>
        <dsp:cNvSpPr/>
      </dsp:nvSpPr>
      <dsp:spPr>
        <a:xfrm>
          <a:off x="2061849" y="4106358"/>
          <a:ext cx="2096498" cy="13312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Most never provided patients with advice or counselling BUT were interested in breast cancer CPD</a:t>
          </a:r>
        </a:p>
      </dsp:txBody>
      <dsp:txXfrm>
        <a:off x="2100841" y="4145350"/>
        <a:ext cx="2018514" cy="1253292"/>
      </dsp:txXfrm>
    </dsp:sp>
    <dsp:sp modelId="{73914AF0-D962-4223-8F1A-A75E7A323683}">
      <dsp:nvSpPr>
        <dsp:cNvPr id="0" name=""/>
        <dsp:cNvSpPr/>
      </dsp:nvSpPr>
      <dsp:spPr>
        <a:xfrm>
          <a:off x="4391292" y="1944053"/>
          <a:ext cx="2096498" cy="1331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10926-98AC-4494-B891-4DB087283941}">
      <dsp:nvSpPr>
        <dsp:cNvPr id="0" name=""/>
        <dsp:cNvSpPr/>
      </dsp:nvSpPr>
      <dsp:spPr>
        <a:xfrm>
          <a:off x="4624236" y="2165350"/>
          <a:ext cx="2096498" cy="13312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Community pharmacists</a:t>
          </a:r>
        </a:p>
        <a:p>
          <a:pPr marL="0" lvl="0" indent="0" algn="ctr" defTabSz="488950">
            <a:lnSpc>
              <a:spcPct val="90000"/>
            </a:lnSpc>
            <a:spcBef>
              <a:spcPct val="0"/>
            </a:spcBef>
            <a:spcAft>
              <a:spcPct val="35000"/>
            </a:spcAft>
            <a:buNone/>
          </a:pPr>
          <a:r>
            <a:rPr lang="en-GB" sz="1100" kern="1200" dirty="0"/>
            <a:t>Questionnaire assessing knowledge and need for adding herbal medicines as part of UG education	</a:t>
          </a:r>
        </a:p>
      </dsp:txBody>
      <dsp:txXfrm>
        <a:off x="4663228" y="2204342"/>
        <a:ext cx="2018514" cy="1253292"/>
      </dsp:txXfrm>
    </dsp:sp>
    <dsp:sp modelId="{BD699F07-D405-428E-BBA2-28D7917A8583}">
      <dsp:nvSpPr>
        <dsp:cNvPr id="0" name=""/>
        <dsp:cNvSpPr/>
      </dsp:nvSpPr>
      <dsp:spPr>
        <a:xfrm>
          <a:off x="4391292" y="3885061"/>
          <a:ext cx="2096498" cy="1331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AC8F5-A802-4ABC-A4BF-00862CC75093}">
      <dsp:nvSpPr>
        <dsp:cNvPr id="0" name=""/>
        <dsp:cNvSpPr/>
      </dsp:nvSpPr>
      <dsp:spPr>
        <a:xfrm>
          <a:off x="4624236" y="4106358"/>
          <a:ext cx="2096498" cy="13312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Most felt training did not provide necessary skills and knowledge</a:t>
          </a:r>
        </a:p>
        <a:p>
          <a:pPr marL="0" lvl="0" indent="0" algn="ctr" defTabSz="488950">
            <a:lnSpc>
              <a:spcPct val="90000"/>
            </a:lnSpc>
            <a:spcBef>
              <a:spcPct val="0"/>
            </a:spcBef>
            <a:spcAft>
              <a:spcPct val="35000"/>
            </a:spcAft>
            <a:buNone/>
          </a:pPr>
          <a:r>
            <a:rPr lang="en-GB" sz="1100" kern="1200" dirty="0"/>
            <a:t>Also interested in attending CPD on herbal medicines</a:t>
          </a:r>
        </a:p>
      </dsp:txBody>
      <dsp:txXfrm>
        <a:off x="4663228" y="4145350"/>
        <a:ext cx="2018514" cy="1253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FAA76-AFD8-47AD-88D2-D4392365A935}">
      <dsp:nvSpPr>
        <dsp:cNvPr id="0" name=""/>
        <dsp:cNvSpPr/>
      </dsp:nvSpPr>
      <dsp:spPr>
        <a:xfrm>
          <a:off x="7161352" y="3155215"/>
          <a:ext cx="91440" cy="502884"/>
        </a:xfrm>
        <a:custGeom>
          <a:avLst/>
          <a:gdLst/>
          <a:ahLst/>
          <a:cxnLst/>
          <a:rect l="0" t="0" r="0" b="0"/>
          <a:pathLst>
            <a:path>
              <a:moveTo>
                <a:pt x="45720" y="0"/>
              </a:moveTo>
              <a:lnTo>
                <a:pt x="45720" y="5028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76782E-58EE-47B5-B498-D101B9FC468F}">
      <dsp:nvSpPr>
        <dsp:cNvPr id="0" name=""/>
        <dsp:cNvSpPr/>
      </dsp:nvSpPr>
      <dsp:spPr>
        <a:xfrm>
          <a:off x="4565367" y="1554342"/>
          <a:ext cx="2641705" cy="502884"/>
        </a:xfrm>
        <a:custGeom>
          <a:avLst/>
          <a:gdLst/>
          <a:ahLst/>
          <a:cxnLst/>
          <a:rect l="0" t="0" r="0" b="0"/>
          <a:pathLst>
            <a:path>
              <a:moveTo>
                <a:pt x="0" y="0"/>
              </a:moveTo>
              <a:lnTo>
                <a:pt x="0" y="342701"/>
              </a:lnTo>
              <a:lnTo>
                <a:pt x="2641705" y="342701"/>
              </a:lnTo>
              <a:lnTo>
                <a:pt x="2641705" y="5028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0D5AEC-08B0-4FA0-BD4E-6DFF2310DB37}">
      <dsp:nvSpPr>
        <dsp:cNvPr id="0" name=""/>
        <dsp:cNvSpPr/>
      </dsp:nvSpPr>
      <dsp:spPr>
        <a:xfrm>
          <a:off x="5047988" y="3155215"/>
          <a:ext cx="91440" cy="502884"/>
        </a:xfrm>
        <a:custGeom>
          <a:avLst/>
          <a:gdLst/>
          <a:ahLst/>
          <a:cxnLst/>
          <a:rect l="0" t="0" r="0" b="0"/>
          <a:pathLst>
            <a:path>
              <a:moveTo>
                <a:pt x="45720" y="0"/>
              </a:moveTo>
              <a:lnTo>
                <a:pt x="45720" y="5028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38ACEE-2B7E-4DDA-B38D-2340C092ED6A}">
      <dsp:nvSpPr>
        <dsp:cNvPr id="0" name=""/>
        <dsp:cNvSpPr/>
      </dsp:nvSpPr>
      <dsp:spPr>
        <a:xfrm>
          <a:off x="4565367" y="1554342"/>
          <a:ext cx="528341" cy="502884"/>
        </a:xfrm>
        <a:custGeom>
          <a:avLst/>
          <a:gdLst/>
          <a:ahLst/>
          <a:cxnLst/>
          <a:rect l="0" t="0" r="0" b="0"/>
          <a:pathLst>
            <a:path>
              <a:moveTo>
                <a:pt x="0" y="0"/>
              </a:moveTo>
              <a:lnTo>
                <a:pt x="0" y="342701"/>
              </a:lnTo>
              <a:lnTo>
                <a:pt x="528341" y="342701"/>
              </a:lnTo>
              <a:lnTo>
                <a:pt x="528341" y="5028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8E42D3-AA8D-4915-99DE-5C7A7D2357E5}">
      <dsp:nvSpPr>
        <dsp:cNvPr id="0" name=""/>
        <dsp:cNvSpPr/>
      </dsp:nvSpPr>
      <dsp:spPr>
        <a:xfrm>
          <a:off x="1923661" y="3155215"/>
          <a:ext cx="1056682" cy="502884"/>
        </a:xfrm>
        <a:custGeom>
          <a:avLst/>
          <a:gdLst/>
          <a:ahLst/>
          <a:cxnLst/>
          <a:rect l="0" t="0" r="0" b="0"/>
          <a:pathLst>
            <a:path>
              <a:moveTo>
                <a:pt x="0" y="0"/>
              </a:moveTo>
              <a:lnTo>
                <a:pt x="0" y="342701"/>
              </a:lnTo>
              <a:lnTo>
                <a:pt x="1056682" y="342701"/>
              </a:lnTo>
              <a:lnTo>
                <a:pt x="1056682" y="5028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438943-CF63-4DB8-9C57-7F3FEC734566}">
      <dsp:nvSpPr>
        <dsp:cNvPr id="0" name=""/>
        <dsp:cNvSpPr/>
      </dsp:nvSpPr>
      <dsp:spPr>
        <a:xfrm>
          <a:off x="866979" y="3155215"/>
          <a:ext cx="1056682" cy="502884"/>
        </a:xfrm>
        <a:custGeom>
          <a:avLst/>
          <a:gdLst/>
          <a:ahLst/>
          <a:cxnLst/>
          <a:rect l="0" t="0" r="0" b="0"/>
          <a:pathLst>
            <a:path>
              <a:moveTo>
                <a:pt x="1056682" y="0"/>
              </a:moveTo>
              <a:lnTo>
                <a:pt x="1056682" y="342701"/>
              </a:lnTo>
              <a:lnTo>
                <a:pt x="0" y="342701"/>
              </a:lnTo>
              <a:lnTo>
                <a:pt x="0" y="5028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3DCFE7-412F-4E72-AB6A-93A074A23DF1}">
      <dsp:nvSpPr>
        <dsp:cNvPr id="0" name=""/>
        <dsp:cNvSpPr/>
      </dsp:nvSpPr>
      <dsp:spPr>
        <a:xfrm>
          <a:off x="1923661" y="1554342"/>
          <a:ext cx="2641705" cy="502884"/>
        </a:xfrm>
        <a:custGeom>
          <a:avLst/>
          <a:gdLst/>
          <a:ahLst/>
          <a:cxnLst/>
          <a:rect l="0" t="0" r="0" b="0"/>
          <a:pathLst>
            <a:path>
              <a:moveTo>
                <a:pt x="2641705" y="0"/>
              </a:moveTo>
              <a:lnTo>
                <a:pt x="2641705" y="342701"/>
              </a:lnTo>
              <a:lnTo>
                <a:pt x="0" y="342701"/>
              </a:lnTo>
              <a:lnTo>
                <a:pt x="0" y="5028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CCECED-D5F8-4DF3-9734-2DE1AF50FE24}">
      <dsp:nvSpPr>
        <dsp:cNvPr id="0" name=""/>
        <dsp:cNvSpPr/>
      </dsp:nvSpPr>
      <dsp:spPr>
        <a:xfrm>
          <a:off x="3700808" y="456353"/>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59997-08B9-4AF0-8127-05A45A888849}">
      <dsp:nvSpPr>
        <dsp:cNvPr id="0" name=""/>
        <dsp:cNvSpPr/>
      </dsp:nvSpPr>
      <dsp:spPr>
        <a:xfrm>
          <a:off x="3892932" y="638871"/>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Domain 2 Pharmaceutical care competencies</a:t>
          </a:r>
        </a:p>
        <a:p>
          <a:pPr marL="0" lvl="0" indent="0" algn="ctr" defTabSz="444500">
            <a:lnSpc>
              <a:spcPct val="90000"/>
            </a:lnSpc>
            <a:spcBef>
              <a:spcPct val="0"/>
            </a:spcBef>
            <a:spcAft>
              <a:spcPct val="35000"/>
            </a:spcAft>
            <a:buNone/>
          </a:pPr>
          <a:r>
            <a:rPr lang="en-GB" sz="1000" kern="1200" dirty="0"/>
            <a:t>Assessment, Dispensing, Counselling etc..</a:t>
          </a:r>
        </a:p>
      </dsp:txBody>
      <dsp:txXfrm>
        <a:off x="3925091" y="671030"/>
        <a:ext cx="1664798" cy="1033670"/>
      </dsp:txXfrm>
    </dsp:sp>
    <dsp:sp modelId="{21929F36-7284-49EF-9BE9-4403F8769D7E}">
      <dsp:nvSpPr>
        <dsp:cNvPr id="0" name=""/>
        <dsp:cNvSpPr/>
      </dsp:nvSpPr>
      <dsp:spPr>
        <a:xfrm>
          <a:off x="1059103" y="2057226"/>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411534-7885-458B-8FB2-1A281802B966}">
      <dsp:nvSpPr>
        <dsp:cNvPr id="0" name=""/>
        <dsp:cNvSpPr/>
      </dsp:nvSpPr>
      <dsp:spPr>
        <a:xfrm>
          <a:off x="1251227" y="2239744"/>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4</a:t>
          </a:r>
          <a:r>
            <a:rPr lang="en-GB" sz="1000" kern="1200" baseline="30000" dirty="0"/>
            <a:t>th</a:t>
          </a:r>
          <a:r>
            <a:rPr lang="en-GB" sz="1000" kern="1200" dirty="0"/>
            <a:t> year UG students</a:t>
          </a:r>
        </a:p>
        <a:p>
          <a:pPr marL="0" lvl="0" indent="0" algn="ctr" defTabSz="444500">
            <a:lnSpc>
              <a:spcPct val="90000"/>
            </a:lnSpc>
            <a:spcBef>
              <a:spcPct val="0"/>
            </a:spcBef>
            <a:spcAft>
              <a:spcPct val="35000"/>
            </a:spcAft>
            <a:buNone/>
          </a:pPr>
          <a:r>
            <a:rPr lang="en-GB" sz="1000" kern="1200" dirty="0"/>
            <a:t>Knowledge, attitudes and proficiency in practice of EBM before and after a PBL series</a:t>
          </a:r>
        </a:p>
      </dsp:txBody>
      <dsp:txXfrm>
        <a:off x="1283386" y="2271903"/>
        <a:ext cx="1664798" cy="1033670"/>
      </dsp:txXfrm>
    </dsp:sp>
    <dsp:sp modelId="{E9B084C5-1887-43EE-A7F3-82518F29FF83}">
      <dsp:nvSpPr>
        <dsp:cNvPr id="0" name=""/>
        <dsp:cNvSpPr/>
      </dsp:nvSpPr>
      <dsp:spPr>
        <a:xfrm>
          <a:off x="2421" y="3658100"/>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C3751-4C18-49CF-9A71-2B28DE22A5ED}">
      <dsp:nvSpPr>
        <dsp:cNvPr id="0" name=""/>
        <dsp:cNvSpPr/>
      </dsp:nvSpPr>
      <dsp:spPr>
        <a:xfrm>
          <a:off x="194545" y="3840617"/>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Skills and attitudes towards EBM changed after the PBL series</a:t>
          </a:r>
        </a:p>
      </dsp:txBody>
      <dsp:txXfrm>
        <a:off x="226704" y="3872776"/>
        <a:ext cx="1664798" cy="1033670"/>
      </dsp:txXfrm>
    </dsp:sp>
    <dsp:sp modelId="{3A358A7E-9911-43AC-BE3D-F63EAEBE7287}">
      <dsp:nvSpPr>
        <dsp:cNvPr id="0" name=""/>
        <dsp:cNvSpPr/>
      </dsp:nvSpPr>
      <dsp:spPr>
        <a:xfrm>
          <a:off x="2115785" y="3658100"/>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21D50-CA7C-4D33-944F-9959255AE0A4}">
      <dsp:nvSpPr>
        <dsp:cNvPr id="0" name=""/>
        <dsp:cNvSpPr/>
      </dsp:nvSpPr>
      <dsp:spPr>
        <a:xfrm>
          <a:off x="2307909" y="3840617"/>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However, students commented on lack of role models in practice who implemented EBM</a:t>
          </a:r>
        </a:p>
      </dsp:txBody>
      <dsp:txXfrm>
        <a:off x="2340068" y="3872776"/>
        <a:ext cx="1664798" cy="1033670"/>
      </dsp:txXfrm>
    </dsp:sp>
    <dsp:sp modelId="{6D95E729-126B-448D-B7E7-0AD203F6E983}">
      <dsp:nvSpPr>
        <dsp:cNvPr id="0" name=""/>
        <dsp:cNvSpPr/>
      </dsp:nvSpPr>
      <dsp:spPr>
        <a:xfrm>
          <a:off x="4229150" y="2057226"/>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D643E5-F4FD-4ACC-B3EB-92D17A52EFD6}">
      <dsp:nvSpPr>
        <dsp:cNvPr id="0" name=""/>
        <dsp:cNvSpPr/>
      </dsp:nvSpPr>
      <dsp:spPr>
        <a:xfrm>
          <a:off x="4421274" y="2239744"/>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Pharmacists</a:t>
          </a:r>
        </a:p>
        <a:p>
          <a:pPr marL="0" lvl="0" indent="0" algn="ctr" defTabSz="444500">
            <a:lnSpc>
              <a:spcPct val="90000"/>
            </a:lnSpc>
            <a:spcBef>
              <a:spcPct val="0"/>
            </a:spcBef>
            <a:spcAft>
              <a:spcPct val="35000"/>
            </a:spcAft>
            <a:buNone/>
          </a:pPr>
          <a:r>
            <a:rPr lang="en-GB" sz="1000" kern="1200" dirty="0"/>
            <a:t>Assessed communication on dispensing based on USP Medication Counselling  Behaviour Guidelines</a:t>
          </a:r>
        </a:p>
      </dsp:txBody>
      <dsp:txXfrm>
        <a:off x="4453433" y="2271903"/>
        <a:ext cx="1664798" cy="1033670"/>
      </dsp:txXfrm>
    </dsp:sp>
    <dsp:sp modelId="{7BC40B76-DF0C-4AF4-A14C-46BAF86E9960}">
      <dsp:nvSpPr>
        <dsp:cNvPr id="0" name=""/>
        <dsp:cNvSpPr/>
      </dsp:nvSpPr>
      <dsp:spPr>
        <a:xfrm>
          <a:off x="4229150" y="3658100"/>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55780-241D-40CF-9888-90F7FA9FA7EA}">
      <dsp:nvSpPr>
        <dsp:cNvPr id="0" name=""/>
        <dsp:cNvSpPr/>
      </dsp:nvSpPr>
      <dsp:spPr>
        <a:xfrm>
          <a:off x="4421274" y="3840617"/>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&gt;1% of interactions reached Stage 4 which includes aspects such as ensuring patient understands instructions given</a:t>
          </a:r>
        </a:p>
      </dsp:txBody>
      <dsp:txXfrm>
        <a:off x="4453433" y="3872776"/>
        <a:ext cx="1664798" cy="1033670"/>
      </dsp:txXfrm>
    </dsp:sp>
    <dsp:sp modelId="{2FDCD654-08D2-4940-97E6-4791CA814DFE}">
      <dsp:nvSpPr>
        <dsp:cNvPr id="0" name=""/>
        <dsp:cNvSpPr/>
      </dsp:nvSpPr>
      <dsp:spPr>
        <a:xfrm>
          <a:off x="6342514" y="2057226"/>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3036C1-3E7F-4FC9-96F8-F24A21A4A3F6}">
      <dsp:nvSpPr>
        <dsp:cNvPr id="0" name=""/>
        <dsp:cNvSpPr/>
      </dsp:nvSpPr>
      <dsp:spPr>
        <a:xfrm>
          <a:off x="6534638" y="2239744"/>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Community pharmacists</a:t>
          </a:r>
        </a:p>
        <a:p>
          <a:pPr marL="0" lvl="0" indent="0" algn="ctr" defTabSz="444500">
            <a:lnSpc>
              <a:spcPct val="90000"/>
            </a:lnSpc>
            <a:spcBef>
              <a:spcPct val="0"/>
            </a:spcBef>
            <a:spcAft>
              <a:spcPct val="35000"/>
            </a:spcAft>
            <a:buNone/>
          </a:pPr>
          <a:r>
            <a:rPr lang="en-GB" sz="1000" kern="1200" dirty="0"/>
            <a:t>Exploring role of pharmacists in counselling</a:t>
          </a:r>
        </a:p>
      </dsp:txBody>
      <dsp:txXfrm>
        <a:off x="6566797" y="2271903"/>
        <a:ext cx="1664798" cy="1033670"/>
      </dsp:txXfrm>
    </dsp:sp>
    <dsp:sp modelId="{CCB38463-66FB-44BB-B234-08385BBD104E}">
      <dsp:nvSpPr>
        <dsp:cNvPr id="0" name=""/>
        <dsp:cNvSpPr/>
      </dsp:nvSpPr>
      <dsp:spPr>
        <a:xfrm>
          <a:off x="6342514" y="3658100"/>
          <a:ext cx="1729116" cy="1097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294F4F-2EFA-44F0-9B07-EBE29AA65A57}">
      <dsp:nvSpPr>
        <dsp:cNvPr id="0" name=""/>
        <dsp:cNvSpPr/>
      </dsp:nvSpPr>
      <dsp:spPr>
        <a:xfrm>
          <a:off x="6534638" y="3840617"/>
          <a:ext cx="1729116" cy="1097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Mainly agreed that this is a pharmacist role but many identified further training required</a:t>
          </a:r>
        </a:p>
      </dsp:txBody>
      <dsp:txXfrm>
        <a:off x="6566797" y="3872776"/>
        <a:ext cx="1664798" cy="10336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C36CC-E712-435B-BA1A-956E199AF7CF}">
      <dsp:nvSpPr>
        <dsp:cNvPr id="0" name=""/>
        <dsp:cNvSpPr/>
      </dsp:nvSpPr>
      <dsp:spPr>
        <a:xfrm>
          <a:off x="562599" y="2276166"/>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Domain 4 Professional/Personal Competencies including communication, CPD, legal and ethical aspects</a:t>
          </a:r>
        </a:p>
      </dsp:txBody>
      <dsp:txXfrm>
        <a:off x="591564" y="2305131"/>
        <a:ext cx="1919933" cy="931001"/>
      </dsp:txXfrm>
    </dsp:sp>
    <dsp:sp modelId="{3B91253A-3EBD-4DBA-8FCF-8E0CCA3063AE}">
      <dsp:nvSpPr>
        <dsp:cNvPr id="0" name=""/>
        <dsp:cNvSpPr/>
      </dsp:nvSpPr>
      <dsp:spPr>
        <a:xfrm rot="17350740">
          <a:off x="1731932" y="1617298"/>
          <a:ext cx="2408205" cy="32124"/>
        </a:xfrm>
        <a:custGeom>
          <a:avLst/>
          <a:gdLst/>
          <a:ahLst/>
          <a:cxnLst/>
          <a:rect l="0" t="0" r="0" b="0"/>
          <a:pathLst>
            <a:path>
              <a:moveTo>
                <a:pt x="0" y="16062"/>
              </a:moveTo>
              <a:lnTo>
                <a:pt x="2408205"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875830" y="1573155"/>
        <a:ext cx="120410" cy="120410"/>
      </dsp:txXfrm>
    </dsp:sp>
    <dsp:sp modelId="{A3989D6A-B145-4CFC-8A73-4E9062E2AC3F}">
      <dsp:nvSpPr>
        <dsp:cNvPr id="0" name=""/>
        <dsp:cNvSpPr/>
      </dsp:nvSpPr>
      <dsp:spPr>
        <a:xfrm>
          <a:off x="3331608" y="1623"/>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3</a:t>
          </a:r>
          <a:r>
            <a:rPr lang="en-GB" sz="1300" kern="1200" baseline="30000" dirty="0"/>
            <a:t>rd</a:t>
          </a:r>
          <a:r>
            <a:rPr lang="en-GB" sz="1300" kern="1200" dirty="0"/>
            <a:t> year UG students</a:t>
          </a:r>
        </a:p>
        <a:p>
          <a:pPr marL="0" lvl="0" indent="0" algn="ctr" defTabSz="577850">
            <a:lnSpc>
              <a:spcPct val="90000"/>
            </a:lnSpc>
            <a:spcBef>
              <a:spcPct val="0"/>
            </a:spcBef>
            <a:spcAft>
              <a:spcPct val="35000"/>
            </a:spcAft>
            <a:buNone/>
          </a:pPr>
          <a:r>
            <a:rPr lang="en-GB" sz="1300" kern="1200" dirty="0"/>
            <a:t>Use of TBL in teaching ethics in pharmacy practice</a:t>
          </a:r>
        </a:p>
      </dsp:txBody>
      <dsp:txXfrm>
        <a:off x="3360573" y="30588"/>
        <a:ext cx="1919933" cy="931001"/>
      </dsp:txXfrm>
    </dsp:sp>
    <dsp:sp modelId="{48354E77-0183-4742-BA7A-E4E588A4E075}">
      <dsp:nvSpPr>
        <dsp:cNvPr id="0" name=""/>
        <dsp:cNvSpPr/>
      </dsp:nvSpPr>
      <dsp:spPr>
        <a:xfrm>
          <a:off x="5309471" y="480027"/>
          <a:ext cx="791145" cy="32124"/>
        </a:xfrm>
        <a:custGeom>
          <a:avLst/>
          <a:gdLst/>
          <a:ahLst/>
          <a:cxnLst/>
          <a:rect l="0" t="0" r="0" b="0"/>
          <a:pathLst>
            <a:path>
              <a:moveTo>
                <a:pt x="0" y="16062"/>
              </a:moveTo>
              <a:lnTo>
                <a:pt x="791145"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85265" y="476310"/>
        <a:ext cx="39557" cy="39557"/>
      </dsp:txXfrm>
    </dsp:sp>
    <dsp:sp modelId="{65B67B2A-992E-4272-8B07-14CDF1812403}">
      <dsp:nvSpPr>
        <dsp:cNvPr id="0" name=""/>
        <dsp:cNvSpPr/>
      </dsp:nvSpPr>
      <dsp:spPr>
        <a:xfrm>
          <a:off x="6100616" y="1623"/>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Students showed better group performance and teamwork BUT conducted in English with a number of students struggling</a:t>
          </a:r>
        </a:p>
      </dsp:txBody>
      <dsp:txXfrm>
        <a:off x="6129581" y="30588"/>
        <a:ext cx="1919933" cy="931001"/>
      </dsp:txXfrm>
    </dsp:sp>
    <dsp:sp modelId="{7076CB90-512E-401B-8182-F514EC1BC8EF}">
      <dsp:nvSpPr>
        <dsp:cNvPr id="0" name=""/>
        <dsp:cNvSpPr/>
      </dsp:nvSpPr>
      <dsp:spPr>
        <a:xfrm rot="18289469">
          <a:off x="2243342" y="2185934"/>
          <a:ext cx="1385386" cy="32124"/>
        </a:xfrm>
        <a:custGeom>
          <a:avLst/>
          <a:gdLst/>
          <a:ahLst/>
          <a:cxnLst/>
          <a:rect l="0" t="0" r="0" b="0"/>
          <a:pathLst>
            <a:path>
              <a:moveTo>
                <a:pt x="0" y="16062"/>
              </a:moveTo>
              <a:lnTo>
                <a:pt x="1385386"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01401" y="2167361"/>
        <a:ext cx="69269" cy="69269"/>
      </dsp:txXfrm>
    </dsp:sp>
    <dsp:sp modelId="{49F0F3CE-B3DB-431A-9612-A56447F89107}">
      <dsp:nvSpPr>
        <dsp:cNvPr id="0" name=""/>
        <dsp:cNvSpPr/>
      </dsp:nvSpPr>
      <dsp:spPr>
        <a:xfrm>
          <a:off x="3331608" y="1138894"/>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2</a:t>
          </a:r>
          <a:r>
            <a:rPr lang="en-GB" sz="1300" kern="1200" baseline="30000" dirty="0"/>
            <a:t>nd</a:t>
          </a:r>
          <a:r>
            <a:rPr lang="en-GB" sz="1300" kern="1200" dirty="0"/>
            <a:t> year UG students</a:t>
          </a:r>
        </a:p>
        <a:p>
          <a:pPr marL="0" lvl="0" indent="0" algn="ctr" defTabSz="577850">
            <a:lnSpc>
              <a:spcPct val="90000"/>
            </a:lnSpc>
            <a:spcBef>
              <a:spcPct val="0"/>
            </a:spcBef>
            <a:spcAft>
              <a:spcPct val="35000"/>
            </a:spcAft>
            <a:buNone/>
          </a:pPr>
          <a:r>
            <a:rPr lang="en-GB" sz="1300" kern="1200" dirty="0"/>
            <a:t>Teaching communication to physicians to enhance student persuasive ability</a:t>
          </a:r>
        </a:p>
      </dsp:txBody>
      <dsp:txXfrm>
        <a:off x="3360573" y="1167859"/>
        <a:ext cx="1919933" cy="931001"/>
      </dsp:txXfrm>
    </dsp:sp>
    <dsp:sp modelId="{F07C777B-B47C-41BF-A655-85F5618A7E4F}">
      <dsp:nvSpPr>
        <dsp:cNvPr id="0" name=""/>
        <dsp:cNvSpPr/>
      </dsp:nvSpPr>
      <dsp:spPr>
        <a:xfrm>
          <a:off x="5309471" y="1617298"/>
          <a:ext cx="791145" cy="32124"/>
        </a:xfrm>
        <a:custGeom>
          <a:avLst/>
          <a:gdLst/>
          <a:ahLst/>
          <a:cxnLst/>
          <a:rect l="0" t="0" r="0" b="0"/>
          <a:pathLst>
            <a:path>
              <a:moveTo>
                <a:pt x="0" y="16062"/>
              </a:moveTo>
              <a:lnTo>
                <a:pt x="791145"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85265" y="1613581"/>
        <a:ext cx="39557" cy="39557"/>
      </dsp:txXfrm>
    </dsp:sp>
    <dsp:sp modelId="{76BFA76A-3B78-4056-A9E4-C53281ECF8B0}">
      <dsp:nvSpPr>
        <dsp:cNvPr id="0" name=""/>
        <dsp:cNvSpPr/>
      </dsp:nvSpPr>
      <dsp:spPr>
        <a:xfrm>
          <a:off x="6100616" y="1138894"/>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Students own rating – rated course highlight BUT skills not observed</a:t>
          </a:r>
        </a:p>
      </dsp:txBody>
      <dsp:txXfrm>
        <a:off x="6129581" y="1167859"/>
        <a:ext cx="1919933" cy="931001"/>
      </dsp:txXfrm>
    </dsp:sp>
    <dsp:sp modelId="{E2F17495-F8EC-4588-A392-04F4F0CA4C66}">
      <dsp:nvSpPr>
        <dsp:cNvPr id="0" name=""/>
        <dsp:cNvSpPr/>
      </dsp:nvSpPr>
      <dsp:spPr>
        <a:xfrm>
          <a:off x="2540463" y="2754569"/>
          <a:ext cx="791145" cy="32124"/>
        </a:xfrm>
        <a:custGeom>
          <a:avLst/>
          <a:gdLst/>
          <a:ahLst/>
          <a:cxnLst/>
          <a:rect l="0" t="0" r="0" b="0"/>
          <a:pathLst>
            <a:path>
              <a:moveTo>
                <a:pt x="0" y="16062"/>
              </a:moveTo>
              <a:lnTo>
                <a:pt x="791145"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16257" y="2750853"/>
        <a:ext cx="39557" cy="39557"/>
      </dsp:txXfrm>
    </dsp:sp>
    <dsp:sp modelId="{70DF1607-AE24-47F9-AABB-B1F584A652BE}">
      <dsp:nvSpPr>
        <dsp:cNvPr id="0" name=""/>
        <dsp:cNvSpPr/>
      </dsp:nvSpPr>
      <dsp:spPr>
        <a:xfrm>
          <a:off x="3331608" y="2276166"/>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Community pharmacists</a:t>
          </a:r>
        </a:p>
        <a:p>
          <a:pPr marL="0" lvl="0" indent="0" algn="ctr" defTabSz="577850">
            <a:lnSpc>
              <a:spcPct val="90000"/>
            </a:lnSpc>
            <a:spcBef>
              <a:spcPct val="0"/>
            </a:spcBef>
            <a:spcAft>
              <a:spcPct val="35000"/>
            </a:spcAft>
            <a:buNone/>
          </a:pPr>
          <a:r>
            <a:rPr lang="en-GB" sz="1300" kern="1200" dirty="0"/>
            <a:t>Knowledge, attitudes and beliefs of ADRs</a:t>
          </a:r>
        </a:p>
        <a:p>
          <a:pPr marL="0" lvl="0" indent="0" algn="ctr" defTabSz="577850">
            <a:lnSpc>
              <a:spcPct val="90000"/>
            </a:lnSpc>
            <a:spcBef>
              <a:spcPct val="0"/>
            </a:spcBef>
            <a:spcAft>
              <a:spcPct val="35000"/>
            </a:spcAft>
            <a:buNone/>
          </a:pPr>
          <a:endParaRPr lang="en-GB" sz="1300" kern="1200" dirty="0"/>
        </a:p>
      </dsp:txBody>
      <dsp:txXfrm>
        <a:off x="3360573" y="2305131"/>
        <a:ext cx="1919933" cy="931001"/>
      </dsp:txXfrm>
    </dsp:sp>
    <dsp:sp modelId="{060FFA8D-4BE6-42C1-A52E-504AA9CE4753}">
      <dsp:nvSpPr>
        <dsp:cNvPr id="0" name=""/>
        <dsp:cNvSpPr/>
      </dsp:nvSpPr>
      <dsp:spPr>
        <a:xfrm>
          <a:off x="5309471" y="2754569"/>
          <a:ext cx="791145" cy="32124"/>
        </a:xfrm>
        <a:custGeom>
          <a:avLst/>
          <a:gdLst/>
          <a:ahLst/>
          <a:cxnLst/>
          <a:rect l="0" t="0" r="0" b="0"/>
          <a:pathLst>
            <a:path>
              <a:moveTo>
                <a:pt x="0" y="16062"/>
              </a:moveTo>
              <a:lnTo>
                <a:pt x="791145"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85265" y="2750853"/>
        <a:ext cx="39557" cy="39557"/>
      </dsp:txXfrm>
    </dsp:sp>
    <dsp:sp modelId="{9CB77EE5-AABC-49DB-B2C1-512F08046E96}">
      <dsp:nvSpPr>
        <dsp:cNvPr id="0" name=""/>
        <dsp:cNvSpPr/>
      </dsp:nvSpPr>
      <dsp:spPr>
        <a:xfrm>
          <a:off x="6100616" y="2276166"/>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Lack of training evident</a:t>
          </a:r>
        </a:p>
      </dsp:txBody>
      <dsp:txXfrm>
        <a:off x="6129581" y="2305131"/>
        <a:ext cx="1919933" cy="931001"/>
      </dsp:txXfrm>
    </dsp:sp>
    <dsp:sp modelId="{FA7F498B-8C1C-41DB-B408-A47EE1A3AA20}">
      <dsp:nvSpPr>
        <dsp:cNvPr id="0" name=""/>
        <dsp:cNvSpPr/>
      </dsp:nvSpPr>
      <dsp:spPr>
        <a:xfrm rot="3310531">
          <a:off x="2243342" y="3323205"/>
          <a:ext cx="1385386" cy="32124"/>
        </a:xfrm>
        <a:custGeom>
          <a:avLst/>
          <a:gdLst/>
          <a:ahLst/>
          <a:cxnLst/>
          <a:rect l="0" t="0" r="0" b="0"/>
          <a:pathLst>
            <a:path>
              <a:moveTo>
                <a:pt x="0" y="16062"/>
              </a:moveTo>
              <a:lnTo>
                <a:pt x="1385386"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01401" y="3304633"/>
        <a:ext cx="69269" cy="69269"/>
      </dsp:txXfrm>
    </dsp:sp>
    <dsp:sp modelId="{A793AFF0-7D25-46B4-B716-EDE332D7F529}">
      <dsp:nvSpPr>
        <dsp:cNvPr id="0" name=""/>
        <dsp:cNvSpPr/>
      </dsp:nvSpPr>
      <dsp:spPr>
        <a:xfrm>
          <a:off x="3331608" y="3413437"/>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Community pharmacists</a:t>
          </a:r>
        </a:p>
        <a:p>
          <a:pPr marL="0" lvl="0" indent="0" algn="ctr" defTabSz="577850">
            <a:lnSpc>
              <a:spcPct val="90000"/>
            </a:lnSpc>
            <a:spcBef>
              <a:spcPct val="0"/>
            </a:spcBef>
            <a:spcAft>
              <a:spcPct val="35000"/>
            </a:spcAft>
            <a:buNone/>
          </a:pPr>
          <a:r>
            <a:rPr lang="en-GB" sz="1300" kern="1200" dirty="0"/>
            <a:t>Characteristics and workforce issues in UAE</a:t>
          </a:r>
        </a:p>
      </dsp:txBody>
      <dsp:txXfrm>
        <a:off x="3360573" y="3442402"/>
        <a:ext cx="1919933" cy="931001"/>
      </dsp:txXfrm>
    </dsp:sp>
    <dsp:sp modelId="{7325946E-903A-40C2-AE89-1B078DAF922E}">
      <dsp:nvSpPr>
        <dsp:cNvPr id="0" name=""/>
        <dsp:cNvSpPr/>
      </dsp:nvSpPr>
      <dsp:spPr>
        <a:xfrm>
          <a:off x="5309471" y="3891841"/>
          <a:ext cx="791145" cy="32124"/>
        </a:xfrm>
        <a:custGeom>
          <a:avLst/>
          <a:gdLst/>
          <a:ahLst/>
          <a:cxnLst/>
          <a:rect l="0" t="0" r="0" b="0"/>
          <a:pathLst>
            <a:path>
              <a:moveTo>
                <a:pt x="0" y="16062"/>
              </a:moveTo>
              <a:lnTo>
                <a:pt x="791145"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85265" y="3888124"/>
        <a:ext cx="39557" cy="39557"/>
      </dsp:txXfrm>
    </dsp:sp>
    <dsp:sp modelId="{07F345C4-9CB0-4BD2-B027-D34173B3B23C}">
      <dsp:nvSpPr>
        <dsp:cNvPr id="0" name=""/>
        <dsp:cNvSpPr/>
      </dsp:nvSpPr>
      <dsp:spPr>
        <a:xfrm>
          <a:off x="6100616" y="3413437"/>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A number considered their lack of knowledge and skills prevented them from delivering a professional service</a:t>
          </a:r>
        </a:p>
      </dsp:txBody>
      <dsp:txXfrm>
        <a:off x="6129581" y="3442402"/>
        <a:ext cx="1919933" cy="931001"/>
      </dsp:txXfrm>
    </dsp:sp>
    <dsp:sp modelId="{FB1D72A1-C355-4732-AB06-2C420A0D8D9A}">
      <dsp:nvSpPr>
        <dsp:cNvPr id="0" name=""/>
        <dsp:cNvSpPr/>
      </dsp:nvSpPr>
      <dsp:spPr>
        <a:xfrm rot="4249260">
          <a:off x="1731932" y="3891841"/>
          <a:ext cx="2408205" cy="32124"/>
        </a:xfrm>
        <a:custGeom>
          <a:avLst/>
          <a:gdLst/>
          <a:ahLst/>
          <a:cxnLst/>
          <a:rect l="0" t="0" r="0" b="0"/>
          <a:pathLst>
            <a:path>
              <a:moveTo>
                <a:pt x="0" y="16062"/>
              </a:moveTo>
              <a:lnTo>
                <a:pt x="2408205"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875830" y="3847698"/>
        <a:ext cx="120410" cy="120410"/>
      </dsp:txXfrm>
    </dsp:sp>
    <dsp:sp modelId="{C78FEE30-297C-4E8A-B17B-383FDA37C16A}">
      <dsp:nvSpPr>
        <dsp:cNvPr id="0" name=""/>
        <dsp:cNvSpPr/>
      </dsp:nvSpPr>
      <dsp:spPr>
        <a:xfrm>
          <a:off x="3331608" y="4550708"/>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Pharmacists</a:t>
          </a:r>
        </a:p>
        <a:p>
          <a:pPr marL="0" lvl="0" indent="0" algn="ctr" defTabSz="577850">
            <a:lnSpc>
              <a:spcPct val="90000"/>
            </a:lnSpc>
            <a:spcBef>
              <a:spcPct val="0"/>
            </a:spcBef>
            <a:spcAft>
              <a:spcPct val="35000"/>
            </a:spcAft>
            <a:buNone/>
          </a:pPr>
          <a:r>
            <a:rPr lang="en-GB" sz="1300" kern="1200" dirty="0"/>
            <a:t>Insight into CPD</a:t>
          </a:r>
        </a:p>
      </dsp:txBody>
      <dsp:txXfrm>
        <a:off x="3360573" y="4579673"/>
        <a:ext cx="1919933" cy="931001"/>
      </dsp:txXfrm>
    </dsp:sp>
    <dsp:sp modelId="{4A40B4D3-4315-45C6-8182-02E36235A310}">
      <dsp:nvSpPr>
        <dsp:cNvPr id="0" name=""/>
        <dsp:cNvSpPr/>
      </dsp:nvSpPr>
      <dsp:spPr>
        <a:xfrm>
          <a:off x="5309471" y="5029112"/>
          <a:ext cx="791145" cy="32124"/>
        </a:xfrm>
        <a:custGeom>
          <a:avLst/>
          <a:gdLst/>
          <a:ahLst/>
          <a:cxnLst/>
          <a:rect l="0" t="0" r="0" b="0"/>
          <a:pathLst>
            <a:path>
              <a:moveTo>
                <a:pt x="0" y="16062"/>
              </a:moveTo>
              <a:lnTo>
                <a:pt x="791145"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85265" y="5025396"/>
        <a:ext cx="39557" cy="39557"/>
      </dsp:txXfrm>
    </dsp:sp>
    <dsp:sp modelId="{08D9E75C-4370-4C36-89F7-65B6551D200A}">
      <dsp:nvSpPr>
        <dsp:cNvPr id="0" name=""/>
        <dsp:cNvSpPr/>
      </dsp:nvSpPr>
      <dsp:spPr>
        <a:xfrm>
          <a:off x="6100616" y="4550708"/>
          <a:ext cx="1977863" cy="988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In favour of CPD and thought it would enhance knowledge and the way they practiced</a:t>
          </a:r>
        </a:p>
      </dsp:txBody>
      <dsp:txXfrm>
        <a:off x="6129581" y="4579673"/>
        <a:ext cx="1919933" cy="931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0E685-1671-4CAB-AB25-B375F6D8111C}">
      <dsp:nvSpPr>
        <dsp:cNvPr id="0" name=""/>
        <dsp:cNvSpPr/>
      </dsp:nvSpPr>
      <dsp:spPr>
        <a:xfrm>
          <a:off x="671398" y="0"/>
          <a:ext cx="7609179" cy="549992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B7835-F971-4CF6-A8B9-A245D10B4F70}">
      <dsp:nvSpPr>
        <dsp:cNvPr id="0" name=""/>
        <dsp:cNvSpPr/>
      </dsp:nvSpPr>
      <dsp:spPr>
        <a:xfrm>
          <a:off x="4480" y="1649978"/>
          <a:ext cx="2154943" cy="21999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In conclusion a requirement for more education and training of current workforce on aspects such as       counselling	</a:t>
          </a:r>
        </a:p>
      </dsp:txBody>
      <dsp:txXfrm>
        <a:off x="109676" y="1755174"/>
        <a:ext cx="1944551" cy="1989579"/>
      </dsp:txXfrm>
    </dsp:sp>
    <dsp:sp modelId="{C42AEDB2-8F7F-48FA-BF2C-581F98B8C22E}">
      <dsp:nvSpPr>
        <dsp:cNvPr id="0" name=""/>
        <dsp:cNvSpPr/>
      </dsp:nvSpPr>
      <dsp:spPr>
        <a:xfrm>
          <a:off x="2267170" y="1649978"/>
          <a:ext cx="2154943" cy="21999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Pharmacists have the knowledge but there is a need to apply this to performance e.g. lifelong learning, public health promotion</a:t>
          </a:r>
        </a:p>
      </dsp:txBody>
      <dsp:txXfrm>
        <a:off x="2372366" y="1755174"/>
        <a:ext cx="1944551" cy="1989579"/>
      </dsp:txXfrm>
    </dsp:sp>
    <dsp:sp modelId="{AE7F8F15-028A-4C6D-92CA-1DB0040585E2}">
      <dsp:nvSpPr>
        <dsp:cNvPr id="0" name=""/>
        <dsp:cNvSpPr/>
      </dsp:nvSpPr>
      <dsp:spPr>
        <a:xfrm>
          <a:off x="4529861" y="1649978"/>
          <a:ext cx="2154943" cy="21999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A need to ensure that future pharmacists are “fit for purpose” and are patient focused</a:t>
          </a:r>
        </a:p>
        <a:p>
          <a:pPr marL="0" lvl="0" indent="0" algn="ctr" defTabSz="577850">
            <a:lnSpc>
              <a:spcPct val="90000"/>
            </a:lnSpc>
            <a:spcBef>
              <a:spcPct val="0"/>
            </a:spcBef>
            <a:spcAft>
              <a:spcPct val="35000"/>
            </a:spcAft>
            <a:buNone/>
          </a:pPr>
          <a:endParaRPr lang="en-GB" sz="1300" kern="1200" dirty="0"/>
        </a:p>
        <a:p>
          <a:pPr marL="0" lvl="0" indent="0" algn="ctr" defTabSz="577850">
            <a:lnSpc>
              <a:spcPct val="90000"/>
            </a:lnSpc>
            <a:spcBef>
              <a:spcPct val="0"/>
            </a:spcBef>
            <a:spcAft>
              <a:spcPct val="35000"/>
            </a:spcAft>
            <a:buNone/>
          </a:pPr>
          <a:r>
            <a:rPr lang="en-GB" sz="1300" kern="1200" dirty="0"/>
            <a:t>Need to shift focus to the ability of pharmacists to use and apply skills to meet demands of population</a:t>
          </a:r>
        </a:p>
      </dsp:txBody>
      <dsp:txXfrm>
        <a:off x="4635057" y="1755174"/>
        <a:ext cx="1944551" cy="1989579"/>
      </dsp:txXfrm>
    </dsp:sp>
    <dsp:sp modelId="{0FC7C54E-C09B-404E-A7D8-220885C642E0}">
      <dsp:nvSpPr>
        <dsp:cNvPr id="0" name=""/>
        <dsp:cNvSpPr/>
      </dsp:nvSpPr>
      <dsp:spPr>
        <a:xfrm>
          <a:off x="6792552" y="1649978"/>
          <a:ext cx="2154943" cy="21999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Can changes in curriculum bridge the gap?</a:t>
          </a:r>
        </a:p>
        <a:p>
          <a:pPr marL="0" lvl="0" indent="0" algn="ctr" defTabSz="577850">
            <a:lnSpc>
              <a:spcPct val="90000"/>
            </a:lnSpc>
            <a:spcBef>
              <a:spcPct val="0"/>
            </a:spcBef>
            <a:spcAft>
              <a:spcPct val="35000"/>
            </a:spcAft>
            <a:buNone/>
          </a:pPr>
          <a:endParaRPr lang="en-GB" sz="1300" kern="1200" dirty="0"/>
        </a:p>
        <a:p>
          <a:pPr marL="0" lvl="0" indent="0" algn="ctr" defTabSz="577850">
            <a:lnSpc>
              <a:spcPct val="90000"/>
            </a:lnSpc>
            <a:spcBef>
              <a:spcPct val="0"/>
            </a:spcBef>
            <a:spcAft>
              <a:spcPct val="35000"/>
            </a:spcAft>
            <a:buNone/>
          </a:pPr>
          <a:r>
            <a:rPr lang="en-GB" sz="1300" kern="1200" dirty="0"/>
            <a:t>Will give some examples on how we are attempting to implement this in our pharmacy courses</a:t>
          </a:r>
        </a:p>
      </dsp:txBody>
      <dsp:txXfrm>
        <a:off x="6897748" y="1755174"/>
        <a:ext cx="1944551" cy="19895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0B1CB-5B5F-4E3D-A177-EE04F7BEBE36}">
      <dsp:nvSpPr>
        <dsp:cNvPr id="0" name=""/>
        <dsp:cNvSpPr/>
      </dsp:nvSpPr>
      <dsp:spPr>
        <a:xfrm>
          <a:off x="667171" y="0"/>
          <a:ext cx="7561276" cy="460282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5F9F2-DEDC-4F0A-BA22-9C363FEF33A0}">
      <dsp:nvSpPr>
        <dsp:cNvPr id="0" name=""/>
        <dsp:cNvSpPr/>
      </dsp:nvSpPr>
      <dsp:spPr>
        <a:xfrm>
          <a:off x="0" y="1380846"/>
          <a:ext cx="2668685" cy="1841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Domain</a:t>
          </a:r>
        </a:p>
        <a:p>
          <a:pPr marL="0" lvl="0" indent="0" algn="ctr" defTabSz="1066800">
            <a:lnSpc>
              <a:spcPct val="90000"/>
            </a:lnSpc>
            <a:spcBef>
              <a:spcPct val="0"/>
            </a:spcBef>
            <a:spcAft>
              <a:spcPct val="35000"/>
            </a:spcAft>
            <a:buNone/>
          </a:pPr>
          <a:r>
            <a:rPr lang="en-US" sz="1400" kern="1200"/>
            <a:t>Patient </a:t>
          </a:r>
          <a:r>
            <a:rPr lang="en-US" sz="1400" kern="1200" err="1"/>
            <a:t>centred</a:t>
          </a:r>
          <a:r>
            <a:rPr lang="en-US" sz="1400" kern="1200"/>
            <a:t> care and collaboration</a:t>
          </a:r>
          <a:endParaRPr lang="en-GB" sz="1400" kern="1200"/>
        </a:p>
      </dsp:txBody>
      <dsp:txXfrm>
        <a:off x="89876" y="1470722"/>
        <a:ext cx="2488933" cy="1661376"/>
      </dsp:txXfrm>
    </dsp:sp>
    <dsp:sp modelId="{A4D47689-B91E-4360-AB96-2DE80B0EE257}">
      <dsp:nvSpPr>
        <dsp:cNvPr id="0" name=""/>
        <dsp:cNvSpPr/>
      </dsp:nvSpPr>
      <dsp:spPr>
        <a:xfrm>
          <a:off x="3113466" y="1380846"/>
          <a:ext cx="2668685" cy="1841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Outcome</a:t>
          </a:r>
        </a:p>
        <a:p>
          <a:pPr marL="0" lvl="0" indent="0" algn="ctr" defTabSz="889000">
            <a:lnSpc>
              <a:spcPct val="90000"/>
            </a:lnSpc>
            <a:spcBef>
              <a:spcPct val="0"/>
            </a:spcBef>
            <a:spcAft>
              <a:spcPct val="35000"/>
            </a:spcAft>
            <a:buNone/>
          </a:pPr>
          <a:r>
            <a:rPr lang="en-US" sz="1400" kern="1200"/>
            <a:t>Demonstrate effective communication at all times and adapt their approach and communication style to meet the needs of the patient	</a:t>
          </a:r>
          <a:endParaRPr lang="en-GB" sz="1400" kern="1200"/>
        </a:p>
      </dsp:txBody>
      <dsp:txXfrm>
        <a:off x="3203342" y="1470722"/>
        <a:ext cx="2488933" cy="1661376"/>
      </dsp:txXfrm>
    </dsp:sp>
    <dsp:sp modelId="{A336DC20-4EAD-4A65-8C89-DCD0FD8A3278}">
      <dsp:nvSpPr>
        <dsp:cNvPr id="0" name=""/>
        <dsp:cNvSpPr/>
      </dsp:nvSpPr>
      <dsp:spPr>
        <a:xfrm>
          <a:off x="6226933" y="1380846"/>
          <a:ext cx="2668685" cy="1841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DOES</a:t>
          </a:r>
          <a:r>
            <a:rPr lang="en-US" sz="2400" kern="1200" dirty="0"/>
            <a:t> at undergraduate level</a:t>
          </a:r>
          <a:endParaRPr lang="en-GB" sz="2400" kern="1200" dirty="0"/>
        </a:p>
      </dsp:txBody>
      <dsp:txXfrm>
        <a:off x="6316809" y="1470722"/>
        <a:ext cx="2488933" cy="16613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BF3E0-2748-4F8B-A8AB-B30CC37295BB}">
      <dsp:nvSpPr>
        <dsp:cNvPr id="0" name=""/>
        <dsp:cNvSpPr/>
      </dsp:nvSpPr>
      <dsp:spPr>
        <a:xfrm>
          <a:off x="1793786" y="1208946"/>
          <a:ext cx="4849178" cy="14610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Increased complexity from counselling on dispensing, provision of lifestyle advice, taking of medication history, providing prescribing recommendations</a:t>
          </a:r>
          <a:endParaRPr lang="en-GB" sz="1900" kern="1200"/>
        </a:p>
      </dsp:txBody>
      <dsp:txXfrm>
        <a:off x="1865110" y="1280270"/>
        <a:ext cx="4706530" cy="1318423"/>
      </dsp:txXfrm>
    </dsp:sp>
    <dsp:sp modelId="{CF2993A1-5D97-439B-90A6-A36FE316159B}">
      <dsp:nvSpPr>
        <dsp:cNvPr id="0" name=""/>
        <dsp:cNvSpPr/>
      </dsp:nvSpPr>
      <dsp:spPr>
        <a:xfrm rot="16135982">
          <a:off x="4116440" y="1122246"/>
          <a:ext cx="173429" cy="0"/>
        </a:xfrm>
        <a:custGeom>
          <a:avLst/>
          <a:gdLst/>
          <a:ahLst/>
          <a:cxnLst/>
          <a:rect l="0" t="0" r="0" b="0"/>
          <a:pathLst>
            <a:path>
              <a:moveTo>
                <a:pt x="0" y="0"/>
              </a:moveTo>
              <a:lnTo>
                <a:pt x="1734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10685-AC0A-46F4-93F5-58B120B186CA}">
      <dsp:nvSpPr>
        <dsp:cNvPr id="0" name=""/>
        <dsp:cNvSpPr/>
      </dsp:nvSpPr>
      <dsp:spPr>
        <a:xfrm>
          <a:off x="1988504" y="56629"/>
          <a:ext cx="4407840" cy="9789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Taught throughout the four years at different levels</a:t>
          </a:r>
        </a:p>
        <a:p>
          <a:pPr marL="0" lvl="0" indent="0" algn="ctr" defTabSz="889000">
            <a:lnSpc>
              <a:spcPct val="90000"/>
            </a:lnSpc>
            <a:spcBef>
              <a:spcPct val="0"/>
            </a:spcBef>
            <a:spcAft>
              <a:spcPct val="35000"/>
            </a:spcAft>
            <a:buNone/>
          </a:pPr>
          <a:r>
            <a:rPr lang="en-GB" sz="2000" kern="1200"/>
            <a:t>Vertical application in curriculum</a:t>
          </a:r>
        </a:p>
      </dsp:txBody>
      <dsp:txXfrm>
        <a:off x="2036291" y="104416"/>
        <a:ext cx="4312266" cy="883343"/>
      </dsp:txXfrm>
    </dsp:sp>
    <dsp:sp modelId="{777DBDE8-9E9C-45A1-9FA9-C7E7493906B3}">
      <dsp:nvSpPr>
        <dsp:cNvPr id="0" name=""/>
        <dsp:cNvSpPr/>
      </dsp:nvSpPr>
      <dsp:spPr>
        <a:xfrm rot="2797810">
          <a:off x="4822326" y="2869919"/>
          <a:ext cx="549985" cy="0"/>
        </a:xfrm>
        <a:custGeom>
          <a:avLst/>
          <a:gdLst/>
          <a:ahLst/>
          <a:cxnLst/>
          <a:rect l="0" t="0" r="0" b="0"/>
          <a:pathLst>
            <a:path>
              <a:moveTo>
                <a:pt x="0" y="0"/>
              </a:moveTo>
              <a:lnTo>
                <a:pt x="54998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DD8E5D-8AF8-4DBE-A33B-3075B47BDF7A}">
      <dsp:nvSpPr>
        <dsp:cNvPr id="0" name=""/>
        <dsp:cNvSpPr/>
      </dsp:nvSpPr>
      <dsp:spPr>
        <a:xfrm>
          <a:off x="4189908" y="3069821"/>
          <a:ext cx="3893272" cy="1800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Assessment</a:t>
          </a:r>
        </a:p>
        <a:p>
          <a:pPr marL="0" lvl="0" indent="0" algn="ctr" defTabSz="711200">
            <a:lnSpc>
              <a:spcPct val="90000"/>
            </a:lnSpc>
            <a:spcBef>
              <a:spcPct val="0"/>
            </a:spcBef>
            <a:spcAft>
              <a:spcPct val="35000"/>
            </a:spcAft>
            <a:buNone/>
          </a:pPr>
          <a:r>
            <a:rPr lang="en-US" sz="1600" kern="1200"/>
            <a:t>Higher stages</a:t>
          </a:r>
        </a:p>
        <a:p>
          <a:pPr marL="0" lvl="0" indent="0" algn="ctr" defTabSz="711200">
            <a:lnSpc>
              <a:spcPct val="90000"/>
            </a:lnSpc>
            <a:spcBef>
              <a:spcPct val="0"/>
            </a:spcBef>
            <a:spcAft>
              <a:spcPct val="35000"/>
            </a:spcAft>
            <a:buNone/>
          </a:pPr>
          <a:r>
            <a:rPr lang="en-US" sz="1600" kern="1200"/>
            <a:t>OSCEs – also in a simulated environment</a:t>
          </a:r>
        </a:p>
        <a:p>
          <a:pPr marL="0" lvl="0" indent="0" algn="ctr" defTabSz="711200">
            <a:lnSpc>
              <a:spcPct val="90000"/>
            </a:lnSpc>
            <a:spcBef>
              <a:spcPct val="0"/>
            </a:spcBef>
            <a:spcAft>
              <a:spcPct val="35000"/>
            </a:spcAft>
            <a:buNone/>
          </a:pPr>
          <a:r>
            <a:rPr lang="en-US" sz="1600" kern="1200"/>
            <a:t>Work place during experiential learning – observation and feedback in practice</a:t>
          </a:r>
          <a:endParaRPr lang="en-GB" sz="1600" kern="1200"/>
        </a:p>
      </dsp:txBody>
      <dsp:txXfrm>
        <a:off x="4277797" y="3157710"/>
        <a:ext cx="3717494" cy="1624637"/>
      </dsp:txXfrm>
    </dsp:sp>
    <dsp:sp modelId="{16DAC073-A78C-45A6-A2EE-930D9C558667}">
      <dsp:nvSpPr>
        <dsp:cNvPr id="0" name=""/>
        <dsp:cNvSpPr/>
      </dsp:nvSpPr>
      <dsp:spPr>
        <a:xfrm rot="8307622">
          <a:off x="2820520" y="2887441"/>
          <a:ext cx="655745" cy="0"/>
        </a:xfrm>
        <a:custGeom>
          <a:avLst/>
          <a:gdLst/>
          <a:ahLst/>
          <a:cxnLst/>
          <a:rect l="0" t="0" r="0" b="0"/>
          <a:pathLst>
            <a:path>
              <a:moveTo>
                <a:pt x="0" y="0"/>
              </a:moveTo>
              <a:lnTo>
                <a:pt x="65574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99246E-ABA5-4A20-9E28-086EA140ED6D}">
      <dsp:nvSpPr>
        <dsp:cNvPr id="0" name=""/>
        <dsp:cNvSpPr/>
      </dsp:nvSpPr>
      <dsp:spPr>
        <a:xfrm>
          <a:off x="0" y="3104866"/>
          <a:ext cx="3813354" cy="1765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Assessment</a:t>
          </a:r>
        </a:p>
        <a:p>
          <a:pPr marL="0" lvl="0" indent="0" algn="ctr" defTabSz="711200">
            <a:lnSpc>
              <a:spcPct val="90000"/>
            </a:lnSpc>
            <a:spcBef>
              <a:spcPct val="0"/>
            </a:spcBef>
            <a:spcAft>
              <a:spcPct val="35000"/>
            </a:spcAft>
            <a:buNone/>
          </a:pPr>
          <a:r>
            <a:rPr lang="en-US" sz="1600" kern="1200"/>
            <a:t>Lower stages</a:t>
          </a:r>
        </a:p>
        <a:p>
          <a:pPr marL="0" lvl="0" indent="0" algn="ctr" defTabSz="711200">
            <a:lnSpc>
              <a:spcPct val="90000"/>
            </a:lnSpc>
            <a:spcBef>
              <a:spcPct val="0"/>
            </a:spcBef>
            <a:spcAft>
              <a:spcPct val="35000"/>
            </a:spcAft>
            <a:buNone/>
          </a:pPr>
          <a:r>
            <a:rPr lang="en-US" sz="1600" kern="1200"/>
            <a:t>Observed assessments in simulated practice environment with emphasis on performing repeatedly and reliably</a:t>
          </a:r>
          <a:endParaRPr lang="en-GB" sz="1600" kern="1200"/>
        </a:p>
      </dsp:txBody>
      <dsp:txXfrm>
        <a:off x="86178" y="3191044"/>
        <a:ext cx="3640998" cy="15930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564BF-731E-4F4F-AF28-A051034AC11B}">
      <dsp:nvSpPr>
        <dsp:cNvPr id="0" name=""/>
        <dsp:cNvSpPr/>
      </dsp:nvSpPr>
      <dsp:spPr>
        <a:xfrm>
          <a:off x="123218" y="0"/>
          <a:ext cx="5130889" cy="5130889"/>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A55664-30F1-445D-AC86-A66C0386E9F8}">
      <dsp:nvSpPr>
        <dsp:cNvPr id="0" name=""/>
        <dsp:cNvSpPr/>
      </dsp:nvSpPr>
      <dsp:spPr>
        <a:xfrm>
          <a:off x="6" y="513653"/>
          <a:ext cx="8712390" cy="1178304"/>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Can make own prescribing decisions independently</a:t>
          </a:r>
        </a:p>
        <a:p>
          <a:pPr marL="0" lvl="0" indent="0" algn="ctr" defTabSz="622300">
            <a:lnSpc>
              <a:spcPct val="90000"/>
            </a:lnSpc>
            <a:spcBef>
              <a:spcPct val="0"/>
            </a:spcBef>
            <a:spcAft>
              <a:spcPct val="35000"/>
            </a:spcAft>
            <a:buNone/>
          </a:pPr>
          <a:r>
            <a:rPr lang="en-US" sz="1400" kern="1200"/>
            <a:t>Assessment is by assessing the action when showing ability: OSCE and responding to a case being provided independently, workplace assessment</a:t>
          </a:r>
        </a:p>
        <a:p>
          <a:pPr marL="0" lvl="0" indent="0" algn="ctr" defTabSz="622300">
            <a:lnSpc>
              <a:spcPct val="90000"/>
            </a:lnSpc>
            <a:spcBef>
              <a:spcPct val="0"/>
            </a:spcBef>
            <a:spcAft>
              <a:spcPct val="35000"/>
            </a:spcAft>
            <a:buNone/>
          </a:pPr>
          <a:r>
            <a:rPr lang="en-US" sz="1400" kern="1200"/>
            <a:t>Maybe in combination with a portfolio</a:t>
          </a:r>
        </a:p>
        <a:p>
          <a:pPr marL="0" lvl="0" indent="0" algn="ctr" defTabSz="622300">
            <a:lnSpc>
              <a:spcPct val="90000"/>
            </a:lnSpc>
            <a:spcBef>
              <a:spcPct val="0"/>
            </a:spcBef>
            <a:spcAft>
              <a:spcPct val="35000"/>
            </a:spcAft>
            <a:buNone/>
          </a:pPr>
          <a:r>
            <a:rPr lang="en-US" sz="1400" b="1" kern="1200"/>
            <a:t>DOES</a:t>
          </a:r>
          <a:endParaRPr lang="en-GB" sz="1400" b="1" kern="1200"/>
        </a:p>
      </dsp:txBody>
      <dsp:txXfrm>
        <a:off x="57526" y="571173"/>
        <a:ext cx="8597350" cy="1063264"/>
      </dsp:txXfrm>
    </dsp:sp>
    <dsp:sp modelId="{A7A11DFE-BDF6-407C-9B25-D68B545DDE8F}">
      <dsp:nvSpPr>
        <dsp:cNvPr id="0" name=""/>
        <dsp:cNvSpPr/>
      </dsp:nvSpPr>
      <dsp:spPr>
        <a:xfrm>
          <a:off x="6" y="1793423"/>
          <a:ext cx="8712390" cy="89597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Incorporation to combine in more complex case-based discussion linking all facts provided to a specific patient – e.g. infection recurring after few weeks with link to resistance</a:t>
          </a:r>
        </a:p>
        <a:p>
          <a:pPr marL="0" lvl="0" indent="0" algn="ctr" defTabSz="622300">
            <a:lnSpc>
              <a:spcPct val="90000"/>
            </a:lnSpc>
            <a:spcBef>
              <a:spcPct val="0"/>
            </a:spcBef>
            <a:spcAft>
              <a:spcPct val="35000"/>
            </a:spcAft>
            <a:buNone/>
          </a:pPr>
          <a:r>
            <a:rPr lang="en-US" sz="1400" kern="1200"/>
            <a:t>Assessment is by responding to set cases given </a:t>
          </a:r>
        </a:p>
        <a:p>
          <a:pPr marL="0" lvl="0" indent="0" algn="ctr" defTabSz="622300">
            <a:lnSpc>
              <a:spcPct val="90000"/>
            </a:lnSpc>
            <a:spcBef>
              <a:spcPct val="0"/>
            </a:spcBef>
            <a:spcAft>
              <a:spcPct val="35000"/>
            </a:spcAft>
            <a:buNone/>
          </a:pPr>
          <a:r>
            <a:rPr lang="en-US" sz="1400" b="1" kern="1200"/>
            <a:t>SHOWS HOW</a:t>
          </a:r>
          <a:endParaRPr lang="en-GB" sz="1400" b="1" kern="1200"/>
        </a:p>
      </dsp:txBody>
      <dsp:txXfrm>
        <a:off x="43744" y="1837161"/>
        <a:ext cx="8624914" cy="808495"/>
      </dsp:txXfrm>
    </dsp:sp>
    <dsp:sp modelId="{E287E957-EF16-461E-98AB-E4C73E81EAE5}">
      <dsp:nvSpPr>
        <dsp:cNvPr id="0" name=""/>
        <dsp:cNvSpPr/>
      </dsp:nvSpPr>
      <dsp:spPr>
        <a:xfrm>
          <a:off x="6" y="2790859"/>
          <a:ext cx="8712390" cy="811722"/>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Case based discussion with more interpretation of facts e.g. C &amp;S reports, Lab parameters; starts to focus on the application of knowledge</a:t>
          </a:r>
        </a:p>
        <a:p>
          <a:pPr marL="0" lvl="0" indent="0" algn="ctr" defTabSz="622300">
            <a:lnSpc>
              <a:spcPct val="90000"/>
            </a:lnSpc>
            <a:spcBef>
              <a:spcPct val="0"/>
            </a:spcBef>
            <a:spcAft>
              <a:spcPct val="35000"/>
            </a:spcAft>
            <a:buNone/>
          </a:pPr>
          <a:r>
            <a:rPr lang="en-US" sz="1400" b="1" kern="1200"/>
            <a:t>KNOWS HOW</a:t>
          </a:r>
          <a:endParaRPr lang="en-GB" sz="1400" b="1" kern="1200"/>
        </a:p>
      </dsp:txBody>
      <dsp:txXfrm>
        <a:off x="39631" y="2830484"/>
        <a:ext cx="8633140" cy="732472"/>
      </dsp:txXfrm>
    </dsp:sp>
    <dsp:sp modelId="{DCDF2776-EA39-46AF-A7B8-F8094567B21D}">
      <dsp:nvSpPr>
        <dsp:cNvPr id="0" name=""/>
        <dsp:cNvSpPr/>
      </dsp:nvSpPr>
      <dsp:spPr>
        <a:xfrm>
          <a:off x="6" y="3704047"/>
          <a:ext cx="8712390" cy="811722"/>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t>Didatic</a:t>
          </a:r>
          <a:r>
            <a:rPr lang="en-US" sz="1400" kern="1200"/>
            <a:t> teaching and self –directed learning to learn facts</a:t>
          </a:r>
        </a:p>
        <a:p>
          <a:pPr marL="0" lvl="0" indent="0" algn="ctr" defTabSz="622300">
            <a:lnSpc>
              <a:spcPct val="90000"/>
            </a:lnSpc>
            <a:spcBef>
              <a:spcPct val="0"/>
            </a:spcBef>
            <a:spcAft>
              <a:spcPct val="35000"/>
            </a:spcAft>
            <a:buNone/>
          </a:pPr>
          <a:r>
            <a:rPr lang="en-US" sz="1400" kern="1200"/>
            <a:t>Assessment is by recall of facts: MCQs, short/long questions</a:t>
          </a:r>
        </a:p>
        <a:p>
          <a:pPr marL="0" lvl="0" indent="0" algn="ctr" defTabSz="622300">
            <a:lnSpc>
              <a:spcPct val="90000"/>
            </a:lnSpc>
            <a:spcBef>
              <a:spcPct val="0"/>
            </a:spcBef>
            <a:spcAft>
              <a:spcPct val="35000"/>
            </a:spcAft>
            <a:buNone/>
          </a:pPr>
          <a:r>
            <a:rPr lang="en-US" sz="1400" b="1" kern="1200"/>
            <a:t>KNOWS </a:t>
          </a:r>
          <a:endParaRPr lang="en-GB" sz="1400" b="1" kern="1200"/>
        </a:p>
      </dsp:txBody>
      <dsp:txXfrm>
        <a:off x="39631" y="3743672"/>
        <a:ext cx="8633140" cy="7324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F6209-770C-421F-8CC4-25A0D8B0E867}">
      <dsp:nvSpPr>
        <dsp:cNvPr id="0" name=""/>
        <dsp:cNvSpPr/>
      </dsp:nvSpPr>
      <dsp:spPr>
        <a:xfrm>
          <a:off x="26" y="261696"/>
          <a:ext cx="2546651" cy="8647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Student pharmacists currently in Year 1 will be prescribers when they graduate </a:t>
          </a:r>
          <a:endParaRPr lang="en-US" sz="1400" kern="1200" dirty="0"/>
        </a:p>
      </dsp:txBody>
      <dsp:txXfrm>
        <a:off x="26" y="261696"/>
        <a:ext cx="2546651" cy="864795"/>
      </dsp:txXfrm>
    </dsp:sp>
    <dsp:sp modelId="{F8C02F4D-E6E6-47F9-8BE2-0711133E7D3F}">
      <dsp:nvSpPr>
        <dsp:cNvPr id="0" name=""/>
        <dsp:cNvSpPr/>
      </dsp:nvSpPr>
      <dsp:spPr>
        <a:xfrm>
          <a:off x="26" y="1126491"/>
          <a:ext cx="2546651" cy="269009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How do we ensure they are competent?</a:t>
          </a:r>
          <a:endParaRPr lang="en-US" sz="1400" kern="1200" dirty="0"/>
        </a:p>
      </dsp:txBody>
      <dsp:txXfrm>
        <a:off x="26" y="1126491"/>
        <a:ext cx="2546651" cy="2690099"/>
      </dsp:txXfrm>
    </dsp:sp>
    <dsp:sp modelId="{921F9823-907D-4104-950C-4B3C5F8F96F6}">
      <dsp:nvSpPr>
        <dsp:cNvPr id="0" name=""/>
        <dsp:cNvSpPr/>
      </dsp:nvSpPr>
      <dsp:spPr>
        <a:xfrm>
          <a:off x="2903209" y="261696"/>
          <a:ext cx="2546651" cy="8647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Experiential learning is becoming a more prominent feature of pharmacy UG teaching in Scotland </a:t>
          </a:r>
          <a:endParaRPr lang="en-US" sz="1400" kern="1200" dirty="0"/>
        </a:p>
      </dsp:txBody>
      <dsp:txXfrm>
        <a:off x="2903209" y="261696"/>
        <a:ext cx="2546651" cy="864795"/>
      </dsp:txXfrm>
    </dsp:sp>
    <dsp:sp modelId="{1995B3FE-1910-452B-8F0D-D4F247F283D8}">
      <dsp:nvSpPr>
        <dsp:cNvPr id="0" name=""/>
        <dsp:cNvSpPr/>
      </dsp:nvSpPr>
      <dsp:spPr>
        <a:xfrm>
          <a:off x="2903235" y="1090498"/>
          <a:ext cx="2546651" cy="269009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How do we ensure that workplace-based competency assessments are fit for purpose? </a:t>
          </a:r>
          <a:endParaRPr lang="en-US" sz="1400" kern="1200" dirty="0"/>
        </a:p>
        <a:p>
          <a:pPr marL="114300" lvl="1" indent="-114300" algn="l" defTabSz="622300">
            <a:lnSpc>
              <a:spcPct val="90000"/>
            </a:lnSpc>
            <a:spcBef>
              <a:spcPct val="0"/>
            </a:spcBef>
            <a:spcAft>
              <a:spcPct val="15000"/>
            </a:spcAft>
            <a:buChar char="•"/>
          </a:pPr>
          <a:r>
            <a:rPr lang="en-GB" sz="1400" kern="1200" dirty="0"/>
            <a:t>How do we ensure that workplace-based facilitators and practitioners can carry out these assessments?</a:t>
          </a:r>
          <a:endParaRPr lang="en-US" sz="1400" kern="1200" dirty="0"/>
        </a:p>
        <a:p>
          <a:pPr marL="114300" lvl="1" indent="-114300" algn="l" defTabSz="622300">
            <a:lnSpc>
              <a:spcPct val="90000"/>
            </a:lnSpc>
            <a:spcBef>
              <a:spcPct val="0"/>
            </a:spcBef>
            <a:spcAft>
              <a:spcPct val="15000"/>
            </a:spcAft>
            <a:buChar char="•"/>
          </a:pPr>
          <a:r>
            <a:rPr lang="en-US" sz="1400" kern="1200" dirty="0"/>
            <a:t>How do we ensure that the students achieve the necessary learning irrespective of their placement sites?</a:t>
          </a:r>
        </a:p>
      </dsp:txBody>
      <dsp:txXfrm>
        <a:off x="2903235" y="1090498"/>
        <a:ext cx="2546651" cy="269009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FE14B-3ACE-C14B-976F-D4DD09CFBFB4}" type="datetimeFigureOut">
              <a:rPr lang="en-US" smtClean="0"/>
              <a:t>1/9/2024</a:t>
            </a:fld>
            <a:endParaRPr lang="en-US"/>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479B3-42F7-3944-841C-181ACE96E93A}" type="slidenum">
              <a:rPr lang="en-US" smtClean="0"/>
              <a:t>‹#›</a:t>
            </a:fld>
            <a:endParaRPr lang="en-US"/>
          </a:p>
        </p:txBody>
      </p:sp>
    </p:spTree>
    <p:extLst>
      <p:ext uri="{BB962C8B-B14F-4D97-AF65-F5344CB8AC3E}">
        <p14:creationId xmlns:p14="http://schemas.microsoft.com/office/powerpoint/2010/main" val="947383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FFB5D-C1F5-2842-8CAF-C81518F68F7E}" type="datetimeFigureOut">
              <a:rPr lang="en-US" smtClean="0"/>
              <a:t>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F6536-074C-7C47-ADA5-29478494173A}" type="slidenum">
              <a:rPr lang="en-US" smtClean="0"/>
              <a:t>‹#›</a:t>
            </a:fld>
            <a:endParaRPr lang="en-US"/>
          </a:p>
        </p:txBody>
      </p:sp>
    </p:spTree>
    <p:extLst>
      <p:ext uri="{BB962C8B-B14F-4D97-AF65-F5344CB8AC3E}">
        <p14:creationId xmlns:p14="http://schemas.microsoft.com/office/powerpoint/2010/main" val="204175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1F6536-074C-7C47-ADA5-29478494173A}" type="slidenum">
              <a:rPr lang="en-US" smtClean="0"/>
              <a:t>1</a:t>
            </a:fld>
            <a:endParaRPr lang="en-US"/>
          </a:p>
        </p:txBody>
      </p:sp>
    </p:spTree>
    <p:extLst>
      <p:ext uri="{BB962C8B-B14F-4D97-AF65-F5344CB8AC3E}">
        <p14:creationId xmlns:p14="http://schemas.microsoft.com/office/powerpoint/2010/main" val="51329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739775"/>
            <a:ext cx="4938713" cy="37036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D68C4E46-A5B4-46B0-B66D-66AE7C692F16}"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3240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741363"/>
            <a:ext cx="4935538" cy="3700462"/>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EA98EE49-50F2-4B70-8FD5-21CFC721C56D}" type="slidenum">
              <a:rPr kumimoji="0" lang="en-GB"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0499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9</a:t>
            </a:fld>
            <a:endParaRPr lang="en-US"/>
          </a:p>
        </p:txBody>
      </p:sp>
    </p:spTree>
    <p:extLst>
      <p:ext uri="{BB962C8B-B14F-4D97-AF65-F5344CB8AC3E}">
        <p14:creationId xmlns:p14="http://schemas.microsoft.com/office/powerpoint/2010/main" val="235564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11</a:t>
            </a:fld>
            <a:endParaRPr lang="en-US"/>
          </a:p>
        </p:txBody>
      </p:sp>
    </p:spTree>
    <p:extLst>
      <p:ext uri="{BB962C8B-B14F-4D97-AF65-F5344CB8AC3E}">
        <p14:creationId xmlns:p14="http://schemas.microsoft.com/office/powerpoint/2010/main" val="73536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12</a:t>
            </a:fld>
            <a:endParaRPr lang="en-US"/>
          </a:p>
        </p:txBody>
      </p:sp>
    </p:spTree>
    <p:extLst>
      <p:ext uri="{BB962C8B-B14F-4D97-AF65-F5344CB8AC3E}">
        <p14:creationId xmlns:p14="http://schemas.microsoft.com/office/powerpoint/2010/main" val="425042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31</a:t>
            </a:fld>
            <a:endParaRPr lang="en-US"/>
          </a:p>
        </p:txBody>
      </p:sp>
    </p:spTree>
    <p:extLst>
      <p:ext uri="{BB962C8B-B14F-4D97-AF65-F5344CB8AC3E}">
        <p14:creationId xmlns:p14="http://schemas.microsoft.com/office/powerpoint/2010/main" val="54850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33</a:t>
            </a:fld>
            <a:endParaRPr lang="en-US"/>
          </a:p>
        </p:txBody>
      </p:sp>
    </p:spTree>
    <p:extLst>
      <p:ext uri="{BB962C8B-B14F-4D97-AF65-F5344CB8AC3E}">
        <p14:creationId xmlns:p14="http://schemas.microsoft.com/office/powerpoint/2010/main" val="1041010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svg"/><Relationship Id="rId7" Type="http://schemas.openxmlformats.org/officeDocument/2006/relationships/image" Target="../media/image10.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38.svg"/><Relationship Id="rId4" Type="http://schemas.openxmlformats.org/officeDocument/2006/relationships/image" Target="../media/image7.png"/><Relationship Id="rId9" Type="http://schemas.openxmlformats.org/officeDocument/2006/relationships/image" Target="../media/image3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Master" Target="../slideMasters/slideMaster2.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CFDEDD-C46D-AB4E-AC85-9E4603C90358}"/>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42DE7E8A-B8EA-8C42-9D18-689E53B931F6}"/>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914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3B4A3807-01D0-38E8-C449-0B1721D4F5B0}"/>
              </a:ext>
            </a:extLst>
          </p:cNvPr>
          <p:cNvSpPr txBox="1">
            <a:spLocks/>
          </p:cNvSpPr>
          <p:nvPr userDrawn="1"/>
        </p:nvSpPr>
        <p:spPr>
          <a:xfrm>
            <a:off x="83736" y="6382200"/>
            <a:ext cx="610791"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pic>
        <p:nvPicPr>
          <p:cNvPr id="4" name="Graphic 3">
            <a:extLst>
              <a:ext uri="{FF2B5EF4-FFF2-40B4-BE49-F238E27FC236}">
                <a16:creationId xmlns:a16="http://schemas.microsoft.com/office/drawing/2014/main" id="{676A8155-2D5B-42B1-D3A5-9A4BF773BAC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76952" y="6482055"/>
            <a:ext cx="2882894" cy="165412"/>
          </a:xfrm>
          <a:prstGeom prst="rect">
            <a:avLst/>
          </a:prstGeom>
        </p:spPr>
      </p:pic>
    </p:spTree>
    <p:extLst>
      <p:ext uri="{BB962C8B-B14F-4D97-AF65-F5344CB8AC3E}">
        <p14:creationId xmlns:p14="http://schemas.microsoft.com/office/powerpoint/2010/main" val="202643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Option#2 with Graph /Data">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FFED15-3BC1-9A47-85CA-5740A1734EB2}"/>
              </a:ext>
            </a:extLst>
          </p:cNvPr>
          <p:cNvSpPr txBox="1">
            <a:spLocks/>
          </p:cNvSpPr>
          <p:nvPr userDrawn="1"/>
        </p:nvSpPr>
        <p:spPr>
          <a:xfrm>
            <a:off x="377651" y="6382200"/>
            <a:ext cx="610791"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pic>
        <p:nvPicPr>
          <p:cNvPr id="12" name="Graphic 11">
            <a:extLst>
              <a:ext uri="{FF2B5EF4-FFF2-40B4-BE49-F238E27FC236}">
                <a16:creationId xmlns:a16="http://schemas.microsoft.com/office/drawing/2014/main" id="{35B54686-6941-2541-B096-11C08B1BDEA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6712" y="2051"/>
            <a:ext cx="177143" cy="6858000"/>
          </a:xfrm>
          <a:prstGeom prst="rect">
            <a:avLst/>
          </a:prstGeom>
        </p:spPr>
      </p:pic>
      <p:pic>
        <p:nvPicPr>
          <p:cNvPr id="13" name="Graphic 12">
            <a:extLst>
              <a:ext uri="{FF2B5EF4-FFF2-40B4-BE49-F238E27FC236}">
                <a16:creationId xmlns:a16="http://schemas.microsoft.com/office/drawing/2014/main" id="{A8808B5C-1859-104A-826C-D3A463154C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7655" y="250603"/>
            <a:ext cx="235259" cy="329298"/>
          </a:xfrm>
          <a:prstGeom prst="rect">
            <a:avLst/>
          </a:prstGeom>
        </p:spPr>
      </p:pic>
      <p:pic>
        <p:nvPicPr>
          <p:cNvPr id="2" name="Graphic 1">
            <a:extLst>
              <a:ext uri="{FF2B5EF4-FFF2-40B4-BE49-F238E27FC236}">
                <a16:creationId xmlns:a16="http://schemas.microsoft.com/office/drawing/2014/main" id="{39C1AF5D-9136-6D03-57F3-09BA220DD91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076949" y="281517"/>
            <a:ext cx="2882900" cy="165412"/>
          </a:xfrm>
          <a:prstGeom prst="rect">
            <a:avLst/>
          </a:prstGeom>
        </p:spPr>
      </p:pic>
    </p:spTree>
    <p:extLst>
      <p:ext uri="{BB962C8B-B14F-4D97-AF65-F5344CB8AC3E}">
        <p14:creationId xmlns:p14="http://schemas.microsoft.com/office/powerpoint/2010/main" val="1517894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Slide  Option#2 with Graph /Data">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FFED15-3BC1-9A47-85CA-5740A1734EB2}"/>
              </a:ext>
            </a:extLst>
          </p:cNvPr>
          <p:cNvSpPr txBox="1">
            <a:spLocks/>
          </p:cNvSpPr>
          <p:nvPr userDrawn="1"/>
        </p:nvSpPr>
        <p:spPr>
          <a:xfrm>
            <a:off x="377651" y="6382200"/>
            <a:ext cx="610791"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pic>
        <p:nvPicPr>
          <p:cNvPr id="12" name="Graphic 11">
            <a:extLst>
              <a:ext uri="{FF2B5EF4-FFF2-40B4-BE49-F238E27FC236}">
                <a16:creationId xmlns:a16="http://schemas.microsoft.com/office/drawing/2014/main" id="{35B54686-6941-2541-B096-11C08B1BDEA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6712" y="2051"/>
            <a:ext cx="177143" cy="6858000"/>
          </a:xfrm>
          <a:prstGeom prst="rect">
            <a:avLst/>
          </a:prstGeom>
        </p:spPr>
      </p:pic>
      <p:pic>
        <p:nvPicPr>
          <p:cNvPr id="13" name="Graphic 12">
            <a:extLst>
              <a:ext uri="{FF2B5EF4-FFF2-40B4-BE49-F238E27FC236}">
                <a16:creationId xmlns:a16="http://schemas.microsoft.com/office/drawing/2014/main" id="{A8808B5C-1859-104A-826C-D3A463154C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7655" y="250603"/>
            <a:ext cx="235259" cy="329298"/>
          </a:xfrm>
          <a:prstGeom prst="rect">
            <a:avLst/>
          </a:prstGeom>
        </p:spPr>
      </p:pic>
      <p:pic>
        <p:nvPicPr>
          <p:cNvPr id="2" name="Graphic 1">
            <a:extLst>
              <a:ext uri="{FF2B5EF4-FFF2-40B4-BE49-F238E27FC236}">
                <a16:creationId xmlns:a16="http://schemas.microsoft.com/office/drawing/2014/main" id="{A497DBDF-C5F6-DEAC-1588-E5C4CCF2C97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076952" y="6482055"/>
            <a:ext cx="2882894" cy="165412"/>
          </a:xfrm>
          <a:prstGeom prst="rect">
            <a:avLst/>
          </a:prstGeom>
        </p:spPr>
      </p:pic>
    </p:spTree>
    <p:extLst>
      <p:ext uri="{BB962C8B-B14F-4D97-AF65-F5344CB8AC3E}">
        <p14:creationId xmlns:p14="http://schemas.microsoft.com/office/powerpoint/2010/main" val="1776725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and Title for the Presentation#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2CFC90AB-DF59-D34A-9818-151D5C1D9CEE}"/>
              </a:ext>
            </a:extLst>
          </p:cNvPr>
          <p:cNvSpPr>
            <a:spLocks noGrp="1"/>
          </p:cNvSpPr>
          <p:nvPr>
            <p:ph type="dt" sz="half" idx="10"/>
          </p:nvPr>
        </p:nvSpPr>
        <p:spPr>
          <a:xfrm>
            <a:off x="716756" y="5981618"/>
            <a:ext cx="2353892" cy="365125"/>
          </a:xfrm>
        </p:spPr>
        <p:txBody>
          <a:bodyPr/>
          <a:lstStyle>
            <a:lvl1pPr>
              <a:defRPr sz="1125">
                <a:solidFill>
                  <a:schemeClr val="bg2"/>
                </a:solidFill>
              </a:defRPr>
            </a:lvl1pPr>
          </a:lstStyle>
          <a:p>
            <a:fld id="{9FB76777-9218-4188-BD26-CF1E318BE795}" type="datetime2">
              <a:rPr lang="en-US" smtClean="0"/>
              <a:pPr/>
              <a:t>Tuesday, January 9, 2024</a:t>
            </a:fld>
            <a:endParaRPr lang="en-AE" dirty="0"/>
          </a:p>
        </p:txBody>
      </p:sp>
      <p:pic>
        <p:nvPicPr>
          <p:cNvPr id="7" name="Graphic 6">
            <a:extLst>
              <a:ext uri="{FF2B5EF4-FFF2-40B4-BE49-F238E27FC236}">
                <a16:creationId xmlns:a16="http://schemas.microsoft.com/office/drawing/2014/main" id="{E0A69106-6879-3A4D-A621-50E8110948B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38176" y="615970"/>
            <a:ext cx="2785175" cy="634596"/>
          </a:xfrm>
          <a:prstGeom prst="rect">
            <a:avLst/>
          </a:prstGeom>
        </p:spPr>
      </p:pic>
      <p:sp>
        <p:nvSpPr>
          <p:cNvPr id="8" name="Subtitle 2">
            <a:extLst>
              <a:ext uri="{FF2B5EF4-FFF2-40B4-BE49-F238E27FC236}">
                <a16:creationId xmlns:a16="http://schemas.microsoft.com/office/drawing/2014/main" id="{D8643B33-FF74-2B49-B6EB-01409F1D0D7F}"/>
              </a:ext>
            </a:extLst>
          </p:cNvPr>
          <p:cNvSpPr>
            <a:spLocks noGrp="1"/>
          </p:cNvSpPr>
          <p:nvPr>
            <p:ph type="subTitle" idx="1"/>
          </p:nvPr>
        </p:nvSpPr>
        <p:spPr>
          <a:xfrm>
            <a:off x="716756" y="3945604"/>
            <a:ext cx="6858000" cy="536329"/>
          </a:xfrm>
          <a:prstGeom prst="rect">
            <a:avLst/>
          </a:prstGeom>
        </p:spPr>
        <p:txBody>
          <a:bodyPr/>
          <a:lstStyle>
            <a:lvl1pPr marL="0" indent="0" algn="l">
              <a:buNone/>
              <a:defRPr sz="1875">
                <a:solidFill>
                  <a:schemeClr val="bg1">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3" name="Graphic 12">
            <a:extLst>
              <a:ext uri="{FF2B5EF4-FFF2-40B4-BE49-F238E27FC236}">
                <a16:creationId xmlns:a16="http://schemas.microsoft.com/office/drawing/2014/main" id="{8EF5330E-32F1-7B42-BB39-B2FFE8F8788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137735" y="775700"/>
            <a:ext cx="2006266" cy="315139"/>
          </a:xfrm>
          <a:prstGeom prst="rect">
            <a:avLst/>
          </a:prstGeom>
        </p:spPr>
      </p:pic>
      <p:sp>
        <p:nvSpPr>
          <p:cNvPr id="14" name="Title 3">
            <a:extLst>
              <a:ext uri="{FF2B5EF4-FFF2-40B4-BE49-F238E27FC236}">
                <a16:creationId xmlns:a16="http://schemas.microsoft.com/office/drawing/2014/main" id="{591BC0ED-3260-F844-B525-B5B4D2CC78D0}"/>
              </a:ext>
            </a:extLst>
          </p:cNvPr>
          <p:cNvSpPr>
            <a:spLocks noGrp="1"/>
          </p:cNvSpPr>
          <p:nvPr>
            <p:ph type="title" hasCustomPrompt="1"/>
          </p:nvPr>
        </p:nvSpPr>
        <p:spPr>
          <a:xfrm>
            <a:off x="716756" y="3126853"/>
            <a:ext cx="6858000" cy="818751"/>
          </a:xfrm>
        </p:spPr>
        <p:txBody>
          <a:bodyPr anchor="t" anchorCtr="0"/>
          <a:lstStyle>
            <a:lvl1pPr algn="l">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555213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Option#1 with Image">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FFED15-3BC1-9A47-85CA-5740A1734EB2}"/>
              </a:ext>
            </a:extLst>
          </p:cNvPr>
          <p:cNvSpPr txBox="1">
            <a:spLocks/>
          </p:cNvSpPr>
          <p:nvPr userDrawn="1"/>
        </p:nvSpPr>
        <p:spPr>
          <a:xfrm>
            <a:off x="8533209" y="6360641"/>
            <a:ext cx="610791"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200" smtClean="0"/>
              <a:pPr/>
              <a:t>‹#›</a:t>
            </a:fld>
            <a:endParaRPr lang="en-US" sz="1200" dirty="0"/>
          </a:p>
        </p:txBody>
      </p:sp>
      <p:pic>
        <p:nvPicPr>
          <p:cNvPr id="9" name="Graphic 8">
            <a:extLst>
              <a:ext uri="{FF2B5EF4-FFF2-40B4-BE49-F238E27FC236}">
                <a16:creationId xmlns:a16="http://schemas.microsoft.com/office/drawing/2014/main" id="{5893B466-AD85-BF49-A335-E853DA6FB0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01125" y="6418743"/>
            <a:ext cx="133350" cy="248920"/>
          </a:xfrm>
          <a:prstGeom prst="rect">
            <a:avLst/>
          </a:prstGeom>
        </p:spPr>
      </p:pic>
      <p:pic>
        <p:nvPicPr>
          <p:cNvPr id="12" name="Graphic 11">
            <a:extLst>
              <a:ext uri="{FF2B5EF4-FFF2-40B4-BE49-F238E27FC236}">
                <a16:creationId xmlns:a16="http://schemas.microsoft.com/office/drawing/2014/main" id="{35B54686-6941-2541-B096-11C08B1BDEA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16712" y="2051"/>
            <a:ext cx="177143" cy="6858000"/>
          </a:xfrm>
          <a:prstGeom prst="rect">
            <a:avLst/>
          </a:prstGeom>
        </p:spPr>
      </p:pic>
      <p:pic>
        <p:nvPicPr>
          <p:cNvPr id="13" name="Graphic 12">
            <a:extLst>
              <a:ext uri="{FF2B5EF4-FFF2-40B4-BE49-F238E27FC236}">
                <a16:creationId xmlns:a16="http://schemas.microsoft.com/office/drawing/2014/main" id="{A8808B5C-1859-104A-826C-D3A463154C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7655" y="250603"/>
            <a:ext cx="235259" cy="329298"/>
          </a:xfrm>
          <a:prstGeom prst="rect">
            <a:avLst/>
          </a:prstGeom>
        </p:spPr>
      </p:pic>
      <p:pic>
        <p:nvPicPr>
          <p:cNvPr id="6" name="Picture 5" descr="A picture containing text, computer, indoor, dark&#10;&#10;Description automatically generated">
            <a:extLst>
              <a:ext uri="{FF2B5EF4-FFF2-40B4-BE49-F238E27FC236}">
                <a16:creationId xmlns:a16="http://schemas.microsoft.com/office/drawing/2014/main" id="{DD51A410-A68C-D348-BF27-E9F9699B1D83}"/>
              </a:ext>
            </a:extLst>
          </p:cNvPr>
          <p:cNvPicPr>
            <a:picLocks noChangeAspect="1"/>
          </p:cNvPicPr>
          <p:nvPr userDrawn="1"/>
        </p:nvPicPr>
        <p:blipFill>
          <a:blip r:embed="rId8"/>
          <a:stretch>
            <a:fillRect/>
          </a:stretch>
        </p:blipFill>
        <p:spPr>
          <a:xfrm>
            <a:off x="8109661" y="92115"/>
            <a:ext cx="971786" cy="776493"/>
          </a:xfrm>
          <a:prstGeom prst="rect">
            <a:avLst/>
          </a:prstGeom>
        </p:spPr>
      </p:pic>
      <p:pic>
        <p:nvPicPr>
          <p:cNvPr id="3" name="Graphic 2">
            <a:extLst>
              <a:ext uri="{FF2B5EF4-FFF2-40B4-BE49-F238E27FC236}">
                <a16:creationId xmlns:a16="http://schemas.microsoft.com/office/drawing/2014/main" id="{9440361C-28D7-EA4E-9DF4-2815A3B2BB0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293600" y="300952"/>
            <a:ext cx="2076450" cy="228600"/>
          </a:xfrm>
          <a:prstGeom prst="rect">
            <a:avLst/>
          </a:prstGeom>
        </p:spPr>
      </p:pic>
    </p:spTree>
    <p:extLst>
      <p:ext uri="{BB962C8B-B14F-4D97-AF65-F5344CB8AC3E}">
        <p14:creationId xmlns:p14="http://schemas.microsoft.com/office/powerpoint/2010/main" val="126771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2"/>
            <a:ext cx="9144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pic>
        <p:nvPicPr>
          <p:cNvPr id="14" name="Graphic 13">
            <a:extLst>
              <a:ext uri="{FF2B5EF4-FFF2-40B4-BE49-F238E27FC236}">
                <a16:creationId xmlns:a16="http://schemas.microsoft.com/office/drawing/2014/main" id="{C698337F-7DD8-7B42-AE9F-1C15A834B6E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4434" y="1380678"/>
            <a:ext cx="3095133" cy="949829"/>
          </a:xfrm>
          <a:prstGeom prst="rect">
            <a:avLst/>
          </a:prstGeom>
        </p:spPr>
      </p:pic>
      <p:grpSp>
        <p:nvGrpSpPr>
          <p:cNvPr id="3" name="Group 2">
            <a:extLst>
              <a:ext uri="{FF2B5EF4-FFF2-40B4-BE49-F238E27FC236}">
                <a16:creationId xmlns:a16="http://schemas.microsoft.com/office/drawing/2014/main" id="{A15B8D55-1D7F-D740-8AB9-DB23116BE410}"/>
              </a:ext>
            </a:extLst>
          </p:cNvPr>
          <p:cNvGrpSpPr/>
          <p:nvPr userDrawn="1"/>
        </p:nvGrpSpPr>
        <p:grpSpPr>
          <a:xfrm>
            <a:off x="1472887" y="5952904"/>
            <a:ext cx="6342028" cy="400326"/>
            <a:chOff x="1896939" y="5952904"/>
            <a:chExt cx="8456037" cy="400326"/>
          </a:xfrm>
        </p:grpSpPr>
        <p:sp>
          <p:nvSpPr>
            <p:cNvPr id="10" name="TextBox 9">
              <a:extLst>
                <a:ext uri="{FF2B5EF4-FFF2-40B4-BE49-F238E27FC236}">
                  <a16:creationId xmlns:a16="http://schemas.microsoft.com/office/drawing/2014/main" id="{7B799641-4B53-2B4F-86DB-18C35E61614E}"/>
                </a:ext>
              </a:extLst>
            </p:cNvPr>
            <p:cNvSpPr txBox="1"/>
            <p:nvPr userDrawn="1"/>
          </p:nvSpPr>
          <p:spPr>
            <a:xfrm>
              <a:off x="2188374" y="5964056"/>
              <a:ext cx="2659052" cy="285463"/>
            </a:xfrm>
            <a:prstGeom prst="rect">
              <a:avLst/>
            </a:prstGeom>
            <a:noFill/>
          </p:spPr>
          <p:txBody>
            <a:bodyPr wrap="square" rtlCol="0">
              <a:spAutoFit/>
            </a:bodyPr>
            <a:lstStyle/>
            <a:p>
              <a:pPr lvl="0">
                <a:lnSpc>
                  <a:spcPts val="1725"/>
                </a:lnSpc>
              </a:pPr>
              <a:r>
                <a:rPr lang="en-US" sz="1125" b="1" dirty="0">
                  <a:solidFill>
                    <a:schemeClr val="bg2"/>
                  </a:solidFill>
                  <a:latin typeface="Tahoma" panose="020B0604030504040204" pitchFamily="34" charset="0"/>
                  <a:ea typeface="Tahoma" panose="020B0604030504040204" pitchFamily="34" charset="0"/>
                  <a:cs typeface="Tahoma" panose="020B0604030504040204" pitchFamily="34" charset="0"/>
                </a:rPr>
                <a:t>800 </a:t>
              </a:r>
              <a:r>
                <a:rPr lang="en-US" sz="1125" b="1" dirty="0" err="1">
                  <a:solidFill>
                    <a:schemeClr val="bg2"/>
                  </a:solidFill>
                  <a:latin typeface="Tahoma" panose="020B0604030504040204" pitchFamily="34" charset="0"/>
                  <a:ea typeface="Tahoma" panose="020B0604030504040204" pitchFamily="34" charset="0"/>
                  <a:cs typeface="Tahoma" panose="020B0604030504040204" pitchFamily="34" charset="0"/>
                </a:rPr>
                <a:t>MyHCT</a:t>
              </a:r>
              <a:r>
                <a:rPr lang="en-US" sz="1125" b="1" dirty="0">
                  <a:solidFill>
                    <a:schemeClr val="bg2"/>
                  </a:solidFill>
                  <a:latin typeface="Tahoma" panose="020B0604030504040204" pitchFamily="34" charset="0"/>
                  <a:ea typeface="Tahoma" panose="020B0604030504040204" pitchFamily="34" charset="0"/>
                  <a:cs typeface="Tahoma" panose="020B0604030504040204" pitchFamily="34" charset="0"/>
                </a:rPr>
                <a:t> (800 69428)</a:t>
              </a:r>
            </a:p>
          </p:txBody>
        </p:sp>
        <p:pic>
          <p:nvPicPr>
            <p:cNvPr id="11" name="Graphic 10">
              <a:extLst>
                <a:ext uri="{FF2B5EF4-FFF2-40B4-BE49-F238E27FC236}">
                  <a16:creationId xmlns:a16="http://schemas.microsoft.com/office/drawing/2014/main" id="{2334549F-B791-094D-904B-02DFE9589DA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02299" y="6003908"/>
              <a:ext cx="273124" cy="273124"/>
            </a:xfrm>
            <a:prstGeom prst="rect">
              <a:avLst/>
            </a:prstGeom>
          </p:spPr>
        </p:pic>
        <p:pic>
          <p:nvPicPr>
            <p:cNvPr id="16" name="Graphic 15">
              <a:extLst>
                <a:ext uri="{FF2B5EF4-FFF2-40B4-BE49-F238E27FC236}">
                  <a16:creationId xmlns:a16="http://schemas.microsoft.com/office/drawing/2014/main" id="{B95E0A5D-6B5A-574A-952B-5CCC36F4248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96939" y="6065869"/>
              <a:ext cx="276096" cy="184064"/>
            </a:xfrm>
            <a:prstGeom prst="rect">
              <a:avLst/>
            </a:prstGeom>
          </p:spPr>
        </p:pic>
        <p:sp>
          <p:nvSpPr>
            <p:cNvPr id="17" name="TextBox 16">
              <a:extLst>
                <a:ext uri="{FF2B5EF4-FFF2-40B4-BE49-F238E27FC236}">
                  <a16:creationId xmlns:a16="http://schemas.microsoft.com/office/drawing/2014/main" id="{B2A00D36-E1AC-D74E-998F-CC798B2ACD8B}"/>
                </a:ext>
              </a:extLst>
            </p:cNvPr>
            <p:cNvSpPr txBox="1"/>
            <p:nvPr userDrawn="1"/>
          </p:nvSpPr>
          <p:spPr>
            <a:xfrm>
              <a:off x="5293734" y="5952904"/>
              <a:ext cx="2659052" cy="285463"/>
            </a:xfrm>
            <a:prstGeom prst="rect">
              <a:avLst/>
            </a:prstGeom>
            <a:noFill/>
          </p:spPr>
          <p:txBody>
            <a:bodyPr wrap="square" rtlCol="0">
              <a:spAutoFit/>
            </a:bodyPr>
            <a:lstStyle/>
            <a:p>
              <a:pPr lvl="0">
                <a:lnSpc>
                  <a:spcPts val="1725"/>
                </a:lnSpc>
              </a:pPr>
              <a:r>
                <a:rPr lang="en-US" sz="1125" b="1" dirty="0" err="1">
                  <a:solidFill>
                    <a:schemeClr val="bg2"/>
                  </a:solidFill>
                  <a:latin typeface="Tahoma" panose="020B0604030504040204" pitchFamily="34" charset="0"/>
                  <a:ea typeface="Tahoma" panose="020B0604030504040204" pitchFamily="34" charset="0"/>
                  <a:cs typeface="Tahoma" panose="020B0604030504040204" pitchFamily="34" charset="0"/>
                </a:rPr>
                <a:t>www.hct.ac.ae</a:t>
              </a:r>
              <a:endParaRPr lang="en-US" sz="1125"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pic>
          <p:nvPicPr>
            <p:cNvPr id="13" name="Graphic 12">
              <a:extLst>
                <a:ext uri="{FF2B5EF4-FFF2-40B4-BE49-F238E27FC236}">
                  <a16:creationId xmlns:a16="http://schemas.microsoft.com/office/drawing/2014/main" id="{BCEE45B5-14AA-FB49-B39F-4EEAEEE0834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1430" y="5976856"/>
              <a:ext cx="3161546" cy="376374"/>
            </a:xfrm>
            <a:prstGeom prst="rect">
              <a:avLst/>
            </a:prstGeom>
          </p:spPr>
        </p:pic>
      </p:grpSp>
    </p:spTree>
    <p:extLst>
      <p:ext uri="{BB962C8B-B14F-4D97-AF65-F5344CB8AC3E}">
        <p14:creationId xmlns:p14="http://schemas.microsoft.com/office/powerpoint/2010/main" val="89033760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6220-37C9-1B49-3B51-EB28B8F7344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C28BC4-EEB8-3B64-77C4-FCEA75274D8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D76988-C748-E4EC-1931-54DFEA25EBDB}"/>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5" name="Footer Placeholder 4">
            <a:extLst>
              <a:ext uri="{FF2B5EF4-FFF2-40B4-BE49-F238E27FC236}">
                <a16:creationId xmlns:a16="http://schemas.microsoft.com/office/drawing/2014/main" id="{E7B89266-37AA-E40D-6593-DD81447AFA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9AE319-4F48-4484-38F1-838D5FC6A669}"/>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23967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53B1-0E25-2EC6-66C9-D256703B5D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4D9AB3-5FFC-E80D-1156-FAE5C5F97E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37C8E6-E4CF-2048-A79E-1FDF063AB25B}"/>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5" name="Footer Placeholder 4">
            <a:extLst>
              <a:ext uri="{FF2B5EF4-FFF2-40B4-BE49-F238E27FC236}">
                <a16:creationId xmlns:a16="http://schemas.microsoft.com/office/drawing/2014/main" id="{6567389E-EE80-E7FD-1B21-90400DCB69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8F8B0C-6F9F-C26B-3D27-4B9099CFEB8D}"/>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1641687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5EA3-219B-E9C9-C37F-86593F2A19C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74ACD5-C6F7-B64C-808D-754E9755DF2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0E69E8-BD55-929B-FC71-093577EEBA1D}"/>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5" name="Footer Placeholder 4">
            <a:extLst>
              <a:ext uri="{FF2B5EF4-FFF2-40B4-BE49-F238E27FC236}">
                <a16:creationId xmlns:a16="http://schemas.microsoft.com/office/drawing/2014/main" id="{AE8858B0-C72B-83FD-6AC9-21A3A70BB5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88CA44-AA87-C8B1-B3CC-1069EB277115}"/>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46153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3CE9-FDA7-3122-5FA9-80A430ADD0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815D4D-8393-5A12-AA2B-EBB6C54A69C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294DC3-2A08-9809-06BC-9C53A811EFF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A3CF01-A684-B042-9033-B5C96C0AD1C2}"/>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6" name="Footer Placeholder 5">
            <a:extLst>
              <a:ext uri="{FF2B5EF4-FFF2-40B4-BE49-F238E27FC236}">
                <a16:creationId xmlns:a16="http://schemas.microsoft.com/office/drawing/2014/main" id="{D2AD4F2F-AD42-B4D8-1C17-C5018EC994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8E367E-FACA-7E62-CE65-5B9CAF6BE379}"/>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2940150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CFB62C-4962-B640-A9E2-F1283C2516EC}"/>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07EA1AFA-AD41-164B-9155-BEFC5B7F32DF}"/>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8276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C457-1D64-D61E-BE7B-5EE2F2362A57}"/>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0C3AA0-F5D1-C1F8-1AD1-E206CC38923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3F9DA-C7B8-FA4F-C758-45DDCD93F8B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F5453E-046D-1588-2BA6-41CB4552945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82C54E-3D2C-EDF2-A031-093CB7C7406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5B84DE-E8E2-1D80-4489-B6D39995AFF0}"/>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8" name="Footer Placeholder 7">
            <a:extLst>
              <a:ext uri="{FF2B5EF4-FFF2-40B4-BE49-F238E27FC236}">
                <a16:creationId xmlns:a16="http://schemas.microsoft.com/office/drawing/2014/main" id="{6D038C5C-E685-88A8-B2FB-2703B95F8B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502FAE-6A7E-D272-CBF1-303043385073}"/>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402754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27B-7466-8F08-422E-5CFC80E15C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D9E079-BE06-A438-C23B-09A2855C4C59}"/>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4" name="Footer Placeholder 3">
            <a:extLst>
              <a:ext uri="{FF2B5EF4-FFF2-40B4-BE49-F238E27FC236}">
                <a16:creationId xmlns:a16="http://schemas.microsoft.com/office/drawing/2014/main" id="{26AB4AE7-1100-30C1-9598-B0EFDAE5BF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EA2437-01F2-B1E5-9E5B-43E847A0E594}"/>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671514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9B7D3-1138-95A9-5B16-4B91A4D59DF0}"/>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3" name="Footer Placeholder 2">
            <a:extLst>
              <a:ext uri="{FF2B5EF4-FFF2-40B4-BE49-F238E27FC236}">
                <a16:creationId xmlns:a16="http://schemas.microsoft.com/office/drawing/2014/main" id="{99E47ED9-D695-741F-F0BA-935732985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1CEB7F-EE87-7779-6C65-FAC688621A08}"/>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1719666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2E89-AC33-8FC1-2DB0-710A6E6A0A1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021B9C-C5BB-FC08-B074-50C6A322D4B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5D5FC0-0D61-06C6-3BAE-D177ED9C555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15BC1C-C448-C689-43E2-6EACA99D37A2}"/>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6" name="Footer Placeholder 5">
            <a:extLst>
              <a:ext uri="{FF2B5EF4-FFF2-40B4-BE49-F238E27FC236}">
                <a16:creationId xmlns:a16="http://schemas.microsoft.com/office/drawing/2014/main" id="{350044DD-3F8F-55A6-CED3-F897CE2DE3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3439AC-9F68-D4F8-2193-5B9488F30B4C}"/>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40937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3509-61C3-E038-0976-E8F0FC63B52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0D652E-7485-C62E-4F6C-B36F8F48325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41F5FC-FF6C-1972-EB1C-FE6A875789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A1200-E214-15BC-BE57-497E911AE0E9}"/>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6" name="Footer Placeholder 5">
            <a:extLst>
              <a:ext uri="{FF2B5EF4-FFF2-40B4-BE49-F238E27FC236}">
                <a16:creationId xmlns:a16="http://schemas.microsoft.com/office/drawing/2014/main" id="{F3412827-AC84-F662-64D2-BC33577D4C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EA406B-22EF-6694-93DD-1DDAA4C358DF}"/>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431402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AB78-F9D1-2BF7-9CA6-18B1281C37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ECE7D6-26F0-6FB1-F3BF-30CE992457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1CC5C-7F94-41C3-96BD-1150D690FB09}"/>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5" name="Footer Placeholder 4">
            <a:extLst>
              <a:ext uri="{FF2B5EF4-FFF2-40B4-BE49-F238E27FC236}">
                <a16:creationId xmlns:a16="http://schemas.microsoft.com/office/drawing/2014/main" id="{261688EF-6E62-C48E-81F9-B76505421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919C7F-1A60-6236-9FC6-0A06E2174583}"/>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2222707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7345E7-AE26-9EF5-9305-44ECEB50293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04D8C9-BD09-5134-0F74-646975308D5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C96DB6-2237-60F0-71D8-44724C73CBA4}"/>
              </a:ext>
            </a:extLst>
          </p:cNvPr>
          <p:cNvSpPr>
            <a:spLocks noGrp="1"/>
          </p:cNvSpPr>
          <p:nvPr>
            <p:ph type="dt" sz="half" idx="10"/>
          </p:nvPr>
        </p:nvSpPr>
        <p:spPr/>
        <p:txBody>
          <a:bodyPr/>
          <a:lstStyle/>
          <a:p>
            <a:fld id="{4780B45E-B075-46EB-9A81-B688FADC93DB}" type="datetimeFigureOut">
              <a:rPr lang="en-GB" smtClean="0"/>
              <a:t>09/01/2024</a:t>
            </a:fld>
            <a:endParaRPr lang="en-GB"/>
          </a:p>
        </p:txBody>
      </p:sp>
      <p:sp>
        <p:nvSpPr>
          <p:cNvPr id="5" name="Footer Placeholder 4">
            <a:extLst>
              <a:ext uri="{FF2B5EF4-FFF2-40B4-BE49-F238E27FC236}">
                <a16:creationId xmlns:a16="http://schemas.microsoft.com/office/drawing/2014/main" id="{78153F3C-9762-83DE-F64E-AE18B26AB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6D18A3-5C06-CEBA-4AAF-42FF1136D9A7}"/>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423405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CFAD-7EF7-C730-CB8D-C362F915B47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8F502B-53EA-44A7-47CB-A9F8A44B9B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B4491D-6113-F4FB-D60E-DA5CC49ED3B0}"/>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5" name="Footer Placeholder 4">
            <a:extLst>
              <a:ext uri="{FF2B5EF4-FFF2-40B4-BE49-F238E27FC236}">
                <a16:creationId xmlns:a16="http://schemas.microsoft.com/office/drawing/2014/main" id="{BBBEEE8B-60D6-6C75-FCC8-032AB009B4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8161F4-7CCF-4024-A14D-6F0D0D52F9F8}"/>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1502503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FC9F-4678-13F9-FEAF-97A4A3D1A6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BFE6F-4B13-5414-B211-3747D199A9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B6E4AF-EF27-9E08-FFE1-B4578D4DDDC8}"/>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5" name="Footer Placeholder 4">
            <a:extLst>
              <a:ext uri="{FF2B5EF4-FFF2-40B4-BE49-F238E27FC236}">
                <a16:creationId xmlns:a16="http://schemas.microsoft.com/office/drawing/2014/main" id="{EAD5D235-10A9-09F7-A12E-4E55E3EAFE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9C374-F888-2F69-5DD1-1CAC787D0C7A}"/>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559455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7890-5511-5355-E2DC-E195AC20C3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A17868-9BC6-9BB1-8529-8A4FD76B521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CEBE9-98CA-D08E-C1EA-82DFCAFEB1FA}"/>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5" name="Footer Placeholder 4">
            <a:extLst>
              <a:ext uri="{FF2B5EF4-FFF2-40B4-BE49-F238E27FC236}">
                <a16:creationId xmlns:a16="http://schemas.microsoft.com/office/drawing/2014/main" id="{7A9FE520-8A48-F93B-122F-1DD1081DAC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63F621-5393-4175-E606-058CC6905356}"/>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32173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30544-BA98-DC4C-8DAA-D53FA8D7EBC9}"/>
              </a:ext>
            </a:extLst>
          </p:cNvPr>
          <p:cNvPicPr>
            <a:picLocks noChangeAspect="1"/>
          </p:cNvPicPr>
          <p:nvPr userDrawn="1"/>
        </p:nvPicPr>
        <p:blipFill>
          <a:blip r:embed="rId2"/>
          <a:stretch>
            <a:fillRect/>
          </a:stretch>
        </p:blipFill>
        <p:spPr>
          <a:xfrm>
            <a:off x="-421" y="0"/>
            <a:ext cx="9170582"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B31A58AD-61B6-D641-975E-E26083B60E7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68071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C0D8-4DAA-AEDE-37BE-6C38A5E212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CF21F-5CB9-12EC-C5B4-F738AB69A6B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7C4FD1-704C-CD94-F981-695B92CA77E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5A6328-2CCE-261D-CBCF-793DC7AE9B79}"/>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6" name="Footer Placeholder 5">
            <a:extLst>
              <a:ext uri="{FF2B5EF4-FFF2-40B4-BE49-F238E27FC236}">
                <a16:creationId xmlns:a16="http://schemas.microsoft.com/office/drawing/2014/main" id="{544CD9C3-252E-3EB5-2ED3-FE6EAD2106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112724-47C3-95AB-F0BC-5C6E05773B01}"/>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620447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F048-26A3-3B7E-5090-79676BC7C087}"/>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6BB2A-A58B-72E5-38C3-705FD9A6BBE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F8C7BC-2C14-4151-1336-52D5AE1AB51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0D23BE-8665-B14B-2021-7F4F86A18DC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F13F28-C720-910F-DC90-3CE6A6B4CA4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EA56AB-0AD2-C7BA-8A0C-73F4204E091E}"/>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8" name="Footer Placeholder 7">
            <a:extLst>
              <a:ext uri="{FF2B5EF4-FFF2-40B4-BE49-F238E27FC236}">
                <a16:creationId xmlns:a16="http://schemas.microsoft.com/office/drawing/2014/main" id="{D0738E41-7324-4F4A-D016-2BE098E089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04F5A2-0974-96DD-25F7-AD6D8FB29834}"/>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929723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43BF-63BB-4594-497E-D96C4798B3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AB0974-FCDF-54D5-2BC3-9C1181778696}"/>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4" name="Footer Placeholder 3">
            <a:extLst>
              <a:ext uri="{FF2B5EF4-FFF2-40B4-BE49-F238E27FC236}">
                <a16:creationId xmlns:a16="http://schemas.microsoft.com/office/drawing/2014/main" id="{E510EF7A-3BBC-7D4A-3D8A-3CA98BCD53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CA2551-4E86-FD53-D913-0BEEE5E28723}"/>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781078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646F1F-D50B-163C-2A95-68A1C76A5E5C}"/>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3" name="Footer Placeholder 2">
            <a:extLst>
              <a:ext uri="{FF2B5EF4-FFF2-40B4-BE49-F238E27FC236}">
                <a16:creationId xmlns:a16="http://schemas.microsoft.com/office/drawing/2014/main" id="{6A4722A4-AFF4-456D-83DE-79933C248D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E1B471-CB2C-7A5E-DC8A-E6694F6C8C49}"/>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533209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9259-7285-CACC-5822-C9F8462191E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332EA9-AB5B-5A37-1F2A-4FA7F891208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93FC14-C1C1-7587-5545-64921B58742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B568C-BD09-A77D-E47A-9BB8B0A9AA48}"/>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6" name="Footer Placeholder 5">
            <a:extLst>
              <a:ext uri="{FF2B5EF4-FFF2-40B4-BE49-F238E27FC236}">
                <a16:creationId xmlns:a16="http://schemas.microsoft.com/office/drawing/2014/main" id="{478AED3A-6AD0-4878-5E78-142E58FC9B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87B367-243B-B456-9B75-D74F24917BA2}"/>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61216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6B93-47ED-4FD4-36F1-6D1C5BD72E5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923CBD-ACB1-635B-F552-08A8C39CCF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5C6D55-9C0E-6BDA-FBFF-EBC68910155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8BB6E-0244-E959-C293-B01F8073217F}"/>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6" name="Footer Placeholder 5">
            <a:extLst>
              <a:ext uri="{FF2B5EF4-FFF2-40B4-BE49-F238E27FC236}">
                <a16:creationId xmlns:a16="http://schemas.microsoft.com/office/drawing/2014/main" id="{04EED160-C5F0-B4F8-5427-34FFB0E9EC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C588A7-3FAC-7EF1-D3F8-B65D0262566F}"/>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4280361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382B-F991-B265-8B58-8252938002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7FFE3C-0B14-9CB0-B8A5-E9CC19A11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32EFA-6BCA-8B80-FF25-E7065A52CE75}"/>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5" name="Footer Placeholder 4">
            <a:extLst>
              <a:ext uri="{FF2B5EF4-FFF2-40B4-BE49-F238E27FC236}">
                <a16:creationId xmlns:a16="http://schemas.microsoft.com/office/drawing/2014/main" id="{ADC1DC17-BDC9-7371-3244-997154C9F4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1A261D-81DD-2E23-07C7-621F3C5C054A}"/>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922779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C026D-2378-E1C8-DE08-9CDBB0C3F5C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D468AD-1E35-1BAD-FB73-72163E4330E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4C63DE-DE16-43E4-43A2-CD8EB938AACA}"/>
              </a:ext>
            </a:extLst>
          </p:cNvPr>
          <p:cNvSpPr>
            <a:spLocks noGrp="1"/>
          </p:cNvSpPr>
          <p:nvPr>
            <p:ph type="dt" sz="half" idx="10"/>
          </p:nvPr>
        </p:nvSpPr>
        <p:spPr/>
        <p:txBody>
          <a:bodyPr/>
          <a:lstStyle/>
          <a:p>
            <a:fld id="{AA23864E-3194-49F5-AD7D-CA79FD01078B}" type="datetimeFigureOut">
              <a:rPr lang="en-GB" smtClean="0"/>
              <a:t>09/01/2024</a:t>
            </a:fld>
            <a:endParaRPr lang="en-GB"/>
          </a:p>
        </p:txBody>
      </p:sp>
      <p:sp>
        <p:nvSpPr>
          <p:cNvPr id="5" name="Footer Placeholder 4">
            <a:extLst>
              <a:ext uri="{FF2B5EF4-FFF2-40B4-BE49-F238E27FC236}">
                <a16:creationId xmlns:a16="http://schemas.microsoft.com/office/drawing/2014/main" id="{5443962D-2164-3743-6128-7999AABDE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8F91C5-94DB-EFC9-FD80-04134373E2CF}"/>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769150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8520" y="503970"/>
            <a:ext cx="833378" cy="5811838"/>
          </a:xfrm>
          <a:prstGeom prst="rect">
            <a:avLst/>
          </a:prstGeom>
        </p:spPr>
        <p:txBody>
          <a:bodyPr vert="eaVert"/>
          <a:lstStyle>
            <a:lvl1pPr>
              <a:defRPr sz="2550" b="1">
                <a:solidFill>
                  <a:srgbClr val="69216A"/>
                </a:solidFill>
              </a:defRPr>
            </a:lvl1pPr>
          </a:lstStyle>
          <a:p>
            <a:r>
              <a:rPr lang="en-US"/>
              <a:t>Click to edit Master title style</a:t>
            </a:r>
          </a:p>
        </p:txBody>
      </p:sp>
      <p:sp>
        <p:nvSpPr>
          <p:cNvPr id="3" name="Vertical Text Placeholder 2"/>
          <p:cNvSpPr>
            <a:spLocks noGrp="1"/>
          </p:cNvSpPr>
          <p:nvPr>
            <p:ph type="body" orient="vert" idx="1"/>
          </p:nvPr>
        </p:nvSpPr>
        <p:spPr>
          <a:xfrm>
            <a:off x="516516" y="503970"/>
            <a:ext cx="6993279" cy="5824538"/>
          </a:xfrm>
          <a:prstGeom prst="rect">
            <a:avLst/>
          </a:prstGeom>
        </p:spPr>
        <p:txBody>
          <a:bodyPr vert="eaVert"/>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407443" y="597001"/>
            <a:ext cx="1253069" cy="260351"/>
          </a:xfrm>
          <a:prstGeom prst="rect">
            <a:avLst/>
          </a:prstGeom>
        </p:spPr>
        <p:txBody>
          <a:bodyPr anchor="ctr"/>
          <a:lstStyle>
            <a:lvl1pPr>
              <a:defRPr sz="750">
                <a:solidFill>
                  <a:schemeClr val="bg1"/>
                </a:solidFill>
              </a:defRPr>
            </a:lvl1pPr>
          </a:lstStyle>
          <a:p>
            <a:fld id="{7F3777FD-75A6-B146-A4D0-80CAC805A384}" type="datetime4">
              <a:rPr lang="en-GB" smtClean="0"/>
              <a:pPr/>
              <a:t>09 January 2024</a:t>
            </a:fld>
            <a:endParaRPr lang="en-US"/>
          </a:p>
        </p:txBody>
      </p:sp>
      <p:sp>
        <p:nvSpPr>
          <p:cNvPr id="5" name="Footer Placeholder 4"/>
          <p:cNvSpPr>
            <a:spLocks noGrp="1"/>
          </p:cNvSpPr>
          <p:nvPr>
            <p:ph type="ftr" sz="quarter" idx="11"/>
          </p:nvPr>
        </p:nvSpPr>
        <p:spPr>
          <a:xfrm rot="5400000">
            <a:off x="-2221439" y="3309781"/>
            <a:ext cx="4881057" cy="268714"/>
          </a:xfrm>
          <a:prstGeom prst="rect">
            <a:avLst/>
          </a:prstGeom>
        </p:spPr>
        <p:txBody>
          <a:bodyPr anchor="ctr"/>
          <a:lstStyle>
            <a:lvl1pPr algn="l">
              <a:defRPr sz="750">
                <a:solidFill>
                  <a:schemeClr val="bg1"/>
                </a:solidFill>
              </a:defRPr>
            </a:lvl1pPr>
          </a:lstStyle>
          <a:p>
            <a:endParaRPr lang="en-US"/>
          </a:p>
        </p:txBody>
      </p:sp>
      <p:sp>
        <p:nvSpPr>
          <p:cNvPr id="6" name="Slide Number Placeholder 5"/>
          <p:cNvSpPr>
            <a:spLocks noGrp="1"/>
          </p:cNvSpPr>
          <p:nvPr>
            <p:ph type="sldNum" sz="quarter" idx="12"/>
          </p:nvPr>
        </p:nvSpPr>
        <p:spPr>
          <a:xfrm rot="5400000">
            <a:off x="-19844" y="3569857"/>
            <a:ext cx="431799" cy="268715"/>
          </a:xfrm>
          <a:prstGeom prst="rect">
            <a:avLst/>
          </a:prstGeom>
        </p:spPr>
        <p:txBody>
          <a:bodyPr anchor="ctr"/>
          <a:lstStyle>
            <a:lvl1pPr>
              <a:defRPr sz="900">
                <a:solidFill>
                  <a:schemeClr val="bg1"/>
                </a:solidFill>
              </a:defRPr>
            </a:lvl1pPr>
          </a:lstStyle>
          <a:p>
            <a:fld id="{7ED9267D-069E-5F46-80B9-B3F4B7546357}" type="slidenum">
              <a:rPr lang="en-US" smtClean="0"/>
              <a:pPr/>
              <a:t>‹#›</a:t>
            </a:fld>
            <a:endParaRPr lang="en-US"/>
          </a:p>
        </p:txBody>
      </p:sp>
    </p:spTree>
    <p:extLst>
      <p:ext uri="{BB962C8B-B14F-4D97-AF65-F5344CB8AC3E}">
        <p14:creationId xmlns:p14="http://schemas.microsoft.com/office/powerpoint/2010/main" val="58990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E18E-F951-D16A-E5F9-6AC4FE59A0C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EE3112-E820-207A-F7A3-64611AB5944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1A7E10-7ECB-C8C1-9C21-5B3A265410F1}"/>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5" name="Footer Placeholder 4">
            <a:extLst>
              <a:ext uri="{FF2B5EF4-FFF2-40B4-BE49-F238E27FC236}">
                <a16:creationId xmlns:a16="http://schemas.microsoft.com/office/drawing/2014/main" id="{95FE7CE6-9369-8D9A-A236-9DF4C0DE8D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9D999D-B64C-F84F-412C-1405F1BA3E84}"/>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44143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F699698-EB77-1944-8E4D-49ACB529E224}"/>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429350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C134-2248-D995-72D2-D5388804DF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E4C1C-2763-49D5-2190-280EE4172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64289-CEA1-04FE-2166-C79E5D6E5404}"/>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5" name="Footer Placeholder 4">
            <a:extLst>
              <a:ext uri="{FF2B5EF4-FFF2-40B4-BE49-F238E27FC236}">
                <a16:creationId xmlns:a16="http://schemas.microsoft.com/office/drawing/2014/main" id="{C7FE3981-8950-0EFF-1D39-3806A8E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4E9030-B24F-592A-7884-9069B79D645B}"/>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2176875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0258-8DF5-D937-7E92-ECC59B39B64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BEDC79-180F-0CE8-4BBE-44E078D85C3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D85783-92A5-ABBB-A0B5-6129CC7C787A}"/>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5" name="Footer Placeholder 4">
            <a:extLst>
              <a:ext uri="{FF2B5EF4-FFF2-40B4-BE49-F238E27FC236}">
                <a16:creationId xmlns:a16="http://schemas.microsoft.com/office/drawing/2014/main" id="{6033E54C-828B-E34E-B94D-0F5EBD5E9B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3E25AC-4B46-DB23-0625-09EF5629DFC1}"/>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697830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1D2E-F2C0-AA2C-3098-1EB7C52D09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08D3-9C37-3813-6750-3F369EA957F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65D462-EB7E-5DFD-987D-2F17448D3B6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149BEC-9CBF-B573-2EDA-6A21E710E262}"/>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6" name="Footer Placeholder 5">
            <a:extLst>
              <a:ext uri="{FF2B5EF4-FFF2-40B4-BE49-F238E27FC236}">
                <a16:creationId xmlns:a16="http://schemas.microsoft.com/office/drawing/2014/main" id="{653DA887-60D5-2A5B-3DCC-C08D764C9B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EE7A57-7FB9-AAF6-455B-D56C0606223C}"/>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78571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0B98-5F54-8342-D9EE-28D756D5CB3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E42BEB-3A56-70CD-476D-246FA4D2B7C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BF12E1-9EDB-AB97-9824-732925C76D9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02D057-DE32-6400-1036-5B34D7C9D1C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E6368-E6BC-027F-8C2E-8575B5927BA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C48CC0-ED44-176D-6006-8DEAB71655AE}"/>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8" name="Footer Placeholder 7">
            <a:extLst>
              <a:ext uri="{FF2B5EF4-FFF2-40B4-BE49-F238E27FC236}">
                <a16:creationId xmlns:a16="http://schemas.microsoft.com/office/drawing/2014/main" id="{04410D46-5CDB-58AC-D712-C888BA5023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E5E7C6-392F-68A9-7A70-67817B616AF6}"/>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603077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38AF-1582-C9AF-507B-E6CF13579A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04F9FB-B20D-49C8-9D34-CC55DB00645A}"/>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4" name="Footer Placeholder 3">
            <a:extLst>
              <a:ext uri="{FF2B5EF4-FFF2-40B4-BE49-F238E27FC236}">
                <a16:creationId xmlns:a16="http://schemas.microsoft.com/office/drawing/2014/main" id="{175FDAC0-41B3-C86A-DFD8-263E82737F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8B09A3-88E0-0873-7113-A0057BAB210A}"/>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478032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EB465-2A2B-28D9-8F41-9EAC70E29FAB}"/>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3" name="Footer Placeholder 2">
            <a:extLst>
              <a:ext uri="{FF2B5EF4-FFF2-40B4-BE49-F238E27FC236}">
                <a16:creationId xmlns:a16="http://schemas.microsoft.com/office/drawing/2014/main" id="{418AC621-E3EC-A895-FD1A-3FE5D6542F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7AAC94-5FD5-3109-7EF2-6C97A4A136C9}"/>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030831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E5B4-7253-BB67-A58A-61D0C898240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F7B0BE-80AA-DBC8-800A-BFFB92EA497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9E32469-D2E2-E3DF-E3AF-1E381B6294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DDDC1-22B2-9549-59AC-1824E7F7559C}"/>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6" name="Footer Placeholder 5">
            <a:extLst>
              <a:ext uri="{FF2B5EF4-FFF2-40B4-BE49-F238E27FC236}">
                <a16:creationId xmlns:a16="http://schemas.microsoft.com/office/drawing/2014/main" id="{DC3AA07B-4139-2EF1-5E12-0D890D0BB0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E2BD0E-03A6-60B2-A06A-352147F18EC1}"/>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095405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2AAF-02FD-D19A-071C-71D223BB75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FBDFBEC-4BE8-45CC-84AE-5121D807A20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C686CA-409F-323D-FCF5-688A8D5F0D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CFC4D-CEC6-AEFF-4DC5-D05FEA71F516}"/>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6" name="Footer Placeholder 5">
            <a:extLst>
              <a:ext uri="{FF2B5EF4-FFF2-40B4-BE49-F238E27FC236}">
                <a16:creationId xmlns:a16="http://schemas.microsoft.com/office/drawing/2014/main" id="{5EC34785-CD89-B81F-7195-717245E760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A2B9D2-5637-125D-6C30-5FDA61F1F789}"/>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667602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C5F6-34A6-B230-6381-BA559687AA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E5A183-BAD3-E9A4-40B6-803F38F553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64B99A-1685-C820-2263-62661B95B818}"/>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5" name="Footer Placeholder 4">
            <a:extLst>
              <a:ext uri="{FF2B5EF4-FFF2-40B4-BE49-F238E27FC236}">
                <a16:creationId xmlns:a16="http://schemas.microsoft.com/office/drawing/2014/main" id="{4C5F5511-B8FA-3E85-FCB3-4D0D42041F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CD849-FA74-2E76-B7A2-7C2768F13AEB}"/>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555763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97C0E-97C2-8986-9263-8A924B57A92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FF6AF1-AAFC-66FF-2DAB-38979F861F4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6CF57A-15FB-B9AA-59CC-0D0BD354687A}"/>
              </a:ext>
            </a:extLst>
          </p:cNvPr>
          <p:cNvSpPr>
            <a:spLocks noGrp="1"/>
          </p:cNvSpPr>
          <p:nvPr>
            <p:ph type="dt" sz="half" idx="10"/>
          </p:nvPr>
        </p:nvSpPr>
        <p:spPr/>
        <p:txBody>
          <a:bodyPr/>
          <a:lstStyle/>
          <a:p>
            <a:fld id="{B4293A07-6EEE-4574-8C4C-2CB6866EFCCD}" type="datetimeFigureOut">
              <a:rPr lang="en-GB" smtClean="0"/>
              <a:t>09/01/2024</a:t>
            </a:fld>
            <a:endParaRPr lang="en-GB"/>
          </a:p>
        </p:txBody>
      </p:sp>
      <p:sp>
        <p:nvSpPr>
          <p:cNvPr id="5" name="Footer Placeholder 4">
            <a:extLst>
              <a:ext uri="{FF2B5EF4-FFF2-40B4-BE49-F238E27FC236}">
                <a16:creationId xmlns:a16="http://schemas.microsoft.com/office/drawing/2014/main" id="{E6EE62C7-5AAB-2D22-297C-6D351D7F07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1313DF-D4CD-360C-95CD-45A840C27E29}"/>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503840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vider Slides for Sess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717955" y="3713061"/>
            <a:ext cx="6857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pic>
        <p:nvPicPr>
          <p:cNvPr id="25" name="Graphic 24">
            <a:extLst>
              <a:ext uri="{FF2B5EF4-FFF2-40B4-BE49-F238E27FC236}">
                <a16:creationId xmlns:a16="http://schemas.microsoft.com/office/drawing/2014/main" id="{4E4DC168-AD7A-524E-9D94-2B3F22C5AB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16712" y="2051"/>
            <a:ext cx="177143" cy="6858000"/>
          </a:xfrm>
          <a:prstGeom prst="rect">
            <a:avLst/>
          </a:prstGeom>
        </p:spPr>
      </p:pic>
      <p:pic>
        <p:nvPicPr>
          <p:cNvPr id="26" name="Graphic 25">
            <a:extLst>
              <a:ext uri="{FF2B5EF4-FFF2-40B4-BE49-F238E27FC236}">
                <a16:creationId xmlns:a16="http://schemas.microsoft.com/office/drawing/2014/main" id="{8421EEAF-DF6B-B045-AEFE-F3CF6D659E5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7655" y="250603"/>
            <a:ext cx="235259" cy="329298"/>
          </a:xfrm>
          <a:prstGeom prst="rect">
            <a:avLst/>
          </a:prstGeom>
        </p:spPr>
      </p:pic>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717947" y="2962275"/>
            <a:ext cx="6042422"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33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4CF312-5D03-9941-562D-BDC01DA8EF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2270" y="644052"/>
            <a:ext cx="2243137" cy="512717"/>
          </a:xfrm>
          <a:prstGeom prst="rect">
            <a:avLst/>
          </a:prstGeom>
        </p:spPr>
      </p:pic>
      <p:pic>
        <p:nvPicPr>
          <p:cNvPr id="3" name="Graphic 2">
            <a:extLst>
              <a:ext uri="{FF2B5EF4-FFF2-40B4-BE49-F238E27FC236}">
                <a16:creationId xmlns:a16="http://schemas.microsoft.com/office/drawing/2014/main" id="{DCB7C6A3-8A34-51CF-49B2-89B90CBAB2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92213" y="1608667"/>
            <a:ext cx="4078287" cy="1572814"/>
          </a:xfrm>
          <a:prstGeom prst="rect">
            <a:avLst/>
          </a:prstGeom>
        </p:spPr>
      </p:pic>
      <p:pic>
        <p:nvPicPr>
          <p:cNvPr id="5" name="Graphic 4">
            <a:extLst>
              <a:ext uri="{FF2B5EF4-FFF2-40B4-BE49-F238E27FC236}">
                <a16:creationId xmlns:a16="http://schemas.microsoft.com/office/drawing/2014/main" id="{BAC783AA-6BF3-E4E7-CE2B-28F6F4FBB35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1263" y="3422521"/>
            <a:ext cx="2217737" cy="660297"/>
          </a:xfrm>
          <a:prstGeom prst="rect">
            <a:avLst/>
          </a:prstGeom>
        </p:spPr>
      </p:pic>
      <p:sp>
        <p:nvSpPr>
          <p:cNvPr id="11" name="Rectangle 10">
            <a:extLst>
              <a:ext uri="{FF2B5EF4-FFF2-40B4-BE49-F238E27FC236}">
                <a16:creationId xmlns:a16="http://schemas.microsoft.com/office/drawing/2014/main" id="{0658F0AB-8034-0723-8B01-21D561E86DE3}"/>
              </a:ext>
            </a:extLst>
          </p:cNvPr>
          <p:cNvSpPr/>
          <p:nvPr userDrawn="1"/>
        </p:nvSpPr>
        <p:spPr>
          <a:xfrm>
            <a:off x="0" y="6468534"/>
            <a:ext cx="9144000" cy="389467"/>
          </a:xfrm>
          <a:prstGeom prst="rect">
            <a:avLst/>
          </a:prstGeom>
          <a:solidFill>
            <a:srgbClr val="8C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raphic 12">
            <a:extLst>
              <a:ext uri="{FF2B5EF4-FFF2-40B4-BE49-F238E27FC236}">
                <a16:creationId xmlns:a16="http://schemas.microsoft.com/office/drawing/2014/main" id="{2AEF1A5D-F213-7B55-4847-FE501A892C7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92213" y="5170306"/>
            <a:ext cx="4624388" cy="793783"/>
          </a:xfrm>
          <a:prstGeom prst="rect">
            <a:avLst/>
          </a:prstGeom>
        </p:spPr>
      </p:pic>
    </p:spTree>
    <p:extLst>
      <p:ext uri="{BB962C8B-B14F-4D97-AF65-F5344CB8AC3E}">
        <p14:creationId xmlns:p14="http://schemas.microsoft.com/office/powerpoint/2010/main" val="81175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82BB33-DCF1-40A2-F30E-CED443AAFC1F}"/>
              </a:ext>
            </a:extLst>
          </p:cNvPr>
          <p:cNvSpPr/>
          <p:nvPr userDrawn="1"/>
        </p:nvSpPr>
        <p:spPr>
          <a:xfrm>
            <a:off x="0" y="2812869"/>
            <a:ext cx="9144000" cy="3396342"/>
          </a:xfrm>
          <a:prstGeom prst="rect">
            <a:avLst/>
          </a:prstGeom>
          <a:solidFill>
            <a:srgbClr val="8C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ubtitle 2">
            <a:extLst>
              <a:ext uri="{FF2B5EF4-FFF2-40B4-BE49-F238E27FC236}">
                <a16:creationId xmlns:a16="http://schemas.microsoft.com/office/drawing/2014/main" id="{7A2F4ED1-09EF-AA4C-9B41-651630E93F72}"/>
              </a:ext>
            </a:extLst>
          </p:cNvPr>
          <p:cNvSpPr>
            <a:spLocks noGrp="1"/>
          </p:cNvSpPr>
          <p:nvPr>
            <p:ph type="subTitle" idx="1" hasCustomPrompt="1"/>
          </p:nvPr>
        </p:nvSpPr>
        <p:spPr>
          <a:xfrm>
            <a:off x="1155201" y="4899189"/>
            <a:ext cx="5228308" cy="698499"/>
          </a:xfrm>
        </p:spPr>
        <p:txBody>
          <a:bodyPr lIns="0" tIns="0" rIns="0" bIns="0">
            <a:noAutofit/>
          </a:bodyPr>
          <a:lstStyle>
            <a:lvl1pPr marL="0" indent="0" algn="l">
              <a:buNone/>
              <a:defRPr sz="1500">
                <a:solidFill>
                  <a:schemeClr val="accent6"/>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7" name="Title 3">
            <a:extLst>
              <a:ext uri="{FF2B5EF4-FFF2-40B4-BE49-F238E27FC236}">
                <a16:creationId xmlns:a16="http://schemas.microsoft.com/office/drawing/2014/main" id="{723915A2-0627-9B4B-8B6A-55050B1BB832}"/>
              </a:ext>
            </a:extLst>
          </p:cNvPr>
          <p:cNvSpPr>
            <a:spLocks noGrp="1"/>
          </p:cNvSpPr>
          <p:nvPr>
            <p:ph type="title" hasCustomPrompt="1"/>
          </p:nvPr>
        </p:nvSpPr>
        <p:spPr>
          <a:xfrm>
            <a:off x="1155200" y="3400974"/>
            <a:ext cx="5899650" cy="1498214"/>
          </a:xfrm>
        </p:spPr>
        <p:txBody>
          <a:bodyPr lIns="0" tIns="0" rIns="0" bIns="0"/>
          <a:lstStyle>
            <a:lvl1pPr algn="l">
              <a:defRPr>
                <a:solidFill>
                  <a:schemeClr val="tx1"/>
                </a:solidFill>
                <a:latin typeface="Arial" panose="020B0604020202020204" pitchFamily="34" charset="0"/>
                <a:cs typeface="Arial" panose="020B0604020202020204" pitchFamily="34" charset="0"/>
              </a:defRPr>
            </a:lvl1pPr>
          </a:lstStyle>
          <a:p>
            <a:r>
              <a:rPr lang="en-US" dirty="0"/>
              <a:t>Click to add title</a:t>
            </a:r>
          </a:p>
        </p:txBody>
      </p:sp>
      <p:pic>
        <p:nvPicPr>
          <p:cNvPr id="3" name="Graphic 2">
            <a:extLst>
              <a:ext uri="{FF2B5EF4-FFF2-40B4-BE49-F238E27FC236}">
                <a16:creationId xmlns:a16="http://schemas.microsoft.com/office/drawing/2014/main" id="{89516F71-8048-2FE7-9145-F2AAA15A27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9667" y="497115"/>
            <a:ext cx="342900" cy="482600"/>
          </a:xfrm>
          <a:prstGeom prst="rect">
            <a:avLst/>
          </a:prstGeom>
        </p:spPr>
      </p:pic>
      <p:pic>
        <p:nvPicPr>
          <p:cNvPr id="2" name="Graphic 1">
            <a:extLst>
              <a:ext uri="{FF2B5EF4-FFF2-40B4-BE49-F238E27FC236}">
                <a16:creationId xmlns:a16="http://schemas.microsoft.com/office/drawing/2014/main" id="{9457F50C-9227-E42C-5D32-9D28EA1C10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55201" y="621928"/>
            <a:ext cx="2953249" cy="1138937"/>
          </a:xfrm>
          <a:prstGeom prst="rect">
            <a:avLst/>
          </a:prstGeom>
        </p:spPr>
      </p:pic>
      <p:pic>
        <p:nvPicPr>
          <p:cNvPr id="8" name="Graphic 7">
            <a:extLst>
              <a:ext uri="{FF2B5EF4-FFF2-40B4-BE49-F238E27FC236}">
                <a16:creationId xmlns:a16="http://schemas.microsoft.com/office/drawing/2014/main" id="{2E195890-7554-38B7-F604-1DE9DF28DB8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55202" y="1962572"/>
            <a:ext cx="2699249" cy="210021"/>
          </a:xfrm>
          <a:prstGeom prst="rect">
            <a:avLst/>
          </a:prstGeom>
        </p:spPr>
      </p:pic>
    </p:spTree>
    <p:extLst>
      <p:ext uri="{BB962C8B-B14F-4D97-AF65-F5344CB8AC3E}">
        <p14:creationId xmlns:p14="http://schemas.microsoft.com/office/powerpoint/2010/main" val="310442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018FCDA9-A273-6CA8-78E7-B9E71C8940F5}"/>
              </a:ext>
            </a:extLst>
          </p:cNvPr>
          <p:cNvSpPr txBox="1">
            <a:spLocks/>
          </p:cNvSpPr>
          <p:nvPr userDrawn="1"/>
        </p:nvSpPr>
        <p:spPr>
          <a:xfrm>
            <a:off x="83736" y="6382200"/>
            <a:ext cx="610791"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spTree>
    <p:extLst>
      <p:ext uri="{BB962C8B-B14F-4D97-AF65-F5344CB8AC3E}">
        <p14:creationId xmlns:p14="http://schemas.microsoft.com/office/powerpoint/2010/main" val="86514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3B4A3807-01D0-38E8-C449-0B1721D4F5B0}"/>
              </a:ext>
            </a:extLst>
          </p:cNvPr>
          <p:cNvSpPr txBox="1">
            <a:spLocks/>
          </p:cNvSpPr>
          <p:nvPr userDrawn="1"/>
        </p:nvSpPr>
        <p:spPr>
          <a:xfrm>
            <a:off x="83736" y="6382200"/>
            <a:ext cx="610791"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A91C39B3-71BA-C04A-8F90-02179B3D98C0}" type="slidenum">
              <a:rPr lang="en-US" sz="1050" smtClean="0">
                <a:solidFill>
                  <a:schemeClr val="accent6">
                    <a:lumMod val="75000"/>
                    <a:lumOff val="25000"/>
                  </a:schemeClr>
                </a:solidFill>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lang="en-US" sz="1050" dirty="0">
              <a:solidFill>
                <a:schemeClr val="accent6">
                  <a:lumMod val="75000"/>
                  <a:lumOff val="25000"/>
                </a:schemeClr>
              </a:solidFill>
            </a:endParaRPr>
          </a:p>
        </p:txBody>
      </p:sp>
      <p:pic>
        <p:nvPicPr>
          <p:cNvPr id="4" name="Graphic 3">
            <a:extLst>
              <a:ext uri="{FF2B5EF4-FFF2-40B4-BE49-F238E27FC236}">
                <a16:creationId xmlns:a16="http://schemas.microsoft.com/office/drawing/2014/main" id="{676A8155-2D5B-42B1-D3A5-9A4BF773BA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76949" y="281517"/>
            <a:ext cx="2882900" cy="165412"/>
          </a:xfrm>
          <a:prstGeom prst="rect">
            <a:avLst/>
          </a:prstGeom>
        </p:spPr>
      </p:pic>
    </p:spTree>
    <p:extLst>
      <p:ext uri="{BB962C8B-B14F-4D97-AF65-F5344CB8AC3E}">
        <p14:creationId xmlns:p14="http://schemas.microsoft.com/office/powerpoint/2010/main" val="27076387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27505"/>
      </p:ext>
    </p:extLst>
  </p:cSld>
  <p:clrMap bg1="lt1" tx1="dk1" bg2="lt2" tx2="dk2" accent1="accent1" accent2="accent2" accent3="accent3" accent4="accent4" accent5="accent5" accent6="accent6" hlink="hlink" folHlink="folHlink"/>
  <p:sldLayoutIdLst>
    <p:sldLayoutId id="2147484133" r:id="rId1"/>
    <p:sldLayoutId id="2147484129" r:id="rId2"/>
    <p:sldLayoutId id="2147484114" r:id="rId3"/>
    <p:sldLayoutId id="2147484136"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252A1A-53F2-9E44-9217-EF55FD212434}"/>
              </a:ext>
            </a:extLst>
          </p:cNvPr>
          <p:cNvSpPr>
            <a:spLocks noGrp="1"/>
          </p:cNvSpPr>
          <p:nvPr>
            <p:ph type="title"/>
          </p:nvPr>
        </p:nvSpPr>
        <p:spPr>
          <a:xfrm>
            <a:off x="267630" y="365126"/>
            <a:ext cx="8603712" cy="11906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BEEBABE-8E1F-FD45-BACB-85DFCD7888BA}"/>
              </a:ext>
            </a:extLst>
          </p:cNvPr>
          <p:cNvSpPr>
            <a:spLocks noGrp="1"/>
          </p:cNvSpPr>
          <p:nvPr>
            <p:ph type="body" idx="1"/>
          </p:nvPr>
        </p:nvSpPr>
        <p:spPr>
          <a:xfrm>
            <a:off x="267630" y="1825625"/>
            <a:ext cx="860371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22EEEB-82E9-5B41-A455-E99055A3997A}"/>
              </a:ext>
            </a:extLst>
          </p:cNvPr>
          <p:cNvSpPr>
            <a:spLocks noGrp="1"/>
          </p:cNvSpPr>
          <p:nvPr>
            <p:ph type="dt" sz="half" idx="2"/>
          </p:nvPr>
        </p:nvSpPr>
        <p:spPr>
          <a:xfrm>
            <a:off x="1073092" y="6356351"/>
            <a:ext cx="1225154" cy="365125"/>
          </a:xfrm>
          <a:prstGeom prst="rect">
            <a:avLst/>
          </a:prstGeom>
        </p:spPr>
        <p:txBody>
          <a:bodyPr vert="horz" lIns="91440" tIns="45720" rIns="91440" bIns="45720" rtlCol="0" anchor="ctr"/>
          <a:lstStyle>
            <a:lvl1pPr algn="l">
              <a:defRPr sz="900" b="0" i="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4FFDA522-F4CE-F942-9609-C40C1E1F3554}" type="datetime1">
              <a:rPr lang="en-US" smtClean="0"/>
              <a:t>1/9/2024</a:t>
            </a:fld>
            <a:endParaRPr lang="en-US" dirty="0"/>
          </a:p>
        </p:txBody>
      </p:sp>
      <p:sp>
        <p:nvSpPr>
          <p:cNvPr id="5" name="Footer Placeholder 4">
            <a:extLst>
              <a:ext uri="{FF2B5EF4-FFF2-40B4-BE49-F238E27FC236}">
                <a16:creationId xmlns:a16="http://schemas.microsoft.com/office/drawing/2014/main" id="{CEF76DFF-6753-9D4F-95EE-BAA691F44C16}"/>
              </a:ext>
            </a:extLst>
          </p:cNvPr>
          <p:cNvSpPr>
            <a:spLocks noGrp="1"/>
          </p:cNvSpPr>
          <p:nvPr>
            <p:ph type="ftr" sz="quarter" idx="3"/>
          </p:nvPr>
        </p:nvSpPr>
        <p:spPr>
          <a:xfrm>
            <a:off x="2489339" y="6356351"/>
            <a:ext cx="3861000" cy="365125"/>
          </a:xfrm>
          <a:prstGeom prst="rect">
            <a:avLst/>
          </a:prstGeom>
        </p:spPr>
        <p:txBody>
          <a:bodyPr vert="horz" lIns="91440" tIns="45720" rIns="91440" bIns="45720" rtlCol="0" anchor="ctr"/>
          <a:lstStyle>
            <a:lvl1pPr algn="l">
              <a:defRPr sz="900" b="0" i="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Footer goes here</a:t>
            </a:r>
            <a:endParaRPr lang="en-US" dirty="0"/>
          </a:p>
        </p:txBody>
      </p:sp>
      <p:sp>
        <p:nvSpPr>
          <p:cNvPr id="6" name="Slide Number Placeholder 5">
            <a:extLst>
              <a:ext uri="{FF2B5EF4-FFF2-40B4-BE49-F238E27FC236}">
                <a16:creationId xmlns:a16="http://schemas.microsoft.com/office/drawing/2014/main" id="{86E950D9-1D75-D24F-9D65-E9F8AAA0ADE9}"/>
              </a:ext>
            </a:extLst>
          </p:cNvPr>
          <p:cNvSpPr>
            <a:spLocks noGrp="1"/>
          </p:cNvSpPr>
          <p:nvPr>
            <p:ph type="sldNum" sz="quarter" idx="4"/>
          </p:nvPr>
        </p:nvSpPr>
        <p:spPr>
          <a:xfrm>
            <a:off x="267629" y="6356351"/>
            <a:ext cx="610791" cy="365125"/>
          </a:xfrm>
          <a:prstGeom prst="rect">
            <a:avLst/>
          </a:prstGeom>
        </p:spPr>
        <p:txBody>
          <a:bodyPr vert="horz" lIns="91440" tIns="45720" rIns="91440" bIns="45720" rtlCol="0" anchor="ctr"/>
          <a:lstStyle>
            <a:lvl1pPr algn="l">
              <a:defRPr sz="900" b="0" i="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A91C39B3-71BA-C04A-8F90-02179B3D98C0}" type="slidenum">
              <a:rPr lang="en-US" smtClean="0"/>
              <a:pPr/>
              <a:t>‹#›</a:t>
            </a:fld>
            <a:endParaRPr lang="en-US" dirty="0"/>
          </a:p>
        </p:txBody>
      </p:sp>
    </p:spTree>
    <p:extLst>
      <p:ext uri="{BB962C8B-B14F-4D97-AF65-F5344CB8AC3E}">
        <p14:creationId xmlns:p14="http://schemas.microsoft.com/office/powerpoint/2010/main" val="334138362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hf hdr="0"/>
  <p:txStyles>
    <p:title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2E491-03FA-C6D4-BE2C-26835A51931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87B110-A922-B5A6-E140-4912B349364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B3D0EA-D343-2290-5F3D-239015AE1C3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0B45E-B075-46EB-9A81-B688FADC93DB}" type="datetimeFigureOut">
              <a:rPr lang="en-GB" smtClean="0"/>
              <a:t>09/01/2024</a:t>
            </a:fld>
            <a:endParaRPr lang="en-GB"/>
          </a:p>
        </p:txBody>
      </p:sp>
      <p:sp>
        <p:nvSpPr>
          <p:cNvPr id="5" name="Footer Placeholder 4">
            <a:extLst>
              <a:ext uri="{FF2B5EF4-FFF2-40B4-BE49-F238E27FC236}">
                <a16:creationId xmlns:a16="http://schemas.microsoft.com/office/drawing/2014/main" id="{9B6A065F-471C-67DF-4BCA-BF48070BBC3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D52C9E-9D31-1892-A253-773535B7BEA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B36D1-BEB5-4FD9-AE77-8087B25D064E}" type="slidenum">
              <a:rPr lang="en-GB" smtClean="0"/>
              <a:t>‹#›</a:t>
            </a:fld>
            <a:endParaRPr lang="en-GB"/>
          </a:p>
        </p:txBody>
      </p:sp>
    </p:spTree>
    <p:extLst>
      <p:ext uri="{BB962C8B-B14F-4D97-AF65-F5344CB8AC3E}">
        <p14:creationId xmlns:p14="http://schemas.microsoft.com/office/powerpoint/2010/main" val="3042003716"/>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67EF7-8C02-D9D1-EE32-B9B8B76B94E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901ADF-20E8-887A-8ED6-740C4A79E9F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C0A7-517C-80B5-0B62-67435C4D2A1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3864E-3194-49F5-AD7D-CA79FD01078B}" type="datetimeFigureOut">
              <a:rPr lang="en-GB" smtClean="0"/>
              <a:t>09/01/2024</a:t>
            </a:fld>
            <a:endParaRPr lang="en-GB"/>
          </a:p>
        </p:txBody>
      </p:sp>
      <p:sp>
        <p:nvSpPr>
          <p:cNvPr id="5" name="Footer Placeholder 4">
            <a:extLst>
              <a:ext uri="{FF2B5EF4-FFF2-40B4-BE49-F238E27FC236}">
                <a16:creationId xmlns:a16="http://schemas.microsoft.com/office/drawing/2014/main" id="{F2684845-03CA-18EC-B78C-13FE0E400B9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84E2F1-95FF-FC79-F1AF-DC8D896620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FB925-5697-4676-812E-421080656F8B}" type="slidenum">
              <a:rPr lang="en-GB" smtClean="0"/>
              <a:t>‹#›</a:t>
            </a:fld>
            <a:endParaRPr lang="en-GB"/>
          </a:p>
        </p:txBody>
      </p:sp>
    </p:spTree>
    <p:extLst>
      <p:ext uri="{BB962C8B-B14F-4D97-AF65-F5344CB8AC3E}">
        <p14:creationId xmlns:p14="http://schemas.microsoft.com/office/powerpoint/2010/main" val="223604110"/>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6518D31-8CE3-DC43-83AD-90A70F36FA17}"/>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84570216"/>
      </p:ext>
    </p:extLst>
  </p:cSld>
  <p:clrMap bg1="lt1" tx1="dk1" bg2="lt2" tx2="dk2" accent1="accent1" accent2="accent2" accent3="accent3" accent4="accent4" accent5="accent5" accent6="accent6" hlink="hlink" folHlink="folHlink"/>
  <p:sldLayoutIdLst>
    <p:sldLayoutId id="2147484103"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EE8F7-B0AE-2586-6F12-B02E1B87E6E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321D18-304F-7DE7-CC26-6EBE1D16A3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9BB41-D40A-7CE2-8380-8F7B2A76C2F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93A07-6EEE-4574-8C4C-2CB6866EFCCD}" type="datetimeFigureOut">
              <a:rPr lang="en-GB" smtClean="0"/>
              <a:t>09/01/2024</a:t>
            </a:fld>
            <a:endParaRPr lang="en-GB"/>
          </a:p>
        </p:txBody>
      </p:sp>
      <p:sp>
        <p:nvSpPr>
          <p:cNvPr id="5" name="Footer Placeholder 4">
            <a:extLst>
              <a:ext uri="{FF2B5EF4-FFF2-40B4-BE49-F238E27FC236}">
                <a16:creationId xmlns:a16="http://schemas.microsoft.com/office/drawing/2014/main" id="{1DF7BFD2-212C-F97C-1DC5-4038A298757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0B4AB58-698B-CC08-75D4-0BD1597350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1D3D5-A017-47FA-970E-725BD9D89702}" type="slidenum">
              <a:rPr lang="en-GB" smtClean="0"/>
              <a:t>‹#›</a:t>
            </a:fld>
            <a:endParaRPr lang="en-GB"/>
          </a:p>
        </p:txBody>
      </p:sp>
    </p:spTree>
    <p:extLst>
      <p:ext uri="{BB962C8B-B14F-4D97-AF65-F5344CB8AC3E}">
        <p14:creationId xmlns:p14="http://schemas.microsoft.com/office/powerpoint/2010/main" val="125013039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6.png"/><Relationship Id="rId4" Type="http://schemas.openxmlformats.org/officeDocument/2006/relationships/diagramLayout" Target="../diagrams/layout1.xml"/><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9.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9.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9.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9.png"/><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9.png"/><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9.pn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9.xml"/><Relationship Id="rId7" Type="http://schemas.openxmlformats.org/officeDocument/2006/relationships/image" Target="../media/image94.png"/><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49.png"/><Relationship Id="rId4" Type="http://schemas.openxmlformats.org/officeDocument/2006/relationships/image" Target="../media/image54.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hyperlink" Target="https://www.fip.org/file/1412" TargetMode="External"/><Relationship Id="rId2" Type="http://schemas.openxmlformats.org/officeDocument/2006/relationships/hyperlink" Target="https://www.pharmacyregulation.org/sites/default/files/document/standards-for-the-initial-education-and-training-of-pharmacists-january-2021_final-v1.3.pdf" TargetMode="Externa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3.xml"/><Relationship Id="rId7" Type="http://schemas.openxmlformats.org/officeDocument/2006/relationships/hyperlink" Target="http://www.google.co.uk/url?sa=i&amp;rct=j&amp;q=&amp;esrc=s&amp;frm=1&amp;source=images&amp;cd=&amp;cad=rja&amp;docid=Wt62Bil0s6F3DM&amp;tbnid=1wFS8pEAF3QChM:&amp;ved=0CAUQjRw&amp;url=http://www.dailyrecord.co.uk/news/scottish-news/aberdeen-snowfall-1533982&amp;ei=jTs0Usq6Kcqo0QX5h4CIDA&amp;psig=AFQjCNHL241wHm0b_nBnrlkc5U9P8UTqcQ&amp;ust=1379241055528188" TargetMode="Externa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49.png"/><Relationship Id="rId4" Type="http://schemas.openxmlformats.org/officeDocument/2006/relationships/hyperlink" Target="http://www.google.co.uk/url?sa=i&amp;rct=j&amp;q=&amp;esrc=s&amp;frm=1&amp;source=images&amp;cd=&amp;cad=rja&amp;docid=7zFGgAwaEgu2oM&amp;tbnid=eG3eQicGOy27BM:&amp;ved=0CAUQjRw&amp;url=http://www.nesta.org.uk/blogs/assets/features/make_it_local_scotland_project_updates&amp;ei=HDs0Urf6LqmJ0AXk14DoBA&amp;psig=AFQjCNHL241wHm0b_nBnrlkc5U9P8UTqcQ&amp;ust=1379241055528188" TargetMode="External"/><Relationship Id="rId9"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1690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D6CE21-8EB2-2A7A-A957-EFADA0C1875B}"/>
              </a:ext>
            </a:extLst>
          </p:cNvPr>
          <p:cNvSpPr>
            <a:spLocks noGrp="1"/>
          </p:cNvSpPr>
          <p:nvPr>
            <p:ph type="title" idx="4294967295"/>
          </p:nvPr>
        </p:nvSpPr>
        <p:spPr>
          <a:xfrm>
            <a:off x="1919926" y="905208"/>
            <a:ext cx="5721350" cy="1146175"/>
          </a:xfrm>
        </p:spPr>
        <p:txBody>
          <a:bodyPr vert="horz" lIns="91440" tIns="45720" rIns="91440" bIns="45720" rtlCol="0" anchor="ctr">
            <a:normAutofit/>
          </a:bodyPr>
          <a:lstStyle/>
          <a:p>
            <a:r>
              <a:rPr lang="en-US" sz="3700" kern="1200">
                <a:solidFill>
                  <a:schemeClr val="tx1"/>
                </a:solidFill>
                <a:latin typeface="+mj-lt"/>
                <a:ea typeface="+mj-ea"/>
                <a:cs typeface="+mj-cs"/>
              </a:rPr>
              <a:t>What is competency?</a:t>
            </a:r>
          </a:p>
        </p:txBody>
      </p:sp>
      <p:sp>
        <p:nvSpPr>
          <p:cNvPr id="12" name="Content Placeholder 11">
            <a:extLst>
              <a:ext uri="{FF2B5EF4-FFF2-40B4-BE49-F238E27FC236}">
                <a16:creationId xmlns:a16="http://schemas.microsoft.com/office/drawing/2014/main" id="{7561C6D9-8E77-A560-8DDB-89F09B5E29F4}"/>
              </a:ext>
            </a:extLst>
          </p:cNvPr>
          <p:cNvSpPr>
            <a:spLocks noGrp="1"/>
          </p:cNvSpPr>
          <p:nvPr>
            <p:ph sz="half" idx="4294967295"/>
          </p:nvPr>
        </p:nvSpPr>
        <p:spPr>
          <a:xfrm>
            <a:off x="859536" y="2127568"/>
            <a:ext cx="3114675" cy="3640137"/>
          </a:xfrm>
        </p:spPr>
        <p:txBody>
          <a:bodyPr vert="horz" lIns="91440" tIns="45720" rIns="91440" bIns="45720" rtlCol="0" anchor="ctr">
            <a:normAutofit/>
          </a:bodyPr>
          <a:lstStyle/>
          <a:p>
            <a:pPr marL="0" indent="0">
              <a:buNone/>
            </a:pPr>
            <a:r>
              <a:rPr lang="en-US" sz="3200" i="1" dirty="0">
                <a:solidFill>
                  <a:srgbClr val="FFFFFF"/>
                </a:solidFill>
              </a:rPr>
              <a:t>Knowledge, </a:t>
            </a:r>
            <a:r>
              <a:rPr lang="en-US" sz="3200" i="1" dirty="0" err="1">
                <a:solidFill>
                  <a:srgbClr val="FFFFFF"/>
                </a:solidFill>
              </a:rPr>
              <a:t>behaviours</a:t>
            </a:r>
            <a:r>
              <a:rPr lang="en-US" sz="3200" i="1" dirty="0">
                <a:solidFill>
                  <a:srgbClr val="FFFFFF"/>
                </a:solidFill>
              </a:rPr>
              <a:t>, attitudes and skills that lead to the ability to do something successfully or efficiently. </a:t>
            </a:r>
          </a:p>
        </p:txBody>
      </p:sp>
      <p:pic>
        <p:nvPicPr>
          <p:cNvPr id="13" name="Content Placeholder 12">
            <a:extLst>
              <a:ext uri="{FF2B5EF4-FFF2-40B4-BE49-F238E27FC236}">
                <a16:creationId xmlns:a16="http://schemas.microsoft.com/office/drawing/2014/main" id="{BEA5204D-5CE5-7F5B-2940-82E7AB5BB687}"/>
              </a:ext>
            </a:extLst>
          </p:cNvPr>
          <p:cNvPicPr>
            <a:picLocks noGrp="1" noChangeAspect="1"/>
          </p:cNvPicPr>
          <p:nvPr>
            <p:ph sz="half" idx="4294967295"/>
          </p:nvPr>
        </p:nvPicPr>
        <p:blipFill>
          <a:blip r:embed="rId2"/>
          <a:stretch>
            <a:fillRect/>
          </a:stretch>
        </p:blipFill>
        <p:spPr>
          <a:xfrm>
            <a:off x="4572000" y="2494280"/>
            <a:ext cx="3878262" cy="2744788"/>
          </a:xfrm>
          <a:custGeom>
            <a:avLst/>
            <a:gdLst/>
            <a:ahLst/>
            <a:cxnLst/>
            <a:rect l="l" t="t" r="r" b="b"/>
            <a:pathLst>
              <a:path w="4636009" h="5032375">
                <a:moveTo>
                  <a:pt x="0" y="0"/>
                </a:moveTo>
                <a:lnTo>
                  <a:pt x="4636009" y="0"/>
                </a:lnTo>
                <a:lnTo>
                  <a:pt x="4636009" y="5032375"/>
                </a:lnTo>
                <a:lnTo>
                  <a:pt x="0" y="5032375"/>
                </a:lnTo>
                <a:close/>
              </a:path>
            </a:pathLst>
          </a:custGeom>
        </p:spPr>
      </p:pic>
      <p:pic>
        <p:nvPicPr>
          <p:cNvPr id="3" name="Picture 2">
            <a:extLst>
              <a:ext uri="{FF2B5EF4-FFF2-40B4-BE49-F238E27FC236}">
                <a16:creationId xmlns:a16="http://schemas.microsoft.com/office/drawing/2014/main" id="{1BF2F3D3-4FB8-543D-3B7D-BACE3FA1C24D}"/>
              </a:ext>
            </a:extLst>
          </p:cNvPr>
          <p:cNvPicPr>
            <a:picLocks noChangeAspect="1"/>
          </p:cNvPicPr>
          <p:nvPr/>
        </p:nvPicPr>
        <p:blipFill>
          <a:blip r:embed="rId3"/>
          <a:stretch>
            <a:fillRect/>
          </a:stretch>
        </p:blipFill>
        <p:spPr>
          <a:xfrm>
            <a:off x="7641276" y="204201"/>
            <a:ext cx="1377815" cy="341406"/>
          </a:xfrm>
          <a:prstGeom prst="rect">
            <a:avLst/>
          </a:prstGeom>
        </p:spPr>
      </p:pic>
    </p:spTree>
    <p:extLst>
      <p:ext uri="{BB962C8B-B14F-4D97-AF65-F5344CB8AC3E}">
        <p14:creationId xmlns:p14="http://schemas.microsoft.com/office/powerpoint/2010/main" val="1680980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7E2F40-F440-87FE-44AC-87F363B1C8F9}"/>
              </a:ext>
            </a:extLst>
          </p:cNvPr>
          <p:cNvSpPr>
            <a:spLocks noGrp="1"/>
          </p:cNvSpPr>
          <p:nvPr>
            <p:ph type="title" idx="4294967295"/>
          </p:nvPr>
        </p:nvSpPr>
        <p:spPr>
          <a:xfrm>
            <a:off x="573882" y="508000"/>
            <a:ext cx="8805862" cy="939800"/>
          </a:xfrm>
        </p:spPr>
        <p:txBody>
          <a:bodyPr/>
          <a:lstStyle/>
          <a:p>
            <a:r>
              <a:rPr lang="en-US" sz="2800" dirty="0"/>
              <a:t>What is competency-based education (CBE)?</a:t>
            </a:r>
            <a:endParaRPr lang="en-GB" sz="2800" dirty="0"/>
          </a:p>
        </p:txBody>
      </p:sp>
      <p:graphicFrame>
        <p:nvGraphicFramePr>
          <p:cNvPr id="15" name="Content Placeholder 5">
            <a:extLst>
              <a:ext uri="{FF2B5EF4-FFF2-40B4-BE49-F238E27FC236}">
                <a16:creationId xmlns:a16="http://schemas.microsoft.com/office/drawing/2014/main" id="{86E9A1C7-9BD4-F2B5-C2EA-7048BD7F0CDE}"/>
              </a:ext>
            </a:extLst>
          </p:cNvPr>
          <p:cNvGraphicFramePr>
            <a:graphicFrameLocks noGrp="1"/>
          </p:cNvGraphicFramePr>
          <p:nvPr>
            <p:ph sz="half" idx="4294967295"/>
            <p:extLst>
              <p:ext uri="{D42A27DB-BD31-4B8C-83A1-F6EECF244321}">
                <p14:modId xmlns:p14="http://schemas.microsoft.com/office/powerpoint/2010/main" val="709336549"/>
              </p:ext>
            </p:extLst>
          </p:nvPr>
        </p:nvGraphicFramePr>
        <p:xfrm>
          <a:off x="850392" y="1339850"/>
          <a:ext cx="3995738"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27999175-6CCA-6604-45A4-0D253B548EC8}"/>
              </a:ext>
            </a:extLst>
          </p:cNvPr>
          <p:cNvSpPr>
            <a:spLocks noGrp="1"/>
          </p:cNvSpPr>
          <p:nvPr>
            <p:ph sz="half" idx="4294967295"/>
          </p:nvPr>
        </p:nvSpPr>
        <p:spPr>
          <a:xfrm>
            <a:off x="5055537" y="3017520"/>
            <a:ext cx="4114800" cy="4731322"/>
          </a:xfrm>
        </p:spPr>
        <p:txBody>
          <a:bodyPr/>
          <a:lstStyle/>
          <a:p>
            <a:pPr marL="0" indent="0">
              <a:buNone/>
            </a:pPr>
            <a:r>
              <a:rPr lang="en-US" sz="1800" dirty="0">
                <a:latin typeface="+mn-lt"/>
              </a:rPr>
              <a:t>The learner needs to be involved in their own education and embrace their own development</a:t>
            </a:r>
          </a:p>
          <a:p>
            <a:pPr marL="0" indent="0">
              <a:buNone/>
            </a:pPr>
            <a:endParaRPr lang="en-US" sz="1800" dirty="0">
              <a:latin typeface="+mn-lt"/>
            </a:endParaRPr>
          </a:p>
          <a:p>
            <a:pPr marL="0" indent="0">
              <a:buNone/>
            </a:pPr>
            <a:endParaRPr lang="en-US" sz="1800" dirty="0">
              <a:latin typeface="+mn-lt"/>
            </a:endParaRPr>
          </a:p>
          <a:p>
            <a:pPr marL="0" indent="0">
              <a:buNone/>
            </a:pPr>
            <a:endParaRPr lang="en-US" sz="1800" dirty="0">
              <a:latin typeface="+mn-lt"/>
            </a:endParaRPr>
          </a:p>
          <a:p>
            <a:pPr marL="0" indent="0">
              <a:buNone/>
            </a:pPr>
            <a:endParaRPr lang="en-US" sz="1800" dirty="0">
              <a:latin typeface="+mn-lt"/>
            </a:endParaRPr>
          </a:p>
          <a:p>
            <a:pPr marL="0" indent="0">
              <a:buNone/>
            </a:pPr>
            <a:r>
              <a:rPr lang="en-US" sz="1800" dirty="0">
                <a:latin typeface="+mn-lt"/>
              </a:rPr>
              <a:t>Example of UG competency:</a:t>
            </a:r>
          </a:p>
          <a:p>
            <a:pPr marL="0" indent="0">
              <a:buNone/>
            </a:pPr>
            <a:r>
              <a:rPr lang="en-US" sz="1800" i="1" dirty="0">
                <a:latin typeface="+mn-lt"/>
              </a:rPr>
              <a:t>Safety netting is effectively provided to patient as part of counselling process of dispensing</a:t>
            </a:r>
          </a:p>
          <a:p>
            <a:pPr marL="0" indent="0">
              <a:buNone/>
            </a:pPr>
            <a:endParaRPr lang="en-US" sz="1800" dirty="0">
              <a:latin typeface="+mn-lt"/>
            </a:endParaRPr>
          </a:p>
          <a:p>
            <a:pPr marL="0" indent="0">
              <a:buNone/>
            </a:pPr>
            <a:endParaRPr lang="en-GB" dirty="0"/>
          </a:p>
        </p:txBody>
      </p:sp>
      <p:pic>
        <p:nvPicPr>
          <p:cNvPr id="3" name="Picture 2">
            <a:extLst>
              <a:ext uri="{FF2B5EF4-FFF2-40B4-BE49-F238E27FC236}">
                <a16:creationId xmlns:a16="http://schemas.microsoft.com/office/drawing/2014/main" id="{736AFBF4-3CF1-C1AB-1E15-57BADEBAC5C3}"/>
              </a:ext>
            </a:extLst>
          </p:cNvPr>
          <p:cNvPicPr>
            <a:picLocks noChangeAspect="1"/>
          </p:cNvPicPr>
          <p:nvPr/>
        </p:nvPicPr>
        <p:blipFill>
          <a:blip r:embed="rId8"/>
          <a:stretch>
            <a:fillRect/>
          </a:stretch>
        </p:blipFill>
        <p:spPr>
          <a:xfrm>
            <a:off x="7577268" y="169862"/>
            <a:ext cx="1377815" cy="341406"/>
          </a:xfrm>
          <a:prstGeom prst="rect">
            <a:avLst/>
          </a:prstGeom>
        </p:spPr>
      </p:pic>
      <p:pic>
        <p:nvPicPr>
          <p:cNvPr id="4" name="Picture 3">
            <a:extLst>
              <a:ext uri="{FF2B5EF4-FFF2-40B4-BE49-F238E27FC236}">
                <a16:creationId xmlns:a16="http://schemas.microsoft.com/office/drawing/2014/main" id="{E23C2BC8-5BF0-159A-768F-4B85DAA94612}"/>
              </a:ext>
            </a:extLst>
          </p:cNvPr>
          <p:cNvPicPr>
            <a:picLocks noChangeAspect="1"/>
          </p:cNvPicPr>
          <p:nvPr/>
        </p:nvPicPr>
        <p:blipFill>
          <a:blip r:embed="rId9"/>
          <a:stretch>
            <a:fillRect/>
          </a:stretch>
        </p:blipFill>
        <p:spPr>
          <a:xfrm>
            <a:off x="5806493" y="1632157"/>
            <a:ext cx="1885516" cy="1176562"/>
          </a:xfrm>
          <a:prstGeom prst="rect">
            <a:avLst/>
          </a:prstGeom>
        </p:spPr>
      </p:pic>
      <p:pic>
        <p:nvPicPr>
          <p:cNvPr id="6" name="Picture 5">
            <a:extLst>
              <a:ext uri="{FF2B5EF4-FFF2-40B4-BE49-F238E27FC236}">
                <a16:creationId xmlns:a16="http://schemas.microsoft.com/office/drawing/2014/main" id="{41C82AED-A1C5-1659-2F04-7FF8F02A0932}"/>
              </a:ext>
            </a:extLst>
          </p:cNvPr>
          <p:cNvPicPr>
            <a:picLocks noChangeAspect="1"/>
          </p:cNvPicPr>
          <p:nvPr/>
        </p:nvPicPr>
        <p:blipFill>
          <a:blip r:embed="rId10"/>
          <a:stretch>
            <a:fillRect/>
          </a:stretch>
        </p:blipFill>
        <p:spPr>
          <a:xfrm>
            <a:off x="5806493" y="3973675"/>
            <a:ext cx="2115586" cy="1252168"/>
          </a:xfrm>
          <a:prstGeom prst="rect">
            <a:avLst/>
          </a:prstGeom>
        </p:spPr>
      </p:pic>
    </p:spTree>
    <p:extLst>
      <p:ext uri="{BB962C8B-B14F-4D97-AF65-F5344CB8AC3E}">
        <p14:creationId xmlns:p14="http://schemas.microsoft.com/office/powerpoint/2010/main" val="406766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EB6D1D-77B4-D922-99BD-341317110CA5}"/>
              </a:ext>
            </a:extLst>
          </p:cNvPr>
          <p:cNvSpPr>
            <a:spLocks noGrp="1"/>
          </p:cNvSpPr>
          <p:nvPr>
            <p:ph type="title" idx="4294967295"/>
          </p:nvPr>
        </p:nvSpPr>
        <p:spPr>
          <a:xfrm>
            <a:off x="868680" y="499174"/>
            <a:ext cx="3276600" cy="1957387"/>
          </a:xfrm>
        </p:spPr>
        <p:txBody>
          <a:bodyPr vert="horz" lIns="91440" tIns="45720" rIns="91440" bIns="45720" rtlCol="0" anchor="b">
            <a:normAutofit fontScale="90000"/>
          </a:bodyPr>
          <a:lstStyle/>
          <a:p>
            <a:r>
              <a:rPr lang="en-US" sz="2900" dirty="0">
                <a:solidFill>
                  <a:schemeClr val="tx1"/>
                </a:solidFill>
                <a:latin typeface="+mj-lt"/>
              </a:rPr>
              <a:t>Why has there been a shift towards CBE and assessment in healthcare?</a:t>
            </a:r>
          </a:p>
        </p:txBody>
      </p:sp>
      <p:sp>
        <p:nvSpPr>
          <p:cNvPr id="11" name="Content Placeholder 10">
            <a:extLst>
              <a:ext uri="{FF2B5EF4-FFF2-40B4-BE49-F238E27FC236}">
                <a16:creationId xmlns:a16="http://schemas.microsoft.com/office/drawing/2014/main" id="{91030C4A-7EE7-67A5-8F4B-CAB3EFDF331B}"/>
              </a:ext>
            </a:extLst>
          </p:cNvPr>
          <p:cNvSpPr>
            <a:spLocks noGrp="1"/>
          </p:cNvSpPr>
          <p:nvPr>
            <p:ph sz="half" idx="4294967295"/>
          </p:nvPr>
        </p:nvSpPr>
        <p:spPr>
          <a:xfrm>
            <a:off x="310526" y="2781649"/>
            <a:ext cx="3829050" cy="3751263"/>
          </a:xfrm>
        </p:spPr>
        <p:txBody>
          <a:bodyPr vert="horz" lIns="91440" tIns="45720" rIns="91440" bIns="45720" rtlCol="0">
            <a:normAutofit/>
          </a:bodyPr>
          <a:lstStyle/>
          <a:p>
            <a:pPr marL="0" indent="0">
              <a:buNone/>
            </a:pPr>
            <a:r>
              <a:rPr lang="en-US" sz="2000" dirty="0"/>
              <a:t>To ensure healthcare professionals’ education </a:t>
            </a:r>
          </a:p>
          <a:p>
            <a:pPr marL="514350"/>
            <a:r>
              <a:rPr lang="en-US" sz="2000" dirty="0"/>
              <a:t>Meets the needs of society: patients living longer with more complex treatment needing collaboration, communication, patient education, person </a:t>
            </a:r>
            <a:r>
              <a:rPr lang="en-US" sz="2000" dirty="0" err="1"/>
              <a:t>centred</a:t>
            </a:r>
            <a:endParaRPr lang="en-US" sz="2000" dirty="0"/>
          </a:p>
          <a:p>
            <a:pPr marL="514350"/>
            <a:r>
              <a:rPr lang="en-US" sz="2000" dirty="0"/>
              <a:t>Meets the evolution in practice – for example embedding pharmacist prescribing</a:t>
            </a:r>
          </a:p>
          <a:p>
            <a:pPr marL="0"/>
            <a:endParaRPr lang="en-US" sz="1600" dirty="0"/>
          </a:p>
          <a:p>
            <a:pPr marL="0"/>
            <a:endParaRPr lang="en-US" sz="1600" dirty="0"/>
          </a:p>
          <a:p>
            <a:endParaRPr lang="en-US" sz="1600" dirty="0"/>
          </a:p>
          <a:p>
            <a:endParaRPr lang="en-US" sz="1600" dirty="0"/>
          </a:p>
        </p:txBody>
      </p:sp>
      <p:pic>
        <p:nvPicPr>
          <p:cNvPr id="12" name="Content Placeholder 11">
            <a:extLst>
              <a:ext uri="{FF2B5EF4-FFF2-40B4-BE49-F238E27FC236}">
                <a16:creationId xmlns:a16="http://schemas.microsoft.com/office/drawing/2014/main" id="{935233BF-1FDD-B271-1AE5-1FAF41250DCA}"/>
              </a:ext>
            </a:extLst>
          </p:cNvPr>
          <p:cNvPicPr>
            <a:picLocks noGrp="1" noChangeAspect="1"/>
          </p:cNvPicPr>
          <p:nvPr>
            <p:ph sz="half" idx="4294967295"/>
          </p:nvPr>
        </p:nvPicPr>
        <p:blipFill rotWithShape="1">
          <a:blip r:embed="rId3"/>
          <a:srcRect l="24893" r="24892" b="-1"/>
          <a:stretch/>
        </p:blipFill>
        <p:spPr>
          <a:xfrm>
            <a:off x="3984625" y="0"/>
            <a:ext cx="5159375"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07E77236-9A12-098B-CFD4-868A49739ED8}"/>
              </a:ext>
            </a:extLst>
          </p:cNvPr>
          <p:cNvSpPr>
            <a:spLocks noGrp="1"/>
          </p:cNvSpPr>
          <p:nvPr>
            <p:ph type="sldNum" sz="quarter" idx="4294967295"/>
          </p:nvPr>
        </p:nvSpPr>
        <p:spPr>
          <a:xfrm>
            <a:off x="8458200" y="6356350"/>
            <a:ext cx="685800" cy="365125"/>
          </a:xfrm>
        </p:spPr>
        <p:txBody>
          <a:bodyPr vert="horz" lIns="91440" tIns="45720" rIns="91440" bIns="45720" rtlCol="0" anchor="ctr">
            <a:normAutofit/>
          </a:bodyPr>
          <a:lstStyle/>
          <a:p>
            <a:pPr>
              <a:spcAft>
                <a:spcPts val="600"/>
              </a:spcAft>
              <a:defRPr/>
            </a:pPr>
            <a:fld id="{437794D7-DC86-9A4E-9C9F-0B324FE8876A}" type="slidenum">
              <a:rPr lang="en-US">
                <a:solidFill>
                  <a:srgbClr val="FFFFFF"/>
                </a:solidFill>
                <a:latin typeface="Calibri" panose="020F0502020204030204"/>
              </a:rPr>
              <a:pPr>
                <a:spcAft>
                  <a:spcPts val="600"/>
                </a:spcAft>
                <a:defRPr/>
              </a:pPr>
              <a:t>12</a:t>
            </a:fld>
            <a:endParaRPr lang="en-US">
              <a:solidFill>
                <a:srgbClr val="FFFFFF"/>
              </a:solidFill>
              <a:latin typeface="Calibri" panose="020F0502020204030204"/>
            </a:endParaRPr>
          </a:p>
        </p:txBody>
      </p:sp>
      <p:pic>
        <p:nvPicPr>
          <p:cNvPr id="3" name="Picture 2">
            <a:extLst>
              <a:ext uri="{FF2B5EF4-FFF2-40B4-BE49-F238E27FC236}">
                <a16:creationId xmlns:a16="http://schemas.microsoft.com/office/drawing/2014/main" id="{38B497C3-56E5-3FB4-0F64-28F2AF0BBEF1}"/>
              </a:ext>
            </a:extLst>
          </p:cNvPr>
          <p:cNvPicPr>
            <a:picLocks noChangeAspect="1"/>
          </p:cNvPicPr>
          <p:nvPr/>
        </p:nvPicPr>
        <p:blipFill>
          <a:blip r:embed="rId4"/>
          <a:stretch>
            <a:fillRect/>
          </a:stretch>
        </p:blipFill>
        <p:spPr>
          <a:xfrm>
            <a:off x="7612073" y="6380069"/>
            <a:ext cx="1377815" cy="341406"/>
          </a:xfrm>
          <a:prstGeom prst="rect">
            <a:avLst/>
          </a:prstGeom>
        </p:spPr>
      </p:pic>
    </p:spTree>
    <p:extLst>
      <p:ext uri="{BB962C8B-B14F-4D97-AF65-F5344CB8AC3E}">
        <p14:creationId xmlns:p14="http://schemas.microsoft.com/office/powerpoint/2010/main" val="294170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F94F88-A100-21FA-8A1E-797CB7C61548}"/>
              </a:ext>
            </a:extLst>
          </p:cNvPr>
          <p:cNvSpPr>
            <a:spLocks noGrp="1"/>
          </p:cNvSpPr>
          <p:nvPr>
            <p:ph type="ctrTitle" idx="4294967295"/>
          </p:nvPr>
        </p:nvSpPr>
        <p:spPr>
          <a:xfrm>
            <a:off x="1197864" y="-138600"/>
            <a:ext cx="8412480" cy="1616608"/>
          </a:xfrm>
        </p:spPr>
        <p:txBody>
          <a:bodyPr vert="horz" lIns="91440" tIns="45720" rIns="91440" bIns="45720" rtlCol="0" anchor="b">
            <a:noAutofit/>
          </a:bodyPr>
          <a:lstStyle/>
          <a:p>
            <a:r>
              <a:rPr lang="en-US" sz="2800" kern="1200" dirty="0">
                <a:solidFill>
                  <a:schemeClr val="tx1"/>
                </a:solidFill>
                <a:latin typeface="+mj-lt"/>
                <a:ea typeface="+mj-ea"/>
                <a:cs typeface="+mj-cs"/>
              </a:rPr>
              <a:t>A drive to develop a Global Competency Framework for the Pharmacy Profession</a:t>
            </a:r>
          </a:p>
        </p:txBody>
      </p:sp>
      <p:sp>
        <p:nvSpPr>
          <p:cNvPr id="9" name="Subtitle 8">
            <a:extLst>
              <a:ext uri="{FF2B5EF4-FFF2-40B4-BE49-F238E27FC236}">
                <a16:creationId xmlns:a16="http://schemas.microsoft.com/office/drawing/2014/main" id="{502D8D48-D558-E8B8-5BC8-C70A25F7E3E4}"/>
              </a:ext>
            </a:extLst>
          </p:cNvPr>
          <p:cNvSpPr>
            <a:spLocks noGrp="1"/>
          </p:cNvSpPr>
          <p:nvPr>
            <p:ph type="subTitle" idx="4294967295"/>
          </p:nvPr>
        </p:nvSpPr>
        <p:spPr>
          <a:xfrm>
            <a:off x="758952" y="1873568"/>
            <a:ext cx="4524375" cy="3960812"/>
          </a:xfrm>
        </p:spPr>
        <p:txBody>
          <a:bodyPr vert="horz" lIns="91440" tIns="45720" rIns="91440" bIns="45720" rtlCol="0" anchor="t">
            <a:noAutofit/>
          </a:bodyPr>
          <a:lstStyle/>
          <a:p>
            <a:pPr algn="just"/>
            <a:r>
              <a:rPr lang="en-US" sz="2000" kern="1200" dirty="0">
                <a:solidFill>
                  <a:schemeClr val="tx1"/>
                </a:solidFill>
                <a:latin typeface="+mn-lt"/>
                <a:ea typeface="+mn-ea"/>
                <a:cs typeface="+mn-cs"/>
              </a:rPr>
              <a:t>FIP embarked on the task to develop a competency framework to support the educational development of pharmacy practitioners worldwide</a:t>
            </a:r>
          </a:p>
          <a:p>
            <a:pPr algn="just"/>
            <a:r>
              <a:rPr lang="en-US" sz="2000" kern="1200" dirty="0">
                <a:solidFill>
                  <a:schemeClr val="tx1"/>
                </a:solidFill>
                <a:latin typeface="+mn-lt"/>
                <a:ea typeface="+mn-ea"/>
                <a:cs typeface="+mn-cs"/>
              </a:rPr>
              <a:t>It aims to combine the underlying scientific principles with practice supporting the development of highly competent pharmacists</a:t>
            </a:r>
          </a:p>
          <a:p>
            <a:pPr algn="just"/>
            <a:r>
              <a:rPr lang="en-US" sz="2000" kern="1200" dirty="0">
                <a:solidFill>
                  <a:schemeClr val="tx1"/>
                </a:solidFill>
                <a:latin typeface="+mn-lt"/>
                <a:ea typeface="+mn-ea"/>
                <a:cs typeface="+mn-cs"/>
              </a:rPr>
              <a:t>Overarching aim is to ensure the current and future needs of the society and workforce are met around the world</a:t>
            </a:r>
          </a:p>
          <a:p>
            <a:pPr algn="just"/>
            <a:r>
              <a:rPr lang="en-US" sz="2000" kern="1200" dirty="0">
                <a:solidFill>
                  <a:schemeClr val="tx1"/>
                </a:solidFill>
                <a:latin typeface="+mn-lt"/>
                <a:ea typeface="+mn-ea"/>
                <a:cs typeface="+mn-cs"/>
              </a:rPr>
              <a:t>This framework is based mainly on pharmacy education in Western countries. </a:t>
            </a:r>
          </a:p>
        </p:txBody>
      </p:sp>
      <p:pic>
        <p:nvPicPr>
          <p:cNvPr id="11" name="Picture 10">
            <a:extLst>
              <a:ext uri="{FF2B5EF4-FFF2-40B4-BE49-F238E27FC236}">
                <a16:creationId xmlns:a16="http://schemas.microsoft.com/office/drawing/2014/main" id="{79534323-2289-B846-6CCF-4399A6A0E2B8}"/>
              </a:ext>
            </a:extLst>
          </p:cNvPr>
          <p:cNvPicPr>
            <a:picLocks noChangeAspect="1"/>
          </p:cNvPicPr>
          <p:nvPr/>
        </p:nvPicPr>
        <p:blipFill>
          <a:blip r:embed="rId2"/>
          <a:stretch>
            <a:fillRect/>
          </a:stretch>
        </p:blipFill>
        <p:spPr>
          <a:xfrm>
            <a:off x="7542157" y="148819"/>
            <a:ext cx="1377815" cy="341406"/>
          </a:xfrm>
          <a:prstGeom prst="rect">
            <a:avLst/>
          </a:prstGeom>
        </p:spPr>
      </p:pic>
      <p:pic>
        <p:nvPicPr>
          <p:cNvPr id="10" name="Picture 9">
            <a:extLst>
              <a:ext uri="{FF2B5EF4-FFF2-40B4-BE49-F238E27FC236}">
                <a16:creationId xmlns:a16="http://schemas.microsoft.com/office/drawing/2014/main" id="{E3DED262-67A1-1CDF-8521-5363E9BEDADB}"/>
              </a:ext>
            </a:extLst>
          </p:cNvPr>
          <p:cNvPicPr>
            <a:picLocks noChangeAspect="1"/>
          </p:cNvPicPr>
          <p:nvPr/>
        </p:nvPicPr>
        <p:blipFill>
          <a:blip r:embed="rId3"/>
          <a:stretch>
            <a:fillRect/>
          </a:stretch>
        </p:blipFill>
        <p:spPr>
          <a:xfrm>
            <a:off x="5648627" y="2531473"/>
            <a:ext cx="2413000" cy="2413000"/>
          </a:xfrm>
          <a:prstGeom prst="rect">
            <a:avLst/>
          </a:prstGeom>
        </p:spPr>
      </p:pic>
    </p:spTree>
    <p:extLst>
      <p:ext uri="{BB962C8B-B14F-4D97-AF65-F5344CB8AC3E}">
        <p14:creationId xmlns:p14="http://schemas.microsoft.com/office/powerpoint/2010/main" val="176188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DD3591-F34F-57B5-D58E-D781FD984ADC}"/>
              </a:ext>
            </a:extLst>
          </p:cNvPr>
          <p:cNvPicPr>
            <a:picLocks noChangeAspect="1"/>
          </p:cNvPicPr>
          <p:nvPr/>
        </p:nvPicPr>
        <p:blipFill rotWithShape="1">
          <a:blip r:embed="rId2"/>
          <a:srcRect l="12022" t="3508" r="12360" b="4208"/>
          <a:stretch/>
        </p:blipFill>
        <p:spPr>
          <a:xfrm>
            <a:off x="236306" y="488022"/>
            <a:ext cx="8630626" cy="5924738"/>
          </a:xfrm>
          <a:prstGeom prst="rect">
            <a:avLst/>
          </a:prstGeom>
        </p:spPr>
      </p:pic>
      <p:sp>
        <p:nvSpPr>
          <p:cNvPr id="11" name="Oval 10">
            <a:extLst>
              <a:ext uri="{FF2B5EF4-FFF2-40B4-BE49-F238E27FC236}">
                <a16:creationId xmlns:a16="http://schemas.microsoft.com/office/drawing/2014/main" id="{A991001B-6F76-24B4-3D9E-353F94872570}"/>
              </a:ext>
            </a:extLst>
          </p:cNvPr>
          <p:cNvSpPr/>
          <p:nvPr/>
        </p:nvSpPr>
        <p:spPr>
          <a:xfrm>
            <a:off x="616449" y="1746607"/>
            <a:ext cx="1715785" cy="5445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5985884-BE1D-A7C9-BD71-CE99C17236F6}"/>
              </a:ext>
            </a:extLst>
          </p:cNvPr>
          <p:cNvSpPr/>
          <p:nvPr/>
        </p:nvSpPr>
        <p:spPr>
          <a:xfrm>
            <a:off x="616449" y="3429000"/>
            <a:ext cx="1479479" cy="5445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68842F9-52DC-4CE8-1E07-E20E56068EB1}"/>
              </a:ext>
            </a:extLst>
          </p:cNvPr>
          <p:cNvSpPr/>
          <p:nvPr/>
        </p:nvSpPr>
        <p:spPr>
          <a:xfrm>
            <a:off x="4572000" y="4927600"/>
            <a:ext cx="2336800" cy="5207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30B81D56-5436-F84D-19E0-3B80D3BCEE8A}"/>
              </a:ext>
            </a:extLst>
          </p:cNvPr>
          <p:cNvCxnSpPr>
            <a:cxnSpLocks/>
          </p:cNvCxnSpPr>
          <p:nvPr/>
        </p:nvCxnSpPr>
        <p:spPr>
          <a:xfrm flipV="1">
            <a:off x="2199580" y="752475"/>
            <a:ext cx="1588522" cy="1053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FD81F6A-1FEC-44DD-28B9-2BCB4437CA44}"/>
              </a:ext>
            </a:extLst>
          </p:cNvPr>
          <p:cNvSpPr txBox="1"/>
          <p:nvPr/>
        </p:nvSpPr>
        <p:spPr>
          <a:xfrm>
            <a:off x="3029093" y="488022"/>
            <a:ext cx="2238375" cy="369332"/>
          </a:xfrm>
          <a:prstGeom prst="rect">
            <a:avLst/>
          </a:prstGeom>
          <a:noFill/>
        </p:spPr>
        <p:txBody>
          <a:bodyPr wrap="square" rtlCol="0">
            <a:spAutoFit/>
          </a:bodyPr>
          <a:lstStyle/>
          <a:p>
            <a:r>
              <a:rPr lang="en-US"/>
              <a:t>Population Focus</a:t>
            </a:r>
            <a:endParaRPr lang="en-GB"/>
          </a:p>
        </p:txBody>
      </p:sp>
      <p:cxnSp>
        <p:nvCxnSpPr>
          <p:cNvPr id="19" name="Straight Arrow Connector 18">
            <a:extLst>
              <a:ext uri="{FF2B5EF4-FFF2-40B4-BE49-F238E27FC236}">
                <a16:creationId xmlns:a16="http://schemas.microsoft.com/office/drawing/2014/main" id="{260FC095-0F28-B31C-8943-ABE65457C091}"/>
              </a:ext>
            </a:extLst>
          </p:cNvPr>
          <p:cNvCxnSpPr/>
          <p:nvPr/>
        </p:nvCxnSpPr>
        <p:spPr>
          <a:xfrm flipV="1">
            <a:off x="2095928" y="857354"/>
            <a:ext cx="3644472" cy="2843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83267C4-7099-3089-8CF9-79F117177C72}"/>
              </a:ext>
            </a:extLst>
          </p:cNvPr>
          <p:cNvSpPr txBox="1"/>
          <p:nvPr/>
        </p:nvSpPr>
        <p:spPr>
          <a:xfrm>
            <a:off x="5076332" y="535310"/>
            <a:ext cx="1870075" cy="369332"/>
          </a:xfrm>
          <a:prstGeom prst="rect">
            <a:avLst/>
          </a:prstGeom>
          <a:noFill/>
        </p:spPr>
        <p:txBody>
          <a:bodyPr wrap="square" rtlCol="0">
            <a:spAutoFit/>
          </a:bodyPr>
          <a:lstStyle/>
          <a:p>
            <a:r>
              <a:rPr lang="en-US"/>
              <a:t>Patient Focus</a:t>
            </a:r>
            <a:endParaRPr lang="en-GB"/>
          </a:p>
        </p:txBody>
      </p:sp>
      <p:cxnSp>
        <p:nvCxnSpPr>
          <p:cNvPr id="22" name="Straight Arrow Connector 21">
            <a:extLst>
              <a:ext uri="{FF2B5EF4-FFF2-40B4-BE49-F238E27FC236}">
                <a16:creationId xmlns:a16="http://schemas.microsoft.com/office/drawing/2014/main" id="{4CF07FF0-96F6-BFB1-38DB-DE0E9B7AF7E1}"/>
              </a:ext>
            </a:extLst>
          </p:cNvPr>
          <p:cNvCxnSpPr/>
          <p:nvPr/>
        </p:nvCxnSpPr>
        <p:spPr>
          <a:xfrm flipV="1">
            <a:off x="5844052" y="1409700"/>
            <a:ext cx="1100368" cy="3462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E8D1315-7F8F-9739-EC6B-AB733294D00F}"/>
              </a:ext>
            </a:extLst>
          </p:cNvPr>
          <p:cNvSpPr txBox="1"/>
          <p:nvPr/>
        </p:nvSpPr>
        <p:spPr>
          <a:xfrm>
            <a:off x="6320681" y="1120851"/>
            <a:ext cx="1763944" cy="369332"/>
          </a:xfrm>
          <a:prstGeom prst="rect">
            <a:avLst/>
          </a:prstGeom>
          <a:noFill/>
        </p:spPr>
        <p:txBody>
          <a:bodyPr wrap="square" rtlCol="0">
            <a:spAutoFit/>
          </a:bodyPr>
          <a:lstStyle/>
          <a:p>
            <a:r>
              <a:rPr lang="en-US"/>
              <a:t>System Focus</a:t>
            </a:r>
            <a:endParaRPr lang="en-GB"/>
          </a:p>
        </p:txBody>
      </p:sp>
      <p:pic>
        <p:nvPicPr>
          <p:cNvPr id="4" name="Picture 3">
            <a:extLst>
              <a:ext uri="{FF2B5EF4-FFF2-40B4-BE49-F238E27FC236}">
                <a16:creationId xmlns:a16="http://schemas.microsoft.com/office/drawing/2014/main" id="{A79C5E47-A046-4189-8425-8EC3663E1B35}"/>
              </a:ext>
            </a:extLst>
          </p:cNvPr>
          <p:cNvPicPr>
            <a:picLocks noChangeAspect="1"/>
          </p:cNvPicPr>
          <p:nvPr/>
        </p:nvPicPr>
        <p:blipFill>
          <a:blip r:embed="rId3"/>
          <a:stretch>
            <a:fillRect/>
          </a:stretch>
        </p:blipFill>
        <p:spPr>
          <a:xfrm>
            <a:off x="7639679" y="146616"/>
            <a:ext cx="1377815" cy="341406"/>
          </a:xfrm>
          <a:prstGeom prst="rect">
            <a:avLst/>
          </a:prstGeom>
        </p:spPr>
      </p:pic>
    </p:spTree>
    <p:extLst>
      <p:ext uri="{BB962C8B-B14F-4D97-AF65-F5344CB8AC3E}">
        <p14:creationId xmlns:p14="http://schemas.microsoft.com/office/powerpoint/2010/main" val="217626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1DC88F-68C6-9644-61CC-12786F6CCA1C}"/>
              </a:ext>
            </a:extLst>
          </p:cNvPr>
          <p:cNvPicPr>
            <a:picLocks noChangeAspect="1"/>
          </p:cNvPicPr>
          <p:nvPr/>
        </p:nvPicPr>
        <p:blipFill rotWithShape="1">
          <a:blip r:embed="rId2"/>
          <a:srcRect l="12135" t="2509" r="12697" b="3008"/>
          <a:stretch/>
        </p:blipFill>
        <p:spPr>
          <a:xfrm>
            <a:off x="295274" y="410564"/>
            <a:ext cx="8556245" cy="6049484"/>
          </a:xfrm>
          <a:prstGeom prst="rect">
            <a:avLst/>
          </a:prstGeom>
        </p:spPr>
      </p:pic>
      <p:sp>
        <p:nvSpPr>
          <p:cNvPr id="11" name="Oval 10">
            <a:extLst>
              <a:ext uri="{FF2B5EF4-FFF2-40B4-BE49-F238E27FC236}">
                <a16:creationId xmlns:a16="http://schemas.microsoft.com/office/drawing/2014/main" id="{1119E24A-E78C-D2BB-567A-C76A5EACB960}"/>
              </a:ext>
            </a:extLst>
          </p:cNvPr>
          <p:cNvSpPr/>
          <p:nvPr/>
        </p:nvSpPr>
        <p:spPr>
          <a:xfrm>
            <a:off x="4791075" y="2381250"/>
            <a:ext cx="1530626" cy="571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2AEDBF12-6968-8A90-A581-D429D693BB6A}"/>
              </a:ext>
            </a:extLst>
          </p:cNvPr>
          <p:cNvCxnSpPr/>
          <p:nvPr/>
        </p:nvCxnSpPr>
        <p:spPr>
          <a:xfrm flipV="1">
            <a:off x="5657850" y="1362075"/>
            <a:ext cx="1104900" cy="981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264F1A-1C63-D850-D83A-582F83D74B58}"/>
              </a:ext>
            </a:extLst>
          </p:cNvPr>
          <p:cNvSpPr txBox="1"/>
          <p:nvPr/>
        </p:nvSpPr>
        <p:spPr>
          <a:xfrm>
            <a:off x="6020244" y="1026575"/>
            <a:ext cx="1786890" cy="369332"/>
          </a:xfrm>
          <a:prstGeom prst="rect">
            <a:avLst/>
          </a:prstGeom>
          <a:noFill/>
        </p:spPr>
        <p:txBody>
          <a:bodyPr wrap="square" rtlCol="0">
            <a:spAutoFit/>
          </a:bodyPr>
          <a:lstStyle/>
          <a:p>
            <a:r>
              <a:rPr lang="en-US" dirty="0"/>
              <a:t>Practice Focus</a:t>
            </a:r>
            <a:endParaRPr lang="en-GB" dirty="0"/>
          </a:p>
        </p:txBody>
      </p:sp>
      <p:pic>
        <p:nvPicPr>
          <p:cNvPr id="5" name="Picture 4">
            <a:extLst>
              <a:ext uri="{FF2B5EF4-FFF2-40B4-BE49-F238E27FC236}">
                <a16:creationId xmlns:a16="http://schemas.microsoft.com/office/drawing/2014/main" id="{C83F82E1-34C9-8AF6-E7F2-F894EBD05412}"/>
              </a:ext>
            </a:extLst>
          </p:cNvPr>
          <p:cNvPicPr>
            <a:picLocks noChangeAspect="1"/>
          </p:cNvPicPr>
          <p:nvPr/>
        </p:nvPicPr>
        <p:blipFill>
          <a:blip r:embed="rId3"/>
          <a:stretch>
            <a:fillRect/>
          </a:stretch>
        </p:blipFill>
        <p:spPr>
          <a:xfrm>
            <a:off x="7595556" y="239861"/>
            <a:ext cx="1377815" cy="341406"/>
          </a:xfrm>
          <a:prstGeom prst="rect">
            <a:avLst/>
          </a:prstGeom>
        </p:spPr>
      </p:pic>
    </p:spTree>
    <p:extLst>
      <p:ext uri="{BB962C8B-B14F-4D97-AF65-F5344CB8AC3E}">
        <p14:creationId xmlns:p14="http://schemas.microsoft.com/office/powerpoint/2010/main" val="2548311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34926F-0991-2692-3E7E-C53F04BC5A88}"/>
              </a:ext>
            </a:extLst>
          </p:cNvPr>
          <p:cNvPicPr>
            <a:picLocks noChangeAspect="1"/>
          </p:cNvPicPr>
          <p:nvPr/>
        </p:nvPicPr>
        <p:blipFill rotWithShape="1">
          <a:blip r:embed="rId2"/>
          <a:srcRect l="12697" t="4308" r="50000" b="5405"/>
          <a:stretch/>
        </p:blipFill>
        <p:spPr>
          <a:xfrm>
            <a:off x="2231119" y="164896"/>
            <a:ext cx="4681762" cy="6374016"/>
          </a:xfrm>
          <a:prstGeom prst="rect">
            <a:avLst/>
          </a:prstGeom>
        </p:spPr>
      </p:pic>
      <p:pic>
        <p:nvPicPr>
          <p:cNvPr id="5" name="Picture 4">
            <a:extLst>
              <a:ext uri="{FF2B5EF4-FFF2-40B4-BE49-F238E27FC236}">
                <a16:creationId xmlns:a16="http://schemas.microsoft.com/office/drawing/2014/main" id="{F96D73CC-9273-71A2-0696-6AEF3B4B2CE8}"/>
              </a:ext>
            </a:extLst>
          </p:cNvPr>
          <p:cNvPicPr>
            <a:picLocks noChangeAspect="1"/>
          </p:cNvPicPr>
          <p:nvPr/>
        </p:nvPicPr>
        <p:blipFill>
          <a:blip r:embed="rId3"/>
          <a:stretch>
            <a:fillRect/>
          </a:stretch>
        </p:blipFill>
        <p:spPr>
          <a:xfrm>
            <a:off x="7558980" y="164896"/>
            <a:ext cx="1377815" cy="341406"/>
          </a:xfrm>
          <a:prstGeom prst="rect">
            <a:avLst/>
          </a:prstGeom>
        </p:spPr>
      </p:pic>
    </p:spTree>
    <p:extLst>
      <p:ext uri="{BB962C8B-B14F-4D97-AF65-F5344CB8AC3E}">
        <p14:creationId xmlns:p14="http://schemas.microsoft.com/office/powerpoint/2010/main" val="75862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884E8A-F6B3-0C74-9BE2-1DE36F2E0795}"/>
              </a:ext>
            </a:extLst>
          </p:cNvPr>
          <p:cNvPicPr>
            <a:picLocks noChangeAspect="1"/>
          </p:cNvPicPr>
          <p:nvPr/>
        </p:nvPicPr>
        <p:blipFill rotWithShape="1">
          <a:blip r:embed="rId2"/>
          <a:srcRect l="31200" t="1822" r="31100" b="5555"/>
          <a:stretch/>
        </p:blipFill>
        <p:spPr>
          <a:xfrm>
            <a:off x="1910674" y="439534"/>
            <a:ext cx="4321156" cy="5971677"/>
          </a:xfrm>
          <a:prstGeom prst="rect">
            <a:avLst/>
          </a:prstGeom>
        </p:spPr>
      </p:pic>
      <p:sp>
        <p:nvSpPr>
          <p:cNvPr id="13" name="TextBox 12">
            <a:extLst>
              <a:ext uri="{FF2B5EF4-FFF2-40B4-BE49-F238E27FC236}">
                <a16:creationId xmlns:a16="http://schemas.microsoft.com/office/drawing/2014/main" id="{D00C2D58-48AB-3A7C-5630-8C06F28181F6}"/>
              </a:ext>
            </a:extLst>
          </p:cNvPr>
          <p:cNvSpPr txBox="1"/>
          <p:nvPr/>
        </p:nvSpPr>
        <p:spPr>
          <a:xfrm>
            <a:off x="1551208" y="95649"/>
            <a:ext cx="5040087" cy="400110"/>
          </a:xfrm>
          <a:prstGeom prst="rect">
            <a:avLst/>
          </a:prstGeom>
          <a:noFill/>
        </p:spPr>
        <p:txBody>
          <a:bodyPr wrap="square" rtlCol="0">
            <a:spAutoFit/>
          </a:bodyPr>
          <a:lstStyle/>
          <a:p>
            <a:pPr algn="ctr"/>
            <a:r>
              <a:rPr lang="en-GB" sz="2000" b="1" dirty="0"/>
              <a:t>Of particular relevance to this region</a:t>
            </a:r>
          </a:p>
        </p:txBody>
      </p:sp>
      <p:sp>
        <p:nvSpPr>
          <p:cNvPr id="16" name="Oval 15">
            <a:extLst>
              <a:ext uri="{FF2B5EF4-FFF2-40B4-BE49-F238E27FC236}">
                <a16:creationId xmlns:a16="http://schemas.microsoft.com/office/drawing/2014/main" id="{68C033A7-D5F4-54EC-62BF-9C89A3B39D6D}"/>
              </a:ext>
            </a:extLst>
          </p:cNvPr>
          <p:cNvSpPr/>
          <p:nvPr/>
        </p:nvSpPr>
        <p:spPr>
          <a:xfrm>
            <a:off x="2304288" y="3718491"/>
            <a:ext cx="877824" cy="3651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C61033A2-60ED-A630-FBA1-03A32B0D9A84}"/>
              </a:ext>
            </a:extLst>
          </p:cNvPr>
          <p:cNvCxnSpPr>
            <a:cxnSpLocks/>
          </p:cNvCxnSpPr>
          <p:nvPr/>
        </p:nvCxnSpPr>
        <p:spPr>
          <a:xfrm>
            <a:off x="1006262" y="2280428"/>
            <a:ext cx="1508338" cy="1367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4EF197-6811-C473-2391-B8DC8E0AE3D0}"/>
              </a:ext>
            </a:extLst>
          </p:cNvPr>
          <p:cNvSpPr txBox="1"/>
          <p:nvPr/>
        </p:nvSpPr>
        <p:spPr>
          <a:xfrm>
            <a:off x="190983" y="2002536"/>
            <a:ext cx="1582953" cy="369332"/>
          </a:xfrm>
          <a:prstGeom prst="rect">
            <a:avLst/>
          </a:prstGeom>
          <a:noFill/>
        </p:spPr>
        <p:txBody>
          <a:bodyPr wrap="square" rtlCol="0">
            <a:spAutoFit/>
          </a:bodyPr>
          <a:lstStyle/>
          <a:p>
            <a:r>
              <a:rPr lang="en-GB" dirty="0"/>
              <a:t>10 from UAE</a:t>
            </a:r>
          </a:p>
        </p:txBody>
      </p:sp>
      <p:pic>
        <p:nvPicPr>
          <p:cNvPr id="6" name="Picture 5">
            <a:extLst>
              <a:ext uri="{FF2B5EF4-FFF2-40B4-BE49-F238E27FC236}">
                <a16:creationId xmlns:a16="http://schemas.microsoft.com/office/drawing/2014/main" id="{6149B6B2-8B04-5DC4-29D3-7B39A870B716}"/>
              </a:ext>
            </a:extLst>
          </p:cNvPr>
          <p:cNvPicPr>
            <a:picLocks noChangeAspect="1"/>
          </p:cNvPicPr>
          <p:nvPr/>
        </p:nvPicPr>
        <p:blipFill>
          <a:blip r:embed="rId3"/>
          <a:stretch>
            <a:fillRect/>
          </a:stretch>
        </p:blipFill>
        <p:spPr>
          <a:xfrm>
            <a:off x="7592792" y="325056"/>
            <a:ext cx="1377815" cy="341406"/>
          </a:xfrm>
          <a:prstGeom prst="rect">
            <a:avLst/>
          </a:prstGeom>
        </p:spPr>
      </p:pic>
    </p:spTree>
    <p:extLst>
      <p:ext uri="{BB962C8B-B14F-4D97-AF65-F5344CB8AC3E}">
        <p14:creationId xmlns:p14="http://schemas.microsoft.com/office/powerpoint/2010/main" val="512523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C5D3C0-0F77-002E-C85D-C6019B4C8A8B}"/>
              </a:ext>
            </a:extLst>
          </p:cNvPr>
          <p:cNvSpPr>
            <a:spLocks noGrp="1"/>
          </p:cNvSpPr>
          <p:nvPr>
            <p:ph type="title" idx="4294967295"/>
          </p:nvPr>
        </p:nvSpPr>
        <p:spPr>
          <a:xfrm>
            <a:off x="2377440" y="33338"/>
            <a:ext cx="6766560" cy="468312"/>
          </a:xfrm>
        </p:spPr>
        <p:txBody>
          <a:bodyPr>
            <a:normAutofit fontScale="90000"/>
          </a:bodyPr>
          <a:lstStyle/>
          <a:p>
            <a:r>
              <a:rPr lang="en-GB" sz="2800" dirty="0"/>
              <a:t>Of these 10 studies ….</a:t>
            </a:r>
          </a:p>
        </p:txBody>
      </p:sp>
      <p:graphicFrame>
        <p:nvGraphicFramePr>
          <p:cNvPr id="11" name="Diagram 10">
            <a:extLst>
              <a:ext uri="{FF2B5EF4-FFF2-40B4-BE49-F238E27FC236}">
                <a16:creationId xmlns:a16="http://schemas.microsoft.com/office/drawing/2014/main" id="{28689674-FCF2-8C54-A651-C9B806056BFA}"/>
              </a:ext>
            </a:extLst>
          </p:cNvPr>
          <p:cNvGraphicFramePr/>
          <p:nvPr>
            <p:extLst>
              <p:ext uri="{D42A27DB-BD31-4B8C-83A1-F6EECF244321}">
                <p14:modId xmlns:p14="http://schemas.microsoft.com/office/powerpoint/2010/main" val="2712877173"/>
              </p:ext>
            </p:extLst>
          </p:nvPr>
        </p:nvGraphicFramePr>
        <p:xfrm>
          <a:off x="448056" y="822960"/>
          <a:ext cx="8549640"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5840969A-56A5-DD7A-964C-C5F38472218E}"/>
              </a:ext>
            </a:extLst>
          </p:cNvPr>
          <p:cNvPicPr>
            <a:picLocks noChangeAspect="1"/>
          </p:cNvPicPr>
          <p:nvPr/>
        </p:nvPicPr>
        <p:blipFill>
          <a:blip r:embed="rId7"/>
          <a:stretch>
            <a:fillRect/>
          </a:stretch>
        </p:blipFill>
        <p:spPr>
          <a:xfrm>
            <a:off x="7619881" y="160244"/>
            <a:ext cx="1377815" cy="341406"/>
          </a:xfrm>
          <a:prstGeom prst="rect">
            <a:avLst/>
          </a:prstGeom>
        </p:spPr>
      </p:pic>
    </p:spTree>
    <p:extLst>
      <p:ext uri="{BB962C8B-B14F-4D97-AF65-F5344CB8AC3E}">
        <p14:creationId xmlns:p14="http://schemas.microsoft.com/office/powerpoint/2010/main" val="2827824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8286283-8D4A-D02A-0DAA-3AA3DCC16F13}"/>
              </a:ext>
            </a:extLst>
          </p:cNvPr>
          <p:cNvGraphicFramePr/>
          <p:nvPr>
            <p:extLst>
              <p:ext uri="{D42A27DB-BD31-4B8C-83A1-F6EECF244321}">
                <p14:modId xmlns:p14="http://schemas.microsoft.com/office/powerpoint/2010/main" val="1080921957"/>
              </p:ext>
            </p:extLst>
          </p:nvPr>
        </p:nvGraphicFramePr>
        <p:xfrm>
          <a:off x="502920" y="630936"/>
          <a:ext cx="8266176" cy="5394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6160C90-226C-80A0-6639-FC186C9052FA}"/>
              </a:ext>
            </a:extLst>
          </p:cNvPr>
          <p:cNvPicPr>
            <a:picLocks noChangeAspect="1"/>
          </p:cNvPicPr>
          <p:nvPr/>
        </p:nvPicPr>
        <p:blipFill>
          <a:blip r:embed="rId7"/>
          <a:stretch>
            <a:fillRect/>
          </a:stretch>
        </p:blipFill>
        <p:spPr>
          <a:xfrm>
            <a:off x="7604700" y="222489"/>
            <a:ext cx="1377815" cy="341406"/>
          </a:xfrm>
          <a:prstGeom prst="rect">
            <a:avLst/>
          </a:prstGeom>
        </p:spPr>
      </p:pic>
    </p:spTree>
    <p:extLst>
      <p:ext uri="{BB962C8B-B14F-4D97-AF65-F5344CB8AC3E}">
        <p14:creationId xmlns:p14="http://schemas.microsoft.com/office/powerpoint/2010/main" val="11213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5C9CC2-C198-4D8C-1AA6-FB11AFB93005}"/>
              </a:ext>
            </a:extLst>
          </p:cNvPr>
          <p:cNvSpPr>
            <a:spLocks noGrp="1"/>
          </p:cNvSpPr>
          <p:nvPr>
            <p:ph type="subTitle" idx="1"/>
          </p:nvPr>
        </p:nvSpPr>
        <p:spPr>
          <a:xfrm>
            <a:off x="2030998" y="4716309"/>
            <a:ext cx="5228308" cy="1885659"/>
          </a:xfrm>
        </p:spPr>
        <p:txBody>
          <a:bodyPr/>
          <a:lstStyle/>
          <a:p>
            <a:pPr algn="ctr"/>
            <a:r>
              <a:rPr lang="en-US" b="1" dirty="0"/>
              <a:t>Dr Antonella Tonna</a:t>
            </a:r>
          </a:p>
          <a:p>
            <a:pPr algn="ctr"/>
            <a:r>
              <a:rPr lang="en-US" b="1" dirty="0"/>
              <a:t>Senior Lecturer</a:t>
            </a:r>
          </a:p>
          <a:p>
            <a:pPr algn="ctr"/>
            <a:r>
              <a:rPr lang="en-US" b="1" dirty="0"/>
              <a:t>School of Pharmacy and Life Sciences,</a:t>
            </a:r>
          </a:p>
          <a:p>
            <a:pPr algn="ctr"/>
            <a:r>
              <a:rPr lang="en-US" b="1" dirty="0"/>
              <a:t>Robert Gordon University, Aberdeen, Scotland, UK</a:t>
            </a:r>
          </a:p>
          <a:p>
            <a:endParaRPr lang="en-GB" dirty="0"/>
          </a:p>
        </p:txBody>
      </p:sp>
      <p:pic>
        <p:nvPicPr>
          <p:cNvPr id="5" name="Picture 4">
            <a:extLst>
              <a:ext uri="{FF2B5EF4-FFF2-40B4-BE49-F238E27FC236}">
                <a16:creationId xmlns:a16="http://schemas.microsoft.com/office/drawing/2014/main" id="{8614215B-147C-2F8F-F59C-BD5C177EA871}"/>
              </a:ext>
            </a:extLst>
          </p:cNvPr>
          <p:cNvPicPr>
            <a:picLocks noChangeAspect="1"/>
          </p:cNvPicPr>
          <p:nvPr/>
        </p:nvPicPr>
        <p:blipFill>
          <a:blip r:embed="rId2"/>
          <a:stretch>
            <a:fillRect/>
          </a:stretch>
        </p:blipFill>
        <p:spPr>
          <a:xfrm>
            <a:off x="3289422" y="5858471"/>
            <a:ext cx="3385698" cy="838935"/>
          </a:xfrm>
          <a:prstGeom prst="rect">
            <a:avLst/>
          </a:prstGeom>
        </p:spPr>
      </p:pic>
      <p:sp>
        <p:nvSpPr>
          <p:cNvPr id="2" name="TextBox 1">
            <a:extLst>
              <a:ext uri="{FF2B5EF4-FFF2-40B4-BE49-F238E27FC236}">
                <a16:creationId xmlns:a16="http://schemas.microsoft.com/office/drawing/2014/main" id="{3A86FD99-7628-5391-6224-A454C23EFE2C}"/>
              </a:ext>
            </a:extLst>
          </p:cNvPr>
          <p:cNvSpPr txBox="1"/>
          <p:nvPr/>
        </p:nvSpPr>
        <p:spPr>
          <a:xfrm>
            <a:off x="981075" y="2466975"/>
            <a:ext cx="7296150" cy="1754326"/>
          </a:xfrm>
          <a:prstGeom prst="rect">
            <a:avLst/>
          </a:prstGeom>
          <a:noFill/>
        </p:spPr>
        <p:txBody>
          <a:bodyPr wrap="square" rtlCol="0">
            <a:spAutoFit/>
          </a:bodyPr>
          <a:lstStyle/>
          <a:p>
            <a:pPr algn="ctr"/>
            <a:r>
              <a:rPr lang="en-GB" sz="3600" b="1" dirty="0"/>
              <a:t>Applying competency-based teaching and assessments with a focus on pharmacy education</a:t>
            </a:r>
          </a:p>
        </p:txBody>
      </p:sp>
    </p:spTree>
    <p:extLst>
      <p:ext uri="{BB962C8B-B14F-4D97-AF65-F5344CB8AC3E}">
        <p14:creationId xmlns:p14="http://schemas.microsoft.com/office/powerpoint/2010/main" val="4117237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754B79-978B-EF69-B062-AB7727190E7A}"/>
              </a:ext>
            </a:extLst>
          </p:cNvPr>
          <p:cNvGraphicFramePr/>
          <p:nvPr>
            <p:extLst>
              <p:ext uri="{D42A27DB-BD31-4B8C-83A1-F6EECF244321}">
                <p14:modId xmlns:p14="http://schemas.microsoft.com/office/powerpoint/2010/main" val="1302581376"/>
              </p:ext>
            </p:extLst>
          </p:nvPr>
        </p:nvGraphicFramePr>
        <p:xfrm>
          <a:off x="164592" y="731520"/>
          <a:ext cx="86410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E2B9DD32-0763-69AB-BD8E-708D16D36CF6}"/>
              </a:ext>
            </a:extLst>
          </p:cNvPr>
          <p:cNvPicPr>
            <a:picLocks noChangeAspect="1"/>
          </p:cNvPicPr>
          <p:nvPr/>
        </p:nvPicPr>
        <p:blipFill>
          <a:blip r:embed="rId7"/>
          <a:stretch>
            <a:fillRect/>
          </a:stretch>
        </p:blipFill>
        <p:spPr>
          <a:xfrm>
            <a:off x="7677852" y="121905"/>
            <a:ext cx="1377815" cy="341406"/>
          </a:xfrm>
          <a:prstGeom prst="rect">
            <a:avLst/>
          </a:prstGeom>
        </p:spPr>
      </p:pic>
    </p:spTree>
    <p:extLst>
      <p:ext uri="{BB962C8B-B14F-4D97-AF65-F5344CB8AC3E}">
        <p14:creationId xmlns:p14="http://schemas.microsoft.com/office/powerpoint/2010/main" val="3088674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21EC865-8A46-8DC1-B149-4233A1B6A568}"/>
              </a:ext>
            </a:extLst>
          </p:cNvPr>
          <p:cNvGraphicFramePr/>
          <p:nvPr>
            <p:extLst>
              <p:ext uri="{D42A27DB-BD31-4B8C-83A1-F6EECF244321}">
                <p14:modId xmlns:p14="http://schemas.microsoft.com/office/powerpoint/2010/main" val="3882949156"/>
              </p:ext>
            </p:extLst>
          </p:nvPr>
        </p:nvGraphicFramePr>
        <p:xfrm>
          <a:off x="192024" y="960120"/>
          <a:ext cx="8951976" cy="5499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4509E3FF-DF0F-B973-2AFD-9FDF5634CC19}"/>
              </a:ext>
            </a:extLst>
          </p:cNvPr>
          <p:cNvPicPr>
            <a:picLocks noChangeAspect="1"/>
          </p:cNvPicPr>
          <p:nvPr/>
        </p:nvPicPr>
        <p:blipFill>
          <a:blip r:embed="rId7"/>
          <a:stretch>
            <a:fillRect/>
          </a:stretch>
        </p:blipFill>
        <p:spPr>
          <a:xfrm>
            <a:off x="7549836" y="295641"/>
            <a:ext cx="1377815" cy="341406"/>
          </a:xfrm>
          <a:prstGeom prst="rect">
            <a:avLst/>
          </a:prstGeom>
        </p:spPr>
      </p:pic>
    </p:spTree>
    <p:extLst>
      <p:ext uri="{BB962C8B-B14F-4D97-AF65-F5344CB8AC3E}">
        <p14:creationId xmlns:p14="http://schemas.microsoft.com/office/powerpoint/2010/main" val="1857818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37D3E46-C9BD-2F88-C0B6-B80165B02FBE}"/>
              </a:ext>
            </a:extLst>
          </p:cNvPr>
          <p:cNvSpPr>
            <a:spLocks noGrp="1"/>
          </p:cNvSpPr>
          <p:nvPr>
            <p:ph type="ctrTitle" idx="4294967295"/>
          </p:nvPr>
        </p:nvSpPr>
        <p:spPr>
          <a:xfrm>
            <a:off x="740664" y="319405"/>
            <a:ext cx="8558784" cy="1146175"/>
          </a:xfrm>
        </p:spPr>
        <p:txBody>
          <a:bodyPr vert="horz" lIns="91440" tIns="45720" rIns="91440" bIns="45720" rtlCol="0" anchor="ctr">
            <a:normAutofit/>
          </a:bodyPr>
          <a:lstStyle/>
          <a:p>
            <a:r>
              <a:rPr lang="en-US" sz="3700" kern="1200" dirty="0">
                <a:latin typeface="+mj-lt"/>
                <a:ea typeface="+mj-ea"/>
                <a:cs typeface="+mj-cs"/>
              </a:rPr>
              <a:t>Development of clinical competence</a:t>
            </a:r>
          </a:p>
        </p:txBody>
      </p:sp>
      <p:sp>
        <p:nvSpPr>
          <p:cNvPr id="12" name="Subtitle 11">
            <a:extLst>
              <a:ext uri="{FF2B5EF4-FFF2-40B4-BE49-F238E27FC236}">
                <a16:creationId xmlns:a16="http://schemas.microsoft.com/office/drawing/2014/main" id="{FA45026F-C8A1-A82F-66E3-B2F3B46A5501}"/>
              </a:ext>
            </a:extLst>
          </p:cNvPr>
          <p:cNvSpPr>
            <a:spLocks noGrp="1"/>
          </p:cNvSpPr>
          <p:nvPr>
            <p:ph type="subTitle" idx="4294967295"/>
          </p:nvPr>
        </p:nvSpPr>
        <p:spPr>
          <a:xfrm>
            <a:off x="594360" y="1971929"/>
            <a:ext cx="8211312" cy="5170170"/>
          </a:xfrm>
        </p:spPr>
        <p:txBody>
          <a:bodyPr vert="horz" lIns="91440" tIns="45720" rIns="91440" bIns="45720" rtlCol="0">
            <a:normAutofit/>
          </a:bodyPr>
          <a:lstStyle/>
          <a:p>
            <a:pPr marL="342900" indent="-228600">
              <a:buFont typeface="Arial" panose="020B0604020202020204" pitchFamily="34" charset="0"/>
              <a:buChar char="•"/>
            </a:pPr>
            <a:r>
              <a:rPr lang="en-US" sz="2400" dirty="0"/>
              <a:t>Number of educational theories that are used to rank clinical competence – from knowledge at lower levels to action with application of knowledge at expert level</a:t>
            </a:r>
          </a:p>
          <a:p>
            <a:pPr marL="342900" indent="-228600">
              <a:buFont typeface="Arial" panose="020B0604020202020204" pitchFamily="34" charset="0"/>
              <a:buChar char="•"/>
            </a:pPr>
            <a:r>
              <a:rPr lang="en-US" sz="2400" dirty="0"/>
              <a:t>Assessment of practice may take place in a real-world environment or in a simulated environment where the latter is not practical</a:t>
            </a:r>
          </a:p>
          <a:p>
            <a:pPr marL="342900" indent="-228600">
              <a:buFont typeface="Arial" panose="020B0604020202020204" pitchFamily="34" charset="0"/>
              <a:buChar char="•"/>
            </a:pPr>
            <a:r>
              <a:rPr lang="en-US" sz="2400" dirty="0" err="1"/>
              <a:t>Entrustable</a:t>
            </a:r>
            <a:r>
              <a:rPr lang="en-US" sz="2400" dirty="0"/>
              <a:t> Professional Activities (EPA) – what the student or pharmacist should be able to do without supervision</a:t>
            </a:r>
          </a:p>
          <a:p>
            <a:pPr marL="342900" indent="-228600">
              <a:buFont typeface="Arial" panose="020B0604020202020204" pitchFamily="34" charset="0"/>
              <a:buChar char="•"/>
            </a:pPr>
            <a:r>
              <a:rPr lang="en-US" sz="2400" dirty="0"/>
              <a:t>Assessment may be formative – assessment FOR learning; or summative – assessment OF learning</a:t>
            </a:r>
          </a:p>
          <a:p>
            <a:pPr marL="342900" indent="-228600">
              <a:buFont typeface="Arial" panose="020B0604020202020204" pitchFamily="34" charset="0"/>
              <a:buChar char="•"/>
            </a:pPr>
            <a:endParaRPr lang="en-US" sz="2400" dirty="0"/>
          </a:p>
          <a:p>
            <a:pPr marL="342900" indent="-228600">
              <a:buFont typeface="Arial" panose="020B0604020202020204" pitchFamily="34" charset="0"/>
              <a:buChar char="•"/>
            </a:pPr>
            <a:endParaRPr lang="en-US" sz="1900" dirty="0"/>
          </a:p>
        </p:txBody>
      </p:sp>
      <p:sp>
        <p:nvSpPr>
          <p:cNvPr id="2" name="Date Placeholder 1">
            <a:extLst>
              <a:ext uri="{FF2B5EF4-FFF2-40B4-BE49-F238E27FC236}">
                <a16:creationId xmlns:a16="http://schemas.microsoft.com/office/drawing/2014/main" id="{BFFA7B31-1252-B158-B9EE-8DBDAD6FC32A}"/>
              </a:ext>
            </a:extLst>
          </p:cNvPr>
          <p:cNvSpPr>
            <a:spLocks noGrp="1"/>
          </p:cNvSpPr>
          <p:nvPr>
            <p:ph type="dt" sz="half" idx="4294967295"/>
          </p:nvPr>
        </p:nvSpPr>
        <p:spPr>
          <a:xfrm>
            <a:off x="0" y="6356350"/>
            <a:ext cx="2057400" cy="365125"/>
          </a:xfrm>
        </p:spPr>
        <p:txBody>
          <a:bodyPr vert="horz" lIns="91440" tIns="45720" rIns="91440" bIns="45720" rtlCol="0" anchor="ctr">
            <a:normAutofit/>
          </a:bodyPr>
          <a:lstStyle/>
          <a:p>
            <a:pPr>
              <a:spcAft>
                <a:spcPts val="600"/>
              </a:spcAft>
            </a:pPr>
            <a:endParaRPr lang="en-US" dirty="0">
              <a:solidFill>
                <a:schemeClr val="tx1">
                  <a:tint val="75000"/>
                </a:schemeClr>
              </a:solidFill>
            </a:endParaRPr>
          </a:p>
        </p:txBody>
      </p:sp>
      <p:pic>
        <p:nvPicPr>
          <p:cNvPr id="3" name="Picture 2">
            <a:extLst>
              <a:ext uri="{FF2B5EF4-FFF2-40B4-BE49-F238E27FC236}">
                <a16:creationId xmlns:a16="http://schemas.microsoft.com/office/drawing/2014/main" id="{3A8D101C-029E-7D7E-91AE-55F55A145818}"/>
              </a:ext>
            </a:extLst>
          </p:cNvPr>
          <p:cNvPicPr>
            <a:picLocks noChangeAspect="1"/>
          </p:cNvPicPr>
          <p:nvPr/>
        </p:nvPicPr>
        <p:blipFill>
          <a:blip r:embed="rId2"/>
          <a:stretch>
            <a:fillRect/>
          </a:stretch>
        </p:blipFill>
        <p:spPr>
          <a:xfrm>
            <a:off x="7619082" y="148702"/>
            <a:ext cx="1377815" cy="341406"/>
          </a:xfrm>
          <a:prstGeom prst="rect">
            <a:avLst/>
          </a:prstGeom>
        </p:spPr>
      </p:pic>
    </p:spTree>
    <p:extLst>
      <p:ext uri="{BB962C8B-B14F-4D97-AF65-F5344CB8AC3E}">
        <p14:creationId xmlns:p14="http://schemas.microsoft.com/office/powerpoint/2010/main" val="2800893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CC15DE-AA3C-3470-4235-3760BF2C3D1C}"/>
              </a:ext>
            </a:extLst>
          </p:cNvPr>
          <p:cNvSpPr>
            <a:spLocks noGrp="1"/>
          </p:cNvSpPr>
          <p:nvPr>
            <p:ph type="ctrTitle" idx="4294967295"/>
          </p:nvPr>
        </p:nvSpPr>
        <p:spPr>
          <a:xfrm>
            <a:off x="877823" y="301752"/>
            <a:ext cx="7886699" cy="1288923"/>
          </a:xfrm>
        </p:spPr>
        <p:txBody>
          <a:bodyPr vert="horz" lIns="91440" tIns="45720" rIns="91440" bIns="45720" rtlCol="0" anchor="b">
            <a:normAutofit/>
          </a:bodyPr>
          <a:lstStyle/>
          <a:p>
            <a:pPr algn="ctr"/>
            <a:r>
              <a:rPr lang="en-US" sz="4300" kern="1200" dirty="0">
                <a:solidFill>
                  <a:schemeClr val="tx1"/>
                </a:solidFill>
                <a:latin typeface="+mj-lt"/>
                <a:ea typeface="+mj-ea"/>
                <a:cs typeface="+mj-cs"/>
              </a:rPr>
              <a:t>Dreyfus model of skills acquisition</a:t>
            </a:r>
          </a:p>
        </p:txBody>
      </p:sp>
      <p:pic>
        <p:nvPicPr>
          <p:cNvPr id="9" name="Picture 8">
            <a:extLst>
              <a:ext uri="{FF2B5EF4-FFF2-40B4-BE49-F238E27FC236}">
                <a16:creationId xmlns:a16="http://schemas.microsoft.com/office/drawing/2014/main" id="{16F962DB-F64C-827D-A8ED-8C47A08DF434}"/>
              </a:ext>
            </a:extLst>
          </p:cNvPr>
          <p:cNvPicPr>
            <a:picLocks noChangeAspect="1"/>
          </p:cNvPicPr>
          <p:nvPr/>
        </p:nvPicPr>
        <p:blipFill>
          <a:blip r:embed="rId2"/>
          <a:stretch>
            <a:fillRect/>
          </a:stretch>
        </p:blipFill>
        <p:spPr>
          <a:xfrm>
            <a:off x="505360" y="1771012"/>
            <a:ext cx="7886699" cy="2366010"/>
          </a:xfrm>
          <a:prstGeom prst="rect">
            <a:avLst/>
          </a:prstGeom>
        </p:spPr>
      </p:pic>
      <p:sp>
        <p:nvSpPr>
          <p:cNvPr id="10" name="Arrow: Right 9">
            <a:extLst>
              <a:ext uri="{FF2B5EF4-FFF2-40B4-BE49-F238E27FC236}">
                <a16:creationId xmlns:a16="http://schemas.microsoft.com/office/drawing/2014/main" id="{804A4710-A1AB-A30B-7565-5DA653741A37}"/>
              </a:ext>
            </a:extLst>
          </p:cNvPr>
          <p:cNvSpPr/>
          <p:nvPr/>
        </p:nvSpPr>
        <p:spPr>
          <a:xfrm>
            <a:off x="493158" y="4046484"/>
            <a:ext cx="8157681" cy="1851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14FCDE-B2F3-EC7D-F79F-4B6DDFC89AF8}"/>
              </a:ext>
            </a:extLst>
          </p:cNvPr>
          <p:cNvSpPr txBox="1"/>
          <p:nvPr/>
        </p:nvSpPr>
        <p:spPr>
          <a:xfrm>
            <a:off x="628650" y="4503676"/>
            <a:ext cx="7950270" cy="461665"/>
          </a:xfrm>
          <a:prstGeom prst="rect">
            <a:avLst/>
          </a:prstGeom>
          <a:noFill/>
        </p:spPr>
        <p:txBody>
          <a:bodyPr wrap="square" rtlCol="0">
            <a:spAutoFit/>
          </a:bodyPr>
          <a:lstStyle/>
          <a:p>
            <a:r>
              <a:rPr lang="en-US" sz="2400" dirty="0">
                <a:solidFill>
                  <a:schemeClr val="bg1"/>
                </a:solidFill>
              </a:rPr>
              <a:t>Individuals progress through various levels of skills acquisition</a:t>
            </a:r>
            <a:endParaRPr lang="en-GB" sz="2400" dirty="0">
              <a:solidFill>
                <a:schemeClr val="bg1"/>
              </a:solidFill>
            </a:endParaRPr>
          </a:p>
        </p:txBody>
      </p:sp>
      <p:pic>
        <p:nvPicPr>
          <p:cNvPr id="3" name="Picture 2">
            <a:extLst>
              <a:ext uri="{FF2B5EF4-FFF2-40B4-BE49-F238E27FC236}">
                <a16:creationId xmlns:a16="http://schemas.microsoft.com/office/drawing/2014/main" id="{0C3583DF-7C64-FDC9-4B82-7AC2E0A07A62}"/>
              </a:ext>
            </a:extLst>
          </p:cNvPr>
          <p:cNvPicPr>
            <a:picLocks noChangeAspect="1"/>
          </p:cNvPicPr>
          <p:nvPr/>
        </p:nvPicPr>
        <p:blipFill>
          <a:blip r:embed="rId3"/>
          <a:stretch>
            <a:fillRect/>
          </a:stretch>
        </p:blipFill>
        <p:spPr>
          <a:xfrm>
            <a:off x="7703151" y="40881"/>
            <a:ext cx="1377815" cy="341406"/>
          </a:xfrm>
          <a:prstGeom prst="rect">
            <a:avLst/>
          </a:prstGeom>
        </p:spPr>
      </p:pic>
    </p:spTree>
    <p:extLst>
      <p:ext uri="{BB962C8B-B14F-4D97-AF65-F5344CB8AC3E}">
        <p14:creationId xmlns:p14="http://schemas.microsoft.com/office/powerpoint/2010/main" val="2115243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2785F3-C51E-9BBC-1B83-CAB0DD819C36}"/>
              </a:ext>
            </a:extLst>
          </p:cNvPr>
          <p:cNvSpPr>
            <a:spLocks noGrp="1"/>
          </p:cNvSpPr>
          <p:nvPr>
            <p:ph type="ctrTitle" idx="4294967295"/>
          </p:nvPr>
        </p:nvSpPr>
        <p:spPr>
          <a:xfrm>
            <a:off x="0" y="3713163"/>
            <a:ext cx="6858000" cy="1006475"/>
          </a:xfrm>
        </p:spPr>
        <p:txBody>
          <a:bodyPr vert="horz" lIns="91440" tIns="45720" rIns="91440" bIns="45720" rtlCol="0" anchor="ctr">
            <a:normAutofit/>
          </a:bodyPr>
          <a:lstStyle/>
          <a:p>
            <a:pPr algn="ctr"/>
            <a:r>
              <a:rPr lang="en-US" sz="2400" kern="1200">
                <a:solidFill>
                  <a:schemeClr val="bg1"/>
                </a:solidFill>
                <a:latin typeface="+mj-lt"/>
                <a:ea typeface="+mj-ea"/>
                <a:cs typeface="+mj-cs"/>
              </a:rPr>
              <a:t>Miller’s Pyramid of Competency Evaluation through Performance</a:t>
            </a:r>
          </a:p>
        </p:txBody>
      </p:sp>
      <p:pic>
        <p:nvPicPr>
          <p:cNvPr id="9" name="Picture 8">
            <a:extLst>
              <a:ext uri="{FF2B5EF4-FFF2-40B4-BE49-F238E27FC236}">
                <a16:creationId xmlns:a16="http://schemas.microsoft.com/office/drawing/2014/main" id="{C9867DE5-074D-987B-4E1A-2EE09FF700E2}"/>
              </a:ext>
            </a:extLst>
          </p:cNvPr>
          <p:cNvPicPr>
            <a:picLocks noChangeAspect="1"/>
          </p:cNvPicPr>
          <p:nvPr/>
        </p:nvPicPr>
        <p:blipFill rotWithShape="1">
          <a:blip r:embed="rId2"/>
          <a:srcRect t="19269"/>
          <a:stretch/>
        </p:blipFill>
        <p:spPr>
          <a:xfrm>
            <a:off x="736600" y="1384658"/>
            <a:ext cx="8178799" cy="4390880"/>
          </a:xfrm>
          <a:prstGeom prst="rect">
            <a:avLst/>
          </a:prstGeom>
        </p:spPr>
      </p:pic>
      <p:pic>
        <p:nvPicPr>
          <p:cNvPr id="4" name="Picture 3">
            <a:extLst>
              <a:ext uri="{FF2B5EF4-FFF2-40B4-BE49-F238E27FC236}">
                <a16:creationId xmlns:a16="http://schemas.microsoft.com/office/drawing/2014/main" id="{649112D2-EE12-356F-DF9A-203C9D6CE3F0}"/>
              </a:ext>
            </a:extLst>
          </p:cNvPr>
          <p:cNvPicPr>
            <a:picLocks noChangeAspect="1"/>
          </p:cNvPicPr>
          <p:nvPr/>
        </p:nvPicPr>
        <p:blipFill>
          <a:blip r:embed="rId3"/>
          <a:stretch>
            <a:fillRect/>
          </a:stretch>
        </p:blipFill>
        <p:spPr>
          <a:xfrm>
            <a:off x="7659564" y="112761"/>
            <a:ext cx="1377815" cy="341406"/>
          </a:xfrm>
          <a:prstGeom prst="rect">
            <a:avLst/>
          </a:prstGeom>
        </p:spPr>
      </p:pic>
    </p:spTree>
    <p:extLst>
      <p:ext uri="{BB962C8B-B14F-4D97-AF65-F5344CB8AC3E}">
        <p14:creationId xmlns:p14="http://schemas.microsoft.com/office/powerpoint/2010/main" val="83007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2E6122-BC50-9F1E-3AE5-D965EAEBFFE9}"/>
              </a:ext>
            </a:extLst>
          </p:cNvPr>
          <p:cNvPicPr>
            <a:picLocks noChangeAspect="1"/>
          </p:cNvPicPr>
          <p:nvPr/>
        </p:nvPicPr>
        <p:blipFill rotWithShape="1">
          <a:blip r:embed="rId2"/>
          <a:srcRect l="34700" t="11401" r="33125" b="63117"/>
          <a:stretch/>
        </p:blipFill>
        <p:spPr>
          <a:xfrm>
            <a:off x="3486127" y="320675"/>
            <a:ext cx="4624388" cy="1952625"/>
          </a:xfrm>
          <a:prstGeom prst="rect">
            <a:avLst/>
          </a:prstGeom>
        </p:spPr>
      </p:pic>
      <p:sp>
        <p:nvSpPr>
          <p:cNvPr id="7" name="Title 6">
            <a:extLst>
              <a:ext uri="{FF2B5EF4-FFF2-40B4-BE49-F238E27FC236}">
                <a16:creationId xmlns:a16="http://schemas.microsoft.com/office/drawing/2014/main" id="{48B58C22-99C2-2309-4BC8-9A077E7D5F7A}"/>
              </a:ext>
            </a:extLst>
          </p:cNvPr>
          <p:cNvSpPr>
            <a:spLocks noGrp="1"/>
          </p:cNvSpPr>
          <p:nvPr>
            <p:ph type="title" idx="4294967295"/>
          </p:nvPr>
        </p:nvSpPr>
        <p:spPr>
          <a:xfrm>
            <a:off x="338328" y="740663"/>
            <a:ext cx="2084388" cy="5568061"/>
          </a:xfrm>
        </p:spPr>
        <p:txBody>
          <a:bodyPr vert="horz" lIns="91440" tIns="45720" rIns="91440" bIns="45720" rtlCol="0" anchor="ctr">
            <a:normAutofit/>
          </a:bodyPr>
          <a:lstStyle/>
          <a:p>
            <a:r>
              <a:rPr lang="en-US" sz="2800" kern="1200" dirty="0">
                <a:solidFill>
                  <a:srgbClr val="FFFFFF"/>
                </a:solidFill>
                <a:latin typeface="+mj-lt"/>
                <a:ea typeface="+mj-ea"/>
                <a:cs typeface="+mj-cs"/>
              </a:rPr>
              <a:t>The curriculum design process to embed CBE</a:t>
            </a:r>
          </a:p>
        </p:txBody>
      </p:sp>
      <p:pic>
        <p:nvPicPr>
          <p:cNvPr id="13" name="Picture 12">
            <a:extLst>
              <a:ext uri="{FF2B5EF4-FFF2-40B4-BE49-F238E27FC236}">
                <a16:creationId xmlns:a16="http://schemas.microsoft.com/office/drawing/2014/main" id="{0D3F43A4-5A27-1B08-4C67-756D4C6E9E38}"/>
              </a:ext>
            </a:extLst>
          </p:cNvPr>
          <p:cNvPicPr>
            <a:picLocks noChangeAspect="1"/>
          </p:cNvPicPr>
          <p:nvPr/>
        </p:nvPicPr>
        <p:blipFill>
          <a:blip r:embed="rId3"/>
          <a:stretch>
            <a:fillRect/>
          </a:stretch>
        </p:blipFill>
        <p:spPr>
          <a:xfrm>
            <a:off x="2560005" y="2273300"/>
            <a:ext cx="6333682" cy="4125414"/>
          </a:xfrm>
          <a:prstGeom prst="rect">
            <a:avLst/>
          </a:prstGeom>
        </p:spPr>
      </p:pic>
      <p:pic>
        <p:nvPicPr>
          <p:cNvPr id="3" name="Picture 2">
            <a:extLst>
              <a:ext uri="{FF2B5EF4-FFF2-40B4-BE49-F238E27FC236}">
                <a16:creationId xmlns:a16="http://schemas.microsoft.com/office/drawing/2014/main" id="{9C830726-6728-D081-D5A0-DBD6AD6D3F4D}"/>
              </a:ext>
            </a:extLst>
          </p:cNvPr>
          <p:cNvPicPr>
            <a:picLocks noChangeAspect="1"/>
          </p:cNvPicPr>
          <p:nvPr/>
        </p:nvPicPr>
        <p:blipFill>
          <a:blip r:embed="rId4"/>
          <a:stretch>
            <a:fillRect/>
          </a:stretch>
        </p:blipFill>
        <p:spPr>
          <a:xfrm>
            <a:off x="7766185" y="117880"/>
            <a:ext cx="1377815" cy="341406"/>
          </a:xfrm>
          <a:prstGeom prst="rect">
            <a:avLst/>
          </a:prstGeom>
        </p:spPr>
      </p:pic>
    </p:spTree>
    <p:extLst>
      <p:ext uri="{BB962C8B-B14F-4D97-AF65-F5344CB8AC3E}">
        <p14:creationId xmlns:p14="http://schemas.microsoft.com/office/powerpoint/2010/main" val="338651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009922D-1E92-85AD-777E-AB03CB7D5FBE}"/>
              </a:ext>
            </a:extLst>
          </p:cNvPr>
          <p:cNvSpPr/>
          <p:nvPr/>
        </p:nvSpPr>
        <p:spPr>
          <a:xfrm>
            <a:off x="175098" y="859537"/>
            <a:ext cx="8793804" cy="46578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An example of progression within a competency framework aimed at setting standards and outcomes for the initial education and training of pharmacists in the UK – focusing on skills and attitudes</a:t>
            </a:r>
            <a:endParaRPr lang="en-GB" sz="3200" b="1" dirty="0"/>
          </a:p>
        </p:txBody>
      </p:sp>
      <p:pic>
        <p:nvPicPr>
          <p:cNvPr id="4" name="Picture 3">
            <a:extLst>
              <a:ext uri="{FF2B5EF4-FFF2-40B4-BE49-F238E27FC236}">
                <a16:creationId xmlns:a16="http://schemas.microsoft.com/office/drawing/2014/main" id="{8CB253A8-CF71-0575-55BA-0A4197875416}"/>
              </a:ext>
            </a:extLst>
          </p:cNvPr>
          <p:cNvPicPr>
            <a:picLocks noChangeAspect="1"/>
          </p:cNvPicPr>
          <p:nvPr/>
        </p:nvPicPr>
        <p:blipFill>
          <a:blip r:embed="rId2"/>
          <a:stretch>
            <a:fillRect/>
          </a:stretch>
        </p:blipFill>
        <p:spPr>
          <a:xfrm>
            <a:off x="7677852" y="158481"/>
            <a:ext cx="1377815" cy="341406"/>
          </a:xfrm>
          <a:prstGeom prst="rect">
            <a:avLst/>
          </a:prstGeom>
        </p:spPr>
      </p:pic>
    </p:spTree>
    <p:extLst>
      <p:ext uri="{BB962C8B-B14F-4D97-AF65-F5344CB8AC3E}">
        <p14:creationId xmlns:p14="http://schemas.microsoft.com/office/powerpoint/2010/main" val="3448006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51A41-F817-A812-2F40-54E1B71D4E64}"/>
              </a:ext>
            </a:extLst>
          </p:cNvPr>
          <p:cNvSpPr>
            <a:spLocks noGrp="1"/>
          </p:cNvSpPr>
          <p:nvPr>
            <p:ph type="dt" sz="half" idx="4294967295"/>
          </p:nvPr>
        </p:nvSpPr>
        <p:spPr>
          <a:xfrm>
            <a:off x="0" y="6459538"/>
            <a:ext cx="2592388" cy="365125"/>
          </a:xfrm>
        </p:spPr>
        <p:txBody>
          <a:bodyPr/>
          <a:lstStyle/>
          <a:p>
            <a:endParaRPr lang="en-US" dirty="0"/>
          </a:p>
        </p:txBody>
      </p:sp>
      <p:sp>
        <p:nvSpPr>
          <p:cNvPr id="5" name="Title 4">
            <a:extLst>
              <a:ext uri="{FF2B5EF4-FFF2-40B4-BE49-F238E27FC236}">
                <a16:creationId xmlns:a16="http://schemas.microsoft.com/office/drawing/2014/main" id="{28D66A81-B88D-171C-EA8B-D1CADB901330}"/>
              </a:ext>
            </a:extLst>
          </p:cNvPr>
          <p:cNvSpPr>
            <a:spLocks noGrp="1"/>
          </p:cNvSpPr>
          <p:nvPr>
            <p:ph type="title" idx="4294967295"/>
          </p:nvPr>
        </p:nvSpPr>
        <p:spPr>
          <a:xfrm>
            <a:off x="1104900" y="615950"/>
            <a:ext cx="8039100" cy="938213"/>
          </a:xfrm>
        </p:spPr>
        <p:txBody>
          <a:bodyPr/>
          <a:lstStyle/>
          <a:p>
            <a:r>
              <a:rPr lang="en-US" sz="3600"/>
              <a:t>General Pharmaceutical Council</a:t>
            </a:r>
            <a:endParaRPr lang="en-GB" sz="3600"/>
          </a:p>
        </p:txBody>
      </p:sp>
      <p:graphicFrame>
        <p:nvGraphicFramePr>
          <p:cNvPr id="14" name="Diagram 13">
            <a:extLst>
              <a:ext uri="{FF2B5EF4-FFF2-40B4-BE49-F238E27FC236}">
                <a16:creationId xmlns:a16="http://schemas.microsoft.com/office/drawing/2014/main" id="{BE3217F8-DB31-AB8F-20FE-DB3860E202F4}"/>
              </a:ext>
            </a:extLst>
          </p:cNvPr>
          <p:cNvGraphicFramePr/>
          <p:nvPr>
            <p:extLst>
              <p:ext uri="{D42A27DB-BD31-4B8C-83A1-F6EECF244321}">
                <p14:modId xmlns:p14="http://schemas.microsoft.com/office/powerpoint/2010/main" val="2597709691"/>
              </p:ext>
            </p:extLst>
          </p:nvPr>
        </p:nvGraphicFramePr>
        <p:xfrm>
          <a:off x="94269" y="1212352"/>
          <a:ext cx="8895619" cy="4602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99155CC0-FA27-961E-5999-B63443F8B83D}"/>
              </a:ext>
            </a:extLst>
          </p:cNvPr>
          <p:cNvPicPr>
            <a:picLocks noChangeAspect="1"/>
          </p:cNvPicPr>
          <p:nvPr/>
        </p:nvPicPr>
        <p:blipFill>
          <a:blip r:embed="rId7"/>
          <a:stretch>
            <a:fillRect/>
          </a:stretch>
        </p:blipFill>
        <p:spPr>
          <a:xfrm>
            <a:off x="7612073" y="147046"/>
            <a:ext cx="1377815" cy="341406"/>
          </a:xfrm>
          <a:prstGeom prst="rect">
            <a:avLst/>
          </a:prstGeom>
        </p:spPr>
      </p:pic>
    </p:spTree>
    <p:extLst>
      <p:ext uri="{BB962C8B-B14F-4D97-AF65-F5344CB8AC3E}">
        <p14:creationId xmlns:p14="http://schemas.microsoft.com/office/powerpoint/2010/main" val="816714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E27477-A281-D753-0233-F2E39C05762F}"/>
              </a:ext>
            </a:extLst>
          </p:cNvPr>
          <p:cNvSpPr>
            <a:spLocks noGrp="1"/>
          </p:cNvSpPr>
          <p:nvPr>
            <p:ph type="title" idx="4294967295"/>
          </p:nvPr>
        </p:nvSpPr>
        <p:spPr>
          <a:xfrm>
            <a:off x="195209" y="457199"/>
            <a:ext cx="9506575" cy="939800"/>
          </a:xfrm>
        </p:spPr>
        <p:txBody>
          <a:bodyPr>
            <a:normAutofit fontScale="90000"/>
          </a:bodyPr>
          <a:lstStyle/>
          <a:p>
            <a:r>
              <a:rPr lang="en-US" sz="3200" dirty="0"/>
              <a:t>How can this be embedded into the curriculum? </a:t>
            </a:r>
            <a:endParaRPr lang="en-GB" sz="3200" dirty="0"/>
          </a:p>
        </p:txBody>
      </p:sp>
      <p:graphicFrame>
        <p:nvGraphicFramePr>
          <p:cNvPr id="8" name="Diagram 7">
            <a:extLst>
              <a:ext uri="{FF2B5EF4-FFF2-40B4-BE49-F238E27FC236}">
                <a16:creationId xmlns:a16="http://schemas.microsoft.com/office/drawing/2014/main" id="{6CCC7814-5714-D13E-6D66-164647691FCA}"/>
              </a:ext>
            </a:extLst>
          </p:cNvPr>
          <p:cNvGraphicFramePr/>
          <p:nvPr>
            <p:extLst>
              <p:ext uri="{D42A27DB-BD31-4B8C-83A1-F6EECF244321}">
                <p14:modId xmlns:p14="http://schemas.microsoft.com/office/powerpoint/2010/main" val="3412656040"/>
              </p:ext>
            </p:extLst>
          </p:nvPr>
        </p:nvGraphicFramePr>
        <p:xfrm>
          <a:off x="195209" y="1396999"/>
          <a:ext cx="8424809" cy="4870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DDEC5F5-413B-0FF9-F190-BD292D77AC21}"/>
              </a:ext>
            </a:extLst>
          </p:cNvPr>
          <p:cNvPicPr>
            <a:picLocks noChangeAspect="1"/>
          </p:cNvPicPr>
          <p:nvPr/>
        </p:nvPicPr>
        <p:blipFill>
          <a:blip r:embed="rId7"/>
          <a:stretch>
            <a:fillRect/>
          </a:stretch>
        </p:blipFill>
        <p:spPr>
          <a:xfrm>
            <a:off x="7570976" y="115793"/>
            <a:ext cx="1377815" cy="341406"/>
          </a:xfrm>
          <a:prstGeom prst="rect">
            <a:avLst/>
          </a:prstGeom>
        </p:spPr>
      </p:pic>
    </p:spTree>
    <p:extLst>
      <p:ext uri="{BB962C8B-B14F-4D97-AF65-F5344CB8AC3E}">
        <p14:creationId xmlns:p14="http://schemas.microsoft.com/office/powerpoint/2010/main" val="479794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02798E-54BD-1CE7-9829-2267CD65D0B5}"/>
              </a:ext>
            </a:extLst>
          </p:cNvPr>
          <p:cNvPicPr>
            <a:picLocks noChangeAspect="1"/>
          </p:cNvPicPr>
          <p:nvPr/>
        </p:nvPicPr>
        <p:blipFill rotWithShape="1">
          <a:blip r:embed="rId2"/>
          <a:srcRect l="20431" t="25730" r="25337" b="40006"/>
          <a:stretch/>
        </p:blipFill>
        <p:spPr>
          <a:xfrm>
            <a:off x="0" y="2463829"/>
            <a:ext cx="9144000" cy="3466533"/>
          </a:xfrm>
          <a:prstGeom prst="rect">
            <a:avLst/>
          </a:prstGeom>
        </p:spPr>
      </p:pic>
      <p:sp>
        <p:nvSpPr>
          <p:cNvPr id="10" name="TextBox 9">
            <a:extLst>
              <a:ext uri="{FF2B5EF4-FFF2-40B4-BE49-F238E27FC236}">
                <a16:creationId xmlns:a16="http://schemas.microsoft.com/office/drawing/2014/main" id="{77CF9273-45E0-AF39-E57E-0C2A98E94AFB}"/>
              </a:ext>
            </a:extLst>
          </p:cNvPr>
          <p:cNvSpPr txBox="1"/>
          <p:nvPr/>
        </p:nvSpPr>
        <p:spPr>
          <a:xfrm>
            <a:off x="466345" y="900206"/>
            <a:ext cx="8567928" cy="1292662"/>
          </a:xfrm>
          <a:prstGeom prst="rect">
            <a:avLst/>
          </a:prstGeom>
          <a:noFill/>
        </p:spPr>
        <p:txBody>
          <a:bodyPr wrap="square" rtlCol="0">
            <a:spAutoFit/>
          </a:bodyPr>
          <a:lstStyle/>
          <a:p>
            <a:pPr algn="ctr"/>
            <a:r>
              <a:rPr lang="en-US" sz="2400" b="1" dirty="0"/>
              <a:t>Stage 2 – Assessment of dispensing process</a:t>
            </a:r>
          </a:p>
          <a:p>
            <a:endParaRPr lang="en-US" b="1" dirty="0"/>
          </a:p>
          <a:p>
            <a:r>
              <a:rPr lang="en-US" b="1" dirty="0"/>
              <a:t>Learning outcome: Effectively communicate with patients, the public and the wider healthcare team </a:t>
            </a:r>
            <a:endParaRPr lang="en-GB" b="1" dirty="0"/>
          </a:p>
        </p:txBody>
      </p:sp>
      <p:pic>
        <p:nvPicPr>
          <p:cNvPr id="5" name="Picture 4">
            <a:extLst>
              <a:ext uri="{FF2B5EF4-FFF2-40B4-BE49-F238E27FC236}">
                <a16:creationId xmlns:a16="http://schemas.microsoft.com/office/drawing/2014/main" id="{8BF45E7B-A723-4820-1C7C-469DB9284023}"/>
              </a:ext>
            </a:extLst>
          </p:cNvPr>
          <p:cNvPicPr>
            <a:picLocks noChangeAspect="1"/>
          </p:cNvPicPr>
          <p:nvPr/>
        </p:nvPicPr>
        <p:blipFill>
          <a:blip r:embed="rId3"/>
          <a:stretch>
            <a:fillRect/>
          </a:stretch>
        </p:blipFill>
        <p:spPr>
          <a:xfrm>
            <a:off x="7656458" y="140193"/>
            <a:ext cx="1377815" cy="341406"/>
          </a:xfrm>
          <a:prstGeom prst="rect">
            <a:avLst/>
          </a:prstGeom>
        </p:spPr>
      </p:pic>
    </p:spTree>
    <p:extLst>
      <p:ext uri="{BB962C8B-B14F-4D97-AF65-F5344CB8AC3E}">
        <p14:creationId xmlns:p14="http://schemas.microsoft.com/office/powerpoint/2010/main" val="315147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western-europe.jpg"/>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blip>
          <a:srcRect r="3987"/>
          <a:stretch>
            <a:fillRect/>
          </a:stretch>
        </p:blipFill>
        <p:spPr bwMode="auto">
          <a:xfrm>
            <a:off x="4421035" y="1798900"/>
            <a:ext cx="2774760" cy="3203153"/>
          </a:xfrm>
          <a:prstGeom prst="rect">
            <a:avLst/>
          </a:prstGeom>
          <a:ln>
            <a:noFill/>
          </a:ln>
          <a:effectLst>
            <a:outerShdw blurRad="292100" dist="139700" dir="2700000" algn="tl" rotWithShape="0">
              <a:srgbClr val="333333">
                <a:alpha val="65000"/>
              </a:srgbClr>
            </a:outerShdw>
          </a:effectLst>
        </p:spPr>
      </p:pic>
      <p:sp>
        <p:nvSpPr>
          <p:cNvPr id="9" name="Isosceles Triangle 8"/>
          <p:cNvSpPr/>
          <p:nvPr/>
        </p:nvSpPr>
        <p:spPr>
          <a:xfrm rot="5400000" flipV="1">
            <a:off x="4416563" y="2146212"/>
            <a:ext cx="317738" cy="1587176"/>
          </a:xfrm>
          <a:prstGeom prst="triangle">
            <a:avLst>
              <a:gd name="adj" fmla="val 83382"/>
            </a:avLst>
          </a:prstGeom>
          <a:solidFill>
            <a:srgbClr val="7030A0">
              <a:alpha val="20000"/>
            </a:srgb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defTabSz="685800">
              <a:defRPr/>
            </a:pPr>
            <a:endParaRPr lang="en-GB" sz="1350">
              <a:solidFill>
                <a:prstClr val="black"/>
              </a:solidFill>
              <a:latin typeface="Calibri"/>
            </a:endParaRPr>
          </a:p>
        </p:txBody>
      </p:sp>
      <p:pic>
        <p:nvPicPr>
          <p:cNvPr id="3079" name="Picture 6" descr="Aberdeen_Scotland.png"/>
          <p:cNvPicPr>
            <a:picLocks noChangeAspect="1"/>
          </p:cNvPicPr>
          <p:nvPr/>
        </p:nvPicPr>
        <p:blipFill>
          <a:blip r:embed="rId5" cstate="print">
            <a:duotone>
              <a:schemeClr val="accent4">
                <a:shade val="45000"/>
                <a:satMod val="135000"/>
              </a:schemeClr>
              <a:prstClr val="white"/>
            </a:duotone>
          </a:blip>
          <a:srcRect/>
          <a:stretch>
            <a:fillRect/>
          </a:stretch>
        </p:blipFill>
        <p:spPr bwMode="auto">
          <a:xfrm>
            <a:off x="1651175" y="1798899"/>
            <a:ext cx="2376264" cy="3234849"/>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bwMode="auto">
          <a:xfrm>
            <a:off x="3831675" y="1553761"/>
            <a:ext cx="49114" cy="1446620"/>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GB" sz="1350">
              <a:solidFill>
                <a:prstClr val="black"/>
              </a:solidFill>
              <a:latin typeface="Arial" charset="0"/>
            </a:endParaRPr>
          </a:p>
        </p:txBody>
      </p:sp>
      <p:pic>
        <p:nvPicPr>
          <p:cNvPr id="11" name="Picture 10" descr="Scotland-240-animated-flag-gifs.gif"/>
          <p:cNvPicPr>
            <a:picLocks noChangeAspect="1"/>
          </p:cNvPicPr>
          <p:nvPr/>
        </p:nvPicPr>
        <p:blipFill>
          <a:blip r:embed="rId6" cstate="print">
            <a:clrChange>
              <a:clrFrom>
                <a:srgbClr val="FFFFFF"/>
              </a:clrFrom>
              <a:clrTo>
                <a:srgbClr val="FFFFFF">
                  <a:alpha val="0"/>
                </a:srgbClr>
              </a:clrTo>
            </a:clrChange>
          </a:blip>
          <a:stretch>
            <a:fillRect/>
          </a:stretch>
        </p:blipFill>
        <p:spPr>
          <a:xfrm>
            <a:off x="3635219" y="1393026"/>
            <a:ext cx="1571625" cy="1285875"/>
          </a:xfrm>
          <a:prstGeom prst="rect">
            <a:avLst/>
          </a:prstGeom>
        </p:spPr>
      </p:pic>
      <p:sp>
        <p:nvSpPr>
          <p:cNvPr id="2" name="TextBox 1">
            <a:extLst>
              <a:ext uri="{FF2B5EF4-FFF2-40B4-BE49-F238E27FC236}">
                <a16:creationId xmlns:a16="http://schemas.microsoft.com/office/drawing/2014/main" id="{C1876F5E-117E-7542-61B3-A024B3EF1DD4}"/>
              </a:ext>
            </a:extLst>
          </p:cNvPr>
          <p:cNvSpPr txBox="1"/>
          <p:nvPr/>
        </p:nvSpPr>
        <p:spPr>
          <a:xfrm>
            <a:off x="1069848" y="424957"/>
            <a:ext cx="7159752" cy="954107"/>
          </a:xfrm>
          <a:prstGeom prst="rect">
            <a:avLst/>
          </a:prstGeom>
          <a:noFill/>
        </p:spPr>
        <p:txBody>
          <a:bodyPr wrap="square" rtlCol="0">
            <a:spAutoFit/>
          </a:bodyPr>
          <a:lstStyle/>
          <a:p>
            <a:pPr algn="ctr"/>
            <a:r>
              <a:rPr lang="en-GB" sz="2800" dirty="0">
                <a:solidFill>
                  <a:schemeClr val="bg1"/>
                </a:solidFill>
              </a:rPr>
              <a:t>Thank you for inviting me to present at the 1</a:t>
            </a:r>
            <a:r>
              <a:rPr lang="en-GB" sz="2800" baseline="30000" dirty="0">
                <a:solidFill>
                  <a:schemeClr val="bg1"/>
                </a:solidFill>
              </a:rPr>
              <a:t>st</a:t>
            </a:r>
            <a:r>
              <a:rPr lang="en-GB" sz="2800" dirty="0">
                <a:solidFill>
                  <a:schemeClr val="bg1"/>
                </a:solidFill>
              </a:rPr>
              <a:t> ICAHS 2023</a:t>
            </a:r>
          </a:p>
        </p:txBody>
      </p:sp>
      <p:pic>
        <p:nvPicPr>
          <p:cNvPr id="5" name="Picture 4">
            <a:extLst>
              <a:ext uri="{FF2B5EF4-FFF2-40B4-BE49-F238E27FC236}">
                <a16:creationId xmlns:a16="http://schemas.microsoft.com/office/drawing/2014/main" id="{A0F1289D-E510-84DB-5E34-D810C43F8971}"/>
              </a:ext>
            </a:extLst>
          </p:cNvPr>
          <p:cNvPicPr>
            <a:picLocks noChangeAspect="1"/>
          </p:cNvPicPr>
          <p:nvPr/>
        </p:nvPicPr>
        <p:blipFill>
          <a:blip r:embed="rId7"/>
          <a:stretch>
            <a:fillRect/>
          </a:stretch>
        </p:blipFill>
        <p:spPr>
          <a:xfrm>
            <a:off x="7613844" y="167625"/>
            <a:ext cx="1377815" cy="341406"/>
          </a:xfrm>
          <a:prstGeom prst="rect">
            <a:avLst/>
          </a:prstGeom>
        </p:spPr>
      </p:pic>
    </p:spTree>
    <p:custDataLst>
      <p:tags r:id="rId1"/>
    </p:custDataLst>
    <p:extLst>
      <p:ext uri="{BB962C8B-B14F-4D97-AF65-F5344CB8AC3E}">
        <p14:creationId xmlns:p14="http://schemas.microsoft.com/office/powerpoint/2010/main" val="1851209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2CFF00D-A8AD-0AB5-89A8-5335D150671E}"/>
              </a:ext>
            </a:extLst>
          </p:cNvPr>
          <p:cNvSpPr txBox="1"/>
          <p:nvPr/>
        </p:nvSpPr>
        <p:spPr>
          <a:xfrm>
            <a:off x="615370" y="262936"/>
            <a:ext cx="8293608" cy="707886"/>
          </a:xfrm>
          <a:prstGeom prst="rect">
            <a:avLst/>
          </a:prstGeom>
          <a:noFill/>
        </p:spPr>
        <p:txBody>
          <a:bodyPr wrap="square" rtlCol="0">
            <a:spAutoFit/>
          </a:bodyPr>
          <a:lstStyle/>
          <a:p>
            <a:pPr algn="ctr"/>
            <a:r>
              <a:rPr lang="en-US" sz="2000" b="1" dirty="0"/>
              <a:t>Stage 3 – assessment of response to patient symptom or request for a product</a:t>
            </a:r>
            <a:endParaRPr lang="en-GB" sz="2000" b="1" dirty="0"/>
          </a:p>
        </p:txBody>
      </p:sp>
      <p:pic>
        <p:nvPicPr>
          <p:cNvPr id="16" name="Picture 15">
            <a:extLst>
              <a:ext uri="{FF2B5EF4-FFF2-40B4-BE49-F238E27FC236}">
                <a16:creationId xmlns:a16="http://schemas.microsoft.com/office/drawing/2014/main" id="{FB8CE6EC-EDC5-05A0-5826-9CE4E9D260EF}"/>
              </a:ext>
            </a:extLst>
          </p:cNvPr>
          <p:cNvPicPr>
            <a:picLocks noChangeAspect="1"/>
          </p:cNvPicPr>
          <p:nvPr/>
        </p:nvPicPr>
        <p:blipFill rotWithShape="1">
          <a:blip r:embed="rId2"/>
          <a:srcRect l="11011" t="1710" r="12142" b="2410"/>
          <a:stretch/>
        </p:blipFill>
        <p:spPr>
          <a:xfrm>
            <a:off x="655850" y="970822"/>
            <a:ext cx="7832297" cy="5496846"/>
          </a:xfrm>
          <a:prstGeom prst="rect">
            <a:avLst/>
          </a:prstGeom>
        </p:spPr>
      </p:pic>
      <p:sp>
        <p:nvSpPr>
          <p:cNvPr id="17" name="Oval 16">
            <a:extLst>
              <a:ext uri="{FF2B5EF4-FFF2-40B4-BE49-F238E27FC236}">
                <a16:creationId xmlns:a16="http://schemas.microsoft.com/office/drawing/2014/main" id="{BAF4CBB7-D658-1975-FF89-11BE5258466E}"/>
              </a:ext>
            </a:extLst>
          </p:cNvPr>
          <p:cNvSpPr/>
          <p:nvPr/>
        </p:nvSpPr>
        <p:spPr>
          <a:xfrm>
            <a:off x="719191" y="3719245"/>
            <a:ext cx="2404153" cy="117125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6BE72F3-D025-6922-533D-732682FF8F81}"/>
              </a:ext>
            </a:extLst>
          </p:cNvPr>
          <p:cNvPicPr>
            <a:picLocks noChangeAspect="1"/>
          </p:cNvPicPr>
          <p:nvPr/>
        </p:nvPicPr>
        <p:blipFill>
          <a:blip r:embed="rId3"/>
          <a:stretch>
            <a:fillRect/>
          </a:stretch>
        </p:blipFill>
        <p:spPr>
          <a:xfrm>
            <a:off x="7656516" y="48926"/>
            <a:ext cx="1377815" cy="341406"/>
          </a:xfrm>
          <a:prstGeom prst="rect">
            <a:avLst/>
          </a:prstGeom>
        </p:spPr>
      </p:pic>
    </p:spTree>
    <p:extLst>
      <p:ext uri="{BB962C8B-B14F-4D97-AF65-F5344CB8AC3E}">
        <p14:creationId xmlns:p14="http://schemas.microsoft.com/office/powerpoint/2010/main" val="1801581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A34FF0-3C15-04F7-B783-620BB71E2062}"/>
              </a:ext>
            </a:extLst>
          </p:cNvPr>
          <p:cNvSpPr txBox="1"/>
          <p:nvPr/>
        </p:nvSpPr>
        <p:spPr>
          <a:xfrm>
            <a:off x="563272" y="303939"/>
            <a:ext cx="8580728" cy="1138773"/>
          </a:xfrm>
          <a:prstGeom prst="rect">
            <a:avLst/>
          </a:prstGeom>
          <a:noFill/>
        </p:spPr>
        <p:txBody>
          <a:bodyPr wrap="square" rtlCol="0">
            <a:spAutoFit/>
          </a:bodyPr>
          <a:lstStyle/>
          <a:p>
            <a:pPr algn="ctr"/>
            <a:r>
              <a:rPr lang="en-US" sz="2800" b="1" dirty="0"/>
              <a:t>Stage 4 – assessment of consultation</a:t>
            </a:r>
          </a:p>
          <a:p>
            <a:r>
              <a:rPr lang="en-US" sz="2000" b="1" dirty="0"/>
              <a:t>Learning outcome: Demonstrate attainment of relevant professional interpersonal communication skills</a:t>
            </a:r>
            <a:endParaRPr lang="en-GB" sz="2000" b="1" dirty="0"/>
          </a:p>
        </p:txBody>
      </p:sp>
      <p:pic>
        <p:nvPicPr>
          <p:cNvPr id="17" name="Picture 16">
            <a:extLst>
              <a:ext uri="{FF2B5EF4-FFF2-40B4-BE49-F238E27FC236}">
                <a16:creationId xmlns:a16="http://schemas.microsoft.com/office/drawing/2014/main" id="{3D52C10D-CBA2-4EEE-3CDF-6F0FBD45E1DD}"/>
              </a:ext>
            </a:extLst>
          </p:cNvPr>
          <p:cNvPicPr>
            <a:picLocks noChangeAspect="1"/>
          </p:cNvPicPr>
          <p:nvPr/>
        </p:nvPicPr>
        <p:blipFill rotWithShape="1">
          <a:blip r:embed="rId3"/>
          <a:srcRect l="11200" t="3586" r="11680" b="3516"/>
          <a:stretch/>
        </p:blipFill>
        <p:spPr>
          <a:xfrm>
            <a:off x="543156" y="1442712"/>
            <a:ext cx="8580728" cy="5281684"/>
          </a:xfrm>
          <a:prstGeom prst="rect">
            <a:avLst/>
          </a:prstGeom>
        </p:spPr>
      </p:pic>
      <p:pic>
        <p:nvPicPr>
          <p:cNvPr id="5" name="Picture 4">
            <a:extLst>
              <a:ext uri="{FF2B5EF4-FFF2-40B4-BE49-F238E27FC236}">
                <a16:creationId xmlns:a16="http://schemas.microsoft.com/office/drawing/2014/main" id="{BF85CEFC-812B-036C-BD3C-B6889893D592}"/>
              </a:ext>
            </a:extLst>
          </p:cNvPr>
          <p:cNvPicPr>
            <a:picLocks noChangeAspect="1"/>
          </p:cNvPicPr>
          <p:nvPr/>
        </p:nvPicPr>
        <p:blipFill>
          <a:blip r:embed="rId4"/>
          <a:stretch>
            <a:fillRect/>
          </a:stretch>
        </p:blipFill>
        <p:spPr>
          <a:xfrm>
            <a:off x="7746069" y="0"/>
            <a:ext cx="1377815" cy="341406"/>
          </a:xfrm>
          <a:prstGeom prst="rect">
            <a:avLst/>
          </a:prstGeom>
        </p:spPr>
      </p:pic>
    </p:spTree>
    <p:extLst>
      <p:ext uri="{BB962C8B-B14F-4D97-AF65-F5344CB8AC3E}">
        <p14:creationId xmlns:p14="http://schemas.microsoft.com/office/powerpoint/2010/main" val="1589100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48876A-BC47-DA25-E062-DD0DE7577F87}"/>
              </a:ext>
            </a:extLst>
          </p:cNvPr>
          <p:cNvPicPr>
            <a:picLocks noChangeAspect="1"/>
          </p:cNvPicPr>
          <p:nvPr/>
        </p:nvPicPr>
        <p:blipFill rotWithShape="1">
          <a:blip r:embed="rId2"/>
          <a:srcRect l="5505" t="16213" r="9888"/>
          <a:stretch/>
        </p:blipFill>
        <p:spPr>
          <a:xfrm>
            <a:off x="454956" y="1181528"/>
            <a:ext cx="8555479" cy="4634056"/>
          </a:xfrm>
          <a:prstGeom prst="rect">
            <a:avLst/>
          </a:prstGeom>
        </p:spPr>
      </p:pic>
      <p:pic>
        <p:nvPicPr>
          <p:cNvPr id="5" name="Picture 4">
            <a:extLst>
              <a:ext uri="{FF2B5EF4-FFF2-40B4-BE49-F238E27FC236}">
                <a16:creationId xmlns:a16="http://schemas.microsoft.com/office/drawing/2014/main" id="{8E40A71C-1A5E-7879-0BD0-7C4A29784285}"/>
              </a:ext>
            </a:extLst>
          </p:cNvPr>
          <p:cNvPicPr>
            <a:picLocks noChangeAspect="1"/>
          </p:cNvPicPr>
          <p:nvPr/>
        </p:nvPicPr>
        <p:blipFill>
          <a:blip r:embed="rId3"/>
          <a:stretch>
            <a:fillRect/>
          </a:stretch>
        </p:blipFill>
        <p:spPr>
          <a:xfrm>
            <a:off x="7540692" y="140193"/>
            <a:ext cx="1377815" cy="341406"/>
          </a:xfrm>
          <a:prstGeom prst="rect">
            <a:avLst/>
          </a:prstGeom>
        </p:spPr>
      </p:pic>
    </p:spTree>
    <p:extLst>
      <p:ext uri="{BB962C8B-B14F-4D97-AF65-F5344CB8AC3E}">
        <p14:creationId xmlns:p14="http://schemas.microsoft.com/office/powerpoint/2010/main" val="836450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FC7A78-9B15-6C3E-F25F-156F80D7F940}"/>
              </a:ext>
            </a:extLst>
          </p:cNvPr>
          <p:cNvPicPr>
            <a:picLocks noChangeAspect="1"/>
          </p:cNvPicPr>
          <p:nvPr/>
        </p:nvPicPr>
        <p:blipFill rotWithShape="1">
          <a:blip r:embed="rId3"/>
          <a:srcRect l="5730" t="22664" r="8652" b="24518"/>
          <a:stretch/>
        </p:blipFill>
        <p:spPr>
          <a:xfrm>
            <a:off x="344004" y="1588651"/>
            <a:ext cx="8799996" cy="3055268"/>
          </a:xfrm>
          <a:prstGeom prst="rect">
            <a:avLst/>
          </a:prstGeom>
        </p:spPr>
      </p:pic>
      <p:pic>
        <p:nvPicPr>
          <p:cNvPr id="5" name="Picture 4">
            <a:extLst>
              <a:ext uri="{FF2B5EF4-FFF2-40B4-BE49-F238E27FC236}">
                <a16:creationId xmlns:a16="http://schemas.microsoft.com/office/drawing/2014/main" id="{8B60FC5C-2F84-56C6-5AF0-6133324A5645}"/>
              </a:ext>
            </a:extLst>
          </p:cNvPr>
          <p:cNvPicPr>
            <a:picLocks noChangeAspect="1"/>
          </p:cNvPicPr>
          <p:nvPr/>
        </p:nvPicPr>
        <p:blipFill>
          <a:blip r:embed="rId4"/>
          <a:stretch>
            <a:fillRect/>
          </a:stretch>
        </p:blipFill>
        <p:spPr>
          <a:xfrm>
            <a:off x="7604700" y="140193"/>
            <a:ext cx="1377815" cy="341406"/>
          </a:xfrm>
          <a:prstGeom prst="rect">
            <a:avLst/>
          </a:prstGeom>
        </p:spPr>
      </p:pic>
    </p:spTree>
    <p:extLst>
      <p:ext uri="{BB962C8B-B14F-4D97-AF65-F5344CB8AC3E}">
        <p14:creationId xmlns:p14="http://schemas.microsoft.com/office/powerpoint/2010/main" val="2861122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FCE8699-E580-0422-C8B0-330150EC1E23}"/>
              </a:ext>
            </a:extLst>
          </p:cNvPr>
          <p:cNvSpPr/>
          <p:nvPr/>
        </p:nvSpPr>
        <p:spPr>
          <a:xfrm>
            <a:off x="503434" y="1037690"/>
            <a:ext cx="7854182" cy="4613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An example of progression within a competency framework aimed at setting standards and outcomes for the initial education and training of pharmacists in the UK – focus on a specific subject area</a:t>
            </a:r>
          </a:p>
        </p:txBody>
      </p:sp>
      <p:pic>
        <p:nvPicPr>
          <p:cNvPr id="5" name="Picture 4">
            <a:extLst>
              <a:ext uri="{FF2B5EF4-FFF2-40B4-BE49-F238E27FC236}">
                <a16:creationId xmlns:a16="http://schemas.microsoft.com/office/drawing/2014/main" id="{A3FB92D4-E6D6-FBF7-E07A-B1B619416ADD}"/>
              </a:ext>
            </a:extLst>
          </p:cNvPr>
          <p:cNvPicPr>
            <a:picLocks noChangeAspect="1"/>
          </p:cNvPicPr>
          <p:nvPr/>
        </p:nvPicPr>
        <p:blipFill>
          <a:blip r:embed="rId2"/>
          <a:stretch>
            <a:fillRect/>
          </a:stretch>
        </p:blipFill>
        <p:spPr>
          <a:xfrm>
            <a:off x="7549836" y="204201"/>
            <a:ext cx="1377815" cy="341406"/>
          </a:xfrm>
          <a:prstGeom prst="rect">
            <a:avLst/>
          </a:prstGeom>
        </p:spPr>
      </p:pic>
    </p:spTree>
    <p:extLst>
      <p:ext uri="{BB962C8B-B14F-4D97-AF65-F5344CB8AC3E}">
        <p14:creationId xmlns:p14="http://schemas.microsoft.com/office/powerpoint/2010/main" val="3870944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3AA37-F800-4E3D-8B9A-EB21D99D3919}"/>
              </a:ext>
            </a:extLst>
          </p:cNvPr>
          <p:cNvSpPr>
            <a:spLocks noGrp="1"/>
          </p:cNvSpPr>
          <p:nvPr>
            <p:ph type="title" idx="4294967295"/>
          </p:nvPr>
        </p:nvSpPr>
        <p:spPr>
          <a:xfrm>
            <a:off x="1133856" y="552632"/>
            <a:ext cx="7886700" cy="825500"/>
          </a:xfrm>
        </p:spPr>
        <p:txBody>
          <a:bodyPr vert="horz" lIns="91440" tIns="45720" rIns="91440" bIns="45720" rtlCol="0" anchor="ctr">
            <a:normAutofit fontScale="90000"/>
          </a:bodyPr>
          <a:lstStyle/>
          <a:p>
            <a:pPr algn="ctr"/>
            <a:r>
              <a:rPr lang="en-US" sz="3500" dirty="0">
                <a:solidFill>
                  <a:schemeClr val="tx1"/>
                </a:solidFill>
                <a:latin typeface="+mj-lt"/>
              </a:rPr>
              <a:t>Infection</a:t>
            </a:r>
            <a:br>
              <a:rPr lang="en-US" sz="3500" kern="1200" dirty="0">
                <a:solidFill>
                  <a:schemeClr val="tx1"/>
                </a:solidFill>
                <a:latin typeface="+mj-lt"/>
                <a:ea typeface="+mj-ea"/>
                <a:cs typeface="+mj-cs"/>
              </a:rPr>
            </a:br>
            <a:endParaRPr lang="en-US" sz="3500" kern="1200" dirty="0">
              <a:solidFill>
                <a:schemeClr val="tx1"/>
              </a:solidFill>
              <a:latin typeface="+mj-lt"/>
              <a:ea typeface="+mj-ea"/>
              <a:cs typeface="+mj-cs"/>
            </a:endParaRPr>
          </a:p>
        </p:txBody>
      </p:sp>
      <p:graphicFrame>
        <p:nvGraphicFramePr>
          <p:cNvPr id="8" name="Diagram 7">
            <a:extLst>
              <a:ext uri="{FF2B5EF4-FFF2-40B4-BE49-F238E27FC236}">
                <a16:creationId xmlns:a16="http://schemas.microsoft.com/office/drawing/2014/main" id="{8E5D33AE-2D3D-0900-4BBF-FCD5B3E4EF2B}"/>
              </a:ext>
            </a:extLst>
          </p:cNvPr>
          <p:cNvGraphicFramePr/>
          <p:nvPr>
            <p:extLst>
              <p:ext uri="{D42A27DB-BD31-4B8C-83A1-F6EECF244321}">
                <p14:modId xmlns:p14="http://schemas.microsoft.com/office/powerpoint/2010/main" val="1115774424"/>
              </p:ext>
            </p:extLst>
          </p:nvPr>
        </p:nvGraphicFramePr>
        <p:xfrm>
          <a:off x="226771" y="1046074"/>
          <a:ext cx="8712403" cy="5130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4C3FF249-F160-A95E-9C98-A95B8C66A5D6}"/>
              </a:ext>
            </a:extLst>
          </p:cNvPr>
          <p:cNvPicPr>
            <a:picLocks noChangeAspect="1"/>
          </p:cNvPicPr>
          <p:nvPr/>
        </p:nvPicPr>
        <p:blipFill>
          <a:blip r:embed="rId7"/>
          <a:stretch>
            <a:fillRect/>
          </a:stretch>
        </p:blipFill>
        <p:spPr>
          <a:xfrm>
            <a:off x="7561359" y="211226"/>
            <a:ext cx="1377815" cy="341406"/>
          </a:xfrm>
          <a:prstGeom prst="rect">
            <a:avLst/>
          </a:prstGeom>
        </p:spPr>
      </p:pic>
    </p:spTree>
    <p:extLst>
      <p:ext uri="{BB962C8B-B14F-4D97-AF65-F5344CB8AC3E}">
        <p14:creationId xmlns:p14="http://schemas.microsoft.com/office/powerpoint/2010/main" val="2449084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F43172F-F27B-1D4A-E456-A9A84B35BAD4}"/>
              </a:ext>
            </a:extLst>
          </p:cNvPr>
          <p:cNvSpPr/>
          <p:nvPr/>
        </p:nvSpPr>
        <p:spPr>
          <a:xfrm>
            <a:off x="1247774" y="1619250"/>
            <a:ext cx="6696075" cy="381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An example of competency-based assessment in postgraduate education as part of the pharmacist independent prescribing course</a:t>
            </a:r>
          </a:p>
          <a:p>
            <a:pPr algn="ctr"/>
            <a:endParaRPr lang="en-US" dirty="0">
              <a:cs typeface="Calibri"/>
            </a:endParaRPr>
          </a:p>
          <a:p>
            <a:pPr algn="ctr"/>
            <a:r>
              <a:rPr lang="en-US" dirty="0">
                <a:cs typeface="Calibri"/>
              </a:rPr>
              <a:t>Students are assessed on their professional approach, patient safety, clinical judgement and a person </a:t>
            </a:r>
            <a:r>
              <a:rPr lang="en-US" dirty="0" err="1">
                <a:cs typeface="Calibri"/>
              </a:rPr>
              <a:t>centred</a:t>
            </a:r>
            <a:r>
              <a:rPr lang="en-US" dirty="0">
                <a:cs typeface="Calibri"/>
              </a:rPr>
              <a:t> care approach during a consultation with a simulated patient</a:t>
            </a:r>
            <a:endParaRPr lang="en-US" dirty="0"/>
          </a:p>
        </p:txBody>
      </p:sp>
      <p:pic>
        <p:nvPicPr>
          <p:cNvPr id="4" name="Picture 3">
            <a:extLst>
              <a:ext uri="{FF2B5EF4-FFF2-40B4-BE49-F238E27FC236}">
                <a16:creationId xmlns:a16="http://schemas.microsoft.com/office/drawing/2014/main" id="{77EF1FC1-4560-A1E1-00D0-04747301F53B}"/>
              </a:ext>
            </a:extLst>
          </p:cNvPr>
          <p:cNvPicPr>
            <a:picLocks noChangeAspect="1"/>
          </p:cNvPicPr>
          <p:nvPr/>
        </p:nvPicPr>
        <p:blipFill>
          <a:blip r:embed="rId2"/>
          <a:stretch>
            <a:fillRect/>
          </a:stretch>
        </p:blipFill>
        <p:spPr>
          <a:xfrm>
            <a:off x="7430964" y="231633"/>
            <a:ext cx="1377815" cy="341406"/>
          </a:xfrm>
          <a:prstGeom prst="rect">
            <a:avLst/>
          </a:prstGeom>
        </p:spPr>
      </p:pic>
    </p:spTree>
    <p:extLst>
      <p:ext uri="{BB962C8B-B14F-4D97-AF65-F5344CB8AC3E}">
        <p14:creationId xmlns:p14="http://schemas.microsoft.com/office/powerpoint/2010/main" val="1116654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ECAD10-9FCD-9DE8-08DA-3B5E1767CCCB}"/>
              </a:ext>
            </a:extLst>
          </p:cNvPr>
          <p:cNvSpPr>
            <a:spLocks noGrp="1"/>
          </p:cNvSpPr>
          <p:nvPr>
            <p:ph type="sldNum" sz="quarter" idx="4294967295"/>
          </p:nvPr>
        </p:nvSpPr>
        <p:spPr>
          <a:xfrm>
            <a:off x="7840663" y="6459538"/>
            <a:ext cx="1303337" cy="365125"/>
          </a:xfrm>
        </p:spPr>
        <p:txBody>
          <a:bodyPr/>
          <a:lstStyle/>
          <a:p>
            <a:fld id="{437794D7-DC86-9A4E-9C9F-0B324FE8876A}" type="slidenum">
              <a:rPr lang="en-US" smtClean="0"/>
              <a:pPr/>
              <a:t>37</a:t>
            </a:fld>
            <a:endParaRPr lang="en-US"/>
          </a:p>
        </p:txBody>
      </p:sp>
      <p:pic>
        <p:nvPicPr>
          <p:cNvPr id="8" name="Picture 8" descr="Table&#10;&#10;Description automatically generated">
            <a:extLst>
              <a:ext uri="{FF2B5EF4-FFF2-40B4-BE49-F238E27FC236}">
                <a16:creationId xmlns:a16="http://schemas.microsoft.com/office/drawing/2014/main" id="{8940A8D6-75DE-34DA-D0DC-13B4F0CE7026}"/>
              </a:ext>
            </a:extLst>
          </p:cNvPr>
          <p:cNvPicPr>
            <a:picLocks noChangeAspect="1"/>
          </p:cNvPicPr>
          <p:nvPr/>
        </p:nvPicPr>
        <p:blipFill rotWithShape="1">
          <a:blip r:embed="rId2"/>
          <a:srcRect l="1257" t="1348" r="1436" b="12584"/>
          <a:stretch/>
        </p:blipFill>
        <p:spPr>
          <a:xfrm>
            <a:off x="404871" y="995926"/>
            <a:ext cx="8554530" cy="5788126"/>
          </a:xfrm>
          <a:prstGeom prst="rect">
            <a:avLst/>
          </a:prstGeom>
        </p:spPr>
      </p:pic>
      <p:sp>
        <p:nvSpPr>
          <p:cNvPr id="9" name="Oval 8">
            <a:extLst>
              <a:ext uri="{FF2B5EF4-FFF2-40B4-BE49-F238E27FC236}">
                <a16:creationId xmlns:a16="http://schemas.microsoft.com/office/drawing/2014/main" id="{C87646D4-3F05-1A98-440E-353694BF1092}"/>
              </a:ext>
            </a:extLst>
          </p:cNvPr>
          <p:cNvSpPr/>
          <p:nvPr/>
        </p:nvSpPr>
        <p:spPr>
          <a:xfrm>
            <a:off x="399361" y="3360145"/>
            <a:ext cx="3126035" cy="10741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88A0D68-2A6F-EF19-6BC5-8412E000CBAB}"/>
              </a:ext>
            </a:extLst>
          </p:cNvPr>
          <p:cNvCxnSpPr/>
          <p:nvPr/>
        </p:nvCxnSpPr>
        <p:spPr>
          <a:xfrm flipV="1">
            <a:off x="2696378" y="773935"/>
            <a:ext cx="2911207" cy="261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A90A1A-1A28-1647-657A-F515C74DF705}"/>
              </a:ext>
            </a:extLst>
          </p:cNvPr>
          <p:cNvSpPr txBox="1"/>
          <p:nvPr/>
        </p:nvSpPr>
        <p:spPr>
          <a:xfrm>
            <a:off x="3291290" y="151482"/>
            <a:ext cx="53844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General competency of "</a:t>
            </a:r>
            <a:r>
              <a:rPr lang="en-US" sz="1600" b="1" dirty="0">
                <a:cs typeface="Calibri"/>
              </a:rPr>
              <a:t>patient </a:t>
            </a:r>
            <a:r>
              <a:rPr lang="en-US" sz="1600" b="1" dirty="0" err="1">
                <a:cs typeface="Calibri"/>
              </a:rPr>
              <a:t>centred</a:t>
            </a:r>
            <a:r>
              <a:rPr lang="en-US" sz="1600" b="1" dirty="0">
                <a:cs typeface="Calibri"/>
              </a:rPr>
              <a:t> consultation"</a:t>
            </a:r>
            <a:r>
              <a:rPr lang="en-US" sz="1600" dirty="0">
                <a:cs typeface="Calibri"/>
              </a:rPr>
              <a:t> being tailored to the case students are being assessed on</a:t>
            </a:r>
          </a:p>
        </p:txBody>
      </p:sp>
      <p:sp>
        <p:nvSpPr>
          <p:cNvPr id="12" name="TextBox 11">
            <a:extLst>
              <a:ext uri="{FF2B5EF4-FFF2-40B4-BE49-F238E27FC236}">
                <a16:creationId xmlns:a16="http://schemas.microsoft.com/office/drawing/2014/main" id="{2B8E1DC8-78B2-79E0-9900-298991FB6EF8}"/>
              </a:ext>
            </a:extLst>
          </p:cNvPr>
          <p:cNvSpPr txBox="1"/>
          <p:nvPr/>
        </p:nvSpPr>
        <p:spPr>
          <a:xfrm>
            <a:off x="56328" y="805433"/>
            <a:ext cx="3762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Guidance for assessors</a:t>
            </a:r>
            <a:endParaRPr lang="en-US" b="1" dirty="0"/>
          </a:p>
        </p:txBody>
      </p:sp>
      <p:cxnSp>
        <p:nvCxnSpPr>
          <p:cNvPr id="14" name="Straight Arrow Connector 13">
            <a:extLst>
              <a:ext uri="{FF2B5EF4-FFF2-40B4-BE49-F238E27FC236}">
                <a16:creationId xmlns:a16="http://schemas.microsoft.com/office/drawing/2014/main" id="{F07F8362-BC70-BC46-597D-D4420F5FAA7D}"/>
              </a:ext>
            </a:extLst>
          </p:cNvPr>
          <p:cNvCxnSpPr>
            <a:cxnSpLocks/>
          </p:cNvCxnSpPr>
          <p:nvPr/>
        </p:nvCxnSpPr>
        <p:spPr>
          <a:xfrm flipH="1" flipV="1">
            <a:off x="1481328" y="1147349"/>
            <a:ext cx="804672" cy="1220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F57014E-5E65-794C-4121-076D7C0A2B52}"/>
              </a:ext>
            </a:extLst>
          </p:cNvPr>
          <p:cNvSpPr/>
          <p:nvPr/>
        </p:nvSpPr>
        <p:spPr>
          <a:xfrm>
            <a:off x="1746504" y="2368296"/>
            <a:ext cx="1544786" cy="5462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8970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10;&#10;Description automatically generated">
            <a:extLst>
              <a:ext uri="{FF2B5EF4-FFF2-40B4-BE49-F238E27FC236}">
                <a16:creationId xmlns:a16="http://schemas.microsoft.com/office/drawing/2014/main" id="{F5BA2305-ADD0-92C1-C98F-71967C167B06}"/>
              </a:ext>
            </a:extLst>
          </p:cNvPr>
          <p:cNvPicPr>
            <a:picLocks noChangeAspect="1"/>
          </p:cNvPicPr>
          <p:nvPr/>
        </p:nvPicPr>
        <p:blipFill rotWithShape="1">
          <a:blip r:embed="rId2"/>
          <a:srcRect l="1692" t="11839" r="1692" b="2114"/>
          <a:stretch/>
        </p:blipFill>
        <p:spPr>
          <a:xfrm>
            <a:off x="645724" y="757190"/>
            <a:ext cx="7866320" cy="5616432"/>
          </a:xfrm>
          <a:prstGeom prst="rect">
            <a:avLst/>
          </a:prstGeom>
        </p:spPr>
      </p:pic>
      <p:sp>
        <p:nvSpPr>
          <p:cNvPr id="9" name="TextBox 8">
            <a:extLst>
              <a:ext uri="{FF2B5EF4-FFF2-40B4-BE49-F238E27FC236}">
                <a16:creationId xmlns:a16="http://schemas.microsoft.com/office/drawing/2014/main" id="{D0EDDF3F-CBBE-5154-F7E8-B7B44C56199C}"/>
              </a:ext>
            </a:extLst>
          </p:cNvPr>
          <p:cNvSpPr txBox="1"/>
          <p:nvPr/>
        </p:nvSpPr>
        <p:spPr>
          <a:xfrm>
            <a:off x="784951" y="4916277"/>
            <a:ext cx="75878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Professional approach ‘Not demonstrated’ in 2 or more of the performance criteria constitutes a FAIL</a:t>
            </a:r>
            <a:endParaRPr lang="en-US" b="1" dirty="0">
              <a:cs typeface="Calibri"/>
            </a:endParaRPr>
          </a:p>
        </p:txBody>
      </p:sp>
    </p:spTree>
    <p:extLst>
      <p:ext uri="{BB962C8B-B14F-4D97-AF65-F5344CB8AC3E}">
        <p14:creationId xmlns:p14="http://schemas.microsoft.com/office/powerpoint/2010/main" val="2923305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3DEE11-6C80-7D60-11F2-C4413C46AD2E}"/>
              </a:ext>
            </a:extLst>
          </p:cNvPr>
          <p:cNvSpPr>
            <a:spLocks noGrp="1"/>
          </p:cNvSpPr>
          <p:nvPr>
            <p:ph type="title" idx="4294967295"/>
          </p:nvPr>
        </p:nvSpPr>
        <p:spPr>
          <a:xfrm>
            <a:off x="3694113" y="746124"/>
            <a:ext cx="5449887" cy="1287463"/>
          </a:xfrm>
        </p:spPr>
        <p:txBody>
          <a:bodyPr vert="horz" lIns="91440" tIns="45720" rIns="91440" bIns="45720" rtlCol="0" anchor="b">
            <a:normAutofit fontScale="90000"/>
          </a:bodyPr>
          <a:lstStyle/>
          <a:p>
            <a:r>
              <a:rPr lang="en-US" sz="3700" dirty="0">
                <a:solidFill>
                  <a:schemeClr val="tx1"/>
                </a:solidFill>
                <a:latin typeface="+mj-lt"/>
              </a:rPr>
              <a:t>What are the challenges that we are now facing?</a:t>
            </a:r>
          </a:p>
        </p:txBody>
      </p:sp>
      <p:sp>
        <p:nvSpPr>
          <p:cNvPr id="2" name="Date Placeholder 1">
            <a:extLst>
              <a:ext uri="{FF2B5EF4-FFF2-40B4-BE49-F238E27FC236}">
                <a16:creationId xmlns:a16="http://schemas.microsoft.com/office/drawing/2014/main" id="{83B94B7D-B9D9-0C1C-8B1C-472C482C0DC3}"/>
              </a:ext>
            </a:extLst>
          </p:cNvPr>
          <p:cNvSpPr>
            <a:spLocks noGrp="1"/>
          </p:cNvSpPr>
          <p:nvPr>
            <p:ph type="dt" sz="half" idx="4294967295"/>
          </p:nvPr>
        </p:nvSpPr>
        <p:spPr>
          <a:xfrm>
            <a:off x="0" y="6356350"/>
            <a:ext cx="1536700" cy="365125"/>
          </a:xfrm>
        </p:spPr>
        <p:txBody>
          <a:bodyPr vert="horz" lIns="91440" tIns="45720" rIns="91440" bIns="45720" rtlCol="0" anchor="ctr">
            <a:normAutofit/>
          </a:bodyPr>
          <a:lstStyle/>
          <a:p>
            <a:pPr>
              <a:spcAft>
                <a:spcPts val="600"/>
              </a:spcAft>
              <a:defRPr/>
            </a:pPr>
            <a:fld id="{CD071B8E-0DD7-5842-950E-3289D9FBABB1}" type="datetime4">
              <a:rPr lang="en-US">
                <a:solidFill>
                  <a:srgbClr val="FFFFFF"/>
                </a:solidFill>
                <a:latin typeface="Calibri" panose="020F0502020204030204"/>
              </a:rPr>
              <a:pPr>
                <a:spcAft>
                  <a:spcPts val="600"/>
                </a:spcAft>
                <a:defRPr/>
              </a:pPr>
              <a:t>January 9, 2024</a:t>
            </a:fld>
            <a:endParaRPr lang="en-US">
              <a:solidFill>
                <a:srgbClr val="FFFFFF"/>
              </a:solidFill>
              <a:latin typeface="Calibri" panose="020F0502020204030204"/>
            </a:endParaRPr>
          </a:p>
        </p:txBody>
      </p:sp>
      <p:graphicFrame>
        <p:nvGraphicFramePr>
          <p:cNvPr id="10" name="Content Placeholder 5">
            <a:extLst>
              <a:ext uri="{FF2B5EF4-FFF2-40B4-BE49-F238E27FC236}">
                <a16:creationId xmlns:a16="http://schemas.microsoft.com/office/drawing/2014/main" id="{9D390D70-B6A1-3143-7BD1-5122B050E4EE}"/>
              </a:ext>
            </a:extLst>
          </p:cNvPr>
          <p:cNvGraphicFramePr>
            <a:graphicFrameLocks noGrp="1"/>
          </p:cNvGraphicFramePr>
          <p:nvPr>
            <p:ph idx="4294967295"/>
            <p:extLst>
              <p:ext uri="{D42A27DB-BD31-4B8C-83A1-F6EECF244321}">
                <p14:modId xmlns:p14="http://schemas.microsoft.com/office/powerpoint/2010/main" val="3590978776"/>
              </p:ext>
            </p:extLst>
          </p:nvPr>
        </p:nvGraphicFramePr>
        <p:xfrm>
          <a:off x="3694113" y="2212975"/>
          <a:ext cx="5449887" cy="4078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F0CD07E8-C2AD-E43F-09C7-15E34B9DFA35}"/>
              </a:ext>
            </a:extLst>
          </p:cNvPr>
          <p:cNvPicPr>
            <a:picLocks noChangeAspect="1"/>
          </p:cNvPicPr>
          <p:nvPr/>
        </p:nvPicPr>
        <p:blipFill rotWithShape="1">
          <a:blip r:embed="rId7"/>
          <a:srcRect l="31861" r="32272" b="-1"/>
          <a:stretch/>
        </p:blipFill>
        <p:spPr>
          <a:xfrm>
            <a:off x="20" y="10"/>
            <a:ext cx="3476673" cy="6857990"/>
          </a:xfrm>
          <a:prstGeom prst="rect">
            <a:avLst/>
          </a:prstGeom>
          <a:effectLst/>
        </p:spPr>
      </p:pic>
      <p:pic>
        <p:nvPicPr>
          <p:cNvPr id="3" name="Picture 2">
            <a:extLst>
              <a:ext uri="{FF2B5EF4-FFF2-40B4-BE49-F238E27FC236}">
                <a16:creationId xmlns:a16="http://schemas.microsoft.com/office/drawing/2014/main" id="{B8C53301-D858-9EB2-E90E-E2C11DACE898}"/>
              </a:ext>
            </a:extLst>
          </p:cNvPr>
          <p:cNvPicPr>
            <a:picLocks noChangeAspect="1"/>
          </p:cNvPicPr>
          <p:nvPr/>
        </p:nvPicPr>
        <p:blipFill>
          <a:blip r:embed="rId8"/>
          <a:stretch>
            <a:fillRect/>
          </a:stretch>
        </p:blipFill>
        <p:spPr>
          <a:xfrm>
            <a:off x="7595556" y="225331"/>
            <a:ext cx="1377815" cy="341406"/>
          </a:xfrm>
          <a:prstGeom prst="rect">
            <a:avLst/>
          </a:prstGeom>
        </p:spPr>
      </p:pic>
    </p:spTree>
    <p:extLst>
      <p:ext uri="{BB962C8B-B14F-4D97-AF65-F5344CB8AC3E}">
        <p14:creationId xmlns:p14="http://schemas.microsoft.com/office/powerpoint/2010/main" val="992109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D6C11D-7D40-464D-B061-D698E7B7E011}"/>
              </a:ext>
            </a:extLst>
          </p:cNvPr>
          <p:cNvSpPr>
            <a:spLocks noGrp="1"/>
          </p:cNvSpPr>
          <p:nvPr>
            <p:ph type="dt" sz="half" idx="4294967295"/>
          </p:nvPr>
        </p:nvSpPr>
        <p:spPr>
          <a:xfrm>
            <a:off x="0" y="6453188"/>
            <a:ext cx="952500" cy="365125"/>
          </a:xfrm>
        </p:spPr>
        <p:txBody>
          <a:bodyPr/>
          <a:lstStyle/>
          <a:p>
            <a:pPr defTabSz="685800"/>
            <a:fld id="{CD071B8E-0DD7-5842-950E-3289D9FBABB1}" type="datetime4">
              <a:rPr lang="en-GB">
                <a:solidFill>
                  <a:srgbClr val="FFFFFF"/>
                </a:solidFill>
                <a:latin typeface="Calibri" panose="020F0502020204030204"/>
              </a:rPr>
              <a:pPr defTabSz="685800"/>
              <a:t>09 January 2024</a:t>
            </a:fld>
            <a:endParaRPr lang="en-US" dirty="0">
              <a:solidFill>
                <a:srgbClr val="FFFFFF"/>
              </a:solidFill>
              <a:latin typeface="Calibri" panose="020F0502020204030204"/>
            </a:endParaRPr>
          </a:p>
        </p:txBody>
      </p:sp>
      <p:pic>
        <p:nvPicPr>
          <p:cNvPr id="13" name="Content Placeholder 12">
            <a:extLst>
              <a:ext uri="{FF2B5EF4-FFF2-40B4-BE49-F238E27FC236}">
                <a16:creationId xmlns:a16="http://schemas.microsoft.com/office/drawing/2014/main" id="{69617FAB-1F6E-471B-B06F-04F1C18FF6D2}"/>
              </a:ext>
            </a:extLst>
          </p:cNvPr>
          <p:cNvPicPr>
            <a:picLocks noGrp="1" noChangeAspect="1"/>
          </p:cNvPicPr>
          <p:nvPr>
            <p:ph idx="4294967295"/>
          </p:nvPr>
        </p:nvPicPr>
        <p:blipFill>
          <a:blip r:embed="rId3"/>
          <a:stretch>
            <a:fillRect/>
          </a:stretch>
        </p:blipFill>
        <p:spPr>
          <a:xfrm>
            <a:off x="5240401" y="646991"/>
            <a:ext cx="2797175" cy="3043238"/>
          </a:xfrm>
          <a:prstGeom prst="rect">
            <a:avLst/>
          </a:prstGeom>
        </p:spPr>
      </p:pic>
      <p:pic>
        <p:nvPicPr>
          <p:cNvPr id="8" name="Picture 7">
            <a:extLst>
              <a:ext uri="{FF2B5EF4-FFF2-40B4-BE49-F238E27FC236}">
                <a16:creationId xmlns:a16="http://schemas.microsoft.com/office/drawing/2014/main" id="{308AAE51-B4A0-4876-A42A-DE18728E7B05}"/>
              </a:ext>
            </a:extLst>
          </p:cNvPr>
          <p:cNvPicPr>
            <a:picLocks noChangeAspect="1"/>
          </p:cNvPicPr>
          <p:nvPr/>
        </p:nvPicPr>
        <p:blipFill>
          <a:blip r:embed="rId4"/>
          <a:stretch>
            <a:fillRect/>
          </a:stretch>
        </p:blipFill>
        <p:spPr>
          <a:xfrm>
            <a:off x="604015" y="2762021"/>
            <a:ext cx="4130176" cy="2312899"/>
          </a:xfrm>
          <a:prstGeom prst="rect">
            <a:avLst/>
          </a:prstGeom>
        </p:spPr>
      </p:pic>
      <p:sp>
        <p:nvSpPr>
          <p:cNvPr id="14" name="Speech Bubble: Oval 13">
            <a:extLst>
              <a:ext uri="{FF2B5EF4-FFF2-40B4-BE49-F238E27FC236}">
                <a16:creationId xmlns:a16="http://schemas.microsoft.com/office/drawing/2014/main" id="{5449F1CD-1049-4687-81CB-CA7F05D08762}"/>
              </a:ext>
            </a:extLst>
          </p:cNvPr>
          <p:cNvSpPr/>
          <p:nvPr/>
        </p:nvSpPr>
        <p:spPr>
          <a:xfrm>
            <a:off x="1937371" y="1097218"/>
            <a:ext cx="1844246" cy="917489"/>
          </a:xfrm>
          <a:prstGeom prst="wedgeEllipseCallout">
            <a:avLst>
              <a:gd name="adj1" fmla="val -14387"/>
              <a:gd name="adj2" fmla="val 1242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Calibri" panose="020F0502020204030204"/>
              </a:rPr>
              <a:t>From this ….</a:t>
            </a:r>
          </a:p>
        </p:txBody>
      </p:sp>
      <p:sp>
        <p:nvSpPr>
          <p:cNvPr id="15" name="Speech Bubble: Oval 14">
            <a:extLst>
              <a:ext uri="{FF2B5EF4-FFF2-40B4-BE49-F238E27FC236}">
                <a16:creationId xmlns:a16="http://schemas.microsoft.com/office/drawing/2014/main" id="{163169BD-EE0C-4028-AD39-602E5D8499D1}"/>
              </a:ext>
            </a:extLst>
          </p:cNvPr>
          <p:cNvSpPr/>
          <p:nvPr/>
        </p:nvSpPr>
        <p:spPr>
          <a:xfrm>
            <a:off x="4865474" y="4641668"/>
            <a:ext cx="2029597" cy="1000898"/>
          </a:xfrm>
          <a:prstGeom prst="wedgeEllipseCallout">
            <a:avLst>
              <a:gd name="adj1" fmla="val 22449"/>
              <a:gd name="adj2" fmla="val -1459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Calibri" panose="020F0502020204030204"/>
              </a:rPr>
              <a:t>To this …</a:t>
            </a:r>
          </a:p>
        </p:txBody>
      </p:sp>
      <p:pic>
        <p:nvPicPr>
          <p:cNvPr id="2" name="Picture 1">
            <a:extLst>
              <a:ext uri="{FF2B5EF4-FFF2-40B4-BE49-F238E27FC236}">
                <a16:creationId xmlns:a16="http://schemas.microsoft.com/office/drawing/2014/main" id="{EA55CD38-244D-D120-5621-D73B338AC984}"/>
              </a:ext>
            </a:extLst>
          </p:cNvPr>
          <p:cNvPicPr>
            <a:picLocks noChangeAspect="1"/>
          </p:cNvPicPr>
          <p:nvPr/>
        </p:nvPicPr>
        <p:blipFill>
          <a:blip r:embed="rId5"/>
          <a:stretch>
            <a:fillRect/>
          </a:stretch>
        </p:blipFill>
        <p:spPr>
          <a:xfrm>
            <a:off x="7504116" y="121905"/>
            <a:ext cx="1377815" cy="341406"/>
          </a:xfrm>
          <a:prstGeom prst="rect">
            <a:avLst/>
          </a:prstGeom>
        </p:spPr>
      </p:pic>
    </p:spTree>
    <p:custDataLst>
      <p:tags r:id="rId1"/>
    </p:custDataLst>
    <p:extLst>
      <p:ext uri="{BB962C8B-B14F-4D97-AF65-F5344CB8AC3E}">
        <p14:creationId xmlns:p14="http://schemas.microsoft.com/office/powerpoint/2010/main" val="2261716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177FB6-8FF3-9D05-71A4-C7F7426292CE}"/>
              </a:ext>
            </a:extLst>
          </p:cNvPr>
          <p:cNvSpPr>
            <a:spLocks noGrp="1"/>
          </p:cNvSpPr>
          <p:nvPr>
            <p:ph type="title" idx="4294967295"/>
          </p:nvPr>
        </p:nvSpPr>
        <p:spPr>
          <a:xfrm>
            <a:off x="438912" y="3303281"/>
            <a:ext cx="8635429" cy="4052887"/>
          </a:xfrm>
        </p:spPr>
        <p:txBody>
          <a:bodyPr/>
          <a:lstStyle/>
          <a:p>
            <a:r>
              <a:rPr lang="en-GB" sz="2400" b="0" dirty="0"/>
              <a:t>CBE is a way for students to acquire skills required for their future profession</a:t>
            </a:r>
            <a:br>
              <a:rPr lang="en-GB" sz="2400" b="0" dirty="0"/>
            </a:br>
            <a:br>
              <a:rPr lang="en-GB" sz="2400" b="0" dirty="0"/>
            </a:br>
            <a:r>
              <a:rPr lang="en-GB" sz="2400" b="0" dirty="0"/>
              <a:t>Only CBE should be included in future healthcare professional curricula</a:t>
            </a:r>
            <a:br>
              <a:rPr lang="en-GB" sz="2400" b="0" dirty="0"/>
            </a:br>
            <a:br>
              <a:rPr lang="en-GB" sz="2400" b="0" dirty="0"/>
            </a:br>
            <a:r>
              <a:rPr lang="en-GB" sz="2400" b="0" dirty="0"/>
              <a:t>It is not possible to robustly assess competency based learning</a:t>
            </a:r>
            <a:br>
              <a:rPr lang="en-GB" sz="2400" b="0" dirty="0"/>
            </a:br>
            <a:br>
              <a:rPr lang="en-GB" sz="2400" b="0" dirty="0"/>
            </a:br>
            <a:endParaRPr lang="en-GB" sz="2400" b="0" dirty="0"/>
          </a:p>
        </p:txBody>
      </p:sp>
      <p:sp>
        <p:nvSpPr>
          <p:cNvPr id="8" name="TextBox 7">
            <a:extLst>
              <a:ext uri="{FF2B5EF4-FFF2-40B4-BE49-F238E27FC236}">
                <a16:creationId xmlns:a16="http://schemas.microsoft.com/office/drawing/2014/main" id="{4AF539CA-69AF-9623-4770-A773877A7517}"/>
              </a:ext>
            </a:extLst>
          </p:cNvPr>
          <p:cNvSpPr txBox="1"/>
          <p:nvPr/>
        </p:nvSpPr>
        <p:spPr>
          <a:xfrm>
            <a:off x="1335024" y="526767"/>
            <a:ext cx="8208954" cy="461665"/>
          </a:xfrm>
          <a:prstGeom prst="rect">
            <a:avLst/>
          </a:prstGeom>
          <a:noFill/>
        </p:spPr>
        <p:txBody>
          <a:bodyPr wrap="square" rtlCol="0">
            <a:spAutoFit/>
          </a:bodyPr>
          <a:lstStyle/>
          <a:p>
            <a:r>
              <a:rPr lang="en-GB" sz="2400" b="1" dirty="0"/>
              <a:t>Let’s go back to initial thoughts and opinions</a:t>
            </a:r>
          </a:p>
        </p:txBody>
      </p:sp>
      <p:pic>
        <p:nvPicPr>
          <p:cNvPr id="12" name="Picture 11">
            <a:extLst>
              <a:ext uri="{FF2B5EF4-FFF2-40B4-BE49-F238E27FC236}">
                <a16:creationId xmlns:a16="http://schemas.microsoft.com/office/drawing/2014/main" id="{D47D2C45-482C-C163-96CA-EE4D1A250677}"/>
              </a:ext>
            </a:extLst>
          </p:cNvPr>
          <p:cNvPicPr>
            <a:picLocks noChangeAspect="1"/>
          </p:cNvPicPr>
          <p:nvPr/>
        </p:nvPicPr>
        <p:blipFill>
          <a:blip r:embed="rId2"/>
          <a:stretch>
            <a:fillRect/>
          </a:stretch>
        </p:blipFill>
        <p:spPr>
          <a:xfrm>
            <a:off x="1785747" y="2032042"/>
            <a:ext cx="2225040" cy="1271239"/>
          </a:xfrm>
          <a:prstGeom prst="rect">
            <a:avLst/>
          </a:prstGeom>
        </p:spPr>
      </p:pic>
      <p:pic>
        <p:nvPicPr>
          <p:cNvPr id="13" name="Picture 12">
            <a:extLst>
              <a:ext uri="{FF2B5EF4-FFF2-40B4-BE49-F238E27FC236}">
                <a16:creationId xmlns:a16="http://schemas.microsoft.com/office/drawing/2014/main" id="{D4C34573-511D-9C44-36DD-FD9AD6053D3E}"/>
              </a:ext>
            </a:extLst>
          </p:cNvPr>
          <p:cNvPicPr>
            <a:picLocks noChangeAspect="1"/>
          </p:cNvPicPr>
          <p:nvPr/>
        </p:nvPicPr>
        <p:blipFill>
          <a:blip r:embed="rId3"/>
          <a:stretch>
            <a:fillRect/>
          </a:stretch>
        </p:blipFill>
        <p:spPr>
          <a:xfrm>
            <a:off x="6378523" y="1216062"/>
            <a:ext cx="1959459" cy="2093976"/>
          </a:xfrm>
          <a:prstGeom prst="rect">
            <a:avLst/>
          </a:prstGeom>
        </p:spPr>
      </p:pic>
      <p:pic>
        <p:nvPicPr>
          <p:cNvPr id="5" name="Picture 4">
            <a:extLst>
              <a:ext uri="{FF2B5EF4-FFF2-40B4-BE49-F238E27FC236}">
                <a16:creationId xmlns:a16="http://schemas.microsoft.com/office/drawing/2014/main" id="{F0F26634-6FD8-5A50-0B46-00FC05A644DC}"/>
              </a:ext>
            </a:extLst>
          </p:cNvPr>
          <p:cNvPicPr>
            <a:picLocks noChangeAspect="1"/>
          </p:cNvPicPr>
          <p:nvPr/>
        </p:nvPicPr>
        <p:blipFill>
          <a:blip r:embed="rId4"/>
          <a:stretch>
            <a:fillRect/>
          </a:stretch>
        </p:blipFill>
        <p:spPr>
          <a:xfrm>
            <a:off x="7649074" y="88919"/>
            <a:ext cx="1377815" cy="341406"/>
          </a:xfrm>
          <a:prstGeom prst="rect">
            <a:avLst/>
          </a:prstGeom>
        </p:spPr>
      </p:pic>
    </p:spTree>
    <p:extLst>
      <p:ext uri="{BB962C8B-B14F-4D97-AF65-F5344CB8AC3E}">
        <p14:creationId xmlns:p14="http://schemas.microsoft.com/office/powerpoint/2010/main" val="2930504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84929F-A40C-1FF6-506E-FE128B79BE7B}"/>
              </a:ext>
            </a:extLst>
          </p:cNvPr>
          <p:cNvSpPr>
            <a:spLocks noGrp="1"/>
          </p:cNvSpPr>
          <p:nvPr>
            <p:ph type="ctrTitle" idx="4294967295"/>
          </p:nvPr>
        </p:nvSpPr>
        <p:spPr>
          <a:xfrm>
            <a:off x="3227959" y="479615"/>
            <a:ext cx="4187825" cy="649288"/>
          </a:xfrm>
        </p:spPr>
        <p:txBody>
          <a:bodyPr>
            <a:normAutofit/>
          </a:bodyPr>
          <a:lstStyle/>
          <a:p>
            <a:r>
              <a:rPr lang="en-US" sz="3600" dirty="0"/>
              <a:t>Resources</a:t>
            </a:r>
            <a:endParaRPr lang="en-GB" sz="3600" dirty="0"/>
          </a:p>
        </p:txBody>
      </p:sp>
      <p:sp>
        <p:nvSpPr>
          <p:cNvPr id="10" name="Subtitle 9">
            <a:extLst>
              <a:ext uri="{FF2B5EF4-FFF2-40B4-BE49-F238E27FC236}">
                <a16:creationId xmlns:a16="http://schemas.microsoft.com/office/drawing/2014/main" id="{933D7B68-E089-CDA2-F34C-6A8B5FC6DE49}"/>
              </a:ext>
            </a:extLst>
          </p:cNvPr>
          <p:cNvSpPr>
            <a:spLocks noGrp="1"/>
          </p:cNvSpPr>
          <p:nvPr>
            <p:ph type="subTitle" idx="4294967295"/>
          </p:nvPr>
        </p:nvSpPr>
        <p:spPr>
          <a:xfrm>
            <a:off x="261937" y="1655065"/>
            <a:ext cx="8882063" cy="4315968"/>
          </a:xfrm>
        </p:spPr>
        <p:txBody>
          <a:bodyPr>
            <a:normAutofit fontScale="92500" lnSpcReduction="10000"/>
          </a:bodyPr>
          <a:lstStyle/>
          <a:p>
            <a:endParaRPr lang="en-US" sz="1400" dirty="0"/>
          </a:p>
          <a:p>
            <a:r>
              <a:rPr lang="en-US" sz="1700" dirty="0" err="1"/>
              <a:t>Bajis</a:t>
            </a:r>
            <a:r>
              <a:rPr lang="en-US" sz="1700" dirty="0"/>
              <a:t> D et al. Competency-based pharmacy education in the Eastern Mediterranean Region – A scoping review. </a:t>
            </a:r>
            <a:r>
              <a:rPr lang="en-US" sz="1700" i="1" dirty="0"/>
              <a:t>Current in Pharmacy Teaching and Learning</a:t>
            </a:r>
            <a:r>
              <a:rPr lang="en-US" sz="1700" dirty="0"/>
              <a:t>. 2016;8:401-428</a:t>
            </a:r>
          </a:p>
          <a:p>
            <a:r>
              <a:rPr lang="en-US" sz="1700" dirty="0"/>
              <a:t>General Pharmaceutical Council. Future pharmacists: standards for the initial education and training of pharmacists; 2021. Available from:  </a:t>
            </a:r>
            <a:r>
              <a:rPr lang="en-US" sz="1700" dirty="0">
                <a:hlinkClick r:id="rId2"/>
              </a:rPr>
              <a:t>https://www.pharmacyregulation.org/sites/default/files/document/standards-for-the-initial-education-and-training-of-pharmacists-january-2021_final-v1.3.pdf</a:t>
            </a:r>
            <a:endParaRPr lang="en-US" sz="1700" dirty="0"/>
          </a:p>
          <a:p>
            <a:r>
              <a:rPr lang="en-US" sz="1700" dirty="0"/>
              <a:t>International Pharmaceutical Federation. Pharmacy Education Taskforce: a global competency framework:2012. Available from: </a:t>
            </a:r>
            <a:r>
              <a:rPr lang="en-US" sz="1700" dirty="0">
                <a:hlinkClick r:id="rId3"/>
              </a:rPr>
              <a:t>https://www.fip.org/file/1412</a:t>
            </a:r>
            <a:endParaRPr lang="en-US" sz="1700" dirty="0"/>
          </a:p>
          <a:p>
            <a:r>
              <a:rPr lang="en-US" sz="1700" dirty="0"/>
              <a:t>Jacob SA et al. Competency-based assessment in experiential learning in undergraduate pharmacy </a:t>
            </a:r>
            <a:r>
              <a:rPr lang="en-US" sz="1700" dirty="0" err="1"/>
              <a:t>programmes</a:t>
            </a:r>
            <a:r>
              <a:rPr lang="en-US" sz="1700" dirty="0"/>
              <a:t>: Qualitative exploration of facilitators’ views and needs (</a:t>
            </a:r>
            <a:r>
              <a:rPr lang="en-US" sz="1700" dirty="0" err="1"/>
              <a:t>ACTp</a:t>
            </a:r>
            <a:r>
              <a:rPr lang="en-US" sz="1700" dirty="0"/>
              <a:t> Study) </a:t>
            </a:r>
            <a:r>
              <a:rPr lang="en-US" sz="1700" i="1" dirty="0"/>
              <a:t>Pharmacy</a:t>
            </a:r>
            <a:r>
              <a:rPr lang="en-US" sz="1700" dirty="0"/>
              <a:t> 2022, 10, 90</a:t>
            </a:r>
          </a:p>
          <a:p>
            <a:r>
              <a:rPr lang="en-US" sz="1700" dirty="0" err="1"/>
              <a:t>Katoue</a:t>
            </a:r>
            <a:r>
              <a:rPr lang="en-US" sz="1700" dirty="0"/>
              <a:t> MG, </a:t>
            </a:r>
            <a:r>
              <a:rPr lang="en-US" sz="1700" dirty="0" err="1"/>
              <a:t>Schwinghammer</a:t>
            </a:r>
            <a:r>
              <a:rPr lang="en-US" sz="1700" dirty="0"/>
              <a:t> TL. Competency-based education in pharmacy: A review of its development, applications, and challenges. </a:t>
            </a:r>
            <a:r>
              <a:rPr lang="en-US" sz="1700" i="1" dirty="0"/>
              <a:t>Journal of Evaluation in Clinical Practice. </a:t>
            </a:r>
            <a:r>
              <a:rPr lang="en-US" sz="1700" dirty="0"/>
              <a:t>2000;26:1114-1123</a:t>
            </a:r>
          </a:p>
          <a:p>
            <a:r>
              <a:rPr lang="en-US" sz="1700" dirty="0" err="1"/>
              <a:t>Koster</a:t>
            </a:r>
            <a:r>
              <a:rPr lang="en-US" sz="1700" dirty="0"/>
              <a:t> A, </a:t>
            </a:r>
            <a:r>
              <a:rPr lang="en-US" sz="1700" dirty="0" err="1"/>
              <a:t>Schalekamp</a:t>
            </a:r>
            <a:r>
              <a:rPr lang="en-US" sz="1700" dirty="0"/>
              <a:t> T, </a:t>
            </a:r>
            <a:r>
              <a:rPr lang="en-US" sz="1700" dirty="0" err="1"/>
              <a:t>Meijerman</a:t>
            </a:r>
            <a:r>
              <a:rPr lang="en-US" sz="1700" dirty="0"/>
              <a:t> I. Implementation of Competency-Based Pharmacy Education (CBPE). </a:t>
            </a:r>
            <a:r>
              <a:rPr lang="en-US" sz="1700" i="1" dirty="0"/>
              <a:t>Pharmacy. </a:t>
            </a:r>
            <a:r>
              <a:rPr lang="en-US" sz="1700" dirty="0"/>
              <a:t>2017, 5, 10</a:t>
            </a:r>
          </a:p>
          <a:p>
            <a:endParaRPr lang="en-US" sz="1400" dirty="0"/>
          </a:p>
          <a:p>
            <a:endParaRPr lang="en-US" sz="1400" dirty="0"/>
          </a:p>
          <a:p>
            <a:endParaRPr lang="en-GB" sz="1400" dirty="0"/>
          </a:p>
        </p:txBody>
      </p:sp>
      <p:pic>
        <p:nvPicPr>
          <p:cNvPr id="5" name="Picture 4">
            <a:extLst>
              <a:ext uri="{FF2B5EF4-FFF2-40B4-BE49-F238E27FC236}">
                <a16:creationId xmlns:a16="http://schemas.microsoft.com/office/drawing/2014/main" id="{2DE1F722-2892-256F-8EB9-B623B023D61E}"/>
              </a:ext>
            </a:extLst>
          </p:cNvPr>
          <p:cNvPicPr>
            <a:picLocks noChangeAspect="1"/>
          </p:cNvPicPr>
          <p:nvPr/>
        </p:nvPicPr>
        <p:blipFill>
          <a:blip r:embed="rId4"/>
          <a:stretch>
            <a:fillRect/>
          </a:stretch>
        </p:blipFill>
        <p:spPr>
          <a:xfrm>
            <a:off x="7568124" y="231633"/>
            <a:ext cx="1377815" cy="341406"/>
          </a:xfrm>
          <a:prstGeom prst="rect">
            <a:avLst/>
          </a:prstGeom>
        </p:spPr>
      </p:pic>
    </p:spTree>
    <p:extLst>
      <p:ext uri="{BB962C8B-B14F-4D97-AF65-F5344CB8AC3E}">
        <p14:creationId xmlns:p14="http://schemas.microsoft.com/office/powerpoint/2010/main" val="942830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6F3766-319C-7D49-E02B-5946B9CB1CF6}"/>
              </a:ext>
            </a:extLst>
          </p:cNvPr>
          <p:cNvPicPr>
            <a:picLocks noChangeAspect="1"/>
          </p:cNvPicPr>
          <p:nvPr/>
        </p:nvPicPr>
        <p:blipFill>
          <a:blip r:embed="rId2"/>
          <a:stretch>
            <a:fillRect/>
          </a:stretch>
        </p:blipFill>
        <p:spPr>
          <a:xfrm>
            <a:off x="2957520" y="447371"/>
            <a:ext cx="2918063" cy="723061"/>
          </a:xfrm>
          <a:prstGeom prst="rect">
            <a:avLst/>
          </a:prstGeom>
        </p:spPr>
      </p:pic>
      <p:pic>
        <p:nvPicPr>
          <p:cNvPr id="6" name="Picture 5">
            <a:extLst>
              <a:ext uri="{FF2B5EF4-FFF2-40B4-BE49-F238E27FC236}">
                <a16:creationId xmlns:a16="http://schemas.microsoft.com/office/drawing/2014/main" id="{AA952666-521D-B8B1-36F8-EF9B3DEC8407}"/>
              </a:ext>
            </a:extLst>
          </p:cNvPr>
          <p:cNvPicPr>
            <a:picLocks noChangeAspect="1"/>
          </p:cNvPicPr>
          <p:nvPr/>
        </p:nvPicPr>
        <p:blipFill>
          <a:blip r:embed="rId3"/>
          <a:stretch>
            <a:fillRect/>
          </a:stretch>
        </p:blipFill>
        <p:spPr>
          <a:xfrm>
            <a:off x="2155698" y="2529840"/>
            <a:ext cx="4832604" cy="3221736"/>
          </a:xfrm>
          <a:prstGeom prst="rect">
            <a:avLst/>
          </a:prstGeom>
        </p:spPr>
      </p:pic>
    </p:spTree>
    <p:extLst>
      <p:ext uri="{BB962C8B-B14F-4D97-AF65-F5344CB8AC3E}">
        <p14:creationId xmlns:p14="http://schemas.microsoft.com/office/powerpoint/2010/main" val="353276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1651398" y="857250"/>
            <a:ext cx="6260306" cy="634604"/>
          </a:xfrm>
          <a:prstGeom prst="rect">
            <a:avLst/>
          </a:prstGeom>
          <a:noFill/>
          <a:ln w="9525">
            <a:noFill/>
            <a:miter lim="800000"/>
            <a:headEnd/>
            <a:tailEnd/>
          </a:ln>
        </p:spPr>
        <p:txBody>
          <a:bodyPr anchor="ctr"/>
          <a:lstStyle/>
          <a:p>
            <a:pPr defTabSz="685800" eaLnBrk="0" hangingPunct="0">
              <a:defRPr/>
            </a:pPr>
            <a:endParaRPr lang="en-GB" sz="2550" b="1" dirty="0">
              <a:solidFill>
                <a:srgbClr val="FFFFFF"/>
              </a:solidFill>
              <a:effectLst>
                <a:outerShdw blurRad="38100" dist="38100" dir="2700000" algn="tl">
                  <a:srgbClr val="000000">
                    <a:alpha val="43137"/>
                  </a:srgbClr>
                </a:outerShdw>
              </a:effectLst>
              <a:latin typeface="Gordon"/>
            </a:endParaRPr>
          </a:p>
        </p:txBody>
      </p:sp>
      <p:sp>
        <p:nvSpPr>
          <p:cNvPr id="7" name="Title 1"/>
          <p:cNvSpPr txBox="1">
            <a:spLocks/>
          </p:cNvSpPr>
          <p:nvPr/>
        </p:nvSpPr>
        <p:spPr bwMode="auto">
          <a:xfrm>
            <a:off x="1756173" y="971550"/>
            <a:ext cx="5538631" cy="634604"/>
          </a:xfrm>
          <a:prstGeom prst="rect">
            <a:avLst/>
          </a:prstGeom>
          <a:noFill/>
          <a:ln w="9525">
            <a:noFill/>
            <a:miter lim="800000"/>
            <a:headEnd/>
            <a:tailEnd/>
          </a:ln>
        </p:spPr>
        <p:txBody>
          <a:bodyPr anchor="ctr"/>
          <a:lstStyle/>
          <a:p>
            <a:pPr defTabSz="685800" eaLnBrk="0" hangingPunct="0">
              <a:defRPr/>
            </a:pPr>
            <a:r>
              <a:rPr lang="en-GB" sz="3300" dirty="0">
                <a:solidFill>
                  <a:srgbClr val="FFFFFF"/>
                </a:solidFill>
                <a:latin typeface="Calibri"/>
                <a:ea typeface="Adobe Gothic Std B" pitchFamily="34" charset="-128"/>
                <a:cs typeface="Arial" pitchFamily="34" charset="0"/>
              </a:rPr>
              <a:t>Aberdeen in the sunshine</a:t>
            </a:r>
          </a:p>
        </p:txBody>
      </p:sp>
      <p:grpSp>
        <p:nvGrpSpPr>
          <p:cNvPr id="8" name="Group 7"/>
          <p:cNvGrpSpPr/>
          <p:nvPr/>
        </p:nvGrpSpPr>
        <p:grpSpPr>
          <a:xfrm>
            <a:off x="1898703" y="1700808"/>
            <a:ext cx="2376264" cy="1836204"/>
            <a:chOff x="256682" y="0"/>
            <a:chExt cx="1895028" cy="1137017"/>
          </a:xfrm>
        </p:grpSpPr>
        <p:sp>
          <p:nvSpPr>
            <p:cNvPr id="9" name="Rectangle 8"/>
            <p:cNvSpPr/>
            <p:nvPr/>
          </p:nvSpPr>
          <p:spPr>
            <a:xfrm>
              <a:off x="256682" y="0"/>
              <a:ext cx="1895028" cy="1137017"/>
            </a:xfrm>
            <a:prstGeom prst="rect">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p:cNvSpPr/>
            <p:nvPr/>
          </p:nvSpPr>
          <p:spPr>
            <a:xfrm>
              <a:off x="256682" y="0"/>
              <a:ext cx="1895028" cy="11370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algn="ctr" defTabSz="1733550">
                <a:lnSpc>
                  <a:spcPct val="90000"/>
                </a:lnSpc>
                <a:spcBef>
                  <a:spcPct val="0"/>
                </a:spcBef>
                <a:spcAft>
                  <a:spcPct val="35000"/>
                </a:spcAft>
              </a:pPr>
              <a:r>
                <a:rPr lang="en-GB" sz="3900" dirty="0">
                  <a:solidFill>
                    <a:prstClr val="white"/>
                  </a:solidFill>
                  <a:latin typeface="Calibri"/>
                </a:rPr>
                <a:t> </a:t>
              </a:r>
            </a:p>
          </p:txBody>
        </p:sp>
      </p:grpSp>
      <p:grpSp>
        <p:nvGrpSpPr>
          <p:cNvPr id="11" name="Group 10"/>
          <p:cNvGrpSpPr/>
          <p:nvPr/>
        </p:nvGrpSpPr>
        <p:grpSpPr>
          <a:xfrm>
            <a:off x="4720518" y="1700808"/>
            <a:ext cx="2326759" cy="1836204"/>
            <a:chOff x="2802731" y="111918"/>
            <a:chExt cx="2547937" cy="1528762"/>
          </a:xfrm>
        </p:grpSpPr>
        <p:sp>
          <p:nvSpPr>
            <p:cNvPr id="12" name="Rectangle 11"/>
            <p:cNvSpPr/>
            <p:nvPr/>
          </p:nvSpPr>
          <p:spPr>
            <a:xfrm>
              <a:off x="2802731" y="111918"/>
              <a:ext cx="2547937" cy="1528762"/>
            </a:xfrm>
            <a:prstGeom prst="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p:cNvSpPr/>
            <p:nvPr/>
          </p:nvSpPr>
          <p:spPr>
            <a:xfrm>
              <a:off x="2802731" y="111918"/>
              <a:ext cx="2547937" cy="1528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5738" tIns="185738" rIns="185738" bIns="185738" numCol="1" spcCol="1270" anchor="ctr" anchorCtr="0">
              <a:noAutofit/>
            </a:bodyPr>
            <a:lstStyle/>
            <a:p>
              <a:pPr algn="ctr" defTabSz="2166938">
                <a:lnSpc>
                  <a:spcPct val="90000"/>
                </a:lnSpc>
                <a:spcBef>
                  <a:spcPct val="0"/>
                </a:spcBef>
                <a:spcAft>
                  <a:spcPct val="35000"/>
                </a:spcAft>
              </a:pPr>
              <a:r>
                <a:rPr lang="en-GB" sz="4875" dirty="0">
                  <a:solidFill>
                    <a:prstClr val="white"/>
                  </a:solidFill>
                  <a:latin typeface="Calibri"/>
                </a:rPr>
                <a:t> </a:t>
              </a:r>
            </a:p>
          </p:txBody>
        </p:sp>
      </p:grpSp>
      <p:grpSp>
        <p:nvGrpSpPr>
          <p:cNvPr id="15" name="Group 14"/>
          <p:cNvGrpSpPr/>
          <p:nvPr/>
        </p:nvGrpSpPr>
        <p:grpSpPr>
          <a:xfrm>
            <a:off x="1898703" y="3591018"/>
            <a:ext cx="2376264" cy="1566174"/>
            <a:chOff x="472712" y="0"/>
            <a:chExt cx="2918184" cy="1750910"/>
          </a:xfrm>
        </p:grpSpPr>
        <p:sp>
          <p:nvSpPr>
            <p:cNvPr id="16" name="Rectangle 15"/>
            <p:cNvSpPr/>
            <p:nvPr/>
          </p:nvSpPr>
          <p:spPr>
            <a:xfrm>
              <a:off x="472712" y="0"/>
              <a:ext cx="2918184" cy="1750910"/>
            </a:xfrm>
            <a:prstGeom prst="rect">
              <a:avLst/>
            </a:prstGeom>
            <a:blipFill rotWithShape="0">
              <a:blip r:embed="rId5"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7" name="Rectangle 16"/>
            <p:cNvSpPr/>
            <p:nvPr/>
          </p:nvSpPr>
          <p:spPr>
            <a:xfrm>
              <a:off x="472712" y="0"/>
              <a:ext cx="2918184" cy="17509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5738" tIns="185738" rIns="185738" bIns="185738" numCol="1" spcCol="1270" anchor="ctr" anchorCtr="0">
              <a:noAutofit/>
            </a:bodyPr>
            <a:lstStyle/>
            <a:p>
              <a:pPr algn="ctr" defTabSz="2166938">
                <a:lnSpc>
                  <a:spcPct val="90000"/>
                </a:lnSpc>
                <a:spcBef>
                  <a:spcPct val="0"/>
                </a:spcBef>
                <a:spcAft>
                  <a:spcPct val="35000"/>
                </a:spcAft>
              </a:pPr>
              <a:r>
                <a:rPr lang="en-GB" sz="4875" dirty="0">
                  <a:solidFill>
                    <a:prstClr val="white"/>
                  </a:solidFill>
                  <a:latin typeface="Calibri"/>
                </a:rPr>
                <a:t> </a:t>
              </a:r>
            </a:p>
          </p:txBody>
        </p:sp>
      </p:grpSp>
      <p:grpSp>
        <p:nvGrpSpPr>
          <p:cNvPr id="18" name="Group 17"/>
          <p:cNvGrpSpPr/>
          <p:nvPr/>
        </p:nvGrpSpPr>
        <p:grpSpPr>
          <a:xfrm>
            <a:off x="4720518" y="3591018"/>
            <a:ext cx="2326759" cy="1566174"/>
            <a:chOff x="2723275" y="0"/>
            <a:chExt cx="2918184" cy="1750910"/>
          </a:xfrm>
        </p:grpSpPr>
        <p:sp>
          <p:nvSpPr>
            <p:cNvPr id="19" name="Rectangle 18"/>
            <p:cNvSpPr/>
            <p:nvPr/>
          </p:nvSpPr>
          <p:spPr>
            <a:xfrm>
              <a:off x="2723275" y="0"/>
              <a:ext cx="2918184" cy="1750910"/>
            </a:xfrm>
            <a:prstGeom prst="rect">
              <a:avLst/>
            </a:prstGeom>
            <a:blipFill rotWithShape="0">
              <a:blip r:embed="rId6"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0" name="Rectangle 19"/>
            <p:cNvSpPr/>
            <p:nvPr/>
          </p:nvSpPr>
          <p:spPr>
            <a:xfrm>
              <a:off x="2723275" y="0"/>
              <a:ext cx="2918184" cy="17509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5738" tIns="185738" rIns="185738" bIns="185738" numCol="1" spcCol="1270" anchor="ctr" anchorCtr="0">
              <a:noAutofit/>
            </a:bodyPr>
            <a:lstStyle/>
            <a:p>
              <a:pPr algn="ctr" defTabSz="2166938">
                <a:lnSpc>
                  <a:spcPct val="90000"/>
                </a:lnSpc>
                <a:spcBef>
                  <a:spcPct val="0"/>
                </a:spcBef>
                <a:spcAft>
                  <a:spcPct val="35000"/>
                </a:spcAft>
              </a:pPr>
              <a:r>
                <a:rPr lang="en-GB" sz="4875" dirty="0">
                  <a:solidFill>
                    <a:prstClr val="white"/>
                  </a:solidFill>
                  <a:latin typeface="Calibri"/>
                </a:rPr>
                <a:t> </a:t>
              </a:r>
            </a:p>
          </p:txBody>
        </p:sp>
      </p:grpSp>
      <p:sp>
        <p:nvSpPr>
          <p:cNvPr id="2" name="TextBox 1">
            <a:extLst>
              <a:ext uri="{FF2B5EF4-FFF2-40B4-BE49-F238E27FC236}">
                <a16:creationId xmlns:a16="http://schemas.microsoft.com/office/drawing/2014/main" id="{121C029C-D7DF-0B1F-607C-7B5DB12F0FE1}"/>
              </a:ext>
            </a:extLst>
          </p:cNvPr>
          <p:cNvSpPr txBox="1"/>
          <p:nvPr/>
        </p:nvSpPr>
        <p:spPr>
          <a:xfrm>
            <a:off x="1590365" y="679162"/>
            <a:ext cx="6260306" cy="584775"/>
          </a:xfrm>
          <a:prstGeom prst="rect">
            <a:avLst/>
          </a:prstGeom>
          <a:noFill/>
        </p:spPr>
        <p:txBody>
          <a:bodyPr wrap="square" rtlCol="0">
            <a:spAutoFit/>
          </a:bodyPr>
          <a:lstStyle/>
          <a:p>
            <a:pPr algn="ctr"/>
            <a:r>
              <a:rPr lang="en-GB" sz="3200" b="1" dirty="0">
                <a:solidFill>
                  <a:schemeClr val="bg1"/>
                </a:solidFill>
              </a:rPr>
              <a:t>Aberdeen in the sunshine</a:t>
            </a:r>
          </a:p>
        </p:txBody>
      </p:sp>
      <p:pic>
        <p:nvPicPr>
          <p:cNvPr id="3" name="Picture 2">
            <a:extLst>
              <a:ext uri="{FF2B5EF4-FFF2-40B4-BE49-F238E27FC236}">
                <a16:creationId xmlns:a16="http://schemas.microsoft.com/office/drawing/2014/main" id="{8753F899-3A52-BE05-DD40-30CAE51F61D6}"/>
              </a:ext>
            </a:extLst>
          </p:cNvPr>
          <p:cNvPicPr>
            <a:picLocks noChangeAspect="1"/>
          </p:cNvPicPr>
          <p:nvPr/>
        </p:nvPicPr>
        <p:blipFill>
          <a:blip r:embed="rId7"/>
          <a:stretch>
            <a:fillRect/>
          </a:stretch>
        </p:blipFill>
        <p:spPr>
          <a:xfrm>
            <a:off x="7553635" y="256097"/>
            <a:ext cx="1377815" cy="341406"/>
          </a:xfrm>
          <a:prstGeom prst="rect">
            <a:avLst/>
          </a:prstGeom>
        </p:spPr>
      </p:pic>
    </p:spTree>
    <p:custDataLst>
      <p:tags r:id="rId1"/>
    </p:custDataLst>
    <p:extLst>
      <p:ext uri="{BB962C8B-B14F-4D97-AF65-F5344CB8AC3E}">
        <p14:creationId xmlns:p14="http://schemas.microsoft.com/office/powerpoint/2010/main" val="2618975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1651398" y="857250"/>
            <a:ext cx="6260306" cy="634604"/>
          </a:xfrm>
          <a:prstGeom prst="rect">
            <a:avLst/>
          </a:prstGeom>
          <a:noFill/>
          <a:ln w="9525">
            <a:noFill/>
            <a:miter lim="800000"/>
            <a:headEnd/>
            <a:tailEnd/>
          </a:ln>
        </p:spPr>
        <p:txBody>
          <a:bodyPr anchor="ctr"/>
          <a:lstStyle/>
          <a:p>
            <a:pPr defTabSz="685800" eaLnBrk="0" hangingPunct="0">
              <a:defRPr/>
            </a:pPr>
            <a:endParaRPr lang="en-GB" sz="2550" b="1" dirty="0">
              <a:solidFill>
                <a:srgbClr val="FFFFFF"/>
              </a:solidFill>
              <a:effectLst>
                <a:outerShdw blurRad="38100" dist="38100" dir="2700000" algn="tl">
                  <a:srgbClr val="000000">
                    <a:alpha val="43137"/>
                  </a:srgbClr>
                </a:outerShdw>
              </a:effectLst>
              <a:latin typeface="Gordon"/>
            </a:endParaRPr>
          </a:p>
        </p:txBody>
      </p:sp>
      <p:sp>
        <p:nvSpPr>
          <p:cNvPr id="7" name="Title 1"/>
          <p:cNvSpPr txBox="1">
            <a:spLocks/>
          </p:cNvSpPr>
          <p:nvPr/>
        </p:nvSpPr>
        <p:spPr bwMode="auto">
          <a:xfrm>
            <a:off x="1756174" y="971550"/>
            <a:ext cx="6260306" cy="634604"/>
          </a:xfrm>
          <a:prstGeom prst="rect">
            <a:avLst/>
          </a:prstGeom>
          <a:noFill/>
          <a:ln w="9525">
            <a:noFill/>
            <a:miter lim="800000"/>
            <a:headEnd/>
            <a:tailEnd/>
          </a:ln>
        </p:spPr>
        <p:txBody>
          <a:bodyPr anchor="ctr"/>
          <a:lstStyle/>
          <a:p>
            <a:pPr defTabSz="685800" eaLnBrk="0" hangingPunct="0">
              <a:defRPr/>
            </a:pPr>
            <a:r>
              <a:rPr lang="en-GB" sz="3300" dirty="0">
                <a:solidFill>
                  <a:srgbClr val="FFFFFF"/>
                </a:solidFill>
                <a:latin typeface="Calibri"/>
                <a:ea typeface="Adobe Gothic Std B" pitchFamily="34" charset="-128"/>
                <a:cs typeface="Arial" pitchFamily="34" charset="0"/>
              </a:rPr>
              <a:t>Aberdeen in the winter</a:t>
            </a:r>
          </a:p>
        </p:txBody>
      </p:sp>
      <p:pic>
        <p:nvPicPr>
          <p:cNvPr id="56322" name="Picture 2" descr="http://admin.nesta.org.uk/library/images/Make-it-Local-aberdeen.jpg">
            <a:hlinkClick r:id="rId4"/>
          </p:cNvPr>
          <p:cNvPicPr>
            <a:picLocks noChangeAspect="1" noChangeArrowheads="1"/>
          </p:cNvPicPr>
          <p:nvPr/>
        </p:nvPicPr>
        <p:blipFill>
          <a:blip r:embed="rId5" cstate="print"/>
          <a:srcRect/>
          <a:stretch>
            <a:fillRect/>
          </a:stretch>
        </p:blipFill>
        <p:spPr bwMode="auto">
          <a:xfrm>
            <a:off x="2047221" y="1655203"/>
            <a:ext cx="2501248" cy="1576545"/>
          </a:xfrm>
          <a:prstGeom prst="rect">
            <a:avLst/>
          </a:prstGeom>
          <a:noFill/>
        </p:spPr>
      </p:pic>
      <p:pic>
        <p:nvPicPr>
          <p:cNvPr id="56324" name="Picture 4" descr="https://encrypted-tbn1.gstatic.com/images?q=tbn:ANd9GcT7WK0Ipy6IYB-4fqJgPP1TloTPteQd6xU1XufsmgtZbQ_5iI_B"/>
          <p:cNvPicPr>
            <a:picLocks noChangeAspect="1" noChangeArrowheads="1"/>
          </p:cNvPicPr>
          <p:nvPr/>
        </p:nvPicPr>
        <p:blipFill rotWithShape="1">
          <a:blip r:embed="rId6" cstate="print"/>
          <a:srcRect r="2745" b="6484"/>
          <a:stretch/>
        </p:blipFill>
        <p:spPr bwMode="auto">
          <a:xfrm>
            <a:off x="4869033" y="1655203"/>
            <a:ext cx="2273780" cy="1576545"/>
          </a:xfrm>
          <a:prstGeom prst="rect">
            <a:avLst/>
          </a:prstGeom>
          <a:noFill/>
        </p:spPr>
      </p:pic>
      <p:sp>
        <p:nvSpPr>
          <p:cNvPr id="56326" name="AutoShape 6" descr="data:image/jpeg;base64,/9j/4AAQSkZJRgABAQAAAQABAAD/2wCEAAkGBhQSERUUExQVFRUWGBgaGBgYGRwbHBwaGh0aGh8aHRobHCYeGxokHBoXHy8gIycpLCwsHB4xNTAqNSYrLCkBCQoKDgwOGg8PGiwdHCQsKSwsLCwpKSwsLCkpLCwsKSwsKS8pKS0sLCkpLCkpLCkvLC4pLCksLCwpLCwpLCwsLP/AABEIALcBEwMBIgACEQEDEQH/xAAcAAACAgMBAQAAAAAAAAAAAAAEBQMGAAIHAQj/xABEEAABAwIEAwUFBgMGBQUBAAABAgMRACEEEjFBBVFhBhMicYEykaGx8AcUQsHR4SNSYhVygpLS8TNDk7LTFoOiwuIk/8QAGwEBAQEBAQEBAQAAAAAAAAAAAAECAwQFBgf/xAAtEQACAgEDAgUDAwUAAAAAAAAAAQIRAxIhMUFRBBNhkaEFcbEi0fAUMqLB4f/aAAwDAQACEQMRAD8AbPMqJEgZdwTpWn3oIBi1a4h5RpDisWc8JMeVbA+RiCuYIEX8VvdQZxMG8/XSlrLpldyDGpqTDPJUYKr9aAbfeAb39/1FEAjnSn7jJKkqGnszbzB/WjWngBJg0AS6hSCCdDcVNh8UFV4VpUAI1itU8LCbhXvoAnOOdStO8pnpS3FYVRGt/nXuEMIIuVgK38vWhKHuG4kFGLzRqXRSTh+Gy3UZJH5UQ7jIA/vR8KhRj3onWpS74SaTBw6mpkOyg2/H+VAQ8QJV7Jg86VPgpib5reE6nlThQ50EvBJUpJI9m48/1oCHENH7u93ZyqPd3I5K3B6V5glQlKZNhEwNfMetNENyhwSfwzz1qBtgDQ/tVBG4wEJKrk9P1rRtRTBylQV6x76PSdomtij3T5VAA4pcj+beI56WNv3r1rC2CgkAEeLWfoUeWhy9+leqPyNUHvEMGlSkKIvkSPMQLGo0MgXGkX5VNjiZSP6E/KoSszEVAe59xWZxp9eVQrSI68qgS+DYG41/W9ASLk5hppWNQISAT9fvWgf228j8D9fnW+HxAB/OLT50B6cOAc0nkR+fwrxS/DMTp+leqWc1t4NTuME20nkd5oAc2Gk/7/pWjhhJmxNtOf0K3XMwdPzG1au3+P1prQC9LpiEC+/PSY/SjcBh4iwuAfXy22vvNQnCAGbgb+nwojvQlManpex+P0KA1d4WgmSmfSsqVvEmBZWnI1lAV7KtcwDbaleKwqwtJ7siTYwas2G444QSG2h5qI/KlXEOPuqcQlQQIUDGax9YoAB1BSF5kmcu4j50LhFzAsN55VdEcVeKDmQ2oRaVT6RFKc6khQKUxPs3t6UBFh8Ke81sR8KlbQ26coUEQSBmB1G0gWqVPHHGVhSW0+yB4tPMQK0HFA6IysAFSl3Khfc6TQoU4ACBmmw0uPOiWTI0Pup3wfjTSGUhcAgWygkRsQY0o0dpGJgKvExF45xrQhTcbiFeyhRBF58tqKxC2m0ZkZ85B1M3NadpOIYdwhxpSguRmEQD16GlriipGY8rDlQEWH7QuCfENIgpH5UMO0GM54cieR/SluD4SVqBS80kKN86wPM9P7uulWY9nsCEkqx4n+kpPwAJNdKRm2BOdosTsGCesi3pNEYPtU/IDjbOTfKpU+4ioH+F4JRHdY4pEX7xpRk9ICbVvg+xjrpPdYnDOJ2KVmT5pIlPxppQbGmH44lxeTJBMnWbDz3mKMU/G9qrmB4E9hsQS8UAlKgEhUkibKtaDHOaPXiwncX2rD52Khrh3xkdM28P/dUKcem/iE+UmtMO5LT2UCwRp/eqBrDrTOaPSKFDguYM9JvvRah0oPACU3UDGkRp5VK8oAWMdKgNi71itknwzm50KhwEkGOmtSqAAuADyBm9AGY7E5Sn+4k0Mp4G9/P60rOKr/iNif8Alix+ulK8YtKSbq/38zFAGrfKTBMza1K3niTmGa/podTUicSCRFosqdYgwQLioX8QQlWXxJAvBGbWCPcOk86Amw+MzXiSIm8GOlo589KJRiTmMKBSNefu0rfhuqYJAuLpA/8Alt+fpRWNwR1BsdefOgN2SCmYv872+rVq5iTAEe7pUDcJEAzYxz+v3oR7Gk+EmNJt8dR7h0oAtWIClRpab9K1W3BSUkRyP6+opcpyLp0AvPQ3v5b0Rwzx3VNoIuR7o5UAb34TITANpnfnbTStHXFRIEkcr6wLdeh/OplLBNkgmOWu0+tq3ZhNiBfad9vWgIGsU+QIWlPSE/t56VlL8W06VkpXCbQAEcuomsoBk52ZbVrhyqNLkfnWPdhWlBJSxlvJEnTlrVvVj2x+Ie+hcZxxttClm6UiT9b1ltR5FlRf4G2wFA5UbQFeKhEYBtoFS1pUgndUkW3oPi3aHvHStBSEm6ZTJoXFqefZUC2k3BCxlSYjSKWejyNk7/P7Ea+ONoWUmCnyBEeho19xD7A7tDecuJygJyyCDIVJ6GqinFhMhQIItp870XwbFpW2637S1kZUpBNxyjeoqOstXWK6di+YJp8JhSAnLZKQsRH/AFPhSvj+FcLjbpbgJgZ889Iy5iNTVo4OlbeFaSkAEJFlwD7jTbC4xsNy8BmSCVGAQBztVSrcxLOpJrShJwjgjfcB0jx3+fLSq3ikWVfcwPU0541x7hyUpdLbq+/BjIVJkC0kFQAvHWqr2ocLTSFIOUKcAM38J2rVnmddCscSbCAlAIsCTHM+e9NeHdtHUrT3ih3YABCG280AQIJTrprS1TCFLckT4jFYnBo/lFatmLo6v2NfS8kvZQUOE+2lObMmEfhEAQNqtwYQL5UDrAH5VSOxCwnBoAEZVL+Kifzqyca4OMUylBWUwoK0kGNlJPtJPKipvcSbq0Me4aUZytqPOEn41n9nNH/ltn/Ck/lSFnsoUkq7xCVER4G8ogiCAkKgA1tw7smWFKU08UlYgi5E7KgkjMNJqV6m/wBNdb+3/R6MA0JhtAnWEpv52qNXCGTq03f+kfpUBw+I2fR6tA/JQoJ3DcQ1S+wb3BbIG3Un48+dleplbhWP4Q0GlZUBBixSIvVRxC5SLn1q58SJ7uDEkGY0026VQshsEiY03HleoUIYXooAmQBI/at31m0xJ1tetmrgABQIEkkCAb2rXEOkC539elAe9pGllxrKCf4Y/wDt79qGOFhBKvHAsP3ortBjyhxtIEy2kkgwRdWk2pZiVLkTfMbSoja831mfSgBsQwSErSAgAGbGSRJA0Ee+80ybTa0wZ2E+ekzS9b5SbKUpEiU2N+UqkRRuGIBHhUCr+Q2k3v8ArpQEbKENqJFpO+55k2+dE/8AqERAIPOL/QpbxnDLEZYUJIOhI39ahwgdygtoTqQSEzYRuLjfagGi8S4pQy3SZNhaL6b3qJbSgSpbRKQYvqMpGx1kzetUreBIVCNDlPtAbR53vWmIeJACiZmCRJ9OQOnuoDf78VqjKqABMDTMPhBMViWQkEJJkxJNssm8ddelqIawZSCQVEQMsgnSBtqLn3Cok8MdSonLqLklIkA2uTyAMCgGXD8KpSx4XFzMnIQPMk60RiU92VKU0okDSCCfU+dQB0YdGZalKMxAWQNpumSTYix1AqDD9qsK4tKG8S6y4lSgjvfGgpgqJM6i03MgiPMCfDY5xSAoYNUETd9I+BEj1rKExXbPBhag467nBIORUJMWlIFoMT61lLBZm+A4jdxKfJIrTFcKyhSHVFxKxlg7k7CNKsrrmUUrwALqi4oWBIQCNv5vX5VnSnyCm8f7F4t9QUpeGShCcqAkKRCR/NFlH4dKSDE4kkIQ2PDKQRBmPM2FdJ7UuhLJEwdqpjDADqZMCR8alI7Ryyiir8Q4W++St1ISvQJB0i21NU4d94pTilIS7kCMMllAGZe2YgCLb+frP2lQppcNhKpVudukVOjCd+0R/wA1F0kmIOxG9ShrfLCsalwOtpWkp7sXzJzTbSTaai4pxyQ42CEhTBIToRI1jSlfDsY594QnErESREkkGDfmqYvatFtFDbpUlJSlJAUmdLCATcW2q9KOTtMVcQaztYVOYkIbMERcFR/SrB2k4aH2EiYykKsNY2pOMqS0MsgNJgbCST8qJ4hxi0Zh8h8K09hBWyu41KmVHwKyrJKSddpBGx6Gom8cZBLao5RqPOI+FT9ouJvFwpKAjKQqQFTpl1mIjpUDPbDFiEh4gAQNLAem1a6bkajex0zsNiwpjKEFIAKr63JEaDlXnGO3DjKwhpCICUElckypIVEAjQEVp2Z7TtvMZM5ViEtFSwRFxqbeHUjTnVe7Qtk4h0jQLCfclKf/AK0MNjYfaLiv5Wf8qv8AXWqvtHxg/Ayf8Kv9VVxOFULkGK2mOtCWWVv7R8Vuhn3K/wBVTo+0d7dpv3qH5Gk/D28I0jvMWpZOzabA9SqZ9BHrRDnbTAeyjDM9JSFHzOprNo1TLZwntF97ZdJQEKQCIBkEKBIIMA3gjTaq9wlhec+GRHUg9JFhNF9lcUC66oNpQlxoKCUm0IURIjT2iOhmmeFe76QkpSEkzJsSBKhN9DVKjHcKsqkRBTZM6K5CNqCd4a4tR70FIF9bE9IOlMWUyPCtsa5ZUnb1nWhFMuyc7zCbwJcEEW1Gx1FulDVUQ8X4OXVIWnXIlJHQEmQRpqa8wHB4SoKVBMkTEjYzrM2NM0JypAS8yY3ziB9SfdQ2L4N3mUodSIg2Wk8puTffUb7UIAo4S6kwohabykEJkQLzHnRuI7PSkd0MhOuaDbcW5gCicPwpxIy5k5Rpcc7b8pt16UViG8qTK0pQJzEn2Rre9rCRPKgKq/wl7vIDcItJBEbW1tuLii/7fZZzIlCCiQATbNI8iPM2oQdr8O6rI26rvCYTMpQozYBShabXMUpxHAH8S8GloQklROcR4EjVXMi3rMSKllLC72jYUUTl7wLggJEhXLXqL6HUUSMMyAlRGon/AHGmk2oNH2esocRLriwmPDbQC15nbYDeKPXhAEgIzISCIIUDmBGt5kyDtodKENhimxln2TPTQaDnM/KsUGyQIVlvGdN5k6k3sTpreoVFI1SoqTBSbQMtxFiM3WKXcY4niQ2soBKABA9o3tmSRAJmDcTqIi5AX9ruF5kANoJUCQkJRmMkiQAkaDYifjSbhXYTEqcQXMKpKN1Zk5pABBSlREXHI+sVYuG8RdyANuoCyeUjlcAyb3MW6ij3+0iGlsIxBCUuQlJlRCSPxGIsVJCdZ8U02IVZWDUmEq4ap8gD+KVqOYQIMgHaLTbSsq7vdrG0KKSlRIOqW1qBG0EdI8tK8oBgriBxTvdt2Qg/xD8k8pPLYVY2kQIoHhPCW8O2G20wke8nck7k0atUCqUrnarFZilG00geSAoHWKIxuOz4hUiw0oLFrIUd4islKBxztAp5t9LhOZt3+GsG4lUFNtomrP2a4uVtIXEmAFeYt+9VLt+wyl8FoypQl1I0BtsNCaedkMKU4MEi6lKVfkdPlXOCVal1MxM4VxtX3niGLCc620Q2DeCJFuUhAmhsN2mKsHmeKl5lgOHdSZvfnvSV/ipw/wB8YSVS8QMwiwMkzvodqb4vso+vBNllCYKElSNydSqb68qmPHpk5Ndq9kRdRrheHpxpWpp5LbjKQAhVsyALEbkmYMVW8e45KkktoixASJJvYE+KLa0hx2KUl5WqVJi2hFh7qKcAlJJUpREyeR59Zr0ybaRYqm2hnxEpKuQyi83M3vS5twtKJLfeDKoRfcRIj8Q1FWXhfE0sSPCoDKQlSSZgcwDFJ+IOlSy4lOQFU5QTAm8aaV5lKj7U8MckP7aqt11H3DOx2ITiFlWHUpq2VZdDcAlJzQkkqIE+AwDV5xv2eKdeU4nEhAUrNl7qTe+pXE63iicAsrSkZj/SoHXbTf1qwpxaEkQDmI8R6+Vdz4rRTH/s3xH4cc2kf1MT8e9HyrMP2AxKQR/aKBNiEsgAnlHeVbjxLDEmVsknWVJOnO/SouKMrVZOUN5FlUWVOxSR9flxz+IhhScurozRzbtjw13h7banFIeSp1IUsJKco1yxMSQDf0oJvEYV8jKGsxI1gG5+PQU8xXaXDPhWCxAeyrJbupv2gRlVBAKSVEZTOopP2c7D/dMU687/ABG8OhLjSj4QSrP4liYCkhJsDEkGRavmz8XoUll2krpd1wvk9EZOCqi2Dsu6znddxUNhtSQoEpWgKWkiLQCAOt6U4njTrQSpiQ64vK1muqL5iqZBMa29rNTHheNc4gXUWCFZQM/iBiFWSDCbTzJlNxF0ePlvGFKwf/52wlPVShOb33nqa9uDM51HIqlV0crpOg1eHxZMKU1KpJEyJJk2nmdKjXwjEjZr0T+9LEJJvypl/wConC2pBuqwC9Drv+teqka/qMq4ZGcPiRM5B7v9Vbt4PEqSD/DKSLG0Qf8AFQKXiVZlkkC5JvYU47P9p0HDOuNNlPdrSkjcqVlg9TCgay6XQvn5e4Cwh6fChJKT+FBsR5TyqZ/iLrZCXkhAdMAKSoBakS4kXRAIykz5irvw7jrryVrQhYSgarywTrAyqN4vVH+0jjTj+MweGbacOU5pKSM61gp8BMApSmSY59K88s0L09fxsaWab5fwgXHNIUhzwNNGErU5mTa+bWBA1vV24WpCVd4o5y7lKQkygpICswIspNgJ3IFUt/sziQwtSWCZFkiJMXHh118qe/ZZ2hWeHNtltYLKglKlJUEraUZCkqIgxMa7Toa4w8RFPZpq6fp2LlkpcDnFdoQUqV7AQYO6lHaBOhvHOkK+PKWoBltS13StOUnLcmDGijGg5mrRxLtf3LpbcYcJFwUlBBB0IzKHuoZHajCAlQZKFHUhoTz1TM3r3RkpK1wcLRE3w95WVv2c0HY5Y/mFttLgmKmwGDCAsFalwIlE5QTrpeRuOVTYPjTTyl5VEqImCClQA5ZotJN760K1hw0JzEmfFaM1le0SICrjxJgk860iivtFwhC3e9aIQoiVptlXdPiiI/mnmdt6FXhyWgFtpgZlQUzlIzL1Pl663qQO520OJE+BJKM8hUJF7DUSJI531odvEpeb8Ki04oKbVKvATBUVQBKQCDEmdfOssDBriLuUZQIAA9ojS2le0ErHKR4UpEJAFxuBca7GRWVSUdIfdShMmknFOJqymBE++hOLcXK7giJhN7+dBd6FwLkDmfjS+hoWYfDlJUpW5miUYRa+XUwDWPvpKso0Tr50W1iwlu15N9aA5F9oGDLeNXJnMlKh7o/KrT2bcUjDNBWmQRvrSb7S8OpzFJKUmC2kTBjU71ae8bKEJbIUlIAkX0FVg5/2vw+XFL/qSlQ9bflXTezHGFBhoajInkNvjVD7bNJK2ylQKgCCJuBqKtfZ7ERhWgRcIG1VvYJblmd7O4fEhR7tBWeaR+lUzjf2bulZU0psK0CCYTEg2MWqyYfiak7qg/y2+NPeG8TUuE5QQedZsHI3+wvEM/sgp/pcQfcCaNH2d42JSlwztna+WeusP8MB/B7jSx97uBqoA8wfmLe+rSNeZJdX7iY8bOGwgWkSpJCAFXg5RM84vVW4X9or7Tis5DoUqSF2IJ/lI9kdIihV9p1obdw7zY8SnClW41KTHlvtVbcUJvSzB0jgHd4/HZggJRPeLQVTBTG2XxJUop5b1eO0mKyMKvdUJ63Nc++y9IUHlJWEKGRIUCASLqKep0J9KsOJcW6+nDvHMlHjzCxOyQraZkz0r819UTyZlvsvR/dtdH7kbpG6+xOFxZbccKgpsnMEq9sSYCt7c9dqYcd7PnEYdbaFEE5AYiSlOiZO1z+tzS9viDf3n7sh1YcDZcgptlmPanWY2pq1hXyIDoA6J0GmsedefNFvIsjyqlur1cXfFdyp7CrBuJwiGmUIIWCUiVJUSTqpRTYRJMUT214YFstuCC4kgEk3KCDJPOFR5SaVO49C0FQQ6HGX1JTnjMvILqSN0mTz09KdcMwS3khbgalQESfHB0nbn4QIt1t6E5LPHLaSW3NX3q+eRFq6ZTDhHOn+b9qlwvCyoHvFhHLKCs+vsge81YeM8PXhozt+E6KAtPI8j0oPCYxpS0pWrIk6Kib8tutffWR3R9L+lxadfT7le4w2ltOTPnBBKzly+BEqIjMbHwJ11VRXZzh6jg2EJH8TE4la1f4AoGegyi/IUT2n7KnIpxp1DoVlzTlRkQFZ1mVLggwNL23ppwjCLOIwjbdlNYdTh/8AcISfzrGWbjFye1fz8nzml0LeppOHw+VGiUkf3jBJPqaIbZS42if5RB3FtQdjSrjSHEoyqI8ZCQtI0JsCUxEeXu3rfCNvZAA4IFhbb/LX5G1PVHLOKd3y9+/Q1VBysxlJExa9gq03ja8Eb+VD8QUpIbCiAM3spsDAJjytXowzwM96APKlfHWXkZHHF5kIWJCQLBVp0E3y/GuUMSxxco5E3vSV3deq5LJm3bXCZmUOjVsgH+6r/wDUe81R+9vXQuJ4lTmGcCW/CUGVKIAAA1A3rm9fqfpUpeRpl0PPNKwxrFlJStN1IMgcx+JPqPjFPeMPhTTRTC0KKVEqm9wsaW235dIKHBMFaglMSRaTGlWbs7w5xKFIUpIAWcoCrpkZiDbSTIvudIr6b7kg+hBw5teVKSnuxlAIQm5hIkSIATpckzHKo2uAIecsYHekEpHhyKClBAEwCQq4AtmJO1WNfCjlzlYJOsyBAgTE6xInlUTDWXKhuAkkqJ1MnzvEWtyTUOwkw2AxjaQgd0oJsCskqgaAmLkC09KyrH94y2MW55Z+VZSiFRwuLbcJdyqQAISnWevSpziITy6frWjXDghKRyuTXqWpMn6FZRtkLrZiBqo0wCoypABiKjaN5i3lRTETmg+6gCWcNnVHpSbjfBiyoKCTG5/2qx4bEjNmiN5OtZjE96DIn687VSFCDCSokAE9RoT0pm5g4AIn0rHsHCyClQPMj86JbEJvtQC8LF0+IcpSdehopnFqQYUQB5fGa0TiQdB+dS92FJvrQFp4ckPDwrIIj40Ri+EOEQHbX1Eg/XWq9wzFJbywqCNL/DWrHh+MlWoCepNasyc77W9gHnjnQUlSAQEiBM2vSDhXAsbg1LLmGSvMUnxgLTaTMFQE33E12LFPzshc/WsUvxLBjwpMbiZFLRRPwPCd/h1LxDTaFZiEpQgIGXw65eZkXPw1Sf2SWzmcZWlLi0pYUCS4owVBMCVGPGbiAMxJ3oHtrxTFtPttYZZbztuKCfCQsoClEQpJvASABqVCugsNqdVh3goBCU5gk3utBTc6wAfOvk5oZsfm5HJtVcUm9v56HNwTKHjsa5hyC4sshVgpYkeRWRbQWkSMx1Mjd7tihKCTxBEDRLQSpR88smZ6RXRuJcLS4ElYCsigsW3E9eRNUvt32BbfaJwrLaX1KEqEItBBkgbeWwr5OPx0ZzisqSffTH/aHl0VhvtSkuthuVZxmLiyScsL8KdpkCT8zJo9PbV5hackFIgqzJ12CZ5QNudG/aWwlKMK4UjOlahIt4ShUjyzZao+OeBy5s0WjkYr6uHR4nFGclfPO57/AA+KMoPujtvEO2eBxTCm1rIC0zdJkHUabg/KkfZDgzLyHS8nOEp0uYJ3EXmx0rlyOIcj8K6N2M4wEYVBBuVqz/3jMekZfo16JqT3Z6pPHig4QfJnG+xrTiSlorSZGq1Ea3BBJp5w7CgOpfCCXe7DabkCJ0ImI/Fz15Vsw5mJJOmnPoOtpM8hWwd/iJ5DMrndItHWtOGuOk+XPkP4oFgJ7xSVAkbZSDt6ee4ohtyRIrn/ABJ8MNP4h5xS1wVpBFiomEoMAlJJyidBY6ClPAftJaV4XwWjNiCVJ/zASPVMda+B4r6Q2/Nbd9ajfxd/DNaq4OvB0Zb5Z+HvoXHOt5CFrBnYXuL7fnXP+K9u8I03mbX3qyVBKUkKBiL5hZIuNb6wDVVX9ouJKpCWgkXyhMqMbZ1TrpZI8qmD6ZHKr/U16rT+7+CObO2cMf7xlJiykxEW0gyD8qrWP7LNuaEtHctmCfRUpA8gKd4LhSV5pJHiuJ6DpUhYNe76fGOFShCTdelGHuVBrsE2DKnsQsci5H/aB9CrHw/BIZa7pCbXMqKlKk/1KJPxovuqAwuNCgVGSCSEgchv8K+vCUpbJkqjRvscp5A7zFuLQdU5QCeaVGT5aVY04TL7IBubaQDytqIHvoLhuPCXAmZQ4PCf6uvmPyp7FehMoF92SdUX6wayjorKFOZY5V0oGbmfKvVrKRatcQ8Ao5jfkPlWq8SUgSBKqx0NHraiSLKNMWm1TofkKXoxZtr8f1rTGY3KYvQFiwQIMKyjX6saMceaQgyD1IBMGkvDXAsbqI507w+EUrwk5Ux+Gxn3aVpIyysYtLyh7LkaWnfeOXpWja1R4rbbimnEcMWnAFuL15hMja5NL31eMAlWWD7RBvrY0AqcT4tSB5UQiTofdv8AvRDiApNrEcxS9GI2k1ChSVJKhJIUPK/w1prhsVyzecUpSvN5+U+7rUzfEjoQPzqAtWACV2UD5mRRymGdL/GqixiyswFQeVqJwvEWwsJUM14ufyqihrxDs7hny2V2LasyDmMhQ31k+W9b4XApaVsoKNjIn9aKZwyCAUBI02Bty/epFqyi4km0gfUVjMrxyXo/wZJlMgjlSdJEkC8H30yceGWJ6aaVXSSm3KPlX87zySpo0ymfa3jBmYReQlxfS6kJHrY1z1WOzWknpVl+1DF5sepM2Rh2x6lWY/NNVThTQViG0kpAVMlebKJQTfKQqJ5EbV+58BDT4eC9PzuRSa4N1Ymrn2QlOFzg+0/adrJRPKCdqUu9kmAm+PRm2/h2/wC+aZYPLh8Oy13gUHFPBKhZJUFhybydU5ffXsa2LdlhxWNdbxmGR7KFBzOJsRYCPJRTrzNWAAFQMqSRcFMT8QQfUVXu0z0Md8YltsqB652THnIrzi/HVMNB1CEuAEZgoxANgZAO8D1rhNU1RBx2i4F94wryA6oqKCU5wgAqT4kglKRAJAk8q4cFSJG9dV4J29S+4GltFBUDBCpE8rgbdK5a7hwkqRI8BUJ/ukpj4V0xuXEiEaCSbUx4fhlOONoTBKlJAmwEkCSZ0G/SaFZdT3IT+IOLUbbFLaRfzSupMPiCFpVmykH2uW0wLnyrqDornZbG5QGnsMzcH+E6pN0zcDNaZJOs0IjsHj5kYyD0xKx8lV432zw/d5fvK0nvSue7WSUkK8B8I3I5xGpIsxwnb7BiCt4kpbSgAJcIJEysygXII/euemt1XsLH3Zjs9i2UOjEYkuFScrYLi1BJvck3nTnpTFjhq0JIPdQYtmUYj0pGPtKwcf8AGP8A03P9NGYftdh3GFvhau7QYJKFJk2sAoAnUCw1NcNUk7o1e1BOMUoZfEnw6BIPvkk/Kr20uQOcCa5jw3jrOLcyN54AkkiBFh5z6V0wLHMV3xanbkZJZrKjmva7lOWBvOor2rXEP+MdIotegA2pcuQ4DtXM0FuuBIkCfyoPE4vMZG3xtRr5Cp2tyr0oEelaRGHdn8Qk6a7zVvwiYEzr7q5zgWgVTBBBsDMHoelXPh/HEBAFpqmQ/iuAS6i5uLi/w9aqWJZNiQQQd71a0cTTEkc9on30r4q2hQlFyOX6C1RlK79335etR4zDBVxlnmPrWmrjQIkRIpU6VJUbEza31rWSgjWI2Iv0H6UWpnMNCOtCcQwyhChcfH3bWr3DYmedtRt8d6vIPFKKVgEwRoY+FMsiXx4jlWB7UC/mDUDjQWPkfrehUlSFQbDnpUBaeDuKbsFCJtJ1+ulPVcUQUSogHlvVQwmMExBTqc028qLVxlxMfwg5KkJERqpQSCbWida5Z1qxyj3X2+WZew//ALTbsLjqRahW8MhxOs9RqK8XisQLLZaUP5QsT8Z6+8dar6uKMSqXFtkEhSYIUNZG8m2nUcxX5fN4GGWtH+L1+9br2M6+4x7W9gEYvD5e8LarEKgETECRaR61R2/sMdBn72iRoCyRPr3lvdXWMI0lTaeWUQCTYdRpNbKw6QLlUdCfyFfq8UVCEYrhJGjinFfs3xeHH4Fo3UmTHQ6EfKq72nltnCtGAtHfKJEz4lJKevP3V3t/AhUwSRyKlD5zVO7Udi8O/wCJbag4BAWFmI5QVAH510BQ+H8edxGAxaXiF9y02EKy+KFryjMRrBCYO3WmPDe2DKmUpcQT4QlY1BtB9DSrjXDfuWHfQDZ7uxrPsrCtfIGqoyu4g2kA3tWJQUgXptXDM6VBzEMlKgoRBEgz+KTVb7RvM9+53F2jlKDHQTrf2pr3EKQTbLNL8VFooo0+QSpwySwXO9RmCsvdQcxFvGD7MX01tXnD8OXHAgKQnNIzLMJFibkAkC0aG8VAkjL1r1CI8v1rYHg7ILOmJwX/AFlf+Opm+wrytH8Gf/eV/wCOkaG0ETlJ6zRDWBw6tSQfIH8qzUu4LPhPs8eJAW/hUJ/mC1LI/wAORM+8VZeLdnWvu7bDeKQ223c+EqKjzMKTeSonqaoGC4HhlK/4iFc0+FKuh0ioeP4Jpnuy1orMDmym4iAIjmay4SfX4B0DCv4fA4dwpdzrUInQlRBCQBsJM77munt8RQoDxAECx391fMuBfU46ygkQXWxpzUB8jX0shgTKVgjyn5k/KtxjXIJwwN3T6Kt8qyoSwf5j8vhXtaBSUggmb36fpQ63fHYD1vR+KReeYINLHU+MXO31rWDYXilQJ1t5UPhMXnkaGpsVdFp+FAs+COXOKqIxky2bxF49r42/WmeEnPcgcoSAI/WlT738MkaiCIrfBY7PBBVbmPlFUhZm2YOqL6XIPuiK1cwmUzqkyfCAR1momGQsgiMw23o13DgXJWD0Bj96EEuNQLaEGtHsClSZAM+/86YYpvvAUkC29BsEixAEWNRlQvbtbUbZhMfKlmIwikmRA8iad4lBJ1uNKHU7uYrJoXsOmDfTWigc36itH8F+JJj6+VatOQYJ+f8AtFW7IeCQYI95pt2dxKEOnvCEpyqMk2kQq/UAEz0oJwBUgCfr5Ur4i0vIpBFlAidxO4MGDy5Vwz4/MxuHdAsXCvtJwuJeUw2lQMEpKgAFZQSd5SYE3/ajnHmgC48402P5ioRJ2zqtPSuV9nuzpwzveakCEXuJ1Igaxb1p1jME1iVhTwVmSIHiO97iQI921fFyfR4OaeOTjH5Juzoacqr5lQb5pEfA6HmJrxpmfxEkHTN+1qqPAsOMMju0LUpEz4lEkaCBfSBpAHvp5hx4s0CTvF+kkHSvuwWiKiumxaGpbUQIzi+pg+l4tWJQ7JIS2oRuQFeUZSJ8zULbizt6zYfnFbKSq8HMPIj4kfKulkNncSg2cw6Y6hJHxAPwoR3h+Cse4QN/+Hb8qKDLkApKfIyP1+VS4nBAj+IGzyO8e6lgr2O7NcPcuWWxrdIj5Wrm/wBo/AWMOWSyCM4VMezCY9Qrxeo8q6hjOEkTkBj+kwP8unwqjdpezT2IXKnE5UJ/hpKSY0kE9SJnbSLVbsUc8ZSSkgJBki51ETvsDN/IVYuwXZ9WKxeTKjKhJU5niI0AEzJJjY6GmXCOx6UJPfJWVkz4DbLAsU85kzA1FM+D8GLTmZDjkD8OQA32mJ9xvFUhaGewzKFSWm07gozpO2hSRy+fOnLHZ5kWU2joqcyh/nSQfdSRvibg9oux9bTRrfaDKLLV6wfSFVbA9Rw3DWT4DsAttBA6DKkVriuBsLEfdmHLQf4aYgzIuOppYOPzqZ5xCfkaIY43OgJ81SPiTSwQHsvgErB+64dCgfaQgJI/yC1HI4E3qytST/Qu3qDr5Vu7x05fwj/DNvfFTK4mnKIShc/hUAn43FLBGcFiRYKJ6wj9ayiWSlSQQCmdgpUD3KivaArLqJQff9QaTYyAoR8KduDzvVcxshcRpvH0KyaDcQvwf7UM2JQRyowE5D5T9WoLBuEySaFN+Hu2y2tt/vUWDWlDhSokja5E+orVlMOHUje2nXSiXne7UlwpkA/UihB5gMcBZKY6g/sKfNKC0+yZ51XEcRaXeSJ6/QHupvwzi4RZROWLAR8dyapkzF4NaRnFgNZHx8qBeQT4kkk9IqyK4s0Qbkg6iD+lI3HhJA02igIVjMnNqRQjoE2Ouwn41s7hSo+Gdb/rW6MCY8RvyFRlBvCLazyJt571C9hAN/LT6ijXEZdZI6H463qF1oFPNJ8/fUooIhdrSY2kgz67VoU5hpasdwikmQoEHQyfd5V4CoBRA0BkT8RWXwAXENKHIjmAJqFLQOov9dbUwQ6FDna9j9ChH8LyrEKrYI974+yUoj3fEGaZYRaUwcwHlP50qbUkphU25a/O4r11WX2bfI+v5VspY2uMNzcyJtv8gBR4xCFD8R3jMY86qjbwmwII1nQ/D5UywfFFHnA1mw+Q+dUDhLwnRUa+1PpHKpMS9KUqQASPatv0GtBtv5j4h8Z/et1IgkAweWUR8AKpKJ28WJ8IULXmflFSrZad9sQrpI/Y0Kl2B4iPMQK1fx4Tolauqf2tQA3EOAFHiQSQOdJnkrSZgKHS594p+jipK58YGkRY/pRRLb6bkiOkH4ipYoqzWIBNgY3v+VePsjUa7Rb4imvEOCZPEAqP5tveDIpcSoGCARzF/jpVRmiBGIi3iHmbR0kCpVuaZdT1SPheakSRyFb90CLiR9b2NaBK264Nc0HlH5CKMTiVhOZTYUBrBi3vFLmHMp8Mg8iTB99TDiahIME9B9CgDB2gSPwujyE1lKQtXQetZSihxLhAujp4VTtr44PuFLuJM+KSb7gD96ysqFJmHpQBE7fU0uZhJN4k15WVCkuIY0N/hWxe/hkG55c+n0aysqgC4djSBlsLzp+d704wWPzOG2p+VZWVTJZxiipOVSRH11qNOAEEgweUfnXtZQhsgQJ28qHdBmU+tZWUBCobGCDQjjfd3T7O6a9rKjKY41AKh7MaRQL2F/EBI6/76VlZWGVEeTdIT1AEeonQivW3JFwPP61rKysJde4RBiMDMlNDspjWCN9aysroaCDG1hyk6+dRnEXPiPnuB8OdZWUAxTxSIt6zeKYMY9KzBmR6VlZQhMlYIO/nXjpSB7CZ6C8edZWUANCbDvFJPv2qQofAGVbZnobe83rKygJk4xxF1LBA1ATHxk0HjmEOKKkpABja8/L1rKytUARfDD+GDGoOoPoYqP7na6ik9Po1lZRGWEIw1tQfSscw6j+0VlZWiAhw5/nPurKysqg//9k="/>
          <p:cNvSpPr>
            <a:spLocks noChangeAspect="1" noChangeArrowheads="1"/>
          </p:cNvSpPr>
          <p:nvPr/>
        </p:nvSpPr>
        <p:spPr bwMode="auto">
          <a:xfrm>
            <a:off x="1472406" y="748903"/>
            <a:ext cx="209550" cy="228601"/>
          </a:xfrm>
          <a:prstGeom prst="rect">
            <a:avLst/>
          </a:prstGeom>
          <a:noFill/>
        </p:spPr>
        <p:txBody>
          <a:bodyPr vert="horz" wrap="square" lIns="68580" tIns="34290" rIns="68580" bIns="34290" numCol="1" anchor="t" anchorCtr="0" compatLnSpc="1">
            <a:prstTxWarp prst="textNoShape">
              <a:avLst/>
            </a:prstTxWarp>
          </a:bodyPr>
          <a:lstStyle/>
          <a:p>
            <a:pPr defTabSz="685800"/>
            <a:endParaRPr lang="en-GB" sz="1350">
              <a:solidFill>
                <a:prstClr val="black"/>
              </a:solidFill>
              <a:latin typeface="Calibri"/>
            </a:endParaRPr>
          </a:p>
        </p:txBody>
      </p:sp>
      <p:sp>
        <p:nvSpPr>
          <p:cNvPr id="56328" name="AutoShape 8" descr="data:image/jpeg;base64,/9j/4AAQSkZJRgABAQAAAQABAAD/2wCEAAkGBhQSERUUExQVFRUWGBgaGBgYGRwbHBwaGh0aGh8aHRobHCYeGxokHBoXHy8gIycpLCwsHB4xNTAqNSYrLCkBCQoKDgwOGg8PGiwdHCQsKSwsLCwpKSwsLCkpLCwsKSwsKS8pKS0sLCkpLCkpLCkvLC4pLCksLCwpLCwpLCwsLP/AABEIALcBEwMBIgACEQEDEQH/xAAcAAACAgMBAQAAAAAAAAAAAAAEBQMGAAIHAQj/xABEEAABAwIEAwUFBgMGBQUBAAABAgMRACEEEjFBBVFhBhMicYEykaGx8AcUQsHR4SNSYhVygpLS8TNDk7LTFoOiwuIk/8QAGwEBAQEBAQEBAQAAAAAAAAAAAAECAwQFBgf/xAAtEQACAgEDAgUDAwUAAAAAAAAAAQIRAxIhMUFRBBNhkaEFcbEi0fAUMqLB4f/aAAwDAQACEQMRAD8AbPMqJEgZdwTpWn3oIBi1a4h5RpDisWc8JMeVbA+RiCuYIEX8VvdQZxMG8/XSlrLpldyDGpqTDPJUYKr9aAbfeAb39/1FEAjnSn7jJKkqGnszbzB/WjWngBJg0AS6hSCCdDcVNh8UFV4VpUAI1itU8LCbhXvoAnOOdStO8pnpS3FYVRGt/nXuEMIIuVgK38vWhKHuG4kFGLzRqXRSTh+Gy3UZJH5UQ7jIA/vR8KhRj3onWpS74SaTBw6mpkOyg2/H+VAQ8QJV7Jg86VPgpib5reE6nlThQ50EvBJUpJI9m48/1oCHENH7u93ZyqPd3I5K3B6V5glQlKZNhEwNfMetNENyhwSfwzz1qBtgDQ/tVBG4wEJKrk9P1rRtRTBylQV6x76PSdomtij3T5VAA4pcj+beI56WNv3r1rC2CgkAEeLWfoUeWhy9+leqPyNUHvEMGlSkKIvkSPMQLGo0MgXGkX5VNjiZSP6E/KoSszEVAe59xWZxp9eVQrSI68qgS+DYG41/W9ASLk5hppWNQISAT9fvWgf228j8D9fnW+HxAB/OLT50B6cOAc0nkR+fwrxS/DMTp+leqWc1t4NTuME20nkd5oAc2Gk/7/pWjhhJmxNtOf0K3XMwdPzG1au3+P1prQC9LpiEC+/PSY/SjcBh4iwuAfXy22vvNQnCAGbgb+nwojvQlManpex+P0KA1d4WgmSmfSsqVvEmBZWnI1lAV7KtcwDbaleKwqwtJ7siTYwas2G444QSG2h5qI/KlXEOPuqcQlQQIUDGax9YoAB1BSF5kmcu4j50LhFzAsN55VdEcVeKDmQ2oRaVT6RFKc6khQKUxPs3t6UBFh8Ke81sR8KlbQ26coUEQSBmB1G0gWqVPHHGVhSW0+yB4tPMQK0HFA6IysAFSl3Khfc6TQoU4ACBmmw0uPOiWTI0Pup3wfjTSGUhcAgWygkRsQY0o0dpGJgKvExF45xrQhTcbiFeyhRBF58tqKxC2m0ZkZ85B1M3NadpOIYdwhxpSguRmEQD16GlriipGY8rDlQEWH7QuCfENIgpH5UMO0GM54cieR/SluD4SVqBS80kKN86wPM9P7uulWY9nsCEkqx4n+kpPwAJNdKRm2BOdosTsGCesi3pNEYPtU/IDjbOTfKpU+4ioH+F4JRHdY4pEX7xpRk9ICbVvg+xjrpPdYnDOJ2KVmT5pIlPxppQbGmH44lxeTJBMnWbDz3mKMU/G9qrmB4E9hsQS8UAlKgEhUkibKtaDHOaPXiwncX2rD52Khrh3xkdM28P/dUKcem/iE+UmtMO5LT2UCwRp/eqBrDrTOaPSKFDguYM9JvvRah0oPACU3UDGkRp5VK8oAWMdKgNi71itknwzm50KhwEkGOmtSqAAuADyBm9AGY7E5Sn+4k0Mp4G9/P60rOKr/iNif8Alix+ulK8YtKSbq/38zFAGrfKTBMza1K3niTmGa/podTUicSCRFosqdYgwQLioX8QQlWXxJAvBGbWCPcOk86Amw+MzXiSIm8GOlo589KJRiTmMKBSNefu0rfhuqYJAuLpA/8Alt+fpRWNwR1BsdefOgN2SCmYv872+rVq5iTAEe7pUDcJEAzYxz+v3oR7Gk+EmNJt8dR7h0oAtWIClRpab9K1W3BSUkRyP6+opcpyLp0AvPQ3v5b0Rwzx3VNoIuR7o5UAb34TITANpnfnbTStHXFRIEkcr6wLdeh/OplLBNkgmOWu0+tq3ZhNiBfad9vWgIGsU+QIWlPSE/t56VlL8W06VkpXCbQAEcuomsoBk52ZbVrhyqNLkfnWPdhWlBJSxlvJEnTlrVvVj2x+Ie+hcZxxttClm6UiT9b1ltR5FlRf4G2wFA5UbQFeKhEYBtoFS1pUgndUkW3oPi3aHvHStBSEm6ZTJoXFqefZUC2k3BCxlSYjSKWejyNk7/P7Ea+ONoWUmCnyBEeho19xD7A7tDecuJygJyyCDIVJ6GqinFhMhQIItp870XwbFpW2637S1kZUpBNxyjeoqOstXWK6di+YJp8JhSAnLZKQsRH/AFPhSvj+FcLjbpbgJgZ889Iy5iNTVo4OlbeFaSkAEJFlwD7jTbC4xsNy8BmSCVGAQBztVSrcxLOpJrShJwjgjfcB0jx3+fLSq3ikWVfcwPU0541x7hyUpdLbq+/BjIVJkC0kFQAvHWqr2ocLTSFIOUKcAM38J2rVnmddCscSbCAlAIsCTHM+e9NeHdtHUrT3ih3YABCG280AQIJTrprS1TCFLckT4jFYnBo/lFatmLo6v2NfS8kvZQUOE+2lObMmEfhEAQNqtwYQL5UDrAH5VSOxCwnBoAEZVL+Kifzqyca4OMUylBWUwoK0kGNlJPtJPKipvcSbq0Me4aUZytqPOEn41n9nNH/ltn/Ck/lSFnsoUkq7xCVER4G8ogiCAkKgA1tw7smWFKU08UlYgi5E7KgkjMNJqV6m/wBNdb+3/R6MA0JhtAnWEpv52qNXCGTq03f+kfpUBw+I2fR6tA/JQoJ3DcQ1S+wb3BbIG3Un48+dleplbhWP4Q0GlZUBBixSIvVRxC5SLn1q58SJ7uDEkGY0026VQshsEiY03HleoUIYXooAmQBI/at31m0xJ1tetmrgABQIEkkCAb2rXEOkC539elAe9pGllxrKCf4Y/wDt79qGOFhBKvHAsP3ortBjyhxtIEy2kkgwRdWk2pZiVLkTfMbSoja831mfSgBsQwSErSAgAGbGSRJA0Ee+80ybTa0wZ2E+ekzS9b5SbKUpEiU2N+UqkRRuGIBHhUCr+Q2k3v8ArpQEbKENqJFpO+55k2+dE/8AqERAIPOL/QpbxnDLEZYUJIOhI39ahwgdygtoTqQSEzYRuLjfagGi8S4pQy3SZNhaL6b3qJbSgSpbRKQYvqMpGx1kzetUreBIVCNDlPtAbR53vWmIeJACiZmCRJ9OQOnuoDf78VqjKqABMDTMPhBMViWQkEJJkxJNssm8ddelqIawZSCQVEQMsgnSBtqLn3Cok8MdSonLqLklIkA2uTyAMCgGXD8KpSx4XFzMnIQPMk60RiU92VKU0okDSCCfU+dQB0YdGZalKMxAWQNpumSTYix1AqDD9qsK4tKG8S6y4lSgjvfGgpgqJM6i03MgiPMCfDY5xSAoYNUETd9I+BEj1rKExXbPBhag467nBIORUJMWlIFoMT61lLBZm+A4jdxKfJIrTFcKyhSHVFxKxlg7k7CNKsrrmUUrwALqi4oWBIQCNv5vX5VnSnyCm8f7F4t9QUpeGShCcqAkKRCR/NFlH4dKSDE4kkIQ2PDKQRBmPM2FdJ7UuhLJEwdqpjDADqZMCR8alI7Ryyiir8Q4W++St1ISvQJB0i21NU4d94pTilIS7kCMMllAGZe2YgCLb+frP2lQppcNhKpVudukVOjCd+0R/wA1F0kmIOxG9ShrfLCsalwOtpWkp7sXzJzTbSTaai4pxyQ42CEhTBIToRI1jSlfDsY594QnErESREkkGDfmqYvatFtFDbpUlJSlJAUmdLCATcW2q9KOTtMVcQaztYVOYkIbMERcFR/SrB2k4aH2EiYykKsNY2pOMqS0MsgNJgbCST8qJ4hxi0Zh8h8K09hBWyu41KmVHwKyrJKSddpBGx6Gom8cZBLao5RqPOI+FT9ouJvFwpKAjKQqQFTpl1mIjpUDPbDFiEh4gAQNLAem1a6bkajex0zsNiwpjKEFIAKr63JEaDlXnGO3DjKwhpCICUElckypIVEAjQEVp2Z7TtvMZM5ViEtFSwRFxqbeHUjTnVe7Qtk4h0jQLCfclKf/AK0MNjYfaLiv5Wf8qv8AXWqvtHxg/Ayf8Kv9VVxOFULkGK2mOtCWWVv7R8Vuhn3K/wBVTo+0d7dpv3qH5Gk/D28I0jvMWpZOzabA9SqZ9BHrRDnbTAeyjDM9JSFHzOprNo1TLZwntF97ZdJQEKQCIBkEKBIIMA3gjTaq9wlhec+GRHUg9JFhNF9lcUC66oNpQlxoKCUm0IURIjT2iOhmmeFe76QkpSEkzJsSBKhN9DVKjHcKsqkRBTZM6K5CNqCd4a4tR70FIF9bE9IOlMWUyPCtsa5ZUnb1nWhFMuyc7zCbwJcEEW1Gx1FulDVUQ8X4OXVIWnXIlJHQEmQRpqa8wHB4SoKVBMkTEjYzrM2NM0JypAS8yY3ziB9SfdQ2L4N3mUodSIg2Wk8puTffUb7UIAo4S6kwohabykEJkQLzHnRuI7PSkd0MhOuaDbcW5gCicPwpxIy5k5Rpcc7b8pt16UViG8qTK0pQJzEn2Rre9rCRPKgKq/wl7vIDcItJBEbW1tuLii/7fZZzIlCCiQATbNI8iPM2oQdr8O6rI26rvCYTMpQozYBShabXMUpxHAH8S8GloQklROcR4EjVXMi3rMSKllLC72jYUUTl7wLggJEhXLXqL6HUUSMMyAlRGon/AHGmk2oNH2esocRLriwmPDbQC15nbYDeKPXhAEgIzISCIIUDmBGt5kyDtodKENhimxln2TPTQaDnM/KsUGyQIVlvGdN5k6k3sTpreoVFI1SoqTBSbQMtxFiM3WKXcY4niQ2soBKABA9o3tmSRAJmDcTqIi5AX9ruF5kANoJUCQkJRmMkiQAkaDYifjSbhXYTEqcQXMKpKN1Zk5pABBSlREXHI+sVYuG8RdyANuoCyeUjlcAyb3MW6ij3+0iGlsIxBCUuQlJlRCSPxGIsVJCdZ8U02IVZWDUmEq4ap8gD+KVqOYQIMgHaLTbSsq7vdrG0KKSlRIOqW1qBG0EdI8tK8oBgriBxTvdt2Qg/xD8k8pPLYVY2kQIoHhPCW8O2G20wke8nck7k0atUCqUrnarFZilG00geSAoHWKIxuOz4hUiw0oLFrIUd4islKBxztAp5t9LhOZt3+GsG4lUFNtomrP2a4uVtIXEmAFeYt+9VLt+wyl8FoypQl1I0BtsNCaedkMKU4MEi6lKVfkdPlXOCVal1MxM4VxtX3niGLCc620Q2DeCJFuUhAmhsN2mKsHmeKl5lgOHdSZvfnvSV/ipw/wB8YSVS8QMwiwMkzvodqb4vso+vBNllCYKElSNydSqb68qmPHpk5Ndq9kRdRrheHpxpWpp5LbjKQAhVsyALEbkmYMVW8e45KkktoixASJJvYE+KLa0hx2KUl5WqVJi2hFh7qKcAlJJUpREyeR59Zr0ybaRYqm2hnxEpKuQyi83M3vS5twtKJLfeDKoRfcRIj8Q1FWXhfE0sSPCoDKQlSSZgcwDFJ+IOlSy4lOQFU5QTAm8aaV5lKj7U8MckP7aqt11H3DOx2ITiFlWHUpq2VZdDcAlJzQkkqIE+AwDV5xv2eKdeU4nEhAUrNl7qTe+pXE63iicAsrSkZj/SoHXbTf1qwpxaEkQDmI8R6+Vdz4rRTH/s3xH4cc2kf1MT8e9HyrMP2AxKQR/aKBNiEsgAnlHeVbjxLDEmVsknWVJOnO/SouKMrVZOUN5FlUWVOxSR9flxz+IhhScurozRzbtjw13h7banFIeSp1IUsJKco1yxMSQDf0oJvEYV8jKGsxI1gG5+PQU8xXaXDPhWCxAeyrJbupv2gRlVBAKSVEZTOopP2c7D/dMU687/ABG8OhLjSj4QSrP4liYCkhJsDEkGRavmz8XoUll2krpd1wvk9EZOCqi2Dsu6znddxUNhtSQoEpWgKWkiLQCAOt6U4njTrQSpiQ64vK1muqL5iqZBMa29rNTHheNc4gXUWCFZQM/iBiFWSDCbTzJlNxF0ePlvGFKwf/52wlPVShOb33nqa9uDM51HIqlV0crpOg1eHxZMKU1KpJEyJJk2nmdKjXwjEjZr0T+9LEJJvypl/wConC2pBuqwC9Drv+teqka/qMq4ZGcPiRM5B7v9Vbt4PEqSD/DKSLG0Qf8AFQKXiVZlkkC5JvYU47P9p0HDOuNNlPdrSkjcqVlg9TCgay6XQvn5e4Cwh6fChJKT+FBsR5TyqZ/iLrZCXkhAdMAKSoBakS4kXRAIykz5irvw7jrryVrQhYSgarywTrAyqN4vVH+0jjTj+MweGbacOU5pKSM61gp8BMApSmSY59K88s0L09fxsaWab5fwgXHNIUhzwNNGErU5mTa+bWBA1vV24WpCVd4o5y7lKQkygpICswIspNgJ3IFUt/sziQwtSWCZFkiJMXHh118qe/ZZ2hWeHNtltYLKglKlJUEraUZCkqIgxMa7Toa4w8RFPZpq6fp2LlkpcDnFdoQUqV7AQYO6lHaBOhvHOkK+PKWoBltS13StOUnLcmDGijGg5mrRxLtf3LpbcYcJFwUlBBB0IzKHuoZHajCAlQZKFHUhoTz1TM3r3RkpK1wcLRE3w95WVv2c0HY5Y/mFttLgmKmwGDCAsFalwIlE5QTrpeRuOVTYPjTTyl5VEqImCClQA5ZotJN760K1hw0JzEmfFaM1le0SICrjxJgk860iivtFwhC3e9aIQoiVptlXdPiiI/mnmdt6FXhyWgFtpgZlQUzlIzL1Pl663qQO520OJE+BJKM8hUJF7DUSJI531odvEpeb8Ki04oKbVKvATBUVQBKQCDEmdfOssDBriLuUZQIAA9ojS2le0ErHKR4UpEJAFxuBca7GRWVSUdIfdShMmknFOJqymBE++hOLcXK7giJhN7+dBd6FwLkDmfjS+hoWYfDlJUpW5miUYRa+XUwDWPvpKso0Tr50W1iwlu15N9aA5F9oGDLeNXJnMlKh7o/KrT2bcUjDNBWmQRvrSb7S8OpzFJKUmC2kTBjU71ae8bKEJbIUlIAkX0FVg5/2vw+XFL/qSlQ9bflXTezHGFBhoajInkNvjVD7bNJK2ylQKgCCJuBqKtfZ7ERhWgRcIG1VvYJblmd7O4fEhR7tBWeaR+lUzjf2bulZU0psK0CCYTEg2MWqyYfiak7qg/y2+NPeG8TUuE5QQedZsHI3+wvEM/sgp/pcQfcCaNH2d42JSlwztna+WeusP8MB/B7jSx97uBqoA8wfmLe+rSNeZJdX7iY8bOGwgWkSpJCAFXg5RM84vVW4X9or7Tis5DoUqSF2IJ/lI9kdIihV9p1obdw7zY8SnClW41KTHlvtVbcUJvSzB0jgHd4/HZggJRPeLQVTBTG2XxJUop5b1eO0mKyMKvdUJ63Nc++y9IUHlJWEKGRIUCASLqKep0J9KsOJcW6+nDvHMlHjzCxOyQraZkz0r819UTyZlvsvR/dtdH7kbpG6+xOFxZbccKgpsnMEq9sSYCt7c9dqYcd7PnEYdbaFEE5AYiSlOiZO1z+tzS9viDf3n7sh1YcDZcgptlmPanWY2pq1hXyIDoA6J0GmsedefNFvIsjyqlur1cXfFdyp7CrBuJwiGmUIIWCUiVJUSTqpRTYRJMUT214YFstuCC4kgEk3KCDJPOFR5SaVO49C0FQQ6HGX1JTnjMvILqSN0mTz09KdcMwS3khbgalQESfHB0nbn4QIt1t6E5LPHLaSW3NX3q+eRFq6ZTDhHOn+b9qlwvCyoHvFhHLKCs+vsge81YeM8PXhozt+E6KAtPI8j0oPCYxpS0pWrIk6Kib8tutffWR3R9L+lxadfT7le4w2ltOTPnBBKzly+BEqIjMbHwJ11VRXZzh6jg2EJH8TE4la1f4AoGegyi/IUT2n7KnIpxp1DoVlzTlRkQFZ1mVLggwNL23ppwjCLOIwjbdlNYdTh/8AcISfzrGWbjFye1fz8nzml0LeppOHw+VGiUkf3jBJPqaIbZS42if5RB3FtQdjSrjSHEoyqI8ZCQtI0JsCUxEeXu3rfCNvZAA4IFhbb/LX5G1PVHLOKd3y9+/Q1VBysxlJExa9gq03ja8Eb+VD8QUpIbCiAM3spsDAJjytXowzwM96APKlfHWXkZHHF5kIWJCQLBVp0E3y/GuUMSxxco5E3vSV3deq5LJm3bXCZmUOjVsgH+6r/wDUe81R+9vXQuJ4lTmGcCW/CUGVKIAAA1A3rm9fqfpUpeRpl0PPNKwxrFlJStN1IMgcx+JPqPjFPeMPhTTRTC0KKVEqm9wsaW235dIKHBMFaglMSRaTGlWbs7w5xKFIUpIAWcoCrpkZiDbSTIvudIr6b7kg+hBw5teVKSnuxlAIQm5hIkSIATpckzHKo2uAIecsYHekEpHhyKClBAEwCQq4AtmJO1WNfCjlzlYJOsyBAgTE6xInlUTDWXKhuAkkqJ1MnzvEWtyTUOwkw2AxjaQgd0oJsCskqgaAmLkC09KyrH94y2MW55Z+VZSiFRwuLbcJdyqQAISnWevSpziITy6frWjXDghKRyuTXqWpMn6FZRtkLrZiBqo0wCoypABiKjaN5i3lRTETmg+6gCWcNnVHpSbjfBiyoKCTG5/2qx4bEjNmiN5OtZjE96DIn687VSFCDCSokAE9RoT0pm5g4AIn0rHsHCyClQPMj86JbEJvtQC8LF0+IcpSdehopnFqQYUQB5fGa0TiQdB+dS92FJvrQFp4ckPDwrIIj40Ri+EOEQHbX1Eg/XWq9wzFJbywqCNL/DWrHh+MlWoCepNasyc77W9gHnjnQUlSAQEiBM2vSDhXAsbg1LLmGSvMUnxgLTaTMFQE33E12LFPzshc/WsUvxLBjwpMbiZFLRRPwPCd/h1LxDTaFZiEpQgIGXw65eZkXPw1Sf2SWzmcZWlLi0pYUCS4owVBMCVGPGbiAMxJ3oHtrxTFtPttYZZbztuKCfCQsoClEQpJvASABqVCugsNqdVh3goBCU5gk3utBTc6wAfOvk5oZsfm5HJtVcUm9v56HNwTKHjsa5hyC4sshVgpYkeRWRbQWkSMx1Mjd7tihKCTxBEDRLQSpR88smZ6RXRuJcLS4ElYCsigsW3E9eRNUvt32BbfaJwrLaX1KEqEItBBkgbeWwr5OPx0ZzisqSffTH/aHl0VhvtSkuthuVZxmLiyScsL8KdpkCT8zJo9PbV5hackFIgqzJ12CZ5QNudG/aWwlKMK4UjOlahIt4ShUjyzZao+OeBy5s0WjkYr6uHR4nFGclfPO57/AA+KMoPujtvEO2eBxTCm1rIC0zdJkHUabg/KkfZDgzLyHS8nOEp0uYJ3EXmx0rlyOIcj8K6N2M4wEYVBBuVqz/3jMekZfo16JqT3Z6pPHig4QfJnG+xrTiSlorSZGq1Ea3BBJp5w7CgOpfCCXe7DabkCJ0ImI/Fz15Vsw5mJJOmnPoOtpM8hWwd/iJ5DMrndItHWtOGuOk+XPkP4oFgJ7xSVAkbZSDt6ee4ohtyRIrn/ABJ8MNP4h5xS1wVpBFiomEoMAlJJyidBY6ClPAftJaV4XwWjNiCVJ/zASPVMda+B4r6Q2/Nbd9ajfxd/DNaq4OvB0Zb5Z+HvoXHOt5CFrBnYXuL7fnXP+K9u8I03mbX3qyVBKUkKBiL5hZIuNb6wDVVX9ouJKpCWgkXyhMqMbZ1TrpZI8qmD6ZHKr/U16rT+7+CObO2cMf7xlJiykxEW0gyD8qrWP7LNuaEtHctmCfRUpA8gKd4LhSV5pJHiuJ6DpUhYNe76fGOFShCTdelGHuVBrsE2DKnsQsci5H/aB9CrHw/BIZa7pCbXMqKlKk/1KJPxovuqAwuNCgVGSCSEgchv8K+vCUpbJkqjRvscp5A7zFuLQdU5QCeaVGT5aVY04TL7IBubaQDytqIHvoLhuPCXAmZQ4PCf6uvmPyp7FehMoF92SdUX6wayjorKFOZY5V0oGbmfKvVrKRatcQ8Ao5jfkPlWq8SUgSBKqx0NHraiSLKNMWm1TofkKXoxZtr8f1rTGY3KYvQFiwQIMKyjX6saMceaQgyD1IBMGkvDXAsbqI507w+EUrwk5Ux+Gxn3aVpIyysYtLyh7LkaWnfeOXpWja1R4rbbimnEcMWnAFuL15hMja5NL31eMAlWWD7RBvrY0AqcT4tSB5UQiTofdv8AvRDiApNrEcxS9GI2k1ChSVJKhJIUPK/w1prhsVyzecUpSvN5+U+7rUzfEjoQPzqAtWACV2UD5mRRymGdL/GqixiyswFQeVqJwvEWwsJUM14ufyqihrxDs7hny2V2LasyDmMhQ31k+W9b4XApaVsoKNjIn9aKZwyCAUBI02Bty/epFqyi4km0gfUVjMrxyXo/wZJlMgjlSdJEkC8H30yceGWJ6aaVXSSm3KPlX87zySpo0ymfa3jBmYReQlxfS6kJHrY1z1WOzWknpVl+1DF5sepM2Rh2x6lWY/NNVThTQViG0kpAVMlebKJQTfKQqJ5EbV+58BDT4eC9PzuRSa4N1Ymrn2QlOFzg+0/adrJRPKCdqUu9kmAm+PRm2/h2/wC+aZYPLh8Oy13gUHFPBKhZJUFhybydU5ffXsa2LdlhxWNdbxmGR7KFBzOJsRYCPJRTrzNWAAFQMqSRcFMT8QQfUVXu0z0Md8YltsqB652THnIrzi/HVMNB1CEuAEZgoxANgZAO8D1rhNU1RBx2i4F94wryA6oqKCU5wgAqT4kglKRAJAk8q4cFSJG9dV4J29S+4GltFBUDBCpE8rgbdK5a7hwkqRI8BUJ/ukpj4V0xuXEiEaCSbUx4fhlOONoTBKlJAmwEkCSZ0G/SaFZdT3IT+IOLUbbFLaRfzSupMPiCFpVmykH2uW0wLnyrqDornZbG5QGnsMzcH+E6pN0zcDNaZJOs0IjsHj5kYyD0xKx8lV432zw/d5fvK0nvSue7WSUkK8B8I3I5xGpIsxwnb7BiCt4kpbSgAJcIJEysygXII/euemt1XsLH3Zjs9i2UOjEYkuFScrYLi1BJvck3nTnpTFjhq0JIPdQYtmUYj0pGPtKwcf8AGP8A03P9NGYftdh3GFvhau7QYJKFJk2sAoAnUCw1NcNUk7o1e1BOMUoZfEnw6BIPvkk/Kr20uQOcCa5jw3jrOLcyN54AkkiBFh5z6V0wLHMV3xanbkZJZrKjmva7lOWBvOor2rXEP+MdIotegA2pcuQ4DtXM0FuuBIkCfyoPE4vMZG3xtRr5Cp2tyr0oEelaRGHdn8Qk6a7zVvwiYEzr7q5zgWgVTBBBsDMHoelXPh/HEBAFpqmQ/iuAS6i5uLi/w9aqWJZNiQQQd71a0cTTEkc9on30r4q2hQlFyOX6C1RlK79335etR4zDBVxlnmPrWmrjQIkRIpU6VJUbEza31rWSgjWI2Iv0H6UWpnMNCOtCcQwyhChcfH3bWr3DYmedtRt8d6vIPFKKVgEwRoY+FMsiXx4jlWB7UC/mDUDjQWPkfrehUlSFQbDnpUBaeDuKbsFCJtJ1+ulPVcUQUSogHlvVQwmMExBTqc028qLVxlxMfwg5KkJERqpQSCbWida5Z1qxyj3X2+WZew//ALTbsLjqRahW8MhxOs9RqK8XisQLLZaUP5QsT8Z6+8dar6uKMSqXFtkEhSYIUNZG8m2nUcxX5fN4GGWtH+L1+9br2M6+4x7W9gEYvD5e8LarEKgETECRaR61R2/sMdBn72iRoCyRPr3lvdXWMI0lTaeWUQCTYdRpNbKw6QLlUdCfyFfq8UVCEYrhJGjinFfs3xeHH4Fo3UmTHQ6EfKq72nltnCtGAtHfKJEz4lJKevP3V3t/AhUwSRyKlD5zVO7Udi8O/wCJbag4BAWFmI5QVAH510BQ+H8edxGAxaXiF9y02EKy+KFryjMRrBCYO3WmPDe2DKmUpcQT4QlY1BtB9DSrjXDfuWHfQDZ7uxrPsrCtfIGqoyu4g2kA3tWJQUgXptXDM6VBzEMlKgoRBEgz+KTVb7RvM9+53F2jlKDHQTrf2pr3EKQTbLNL8VFooo0+QSpwySwXO9RmCsvdQcxFvGD7MX01tXnD8OXHAgKQnNIzLMJFibkAkC0aG8VAkjL1r1CI8v1rYHg7ILOmJwX/AFlf+Opm+wrytH8Gf/eV/wCOkaG0ETlJ6zRDWBw6tSQfIH8qzUu4LPhPs8eJAW/hUJ/mC1LI/wAORM+8VZeLdnWvu7bDeKQ223c+EqKjzMKTeSonqaoGC4HhlK/4iFc0+FKuh0ioeP4Jpnuy1orMDmym4iAIjmay4SfX4B0DCv4fA4dwpdzrUInQlRBCQBsJM77munt8RQoDxAECx391fMuBfU46ygkQXWxpzUB8jX0shgTKVgjyn5k/KtxjXIJwwN3T6Kt8qyoSwf5j8vhXtaBSUggmb36fpQ63fHYD1vR+KReeYINLHU+MXO31rWDYXilQJ1t5UPhMXnkaGpsVdFp+FAs+COXOKqIxky2bxF49r42/WmeEnPcgcoSAI/WlT738MkaiCIrfBY7PBBVbmPlFUhZm2YOqL6XIPuiK1cwmUzqkyfCAR1momGQsgiMw23o13DgXJWD0Bj96EEuNQLaEGtHsClSZAM+/86YYpvvAUkC29BsEixAEWNRlQvbtbUbZhMfKlmIwikmRA8iad4lBJ1uNKHU7uYrJoXsOmDfTWigc36itH8F+JJj6+VatOQYJ+f8AtFW7IeCQYI95pt2dxKEOnvCEpyqMk2kQq/UAEz0oJwBUgCfr5Ur4i0vIpBFlAidxO4MGDy5Vwz4/MxuHdAsXCvtJwuJeUw2lQMEpKgAFZQSd5SYE3/ajnHmgC48402P5ioRJ2zqtPSuV9nuzpwzveakCEXuJ1Igaxb1p1jME1iVhTwVmSIHiO97iQI921fFyfR4OaeOTjH5Juzoacqr5lQb5pEfA6HmJrxpmfxEkHTN+1qqPAsOMMju0LUpEz4lEkaCBfSBpAHvp5hx4s0CTvF+kkHSvuwWiKiumxaGpbUQIzi+pg+l4tWJQ7JIS2oRuQFeUZSJ8zULbizt6zYfnFbKSq8HMPIj4kfKulkNncSg2cw6Y6hJHxAPwoR3h+Cse4QN/+Hb8qKDLkApKfIyP1+VS4nBAj+IGzyO8e6lgr2O7NcPcuWWxrdIj5Wrm/wBo/AWMOWSyCM4VMezCY9Qrxeo8q6hjOEkTkBj+kwP8unwqjdpezT2IXKnE5UJ/hpKSY0kE9SJnbSLVbsUc8ZSSkgJBki51ETvsDN/IVYuwXZ9WKxeTKjKhJU5niI0AEzJJjY6GmXCOx6UJPfJWVkz4DbLAsU85kzA1FM+D8GLTmZDjkD8OQA32mJ9xvFUhaGewzKFSWm07gozpO2hSRy+fOnLHZ5kWU2joqcyh/nSQfdSRvibg9oux9bTRrfaDKLLV6wfSFVbA9Rw3DWT4DsAttBA6DKkVriuBsLEfdmHLQf4aYgzIuOppYOPzqZ5xCfkaIY43OgJ81SPiTSwQHsvgErB+64dCgfaQgJI/yC1HI4E3qytST/Qu3qDr5Vu7x05fwj/DNvfFTK4mnKIShc/hUAn43FLBGcFiRYKJ6wj9ayiWSlSQQCmdgpUD3KivaArLqJQff9QaTYyAoR8KduDzvVcxshcRpvH0KyaDcQvwf7UM2JQRyowE5D5T9WoLBuEySaFN+Hu2y2tt/vUWDWlDhSokja5E+orVlMOHUje2nXSiXne7UlwpkA/UihB5gMcBZKY6g/sKfNKC0+yZ51XEcRaXeSJ6/QHupvwzi4RZROWLAR8dyapkzF4NaRnFgNZHx8qBeQT4kkk9IqyK4s0Qbkg6iD+lI3HhJA02igIVjMnNqRQjoE2Ouwn41s7hSo+Gdb/rW6MCY8RvyFRlBvCLazyJt571C9hAN/LT6ijXEZdZI6H463qF1oFPNJ8/fUooIhdrSY2kgz67VoU5hpasdwikmQoEHQyfd5V4CoBRA0BkT8RWXwAXENKHIjmAJqFLQOov9dbUwQ6FDna9j9ChH8LyrEKrYI974+yUoj3fEGaZYRaUwcwHlP50qbUkphU25a/O4r11WX2bfI+v5VspY2uMNzcyJtv8gBR4xCFD8R3jMY86qjbwmwII1nQ/D5UywfFFHnA1mw+Q+dUDhLwnRUa+1PpHKpMS9KUqQASPatv0GtBtv5j4h8Z/et1IgkAweWUR8AKpKJ28WJ8IULXmflFSrZad9sQrpI/Y0Kl2B4iPMQK1fx4Tolauqf2tQA3EOAFHiQSQOdJnkrSZgKHS594p+jipK58YGkRY/pRRLb6bkiOkH4ipYoqzWIBNgY3v+VePsjUa7Rb4imvEOCZPEAqP5tveDIpcSoGCARzF/jpVRmiBGIi3iHmbR0kCpVuaZdT1SPheakSRyFb90CLiR9b2NaBK264Nc0HlH5CKMTiVhOZTYUBrBi3vFLmHMp8Mg8iTB99TDiahIME9B9CgDB2gSPwujyE1lKQtXQetZSihxLhAujp4VTtr44PuFLuJM+KSb7gD96ysqFJmHpQBE7fU0uZhJN4k15WVCkuIY0N/hWxe/hkG55c+n0aysqgC4djSBlsLzp+d704wWPzOG2p+VZWVTJZxiipOVSRH11qNOAEEgweUfnXtZQhsgQJ28qHdBmU+tZWUBCobGCDQjjfd3T7O6a9rKjKY41AKh7MaRQL2F/EBI6/76VlZWGVEeTdIT1AEeonQivW3JFwPP61rKysJde4RBiMDMlNDspjWCN9aysroaCDG1hyk6+dRnEXPiPnuB8OdZWUAxTxSIt6zeKYMY9KzBmR6VlZQhMlYIO/nXjpSB7CZ6C8edZWUANCbDvFJPv2qQofAGVbZnobe83rKygJk4xxF1LBA1ATHxk0HjmEOKKkpABja8/L1rKytUARfDD+GDGoOoPoYqP7na6ik9Po1lZRGWEIw1tQfSscw6j+0VlZWiAhw5/nPurKysqg//9k="/>
          <p:cNvSpPr>
            <a:spLocks noChangeAspect="1" noChangeArrowheads="1"/>
          </p:cNvSpPr>
          <p:nvPr/>
        </p:nvSpPr>
        <p:spPr bwMode="auto">
          <a:xfrm>
            <a:off x="1472406" y="748903"/>
            <a:ext cx="209550" cy="228601"/>
          </a:xfrm>
          <a:prstGeom prst="rect">
            <a:avLst/>
          </a:prstGeom>
          <a:noFill/>
        </p:spPr>
        <p:txBody>
          <a:bodyPr vert="horz" wrap="square" lIns="68580" tIns="34290" rIns="68580" bIns="34290" numCol="1" anchor="t" anchorCtr="0" compatLnSpc="1">
            <a:prstTxWarp prst="textNoShape">
              <a:avLst/>
            </a:prstTxWarp>
          </a:bodyPr>
          <a:lstStyle/>
          <a:p>
            <a:pPr defTabSz="685800"/>
            <a:endParaRPr lang="en-GB" sz="1350">
              <a:solidFill>
                <a:prstClr val="black"/>
              </a:solidFill>
              <a:latin typeface="Calibri"/>
            </a:endParaRPr>
          </a:p>
        </p:txBody>
      </p:sp>
      <p:pic>
        <p:nvPicPr>
          <p:cNvPr id="56330" name="Picture 10" descr="http://i4.dailyrecord.co.uk/incoming/article1533960.ece/ALTERNATES/s615/Aberdeen%20snow-1533960">
            <a:hlinkClick r:id="rId7"/>
          </p:cNvPr>
          <p:cNvPicPr>
            <a:picLocks noChangeAspect="1" noChangeArrowheads="1"/>
          </p:cNvPicPr>
          <p:nvPr/>
        </p:nvPicPr>
        <p:blipFill>
          <a:blip r:embed="rId8" cstate="print"/>
          <a:srcRect/>
          <a:stretch>
            <a:fillRect/>
          </a:stretch>
        </p:blipFill>
        <p:spPr bwMode="auto">
          <a:xfrm>
            <a:off x="2047221" y="3374276"/>
            <a:ext cx="2501248" cy="1830927"/>
          </a:xfrm>
          <a:prstGeom prst="rect">
            <a:avLst/>
          </a:prstGeom>
          <a:noFill/>
        </p:spPr>
      </p:pic>
      <p:pic>
        <p:nvPicPr>
          <p:cNvPr id="56332" name="Picture 12" descr="https://encrypted-tbn1.gstatic.com/images?q=tbn:ANd9GcThptyuWT5uc6j_kJQfmNxi7OWpRijcBB9Cci7gVz4uAQXqWMgi"/>
          <p:cNvPicPr>
            <a:picLocks noChangeAspect="1" noChangeArrowheads="1"/>
          </p:cNvPicPr>
          <p:nvPr/>
        </p:nvPicPr>
        <p:blipFill>
          <a:blip r:embed="rId9" cstate="print"/>
          <a:srcRect/>
          <a:stretch>
            <a:fillRect/>
          </a:stretch>
        </p:blipFill>
        <p:spPr bwMode="auto">
          <a:xfrm>
            <a:off x="4869033" y="3374994"/>
            <a:ext cx="2273780" cy="1836204"/>
          </a:xfrm>
          <a:prstGeom prst="rect">
            <a:avLst/>
          </a:prstGeom>
          <a:noFill/>
        </p:spPr>
      </p:pic>
      <p:sp>
        <p:nvSpPr>
          <p:cNvPr id="2" name="TextBox 1">
            <a:extLst>
              <a:ext uri="{FF2B5EF4-FFF2-40B4-BE49-F238E27FC236}">
                <a16:creationId xmlns:a16="http://schemas.microsoft.com/office/drawing/2014/main" id="{6EF0988E-996C-3412-DB0D-9F9C56192D7F}"/>
              </a:ext>
            </a:extLst>
          </p:cNvPr>
          <p:cNvSpPr txBox="1"/>
          <p:nvPr/>
        </p:nvSpPr>
        <p:spPr>
          <a:xfrm>
            <a:off x="2490979" y="742950"/>
            <a:ext cx="4581144" cy="584775"/>
          </a:xfrm>
          <a:prstGeom prst="rect">
            <a:avLst/>
          </a:prstGeom>
          <a:noFill/>
        </p:spPr>
        <p:txBody>
          <a:bodyPr wrap="square" rtlCol="0">
            <a:spAutoFit/>
          </a:bodyPr>
          <a:lstStyle/>
          <a:p>
            <a:pPr algn="ctr"/>
            <a:r>
              <a:rPr lang="en-GB" sz="3200" b="1" dirty="0">
                <a:solidFill>
                  <a:schemeClr val="bg1"/>
                </a:solidFill>
              </a:rPr>
              <a:t>Aberdeen in winter</a:t>
            </a:r>
          </a:p>
        </p:txBody>
      </p:sp>
      <p:pic>
        <p:nvPicPr>
          <p:cNvPr id="3" name="Picture 2">
            <a:extLst>
              <a:ext uri="{FF2B5EF4-FFF2-40B4-BE49-F238E27FC236}">
                <a16:creationId xmlns:a16="http://schemas.microsoft.com/office/drawing/2014/main" id="{8D9F37B1-CCFF-DEFD-AD18-5C7D84735459}"/>
              </a:ext>
            </a:extLst>
          </p:cNvPr>
          <p:cNvPicPr>
            <a:picLocks noChangeAspect="1"/>
          </p:cNvPicPr>
          <p:nvPr/>
        </p:nvPicPr>
        <p:blipFill>
          <a:blip r:embed="rId10"/>
          <a:stretch>
            <a:fillRect/>
          </a:stretch>
        </p:blipFill>
        <p:spPr>
          <a:xfrm>
            <a:off x="7577268" y="287991"/>
            <a:ext cx="1377815" cy="341406"/>
          </a:xfrm>
          <a:prstGeom prst="rect">
            <a:avLst/>
          </a:prstGeom>
        </p:spPr>
      </p:pic>
    </p:spTree>
    <p:custDataLst>
      <p:tags r:id="rId1"/>
    </p:custDataLst>
    <p:extLst>
      <p:ext uri="{BB962C8B-B14F-4D97-AF65-F5344CB8AC3E}">
        <p14:creationId xmlns:p14="http://schemas.microsoft.com/office/powerpoint/2010/main" val="2190666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10" t="13746" r="23490" b="20314"/>
          <a:stretch/>
        </p:blipFill>
        <p:spPr bwMode="auto">
          <a:xfrm>
            <a:off x="1948209" y="3645027"/>
            <a:ext cx="2205266" cy="1526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034" name="Picture 2" descr="http://www.urbanrealm.com/images/news/news_2883.jpg"/>
          <p:cNvPicPr>
            <a:picLocks noChangeAspect="1" noChangeArrowheads="1"/>
          </p:cNvPicPr>
          <p:nvPr/>
        </p:nvPicPr>
        <p:blipFill>
          <a:blip r:embed="rId4" cstate="print"/>
          <a:srcRect/>
          <a:stretch>
            <a:fillRect/>
          </a:stretch>
        </p:blipFill>
        <p:spPr bwMode="auto">
          <a:xfrm>
            <a:off x="1948210" y="1862828"/>
            <a:ext cx="2205266" cy="1648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036" name="Picture 4" descr="https://encrypted-tbn2.gstatic.com/images?q=tbn:ANd9GcSE_wOy7bAienFizIhv_XkCfiHfx2fAp125G0B0YXmsESKnwh_BAQ"/>
          <p:cNvPicPr>
            <a:picLocks noChangeAspect="1" noChangeArrowheads="1"/>
          </p:cNvPicPr>
          <p:nvPr/>
        </p:nvPicPr>
        <p:blipFill>
          <a:blip r:embed="rId5" cstate="print"/>
          <a:srcRect/>
          <a:stretch>
            <a:fillRect/>
          </a:stretch>
        </p:blipFill>
        <p:spPr bwMode="auto">
          <a:xfrm>
            <a:off x="4819530" y="1862828"/>
            <a:ext cx="2128736" cy="1648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9529" y="3645024"/>
            <a:ext cx="2110115" cy="1563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bwMode="auto">
          <a:xfrm>
            <a:off x="1601671" y="944724"/>
            <a:ext cx="6260306" cy="634604"/>
          </a:xfrm>
          <a:prstGeom prst="rect">
            <a:avLst/>
          </a:prstGeom>
          <a:noFill/>
          <a:ln w="9525">
            <a:noFill/>
            <a:miter lim="800000"/>
            <a:headEnd/>
            <a:tailEnd/>
          </a:ln>
        </p:spPr>
        <p:txBody>
          <a:bodyPr anchor="ctr"/>
          <a:lstStyle/>
          <a:p>
            <a:pPr defTabSz="685800" eaLnBrk="0" hangingPunct="0">
              <a:defRPr/>
            </a:pPr>
            <a:r>
              <a:rPr lang="en-GB" sz="3300" dirty="0">
                <a:solidFill>
                  <a:srgbClr val="FFFFFF"/>
                </a:solidFill>
                <a:latin typeface="Calibri"/>
                <a:ea typeface="Adobe Gothic Std B" pitchFamily="34" charset="-128"/>
                <a:cs typeface="Arial" pitchFamily="34" charset="0"/>
              </a:rPr>
              <a:t>Our new campus … </a:t>
            </a:r>
            <a:r>
              <a:rPr lang="en-GB" sz="2100" dirty="0">
                <a:solidFill>
                  <a:srgbClr val="FFFFFF"/>
                </a:solidFill>
                <a:latin typeface="Calibri"/>
                <a:ea typeface="Adobe Gothic Std B" pitchFamily="34" charset="-128"/>
                <a:cs typeface="Arial" pitchFamily="34" charset="0"/>
              </a:rPr>
              <a:t>maybe not so new now!</a:t>
            </a:r>
            <a:endParaRPr lang="en-GB" sz="3300" dirty="0">
              <a:solidFill>
                <a:srgbClr val="FFFFFF"/>
              </a:solidFill>
              <a:latin typeface="Calibri"/>
              <a:ea typeface="Adobe Gothic Std B" pitchFamily="34" charset="-128"/>
              <a:cs typeface="Arial" pitchFamily="34" charset="0"/>
            </a:endParaRPr>
          </a:p>
        </p:txBody>
      </p:sp>
      <p:sp>
        <p:nvSpPr>
          <p:cNvPr id="2" name="TextBox 1">
            <a:extLst>
              <a:ext uri="{FF2B5EF4-FFF2-40B4-BE49-F238E27FC236}">
                <a16:creationId xmlns:a16="http://schemas.microsoft.com/office/drawing/2014/main" id="{429E1089-A5DA-10E3-870A-9A03D0B12B2D}"/>
              </a:ext>
            </a:extLst>
          </p:cNvPr>
          <p:cNvSpPr txBox="1"/>
          <p:nvPr/>
        </p:nvSpPr>
        <p:spPr>
          <a:xfrm>
            <a:off x="2176272" y="843916"/>
            <a:ext cx="4791456" cy="584775"/>
          </a:xfrm>
          <a:prstGeom prst="rect">
            <a:avLst/>
          </a:prstGeom>
          <a:noFill/>
        </p:spPr>
        <p:txBody>
          <a:bodyPr wrap="square" rtlCol="0">
            <a:spAutoFit/>
          </a:bodyPr>
          <a:lstStyle/>
          <a:p>
            <a:pPr algn="ctr"/>
            <a:r>
              <a:rPr lang="en-GB" sz="3200" b="1" dirty="0">
                <a:solidFill>
                  <a:schemeClr val="bg1"/>
                </a:solidFill>
              </a:rPr>
              <a:t>Our Campus</a:t>
            </a:r>
          </a:p>
        </p:txBody>
      </p:sp>
      <p:pic>
        <p:nvPicPr>
          <p:cNvPr id="4" name="Picture 3">
            <a:extLst>
              <a:ext uri="{FF2B5EF4-FFF2-40B4-BE49-F238E27FC236}">
                <a16:creationId xmlns:a16="http://schemas.microsoft.com/office/drawing/2014/main" id="{22088F5F-2EA0-C7B1-5455-787352536565}"/>
              </a:ext>
            </a:extLst>
          </p:cNvPr>
          <p:cNvPicPr>
            <a:picLocks noChangeAspect="1"/>
          </p:cNvPicPr>
          <p:nvPr/>
        </p:nvPicPr>
        <p:blipFill>
          <a:blip r:embed="rId7"/>
          <a:stretch>
            <a:fillRect/>
          </a:stretch>
        </p:blipFill>
        <p:spPr>
          <a:xfrm>
            <a:off x="7604700" y="185913"/>
            <a:ext cx="1377815" cy="341406"/>
          </a:xfrm>
          <a:prstGeom prst="rect">
            <a:avLst/>
          </a:prstGeom>
        </p:spPr>
      </p:pic>
    </p:spTree>
    <p:custDataLst>
      <p:tags r:id="rId1"/>
    </p:custDataLst>
    <p:extLst>
      <p:ext uri="{BB962C8B-B14F-4D97-AF65-F5344CB8AC3E}">
        <p14:creationId xmlns:p14="http://schemas.microsoft.com/office/powerpoint/2010/main" val="250594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B76DDA-FE2B-6F12-F516-84B0BA616042}"/>
              </a:ext>
            </a:extLst>
          </p:cNvPr>
          <p:cNvSpPr>
            <a:spLocks noGrp="1"/>
          </p:cNvSpPr>
          <p:nvPr>
            <p:ph type="ctrTitle" idx="4294967295"/>
          </p:nvPr>
        </p:nvSpPr>
        <p:spPr>
          <a:xfrm>
            <a:off x="832104" y="2997137"/>
            <a:ext cx="7927975" cy="806450"/>
          </a:xfrm>
        </p:spPr>
        <p:txBody>
          <a:bodyPr lIns="91440" tIns="45720" rIns="91440" bIns="45720" anchor="t">
            <a:normAutofit/>
          </a:bodyPr>
          <a:lstStyle/>
          <a:p>
            <a:pPr algn="ctr"/>
            <a:r>
              <a:rPr lang="en-US" dirty="0">
                <a:cs typeface="Calibri"/>
              </a:rPr>
              <a:t>Session outline</a:t>
            </a:r>
            <a:endParaRPr lang="en-US" dirty="0"/>
          </a:p>
        </p:txBody>
      </p:sp>
      <p:sp>
        <p:nvSpPr>
          <p:cNvPr id="6" name="Subtitle 5">
            <a:extLst>
              <a:ext uri="{FF2B5EF4-FFF2-40B4-BE49-F238E27FC236}">
                <a16:creationId xmlns:a16="http://schemas.microsoft.com/office/drawing/2014/main" id="{9D508D99-EB7B-A9B9-525B-0CF8804255DB}"/>
              </a:ext>
            </a:extLst>
          </p:cNvPr>
          <p:cNvSpPr>
            <a:spLocks noGrp="1"/>
          </p:cNvSpPr>
          <p:nvPr>
            <p:ph type="subTitle" idx="4294967295"/>
          </p:nvPr>
        </p:nvSpPr>
        <p:spPr>
          <a:xfrm>
            <a:off x="768096" y="3803587"/>
            <a:ext cx="7808976" cy="3530600"/>
          </a:xfrm>
        </p:spPr>
        <p:txBody>
          <a:bodyPr lIns="91440" tIns="45720" rIns="91440" bIns="45720" anchor="t"/>
          <a:lstStyle/>
          <a:p>
            <a:pPr marL="342900" indent="-342900">
              <a:buChar char="•"/>
            </a:pPr>
            <a:r>
              <a:rPr lang="en-US" dirty="0">
                <a:cs typeface="Calibri" panose="020F0502020204030204"/>
              </a:rPr>
              <a:t>An introduction to competency-based learning (CBE) and assessment</a:t>
            </a:r>
          </a:p>
          <a:p>
            <a:pPr marL="342900" indent="-342900">
              <a:buChar char="•"/>
            </a:pPr>
            <a:r>
              <a:rPr lang="en-US" dirty="0">
                <a:cs typeface="Calibri" panose="020F0502020204030204"/>
              </a:rPr>
              <a:t>An understanding of why there has been a shift to CBE</a:t>
            </a:r>
          </a:p>
          <a:p>
            <a:pPr marL="342900" indent="-342900">
              <a:buChar char="•"/>
            </a:pPr>
            <a:r>
              <a:rPr lang="en-US" dirty="0">
                <a:cs typeface="Calibri" panose="020F0502020204030204"/>
              </a:rPr>
              <a:t>Models of competency assessment that may be used</a:t>
            </a:r>
          </a:p>
          <a:p>
            <a:pPr marL="342900" indent="-342900">
              <a:buChar char="•"/>
            </a:pPr>
            <a:r>
              <a:rPr lang="en-US" dirty="0">
                <a:cs typeface="Calibri" panose="020F0502020204030204"/>
              </a:rPr>
              <a:t>Examples of competency frameworks as part of the pharmacy undergraduate and postgraduate curricula</a:t>
            </a:r>
          </a:p>
          <a:p>
            <a:pPr marL="342900" indent="-342900">
              <a:buChar char="•"/>
            </a:pPr>
            <a:r>
              <a:rPr lang="en-US" dirty="0">
                <a:cs typeface="Calibri" panose="020F0502020204030204"/>
              </a:rPr>
              <a:t>Discussion – learning from each other’s experiences</a:t>
            </a:r>
          </a:p>
          <a:p>
            <a:pPr marL="342900" indent="-342900">
              <a:buChar char="•"/>
            </a:pPr>
            <a:endParaRPr lang="en-US" dirty="0">
              <a:cs typeface="Calibri" panose="020F0502020204030204"/>
            </a:endParaRPr>
          </a:p>
          <a:p>
            <a:pPr marL="342900" indent="-342900">
              <a:buChar char="•"/>
            </a:pPr>
            <a:endParaRPr lang="en-US" dirty="0">
              <a:cs typeface="Calibri" panose="020F0502020204030204"/>
            </a:endParaRPr>
          </a:p>
        </p:txBody>
      </p:sp>
      <p:pic>
        <p:nvPicPr>
          <p:cNvPr id="7" name="Picture 6">
            <a:extLst>
              <a:ext uri="{FF2B5EF4-FFF2-40B4-BE49-F238E27FC236}">
                <a16:creationId xmlns:a16="http://schemas.microsoft.com/office/drawing/2014/main" id="{50D04686-FC3C-88BC-E794-DE967568FD40}"/>
              </a:ext>
            </a:extLst>
          </p:cNvPr>
          <p:cNvPicPr>
            <a:picLocks noChangeAspect="1"/>
          </p:cNvPicPr>
          <p:nvPr/>
        </p:nvPicPr>
        <p:blipFill>
          <a:blip r:embed="rId2"/>
          <a:stretch>
            <a:fillRect/>
          </a:stretch>
        </p:blipFill>
        <p:spPr>
          <a:xfrm>
            <a:off x="512064" y="301943"/>
            <a:ext cx="4791456" cy="2695194"/>
          </a:xfrm>
          <a:prstGeom prst="rect">
            <a:avLst/>
          </a:prstGeom>
        </p:spPr>
      </p:pic>
      <p:pic>
        <p:nvPicPr>
          <p:cNvPr id="8" name="Picture 7">
            <a:extLst>
              <a:ext uri="{FF2B5EF4-FFF2-40B4-BE49-F238E27FC236}">
                <a16:creationId xmlns:a16="http://schemas.microsoft.com/office/drawing/2014/main" id="{4B7A6A5F-C10E-1CD9-61B6-C4AE6373B923}"/>
              </a:ext>
            </a:extLst>
          </p:cNvPr>
          <p:cNvPicPr>
            <a:picLocks noChangeAspect="1"/>
          </p:cNvPicPr>
          <p:nvPr/>
        </p:nvPicPr>
        <p:blipFill>
          <a:blip r:embed="rId3"/>
          <a:stretch>
            <a:fillRect/>
          </a:stretch>
        </p:blipFill>
        <p:spPr>
          <a:xfrm>
            <a:off x="7574161" y="301943"/>
            <a:ext cx="1377815" cy="341406"/>
          </a:xfrm>
          <a:prstGeom prst="rect">
            <a:avLst/>
          </a:prstGeom>
        </p:spPr>
      </p:pic>
    </p:spTree>
    <p:extLst>
      <p:ext uri="{BB962C8B-B14F-4D97-AF65-F5344CB8AC3E}">
        <p14:creationId xmlns:p14="http://schemas.microsoft.com/office/powerpoint/2010/main" val="26174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177FB6-8FF3-9D05-71A4-C7F7426292CE}"/>
              </a:ext>
            </a:extLst>
          </p:cNvPr>
          <p:cNvSpPr>
            <a:spLocks noGrp="1"/>
          </p:cNvSpPr>
          <p:nvPr>
            <p:ph type="title" idx="4294967295"/>
          </p:nvPr>
        </p:nvSpPr>
        <p:spPr>
          <a:xfrm>
            <a:off x="904115" y="3228554"/>
            <a:ext cx="7946136" cy="4052888"/>
          </a:xfrm>
        </p:spPr>
        <p:txBody>
          <a:bodyPr/>
          <a:lstStyle/>
          <a:p>
            <a:r>
              <a:rPr lang="en-GB" sz="2400" b="0" dirty="0"/>
              <a:t>CBE is a way for students to acquire skills required for their future profession</a:t>
            </a:r>
            <a:br>
              <a:rPr lang="en-GB" sz="2400" b="0" dirty="0"/>
            </a:br>
            <a:br>
              <a:rPr lang="en-GB" sz="2400" b="0" dirty="0"/>
            </a:br>
            <a:r>
              <a:rPr lang="en-GB" sz="2400" b="0" dirty="0"/>
              <a:t>Only CBE should be included in future healthcare professional curricula</a:t>
            </a:r>
            <a:br>
              <a:rPr lang="en-GB" sz="2400" b="0" dirty="0"/>
            </a:br>
            <a:br>
              <a:rPr lang="en-GB" sz="2400" b="0" dirty="0"/>
            </a:br>
            <a:r>
              <a:rPr lang="en-GB" sz="2400" b="0" dirty="0"/>
              <a:t>It is not possible to robustly assess competency based learning</a:t>
            </a:r>
            <a:br>
              <a:rPr lang="en-GB" sz="2400" b="0" dirty="0"/>
            </a:br>
            <a:br>
              <a:rPr lang="en-GB" sz="2400" b="0" dirty="0"/>
            </a:br>
            <a:endParaRPr lang="en-GB" sz="2400" b="0" dirty="0"/>
          </a:p>
        </p:txBody>
      </p:sp>
      <p:sp>
        <p:nvSpPr>
          <p:cNvPr id="8" name="TextBox 7">
            <a:extLst>
              <a:ext uri="{FF2B5EF4-FFF2-40B4-BE49-F238E27FC236}">
                <a16:creationId xmlns:a16="http://schemas.microsoft.com/office/drawing/2014/main" id="{4AF539CA-69AF-9623-4770-A773877A7517}"/>
              </a:ext>
            </a:extLst>
          </p:cNvPr>
          <p:cNvSpPr txBox="1"/>
          <p:nvPr/>
        </p:nvSpPr>
        <p:spPr>
          <a:xfrm>
            <a:off x="1161288" y="490750"/>
            <a:ext cx="8413953" cy="461665"/>
          </a:xfrm>
          <a:prstGeom prst="rect">
            <a:avLst/>
          </a:prstGeom>
          <a:noFill/>
        </p:spPr>
        <p:txBody>
          <a:bodyPr wrap="square" rtlCol="0">
            <a:spAutoFit/>
          </a:bodyPr>
          <a:lstStyle/>
          <a:p>
            <a:r>
              <a:rPr lang="en-GB" sz="2400" b="1" dirty="0"/>
              <a:t>Let’s start with some thoughts and opinions</a:t>
            </a:r>
          </a:p>
        </p:txBody>
      </p:sp>
      <p:pic>
        <p:nvPicPr>
          <p:cNvPr id="12" name="Picture 11">
            <a:extLst>
              <a:ext uri="{FF2B5EF4-FFF2-40B4-BE49-F238E27FC236}">
                <a16:creationId xmlns:a16="http://schemas.microsoft.com/office/drawing/2014/main" id="{D47D2C45-482C-C163-96CA-EE4D1A250677}"/>
              </a:ext>
            </a:extLst>
          </p:cNvPr>
          <p:cNvPicPr>
            <a:picLocks noChangeAspect="1"/>
          </p:cNvPicPr>
          <p:nvPr/>
        </p:nvPicPr>
        <p:blipFill>
          <a:blip r:embed="rId3"/>
          <a:stretch>
            <a:fillRect/>
          </a:stretch>
        </p:blipFill>
        <p:spPr>
          <a:xfrm>
            <a:off x="1877187" y="1775152"/>
            <a:ext cx="2225040" cy="1271239"/>
          </a:xfrm>
          <a:prstGeom prst="rect">
            <a:avLst/>
          </a:prstGeom>
        </p:spPr>
      </p:pic>
      <p:pic>
        <p:nvPicPr>
          <p:cNvPr id="13" name="Picture 12">
            <a:extLst>
              <a:ext uri="{FF2B5EF4-FFF2-40B4-BE49-F238E27FC236}">
                <a16:creationId xmlns:a16="http://schemas.microsoft.com/office/drawing/2014/main" id="{D4C34573-511D-9C44-36DD-FD9AD6053D3E}"/>
              </a:ext>
            </a:extLst>
          </p:cNvPr>
          <p:cNvPicPr>
            <a:picLocks noChangeAspect="1"/>
          </p:cNvPicPr>
          <p:nvPr/>
        </p:nvPicPr>
        <p:blipFill>
          <a:blip r:embed="rId4"/>
          <a:stretch>
            <a:fillRect/>
          </a:stretch>
        </p:blipFill>
        <p:spPr>
          <a:xfrm>
            <a:off x="6444161" y="952415"/>
            <a:ext cx="1959459" cy="2093976"/>
          </a:xfrm>
          <a:prstGeom prst="rect">
            <a:avLst/>
          </a:prstGeom>
        </p:spPr>
      </p:pic>
      <p:pic>
        <p:nvPicPr>
          <p:cNvPr id="5" name="Picture 4">
            <a:extLst>
              <a:ext uri="{FF2B5EF4-FFF2-40B4-BE49-F238E27FC236}">
                <a16:creationId xmlns:a16="http://schemas.microsoft.com/office/drawing/2014/main" id="{368287AA-1C73-764B-7832-D2A78C26835F}"/>
              </a:ext>
            </a:extLst>
          </p:cNvPr>
          <p:cNvPicPr>
            <a:picLocks noChangeAspect="1"/>
          </p:cNvPicPr>
          <p:nvPr/>
        </p:nvPicPr>
        <p:blipFill>
          <a:blip r:embed="rId5"/>
          <a:stretch>
            <a:fillRect/>
          </a:stretch>
        </p:blipFill>
        <p:spPr>
          <a:xfrm>
            <a:off x="7714713" y="92956"/>
            <a:ext cx="1377815" cy="341406"/>
          </a:xfrm>
          <a:prstGeom prst="rect">
            <a:avLst/>
          </a:prstGeom>
        </p:spPr>
      </p:pic>
    </p:spTree>
    <p:extLst>
      <p:ext uri="{BB962C8B-B14F-4D97-AF65-F5344CB8AC3E}">
        <p14:creationId xmlns:p14="http://schemas.microsoft.com/office/powerpoint/2010/main" val="42860997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HCT COLORS">
      <a:dk1>
        <a:srgbClr val="00249C"/>
      </a:dk1>
      <a:lt1>
        <a:srgbClr val="46D6AB"/>
      </a:lt1>
      <a:dk2>
        <a:srgbClr val="00249C"/>
      </a:dk2>
      <a:lt2>
        <a:srgbClr val="FFFFFF"/>
      </a:lt2>
      <a:accent1>
        <a:srgbClr val="BA28BA"/>
      </a:accent1>
      <a:accent2>
        <a:srgbClr val="00A3E1"/>
      </a:accent2>
      <a:accent3>
        <a:srgbClr val="B1E4E2"/>
      </a:accent3>
      <a:accent4>
        <a:srgbClr val="C4E86C"/>
      </a:accent4>
      <a:accent5>
        <a:srgbClr val="F7E948"/>
      </a:accent5>
      <a:accent6>
        <a:srgbClr val="2C2825"/>
      </a:accent6>
      <a:hlink>
        <a:srgbClr val="46D6AB"/>
      </a:hlink>
      <a:folHlink>
        <a:srgbClr val="46D6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ADC00D8-0A69-9E40-BC17-3B6A412FAD49}" vid="{04538E50-4545-AB4F-B8C2-BD9CF73631F5}"/>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TotalTime>
  <Words>1749</Words>
  <Application>Microsoft Office PowerPoint</Application>
  <PresentationFormat>On-screen Show (4:3)</PresentationFormat>
  <Paragraphs>185</Paragraphs>
  <Slides>42</Slides>
  <Notes>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42</vt:i4>
      </vt:variant>
    </vt:vector>
  </HeadingPairs>
  <TitlesOfParts>
    <vt:vector size="54" baseType="lpstr">
      <vt:lpstr>Arial</vt:lpstr>
      <vt:lpstr>Calibri</vt:lpstr>
      <vt:lpstr>Calibri Light</vt:lpstr>
      <vt:lpstr>Gordon</vt:lpstr>
      <vt:lpstr>Tahoma</vt:lpstr>
      <vt:lpstr>Times New Roman</vt:lpstr>
      <vt:lpstr>1_Custom Design</vt:lpstr>
      <vt:lpstr>2_Office Theme</vt:lpstr>
      <vt:lpstr>3_Custom Design</vt:lpstr>
      <vt:lpstr>4_Custom Design</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outline</vt:lpstr>
      <vt:lpstr>CBE is a way for students to acquire skills required for their future profession  Only CBE should be included in future healthcare professional curricula  It is not possible to robustly assess competency based learning  </vt:lpstr>
      <vt:lpstr>What is competency?</vt:lpstr>
      <vt:lpstr>What is competency-based education (CBE)?</vt:lpstr>
      <vt:lpstr>Why has there been a shift towards CBE and assessment in healthcare?</vt:lpstr>
      <vt:lpstr>A drive to develop a Global Competency Framework for the Pharmacy Profession</vt:lpstr>
      <vt:lpstr>PowerPoint Presentation</vt:lpstr>
      <vt:lpstr>PowerPoint Presentation</vt:lpstr>
      <vt:lpstr>PowerPoint Presentation</vt:lpstr>
      <vt:lpstr>PowerPoint Presentation</vt:lpstr>
      <vt:lpstr>Of these 10 studies ….</vt:lpstr>
      <vt:lpstr>PowerPoint Presentation</vt:lpstr>
      <vt:lpstr>PowerPoint Presentation</vt:lpstr>
      <vt:lpstr>PowerPoint Presentation</vt:lpstr>
      <vt:lpstr>Development of clinical competence</vt:lpstr>
      <vt:lpstr>Dreyfus model of skills acquisition</vt:lpstr>
      <vt:lpstr>Miller’s Pyramid of Competency Evaluation through Performance</vt:lpstr>
      <vt:lpstr>The curriculum design process to embed CBE</vt:lpstr>
      <vt:lpstr>PowerPoint Presentation</vt:lpstr>
      <vt:lpstr>General Pharmaceutical Council</vt:lpstr>
      <vt:lpstr>How can this be embedded into the curriculum? </vt:lpstr>
      <vt:lpstr>PowerPoint Presentation</vt:lpstr>
      <vt:lpstr>PowerPoint Presentation</vt:lpstr>
      <vt:lpstr>PowerPoint Presentation</vt:lpstr>
      <vt:lpstr>PowerPoint Presentation</vt:lpstr>
      <vt:lpstr>PowerPoint Presentation</vt:lpstr>
      <vt:lpstr>PowerPoint Presentation</vt:lpstr>
      <vt:lpstr>Infection </vt:lpstr>
      <vt:lpstr>PowerPoint Presentation</vt:lpstr>
      <vt:lpstr>PowerPoint Presentation</vt:lpstr>
      <vt:lpstr>PowerPoint Presentation</vt:lpstr>
      <vt:lpstr>What are the challenges that we are now facing?</vt:lpstr>
      <vt:lpstr>CBE is a way for students to acquire skills required for their future profession  Only CBE should be included in future healthcare professional curricula  It is not possible to robustly assess competency based learning  </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Morrison (lib)</cp:lastModifiedBy>
  <cp:revision>92</cp:revision>
  <cp:lastPrinted>2019-07-05T12:26:37Z</cp:lastPrinted>
  <dcterms:created xsi:type="dcterms:W3CDTF">2019-06-17T11:08:50Z</dcterms:created>
  <dcterms:modified xsi:type="dcterms:W3CDTF">2024-01-09T10:31:59Z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D036AC0B-CE96-42A9-A50C-71BB3C1A2C27</vt:lpwstr>
  </property>
  <property fmtid="{D5CDD505-2E9C-101B-9397-08002B2CF9AE}" pid="3" name="ArticulatePath">
    <vt:lpwstr>RGU_Powerpoint_Standard_Template_0920</vt:lpwstr>
  </property>
</Properties>
</file>