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87" r:id="rId3"/>
    <p:sldId id="286" r:id="rId4"/>
    <p:sldId id="257" r:id="rId5"/>
    <p:sldId id="300" r:id="rId6"/>
    <p:sldId id="267" r:id="rId7"/>
    <p:sldId id="301" r:id="rId8"/>
    <p:sldId id="302" r:id="rId9"/>
    <p:sldId id="290" r:id="rId10"/>
    <p:sldId id="289" r:id="rId11"/>
    <p:sldId id="278" r:id="rId12"/>
    <p:sldId id="291" r:id="rId13"/>
    <p:sldId id="294" r:id="rId14"/>
    <p:sldId id="297" r:id="rId15"/>
    <p:sldId id="298" r:id="rId16"/>
    <p:sldId id="299" r:id="rId17"/>
    <p:sldId id="292" r:id="rId18"/>
    <p:sldId id="271" r:id="rId19"/>
    <p:sldId id="285" r:id="rId20"/>
    <p:sldId id="26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C8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135" autoAdjust="0"/>
  </p:normalViewPr>
  <p:slideViewPr>
    <p:cSldViewPr snapToGrid="0">
      <p:cViewPr varScale="1">
        <p:scale>
          <a:sx n="116" d="100"/>
          <a:sy n="116" d="100"/>
        </p:scale>
        <p:origin x="65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Sheet1!$A$2:$A$12</cx:f>
        <cx:lvl ptCount="11">
          <cx:pt idx="0">6 Clinical pharmacist</cx:pt>
          <cx:pt idx="1">4 pharmacist</cx:pt>
          <cx:pt idx="2">4 surgeons</cx:pt>
          <cx:pt idx="3">3 ID physicians</cx:pt>
          <cx:pt idx="4">3 ICU consultants</cx:pt>
          <cx:pt idx="5">3 Nurses</cx:pt>
          <cx:pt idx="6">2 Nephrologist</cx:pt>
          <cx:pt idx="7">2 Microbiologist</cx:pt>
          <cx:pt idx="8">2 Quality officers</cx:pt>
          <cx:pt idx="9">1 internist</cx:pt>
          <cx:pt idx="10">1 GP physician</cx:pt>
        </cx:lvl>
      </cx:strDim>
      <cx:numDim type="size">
        <cx:f dir="row">Sheet1!$B$2:$B$12</cx:f>
        <cx:lvl ptCount="11" formatCode="General">
          <cx:pt idx="0">6</cx:pt>
          <cx:pt idx="1">4</cx:pt>
          <cx:pt idx="2">4</cx:pt>
          <cx:pt idx="3">3</cx:pt>
          <cx:pt idx="4">3</cx:pt>
          <cx:pt idx="5">3</cx:pt>
          <cx:pt idx="6">2</cx:pt>
          <cx:pt idx="7">2</cx:pt>
          <cx:pt idx="8">2</cx:pt>
          <cx:pt idx="9">1</cx:pt>
          <cx:pt idx="10">1</cx:pt>
        </cx:lvl>
      </cx:numDim>
    </cx:data>
  </cx:chartData>
  <cx:chart>
    <cx:plotArea>
      <cx:plotAreaRegion>
        <cx:series layoutId="sunburst" uniqueId="{8DB381FB-C6C1-4795-AD9A-D19E5DADA56E}">
          <cx:tx>
            <cx:txData>
              <cx:f>Sheet1!$B$1</cx:f>
              <cx:v>Speciality</cx:v>
            </cx:txData>
          </cx:tx>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65000"/>
            <a:lumOff val="35000"/>
          </a:schemeClr>
        </a:solidFill>
        <a:round/>
      </a:ln>
    </cs:spPr>
    <cs:defRPr sz="1197" kern="1200"/>
  </cs:chartArea>
  <cs:dataLabel>
    <cs:lnRef idx="0"/>
    <cs:fillRef idx="0"/>
    <cs:effectRef idx="0"/>
    <cs:fontRef idx="minor">
      <a:schemeClr val="lt1"/>
    </cs:fontRef>
    <cs:defRPr sz="1131" kern="1200"/>
    <cs:bodyPr lIns="38100" tIns="19050" rIns="38100" bIns="19050">
      <a:spAutoFit/>
    </cs:bodyPr>
  </cs:dataLabel>
  <cs:dataLabelCallout>
    <cs:lnRef idx="0"/>
    <cs:fillRef idx="0"/>
    <cs:effectRef idx="0"/>
    <cs:fontRef idx="minor">
      <a:schemeClr val="tx2"/>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ln w="9525">
        <a:solidFill>
          <a:schemeClr val="lt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2"/>
    </cs:fontRef>
  </cs:dropLine>
  <cs:errorBar>
    <cs:lnRef idx="0"/>
    <cs:fillRef idx="0"/>
    <cs:effectRef idx="0"/>
    <cs:fontRef idx="minor">
      <a:schemeClr val="tx2"/>
    </cs:fontRef>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lumOff val="10000"/>
          </a:schemeClr>
        </a:solidFill>
      </a:ln>
    </cs:spPr>
  </cs:gridlineMinor>
  <cs:hiLoLine>
    <cs:lnRef idx="0"/>
    <cs:fillRef idx="0"/>
    <cs:effectRef idx="0"/>
    <cs:fontRef idx="minor">
      <a:schemeClr val="tx2"/>
    </cs:fontRef>
  </cs:hiLoLine>
  <cs:leaderLine>
    <cs:lnRef idx="0"/>
    <cs:fillRef idx="0"/>
    <cs:effectRef idx="0"/>
    <cs:fontRef idx="minor">
      <a:schemeClr val="tx2"/>
    </cs:fontRef>
  </cs:leaderLine>
  <cs:legend>
    <cs:lnRef idx="0"/>
    <cs:fillRef idx="0"/>
    <cs:effectRef idx="0"/>
    <cs:fontRef idx="minor">
      <a:schemeClr val="tx2"/>
    </cs:fontRef>
    <cs:defRPr sz="1197" kern="1200"/>
    <cs:bodyPr/>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kern="1200"/>
    <cs:bodyPr/>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tx2"/>
    </cs:fontRef>
    <cs:spPr>
      <a:solidFill>
        <a:schemeClr val="lt1"/>
      </a:solidFill>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2BC71-C3D2-4AF7-A51B-DA722C573C6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6C96237-8F43-41E0-9556-84D7C87F3AE3}">
      <dgm:prSet phldrT="[Text]" custT="1"/>
      <dgm:spPr/>
      <dgm:t>
        <a:bodyPr/>
        <a:lstStyle/>
        <a:p>
          <a:r>
            <a:rPr lang="en-US" sz="2400" b="1" dirty="0"/>
            <a:t>Aim</a:t>
          </a:r>
        </a:p>
      </dgm:t>
    </dgm:pt>
    <dgm:pt modelId="{08351C9A-9A19-49AC-8AEC-16CA52D0D00D}" type="parTrans" cxnId="{3FF42846-D9A3-4278-BAC0-A2F17158E208}">
      <dgm:prSet/>
      <dgm:spPr/>
      <dgm:t>
        <a:bodyPr/>
        <a:lstStyle/>
        <a:p>
          <a:endParaRPr lang="en-US" sz="1800"/>
        </a:p>
      </dgm:t>
    </dgm:pt>
    <dgm:pt modelId="{9A21E5F8-9719-41BB-A767-1C6869B56EDD}" type="sibTrans" cxnId="{3FF42846-D9A3-4278-BAC0-A2F17158E208}">
      <dgm:prSet/>
      <dgm:spPr/>
      <dgm:t>
        <a:bodyPr/>
        <a:lstStyle/>
        <a:p>
          <a:endParaRPr lang="en-US" sz="1800"/>
        </a:p>
      </dgm:t>
    </dgm:pt>
    <dgm:pt modelId="{DAA97DC7-C3F5-4171-A427-ACF95ECB1B0F}">
      <dgm:prSet phldrT="[Text]" custT="1"/>
      <dgm:spPr/>
      <dgm:t>
        <a:bodyPr/>
        <a:lstStyle/>
        <a:p>
          <a:r>
            <a:rPr lang="en-GB" sz="1800" dirty="0">
              <a:solidFill>
                <a:schemeClr val="tx1"/>
              </a:solidFill>
              <a:latin typeface="Arial" panose="020B0604020202020204" pitchFamily="34" charset="0"/>
              <a:cs typeface="Arial" panose="020B0604020202020204" pitchFamily="34" charset="0"/>
            </a:rPr>
            <a:t>This study uses a theoretical qualitative approach to understand the impact of COVID-19 on ASP implementation in United Arab Emirates (UAE) hospitals as well as identify facilitators and barriers to ASP implementation.</a:t>
          </a:r>
          <a:endParaRPr lang="en-US" sz="1800" dirty="0"/>
        </a:p>
      </dgm:t>
    </dgm:pt>
    <dgm:pt modelId="{CFA726F6-6007-406A-BB66-FA30A68CB3A2}" type="parTrans" cxnId="{4DD72C6A-0F5A-4CF6-B664-AAF3FC434CF7}">
      <dgm:prSet/>
      <dgm:spPr/>
      <dgm:t>
        <a:bodyPr/>
        <a:lstStyle/>
        <a:p>
          <a:endParaRPr lang="en-US" sz="1800"/>
        </a:p>
      </dgm:t>
    </dgm:pt>
    <dgm:pt modelId="{BC47A42E-1D65-498F-812B-930276C590C9}" type="sibTrans" cxnId="{4DD72C6A-0F5A-4CF6-B664-AAF3FC434CF7}">
      <dgm:prSet/>
      <dgm:spPr/>
      <dgm:t>
        <a:bodyPr/>
        <a:lstStyle/>
        <a:p>
          <a:endParaRPr lang="en-US" sz="1800"/>
        </a:p>
      </dgm:t>
    </dgm:pt>
    <dgm:pt modelId="{0BDBF133-DBEA-47DF-AFFA-94CB755B9DFD}" type="pres">
      <dgm:prSet presAssocID="{BA12BC71-C3D2-4AF7-A51B-DA722C573C64}" presName="linearFlow" presStyleCnt="0">
        <dgm:presLayoutVars>
          <dgm:dir/>
          <dgm:animLvl val="lvl"/>
          <dgm:resizeHandles val="exact"/>
        </dgm:presLayoutVars>
      </dgm:prSet>
      <dgm:spPr/>
    </dgm:pt>
    <dgm:pt modelId="{65C8A417-3595-462F-AEFC-F8B737133EC1}" type="pres">
      <dgm:prSet presAssocID="{C6C96237-8F43-41E0-9556-84D7C87F3AE3}" presName="composite" presStyleCnt="0"/>
      <dgm:spPr/>
    </dgm:pt>
    <dgm:pt modelId="{7FCD2F67-A880-43AF-943B-073D68F219C4}" type="pres">
      <dgm:prSet presAssocID="{C6C96237-8F43-41E0-9556-84D7C87F3AE3}" presName="parentText" presStyleLbl="alignNode1" presStyleIdx="0" presStyleCnt="1">
        <dgm:presLayoutVars>
          <dgm:chMax val="1"/>
          <dgm:bulletEnabled val="1"/>
        </dgm:presLayoutVars>
      </dgm:prSet>
      <dgm:spPr/>
    </dgm:pt>
    <dgm:pt modelId="{940030B9-9736-441E-AA0C-37E707BE797D}" type="pres">
      <dgm:prSet presAssocID="{C6C96237-8F43-41E0-9556-84D7C87F3AE3}" presName="descendantText" presStyleLbl="alignAcc1" presStyleIdx="0" presStyleCnt="1" custLinFactNeighborX="860" custLinFactNeighborY="34168">
        <dgm:presLayoutVars>
          <dgm:bulletEnabled val="1"/>
        </dgm:presLayoutVars>
      </dgm:prSet>
      <dgm:spPr/>
    </dgm:pt>
  </dgm:ptLst>
  <dgm:cxnLst>
    <dgm:cxn modelId="{B074B31B-1B6E-4802-A96F-B0699DF17101}" type="presOf" srcId="{BA12BC71-C3D2-4AF7-A51B-DA722C573C64}" destId="{0BDBF133-DBEA-47DF-AFFA-94CB755B9DFD}" srcOrd="0" destOrd="0" presId="urn:microsoft.com/office/officeart/2005/8/layout/chevron2"/>
    <dgm:cxn modelId="{3FF42846-D9A3-4278-BAC0-A2F17158E208}" srcId="{BA12BC71-C3D2-4AF7-A51B-DA722C573C64}" destId="{C6C96237-8F43-41E0-9556-84D7C87F3AE3}" srcOrd="0" destOrd="0" parTransId="{08351C9A-9A19-49AC-8AEC-16CA52D0D00D}" sibTransId="{9A21E5F8-9719-41BB-A767-1C6869B56EDD}"/>
    <dgm:cxn modelId="{4DD72C6A-0F5A-4CF6-B664-AAF3FC434CF7}" srcId="{C6C96237-8F43-41E0-9556-84D7C87F3AE3}" destId="{DAA97DC7-C3F5-4171-A427-ACF95ECB1B0F}" srcOrd="0" destOrd="0" parTransId="{CFA726F6-6007-406A-BB66-FA30A68CB3A2}" sibTransId="{BC47A42E-1D65-498F-812B-930276C590C9}"/>
    <dgm:cxn modelId="{F5E07E57-7EDB-4BB6-82A8-37DFD1A3D7B0}" type="presOf" srcId="{DAA97DC7-C3F5-4171-A427-ACF95ECB1B0F}" destId="{940030B9-9736-441E-AA0C-37E707BE797D}" srcOrd="0" destOrd="0" presId="urn:microsoft.com/office/officeart/2005/8/layout/chevron2"/>
    <dgm:cxn modelId="{8C29079C-456D-4838-A4B9-4CF206BA2880}" type="presOf" srcId="{C6C96237-8F43-41E0-9556-84D7C87F3AE3}" destId="{7FCD2F67-A880-43AF-943B-073D68F219C4}" srcOrd="0" destOrd="0" presId="urn:microsoft.com/office/officeart/2005/8/layout/chevron2"/>
    <dgm:cxn modelId="{26E1C7E0-6DA3-4C66-9333-F97E7B2C50E4}" type="presParOf" srcId="{0BDBF133-DBEA-47DF-AFFA-94CB755B9DFD}" destId="{65C8A417-3595-462F-AEFC-F8B737133EC1}" srcOrd="0" destOrd="0" presId="urn:microsoft.com/office/officeart/2005/8/layout/chevron2"/>
    <dgm:cxn modelId="{826B99A1-F4AF-4C2E-8F00-F66850776287}" type="presParOf" srcId="{65C8A417-3595-462F-AEFC-F8B737133EC1}" destId="{7FCD2F67-A880-43AF-943B-073D68F219C4}" srcOrd="0" destOrd="0" presId="urn:microsoft.com/office/officeart/2005/8/layout/chevron2"/>
    <dgm:cxn modelId="{975AA933-9939-40F0-886D-D938418DBD22}" type="presParOf" srcId="{65C8A417-3595-462F-AEFC-F8B737133EC1}" destId="{940030B9-9736-441E-AA0C-37E707BE797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AB10B-32E0-43D2-98C3-BF09E7A39D7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0FDA29-DD6E-4DEB-B920-05A3985DDAED}">
      <dgm:prSet phldrT="[Text]" custT="1"/>
      <dgm:spPr/>
      <dgm:t>
        <a:bodyPr/>
        <a:lstStyle/>
        <a:p>
          <a:r>
            <a:rPr lang="en-US" sz="2100" dirty="0"/>
            <a:t>Theme one</a:t>
          </a:r>
        </a:p>
      </dgm:t>
    </dgm:pt>
    <dgm:pt modelId="{DF8A9FFE-814E-4099-B91D-B1F26289E6DB}" type="parTrans" cxnId="{FB8596C1-027D-41D2-9479-5E34CBAD28C0}">
      <dgm:prSet/>
      <dgm:spPr/>
      <dgm:t>
        <a:bodyPr/>
        <a:lstStyle/>
        <a:p>
          <a:endParaRPr lang="en-US" sz="2100"/>
        </a:p>
      </dgm:t>
    </dgm:pt>
    <dgm:pt modelId="{D9957228-086D-4273-AA44-B605F9A7D9A7}" type="sibTrans" cxnId="{FB8596C1-027D-41D2-9479-5E34CBAD28C0}">
      <dgm:prSet/>
      <dgm:spPr/>
      <dgm:t>
        <a:bodyPr/>
        <a:lstStyle/>
        <a:p>
          <a:endParaRPr lang="en-US" sz="2100"/>
        </a:p>
      </dgm:t>
    </dgm:pt>
    <dgm:pt modelId="{DF37BF73-4F51-41EF-B636-B47937EAE340}">
      <dgm:prSet phldrT="[Text]" custT="1"/>
      <dgm:spPr/>
      <dgm:t>
        <a:bodyPr/>
        <a:lstStyle/>
        <a:p>
          <a:pPr algn="ctr"/>
          <a:r>
            <a:rPr lang="en-GB" sz="2100" b="0" dirty="0"/>
            <a:t>Increased </a:t>
          </a:r>
          <a:r>
            <a:rPr lang="en-GB" sz="2100" b="1" dirty="0"/>
            <a:t>complexity</a:t>
          </a:r>
          <a:r>
            <a:rPr lang="en-GB" sz="2100" b="0" dirty="0"/>
            <a:t> of ASP implementation and resulting </a:t>
          </a:r>
          <a:r>
            <a:rPr lang="en-GB" sz="2100" b="1" dirty="0"/>
            <a:t>changes in prescribing behaviour </a:t>
          </a:r>
          <a:r>
            <a:rPr lang="en-GB" sz="2100" b="0" dirty="0"/>
            <a:t>influenced by COVID-19</a:t>
          </a:r>
          <a:endParaRPr lang="en-US" sz="2100" b="0" dirty="0"/>
        </a:p>
      </dgm:t>
    </dgm:pt>
    <dgm:pt modelId="{77036996-1512-4A38-8774-0B1A40DFB4B1}" type="parTrans" cxnId="{6C59A789-A015-4D6F-8CE7-250CAA3465C4}">
      <dgm:prSet/>
      <dgm:spPr/>
      <dgm:t>
        <a:bodyPr/>
        <a:lstStyle/>
        <a:p>
          <a:endParaRPr lang="en-US" sz="2100"/>
        </a:p>
      </dgm:t>
    </dgm:pt>
    <dgm:pt modelId="{2A3F160D-76E8-47A2-9844-A34F7089CA15}" type="sibTrans" cxnId="{6C59A789-A015-4D6F-8CE7-250CAA3465C4}">
      <dgm:prSet/>
      <dgm:spPr/>
      <dgm:t>
        <a:bodyPr/>
        <a:lstStyle/>
        <a:p>
          <a:endParaRPr lang="en-US" sz="2100"/>
        </a:p>
      </dgm:t>
    </dgm:pt>
    <dgm:pt modelId="{4D5272F5-FEF0-40CA-9BBF-A1F0A5DE8A46}">
      <dgm:prSet phldrT="[Text]" custT="1"/>
      <dgm:spPr/>
      <dgm:t>
        <a:bodyPr/>
        <a:lstStyle/>
        <a:p>
          <a:r>
            <a:rPr lang="en-US" sz="2100" dirty="0"/>
            <a:t>Theme two</a:t>
          </a:r>
        </a:p>
      </dgm:t>
    </dgm:pt>
    <dgm:pt modelId="{7EC2C5DA-E7F4-4861-ACF2-E57FDD11A119}" type="parTrans" cxnId="{DEECE57B-0849-43A7-A32A-2C748721E6A7}">
      <dgm:prSet/>
      <dgm:spPr/>
      <dgm:t>
        <a:bodyPr/>
        <a:lstStyle/>
        <a:p>
          <a:endParaRPr lang="en-US" sz="2100"/>
        </a:p>
      </dgm:t>
    </dgm:pt>
    <dgm:pt modelId="{A0759D55-4CC1-4C6A-9593-12BD17C5382E}" type="sibTrans" cxnId="{DEECE57B-0849-43A7-A32A-2C748721E6A7}">
      <dgm:prSet/>
      <dgm:spPr/>
      <dgm:t>
        <a:bodyPr/>
        <a:lstStyle/>
        <a:p>
          <a:endParaRPr lang="en-US" sz="2100"/>
        </a:p>
      </dgm:t>
    </dgm:pt>
    <dgm:pt modelId="{F6041C09-F9D8-4FEF-B1C2-1C8199116318}">
      <dgm:prSet phldrT="[Text]" custT="1"/>
      <dgm:spPr/>
      <dgm:t>
        <a:bodyPr/>
        <a:lstStyle/>
        <a:p>
          <a:pPr algn="ctr"/>
          <a:r>
            <a:rPr lang="en-GB" sz="2100" b="1" dirty="0"/>
            <a:t>Adaptations</a:t>
          </a:r>
          <a:r>
            <a:rPr lang="en-GB" sz="2100" b="0" dirty="0"/>
            <a:t>, </a:t>
          </a:r>
          <a:r>
            <a:rPr lang="en-GB" sz="2100" b="1" dirty="0"/>
            <a:t>networking and cosmopolitanism </a:t>
          </a:r>
          <a:r>
            <a:rPr lang="en-GB" sz="2100" b="0" dirty="0"/>
            <a:t>(external networking) to </a:t>
          </a:r>
          <a:r>
            <a:rPr lang="en-GB" sz="2100" b="1" dirty="0"/>
            <a:t>enhance integration </a:t>
          </a:r>
          <a:r>
            <a:rPr lang="en-GB" sz="2100" b="0" dirty="0"/>
            <a:t>of COVID-19 management in ASP services</a:t>
          </a:r>
          <a:endParaRPr lang="en-US" sz="2100" b="0" dirty="0"/>
        </a:p>
      </dgm:t>
    </dgm:pt>
    <dgm:pt modelId="{CCEDCDF6-902E-4440-8CD8-9A93E6F9EE69}" type="parTrans" cxnId="{A954186F-3C1C-460D-924D-B3CDBBA95BD8}">
      <dgm:prSet/>
      <dgm:spPr/>
      <dgm:t>
        <a:bodyPr/>
        <a:lstStyle/>
        <a:p>
          <a:endParaRPr lang="en-US" sz="2100"/>
        </a:p>
      </dgm:t>
    </dgm:pt>
    <dgm:pt modelId="{C4AB92D6-4FB1-4232-8ADB-C311798A81F0}" type="sibTrans" cxnId="{A954186F-3C1C-460D-924D-B3CDBBA95BD8}">
      <dgm:prSet/>
      <dgm:spPr/>
      <dgm:t>
        <a:bodyPr/>
        <a:lstStyle/>
        <a:p>
          <a:endParaRPr lang="en-US" sz="2100"/>
        </a:p>
      </dgm:t>
    </dgm:pt>
    <dgm:pt modelId="{1FC98005-0128-4F5D-A6D3-B683220D1651}">
      <dgm:prSet phldrT="[Text]" custT="1"/>
      <dgm:spPr/>
      <dgm:t>
        <a:bodyPr/>
        <a:lstStyle/>
        <a:p>
          <a:r>
            <a:rPr lang="en-US" sz="2100" dirty="0"/>
            <a:t>Theme three</a:t>
          </a:r>
        </a:p>
      </dgm:t>
    </dgm:pt>
    <dgm:pt modelId="{1F4941C7-D13F-4795-BDE6-B94280FF0269}" type="parTrans" cxnId="{4D4498D1-A60A-4CC4-AE63-6F47468D0E15}">
      <dgm:prSet/>
      <dgm:spPr/>
      <dgm:t>
        <a:bodyPr/>
        <a:lstStyle/>
        <a:p>
          <a:endParaRPr lang="en-US" sz="2100"/>
        </a:p>
      </dgm:t>
    </dgm:pt>
    <dgm:pt modelId="{53850566-DF6B-457D-B519-DE5057F04136}" type="sibTrans" cxnId="{4D4498D1-A60A-4CC4-AE63-6F47468D0E15}">
      <dgm:prSet/>
      <dgm:spPr/>
      <dgm:t>
        <a:bodyPr/>
        <a:lstStyle/>
        <a:p>
          <a:endParaRPr lang="en-US" sz="2100"/>
        </a:p>
      </dgm:t>
    </dgm:pt>
    <dgm:pt modelId="{2A4E19C5-408C-4ABB-9745-23836936A833}">
      <dgm:prSet phldrT="[Text]" custT="1"/>
      <dgm:spPr/>
      <dgm:t>
        <a:bodyPr/>
        <a:lstStyle/>
        <a:p>
          <a:pPr algn="ctr"/>
          <a:r>
            <a:rPr lang="en-GB" sz="2100" b="0" dirty="0"/>
            <a:t>Adaptations and networking to </a:t>
          </a:r>
          <a:r>
            <a:rPr lang="en-GB" sz="2100" b="1" dirty="0"/>
            <a:t>support continuity </a:t>
          </a:r>
          <a:r>
            <a:rPr lang="en-GB" sz="2100" b="0" dirty="0"/>
            <a:t>of ASP implementation process</a:t>
          </a:r>
          <a:endParaRPr lang="en-US" sz="2100" b="0" dirty="0"/>
        </a:p>
      </dgm:t>
    </dgm:pt>
    <dgm:pt modelId="{D17D5404-2F85-4CCD-B708-3D35ACE91F5E}" type="parTrans" cxnId="{386FCDDB-E17A-4D5F-8BE8-F0B66068EFD7}">
      <dgm:prSet/>
      <dgm:spPr/>
      <dgm:t>
        <a:bodyPr/>
        <a:lstStyle/>
        <a:p>
          <a:endParaRPr lang="en-US" sz="2100"/>
        </a:p>
      </dgm:t>
    </dgm:pt>
    <dgm:pt modelId="{8D207E3B-C3C9-4BB4-BB38-B457F6C0B248}" type="sibTrans" cxnId="{386FCDDB-E17A-4D5F-8BE8-F0B66068EFD7}">
      <dgm:prSet/>
      <dgm:spPr/>
      <dgm:t>
        <a:bodyPr/>
        <a:lstStyle/>
        <a:p>
          <a:endParaRPr lang="en-US" sz="2100"/>
        </a:p>
      </dgm:t>
    </dgm:pt>
    <dgm:pt modelId="{58F3D4FE-0840-4153-8BAE-731A269F1E2D}" type="pres">
      <dgm:prSet presAssocID="{FEEAB10B-32E0-43D2-98C3-BF09E7A39D78}" presName="Name0" presStyleCnt="0">
        <dgm:presLayoutVars>
          <dgm:dir/>
          <dgm:animLvl val="lvl"/>
          <dgm:resizeHandles val="exact"/>
        </dgm:presLayoutVars>
      </dgm:prSet>
      <dgm:spPr/>
    </dgm:pt>
    <dgm:pt modelId="{19C2E93A-3D6C-4948-8375-8E25057D8AA5}" type="pres">
      <dgm:prSet presAssocID="{FE0FDA29-DD6E-4DEB-B920-05A3985DDAED}" presName="composite" presStyleCnt="0"/>
      <dgm:spPr/>
    </dgm:pt>
    <dgm:pt modelId="{C5A97D85-0D79-42B5-A25D-4F856A6C707D}" type="pres">
      <dgm:prSet presAssocID="{FE0FDA29-DD6E-4DEB-B920-05A3985DDAED}" presName="parTx" presStyleLbl="node1" presStyleIdx="0" presStyleCnt="3">
        <dgm:presLayoutVars>
          <dgm:chMax val="0"/>
          <dgm:chPref val="0"/>
          <dgm:bulletEnabled val="1"/>
        </dgm:presLayoutVars>
      </dgm:prSet>
      <dgm:spPr/>
    </dgm:pt>
    <dgm:pt modelId="{1E9EF404-0E62-46CA-87D6-64980E432BC4}" type="pres">
      <dgm:prSet presAssocID="{FE0FDA29-DD6E-4DEB-B920-05A3985DDAED}" presName="desTx" presStyleLbl="revTx" presStyleIdx="0" presStyleCnt="3">
        <dgm:presLayoutVars>
          <dgm:bulletEnabled val="1"/>
        </dgm:presLayoutVars>
      </dgm:prSet>
      <dgm:spPr/>
    </dgm:pt>
    <dgm:pt modelId="{5B6DFF05-440E-4BE7-A78E-62B5355B45FB}" type="pres">
      <dgm:prSet presAssocID="{D9957228-086D-4273-AA44-B605F9A7D9A7}" presName="space" presStyleCnt="0"/>
      <dgm:spPr/>
    </dgm:pt>
    <dgm:pt modelId="{AD0E7619-AAD1-41EB-BBD0-A2959D58E011}" type="pres">
      <dgm:prSet presAssocID="{4D5272F5-FEF0-40CA-9BBF-A1F0A5DE8A46}" presName="composite" presStyleCnt="0"/>
      <dgm:spPr/>
    </dgm:pt>
    <dgm:pt modelId="{675ADAC0-67C5-4A1A-A986-E2CC01349E01}" type="pres">
      <dgm:prSet presAssocID="{4D5272F5-FEF0-40CA-9BBF-A1F0A5DE8A46}" presName="parTx" presStyleLbl="node1" presStyleIdx="1" presStyleCnt="3">
        <dgm:presLayoutVars>
          <dgm:chMax val="0"/>
          <dgm:chPref val="0"/>
          <dgm:bulletEnabled val="1"/>
        </dgm:presLayoutVars>
      </dgm:prSet>
      <dgm:spPr/>
    </dgm:pt>
    <dgm:pt modelId="{4305ABF1-E0A2-4E01-948F-718709092E2C}" type="pres">
      <dgm:prSet presAssocID="{4D5272F5-FEF0-40CA-9BBF-A1F0A5DE8A46}" presName="desTx" presStyleLbl="revTx" presStyleIdx="1" presStyleCnt="3">
        <dgm:presLayoutVars>
          <dgm:bulletEnabled val="1"/>
        </dgm:presLayoutVars>
      </dgm:prSet>
      <dgm:spPr/>
    </dgm:pt>
    <dgm:pt modelId="{198C66D5-22FF-47AE-8E1A-8C7C50420B0B}" type="pres">
      <dgm:prSet presAssocID="{A0759D55-4CC1-4C6A-9593-12BD17C5382E}" presName="space" presStyleCnt="0"/>
      <dgm:spPr/>
    </dgm:pt>
    <dgm:pt modelId="{82E1B225-02FC-4CDE-8282-CE0A6FE21101}" type="pres">
      <dgm:prSet presAssocID="{1FC98005-0128-4F5D-A6D3-B683220D1651}" presName="composite" presStyleCnt="0"/>
      <dgm:spPr/>
    </dgm:pt>
    <dgm:pt modelId="{04D9BEAB-0F84-4F22-92BD-BFE0BFBEBE26}" type="pres">
      <dgm:prSet presAssocID="{1FC98005-0128-4F5D-A6D3-B683220D1651}" presName="parTx" presStyleLbl="node1" presStyleIdx="2" presStyleCnt="3">
        <dgm:presLayoutVars>
          <dgm:chMax val="0"/>
          <dgm:chPref val="0"/>
          <dgm:bulletEnabled val="1"/>
        </dgm:presLayoutVars>
      </dgm:prSet>
      <dgm:spPr/>
    </dgm:pt>
    <dgm:pt modelId="{C7F753B6-D270-4C28-8CEE-108C3749765E}" type="pres">
      <dgm:prSet presAssocID="{1FC98005-0128-4F5D-A6D3-B683220D1651}" presName="desTx" presStyleLbl="revTx" presStyleIdx="2" presStyleCnt="3">
        <dgm:presLayoutVars>
          <dgm:bulletEnabled val="1"/>
        </dgm:presLayoutVars>
      </dgm:prSet>
      <dgm:spPr/>
    </dgm:pt>
  </dgm:ptLst>
  <dgm:cxnLst>
    <dgm:cxn modelId="{C1413A2F-9F91-4032-8956-748348DA375D}" type="presOf" srcId="{DF37BF73-4F51-41EF-B636-B47937EAE340}" destId="{1E9EF404-0E62-46CA-87D6-64980E432BC4}" srcOrd="0" destOrd="0" presId="urn:microsoft.com/office/officeart/2005/8/layout/chevron1"/>
    <dgm:cxn modelId="{CC223731-4A89-44BF-8DC4-1339FFBC035A}" type="presOf" srcId="{FEEAB10B-32E0-43D2-98C3-BF09E7A39D78}" destId="{58F3D4FE-0840-4153-8BAE-731A269F1E2D}" srcOrd="0" destOrd="0" presId="urn:microsoft.com/office/officeart/2005/8/layout/chevron1"/>
    <dgm:cxn modelId="{87B3FB34-3F55-4BB3-A28D-4719699F92C0}" type="presOf" srcId="{4D5272F5-FEF0-40CA-9BBF-A1F0A5DE8A46}" destId="{675ADAC0-67C5-4A1A-A986-E2CC01349E01}" srcOrd="0" destOrd="0" presId="urn:microsoft.com/office/officeart/2005/8/layout/chevron1"/>
    <dgm:cxn modelId="{A954186F-3C1C-460D-924D-B3CDBBA95BD8}" srcId="{4D5272F5-FEF0-40CA-9BBF-A1F0A5DE8A46}" destId="{F6041C09-F9D8-4FEF-B1C2-1C8199116318}" srcOrd="0" destOrd="0" parTransId="{CCEDCDF6-902E-4440-8CD8-9A93E6F9EE69}" sibTransId="{C4AB92D6-4FB1-4232-8ADB-C311798A81F0}"/>
    <dgm:cxn modelId="{ADA48E6F-78CB-4355-80B2-6CE413A813B0}" type="presOf" srcId="{FE0FDA29-DD6E-4DEB-B920-05A3985DDAED}" destId="{C5A97D85-0D79-42B5-A25D-4F856A6C707D}" srcOrd="0" destOrd="0" presId="urn:microsoft.com/office/officeart/2005/8/layout/chevron1"/>
    <dgm:cxn modelId="{9162B071-C58F-4590-9EC8-255115692C5B}" type="presOf" srcId="{F6041C09-F9D8-4FEF-B1C2-1C8199116318}" destId="{4305ABF1-E0A2-4E01-948F-718709092E2C}" srcOrd="0" destOrd="0" presId="urn:microsoft.com/office/officeart/2005/8/layout/chevron1"/>
    <dgm:cxn modelId="{DEECE57B-0849-43A7-A32A-2C748721E6A7}" srcId="{FEEAB10B-32E0-43D2-98C3-BF09E7A39D78}" destId="{4D5272F5-FEF0-40CA-9BBF-A1F0A5DE8A46}" srcOrd="1" destOrd="0" parTransId="{7EC2C5DA-E7F4-4861-ACF2-E57FDD11A119}" sibTransId="{A0759D55-4CC1-4C6A-9593-12BD17C5382E}"/>
    <dgm:cxn modelId="{6C59A789-A015-4D6F-8CE7-250CAA3465C4}" srcId="{FE0FDA29-DD6E-4DEB-B920-05A3985DDAED}" destId="{DF37BF73-4F51-41EF-B636-B47937EAE340}" srcOrd="0" destOrd="0" parTransId="{77036996-1512-4A38-8774-0B1A40DFB4B1}" sibTransId="{2A3F160D-76E8-47A2-9844-A34F7089CA15}"/>
    <dgm:cxn modelId="{91836DB6-2593-4812-A3D3-6AFD56971B0A}" type="presOf" srcId="{2A4E19C5-408C-4ABB-9745-23836936A833}" destId="{C7F753B6-D270-4C28-8CEE-108C3749765E}" srcOrd="0" destOrd="0" presId="urn:microsoft.com/office/officeart/2005/8/layout/chevron1"/>
    <dgm:cxn modelId="{FB8596C1-027D-41D2-9479-5E34CBAD28C0}" srcId="{FEEAB10B-32E0-43D2-98C3-BF09E7A39D78}" destId="{FE0FDA29-DD6E-4DEB-B920-05A3985DDAED}" srcOrd="0" destOrd="0" parTransId="{DF8A9FFE-814E-4099-B91D-B1F26289E6DB}" sibTransId="{D9957228-086D-4273-AA44-B605F9A7D9A7}"/>
    <dgm:cxn modelId="{4D4498D1-A60A-4CC4-AE63-6F47468D0E15}" srcId="{FEEAB10B-32E0-43D2-98C3-BF09E7A39D78}" destId="{1FC98005-0128-4F5D-A6D3-B683220D1651}" srcOrd="2" destOrd="0" parTransId="{1F4941C7-D13F-4795-BDE6-B94280FF0269}" sibTransId="{53850566-DF6B-457D-B519-DE5057F04136}"/>
    <dgm:cxn modelId="{386FCDDB-E17A-4D5F-8BE8-F0B66068EFD7}" srcId="{1FC98005-0128-4F5D-A6D3-B683220D1651}" destId="{2A4E19C5-408C-4ABB-9745-23836936A833}" srcOrd="0" destOrd="0" parTransId="{D17D5404-2F85-4CCD-B708-3D35ACE91F5E}" sibTransId="{8D207E3B-C3C9-4BB4-BB38-B457F6C0B248}"/>
    <dgm:cxn modelId="{B82C83DD-C774-4248-A757-319029CC4278}" type="presOf" srcId="{1FC98005-0128-4F5D-A6D3-B683220D1651}" destId="{04D9BEAB-0F84-4F22-92BD-BFE0BFBEBE26}" srcOrd="0" destOrd="0" presId="urn:microsoft.com/office/officeart/2005/8/layout/chevron1"/>
    <dgm:cxn modelId="{EECAAB76-D2CC-41A9-A26D-D72ABB5BBC74}" type="presParOf" srcId="{58F3D4FE-0840-4153-8BAE-731A269F1E2D}" destId="{19C2E93A-3D6C-4948-8375-8E25057D8AA5}" srcOrd="0" destOrd="0" presId="urn:microsoft.com/office/officeart/2005/8/layout/chevron1"/>
    <dgm:cxn modelId="{086E55D1-828E-41DE-8635-7C0B205A773A}" type="presParOf" srcId="{19C2E93A-3D6C-4948-8375-8E25057D8AA5}" destId="{C5A97D85-0D79-42B5-A25D-4F856A6C707D}" srcOrd="0" destOrd="0" presId="urn:microsoft.com/office/officeart/2005/8/layout/chevron1"/>
    <dgm:cxn modelId="{D344504F-CC1A-446A-B278-7DF93B4CB6B6}" type="presParOf" srcId="{19C2E93A-3D6C-4948-8375-8E25057D8AA5}" destId="{1E9EF404-0E62-46CA-87D6-64980E432BC4}" srcOrd="1" destOrd="0" presId="urn:microsoft.com/office/officeart/2005/8/layout/chevron1"/>
    <dgm:cxn modelId="{3E64A012-F474-4EF4-BE75-6AAA4A4A9EE3}" type="presParOf" srcId="{58F3D4FE-0840-4153-8BAE-731A269F1E2D}" destId="{5B6DFF05-440E-4BE7-A78E-62B5355B45FB}" srcOrd="1" destOrd="0" presId="urn:microsoft.com/office/officeart/2005/8/layout/chevron1"/>
    <dgm:cxn modelId="{3AE046BD-D588-43BF-AD9F-1B3C65F36423}" type="presParOf" srcId="{58F3D4FE-0840-4153-8BAE-731A269F1E2D}" destId="{AD0E7619-AAD1-41EB-BBD0-A2959D58E011}" srcOrd="2" destOrd="0" presId="urn:microsoft.com/office/officeart/2005/8/layout/chevron1"/>
    <dgm:cxn modelId="{F961C811-7DD6-471C-8B3F-83D1C3723752}" type="presParOf" srcId="{AD0E7619-AAD1-41EB-BBD0-A2959D58E011}" destId="{675ADAC0-67C5-4A1A-A986-E2CC01349E01}" srcOrd="0" destOrd="0" presId="urn:microsoft.com/office/officeart/2005/8/layout/chevron1"/>
    <dgm:cxn modelId="{39542373-2861-4266-95F5-ED7E2CBC4CCF}" type="presParOf" srcId="{AD0E7619-AAD1-41EB-BBD0-A2959D58E011}" destId="{4305ABF1-E0A2-4E01-948F-718709092E2C}" srcOrd="1" destOrd="0" presId="urn:microsoft.com/office/officeart/2005/8/layout/chevron1"/>
    <dgm:cxn modelId="{C124434D-1755-4515-BB79-33D5012B23D3}" type="presParOf" srcId="{58F3D4FE-0840-4153-8BAE-731A269F1E2D}" destId="{198C66D5-22FF-47AE-8E1A-8C7C50420B0B}" srcOrd="3" destOrd="0" presId="urn:microsoft.com/office/officeart/2005/8/layout/chevron1"/>
    <dgm:cxn modelId="{AAABD9F6-145C-4D22-9C0B-214EFC9A2D85}" type="presParOf" srcId="{58F3D4FE-0840-4153-8BAE-731A269F1E2D}" destId="{82E1B225-02FC-4CDE-8282-CE0A6FE21101}" srcOrd="4" destOrd="0" presId="urn:microsoft.com/office/officeart/2005/8/layout/chevron1"/>
    <dgm:cxn modelId="{A87D81A4-4EC1-4AA2-BE74-D5BA9509B4DD}" type="presParOf" srcId="{82E1B225-02FC-4CDE-8282-CE0A6FE21101}" destId="{04D9BEAB-0F84-4F22-92BD-BFE0BFBEBE26}" srcOrd="0" destOrd="0" presId="urn:microsoft.com/office/officeart/2005/8/layout/chevron1"/>
    <dgm:cxn modelId="{7ECB8D12-4A01-44AD-8332-ADA1BA34CBB4}" type="presParOf" srcId="{82E1B225-02FC-4CDE-8282-CE0A6FE21101}" destId="{C7F753B6-D270-4C28-8CEE-108C3749765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2F67-A880-43AF-943B-073D68F219C4}">
      <dsp:nvSpPr>
        <dsp:cNvPr id="0" name=""/>
        <dsp:cNvSpPr/>
      </dsp:nvSpPr>
      <dsp:spPr>
        <a:xfrm rot="5400000">
          <a:off x="-234949" y="234949"/>
          <a:ext cx="1566333" cy="1096433"/>
        </a:xfrm>
        <a:prstGeom prst="chevron">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Aim</a:t>
          </a:r>
        </a:p>
      </dsp:txBody>
      <dsp:txXfrm rot="-5400000">
        <a:off x="2" y="548216"/>
        <a:ext cx="1096433" cy="469900"/>
      </dsp:txXfrm>
    </dsp:sp>
    <dsp:sp modelId="{940030B9-9736-441E-AA0C-37E707BE797D}">
      <dsp:nvSpPr>
        <dsp:cNvPr id="0" name=""/>
        <dsp:cNvSpPr/>
      </dsp:nvSpPr>
      <dsp:spPr>
        <a:xfrm rot="5400000">
          <a:off x="4633797" y="-3189494"/>
          <a:ext cx="1018116" cy="8092844"/>
        </a:xfrm>
        <a:prstGeom prst="round2Same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latin typeface="Arial" panose="020B0604020202020204" pitchFamily="34" charset="0"/>
              <a:cs typeface="Arial" panose="020B0604020202020204" pitchFamily="34" charset="0"/>
            </a:rPr>
            <a:t>This study uses a theoretical qualitative approach to understand the impact of COVID-19 on ASP implementation in United Arab Emirates (UAE) hospitals as well as identify facilitators and barriers to ASP implementation.</a:t>
          </a:r>
          <a:endParaRPr lang="en-US" sz="1800" kern="1200" dirty="0"/>
        </a:p>
      </dsp:txBody>
      <dsp:txXfrm rot="-5400000">
        <a:off x="1096433" y="397570"/>
        <a:ext cx="8043144" cy="918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97D85-0D79-42B5-A25D-4F856A6C707D}">
      <dsp:nvSpPr>
        <dsp:cNvPr id="0" name=""/>
        <dsp:cNvSpPr/>
      </dsp:nvSpPr>
      <dsp:spPr>
        <a:xfrm>
          <a:off x="5239" y="14228"/>
          <a:ext cx="3201759" cy="1188000"/>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Theme one</a:t>
          </a:r>
        </a:p>
      </dsp:txBody>
      <dsp:txXfrm>
        <a:off x="599239" y="14228"/>
        <a:ext cx="2013759" cy="1188000"/>
      </dsp:txXfrm>
    </dsp:sp>
    <dsp:sp modelId="{1E9EF404-0E62-46CA-87D6-64980E432BC4}">
      <dsp:nvSpPr>
        <dsp:cNvPr id="0" name=""/>
        <dsp:cNvSpPr/>
      </dsp:nvSpPr>
      <dsp:spPr>
        <a:xfrm>
          <a:off x="5239" y="1350728"/>
          <a:ext cx="2561407" cy="245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33450">
            <a:lnSpc>
              <a:spcPct val="90000"/>
            </a:lnSpc>
            <a:spcBef>
              <a:spcPct val="0"/>
            </a:spcBef>
            <a:spcAft>
              <a:spcPct val="15000"/>
            </a:spcAft>
            <a:buChar char="•"/>
          </a:pPr>
          <a:r>
            <a:rPr lang="en-GB" sz="2100" b="0" kern="1200" dirty="0"/>
            <a:t>Increased </a:t>
          </a:r>
          <a:r>
            <a:rPr lang="en-GB" sz="2100" b="1" kern="1200" dirty="0"/>
            <a:t>complexity</a:t>
          </a:r>
          <a:r>
            <a:rPr lang="en-GB" sz="2100" b="0" kern="1200" dirty="0"/>
            <a:t> of ASP implementation and resulting </a:t>
          </a:r>
          <a:r>
            <a:rPr lang="en-GB" sz="2100" b="1" kern="1200" dirty="0"/>
            <a:t>changes in prescribing behaviour </a:t>
          </a:r>
          <a:r>
            <a:rPr lang="en-GB" sz="2100" b="0" kern="1200" dirty="0"/>
            <a:t>influenced by COVID-19</a:t>
          </a:r>
          <a:endParaRPr lang="en-US" sz="2100" b="0" kern="1200" dirty="0"/>
        </a:p>
      </dsp:txBody>
      <dsp:txXfrm>
        <a:off x="5239" y="1350728"/>
        <a:ext cx="2561407" cy="2450250"/>
      </dsp:txXfrm>
    </dsp:sp>
    <dsp:sp modelId="{675ADAC0-67C5-4A1A-A986-E2CC01349E01}">
      <dsp:nvSpPr>
        <dsp:cNvPr id="0" name=""/>
        <dsp:cNvSpPr/>
      </dsp:nvSpPr>
      <dsp:spPr>
        <a:xfrm>
          <a:off x="2990998" y="14228"/>
          <a:ext cx="3201759" cy="1188000"/>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Theme two</a:t>
          </a:r>
        </a:p>
      </dsp:txBody>
      <dsp:txXfrm>
        <a:off x="3584998" y="14228"/>
        <a:ext cx="2013759" cy="1188000"/>
      </dsp:txXfrm>
    </dsp:sp>
    <dsp:sp modelId="{4305ABF1-E0A2-4E01-948F-718709092E2C}">
      <dsp:nvSpPr>
        <dsp:cNvPr id="0" name=""/>
        <dsp:cNvSpPr/>
      </dsp:nvSpPr>
      <dsp:spPr>
        <a:xfrm>
          <a:off x="2990998" y="1350728"/>
          <a:ext cx="2561407" cy="245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33450">
            <a:lnSpc>
              <a:spcPct val="90000"/>
            </a:lnSpc>
            <a:spcBef>
              <a:spcPct val="0"/>
            </a:spcBef>
            <a:spcAft>
              <a:spcPct val="15000"/>
            </a:spcAft>
            <a:buChar char="•"/>
          </a:pPr>
          <a:r>
            <a:rPr lang="en-GB" sz="2100" b="1" kern="1200" dirty="0"/>
            <a:t>Adaptations</a:t>
          </a:r>
          <a:r>
            <a:rPr lang="en-GB" sz="2100" b="0" kern="1200" dirty="0"/>
            <a:t>, </a:t>
          </a:r>
          <a:r>
            <a:rPr lang="en-GB" sz="2100" b="1" kern="1200" dirty="0"/>
            <a:t>networking and cosmopolitanism </a:t>
          </a:r>
          <a:r>
            <a:rPr lang="en-GB" sz="2100" b="0" kern="1200" dirty="0"/>
            <a:t>(external networking) to </a:t>
          </a:r>
          <a:r>
            <a:rPr lang="en-GB" sz="2100" b="1" kern="1200" dirty="0"/>
            <a:t>enhance integration </a:t>
          </a:r>
          <a:r>
            <a:rPr lang="en-GB" sz="2100" b="0" kern="1200" dirty="0"/>
            <a:t>of COVID-19 management in ASP services</a:t>
          </a:r>
          <a:endParaRPr lang="en-US" sz="2100" b="0" kern="1200" dirty="0"/>
        </a:p>
      </dsp:txBody>
      <dsp:txXfrm>
        <a:off x="2990998" y="1350728"/>
        <a:ext cx="2561407" cy="2450250"/>
      </dsp:txXfrm>
    </dsp:sp>
    <dsp:sp modelId="{04D9BEAB-0F84-4F22-92BD-BFE0BFBEBE26}">
      <dsp:nvSpPr>
        <dsp:cNvPr id="0" name=""/>
        <dsp:cNvSpPr/>
      </dsp:nvSpPr>
      <dsp:spPr>
        <a:xfrm>
          <a:off x="5976758" y="14228"/>
          <a:ext cx="3201759" cy="1188000"/>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Theme three</a:t>
          </a:r>
        </a:p>
      </dsp:txBody>
      <dsp:txXfrm>
        <a:off x="6570758" y="14228"/>
        <a:ext cx="2013759" cy="1188000"/>
      </dsp:txXfrm>
    </dsp:sp>
    <dsp:sp modelId="{C7F753B6-D270-4C28-8CEE-108C3749765E}">
      <dsp:nvSpPr>
        <dsp:cNvPr id="0" name=""/>
        <dsp:cNvSpPr/>
      </dsp:nvSpPr>
      <dsp:spPr>
        <a:xfrm>
          <a:off x="5976758" y="1350728"/>
          <a:ext cx="2561407" cy="245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ctr" defTabSz="933450">
            <a:lnSpc>
              <a:spcPct val="90000"/>
            </a:lnSpc>
            <a:spcBef>
              <a:spcPct val="0"/>
            </a:spcBef>
            <a:spcAft>
              <a:spcPct val="15000"/>
            </a:spcAft>
            <a:buChar char="•"/>
          </a:pPr>
          <a:r>
            <a:rPr lang="en-GB" sz="2100" b="0" kern="1200" dirty="0"/>
            <a:t>Adaptations and networking to </a:t>
          </a:r>
          <a:r>
            <a:rPr lang="en-GB" sz="2100" b="1" kern="1200" dirty="0"/>
            <a:t>support continuity </a:t>
          </a:r>
          <a:r>
            <a:rPr lang="en-GB" sz="2100" b="0" kern="1200" dirty="0"/>
            <a:t>of ASP implementation process</a:t>
          </a:r>
          <a:endParaRPr lang="en-US" sz="2100" b="0" kern="1200" dirty="0"/>
        </a:p>
      </dsp:txBody>
      <dsp:txXfrm>
        <a:off x="5976758" y="1350728"/>
        <a:ext cx="2561407" cy="2450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A6848-8D12-492B-85FF-D414E020EF18}"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D89CE-E51A-46A0-8F52-E961563A932E}" type="slidenum">
              <a:rPr lang="en-US" smtClean="0"/>
              <a:t>‹#›</a:t>
            </a:fld>
            <a:endParaRPr lang="en-US"/>
          </a:p>
        </p:txBody>
      </p:sp>
    </p:spTree>
    <p:extLst>
      <p:ext uri="{BB962C8B-B14F-4D97-AF65-F5344CB8AC3E}">
        <p14:creationId xmlns:p14="http://schemas.microsoft.com/office/powerpoint/2010/main" val="198785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D89CE-E51A-46A0-8F52-E961563A932E}" type="slidenum">
              <a:rPr lang="en-US" smtClean="0"/>
              <a:t>20</a:t>
            </a:fld>
            <a:endParaRPr lang="en-US"/>
          </a:p>
        </p:txBody>
      </p:sp>
    </p:spTree>
    <p:extLst>
      <p:ext uri="{BB962C8B-B14F-4D97-AF65-F5344CB8AC3E}">
        <p14:creationId xmlns:p14="http://schemas.microsoft.com/office/powerpoint/2010/main" val="277829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D6EE-49A0-433B-B1FE-634D97B2A982}"/>
              </a:ext>
            </a:extLst>
          </p:cNvPr>
          <p:cNvSpPr>
            <a:spLocks noGrp="1"/>
          </p:cNvSpPr>
          <p:nvPr>
            <p:ph type="ctrTitle"/>
          </p:nvPr>
        </p:nvSpPr>
        <p:spPr/>
        <p:txBody>
          <a:bodyPr vert="horz" lIns="91440" tIns="45720" rIns="91440" bIns="45720" rtlCol="0" anchor="t">
            <a:normAutofit fontScale="90000"/>
          </a:bodyPr>
          <a:lstStyle/>
          <a:p>
            <a:r>
              <a:rPr lang="en-GB" sz="3600" b="1" cap="none" dirty="0">
                <a:solidFill>
                  <a:schemeClr val="tx1"/>
                </a:solidFill>
              </a:rPr>
              <a:t>The impact of COVID-19 on Antimicrobial Stewardship implementation in United Arab Emirates hospitals – </a:t>
            </a:r>
            <a:br>
              <a:rPr lang="en-GB" sz="3600" b="1" cap="none" dirty="0">
                <a:solidFill>
                  <a:schemeClr val="tx1"/>
                </a:solidFill>
              </a:rPr>
            </a:br>
            <a:r>
              <a:rPr lang="en-GB" sz="3600" b="1" cap="none" dirty="0">
                <a:solidFill>
                  <a:schemeClr val="tx1"/>
                </a:solidFill>
              </a:rPr>
              <a:t>an exploration informed by the Consolidated Framework for Implementation Research</a:t>
            </a:r>
            <a:endParaRPr lang="en-GB" sz="3600" b="1" cap="none" dirty="0">
              <a:solidFill>
                <a:schemeClr val="tx1"/>
              </a:solidFill>
              <a:latin typeface="Arial Rounded MT Bold" pitchFamily="34" charset="0"/>
              <a:ea typeface="Adobe Gothic Std B" pitchFamily="34" charset="-128"/>
            </a:endParaRPr>
          </a:p>
        </p:txBody>
      </p:sp>
      <p:sp>
        <p:nvSpPr>
          <p:cNvPr id="3" name="Subtitle 2"/>
          <p:cNvSpPr>
            <a:spLocks noGrp="1"/>
          </p:cNvSpPr>
          <p:nvPr>
            <p:ph type="subTitle" idx="1"/>
          </p:nvPr>
        </p:nvSpPr>
        <p:spPr>
          <a:xfrm>
            <a:off x="2679905" y="4214696"/>
            <a:ext cx="6831673" cy="1086237"/>
          </a:xfrm>
        </p:spPr>
        <p:txBody>
          <a:bodyPr>
            <a:noAutofit/>
          </a:bodyPr>
          <a:lstStyle/>
          <a:p>
            <a:r>
              <a:rPr lang="en-GB" sz="1400" dirty="0"/>
              <a:t>Presented by</a:t>
            </a:r>
          </a:p>
          <a:p>
            <a:r>
              <a:rPr lang="en-US" sz="1400" dirty="0"/>
              <a:t>Nortan Hashad</a:t>
            </a:r>
          </a:p>
          <a:p>
            <a:endParaRPr lang="en-US" sz="1400" dirty="0"/>
          </a:p>
          <a:p>
            <a:r>
              <a:rPr lang="en-US" sz="1400" dirty="0"/>
              <a:t>Lecturer, Pharmacy, Higher colleges of Technology, Dubai, UAE</a:t>
            </a:r>
          </a:p>
          <a:p>
            <a:r>
              <a:rPr lang="en-US" sz="1400" dirty="0"/>
              <a:t>PhD researcher, Pharmacy and Life Sciences, Robert Gordon University, Aberdeen, UK.</a:t>
            </a:r>
          </a:p>
        </p:txBody>
      </p:sp>
    </p:spTree>
    <p:extLst>
      <p:ext uri="{BB962C8B-B14F-4D97-AF65-F5344CB8AC3E}">
        <p14:creationId xmlns:p14="http://schemas.microsoft.com/office/powerpoint/2010/main" val="357340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374" y="324762"/>
            <a:ext cx="6768548" cy="1485900"/>
          </a:xfrm>
        </p:spPr>
        <p:txBody>
          <a:bodyPr>
            <a:normAutofit/>
          </a:bodyPr>
          <a:lstStyle/>
          <a:p>
            <a:r>
              <a:rPr lang="en-US" dirty="0"/>
              <a:t>Results</a:t>
            </a:r>
            <a:br>
              <a:rPr lang="en-US" dirty="0"/>
            </a:br>
            <a:r>
              <a:rPr lang="en-US" dirty="0"/>
              <a:t>A. Population demographics</a:t>
            </a:r>
          </a:p>
        </p:txBody>
      </p:sp>
      <p:pic>
        <p:nvPicPr>
          <p:cNvPr id="4" name="Picture 4" descr="Doctor, female doctor, health care, hospital, hospital staff, medical doctor,  physician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20" y="324762"/>
            <a:ext cx="887047" cy="8870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04035" y="5685184"/>
            <a:ext cx="2985626" cy="369332"/>
          </a:xfrm>
          <a:prstGeom prst="rect">
            <a:avLst/>
          </a:prstGeom>
          <a:noFill/>
        </p:spPr>
        <p:txBody>
          <a:bodyPr wrap="none" rtlCol="0">
            <a:spAutoFit/>
          </a:bodyPr>
          <a:lstStyle/>
          <a:p>
            <a:r>
              <a:rPr lang="en-US" dirty="0"/>
              <a:t>Maximum variation sampling</a:t>
            </a:r>
          </a:p>
        </p:txBody>
      </p:sp>
      <p:pic>
        <p:nvPicPr>
          <p:cNvPr id="7" name="Picture 6" descr="C:\ASP-PhD\Second phase\COVID impact on ASP\JAC-AMR write up\Sampling map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367" y="1998842"/>
            <a:ext cx="4088130" cy="3615690"/>
          </a:xfrm>
          <a:prstGeom prst="rect">
            <a:avLst/>
          </a:prstGeom>
          <a:noFill/>
          <a:ln>
            <a:solidFill>
              <a:schemeClr val="tx1"/>
            </a:solidFill>
          </a:ln>
        </p:spPr>
      </p:pic>
      <p:sp>
        <p:nvSpPr>
          <p:cNvPr id="3" name="Rectangle 2"/>
          <p:cNvSpPr/>
          <p:nvPr/>
        </p:nvSpPr>
        <p:spPr>
          <a:xfrm>
            <a:off x="1930741" y="5699300"/>
            <a:ext cx="3777381" cy="369332"/>
          </a:xfrm>
          <a:prstGeom prst="rect">
            <a:avLst/>
          </a:prstGeom>
        </p:spPr>
        <p:txBody>
          <a:bodyPr wrap="none">
            <a:spAutoFit/>
          </a:bodyPr>
          <a:lstStyle/>
          <a:p>
            <a:r>
              <a:rPr lang="en-GB" b="1" dirty="0">
                <a:solidFill>
                  <a:srgbClr val="333333"/>
                </a:solidFill>
                <a:latin typeface="Calibri" panose="020F0502020204030204" pitchFamily="34" charset="0"/>
                <a:ea typeface="Calibri" panose="020F0502020204030204" pitchFamily="34" charset="0"/>
              </a:rPr>
              <a:t>Sampling strategy for data generation</a:t>
            </a:r>
            <a:endParaRPr lang="en-GB" dirty="0"/>
          </a:p>
        </p:txBody>
      </p:sp>
      <mc:AlternateContent xmlns:mc="http://schemas.openxmlformats.org/markup-compatibility/2006">
        <mc:Choice xmlns:cx1="http://schemas.microsoft.com/office/drawing/2015/9/8/chartex" Requires="cx1">
          <p:graphicFrame>
            <p:nvGraphicFramePr>
              <p:cNvPr id="10" name="Chart 9">
                <a:extLst>
                  <a:ext uri="{FF2B5EF4-FFF2-40B4-BE49-F238E27FC236}">
                    <a16:creationId xmlns:a16="http://schemas.microsoft.com/office/drawing/2014/main" id="{D0B8F791-B730-44AC-9A45-CCF9B6B738BB}"/>
                  </a:ext>
                </a:extLst>
              </p:cNvPr>
              <p:cNvGraphicFramePr/>
              <p:nvPr>
                <p:extLst>
                  <p:ext uri="{D42A27DB-BD31-4B8C-83A1-F6EECF244321}">
                    <p14:modId xmlns:p14="http://schemas.microsoft.com/office/powerpoint/2010/main" val="437307514"/>
                  </p:ext>
                </p:extLst>
              </p:nvPr>
            </p:nvGraphicFramePr>
            <p:xfrm>
              <a:off x="6337428" y="2041923"/>
              <a:ext cx="5486400" cy="341200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10" name="Chart 9">
                <a:extLst>
                  <a:ext uri="{FF2B5EF4-FFF2-40B4-BE49-F238E27FC236}">
                    <a16:creationId xmlns:a16="http://schemas.microsoft.com/office/drawing/2014/main" id="{D0B8F791-B730-44AC-9A45-CCF9B6B738BB}"/>
                  </a:ext>
                </a:extLst>
              </p:cNvPr>
              <p:cNvPicPr>
                <a:picLocks noGrp="1" noRot="1" noChangeAspect="1" noMove="1" noResize="1" noEditPoints="1" noAdjustHandles="1" noChangeArrowheads="1" noChangeShapeType="1"/>
              </p:cNvPicPr>
              <p:nvPr/>
            </p:nvPicPr>
            <p:blipFill>
              <a:blip r:embed="rId5"/>
              <a:stretch>
                <a:fillRect/>
              </a:stretch>
            </p:blipFill>
            <p:spPr>
              <a:xfrm>
                <a:off x="6337428" y="2041923"/>
                <a:ext cx="5486400" cy="3412000"/>
              </a:xfrm>
              <a:prstGeom prst="rect">
                <a:avLst/>
              </a:prstGeom>
            </p:spPr>
          </p:pic>
        </mc:Fallback>
      </mc:AlternateContent>
    </p:spTree>
    <p:extLst>
      <p:ext uri="{BB962C8B-B14F-4D97-AF65-F5344CB8AC3E}">
        <p14:creationId xmlns:p14="http://schemas.microsoft.com/office/powerpoint/2010/main" val="15215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14508" y="3151588"/>
            <a:ext cx="6159079" cy="3487752"/>
            <a:chOff x="1620079" y="927763"/>
            <a:chExt cx="9283769" cy="5154157"/>
          </a:xfrm>
        </p:grpSpPr>
        <p:pic>
          <p:nvPicPr>
            <p:cNvPr id="10" name="Picture 9"/>
            <p:cNvPicPr>
              <a:picLocks noChangeAspect="1"/>
            </p:cNvPicPr>
            <p:nvPr/>
          </p:nvPicPr>
          <p:blipFill>
            <a:blip r:embed="rId2"/>
            <a:stretch>
              <a:fillRect/>
            </a:stretch>
          </p:blipFill>
          <p:spPr>
            <a:xfrm>
              <a:off x="1620079" y="927763"/>
              <a:ext cx="9283769" cy="5154157"/>
            </a:xfrm>
            <a:prstGeom prst="rect">
              <a:avLst/>
            </a:prstGeom>
          </p:spPr>
        </p:pic>
        <p:sp>
          <p:nvSpPr>
            <p:cNvPr id="11" name="Rounded Rectangle 10"/>
            <p:cNvSpPr/>
            <p:nvPr/>
          </p:nvSpPr>
          <p:spPr>
            <a:xfrm>
              <a:off x="1767100" y="5350000"/>
              <a:ext cx="1950330" cy="61363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Abu Dhabi </a:t>
              </a:r>
            </a:p>
            <a:p>
              <a:pPr algn="ctr"/>
              <a:r>
                <a:rPr lang="en-US" sz="1200" dirty="0"/>
                <a:t>n = 4</a:t>
              </a:r>
            </a:p>
          </p:txBody>
        </p:sp>
        <p:sp>
          <p:nvSpPr>
            <p:cNvPr id="12" name="Rounded Rectangle 11"/>
            <p:cNvSpPr/>
            <p:nvPr/>
          </p:nvSpPr>
          <p:spPr>
            <a:xfrm>
              <a:off x="4112703" y="2011018"/>
              <a:ext cx="1208044" cy="6613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Dubai</a:t>
              </a:r>
            </a:p>
            <a:p>
              <a:pPr algn="ctr"/>
              <a:r>
                <a:rPr lang="en-US" sz="1200" dirty="0"/>
                <a:t>n = 3</a:t>
              </a:r>
            </a:p>
          </p:txBody>
        </p:sp>
        <p:sp>
          <p:nvSpPr>
            <p:cNvPr id="13" name="Rounded Rectangle 12"/>
            <p:cNvSpPr/>
            <p:nvPr/>
          </p:nvSpPr>
          <p:spPr>
            <a:xfrm>
              <a:off x="4943576" y="1172570"/>
              <a:ext cx="1245190" cy="6788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Sharjah</a:t>
              </a:r>
            </a:p>
            <a:p>
              <a:pPr algn="ctr"/>
              <a:r>
                <a:rPr lang="en-US" sz="1200" dirty="0"/>
                <a:t>n = 2</a:t>
              </a:r>
            </a:p>
          </p:txBody>
        </p:sp>
        <p:sp>
          <p:nvSpPr>
            <p:cNvPr id="14" name="Rounded Rectangle 13"/>
            <p:cNvSpPr/>
            <p:nvPr/>
          </p:nvSpPr>
          <p:spPr>
            <a:xfrm>
              <a:off x="8351308" y="1074287"/>
              <a:ext cx="1171894" cy="6210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Fujairah</a:t>
              </a:r>
            </a:p>
            <a:p>
              <a:pPr algn="ctr"/>
              <a:r>
                <a:rPr lang="en-US" sz="1200" dirty="0"/>
                <a:t>n = 1</a:t>
              </a:r>
            </a:p>
          </p:txBody>
        </p:sp>
        <p:sp>
          <p:nvSpPr>
            <p:cNvPr id="15" name="Rounded Rectangle 14"/>
            <p:cNvSpPr/>
            <p:nvPr/>
          </p:nvSpPr>
          <p:spPr>
            <a:xfrm>
              <a:off x="9163585" y="2549506"/>
              <a:ext cx="1611391" cy="10153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Ras</a:t>
              </a:r>
              <a:r>
                <a:rPr lang="en-US" sz="1200" dirty="0"/>
                <a:t> al </a:t>
              </a:r>
              <a:r>
                <a:rPr lang="en-US" sz="1200" dirty="0" err="1"/>
                <a:t>Khaimah</a:t>
              </a:r>
              <a:endParaRPr lang="en-US" sz="1200" dirty="0"/>
            </a:p>
            <a:p>
              <a:pPr algn="ctr"/>
              <a:r>
                <a:rPr lang="en-US" sz="1200" dirty="0"/>
                <a:t>n = 1</a:t>
              </a:r>
            </a:p>
          </p:txBody>
        </p:sp>
      </p:grpSp>
      <p:sp>
        <p:nvSpPr>
          <p:cNvPr id="16" name="Rounded Rectangle 15"/>
          <p:cNvSpPr/>
          <p:nvPr/>
        </p:nvSpPr>
        <p:spPr>
          <a:xfrm>
            <a:off x="1789044" y="2055467"/>
            <a:ext cx="9183756" cy="69423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Total 11 hospitals granted ethical approval</a:t>
            </a:r>
          </a:p>
          <a:p>
            <a:pPr algn="ctr"/>
            <a:r>
              <a:rPr lang="en-US" dirty="0"/>
              <a:t>(8 governmental and 3 private), across the seven Emirates</a:t>
            </a:r>
          </a:p>
        </p:txBody>
      </p:sp>
      <p:sp>
        <p:nvSpPr>
          <p:cNvPr id="4" name="Title 3"/>
          <p:cNvSpPr>
            <a:spLocks noGrp="1"/>
          </p:cNvSpPr>
          <p:nvPr>
            <p:ph type="title"/>
          </p:nvPr>
        </p:nvSpPr>
        <p:spPr/>
        <p:txBody>
          <a:bodyPr/>
          <a:lstStyle/>
          <a:p>
            <a:r>
              <a:rPr lang="en-US" dirty="0"/>
              <a:t>Results</a:t>
            </a:r>
            <a:br>
              <a:rPr lang="en-US" dirty="0"/>
            </a:br>
            <a:r>
              <a:rPr lang="en-US" dirty="0"/>
              <a:t>B. Hospital demographics</a:t>
            </a:r>
          </a:p>
        </p:txBody>
      </p:sp>
    </p:spTree>
    <p:extLst>
      <p:ext uri="{BB962C8B-B14F-4D97-AF65-F5344CB8AC3E}">
        <p14:creationId xmlns:p14="http://schemas.microsoft.com/office/powerpoint/2010/main" val="236763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711" y="605694"/>
            <a:ext cx="10646277" cy="1485900"/>
          </a:xfrm>
        </p:spPr>
        <p:txBody>
          <a:bodyPr>
            <a:normAutofit/>
          </a:bodyPr>
          <a:lstStyle/>
          <a:p>
            <a:r>
              <a:rPr lang="en-US" dirty="0"/>
              <a:t>Results</a:t>
            </a:r>
            <a:br>
              <a:rPr lang="en-US" dirty="0"/>
            </a:br>
            <a:r>
              <a:rPr lang="en-US" sz="3300" dirty="0">
                <a:solidFill>
                  <a:schemeClr val="tx1"/>
                </a:solidFill>
              </a:rPr>
              <a:t>C. </a:t>
            </a:r>
            <a:r>
              <a:rPr lang="en-GB" sz="3300" dirty="0">
                <a:solidFill>
                  <a:schemeClr val="tx1"/>
                </a:solidFill>
                <a:latin typeface="Arial" panose="020B0604020202020204" pitchFamily="34" charset="0"/>
                <a:cs typeface="Arial" panose="020B0604020202020204" pitchFamily="34" charset="0"/>
              </a:rPr>
              <a:t>Main themes identified</a:t>
            </a:r>
            <a:endParaRPr lang="en-US" sz="3300" dirty="0">
              <a:solidFill>
                <a:schemeClr val="tx1"/>
              </a:solidFill>
            </a:endParaRPr>
          </a:p>
        </p:txBody>
      </p:sp>
      <p:graphicFrame>
        <p:nvGraphicFramePr>
          <p:cNvPr id="4" name="Diagram 3"/>
          <p:cNvGraphicFramePr/>
          <p:nvPr>
            <p:extLst>
              <p:ext uri="{D42A27DB-BD31-4B8C-83A1-F6EECF244321}">
                <p14:modId xmlns:p14="http://schemas.microsoft.com/office/powerpoint/2010/main" val="1434007630"/>
              </p:ext>
            </p:extLst>
          </p:nvPr>
        </p:nvGraphicFramePr>
        <p:xfrm>
          <a:off x="1842972" y="2300316"/>
          <a:ext cx="9183757" cy="3815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99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2149"/>
            <a:ext cx="9601200" cy="1884337"/>
          </a:xfrm>
        </p:spPr>
        <p:txBody>
          <a:bodyPr>
            <a:noAutofit/>
          </a:bodyPr>
          <a:lstStyle/>
          <a:p>
            <a:pPr lvl="0"/>
            <a:r>
              <a:rPr lang="en-US" sz="3200" b="1" dirty="0"/>
              <a:t>Theme one:</a:t>
            </a:r>
            <a:br>
              <a:rPr lang="en-US" sz="3200" b="1" dirty="0"/>
            </a:br>
            <a:r>
              <a:rPr lang="en-GB" sz="3200" dirty="0">
                <a:solidFill>
                  <a:schemeClr val="accent6">
                    <a:lumMod val="75000"/>
                  </a:schemeClr>
                </a:solidFill>
              </a:rPr>
              <a:t>Increased complexity of ASP implementation and resulting changes in prescribing behaviour influenced by COVID-19</a:t>
            </a:r>
            <a:endParaRPr lang="en-US" sz="3200" dirty="0">
              <a:solidFill>
                <a:schemeClr val="accent6">
                  <a:lumMod val="75000"/>
                </a:schemeClr>
              </a:solidFill>
            </a:endParaRPr>
          </a:p>
        </p:txBody>
      </p:sp>
      <p:sp>
        <p:nvSpPr>
          <p:cNvPr id="5" name="Rounded Rectangle 4"/>
          <p:cNvSpPr/>
          <p:nvPr/>
        </p:nvSpPr>
        <p:spPr>
          <a:xfrm>
            <a:off x="8185819" y="3143249"/>
            <a:ext cx="2453074" cy="11222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“It halted everything, because we had to be pulled to cover the covid wards. ” [ID physician 1] </a:t>
            </a:r>
            <a:endParaRPr lang="en-US" sz="14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ounded Rectangle 5"/>
          <p:cNvSpPr/>
          <p:nvPr/>
        </p:nvSpPr>
        <p:spPr>
          <a:xfrm>
            <a:off x="6937513" y="5036299"/>
            <a:ext cx="4949687" cy="11222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Bef>
                <a:spcPts val="0"/>
              </a:spcBef>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“People [prescribers] did not even care about the comments of ASP. So they started all the broad spectrum antibiotics you can imagine, although in many cases it was clear, clear viral infection.” [ICU consultant 3]</a:t>
            </a:r>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1371600" y="2663686"/>
            <a:ext cx="9601200" cy="3203713"/>
          </a:xfrm>
        </p:spPr>
        <p:txBody>
          <a:bodyPr/>
          <a:lstStyle/>
          <a:p>
            <a:r>
              <a:rPr lang="en-GB" dirty="0"/>
              <a:t>Disruption of ASP implementation as a result of COVID-19</a:t>
            </a:r>
            <a:endParaRPr lang="en-US" dirty="0"/>
          </a:p>
          <a:p>
            <a:r>
              <a:rPr lang="en-GB" dirty="0"/>
              <a:t>Change in priority under the impact of COVID-19</a:t>
            </a:r>
            <a:endParaRPr lang="en-US" dirty="0"/>
          </a:p>
          <a:p>
            <a:r>
              <a:rPr lang="en-GB" dirty="0"/>
              <a:t>Changes in antimicrobial resistance pattern</a:t>
            </a:r>
            <a:endParaRPr lang="en-US" dirty="0"/>
          </a:p>
          <a:p>
            <a:r>
              <a:rPr lang="en-GB" dirty="0"/>
              <a:t>Delay in ASP plans under the impact of COVID-19</a:t>
            </a:r>
            <a:endParaRPr lang="en-US" dirty="0"/>
          </a:p>
          <a:p>
            <a:r>
              <a:rPr lang="en-GB" dirty="0"/>
              <a:t>Change in antimicrobial prescribing behaviour</a:t>
            </a:r>
            <a:endParaRPr lang="en-US" dirty="0"/>
          </a:p>
        </p:txBody>
      </p:sp>
      <p:sp>
        <p:nvSpPr>
          <p:cNvPr id="7" name="Rounded Rectangle 6"/>
          <p:cNvSpPr/>
          <p:nvPr/>
        </p:nvSpPr>
        <p:spPr>
          <a:xfrm>
            <a:off x="1413248" y="5195750"/>
            <a:ext cx="4949687" cy="817245"/>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“We saw a lot of misuse of antibiotics. We saw a lot of doctors who were just if a patient comes with COVID-19 they would start a lot of empirical antibiotics.” [Clinical pharmacist 5]</a:t>
            </a:r>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666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391" y="298174"/>
            <a:ext cx="9998765" cy="1485900"/>
          </a:xfrm>
        </p:spPr>
        <p:txBody>
          <a:bodyPr>
            <a:noAutofit/>
          </a:bodyPr>
          <a:lstStyle/>
          <a:p>
            <a:r>
              <a:rPr lang="en-GB" sz="3200" b="1" dirty="0"/>
              <a:t>Theme two</a:t>
            </a:r>
            <a:br>
              <a:rPr lang="en-GB" sz="3200" dirty="0"/>
            </a:br>
            <a:r>
              <a:rPr lang="en-GB" sz="3200" dirty="0">
                <a:solidFill>
                  <a:schemeClr val="accent6">
                    <a:lumMod val="75000"/>
                  </a:schemeClr>
                </a:solidFill>
              </a:rPr>
              <a:t>Adaptations, networking and cosmopolitanism (external networking) to enhance integration of COVID-19 management in ASP services</a:t>
            </a:r>
            <a:endParaRPr lang="en-US" sz="3200" dirty="0">
              <a:solidFill>
                <a:schemeClr val="accent6">
                  <a:lumMod val="75000"/>
                </a:schemeClr>
              </a:solidFill>
            </a:endParaRPr>
          </a:p>
        </p:txBody>
      </p:sp>
      <p:sp>
        <p:nvSpPr>
          <p:cNvPr id="3" name="Content Placeholder 2"/>
          <p:cNvSpPr>
            <a:spLocks noGrp="1"/>
          </p:cNvSpPr>
          <p:nvPr>
            <p:ph idx="1"/>
          </p:nvPr>
        </p:nvSpPr>
        <p:spPr>
          <a:xfrm>
            <a:off x="1441174" y="2683565"/>
            <a:ext cx="9601200" cy="3581400"/>
          </a:xfrm>
        </p:spPr>
        <p:txBody>
          <a:bodyPr/>
          <a:lstStyle/>
          <a:p>
            <a:r>
              <a:rPr lang="en-GB" dirty="0"/>
              <a:t>Cosmopolitanism and networking to support building national COVID-19 management guidelines</a:t>
            </a:r>
            <a:endParaRPr lang="en-US" dirty="0"/>
          </a:p>
          <a:p>
            <a:r>
              <a:rPr lang="en-GB" dirty="0"/>
              <a:t>Adaptations for ASP activities to include management of COVID-19 patients </a:t>
            </a:r>
          </a:p>
        </p:txBody>
      </p:sp>
      <p:sp>
        <p:nvSpPr>
          <p:cNvPr id="7" name="Rounded Rectangle 6"/>
          <p:cNvSpPr/>
          <p:nvPr/>
        </p:nvSpPr>
        <p:spPr>
          <a:xfrm>
            <a:off x="3726950" y="4197862"/>
            <a:ext cx="4890499" cy="137732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“Experience with ASP and having structure and having consultations and having meetings with different stakeholders really allowed us [to help in building national guidelines for COVID], a lot of the infectious disease people are clinical pharmacist and are actually quite solid.” [Clinical pharmacist 2]</a:t>
            </a:r>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9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09" y="387626"/>
            <a:ext cx="9601200" cy="1485900"/>
          </a:xfrm>
        </p:spPr>
        <p:txBody>
          <a:bodyPr>
            <a:normAutofit/>
          </a:bodyPr>
          <a:lstStyle/>
          <a:p>
            <a:r>
              <a:rPr lang="en-GB" sz="3200" b="1" dirty="0"/>
              <a:t>Theme three</a:t>
            </a:r>
            <a:br>
              <a:rPr lang="en-GB" sz="3200" dirty="0"/>
            </a:br>
            <a:r>
              <a:rPr lang="en-GB" sz="3200" dirty="0">
                <a:solidFill>
                  <a:schemeClr val="accent6">
                    <a:lumMod val="75000"/>
                  </a:schemeClr>
                </a:solidFill>
              </a:rPr>
              <a:t>Adaptations and networking to support continuity of ASP implementation process</a:t>
            </a:r>
            <a:endParaRPr lang="en-US" sz="3200" dirty="0">
              <a:solidFill>
                <a:schemeClr val="accent6">
                  <a:lumMod val="75000"/>
                </a:schemeClr>
              </a:solidFill>
            </a:endParaRPr>
          </a:p>
        </p:txBody>
      </p:sp>
      <p:sp>
        <p:nvSpPr>
          <p:cNvPr id="3" name="Content Placeholder 2"/>
          <p:cNvSpPr>
            <a:spLocks noGrp="1"/>
          </p:cNvSpPr>
          <p:nvPr>
            <p:ph idx="1"/>
          </p:nvPr>
        </p:nvSpPr>
        <p:spPr/>
        <p:txBody>
          <a:bodyPr/>
          <a:lstStyle/>
          <a:p>
            <a:r>
              <a:rPr lang="en-GB" dirty="0"/>
              <a:t>Adaptation on networking to facilitate continuity of ASP implementation during the pandemic</a:t>
            </a:r>
            <a:endParaRPr lang="en-US" dirty="0"/>
          </a:p>
          <a:p>
            <a:r>
              <a:rPr lang="en-GB" dirty="0"/>
              <a:t>Adaptation of pre-authorization forms to facilitate continuity of ASP implementation during the pandemic</a:t>
            </a:r>
            <a:endParaRPr lang="en-US" dirty="0"/>
          </a:p>
          <a:p>
            <a:r>
              <a:rPr lang="en-GB" dirty="0"/>
              <a:t>Restrictions on broad spectrum antimicrobials</a:t>
            </a:r>
            <a:endParaRPr lang="en-US" dirty="0"/>
          </a:p>
          <a:p>
            <a:r>
              <a:rPr lang="en-GB" dirty="0"/>
              <a:t>Desire to re-establish ASP implementation</a:t>
            </a:r>
            <a:endParaRPr lang="en-US" dirty="0"/>
          </a:p>
          <a:p>
            <a:r>
              <a:rPr lang="en-GB" dirty="0"/>
              <a:t>Gradual decline in antimicrobial prescribing</a:t>
            </a:r>
          </a:p>
        </p:txBody>
      </p:sp>
      <p:sp>
        <p:nvSpPr>
          <p:cNvPr id="8" name="Rounded Rectangle 7"/>
          <p:cNvSpPr/>
          <p:nvPr/>
        </p:nvSpPr>
        <p:spPr>
          <a:xfrm>
            <a:off x="9782274" y="3548028"/>
            <a:ext cx="2034209" cy="23555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“Everybody trying to work virtually to reduce contact with others, even our rounds, we used to do rounds, it's virtual rounds, we will do it through WhatsApp” [Clinical pharmacist 1]</a:t>
            </a:r>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8"/>
          <p:cNvSpPr/>
          <p:nvPr/>
        </p:nvSpPr>
        <p:spPr>
          <a:xfrm>
            <a:off x="1749287" y="5334714"/>
            <a:ext cx="4711148" cy="12939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“For us as an ASP member in our facility, we provide a daily feedback for the doctor, especially in the Critical care area regarding the treatment plan of covid patients, so it was a huge challenge at the initial phase of covid, but now start to be stabilized and improved.” [Clinical pharmacist 6]</a:t>
            </a:r>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3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026" y="248479"/>
            <a:ext cx="9839740" cy="1485900"/>
          </a:xfrm>
        </p:spPr>
        <p:txBody>
          <a:bodyPr>
            <a:normAutofit/>
          </a:bodyPr>
          <a:lstStyle/>
          <a:p>
            <a:r>
              <a:rPr lang="en-US" sz="3600" dirty="0"/>
              <a:t>CFIR constructs identified as barriers mapped to corresponding themes</a:t>
            </a:r>
          </a:p>
        </p:txBody>
      </p:sp>
      <p:graphicFrame>
        <p:nvGraphicFramePr>
          <p:cNvPr id="3" name="Table 2"/>
          <p:cNvGraphicFramePr>
            <a:graphicFrameLocks noGrp="1"/>
          </p:cNvGraphicFramePr>
          <p:nvPr>
            <p:extLst>
              <p:ext uri="{D42A27DB-BD31-4B8C-83A1-F6EECF244321}">
                <p14:modId xmlns:p14="http://schemas.microsoft.com/office/powerpoint/2010/main" val="2641405"/>
              </p:ext>
            </p:extLst>
          </p:nvPr>
        </p:nvGraphicFramePr>
        <p:xfrm>
          <a:off x="1525656" y="1943101"/>
          <a:ext cx="9392480" cy="3096037"/>
        </p:xfrm>
        <a:graphic>
          <a:graphicData uri="http://schemas.openxmlformats.org/drawingml/2006/table">
            <a:tbl>
              <a:tblPr firstRow="1" firstCol="1" bandRow="1">
                <a:tableStyleId>{69012ECD-51FC-41F1-AA8D-1B2483CD663E}</a:tableStyleId>
              </a:tblPr>
              <a:tblGrid>
                <a:gridCol w="1311965">
                  <a:extLst>
                    <a:ext uri="{9D8B030D-6E8A-4147-A177-3AD203B41FA5}">
                      <a16:colId xmlns:a16="http://schemas.microsoft.com/office/drawing/2014/main" val="3831423802"/>
                    </a:ext>
                  </a:extLst>
                </a:gridCol>
                <a:gridCol w="1361661">
                  <a:extLst>
                    <a:ext uri="{9D8B030D-6E8A-4147-A177-3AD203B41FA5}">
                      <a16:colId xmlns:a16="http://schemas.microsoft.com/office/drawing/2014/main" val="791834631"/>
                    </a:ext>
                  </a:extLst>
                </a:gridCol>
                <a:gridCol w="1490869">
                  <a:extLst>
                    <a:ext uri="{9D8B030D-6E8A-4147-A177-3AD203B41FA5}">
                      <a16:colId xmlns:a16="http://schemas.microsoft.com/office/drawing/2014/main" val="2980449722"/>
                    </a:ext>
                  </a:extLst>
                </a:gridCol>
                <a:gridCol w="1669774">
                  <a:extLst>
                    <a:ext uri="{9D8B030D-6E8A-4147-A177-3AD203B41FA5}">
                      <a16:colId xmlns:a16="http://schemas.microsoft.com/office/drawing/2014/main" val="2461752672"/>
                    </a:ext>
                  </a:extLst>
                </a:gridCol>
                <a:gridCol w="3558211">
                  <a:extLst>
                    <a:ext uri="{9D8B030D-6E8A-4147-A177-3AD203B41FA5}">
                      <a16:colId xmlns:a16="http://schemas.microsoft.com/office/drawing/2014/main" val="209820457"/>
                    </a:ext>
                  </a:extLst>
                </a:gridCol>
              </a:tblGrid>
              <a:tr h="648916">
                <a:tc>
                  <a:txBody>
                    <a:bodyPr/>
                    <a:lstStyle/>
                    <a:p>
                      <a:pPr marL="0" marR="0" algn="ctr">
                        <a:lnSpc>
                          <a:spcPct val="107000"/>
                        </a:lnSpc>
                        <a:spcBef>
                          <a:spcPts val="0"/>
                        </a:spcBef>
                        <a:spcAft>
                          <a:spcPts val="0"/>
                        </a:spcAft>
                      </a:pPr>
                      <a:r>
                        <a:rPr lang="en-GB" sz="1400">
                          <a:effectLst/>
                        </a:rPr>
                        <a:t>Impact on ASP practice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CFIR Domain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CFIR Construct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Corresponding overarching theme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Corresponding subtheme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2473412408"/>
                  </a:ext>
                </a:extLst>
              </a:tr>
              <a:tr h="234087">
                <a:tc rowSpan="6">
                  <a:txBody>
                    <a:bodyPr/>
                    <a:lstStyle/>
                    <a:p>
                      <a:pPr marL="0" marR="0" algn="ctr">
                        <a:lnSpc>
                          <a:spcPct val="107000"/>
                        </a:lnSpc>
                        <a:spcBef>
                          <a:spcPts val="0"/>
                        </a:spcBef>
                        <a:spcAft>
                          <a:spcPts val="0"/>
                        </a:spcAft>
                      </a:pPr>
                      <a:r>
                        <a:rPr lang="en-GB" sz="1400" dirty="0">
                          <a:effectLst/>
                        </a:rPr>
                        <a:t>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rowSpan="3">
                  <a:txBody>
                    <a:bodyPr/>
                    <a:lstStyle/>
                    <a:p>
                      <a:pPr marL="0" marR="0" algn="ctr">
                        <a:lnSpc>
                          <a:spcPct val="107000"/>
                        </a:lnSpc>
                        <a:spcBef>
                          <a:spcPts val="0"/>
                        </a:spcBef>
                        <a:spcAft>
                          <a:spcPts val="0"/>
                        </a:spcAft>
                      </a:pPr>
                      <a:r>
                        <a:rPr lang="en-GB" sz="1400">
                          <a:effectLst/>
                        </a:rPr>
                        <a:t>Intervention characteristics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rowSpan="3">
                  <a:txBody>
                    <a:bodyPr/>
                    <a:lstStyle/>
                    <a:p>
                      <a:pPr marL="0" marR="0" algn="ctr">
                        <a:lnSpc>
                          <a:spcPct val="107000"/>
                        </a:lnSpc>
                        <a:spcBef>
                          <a:spcPts val="0"/>
                        </a:spcBef>
                        <a:spcAft>
                          <a:spcPts val="0"/>
                        </a:spcAft>
                      </a:pPr>
                      <a:r>
                        <a:rPr lang="en-GB" sz="1400" b="1" dirty="0">
                          <a:effectLst/>
                        </a:rPr>
                        <a:t>Complexity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Disruption of ASP implementation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457123499"/>
                  </a:ext>
                </a:extLst>
              </a:tr>
              <a:tr h="48044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Delay in ASP plans under the impact of COVID-19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917142719"/>
                  </a:ext>
                </a:extLst>
              </a:tr>
              <a:tr h="29127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Changes in antimicrobial resistance patterns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978627748"/>
                  </a:ext>
                </a:extLst>
              </a:tr>
              <a:tr h="480440">
                <a:tc vMerge="1">
                  <a:txBody>
                    <a:bodyPr/>
                    <a:lstStyle/>
                    <a:p>
                      <a:endParaRPr lang="en-GB"/>
                    </a:p>
                  </a:txBody>
                  <a:tcPr/>
                </a:tc>
                <a:tc>
                  <a:txBody>
                    <a:bodyPr/>
                    <a:lstStyle/>
                    <a:p>
                      <a:pPr marL="0" marR="0" algn="ctr">
                        <a:lnSpc>
                          <a:spcPct val="107000"/>
                        </a:lnSpc>
                        <a:spcBef>
                          <a:spcPts val="0"/>
                        </a:spcBef>
                        <a:spcAft>
                          <a:spcPts val="0"/>
                        </a:spcAft>
                      </a:pPr>
                      <a:r>
                        <a:rPr lang="en-GB" sz="1400">
                          <a:effectLst/>
                        </a:rPr>
                        <a:t>Outer setting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b="1" dirty="0">
                          <a:effectLst/>
                        </a:rPr>
                        <a:t>Patient needs and resources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Seriousness of illness of COVID-19 patients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706484331"/>
                  </a:ext>
                </a:extLst>
              </a:tr>
              <a:tr h="480440">
                <a:tc vMerge="1">
                  <a:txBody>
                    <a:bodyPr/>
                    <a:lstStyle/>
                    <a:p>
                      <a:endParaRPr lang="en-GB"/>
                    </a:p>
                  </a:txBody>
                  <a:tcPr/>
                </a:tc>
                <a:tc rowSpan="2">
                  <a:txBody>
                    <a:bodyPr/>
                    <a:lstStyle/>
                    <a:p>
                      <a:pPr marL="0" marR="0" algn="ctr">
                        <a:lnSpc>
                          <a:spcPct val="107000"/>
                        </a:lnSpc>
                        <a:spcBef>
                          <a:spcPts val="0"/>
                        </a:spcBef>
                        <a:spcAft>
                          <a:spcPts val="0"/>
                        </a:spcAft>
                      </a:pPr>
                      <a:r>
                        <a:rPr lang="en-GB" sz="1400">
                          <a:effectLst/>
                        </a:rPr>
                        <a:t>Inner setting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b="1" dirty="0">
                          <a:effectLst/>
                        </a:rPr>
                        <a:t>Implementation climate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Changes in antimicrobial prescribing behaviour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546711199"/>
                  </a:ext>
                </a:extLst>
              </a:tr>
              <a:tr h="480440">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b="1" dirty="0">
                          <a:effectLst/>
                        </a:rPr>
                        <a:t>Relative priority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dirty="0">
                          <a:effectLst/>
                        </a:rPr>
                        <a:t>Change in priority under the impact of COVID-19 pandemic</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2511569062"/>
                  </a:ext>
                </a:extLst>
              </a:tr>
            </a:tbl>
          </a:graphicData>
        </a:graphic>
      </p:graphicFrame>
    </p:spTree>
    <p:extLst>
      <p:ext uri="{BB962C8B-B14F-4D97-AF65-F5344CB8AC3E}">
        <p14:creationId xmlns:p14="http://schemas.microsoft.com/office/powerpoint/2010/main" val="269244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228601"/>
            <a:ext cx="10217425" cy="1485900"/>
          </a:xfrm>
        </p:spPr>
        <p:txBody>
          <a:bodyPr>
            <a:normAutofit/>
          </a:bodyPr>
          <a:lstStyle/>
          <a:p>
            <a:r>
              <a:rPr lang="en-US" sz="3600" dirty="0"/>
              <a:t>CFIR constructs identified as facilitators mapped to corresponding themes</a:t>
            </a:r>
          </a:p>
        </p:txBody>
      </p:sp>
      <p:graphicFrame>
        <p:nvGraphicFramePr>
          <p:cNvPr id="3" name="Table 2"/>
          <p:cNvGraphicFramePr>
            <a:graphicFrameLocks noGrp="1"/>
          </p:cNvGraphicFramePr>
          <p:nvPr>
            <p:extLst>
              <p:ext uri="{D42A27DB-BD31-4B8C-83A1-F6EECF244321}">
                <p14:modId xmlns:p14="http://schemas.microsoft.com/office/powerpoint/2010/main" val="3970139050"/>
              </p:ext>
            </p:extLst>
          </p:nvPr>
        </p:nvGraphicFramePr>
        <p:xfrm>
          <a:off x="1560444" y="1421296"/>
          <a:ext cx="9392480" cy="5158921"/>
        </p:xfrm>
        <a:graphic>
          <a:graphicData uri="http://schemas.openxmlformats.org/drawingml/2006/table">
            <a:tbl>
              <a:tblPr firstRow="1" firstCol="1" bandRow="1">
                <a:tableStyleId>{69012ECD-51FC-41F1-AA8D-1B2483CD663E}</a:tableStyleId>
              </a:tblPr>
              <a:tblGrid>
                <a:gridCol w="1311965">
                  <a:extLst>
                    <a:ext uri="{9D8B030D-6E8A-4147-A177-3AD203B41FA5}">
                      <a16:colId xmlns:a16="http://schemas.microsoft.com/office/drawing/2014/main" val="3831423802"/>
                    </a:ext>
                  </a:extLst>
                </a:gridCol>
                <a:gridCol w="1361661">
                  <a:extLst>
                    <a:ext uri="{9D8B030D-6E8A-4147-A177-3AD203B41FA5}">
                      <a16:colId xmlns:a16="http://schemas.microsoft.com/office/drawing/2014/main" val="791834631"/>
                    </a:ext>
                  </a:extLst>
                </a:gridCol>
                <a:gridCol w="1490869">
                  <a:extLst>
                    <a:ext uri="{9D8B030D-6E8A-4147-A177-3AD203B41FA5}">
                      <a16:colId xmlns:a16="http://schemas.microsoft.com/office/drawing/2014/main" val="2980449722"/>
                    </a:ext>
                  </a:extLst>
                </a:gridCol>
                <a:gridCol w="1669774">
                  <a:extLst>
                    <a:ext uri="{9D8B030D-6E8A-4147-A177-3AD203B41FA5}">
                      <a16:colId xmlns:a16="http://schemas.microsoft.com/office/drawing/2014/main" val="2461752672"/>
                    </a:ext>
                  </a:extLst>
                </a:gridCol>
                <a:gridCol w="3558211">
                  <a:extLst>
                    <a:ext uri="{9D8B030D-6E8A-4147-A177-3AD203B41FA5}">
                      <a16:colId xmlns:a16="http://schemas.microsoft.com/office/drawing/2014/main" val="209820457"/>
                    </a:ext>
                  </a:extLst>
                </a:gridCol>
              </a:tblGrid>
              <a:tr h="536079">
                <a:tc>
                  <a:txBody>
                    <a:bodyPr/>
                    <a:lstStyle/>
                    <a:p>
                      <a:pPr marL="0" marR="0" algn="ctr">
                        <a:lnSpc>
                          <a:spcPct val="107000"/>
                        </a:lnSpc>
                        <a:spcBef>
                          <a:spcPts val="0"/>
                        </a:spcBef>
                        <a:spcAft>
                          <a:spcPts val="0"/>
                        </a:spcAft>
                      </a:pPr>
                      <a:r>
                        <a:rPr lang="en-GB" sz="1400" dirty="0">
                          <a:effectLst/>
                        </a:rPr>
                        <a:t>Impact on ASP practice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CFIR Domain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CFIR Construct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Corresponding overarching theme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Corresponding subtheme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2473412408"/>
                  </a:ext>
                </a:extLst>
              </a:tr>
              <a:tr h="404862">
                <a:tc rowSpan="7">
                  <a:txBody>
                    <a:bodyPr/>
                    <a:lstStyle/>
                    <a:p>
                      <a:pPr marL="0" marR="0" algn="ctr">
                        <a:lnSpc>
                          <a:spcPct val="107000"/>
                        </a:lnSpc>
                        <a:spcBef>
                          <a:spcPts val="0"/>
                        </a:spcBef>
                        <a:spcAft>
                          <a:spcPts val="0"/>
                        </a:spcAft>
                      </a:pPr>
                      <a:r>
                        <a:rPr lang="en-GB" sz="1400">
                          <a:effectLst/>
                        </a:rPr>
                        <a:t>Facilitators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rowSpan="3">
                  <a:txBody>
                    <a:bodyPr/>
                    <a:lstStyle/>
                    <a:p>
                      <a:pPr marL="0" marR="0" algn="ctr">
                        <a:lnSpc>
                          <a:spcPct val="107000"/>
                        </a:lnSpc>
                        <a:spcBef>
                          <a:spcPts val="0"/>
                        </a:spcBef>
                        <a:spcAft>
                          <a:spcPts val="0"/>
                        </a:spcAft>
                      </a:pPr>
                      <a:r>
                        <a:rPr lang="en-GB" sz="1400">
                          <a:effectLst/>
                        </a:rPr>
                        <a:t>Intervention characteristics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rowSpan="3">
                  <a:txBody>
                    <a:bodyPr/>
                    <a:lstStyle/>
                    <a:p>
                      <a:pPr marL="0" marR="0" algn="ctr">
                        <a:lnSpc>
                          <a:spcPct val="107000"/>
                        </a:lnSpc>
                        <a:spcBef>
                          <a:spcPts val="0"/>
                        </a:spcBef>
                        <a:spcAft>
                          <a:spcPts val="0"/>
                        </a:spcAft>
                      </a:pPr>
                      <a:r>
                        <a:rPr lang="en-GB" sz="1400" b="1" dirty="0">
                          <a:effectLst/>
                        </a:rPr>
                        <a:t>Adaptability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Adaptations for ASP activities to include management of COVID-19 patients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641507372"/>
                  </a:ext>
                </a:extLst>
              </a:tr>
              <a:tr h="53981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a:effectLst/>
                        </a:rPr>
                        <a:t>Theme (3)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Adaptation of networking to facilitate continuity of ASP implementation during the pandemic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948131772"/>
                  </a:ext>
                </a:extLst>
              </a:tr>
              <a:tr h="53981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a:effectLst/>
                        </a:rPr>
                        <a:t>Theme (3)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Adaptation of pre-authorisation forms to facilitate continuity of ASP implementation during the pandemic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2542368794"/>
                  </a:ext>
                </a:extLst>
              </a:tr>
              <a:tr h="404862">
                <a:tc vMerge="1">
                  <a:txBody>
                    <a:bodyPr/>
                    <a:lstStyle/>
                    <a:p>
                      <a:endParaRPr lang="en-GB"/>
                    </a:p>
                  </a:txBody>
                  <a:tcPr/>
                </a:tc>
                <a:tc>
                  <a:txBody>
                    <a:bodyPr/>
                    <a:lstStyle/>
                    <a:p>
                      <a:pPr marL="0" marR="0" algn="ctr">
                        <a:lnSpc>
                          <a:spcPct val="107000"/>
                        </a:lnSpc>
                        <a:spcBef>
                          <a:spcPts val="0"/>
                        </a:spcBef>
                        <a:spcAft>
                          <a:spcPts val="0"/>
                        </a:spcAft>
                      </a:pPr>
                      <a:r>
                        <a:rPr lang="en-GB" sz="1400">
                          <a:effectLst/>
                        </a:rPr>
                        <a:t>Outer setting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b="1" dirty="0">
                          <a:effectLst/>
                        </a:rPr>
                        <a:t>Cosmopolitanism</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Cosmopolitanism and networking to support building national COVID-19 management guidelines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1865827955"/>
                  </a:ext>
                </a:extLst>
              </a:tr>
              <a:tr h="742037">
                <a:tc vMerge="1">
                  <a:txBody>
                    <a:bodyPr/>
                    <a:lstStyle/>
                    <a:p>
                      <a:endParaRPr lang="en-GB"/>
                    </a:p>
                  </a:txBody>
                  <a:tcPr/>
                </a:tc>
                <a:tc rowSpan="2">
                  <a:txBody>
                    <a:bodyPr/>
                    <a:lstStyle/>
                    <a:p>
                      <a:pPr marL="0" marR="0" algn="ctr">
                        <a:lnSpc>
                          <a:spcPct val="107000"/>
                        </a:lnSpc>
                        <a:spcBef>
                          <a:spcPts val="0"/>
                        </a:spcBef>
                        <a:spcAft>
                          <a:spcPts val="0"/>
                        </a:spcAft>
                      </a:pPr>
                      <a:r>
                        <a:rPr lang="en-GB" sz="1400">
                          <a:effectLst/>
                        </a:rPr>
                        <a:t>Inner setting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b="1" dirty="0">
                          <a:effectLst/>
                        </a:rPr>
                        <a:t>Network and communication</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Cosmopolitanism and networking to support building national COVID-19 management guidelines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2394844711"/>
                  </a:ext>
                </a:extLst>
              </a:tr>
              <a:tr h="269908">
                <a:tc vMerge="1">
                  <a:txBody>
                    <a:bodyPr/>
                    <a:lstStyle/>
                    <a:p>
                      <a:endParaRPr lang="en-GB"/>
                    </a:p>
                  </a:txBody>
                  <a:tcPr/>
                </a:tc>
                <a:tc vMerge="1">
                  <a:txBody>
                    <a:bodyPr/>
                    <a:lstStyle/>
                    <a:p>
                      <a:endParaRPr lang="en-GB"/>
                    </a:p>
                  </a:txBody>
                  <a:tcPr/>
                </a:tc>
                <a:tc>
                  <a:txBody>
                    <a:bodyPr/>
                    <a:lstStyle/>
                    <a:p>
                      <a:pPr marL="0" marR="0" algn="ctr">
                        <a:lnSpc>
                          <a:spcPct val="107000"/>
                        </a:lnSpc>
                        <a:spcBef>
                          <a:spcPts val="0"/>
                        </a:spcBef>
                        <a:spcAft>
                          <a:spcPts val="0"/>
                        </a:spcAft>
                      </a:pPr>
                      <a:r>
                        <a:rPr lang="en-GB" sz="1400" b="1" dirty="0">
                          <a:effectLst/>
                        </a:rPr>
                        <a:t>Access to knowledge and information</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a:effectLst/>
                        </a:rPr>
                        <a:t>Theme (3)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a:effectLst/>
                        </a:rPr>
                        <a:t>Gradual decline in antimicrobial prescribing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3218390101"/>
                  </a:ext>
                </a:extLst>
              </a:tr>
              <a:tr h="269908">
                <a:tc vMerge="1">
                  <a:txBody>
                    <a:bodyPr/>
                    <a:lstStyle/>
                    <a:p>
                      <a:endParaRPr lang="en-GB"/>
                    </a:p>
                  </a:txBody>
                  <a:tcPr/>
                </a:tc>
                <a:tc>
                  <a:txBody>
                    <a:bodyPr/>
                    <a:lstStyle/>
                    <a:p>
                      <a:pPr marL="0" marR="0" algn="ctr">
                        <a:lnSpc>
                          <a:spcPct val="107000"/>
                        </a:lnSpc>
                        <a:spcBef>
                          <a:spcPts val="0"/>
                        </a:spcBef>
                        <a:spcAft>
                          <a:spcPts val="0"/>
                        </a:spcAft>
                      </a:pPr>
                      <a:r>
                        <a:rPr lang="en-GB" sz="1400" dirty="0">
                          <a:effectLst/>
                        </a:rPr>
                        <a:t>Characteristics of individuals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b="1" dirty="0">
                          <a:effectLst/>
                        </a:rPr>
                        <a:t>Knowledge and belief about the intervention</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gn="ctr">
                        <a:lnSpc>
                          <a:spcPct val="107000"/>
                        </a:lnSpc>
                        <a:spcBef>
                          <a:spcPts val="0"/>
                        </a:spcBef>
                        <a:spcAft>
                          <a:spcPts val="0"/>
                        </a:spcAft>
                      </a:pPr>
                      <a:r>
                        <a:rPr lang="en-GB" sz="1400" dirty="0">
                          <a:effectLst/>
                        </a:rPr>
                        <a:t>Theme (3)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tc>
                  <a:txBody>
                    <a:bodyPr/>
                    <a:lstStyle/>
                    <a:p>
                      <a:pPr marL="0" marR="0">
                        <a:lnSpc>
                          <a:spcPct val="107000"/>
                        </a:lnSpc>
                        <a:spcBef>
                          <a:spcPts val="0"/>
                        </a:spcBef>
                        <a:spcAft>
                          <a:spcPts val="0"/>
                        </a:spcAft>
                      </a:pPr>
                      <a:r>
                        <a:rPr lang="en-GB" sz="1400" dirty="0">
                          <a:effectLst/>
                        </a:rPr>
                        <a:t>Desire to re-establish ASP implementation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2430" marR="42430" marT="0" marB="0" anchor="ctr"/>
                </a:tc>
                <a:extLst>
                  <a:ext uri="{0D108BD9-81ED-4DB2-BD59-A6C34878D82A}">
                    <a16:rowId xmlns:a16="http://schemas.microsoft.com/office/drawing/2014/main" val="4061339792"/>
                  </a:ext>
                </a:extLst>
              </a:tr>
            </a:tbl>
          </a:graphicData>
        </a:graphic>
      </p:graphicFrame>
    </p:spTree>
    <p:extLst>
      <p:ext uri="{BB962C8B-B14F-4D97-AF65-F5344CB8AC3E}">
        <p14:creationId xmlns:p14="http://schemas.microsoft.com/office/powerpoint/2010/main" val="427984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860" y="685800"/>
            <a:ext cx="8010939" cy="765313"/>
          </a:xfrm>
        </p:spPr>
        <p:txBody>
          <a:bodyPr/>
          <a:lstStyle/>
          <a:p>
            <a:r>
              <a:rPr lang="en-US" dirty="0"/>
              <a:t>Conclusion</a:t>
            </a:r>
          </a:p>
        </p:txBody>
      </p:sp>
      <p:sp>
        <p:nvSpPr>
          <p:cNvPr id="3" name="Content Placeholder 2"/>
          <p:cNvSpPr>
            <a:spLocks noGrp="1"/>
          </p:cNvSpPr>
          <p:nvPr>
            <p:ph idx="1"/>
          </p:nvPr>
        </p:nvSpPr>
        <p:spPr>
          <a:xfrm>
            <a:off x="1371600" y="1789043"/>
            <a:ext cx="9601200" cy="3581400"/>
          </a:xfrm>
        </p:spPr>
        <p:txBody>
          <a:bodyPr/>
          <a:lstStyle/>
          <a:p>
            <a:r>
              <a:rPr lang="en-GB" dirty="0"/>
              <a:t>Despite the initial disruption of ASP implementation given the complexity of the intervention, due to the pandemic, successful restoration and evolvement of ASP services reflects the high value and adaptability of ASP implementation in UAE hospitals. </a:t>
            </a:r>
          </a:p>
          <a:p>
            <a:r>
              <a:rPr lang="en-GB" dirty="0"/>
              <a:t>This value further motivates for investment in such programmes to ensure readiness for future pandemics and to keep pace with global accelerated developments in healthcare systems.</a:t>
            </a:r>
            <a:endParaRPr lang="en-US" dirty="0"/>
          </a:p>
          <a:p>
            <a:pPr marL="0" indent="0">
              <a:buNone/>
            </a:pPr>
            <a:endParaRPr lang="en-US" dirty="0"/>
          </a:p>
        </p:txBody>
      </p:sp>
      <p:pic>
        <p:nvPicPr>
          <p:cNvPr id="5122" name="Picture 2" descr="Free Jigsaw Puzzle Icon of Line style - Available in SVG, PNG, EPS, AI &amp;amp;  Icon fo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48" y="278433"/>
            <a:ext cx="1341645" cy="134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75861"/>
          </a:xfrm>
        </p:spPr>
        <p:txBody>
          <a:bodyPr>
            <a:normAutofit fontScale="90000"/>
          </a:bodyPr>
          <a:lstStyle/>
          <a:p>
            <a:r>
              <a:rPr lang="en-US" dirty="0"/>
              <a:t>References</a:t>
            </a:r>
          </a:p>
        </p:txBody>
      </p:sp>
      <p:sp>
        <p:nvSpPr>
          <p:cNvPr id="3" name="Content Placeholder 2"/>
          <p:cNvSpPr>
            <a:spLocks noGrp="1"/>
          </p:cNvSpPr>
          <p:nvPr>
            <p:ph idx="1"/>
          </p:nvPr>
        </p:nvSpPr>
        <p:spPr>
          <a:xfrm>
            <a:off x="1371600" y="1461051"/>
            <a:ext cx="10078278" cy="4979505"/>
          </a:xfrm>
        </p:spPr>
        <p:txBody>
          <a:bodyPr>
            <a:normAutofit lnSpcReduction="10000"/>
          </a:bodyPr>
          <a:lstStyle/>
          <a:p>
            <a:pPr marL="0" marR="0">
              <a:lnSpc>
                <a:spcPct val="150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Pierce J, Stevens MP. COVID-19 and antimicrobial stewardship: lessons learned, best practices, and future implications. </a:t>
            </a:r>
            <a:r>
              <a:rPr lang="en-US" i="1" dirty="0">
                <a:latin typeface="Arial" panose="020B0604020202020204" pitchFamily="34" charset="0"/>
                <a:ea typeface="Calibri" panose="020F0502020204030204" pitchFamily="34" charset="0"/>
                <a:cs typeface="Arial" panose="020B0604020202020204" pitchFamily="34" charset="0"/>
              </a:rPr>
              <a:t>International journal of infectious diseases: IJI: official publication of the International Society for Infectious Diseases. </a:t>
            </a:r>
            <a:r>
              <a:rPr lang="en-US" dirty="0">
                <a:latin typeface="Arial" panose="020B0604020202020204" pitchFamily="34" charset="0"/>
                <a:ea typeface="Calibri" panose="020F0502020204030204" pitchFamily="34" charset="0"/>
                <a:cs typeface="Arial" panose="020B0604020202020204" pitchFamily="34" charset="0"/>
              </a:rPr>
              <a:t>2021; 113:103-108. </a:t>
            </a:r>
          </a:p>
          <a:p>
            <a:pPr marL="0" marR="0">
              <a:lnSpc>
                <a:spcPct val="150000"/>
              </a:lnSpc>
              <a:spcBef>
                <a:spcPts val="0"/>
              </a:spcBef>
              <a:spcAft>
                <a:spcPts val="0"/>
              </a:spcAft>
            </a:pPr>
            <a:r>
              <a:rPr lang="en-US" dirty="0" err="1">
                <a:latin typeface="Arial" panose="020B0604020202020204" pitchFamily="34" charset="0"/>
                <a:ea typeface="Calibri" panose="020F0502020204030204" pitchFamily="34" charset="0"/>
                <a:cs typeface="Arial" panose="020B0604020202020204" pitchFamily="34" charset="0"/>
              </a:rPr>
              <a:t>Damschroder</a:t>
            </a:r>
            <a:r>
              <a:rPr lang="en-US" dirty="0">
                <a:latin typeface="Arial" panose="020B0604020202020204" pitchFamily="34" charset="0"/>
                <a:ea typeface="Calibri" panose="020F0502020204030204" pitchFamily="34" charset="0"/>
                <a:cs typeface="Arial" panose="020B0604020202020204" pitchFamily="34" charset="0"/>
              </a:rPr>
              <a:t> LJ, Aron DC, Keith RE, </a:t>
            </a:r>
            <a:r>
              <a:rPr lang="en-US" dirty="0" err="1">
                <a:latin typeface="Arial" panose="020B0604020202020204" pitchFamily="34" charset="0"/>
                <a:ea typeface="Calibri" panose="020F0502020204030204" pitchFamily="34" charset="0"/>
                <a:cs typeface="Arial" panose="020B0604020202020204" pitchFamily="34" charset="0"/>
              </a:rPr>
              <a:t>Kirsh</a:t>
            </a:r>
            <a:r>
              <a:rPr lang="en-US" dirty="0">
                <a:latin typeface="Arial" panose="020B0604020202020204" pitchFamily="34" charset="0"/>
                <a:ea typeface="Calibri" panose="020F0502020204030204" pitchFamily="34" charset="0"/>
                <a:cs typeface="Arial" panose="020B0604020202020204" pitchFamily="34" charset="0"/>
              </a:rPr>
              <a:t> SR, Alexander JA, Lowery JC. Fostering implementation of health services research findings into practice: a consolidated framework for advancing implementation science. </a:t>
            </a:r>
            <a:r>
              <a:rPr lang="en-US" i="1" dirty="0">
                <a:latin typeface="Arial" panose="020B0604020202020204" pitchFamily="34" charset="0"/>
                <a:ea typeface="Calibri" panose="020F0502020204030204" pitchFamily="34" charset="0"/>
                <a:cs typeface="Arial" panose="020B0604020202020204" pitchFamily="34" charset="0"/>
              </a:rPr>
              <a:t>Implementation Science: IS. </a:t>
            </a:r>
            <a:r>
              <a:rPr lang="en-US" dirty="0">
                <a:latin typeface="Arial" panose="020B0604020202020204" pitchFamily="34" charset="0"/>
                <a:ea typeface="Calibri" panose="020F0502020204030204" pitchFamily="34" charset="0"/>
                <a:cs typeface="Arial" panose="020B0604020202020204" pitchFamily="34" charset="0"/>
              </a:rPr>
              <a:t>2009; 4:50-50.</a:t>
            </a:r>
          </a:p>
          <a:p>
            <a:pPr marL="0" marR="0">
              <a:lnSpc>
                <a:spcPct val="150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Hashad N, </a:t>
            </a:r>
            <a:r>
              <a:rPr lang="en-US" dirty="0" err="1">
                <a:latin typeface="Arial" panose="020B0604020202020204" pitchFamily="34" charset="0"/>
                <a:ea typeface="Calibri" panose="020F0502020204030204" pitchFamily="34" charset="0"/>
                <a:cs typeface="Arial" panose="020B0604020202020204" pitchFamily="34" charset="0"/>
              </a:rPr>
              <a:t>Perumal</a:t>
            </a:r>
            <a:r>
              <a:rPr lang="en-US" dirty="0">
                <a:latin typeface="Arial" panose="020B0604020202020204" pitchFamily="34" charset="0"/>
                <a:ea typeface="Calibri" panose="020F0502020204030204" pitchFamily="34" charset="0"/>
                <a:cs typeface="Arial" panose="020B0604020202020204" pitchFamily="34" charset="0"/>
              </a:rPr>
              <a:t> D, Stewart D, </a:t>
            </a:r>
            <a:r>
              <a:rPr lang="en-US" dirty="0" err="1">
                <a:latin typeface="Arial" panose="020B0604020202020204" pitchFamily="34" charset="0"/>
                <a:ea typeface="Calibri" panose="020F0502020204030204" pitchFamily="34" charset="0"/>
                <a:cs typeface="Arial" panose="020B0604020202020204" pitchFamily="34" charset="0"/>
              </a:rPr>
              <a:t>Tonna</a:t>
            </a:r>
            <a:r>
              <a:rPr lang="en-US" dirty="0">
                <a:latin typeface="Arial" panose="020B0604020202020204" pitchFamily="34" charset="0"/>
                <a:ea typeface="Calibri" panose="020F0502020204030204" pitchFamily="34" charset="0"/>
                <a:cs typeface="Arial" panose="020B0604020202020204" pitchFamily="34" charset="0"/>
              </a:rPr>
              <a:t> AP. Mapping hospital antimicrobial stewardship </a:t>
            </a:r>
            <a:r>
              <a:rPr lang="en-US" dirty="0" err="1">
                <a:latin typeface="Arial" panose="020B0604020202020204" pitchFamily="34" charset="0"/>
                <a:ea typeface="Calibri" panose="020F0502020204030204" pitchFamily="34" charset="0"/>
                <a:cs typeface="Arial" panose="020B0604020202020204" pitchFamily="34" charset="0"/>
              </a:rPr>
              <a:t>programmes</a:t>
            </a:r>
            <a:r>
              <a:rPr lang="en-US" dirty="0">
                <a:latin typeface="Arial" panose="020B0604020202020204" pitchFamily="34" charset="0"/>
                <a:ea typeface="Calibri" panose="020F0502020204030204" pitchFamily="34" charset="0"/>
                <a:cs typeface="Arial" panose="020B0604020202020204" pitchFamily="34" charset="0"/>
              </a:rPr>
              <a:t> in the Gulf Cooperation Council states against international standards: a systematic review. The Journal of hospital infection. 2020; 106(3):404-418.</a:t>
            </a:r>
          </a:p>
          <a:p>
            <a:endParaRPr lang="en-US" dirty="0"/>
          </a:p>
        </p:txBody>
      </p:sp>
    </p:spTree>
    <p:extLst>
      <p:ext uri="{BB962C8B-B14F-4D97-AF65-F5344CB8AC3E}">
        <p14:creationId xmlns:p14="http://schemas.microsoft.com/office/powerpoint/2010/main" val="104590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Authors</a:t>
            </a:r>
          </a:p>
        </p:txBody>
      </p:sp>
      <p:sp>
        <p:nvSpPr>
          <p:cNvPr id="3" name="Content Placeholder 2"/>
          <p:cNvSpPr>
            <a:spLocks noGrp="1"/>
          </p:cNvSpPr>
          <p:nvPr>
            <p:ph idx="1"/>
          </p:nvPr>
        </p:nvSpPr>
        <p:spPr>
          <a:xfrm>
            <a:off x="1371600" y="1848677"/>
            <a:ext cx="10018643" cy="3856383"/>
          </a:xfrm>
        </p:spPr>
        <p:txBody>
          <a:bodyPr>
            <a:normAutofit lnSpcReduction="10000"/>
          </a:bodyPr>
          <a:lstStyle/>
          <a:p>
            <a:pPr marL="0" indent="0" algn="ctr">
              <a:buFont typeface="Arial" charset="0"/>
              <a:buNone/>
            </a:pPr>
            <a:r>
              <a:rPr lang="en-US" sz="3600" dirty="0">
                <a:latin typeface="Arial" panose="020B0604020202020204" pitchFamily="34" charset="0"/>
                <a:cs typeface="Arial" panose="020B0604020202020204" pitchFamily="34" charset="0"/>
              </a:rPr>
              <a:t>Nortan Hashad</a:t>
            </a:r>
            <a:r>
              <a:rPr lang="en-US" sz="3600" baseline="30000" dirty="0">
                <a:latin typeface="Arial" panose="020B0604020202020204" pitchFamily="34" charset="0"/>
                <a:cs typeface="Arial" panose="020B0604020202020204" pitchFamily="34" charset="0"/>
              </a:rPr>
              <a:t>1, 2</a:t>
            </a:r>
            <a:r>
              <a:rPr lang="en-US" sz="3600" dirty="0">
                <a:latin typeface="Arial" panose="020B0604020202020204" pitchFamily="34" charset="0"/>
                <a:cs typeface="Arial" panose="020B0604020202020204" pitchFamily="34" charset="0"/>
              </a:rPr>
              <a:t>, Derek Stewart</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Dhayaneethie</a:t>
            </a:r>
            <a:r>
              <a:rPr lang="en-US" sz="3600" dirty="0">
                <a:latin typeface="Arial" panose="020B0604020202020204" pitchFamily="34" charset="0"/>
                <a:cs typeface="Arial" panose="020B0604020202020204" pitchFamily="34" charset="0"/>
              </a:rPr>
              <a:t> Perumal</a:t>
            </a:r>
            <a:r>
              <a:rPr lang="en-US" sz="3600" baseline="300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 Najiba Abdulrazzaq</a:t>
            </a:r>
            <a:r>
              <a:rPr lang="en-US" sz="3600" baseline="300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a:t>
            </a:r>
            <a:r>
              <a:rPr lang="en-US" sz="3600" baseline="300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Antonella Pia Tonna</a:t>
            </a:r>
            <a:r>
              <a:rPr lang="en-US" sz="3600" baseline="30000" dirty="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a:p>
            <a:pPr marL="0" indent="0" algn="ctr">
              <a:buFont typeface="Arial" charset="0"/>
              <a:buNone/>
            </a:pP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Pharmacy, Higher Colleges of Technology, Dubai, United Arab Emirates</a:t>
            </a:r>
          </a:p>
          <a:p>
            <a:pPr marL="0" indent="0" algn="ctr">
              <a:buFont typeface="Arial" charset="0"/>
              <a:buNone/>
            </a:pP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Pharmacy and Life Sciences, Robert Gordon University, Aberdeen, United Kingdom </a:t>
            </a:r>
          </a:p>
          <a:p>
            <a:pPr marL="0" indent="0" algn="ctr">
              <a:buFont typeface="Arial" charset="0"/>
              <a:buNone/>
            </a:pP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College of Pharmacy, Qatar University, Doha, Qatar</a:t>
            </a:r>
          </a:p>
          <a:p>
            <a:pPr marL="0" indent="0" algn="ctr">
              <a:buFont typeface="Arial" charset="0"/>
              <a:buNone/>
            </a:pP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Commission of Academic Accreditation, Ministry of Education, Abu Dhabi, United Arab Emirates</a:t>
            </a:r>
          </a:p>
          <a:p>
            <a:pPr marL="0" indent="0" algn="ctr">
              <a:buFont typeface="Arial" charset="0"/>
              <a:buNone/>
            </a:pP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Al Kuwait hospital, Emirates Health Services, Dubai, United Arab Emirates</a:t>
            </a:r>
          </a:p>
          <a:p>
            <a:endParaRPr lang="en-US" dirty="0"/>
          </a:p>
        </p:txBody>
      </p:sp>
    </p:spTree>
    <p:extLst>
      <p:ext uri="{BB962C8B-B14F-4D97-AF65-F5344CB8AC3E}">
        <p14:creationId xmlns:p14="http://schemas.microsoft.com/office/powerpoint/2010/main" val="315223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2" name="Picture 4" descr="Forest Service Should Update Old Management Plans to Reflect Modern Science  | The Pew Charitable Tru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302" y="1089088"/>
            <a:ext cx="5811355" cy="3264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FD399E-AD87-4AD1-AA7F-D91E23D7E105}"/>
              </a:ext>
            </a:extLst>
          </p:cNvPr>
          <p:cNvSpPr>
            <a:spLocks noGrp="1"/>
          </p:cNvSpPr>
          <p:nvPr>
            <p:ph type="title"/>
          </p:nvPr>
        </p:nvSpPr>
        <p:spPr>
          <a:xfrm>
            <a:off x="801969" y="2288139"/>
            <a:ext cx="4798243" cy="3732835"/>
          </a:xfrm>
        </p:spPr>
        <p:txBody>
          <a:bodyPr vert="horz" lIns="91440" tIns="45720" rIns="91440" bIns="45720" rtlCol="0" anchor="b">
            <a:normAutofit/>
          </a:bodyPr>
          <a:lstStyle/>
          <a:p>
            <a:pPr algn="ctr"/>
            <a:r>
              <a:rPr lang="en-US" sz="5000" b="1" cap="all" dirty="0">
                <a:ln>
                  <a:solidFill>
                    <a:schemeClr val="accent2">
                      <a:lumMod val="75000"/>
                    </a:schemeClr>
                  </a:solidFill>
                </a:ln>
                <a:solidFill>
                  <a:schemeClr val="tx1"/>
                </a:solidFill>
              </a:rPr>
              <a:t>Thank You</a:t>
            </a:r>
            <a:br>
              <a:rPr lang="en-US" sz="5000" b="1" cap="all" dirty="0">
                <a:ln>
                  <a:solidFill>
                    <a:schemeClr val="accent2">
                      <a:lumMod val="75000"/>
                    </a:schemeClr>
                  </a:solidFill>
                </a:ln>
                <a:solidFill>
                  <a:schemeClr val="tx1"/>
                </a:solidFill>
              </a:rPr>
            </a:br>
            <a:br>
              <a:rPr lang="en-US" sz="5000" b="1" cap="all" dirty="0">
                <a:ln>
                  <a:solidFill>
                    <a:schemeClr val="accent2">
                      <a:lumMod val="75000"/>
                    </a:schemeClr>
                  </a:solidFill>
                </a:ln>
                <a:solidFill>
                  <a:schemeClr val="tx1"/>
                </a:solidFill>
              </a:rPr>
            </a:br>
            <a:br>
              <a:rPr lang="en-US" sz="5000" b="1" cap="all" dirty="0">
                <a:ln>
                  <a:solidFill>
                    <a:schemeClr val="accent2">
                      <a:lumMod val="75000"/>
                    </a:schemeClr>
                  </a:solidFill>
                </a:ln>
                <a:solidFill>
                  <a:schemeClr val="tx1"/>
                </a:solidFill>
              </a:rPr>
            </a:br>
            <a:r>
              <a:rPr lang="en-US" sz="5000" b="1" cap="all" dirty="0">
                <a:ln>
                  <a:solidFill>
                    <a:schemeClr val="accent2">
                      <a:lumMod val="75000"/>
                    </a:schemeClr>
                  </a:solidFill>
                </a:ln>
                <a:solidFill>
                  <a:schemeClr val="tx1"/>
                </a:solidFill>
              </a:rPr>
              <a:t>Any questions</a:t>
            </a:r>
          </a:p>
        </p:txBody>
      </p:sp>
    </p:spTree>
    <p:extLst>
      <p:ext uri="{BB962C8B-B14F-4D97-AF65-F5344CB8AC3E}">
        <p14:creationId xmlns:p14="http://schemas.microsoft.com/office/powerpoint/2010/main" val="63546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Content Placeholder 2"/>
          <p:cNvSpPr>
            <a:spLocks noGrp="1"/>
          </p:cNvSpPr>
          <p:nvPr>
            <p:ph idx="1"/>
          </p:nvPr>
        </p:nvSpPr>
        <p:spPr>
          <a:xfrm>
            <a:off x="1371600" y="1759226"/>
            <a:ext cx="9601200" cy="4108174"/>
          </a:xfrm>
        </p:spPr>
        <p:txBody>
          <a:bodyPr>
            <a:normAutofit/>
          </a:bodyPr>
          <a:lstStyle/>
          <a:p>
            <a:r>
              <a:rPr lang="en-US" sz="2500" dirty="0"/>
              <a:t>Nothing to disclose</a:t>
            </a:r>
          </a:p>
          <a:p>
            <a:r>
              <a:rPr lang="en-GB" sz="2500" dirty="0"/>
              <a:t>This research did not receive any specific grant from funding agencies in the public, commercial, or not-for-profit sectors.</a:t>
            </a:r>
            <a:endParaRPr lang="en-US" sz="2500" dirty="0"/>
          </a:p>
          <a:p>
            <a:endParaRPr lang="en-US" sz="2500" dirty="0"/>
          </a:p>
        </p:txBody>
      </p:sp>
    </p:spTree>
    <p:extLst>
      <p:ext uri="{BB962C8B-B14F-4D97-AF65-F5344CB8AC3E}">
        <p14:creationId xmlns:p14="http://schemas.microsoft.com/office/powerpoint/2010/main" val="157936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6458-CB55-445D-AD3F-ECB247836E4B}"/>
              </a:ext>
            </a:extLst>
          </p:cNvPr>
          <p:cNvSpPr>
            <a:spLocks noGrp="1"/>
          </p:cNvSpPr>
          <p:nvPr>
            <p:ph type="title"/>
          </p:nvPr>
        </p:nvSpPr>
        <p:spPr/>
        <p:txBody>
          <a:bodyPr/>
          <a:lstStyle/>
          <a:p>
            <a:r>
              <a:rPr lang="en-US" dirty="0"/>
              <a:t>Background and aim</a:t>
            </a:r>
          </a:p>
        </p:txBody>
      </p:sp>
      <p:sp>
        <p:nvSpPr>
          <p:cNvPr id="3" name="Content Placeholder 2">
            <a:extLst>
              <a:ext uri="{FF2B5EF4-FFF2-40B4-BE49-F238E27FC236}">
                <a16:creationId xmlns:a16="http://schemas.microsoft.com/office/drawing/2014/main" id="{CDAAFDF6-6472-414C-B701-AA9546F2F83C}"/>
              </a:ext>
            </a:extLst>
          </p:cNvPr>
          <p:cNvSpPr>
            <a:spLocks noGrp="1"/>
          </p:cNvSpPr>
          <p:nvPr>
            <p:ph idx="1"/>
          </p:nvPr>
        </p:nvSpPr>
        <p:spPr>
          <a:xfrm>
            <a:off x="1371600" y="1709530"/>
            <a:ext cx="10108096" cy="4572000"/>
          </a:xfrm>
        </p:spPr>
        <p:txBody>
          <a:bodyPr>
            <a:noAutofit/>
          </a:bodyPr>
          <a:lstStyle/>
          <a:p>
            <a:r>
              <a:rPr lang="en-US" dirty="0"/>
              <a:t>Antimicrobial stewardship </a:t>
            </a:r>
            <a:r>
              <a:rPr lang="en-GB" dirty="0"/>
              <a:t>programme</a:t>
            </a:r>
            <a:r>
              <a:rPr lang="en-US" dirty="0"/>
              <a:t> (ASP) has </a:t>
            </a:r>
            <a:r>
              <a:rPr lang="en-GB" dirty="0"/>
              <a:t>been defined by WHO as </a:t>
            </a:r>
            <a:r>
              <a:rPr lang="en-GB" dirty="0">
                <a:solidFill>
                  <a:schemeClr val="accent2">
                    <a:lumMod val="50000"/>
                  </a:schemeClr>
                </a:solidFill>
              </a:rPr>
              <a:t>‘</a:t>
            </a:r>
            <a:r>
              <a:rPr lang="en-GB" i="1" dirty="0">
                <a:solidFill>
                  <a:schemeClr val="accent2">
                    <a:lumMod val="50000"/>
                  </a:schemeClr>
                </a:solidFill>
              </a:rPr>
              <a:t>An organizational or system-wide health-care strategy to promote appropriate use of antimicrobials through the implementation of evidence-based interventions</a:t>
            </a:r>
            <a:r>
              <a:rPr lang="en-GB" dirty="0">
                <a:solidFill>
                  <a:schemeClr val="accent2">
                    <a:lumMod val="50000"/>
                  </a:schemeClr>
                </a:solidFill>
              </a:rPr>
              <a:t>’ </a:t>
            </a:r>
          </a:p>
          <a:p>
            <a:r>
              <a:rPr lang="en-GB" dirty="0">
                <a:solidFill>
                  <a:schemeClr val="tx1"/>
                </a:solidFill>
                <a:latin typeface="Arial" panose="020B0604020202020204" pitchFamily="34" charset="0"/>
                <a:cs typeface="Arial" panose="020B0604020202020204" pitchFamily="34" charset="0"/>
              </a:rPr>
              <a:t>The disruption caused by Coronavirus disease 2019 (COVID-19) on antimicrobial stewardship programmes (ASP) has been acknowledged but not explored in-depth. </a:t>
            </a:r>
          </a:p>
          <a:p>
            <a:pPr marL="0" indent="0">
              <a:buNone/>
            </a:pPr>
            <a:endParaRPr lang="en-GB" dirty="0">
              <a:solidFill>
                <a:schemeClr val="tx1"/>
              </a:solidFill>
            </a:endParaRPr>
          </a:p>
        </p:txBody>
      </p:sp>
      <p:graphicFrame>
        <p:nvGraphicFramePr>
          <p:cNvPr id="4" name="Diagram 3"/>
          <p:cNvGraphicFramePr/>
          <p:nvPr>
            <p:extLst>
              <p:ext uri="{D42A27DB-BD31-4B8C-83A1-F6EECF244321}">
                <p14:modId xmlns:p14="http://schemas.microsoft.com/office/powerpoint/2010/main" val="1907181293"/>
              </p:ext>
            </p:extLst>
          </p:nvPr>
        </p:nvGraphicFramePr>
        <p:xfrm>
          <a:off x="1831009" y="3826565"/>
          <a:ext cx="9189278" cy="156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74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rc 42">
            <a:extLst>
              <a:ext uri="{FF2B5EF4-FFF2-40B4-BE49-F238E27FC236}">
                <a16:creationId xmlns:a16="http://schemas.microsoft.com/office/drawing/2014/main" id="{8EA8495E-E1EF-DE41-8F91-B1ADDFD33403}"/>
              </a:ext>
            </a:extLst>
          </p:cNvPr>
          <p:cNvSpPr/>
          <p:nvPr/>
        </p:nvSpPr>
        <p:spPr>
          <a:xfrm>
            <a:off x="-157110" y="1054236"/>
            <a:ext cx="4519229" cy="5226604"/>
          </a:xfrm>
          <a:prstGeom prst="arc">
            <a:avLst>
              <a:gd name="adj1" fmla="val 16200000"/>
              <a:gd name="adj2" fmla="val 5453292"/>
            </a:avLst>
          </a:prstGeom>
          <a:ln w="38100"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Lato Light" panose="020F0502020204030203" pitchFamily="34" charset="0"/>
            </a:endParaRPr>
          </a:p>
        </p:txBody>
      </p:sp>
      <p:sp>
        <p:nvSpPr>
          <p:cNvPr id="44" name="Freeform 43">
            <a:extLst>
              <a:ext uri="{FF2B5EF4-FFF2-40B4-BE49-F238E27FC236}">
                <a16:creationId xmlns:a16="http://schemas.microsoft.com/office/drawing/2014/main" id="{AB92C6F7-B741-7246-A54B-50DD0DA4B70B}"/>
              </a:ext>
            </a:extLst>
          </p:cNvPr>
          <p:cNvSpPr/>
          <p:nvPr/>
        </p:nvSpPr>
        <p:spPr>
          <a:xfrm>
            <a:off x="2090903" y="1386280"/>
            <a:ext cx="1972510" cy="4562516"/>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Lato Light" panose="020F0502020204030203" pitchFamily="34" charset="0"/>
            </a:endParaRPr>
          </a:p>
        </p:txBody>
      </p:sp>
      <p:sp>
        <p:nvSpPr>
          <p:cNvPr id="45" name="Rounded Rectangle 44">
            <a:extLst>
              <a:ext uri="{FF2B5EF4-FFF2-40B4-BE49-F238E27FC236}">
                <a16:creationId xmlns:a16="http://schemas.microsoft.com/office/drawing/2014/main" id="{8DAA2AA6-FB18-5549-AC07-4D86CA2F2C86}"/>
              </a:ext>
            </a:extLst>
          </p:cNvPr>
          <p:cNvSpPr/>
          <p:nvPr/>
        </p:nvSpPr>
        <p:spPr>
          <a:xfrm>
            <a:off x="3713188" y="646043"/>
            <a:ext cx="7995107" cy="973708"/>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46" name="Rounded Rectangle 45">
            <a:extLst>
              <a:ext uri="{FF2B5EF4-FFF2-40B4-BE49-F238E27FC236}">
                <a16:creationId xmlns:a16="http://schemas.microsoft.com/office/drawing/2014/main" id="{2BEAEB89-504D-E649-ACD9-20B3B7297B34}"/>
              </a:ext>
            </a:extLst>
          </p:cNvPr>
          <p:cNvSpPr/>
          <p:nvPr/>
        </p:nvSpPr>
        <p:spPr>
          <a:xfrm>
            <a:off x="3713189" y="646043"/>
            <a:ext cx="3507599" cy="97370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47" name="Oval 46">
            <a:extLst>
              <a:ext uri="{FF2B5EF4-FFF2-40B4-BE49-F238E27FC236}">
                <a16:creationId xmlns:a16="http://schemas.microsoft.com/office/drawing/2014/main" id="{56FA91DE-B907-C842-BE34-F74342F4DD44}"/>
              </a:ext>
            </a:extLst>
          </p:cNvPr>
          <p:cNvSpPr/>
          <p:nvPr/>
        </p:nvSpPr>
        <p:spPr>
          <a:xfrm>
            <a:off x="3713189" y="646043"/>
            <a:ext cx="841926" cy="9737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48" name="TextBox 47">
            <a:extLst>
              <a:ext uri="{FF2B5EF4-FFF2-40B4-BE49-F238E27FC236}">
                <a16:creationId xmlns:a16="http://schemas.microsoft.com/office/drawing/2014/main" id="{89638578-474E-1F49-B361-A92A4BA448B0}"/>
              </a:ext>
            </a:extLst>
          </p:cNvPr>
          <p:cNvSpPr txBox="1"/>
          <p:nvPr/>
        </p:nvSpPr>
        <p:spPr>
          <a:xfrm>
            <a:off x="3981831" y="963620"/>
            <a:ext cx="303288"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1</a:t>
            </a:r>
          </a:p>
        </p:txBody>
      </p:sp>
      <p:sp>
        <p:nvSpPr>
          <p:cNvPr id="49" name="TextBox 48">
            <a:extLst>
              <a:ext uri="{FF2B5EF4-FFF2-40B4-BE49-F238E27FC236}">
                <a16:creationId xmlns:a16="http://schemas.microsoft.com/office/drawing/2014/main" id="{763D930A-EEDC-D042-AAF5-F97A8DEBB6E0}"/>
              </a:ext>
            </a:extLst>
          </p:cNvPr>
          <p:cNvSpPr txBox="1"/>
          <p:nvPr/>
        </p:nvSpPr>
        <p:spPr>
          <a:xfrm>
            <a:off x="4844442" y="719529"/>
            <a:ext cx="1183337" cy="669414"/>
          </a:xfrm>
          <a:prstGeom prst="rect">
            <a:avLst/>
          </a:prstGeom>
          <a:noFill/>
        </p:spPr>
        <p:txBody>
          <a:bodyPr wrap="none" rtlCol="0" anchor="ctr" anchorCtr="0">
            <a:spAutoFit/>
          </a:bodyPr>
          <a:lstStyle/>
          <a:p>
            <a:pPr algn="ctr">
              <a:lnSpc>
                <a:spcPts val="4500"/>
              </a:lnSpc>
            </a:pPr>
            <a:r>
              <a:rPr lang="en-US" sz="1600" b="1" dirty="0">
                <a:solidFill>
                  <a:schemeClr val="bg1"/>
                </a:solidFill>
                <a:latin typeface="Poppins" pitchFamily="2" charset="77"/>
                <a:ea typeface="League Spartan" charset="0"/>
                <a:cs typeface="Poppins" pitchFamily="2" charset="77"/>
              </a:rPr>
              <a:t>Formation</a:t>
            </a:r>
          </a:p>
        </p:txBody>
      </p:sp>
      <p:sp>
        <p:nvSpPr>
          <p:cNvPr id="50" name="TextBox 49">
            <a:extLst>
              <a:ext uri="{FF2B5EF4-FFF2-40B4-BE49-F238E27FC236}">
                <a16:creationId xmlns:a16="http://schemas.microsoft.com/office/drawing/2014/main" id="{ABBC387F-32FA-AE4F-B3E8-47008AA29C21}"/>
              </a:ext>
            </a:extLst>
          </p:cNvPr>
          <p:cNvSpPr txBox="1"/>
          <p:nvPr/>
        </p:nvSpPr>
        <p:spPr>
          <a:xfrm>
            <a:off x="7438925" y="840509"/>
            <a:ext cx="3093822" cy="584775"/>
          </a:xfrm>
          <a:prstGeom prst="rect">
            <a:avLst/>
          </a:prstGeom>
          <a:noFill/>
        </p:spPr>
        <p:txBody>
          <a:bodyPr wrap="square" rtlCol="0" anchor="ctr" anchorCtr="0">
            <a:spAutoFit/>
          </a:bodyPr>
          <a:lstStyle/>
          <a:p>
            <a:r>
              <a:rPr lang="en-GB" sz="1600" dirty="0">
                <a:solidFill>
                  <a:schemeClr val="bg1"/>
                </a:solidFill>
              </a:rPr>
              <a:t>A panel of 39 constructs arranged across five domains.</a:t>
            </a:r>
          </a:p>
        </p:txBody>
      </p:sp>
      <p:sp>
        <p:nvSpPr>
          <p:cNvPr id="51" name="Rounded Rectangle 50">
            <a:extLst>
              <a:ext uri="{FF2B5EF4-FFF2-40B4-BE49-F238E27FC236}">
                <a16:creationId xmlns:a16="http://schemas.microsoft.com/office/drawing/2014/main" id="{C157E08A-D72E-E444-8B61-6BDB18AFAC29}"/>
              </a:ext>
            </a:extLst>
          </p:cNvPr>
          <p:cNvSpPr/>
          <p:nvPr/>
        </p:nvSpPr>
        <p:spPr>
          <a:xfrm>
            <a:off x="4649600" y="3180684"/>
            <a:ext cx="7058695" cy="973708"/>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52" name="Rounded Rectangle 51">
            <a:extLst>
              <a:ext uri="{FF2B5EF4-FFF2-40B4-BE49-F238E27FC236}">
                <a16:creationId xmlns:a16="http://schemas.microsoft.com/office/drawing/2014/main" id="{539B27DA-7C6C-F84D-A17B-CD44501D2807}"/>
              </a:ext>
            </a:extLst>
          </p:cNvPr>
          <p:cNvSpPr/>
          <p:nvPr/>
        </p:nvSpPr>
        <p:spPr>
          <a:xfrm>
            <a:off x="4649601" y="3180684"/>
            <a:ext cx="2288135" cy="97370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53" name="Oval 52">
            <a:extLst>
              <a:ext uri="{FF2B5EF4-FFF2-40B4-BE49-F238E27FC236}">
                <a16:creationId xmlns:a16="http://schemas.microsoft.com/office/drawing/2014/main" id="{EC9B75BA-9B9F-1447-A0CC-3F3240E36D9B}"/>
              </a:ext>
            </a:extLst>
          </p:cNvPr>
          <p:cNvSpPr/>
          <p:nvPr/>
        </p:nvSpPr>
        <p:spPr>
          <a:xfrm>
            <a:off x="4649601" y="3180684"/>
            <a:ext cx="841926" cy="9737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54" name="TextBox 53">
            <a:extLst>
              <a:ext uri="{FF2B5EF4-FFF2-40B4-BE49-F238E27FC236}">
                <a16:creationId xmlns:a16="http://schemas.microsoft.com/office/drawing/2014/main" id="{A8E8D259-BE8C-E94A-9217-91F46B113A13}"/>
              </a:ext>
            </a:extLst>
          </p:cNvPr>
          <p:cNvSpPr txBox="1"/>
          <p:nvPr/>
        </p:nvSpPr>
        <p:spPr>
          <a:xfrm>
            <a:off x="4918241" y="3498261"/>
            <a:ext cx="303288"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3</a:t>
            </a:r>
          </a:p>
        </p:txBody>
      </p:sp>
      <p:sp>
        <p:nvSpPr>
          <p:cNvPr id="55" name="TextBox 54">
            <a:extLst>
              <a:ext uri="{FF2B5EF4-FFF2-40B4-BE49-F238E27FC236}">
                <a16:creationId xmlns:a16="http://schemas.microsoft.com/office/drawing/2014/main" id="{846F20A1-F420-DB4C-AC51-B91F2D7C1507}"/>
              </a:ext>
            </a:extLst>
          </p:cNvPr>
          <p:cNvSpPr txBox="1"/>
          <p:nvPr/>
        </p:nvSpPr>
        <p:spPr>
          <a:xfrm>
            <a:off x="5677254" y="3240356"/>
            <a:ext cx="968534" cy="669414"/>
          </a:xfrm>
          <a:prstGeom prst="rect">
            <a:avLst/>
          </a:prstGeom>
          <a:noFill/>
        </p:spPr>
        <p:txBody>
          <a:bodyPr wrap="none" rtlCol="0" anchor="ctr" anchorCtr="0">
            <a:spAutoFit/>
          </a:bodyPr>
          <a:lstStyle/>
          <a:p>
            <a:pPr algn="ctr">
              <a:lnSpc>
                <a:spcPts val="4500"/>
              </a:lnSpc>
            </a:pPr>
            <a:r>
              <a:rPr lang="en-US" sz="1600" b="1" dirty="0">
                <a:solidFill>
                  <a:schemeClr val="bg1"/>
                </a:solidFill>
                <a:latin typeface="Poppins" pitchFamily="2" charset="77"/>
                <a:ea typeface="League Spartan" charset="0"/>
                <a:cs typeface="Poppins" pitchFamily="2" charset="77"/>
              </a:rPr>
              <a:t>Purpose</a:t>
            </a:r>
          </a:p>
        </p:txBody>
      </p:sp>
      <p:sp>
        <p:nvSpPr>
          <p:cNvPr id="56" name="TextBox 55">
            <a:extLst>
              <a:ext uri="{FF2B5EF4-FFF2-40B4-BE49-F238E27FC236}">
                <a16:creationId xmlns:a16="http://schemas.microsoft.com/office/drawing/2014/main" id="{76C26456-8DE7-D242-8AD1-769D7F3EE7D7}"/>
              </a:ext>
            </a:extLst>
          </p:cNvPr>
          <p:cNvSpPr txBox="1"/>
          <p:nvPr/>
        </p:nvSpPr>
        <p:spPr>
          <a:xfrm>
            <a:off x="7042115" y="3252038"/>
            <a:ext cx="4427044" cy="830997"/>
          </a:xfrm>
          <a:prstGeom prst="rect">
            <a:avLst/>
          </a:prstGeom>
          <a:noFill/>
        </p:spPr>
        <p:txBody>
          <a:bodyPr wrap="square" rtlCol="0" anchor="ctr" anchorCtr="0">
            <a:spAutoFit/>
          </a:bodyPr>
          <a:lstStyle/>
          <a:p>
            <a:r>
              <a:rPr lang="en-GB" sz="1600" dirty="0">
                <a:solidFill>
                  <a:schemeClr val="bg1"/>
                </a:solidFill>
              </a:rPr>
              <a:t>Help to gather data about contextual factors that can impact implementation of a service as facilitator or barrier for implementation.</a:t>
            </a:r>
          </a:p>
        </p:txBody>
      </p:sp>
      <p:sp>
        <p:nvSpPr>
          <p:cNvPr id="57" name="Rounded Rectangle 56">
            <a:extLst>
              <a:ext uri="{FF2B5EF4-FFF2-40B4-BE49-F238E27FC236}">
                <a16:creationId xmlns:a16="http://schemas.microsoft.com/office/drawing/2014/main" id="{51E520A4-AF82-3043-A320-B1EA223E9A90}"/>
              </a:ext>
            </a:extLst>
          </p:cNvPr>
          <p:cNvSpPr/>
          <p:nvPr/>
        </p:nvSpPr>
        <p:spPr>
          <a:xfrm>
            <a:off x="3713189" y="5715326"/>
            <a:ext cx="7995106" cy="97370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58" name="Oval 57">
            <a:extLst>
              <a:ext uri="{FF2B5EF4-FFF2-40B4-BE49-F238E27FC236}">
                <a16:creationId xmlns:a16="http://schemas.microsoft.com/office/drawing/2014/main" id="{5C71BA06-00D8-B74E-AD4A-386D30BF01F3}"/>
              </a:ext>
            </a:extLst>
          </p:cNvPr>
          <p:cNvSpPr/>
          <p:nvPr/>
        </p:nvSpPr>
        <p:spPr>
          <a:xfrm>
            <a:off x="3713189" y="5715326"/>
            <a:ext cx="841926" cy="9737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59" name="TextBox 58">
            <a:extLst>
              <a:ext uri="{FF2B5EF4-FFF2-40B4-BE49-F238E27FC236}">
                <a16:creationId xmlns:a16="http://schemas.microsoft.com/office/drawing/2014/main" id="{4FBCF1E2-58EA-D948-A166-337791BBD3C4}"/>
              </a:ext>
            </a:extLst>
          </p:cNvPr>
          <p:cNvSpPr txBox="1"/>
          <p:nvPr/>
        </p:nvSpPr>
        <p:spPr>
          <a:xfrm>
            <a:off x="3981828" y="6032903"/>
            <a:ext cx="303288"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5</a:t>
            </a:r>
          </a:p>
        </p:txBody>
      </p:sp>
      <p:sp>
        <p:nvSpPr>
          <p:cNvPr id="60" name="TextBox 59">
            <a:extLst>
              <a:ext uri="{FF2B5EF4-FFF2-40B4-BE49-F238E27FC236}">
                <a16:creationId xmlns:a16="http://schemas.microsoft.com/office/drawing/2014/main" id="{9D8304F6-6E6F-F647-A275-3D7A6CC91C35}"/>
              </a:ext>
            </a:extLst>
          </p:cNvPr>
          <p:cNvSpPr txBox="1"/>
          <p:nvPr/>
        </p:nvSpPr>
        <p:spPr>
          <a:xfrm>
            <a:off x="4604844" y="5813919"/>
            <a:ext cx="2040944" cy="669414"/>
          </a:xfrm>
          <a:prstGeom prst="rect">
            <a:avLst/>
          </a:prstGeom>
          <a:noFill/>
        </p:spPr>
        <p:txBody>
          <a:bodyPr wrap="none" rtlCol="0" anchor="ctr" anchorCtr="0">
            <a:spAutoFit/>
          </a:bodyPr>
          <a:lstStyle/>
          <a:p>
            <a:pPr algn="ctr">
              <a:lnSpc>
                <a:spcPts val="4500"/>
              </a:lnSpc>
            </a:pPr>
            <a:r>
              <a:rPr lang="en-US" sz="1600" b="1" dirty="0">
                <a:solidFill>
                  <a:schemeClr val="bg1"/>
                </a:solidFill>
                <a:latin typeface="Poppins" pitchFamily="2" charset="77"/>
                <a:ea typeface="League Spartan" charset="0"/>
                <a:cs typeface="Poppins" pitchFamily="2" charset="77"/>
              </a:rPr>
              <a:t>Use in this research</a:t>
            </a:r>
          </a:p>
        </p:txBody>
      </p:sp>
      <p:sp>
        <p:nvSpPr>
          <p:cNvPr id="61" name="TextBox 60">
            <a:extLst>
              <a:ext uri="{FF2B5EF4-FFF2-40B4-BE49-F238E27FC236}">
                <a16:creationId xmlns:a16="http://schemas.microsoft.com/office/drawing/2014/main" id="{5651D36B-940D-2B45-9B47-FA8AC88D1342}"/>
              </a:ext>
            </a:extLst>
          </p:cNvPr>
          <p:cNvSpPr txBox="1"/>
          <p:nvPr/>
        </p:nvSpPr>
        <p:spPr>
          <a:xfrm>
            <a:off x="6954744" y="5786682"/>
            <a:ext cx="4221321" cy="830997"/>
          </a:xfrm>
          <a:prstGeom prst="rect">
            <a:avLst/>
          </a:prstGeom>
          <a:noFill/>
        </p:spPr>
        <p:txBody>
          <a:bodyPr wrap="square" rtlCol="0" anchor="ctr" anchorCtr="0">
            <a:spAutoFit/>
          </a:bodyPr>
          <a:lstStyle/>
          <a:p>
            <a:r>
              <a:rPr lang="en-GB" sz="1600" dirty="0">
                <a:solidFill>
                  <a:schemeClr val="bg1"/>
                </a:solidFill>
              </a:rPr>
              <a:t>CFIR was used to guide: data collection tool development, coding and analysis as well as final reporting of results.</a:t>
            </a:r>
          </a:p>
        </p:txBody>
      </p:sp>
      <p:sp>
        <p:nvSpPr>
          <p:cNvPr id="62" name="Rounded Rectangle 61">
            <a:extLst>
              <a:ext uri="{FF2B5EF4-FFF2-40B4-BE49-F238E27FC236}">
                <a16:creationId xmlns:a16="http://schemas.microsoft.com/office/drawing/2014/main" id="{EE65E156-580A-C540-85B1-489707228AD3}"/>
              </a:ext>
            </a:extLst>
          </p:cNvPr>
          <p:cNvSpPr/>
          <p:nvPr/>
        </p:nvSpPr>
        <p:spPr>
          <a:xfrm>
            <a:off x="4356506" y="4458424"/>
            <a:ext cx="7058695" cy="973708"/>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63" name="Rounded Rectangle 62">
            <a:extLst>
              <a:ext uri="{FF2B5EF4-FFF2-40B4-BE49-F238E27FC236}">
                <a16:creationId xmlns:a16="http://schemas.microsoft.com/office/drawing/2014/main" id="{99F63D1B-7831-2C4C-9B79-34577BFEBF25}"/>
              </a:ext>
            </a:extLst>
          </p:cNvPr>
          <p:cNvSpPr/>
          <p:nvPr/>
        </p:nvSpPr>
        <p:spPr>
          <a:xfrm>
            <a:off x="4356508" y="4458424"/>
            <a:ext cx="2590716" cy="97370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64" name="Oval 63">
            <a:extLst>
              <a:ext uri="{FF2B5EF4-FFF2-40B4-BE49-F238E27FC236}">
                <a16:creationId xmlns:a16="http://schemas.microsoft.com/office/drawing/2014/main" id="{149A5806-49A7-694F-AB63-DF6EAE03724B}"/>
              </a:ext>
            </a:extLst>
          </p:cNvPr>
          <p:cNvSpPr/>
          <p:nvPr/>
        </p:nvSpPr>
        <p:spPr>
          <a:xfrm>
            <a:off x="4356507" y="4458424"/>
            <a:ext cx="841926" cy="9737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65" name="TextBox 64">
            <a:extLst>
              <a:ext uri="{FF2B5EF4-FFF2-40B4-BE49-F238E27FC236}">
                <a16:creationId xmlns:a16="http://schemas.microsoft.com/office/drawing/2014/main" id="{6BD89944-1A3B-034C-958C-4BA5E74E968D}"/>
              </a:ext>
            </a:extLst>
          </p:cNvPr>
          <p:cNvSpPr txBox="1"/>
          <p:nvPr/>
        </p:nvSpPr>
        <p:spPr>
          <a:xfrm>
            <a:off x="4625146" y="4776001"/>
            <a:ext cx="303288"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4</a:t>
            </a:r>
          </a:p>
        </p:txBody>
      </p:sp>
      <p:sp>
        <p:nvSpPr>
          <p:cNvPr id="66" name="TextBox 65">
            <a:extLst>
              <a:ext uri="{FF2B5EF4-FFF2-40B4-BE49-F238E27FC236}">
                <a16:creationId xmlns:a16="http://schemas.microsoft.com/office/drawing/2014/main" id="{1087E5EB-8A59-5645-B187-F7859396A6AB}"/>
              </a:ext>
            </a:extLst>
          </p:cNvPr>
          <p:cNvSpPr txBox="1"/>
          <p:nvPr/>
        </p:nvSpPr>
        <p:spPr>
          <a:xfrm>
            <a:off x="5235573" y="4560976"/>
            <a:ext cx="1478289" cy="669414"/>
          </a:xfrm>
          <a:prstGeom prst="rect">
            <a:avLst/>
          </a:prstGeom>
          <a:noFill/>
        </p:spPr>
        <p:txBody>
          <a:bodyPr wrap="none" rtlCol="0" anchor="ctr" anchorCtr="0">
            <a:spAutoFit/>
          </a:bodyPr>
          <a:lstStyle/>
          <a:p>
            <a:pPr algn="ctr">
              <a:lnSpc>
                <a:spcPts val="4500"/>
              </a:lnSpc>
            </a:pPr>
            <a:r>
              <a:rPr lang="en-US" sz="1600" b="1" dirty="0">
                <a:solidFill>
                  <a:schemeClr val="bg1"/>
                </a:solidFill>
                <a:latin typeface="Poppins" pitchFamily="2" charset="77"/>
                <a:ea typeface="League Spartan" charset="0"/>
                <a:cs typeface="Poppins" pitchFamily="2" charset="77"/>
              </a:rPr>
              <a:t>Development</a:t>
            </a:r>
          </a:p>
        </p:txBody>
      </p:sp>
      <p:sp>
        <p:nvSpPr>
          <p:cNvPr id="67" name="TextBox 66">
            <a:extLst>
              <a:ext uri="{FF2B5EF4-FFF2-40B4-BE49-F238E27FC236}">
                <a16:creationId xmlns:a16="http://schemas.microsoft.com/office/drawing/2014/main" id="{1D5270F6-534B-D44D-8630-E71903E30E7D}"/>
              </a:ext>
            </a:extLst>
          </p:cNvPr>
          <p:cNvSpPr txBox="1"/>
          <p:nvPr/>
        </p:nvSpPr>
        <p:spPr>
          <a:xfrm>
            <a:off x="7042115" y="4529778"/>
            <a:ext cx="4471302" cy="830997"/>
          </a:xfrm>
          <a:prstGeom prst="rect">
            <a:avLst/>
          </a:prstGeom>
          <a:noFill/>
        </p:spPr>
        <p:txBody>
          <a:bodyPr wrap="square" rtlCol="0" anchor="ctr" anchorCtr="0">
            <a:spAutoFit/>
          </a:bodyPr>
          <a:lstStyle/>
          <a:p>
            <a:r>
              <a:rPr lang="en-GB" sz="1600" dirty="0">
                <a:solidFill>
                  <a:schemeClr val="bg1"/>
                </a:solidFill>
              </a:rPr>
              <a:t>Developed based on a constellation of 19 implementation theories, models or frameworks that are published in peer-reviewed journals.</a:t>
            </a:r>
          </a:p>
        </p:txBody>
      </p:sp>
      <p:sp>
        <p:nvSpPr>
          <p:cNvPr id="68" name="Rounded Rectangle 67">
            <a:extLst>
              <a:ext uri="{FF2B5EF4-FFF2-40B4-BE49-F238E27FC236}">
                <a16:creationId xmlns:a16="http://schemas.microsoft.com/office/drawing/2014/main" id="{4CF3FEFD-F1A1-8C4F-9C98-4197E45E5130}"/>
              </a:ext>
            </a:extLst>
          </p:cNvPr>
          <p:cNvSpPr/>
          <p:nvPr/>
        </p:nvSpPr>
        <p:spPr>
          <a:xfrm>
            <a:off x="4356506" y="1902943"/>
            <a:ext cx="7058695" cy="973708"/>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69" name="Rounded Rectangle 68">
            <a:extLst>
              <a:ext uri="{FF2B5EF4-FFF2-40B4-BE49-F238E27FC236}">
                <a16:creationId xmlns:a16="http://schemas.microsoft.com/office/drawing/2014/main" id="{7B2F4EFE-CFA4-0949-91E7-26B3FE3FF472}"/>
              </a:ext>
            </a:extLst>
          </p:cNvPr>
          <p:cNvSpPr/>
          <p:nvPr/>
        </p:nvSpPr>
        <p:spPr>
          <a:xfrm>
            <a:off x="4356507" y="1902943"/>
            <a:ext cx="3507599" cy="9737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0" name="Oval 69">
            <a:extLst>
              <a:ext uri="{FF2B5EF4-FFF2-40B4-BE49-F238E27FC236}">
                <a16:creationId xmlns:a16="http://schemas.microsoft.com/office/drawing/2014/main" id="{B93567B8-366D-8B47-A6D9-3C54C8A94E5A}"/>
              </a:ext>
            </a:extLst>
          </p:cNvPr>
          <p:cNvSpPr/>
          <p:nvPr/>
        </p:nvSpPr>
        <p:spPr>
          <a:xfrm>
            <a:off x="4356507" y="1902943"/>
            <a:ext cx="841926" cy="97370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1" name="TextBox 70">
            <a:extLst>
              <a:ext uri="{FF2B5EF4-FFF2-40B4-BE49-F238E27FC236}">
                <a16:creationId xmlns:a16="http://schemas.microsoft.com/office/drawing/2014/main" id="{954A4F46-4189-B148-9E16-7C3373121109}"/>
              </a:ext>
            </a:extLst>
          </p:cNvPr>
          <p:cNvSpPr txBox="1"/>
          <p:nvPr/>
        </p:nvSpPr>
        <p:spPr>
          <a:xfrm>
            <a:off x="4625146" y="2220520"/>
            <a:ext cx="303288"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2</a:t>
            </a:r>
          </a:p>
        </p:txBody>
      </p:sp>
      <p:sp>
        <p:nvSpPr>
          <p:cNvPr id="72" name="TextBox 71">
            <a:extLst>
              <a:ext uri="{FF2B5EF4-FFF2-40B4-BE49-F238E27FC236}">
                <a16:creationId xmlns:a16="http://schemas.microsoft.com/office/drawing/2014/main" id="{2A5A1417-5A11-4D42-BD7D-9046B68A2CB5}"/>
              </a:ext>
            </a:extLst>
          </p:cNvPr>
          <p:cNvSpPr txBox="1"/>
          <p:nvPr/>
        </p:nvSpPr>
        <p:spPr>
          <a:xfrm>
            <a:off x="5599768" y="1973638"/>
            <a:ext cx="1292341" cy="669414"/>
          </a:xfrm>
          <a:prstGeom prst="rect">
            <a:avLst/>
          </a:prstGeom>
          <a:noFill/>
        </p:spPr>
        <p:txBody>
          <a:bodyPr wrap="none" rtlCol="0" anchor="ctr" anchorCtr="0">
            <a:spAutoFit/>
          </a:bodyPr>
          <a:lstStyle/>
          <a:p>
            <a:pPr algn="ctr">
              <a:lnSpc>
                <a:spcPts val="4500"/>
              </a:lnSpc>
            </a:pPr>
            <a:r>
              <a:rPr lang="en-US" sz="1600" b="1" dirty="0">
                <a:solidFill>
                  <a:schemeClr val="bg1"/>
                </a:solidFill>
                <a:latin typeface="Poppins" pitchFamily="2" charset="77"/>
                <a:ea typeface="League Spartan" charset="0"/>
                <a:cs typeface="Poppins" pitchFamily="2" charset="77"/>
              </a:rPr>
              <a:t>Application</a:t>
            </a:r>
          </a:p>
        </p:txBody>
      </p:sp>
      <p:sp>
        <p:nvSpPr>
          <p:cNvPr id="73" name="TextBox 72">
            <a:extLst>
              <a:ext uri="{FF2B5EF4-FFF2-40B4-BE49-F238E27FC236}">
                <a16:creationId xmlns:a16="http://schemas.microsoft.com/office/drawing/2014/main" id="{E94510FF-D2E0-284E-8F01-2396CEA8C066}"/>
              </a:ext>
            </a:extLst>
          </p:cNvPr>
          <p:cNvSpPr txBox="1"/>
          <p:nvPr/>
        </p:nvSpPr>
        <p:spPr>
          <a:xfrm>
            <a:off x="8082243" y="2097407"/>
            <a:ext cx="3093822" cy="584775"/>
          </a:xfrm>
          <a:prstGeom prst="rect">
            <a:avLst/>
          </a:prstGeom>
          <a:noFill/>
        </p:spPr>
        <p:txBody>
          <a:bodyPr wrap="square" rtlCol="0" anchor="ctr" anchorCtr="0">
            <a:spAutoFit/>
          </a:bodyPr>
          <a:lstStyle/>
          <a:p>
            <a:r>
              <a:rPr lang="en-GB" sz="1600" dirty="0">
                <a:solidFill>
                  <a:schemeClr val="bg1"/>
                </a:solidFill>
              </a:rPr>
              <a:t>Increasingly used in healthcare-related implementation research.</a:t>
            </a:r>
          </a:p>
        </p:txBody>
      </p:sp>
      <p:sp>
        <p:nvSpPr>
          <p:cNvPr id="74" name="Oval 73">
            <a:extLst>
              <a:ext uri="{FF2B5EF4-FFF2-40B4-BE49-F238E27FC236}">
                <a16:creationId xmlns:a16="http://schemas.microsoft.com/office/drawing/2014/main" id="{30BEF143-5844-AB44-AC91-1DC6E3E19539}"/>
              </a:ext>
            </a:extLst>
          </p:cNvPr>
          <p:cNvSpPr>
            <a:spLocks noChangeAspect="1"/>
          </p:cNvSpPr>
          <p:nvPr/>
        </p:nvSpPr>
        <p:spPr>
          <a:xfrm>
            <a:off x="3880729" y="3523900"/>
            <a:ext cx="248397" cy="2872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5" name="Oval 74">
            <a:extLst>
              <a:ext uri="{FF2B5EF4-FFF2-40B4-BE49-F238E27FC236}">
                <a16:creationId xmlns:a16="http://schemas.microsoft.com/office/drawing/2014/main" id="{2661C319-4AFF-F84E-8C5E-01F867E1B4E9}"/>
              </a:ext>
            </a:extLst>
          </p:cNvPr>
          <p:cNvSpPr>
            <a:spLocks noChangeAspect="1"/>
          </p:cNvSpPr>
          <p:nvPr/>
        </p:nvSpPr>
        <p:spPr>
          <a:xfrm>
            <a:off x="2663586" y="1476113"/>
            <a:ext cx="248397" cy="2872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6" name="Oval 75">
            <a:extLst>
              <a:ext uri="{FF2B5EF4-FFF2-40B4-BE49-F238E27FC236}">
                <a16:creationId xmlns:a16="http://schemas.microsoft.com/office/drawing/2014/main" id="{FC3B75E2-012A-B947-8478-B54A2A7D6A9F}"/>
              </a:ext>
            </a:extLst>
          </p:cNvPr>
          <p:cNvSpPr>
            <a:spLocks noChangeAspect="1"/>
          </p:cNvSpPr>
          <p:nvPr/>
        </p:nvSpPr>
        <p:spPr>
          <a:xfrm>
            <a:off x="2663586" y="5586051"/>
            <a:ext cx="248397" cy="2872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7" name="Oval 76">
            <a:extLst>
              <a:ext uri="{FF2B5EF4-FFF2-40B4-BE49-F238E27FC236}">
                <a16:creationId xmlns:a16="http://schemas.microsoft.com/office/drawing/2014/main" id="{ABDB2C88-D278-F54D-98E4-BA83B7549441}"/>
              </a:ext>
            </a:extLst>
          </p:cNvPr>
          <p:cNvSpPr>
            <a:spLocks noChangeAspect="1"/>
          </p:cNvSpPr>
          <p:nvPr/>
        </p:nvSpPr>
        <p:spPr>
          <a:xfrm>
            <a:off x="3527846" y="4801639"/>
            <a:ext cx="248397" cy="2872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8" name="Oval 77">
            <a:extLst>
              <a:ext uri="{FF2B5EF4-FFF2-40B4-BE49-F238E27FC236}">
                <a16:creationId xmlns:a16="http://schemas.microsoft.com/office/drawing/2014/main" id="{5DA389BA-4CE0-6249-BD6C-D3FB48F90415}"/>
              </a:ext>
            </a:extLst>
          </p:cNvPr>
          <p:cNvSpPr>
            <a:spLocks noChangeAspect="1"/>
          </p:cNvSpPr>
          <p:nvPr/>
        </p:nvSpPr>
        <p:spPr>
          <a:xfrm>
            <a:off x="3527846" y="2246158"/>
            <a:ext cx="248397" cy="2872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Lato Light" panose="020F0502020204030203" pitchFamily="34" charset="0"/>
            </a:endParaRPr>
          </a:p>
        </p:txBody>
      </p:sp>
      <p:sp>
        <p:nvSpPr>
          <p:cNvPr id="79" name="TextBox 78">
            <a:extLst>
              <a:ext uri="{FF2B5EF4-FFF2-40B4-BE49-F238E27FC236}">
                <a16:creationId xmlns:a16="http://schemas.microsoft.com/office/drawing/2014/main" id="{073535C4-2D7A-F140-B199-3BFE71B2C36C}"/>
              </a:ext>
            </a:extLst>
          </p:cNvPr>
          <p:cNvSpPr txBox="1"/>
          <p:nvPr/>
        </p:nvSpPr>
        <p:spPr>
          <a:xfrm>
            <a:off x="1174356" y="2702179"/>
            <a:ext cx="2194067" cy="1323439"/>
          </a:xfrm>
          <a:prstGeom prst="rect">
            <a:avLst/>
          </a:prstGeom>
          <a:noFill/>
        </p:spPr>
        <p:txBody>
          <a:bodyPr wrap="square" rtlCol="0" anchor="ctr">
            <a:spAutoFit/>
          </a:bodyPr>
          <a:lstStyle/>
          <a:p>
            <a:pPr algn="ctr"/>
            <a:r>
              <a:rPr lang="en-GB" sz="2000" b="1" dirty="0"/>
              <a:t>Consolidated Framework for Implementation Research (CFIR)</a:t>
            </a:r>
            <a:endParaRPr lang="en-US" sz="2000" b="1" dirty="0">
              <a:solidFill>
                <a:schemeClr val="tx2"/>
              </a:solidFill>
              <a:latin typeface="Poppins" pitchFamily="2" charset="77"/>
              <a:cs typeface="Poppins" pitchFamily="2" charset="77"/>
            </a:endParaRPr>
          </a:p>
        </p:txBody>
      </p:sp>
    </p:spTree>
    <p:extLst>
      <p:ext uri="{BB962C8B-B14F-4D97-AF65-F5344CB8AC3E}">
        <p14:creationId xmlns:p14="http://schemas.microsoft.com/office/powerpoint/2010/main" val="348712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4965" y="345166"/>
            <a:ext cx="7540521" cy="843011"/>
          </a:xfrm>
          <a:prstGeom prst="rect">
            <a:avLst/>
          </a:prstGeom>
        </p:spPr>
      </p:pic>
      <p:pic>
        <p:nvPicPr>
          <p:cNvPr id="5" name="Picture 4"/>
          <p:cNvPicPr/>
          <p:nvPr/>
        </p:nvPicPr>
        <p:blipFill>
          <a:blip r:embed="rId3"/>
          <a:stretch>
            <a:fillRect/>
          </a:stretch>
        </p:blipFill>
        <p:spPr>
          <a:xfrm>
            <a:off x="1379162" y="1639957"/>
            <a:ext cx="9929193" cy="4442791"/>
          </a:xfrm>
          <a:prstGeom prst="rect">
            <a:avLst/>
          </a:prstGeom>
          <a:ln>
            <a:solidFill>
              <a:schemeClr val="tx2">
                <a:lumMod val="90000"/>
                <a:lumOff val="10000"/>
              </a:schemeClr>
            </a:solidFill>
          </a:ln>
        </p:spPr>
      </p:pic>
      <p:sp>
        <p:nvSpPr>
          <p:cNvPr id="2" name="Rectangle 1"/>
          <p:cNvSpPr/>
          <p:nvPr/>
        </p:nvSpPr>
        <p:spPr>
          <a:xfrm>
            <a:off x="4012660" y="6230590"/>
            <a:ext cx="5417573" cy="369332"/>
          </a:xfrm>
          <a:prstGeom prst="rect">
            <a:avLst/>
          </a:prstGeom>
        </p:spPr>
        <p:txBody>
          <a:bodyPr wrap="none">
            <a:spAutoFit/>
          </a:bodyPr>
          <a:lstStyle/>
          <a:p>
            <a:r>
              <a:rPr lang="en-US" dirty="0"/>
              <a:t>Map produced by Mind Manager from Coral Corporate</a:t>
            </a:r>
          </a:p>
        </p:txBody>
      </p:sp>
    </p:spTree>
    <p:extLst>
      <p:ext uri="{BB962C8B-B14F-4D97-AF65-F5344CB8AC3E}">
        <p14:creationId xmlns:p14="http://schemas.microsoft.com/office/powerpoint/2010/main" val="265277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313">
            <a:extLst>
              <a:ext uri="{FF2B5EF4-FFF2-40B4-BE49-F238E27FC236}">
                <a16:creationId xmlns:a16="http://schemas.microsoft.com/office/drawing/2014/main" id="{85A20853-8B64-2741-8495-FB3211E9DF01}"/>
              </a:ext>
            </a:extLst>
          </p:cNvPr>
          <p:cNvSpPr>
            <a:spLocks noChangeArrowheads="1"/>
          </p:cNvSpPr>
          <p:nvPr/>
        </p:nvSpPr>
        <p:spPr bwMode="auto">
          <a:xfrm>
            <a:off x="3086545" y="1653317"/>
            <a:ext cx="8144672" cy="1172075"/>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56" name="Freeform 315">
            <a:extLst>
              <a:ext uri="{FF2B5EF4-FFF2-40B4-BE49-F238E27FC236}">
                <a16:creationId xmlns:a16="http://schemas.microsoft.com/office/drawing/2014/main" id="{F96AB8B8-AB37-C54B-B156-5753FE2516FC}"/>
              </a:ext>
            </a:extLst>
          </p:cNvPr>
          <p:cNvSpPr>
            <a:spLocks noChangeArrowheads="1"/>
          </p:cNvSpPr>
          <p:nvPr/>
        </p:nvSpPr>
        <p:spPr bwMode="auto">
          <a:xfrm>
            <a:off x="3049465" y="1540670"/>
            <a:ext cx="447603" cy="112648"/>
          </a:xfrm>
          <a:custGeom>
            <a:avLst/>
            <a:gdLst>
              <a:gd name="T0" fmla="*/ 62 w 745"/>
              <a:gd name="T1" fmla="*/ 103 h 186"/>
              <a:gd name="T2" fmla="*/ 62 w 745"/>
              <a:gd name="T3" fmla="*/ 168 h 186"/>
              <a:gd name="T4" fmla="*/ 62 w 745"/>
              <a:gd name="T5" fmla="*/ 185 h 186"/>
              <a:gd name="T6" fmla="*/ 744 w 745"/>
              <a:gd name="T7" fmla="*/ 185 h 186"/>
              <a:gd name="T8" fmla="*/ 0 w 745"/>
              <a:gd name="T9" fmla="*/ 0 h 186"/>
              <a:gd name="T10" fmla="*/ 0 w 745"/>
              <a:gd name="T11" fmla="*/ 0 h 186"/>
              <a:gd name="T12" fmla="*/ 62 w 745"/>
              <a:gd name="T13" fmla="*/ 103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103"/>
                </a:moveTo>
                <a:lnTo>
                  <a:pt x="62" y="168"/>
                </a:lnTo>
                <a:lnTo>
                  <a:pt x="62" y="185"/>
                </a:lnTo>
                <a:lnTo>
                  <a:pt x="744" y="185"/>
                </a:lnTo>
                <a:lnTo>
                  <a:pt x="0" y="0"/>
                </a:lnTo>
                <a:lnTo>
                  <a:pt x="0" y="0"/>
                </a:lnTo>
                <a:cubicBezTo>
                  <a:pt x="37" y="20"/>
                  <a:pt x="62" y="59"/>
                  <a:pt x="62" y="103"/>
                </a:cubicBezTo>
              </a:path>
            </a:pathLst>
          </a:custGeom>
          <a:solidFill>
            <a:schemeClr val="accent1">
              <a:alpha val="50000"/>
            </a:schemeClr>
          </a:solidFill>
          <a:ln>
            <a:noFill/>
          </a:ln>
          <a:effectLst/>
        </p:spPr>
        <p:txBody>
          <a:bodyPr wrap="none" anchor="ctr"/>
          <a:lstStyle/>
          <a:p>
            <a:endParaRPr lang="en-US" sz="1600" dirty="0">
              <a:latin typeface="Poppins" pitchFamily="2" charset="77"/>
            </a:endParaRPr>
          </a:p>
        </p:txBody>
      </p:sp>
      <p:sp>
        <p:nvSpPr>
          <p:cNvPr id="57" name="Freeform 316">
            <a:extLst>
              <a:ext uri="{FF2B5EF4-FFF2-40B4-BE49-F238E27FC236}">
                <a16:creationId xmlns:a16="http://schemas.microsoft.com/office/drawing/2014/main" id="{3D5D745D-36EA-5B4A-89BB-25D10244417F}"/>
              </a:ext>
            </a:extLst>
          </p:cNvPr>
          <p:cNvSpPr>
            <a:spLocks noChangeArrowheads="1"/>
          </p:cNvSpPr>
          <p:nvPr/>
        </p:nvSpPr>
        <p:spPr bwMode="auto">
          <a:xfrm>
            <a:off x="3049465" y="2828074"/>
            <a:ext cx="447603" cy="112648"/>
          </a:xfrm>
          <a:custGeom>
            <a:avLst/>
            <a:gdLst>
              <a:gd name="T0" fmla="*/ 62 w 745"/>
              <a:gd name="T1" fmla="*/ 0 h 187"/>
              <a:gd name="T2" fmla="*/ 62 w 745"/>
              <a:gd name="T3" fmla="*/ 19 h 187"/>
              <a:gd name="T4" fmla="*/ 62 w 745"/>
              <a:gd name="T5" fmla="*/ 83 h 187"/>
              <a:gd name="T6" fmla="*/ 62 w 745"/>
              <a:gd name="T7" fmla="*/ 83 h 187"/>
              <a:gd name="T8" fmla="*/ 0 w 745"/>
              <a:gd name="T9" fmla="*/ 186 h 187"/>
              <a:gd name="T10" fmla="*/ 744 w 745"/>
              <a:gd name="T11" fmla="*/ 0 h 187"/>
              <a:gd name="T12" fmla="*/ 62 w 74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0"/>
                </a:moveTo>
                <a:lnTo>
                  <a:pt x="62" y="19"/>
                </a:lnTo>
                <a:lnTo>
                  <a:pt x="62" y="83"/>
                </a:lnTo>
                <a:lnTo>
                  <a:pt x="62" y="83"/>
                </a:lnTo>
                <a:cubicBezTo>
                  <a:pt x="62" y="128"/>
                  <a:pt x="37" y="166"/>
                  <a:pt x="0" y="186"/>
                </a:cubicBezTo>
                <a:lnTo>
                  <a:pt x="744" y="0"/>
                </a:lnTo>
                <a:lnTo>
                  <a:pt x="62" y="0"/>
                </a:lnTo>
              </a:path>
            </a:pathLst>
          </a:custGeom>
          <a:solidFill>
            <a:schemeClr val="accent1">
              <a:alpha val="50000"/>
            </a:schemeClr>
          </a:solidFill>
          <a:ln>
            <a:noFill/>
          </a:ln>
          <a:effectLst/>
        </p:spPr>
        <p:txBody>
          <a:bodyPr wrap="none" anchor="ctr"/>
          <a:lstStyle/>
          <a:p>
            <a:endParaRPr lang="en-US" sz="1600" dirty="0">
              <a:latin typeface="Poppins" pitchFamily="2" charset="77"/>
            </a:endParaRPr>
          </a:p>
        </p:txBody>
      </p:sp>
      <p:sp>
        <p:nvSpPr>
          <p:cNvPr id="58" name="Freeform 317">
            <a:extLst>
              <a:ext uri="{FF2B5EF4-FFF2-40B4-BE49-F238E27FC236}">
                <a16:creationId xmlns:a16="http://schemas.microsoft.com/office/drawing/2014/main" id="{2D00CB9A-B5B3-1C40-8DE0-27CBB3F4E6F7}"/>
              </a:ext>
            </a:extLst>
          </p:cNvPr>
          <p:cNvSpPr>
            <a:spLocks noChangeArrowheads="1"/>
          </p:cNvSpPr>
          <p:nvPr/>
        </p:nvSpPr>
        <p:spPr bwMode="auto">
          <a:xfrm>
            <a:off x="1831134" y="1532624"/>
            <a:ext cx="1255410" cy="1413461"/>
          </a:xfrm>
          <a:custGeom>
            <a:avLst/>
            <a:gdLst>
              <a:gd name="T0" fmla="*/ 2026 w 2089"/>
              <a:gd name="T1" fmla="*/ 13 h 2326"/>
              <a:gd name="T2" fmla="*/ 2026 w 2089"/>
              <a:gd name="T3" fmla="*/ 13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2 h 2326"/>
              <a:gd name="T22" fmla="*/ 2026 w 2089"/>
              <a:gd name="T23" fmla="*/ 2312 h 2326"/>
              <a:gd name="T24" fmla="*/ 2088 w 2089"/>
              <a:gd name="T25" fmla="*/ 2209 h 2326"/>
              <a:gd name="T26" fmla="*/ 2088 w 2089"/>
              <a:gd name="T27" fmla="*/ 2145 h 2326"/>
              <a:gd name="T28" fmla="*/ 2088 w 2089"/>
              <a:gd name="T29" fmla="*/ 2126 h 2326"/>
              <a:gd name="T30" fmla="*/ 2088 w 2089"/>
              <a:gd name="T31" fmla="*/ 198 h 2326"/>
              <a:gd name="T32" fmla="*/ 2088 w 2089"/>
              <a:gd name="T33" fmla="*/ 181 h 2326"/>
              <a:gd name="T34" fmla="*/ 2088 w 2089"/>
              <a:gd name="T35" fmla="*/ 116 h 2326"/>
              <a:gd name="T36" fmla="*/ 2088 w 2089"/>
              <a:gd name="T37" fmla="*/ 116 h 2326"/>
              <a:gd name="T38" fmla="*/ 2026 w 2089"/>
              <a:gd name="T39" fmla="*/ 13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3"/>
                </a:moveTo>
                <a:lnTo>
                  <a:pt x="2026" y="13"/>
                </a:lnTo>
                <a:cubicBezTo>
                  <a:pt x="2009" y="4"/>
                  <a:pt x="1991" y="0"/>
                  <a:pt x="1972" y="0"/>
                </a:cubicBezTo>
                <a:lnTo>
                  <a:pt x="117" y="0"/>
                </a:lnTo>
                <a:lnTo>
                  <a:pt x="117" y="0"/>
                </a:lnTo>
                <a:cubicBezTo>
                  <a:pt x="52" y="0"/>
                  <a:pt x="0" y="52"/>
                  <a:pt x="0" y="116"/>
                </a:cubicBezTo>
                <a:lnTo>
                  <a:pt x="0" y="2209"/>
                </a:lnTo>
                <a:lnTo>
                  <a:pt x="0" y="2209"/>
                </a:lnTo>
                <a:cubicBezTo>
                  <a:pt x="0" y="2273"/>
                  <a:pt x="52" y="2325"/>
                  <a:pt x="117" y="2325"/>
                </a:cubicBezTo>
                <a:lnTo>
                  <a:pt x="1972" y="2325"/>
                </a:lnTo>
                <a:lnTo>
                  <a:pt x="2026" y="2312"/>
                </a:lnTo>
                <a:lnTo>
                  <a:pt x="2026" y="2312"/>
                </a:lnTo>
                <a:cubicBezTo>
                  <a:pt x="2063" y="2292"/>
                  <a:pt x="2088" y="2254"/>
                  <a:pt x="2088" y="2209"/>
                </a:cubicBezTo>
                <a:lnTo>
                  <a:pt x="2088" y="2145"/>
                </a:lnTo>
                <a:lnTo>
                  <a:pt x="2088" y="2126"/>
                </a:lnTo>
                <a:lnTo>
                  <a:pt x="2088" y="198"/>
                </a:lnTo>
                <a:lnTo>
                  <a:pt x="2088" y="181"/>
                </a:lnTo>
                <a:lnTo>
                  <a:pt x="2088" y="116"/>
                </a:lnTo>
                <a:lnTo>
                  <a:pt x="2088" y="116"/>
                </a:lnTo>
                <a:cubicBezTo>
                  <a:pt x="2088" y="72"/>
                  <a:pt x="2063" y="33"/>
                  <a:pt x="2026" y="13"/>
                </a:cubicBezTo>
              </a:path>
            </a:pathLst>
          </a:custGeom>
          <a:solidFill>
            <a:schemeClr val="accent1"/>
          </a:solidFill>
          <a:ln>
            <a:noFill/>
          </a:ln>
          <a:effectLst/>
        </p:spPr>
        <p:txBody>
          <a:bodyPr wrap="none" anchor="ctr"/>
          <a:lstStyle/>
          <a:p>
            <a:endParaRPr lang="en-US" sz="1600" dirty="0">
              <a:latin typeface="Poppins" pitchFamily="2" charset="77"/>
            </a:endParaRPr>
          </a:p>
        </p:txBody>
      </p:sp>
      <p:sp>
        <p:nvSpPr>
          <p:cNvPr id="59" name="Freeform 318">
            <a:extLst>
              <a:ext uri="{FF2B5EF4-FFF2-40B4-BE49-F238E27FC236}">
                <a16:creationId xmlns:a16="http://schemas.microsoft.com/office/drawing/2014/main" id="{DCAD0AFC-4EDC-634E-9137-576ADB169BD3}"/>
              </a:ext>
            </a:extLst>
          </p:cNvPr>
          <p:cNvSpPr>
            <a:spLocks noChangeArrowheads="1"/>
          </p:cNvSpPr>
          <p:nvPr/>
        </p:nvSpPr>
        <p:spPr bwMode="auto">
          <a:xfrm>
            <a:off x="3086545" y="3208931"/>
            <a:ext cx="8144672" cy="1172075"/>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60" name="Freeform 320">
            <a:extLst>
              <a:ext uri="{FF2B5EF4-FFF2-40B4-BE49-F238E27FC236}">
                <a16:creationId xmlns:a16="http://schemas.microsoft.com/office/drawing/2014/main" id="{25108DC2-2E0C-9344-B593-5F2671C3F3AB}"/>
              </a:ext>
            </a:extLst>
          </p:cNvPr>
          <p:cNvSpPr>
            <a:spLocks noChangeArrowheads="1"/>
          </p:cNvSpPr>
          <p:nvPr/>
        </p:nvSpPr>
        <p:spPr bwMode="auto">
          <a:xfrm>
            <a:off x="3049465" y="3096284"/>
            <a:ext cx="447603" cy="112648"/>
          </a:xfrm>
          <a:custGeom>
            <a:avLst/>
            <a:gdLst>
              <a:gd name="T0" fmla="*/ 62 w 745"/>
              <a:gd name="T1" fmla="*/ 102 h 185"/>
              <a:gd name="T2" fmla="*/ 62 w 745"/>
              <a:gd name="T3" fmla="*/ 166 h 185"/>
              <a:gd name="T4" fmla="*/ 62 w 745"/>
              <a:gd name="T5" fmla="*/ 184 h 185"/>
              <a:gd name="T6" fmla="*/ 744 w 745"/>
              <a:gd name="T7" fmla="*/ 184 h 185"/>
              <a:gd name="T8" fmla="*/ 0 w 745"/>
              <a:gd name="T9" fmla="*/ 0 h 185"/>
              <a:gd name="T10" fmla="*/ 0 w 745"/>
              <a:gd name="T11" fmla="*/ 0 h 185"/>
              <a:gd name="T12" fmla="*/ 62 w 745"/>
              <a:gd name="T13" fmla="*/ 102 h 185"/>
            </a:gdLst>
            <a:ahLst/>
            <a:cxnLst>
              <a:cxn ang="0">
                <a:pos x="T0" y="T1"/>
              </a:cxn>
              <a:cxn ang="0">
                <a:pos x="T2" y="T3"/>
              </a:cxn>
              <a:cxn ang="0">
                <a:pos x="T4" y="T5"/>
              </a:cxn>
              <a:cxn ang="0">
                <a:pos x="T6" y="T7"/>
              </a:cxn>
              <a:cxn ang="0">
                <a:pos x="T8" y="T9"/>
              </a:cxn>
              <a:cxn ang="0">
                <a:pos x="T10" y="T11"/>
              </a:cxn>
              <a:cxn ang="0">
                <a:pos x="T12" y="T13"/>
              </a:cxn>
            </a:cxnLst>
            <a:rect l="0" t="0" r="r" b="b"/>
            <a:pathLst>
              <a:path w="745" h="185">
                <a:moveTo>
                  <a:pt x="62" y="102"/>
                </a:moveTo>
                <a:lnTo>
                  <a:pt x="62" y="166"/>
                </a:lnTo>
                <a:lnTo>
                  <a:pt x="62" y="184"/>
                </a:lnTo>
                <a:lnTo>
                  <a:pt x="744" y="184"/>
                </a:lnTo>
                <a:lnTo>
                  <a:pt x="0" y="0"/>
                </a:lnTo>
                <a:lnTo>
                  <a:pt x="0" y="0"/>
                </a:lnTo>
                <a:cubicBezTo>
                  <a:pt x="37" y="19"/>
                  <a:pt x="62" y="58"/>
                  <a:pt x="62" y="102"/>
                </a:cubicBezTo>
              </a:path>
            </a:pathLst>
          </a:custGeom>
          <a:solidFill>
            <a:schemeClr val="accent2">
              <a:alpha val="50000"/>
            </a:schemeClr>
          </a:solidFill>
          <a:ln>
            <a:noFill/>
          </a:ln>
          <a:effectLst/>
        </p:spPr>
        <p:txBody>
          <a:bodyPr wrap="none" anchor="ctr"/>
          <a:lstStyle/>
          <a:p>
            <a:endParaRPr lang="en-US" sz="1600" dirty="0">
              <a:latin typeface="Poppins" pitchFamily="2" charset="77"/>
            </a:endParaRPr>
          </a:p>
        </p:txBody>
      </p:sp>
      <p:sp>
        <p:nvSpPr>
          <p:cNvPr id="61" name="Freeform 321">
            <a:extLst>
              <a:ext uri="{FF2B5EF4-FFF2-40B4-BE49-F238E27FC236}">
                <a16:creationId xmlns:a16="http://schemas.microsoft.com/office/drawing/2014/main" id="{4BEA5973-2B4C-324A-BD45-C66950958292}"/>
              </a:ext>
            </a:extLst>
          </p:cNvPr>
          <p:cNvSpPr>
            <a:spLocks noChangeArrowheads="1"/>
          </p:cNvSpPr>
          <p:nvPr/>
        </p:nvSpPr>
        <p:spPr bwMode="auto">
          <a:xfrm>
            <a:off x="3049465" y="4381005"/>
            <a:ext cx="447603" cy="112648"/>
          </a:xfrm>
          <a:custGeom>
            <a:avLst/>
            <a:gdLst>
              <a:gd name="T0" fmla="*/ 62 w 745"/>
              <a:gd name="T1" fmla="*/ 0 h 186"/>
              <a:gd name="T2" fmla="*/ 62 w 745"/>
              <a:gd name="T3" fmla="*/ 18 h 186"/>
              <a:gd name="T4" fmla="*/ 62 w 745"/>
              <a:gd name="T5" fmla="*/ 83 h 186"/>
              <a:gd name="T6" fmla="*/ 62 w 745"/>
              <a:gd name="T7" fmla="*/ 83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3"/>
                </a:lnTo>
                <a:lnTo>
                  <a:pt x="62" y="83"/>
                </a:lnTo>
                <a:cubicBezTo>
                  <a:pt x="62" y="127"/>
                  <a:pt x="37" y="166"/>
                  <a:pt x="0" y="185"/>
                </a:cubicBezTo>
                <a:lnTo>
                  <a:pt x="744" y="0"/>
                </a:lnTo>
                <a:lnTo>
                  <a:pt x="62" y="0"/>
                </a:lnTo>
              </a:path>
            </a:pathLst>
          </a:custGeom>
          <a:solidFill>
            <a:schemeClr val="accent2">
              <a:alpha val="50000"/>
            </a:schemeClr>
          </a:solidFill>
          <a:ln>
            <a:noFill/>
          </a:ln>
          <a:effectLst/>
        </p:spPr>
        <p:txBody>
          <a:bodyPr wrap="none" anchor="ctr"/>
          <a:lstStyle/>
          <a:p>
            <a:endParaRPr lang="en-US" sz="1600" dirty="0">
              <a:latin typeface="Poppins" pitchFamily="2" charset="77"/>
            </a:endParaRPr>
          </a:p>
        </p:txBody>
      </p:sp>
      <p:sp>
        <p:nvSpPr>
          <p:cNvPr id="62" name="Freeform 322">
            <a:extLst>
              <a:ext uri="{FF2B5EF4-FFF2-40B4-BE49-F238E27FC236}">
                <a16:creationId xmlns:a16="http://schemas.microsoft.com/office/drawing/2014/main" id="{B365C4DC-53BD-6440-B42B-B7DFB7C88A9B}"/>
              </a:ext>
            </a:extLst>
          </p:cNvPr>
          <p:cNvSpPr>
            <a:spLocks noChangeArrowheads="1"/>
          </p:cNvSpPr>
          <p:nvPr/>
        </p:nvSpPr>
        <p:spPr bwMode="auto">
          <a:xfrm>
            <a:off x="1831134" y="3088237"/>
            <a:ext cx="1255410" cy="1413461"/>
          </a:xfrm>
          <a:custGeom>
            <a:avLst/>
            <a:gdLst>
              <a:gd name="T0" fmla="*/ 2026 w 2089"/>
              <a:gd name="T1" fmla="*/ 14 h 2326"/>
              <a:gd name="T2" fmla="*/ 2026 w 2089"/>
              <a:gd name="T3" fmla="*/ 14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1 h 2326"/>
              <a:gd name="T22" fmla="*/ 2026 w 2089"/>
              <a:gd name="T23" fmla="*/ 2311 h 2326"/>
              <a:gd name="T24" fmla="*/ 2088 w 2089"/>
              <a:gd name="T25" fmla="*/ 2209 h 2326"/>
              <a:gd name="T26" fmla="*/ 2088 w 2089"/>
              <a:gd name="T27" fmla="*/ 2144 h 2326"/>
              <a:gd name="T28" fmla="*/ 2088 w 2089"/>
              <a:gd name="T29" fmla="*/ 2126 h 2326"/>
              <a:gd name="T30" fmla="*/ 2088 w 2089"/>
              <a:gd name="T31" fmla="*/ 198 h 2326"/>
              <a:gd name="T32" fmla="*/ 2088 w 2089"/>
              <a:gd name="T33" fmla="*/ 180 h 2326"/>
              <a:gd name="T34" fmla="*/ 2088 w 2089"/>
              <a:gd name="T35" fmla="*/ 116 h 2326"/>
              <a:gd name="T36" fmla="*/ 2088 w 2089"/>
              <a:gd name="T37" fmla="*/ 116 h 2326"/>
              <a:gd name="T38" fmla="*/ 2026 w 2089"/>
              <a:gd name="T39" fmla="*/ 14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4"/>
                </a:moveTo>
                <a:lnTo>
                  <a:pt x="2026" y="14"/>
                </a:lnTo>
                <a:cubicBezTo>
                  <a:pt x="2009" y="5"/>
                  <a:pt x="1991" y="0"/>
                  <a:pt x="1972" y="0"/>
                </a:cubicBezTo>
                <a:lnTo>
                  <a:pt x="117" y="0"/>
                </a:lnTo>
                <a:lnTo>
                  <a:pt x="117" y="0"/>
                </a:lnTo>
                <a:cubicBezTo>
                  <a:pt x="52" y="0"/>
                  <a:pt x="0" y="53"/>
                  <a:pt x="0" y="116"/>
                </a:cubicBezTo>
                <a:lnTo>
                  <a:pt x="0" y="2209"/>
                </a:lnTo>
                <a:lnTo>
                  <a:pt x="0" y="2209"/>
                </a:lnTo>
                <a:cubicBezTo>
                  <a:pt x="0" y="2272"/>
                  <a:pt x="52" y="2325"/>
                  <a:pt x="117" y="2325"/>
                </a:cubicBezTo>
                <a:lnTo>
                  <a:pt x="1972" y="2325"/>
                </a:lnTo>
                <a:lnTo>
                  <a:pt x="2026" y="2311"/>
                </a:lnTo>
                <a:lnTo>
                  <a:pt x="2026" y="2311"/>
                </a:lnTo>
                <a:cubicBezTo>
                  <a:pt x="2063" y="2292"/>
                  <a:pt x="2088" y="2253"/>
                  <a:pt x="2088" y="2209"/>
                </a:cubicBezTo>
                <a:lnTo>
                  <a:pt x="2088" y="2144"/>
                </a:lnTo>
                <a:lnTo>
                  <a:pt x="2088" y="2126"/>
                </a:lnTo>
                <a:lnTo>
                  <a:pt x="2088" y="198"/>
                </a:lnTo>
                <a:lnTo>
                  <a:pt x="2088" y="180"/>
                </a:lnTo>
                <a:lnTo>
                  <a:pt x="2088" y="116"/>
                </a:lnTo>
                <a:lnTo>
                  <a:pt x="2088" y="116"/>
                </a:lnTo>
                <a:cubicBezTo>
                  <a:pt x="2088" y="72"/>
                  <a:pt x="2063" y="33"/>
                  <a:pt x="2026" y="14"/>
                </a:cubicBezTo>
              </a:path>
            </a:pathLst>
          </a:custGeom>
          <a:solidFill>
            <a:schemeClr val="accent2"/>
          </a:solidFill>
          <a:ln>
            <a:noFill/>
          </a:ln>
          <a:effectLst/>
        </p:spPr>
        <p:txBody>
          <a:bodyPr wrap="none" anchor="ctr"/>
          <a:lstStyle/>
          <a:p>
            <a:endParaRPr lang="en-US" sz="1600" dirty="0">
              <a:latin typeface="Poppins" pitchFamily="2" charset="77"/>
            </a:endParaRPr>
          </a:p>
        </p:txBody>
      </p:sp>
      <p:sp>
        <p:nvSpPr>
          <p:cNvPr id="63" name="Freeform 323">
            <a:extLst>
              <a:ext uri="{FF2B5EF4-FFF2-40B4-BE49-F238E27FC236}">
                <a16:creationId xmlns:a16="http://schemas.microsoft.com/office/drawing/2014/main" id="{9C17F065-E541-AD4A-8A3E-90784EE50D8F}"/>
              </a:ext>
            </a:extLst>
          </p:cNvPr>
          <p:cNvSpPr>
            <a:spLocks noChangeArrowheads="1"/>
          </p:cNvSpPr>
          <p:nvPr/>
        </p:nvSpPr>
        <p:spPr bwMode="auto">
          <a:xfrm>
            <a:off x="3086545" y="4761864"/>
            <a:ext cx="8144672" cy="1172073"/>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69"/>
                  <a:pt x="5437" y="1798"/>
                </a:cubicBezTo>
                <a:lnTo>
                  <a:pt x="5437" y="130"/>
                </a:lnTo>
                <a:lnTo>
                  <a:pt x="5437" y="130"/>
                </a:lnTo>
                <a:cubicBezTo>
                  <a:pt x="5437" y="58"/>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64" name="Freeform 325">
            <a:extLst>
              <a:ext uri="{FF2B5EF4-FFF2-40B4-BE49-F238E27FC236}">
                <a16:creationId xmlns:a16="http://schemas.microsoft.com/office/drawing/2014/main" id="{E039CDC5-332B-F147-B413-B454F7A353E2}"/>
              </a:ext>
            </a:extLst>
          </p:cNvPr>
          <p:cNvSpPr>
            <a:spLocks noChangeArrowheads="1"/>
          </p:cNvSpPr>
          <p:nvPr/>
        </p:nvSpPr>
        <p:spPr bwMode="auto">
          <a:xfrm>
            <a:off x="3049465" y="4649215"/>
            <a:ext cx="447603" cy="112648"/>
          </a:xfrm>
          <a:custGeom>
            <a:avLst/>
            <a:gdLst>
              <a:gd name="T0" fmla="*/ 62 w 745"/>
              <a:gd name="T1" fmla="*/ 103 h 187"/>
              <a:gd name="T2" fmla="*/ 62 w 745"/>
              <a:gd name="T3" fmla="*/ 167 h 187"/>
              <a:gd name="T4" fmla="*/ 62 w 745"/>
              <a:gd name="T5" fmla="*/ 186 h 187"/>
              <a:gd name="T6" fmla="*/ 744 w 745"/>
              <a:gd name="T7" fmla="*/ 186 h 187"/>
              <a:gd name="T8" fmla="*/ 0 w 745"/>
              <a:gd name="T9" fmla="*/ 0 h 187"/>
              <a:gd name="T10" fmla="*/ 0 w 745"/>
              <a:gd name="T11" fmla="*/ 0 h 187"/>
              <a:gd name="T12" fmla="*/ 62 w 745"/>
              <a:gd name="T13" fmla="*/ 103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103"/>
                </a:moveTo>
                <a:lnTo>
                  <a:pt x="62" y="167"/>
                </a:lnTo>
                <a:lnTo>
                  <a:pt x="62" y="186"/>
                </a:lnTo>
                <a:lnTo>
                  <a:pt x="744" y="186"/>
                </a:lnTo>
                <a:lnTo>
                  <a:pt x="0" y="0"/>
                </a:lnTo>
                <a:lnTo>
                  <a:pt x="0" y="0"/>
                </a:lnTo>
                <a:cubicBezTo>
                  <a:pt x="37" y="20"/>
                  <a:pt x="62" y="58"/>
                  <a:pt x="62" y="103"/>
                </a:cubicBezTo>
              </a:path>
            </a:pathLst>
          </a:custGeom>
          <a:solidFill>
            <a:schemeClr val="accent3">
              <a:alpha val="50000"/>
            </a:schemeClr>
          </a:solidFill>
          <a:ln>
            <a:noFill/>
          </a:ln>
          <a:effectLst/>
        </p:spPr>
        <p:txBody>
          <a:bodyPr wrap="none" anchor="ctr"/>
          <a:lstStyle/>
          <a:p>
            <a:endParaRPr lang="en-US" sz="1600" dirty="0">
              <a:latin typeface="Poppins" pitchFamily="2" charset="77"/>
            </a:endParaRPr>
          </a:p>
        </p:txBody>
      </p:sp>
      <p:sp>
        <p:nvSpPr>
          <p:cNvPr id="65" name="Freeform 326">
            <a:extLst>
              <a:ext uri="{FF2B5EF4-FFF2-40B4-BE49-F238E27FC236}">
                <a16:creationId xmlns:a16="http://schemas.microsoft.com/office/drawing/2014/main" id="{47C05464-7403-3F4C-A75C-C22667D0C5E4}"/>
              </a:ext>
            </a:extLst>
          </p:cNvPr>
          <p:cNvSpPr>
            <a:spLocks noChangeArrowheads="1"/>
          </p:cNvSpPr>
          <p:nvPr/>
        </p:nvSpPr>
        <p:spPr bwMode="auto">
          <a:xfrm>
            <a:off x="3049465" y="5936619"/>
            <a:ext cx="447603" cy="112648"/>
          </a:xfrm>
          <a:custGeom>
            <a:avLst/>
            <a:gdLst>
              <a:gd name="T0" fmla="*/ 62 w 745"/>
              <a:gd name="T1" fmla="*/ 0 h 186"/>
              <a:gd name="T2" fmla="*/ 62 w 745"/>
              <a:gd name="T3" fmla="*/ 18 h 186"/>
              <a:gd name="T4" fmla="*/ 62 w 745"/>
              <a:gd name="T5" fmla="*/ 82 h 186"/>
              <a:gd name="T6" fmla="*/ 62 w 745"/>
              <a:gd name="T7" fmla="*/ 82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2"/>
                </a:lnTo>
                <a:lnTo>
                  <a:pt x="62" y="82"/>
                </a:lnTo>
                <a:cubicBezTo>
                  <a:pt x="62" y="127"/>
                  <a:pt x="37" y="166"/>
                  <a:pt x="0" y="185"/>
                </a:cubicBezTo>
                <a:lnTo>
                  <a:pt x="744" y="0"/>
                </a:lnTo>
                <a:lnTo>
                  <a:pt x="62" y="0"/>
                </a:lnTo>
              </a:path>
            </a:pathLst>
          </a:custGeom>
          <a:solidFill>
            <a:schemeClr val="accent3">
              <a:alpha val="50000"/>
            </a:schemeClr>
          </a:solidFill>
          <a:ln>
            <a:noFill/>
          </a:ln>
          <a:effectLst/>
        </p:spPr>
        <p:txBody>
          <a:bodyPr wrap="none" anchor="ctr"/>
          <a:lstStyle/>
          <a:p>
            <a:endParaRPr lang="en-US" sz="1600" dirty="0">
              <a:latin typeface="Poppins" pitchFamily="2" charset="77"/>
            </a:endParaRPr>
          </a:p>
        </p:txBody>
      </p:sp>
      <p:sp>
        <p:nvSpPr>
          <p:cNvPr id="66" name="Freeform 327">
            <a:extLst>
              <a:ext uri="{FF2B5EF4-FFF2-40B4-BE49-F238E27FC236}">
                <a16:creationId xmlns:a16="http://schemas.microsoft.com/office/drawing/2014/main" id="{B6FCB5DA-40FA-4F44-8C94-623D431335B0}"/>
              </a:ext>
            </a:extLst>
          </p:cNvPr>
          <p:cNvSpPr>
            <a:spLocks noChangeArrowheads="1"/>
          </p:cNvSpPr>
          <p:nvPr/>
        </p:nvSpPr>
        <p:spPr bwMode="auto">
          <a:xfrm>
            <a:off x="1831134" y="4641167"/>
            <a:ext cx="1255410" cy="1416145"/>
          </a:xfrm>
          <a:custGeom>
            <a:avLst/>
            <a:gdLst>
              <a:gd name="T0" fmla="*/ 2026 w 2089"/>
              <a:gd name="T1" fmla="*/ 13 h 2327"/>
              <a:gd name="T2" fmla="*/ 2026 w 2089"/>
              <a:gd name="T3" fmla="*/ 13 h 2327"/>
              <a:gd name="T4" fmla="*/ 1972 w 2089"/>
              <a:gd name="T5" fmla="*/ 0 h 2327"/>
              <a:gd name="T6" fmla="*/ 117 w 2089"/>
              <a:gd name="T7" fmla="*/ 0 h 2327"/>
              <a:gd name="T8" fmla="*/ 117 w 2089"/>
              <a:gd name="T9" fmla="*/ 0 h 2327"/>
              <a:gd name="T10" fmla="*/ 0 w 2089"/>
              <a:gd name="T11" fmla="*/ 116 h 2327"/>
              <a:gd name="T12" fmla="*/ 0 w 2089"/>
              <a:gd name="T13" fmla="*/ 2209 h 2327"/>
              <a:gd name="T14" fmla="*/ 0 w 2089"/>
              <a:gd name="T15" fmla="*/ 2209 h 2327"/>
              <a:gd name="T16" fmla="*/ 117 w 2089"/>
              <a:gd name="T17" fmla="*/ 2326 h 2327"/>
              <a:gd name="T18" fmla="*/ 1972 w 2089"/>
              <a:gd name="T19" fmla="*/ 2326 h 2327"/>
              <a:gd name="T20" fmla="*/ 2026 w 2089"/>
              <a:gd name="T21" fmla="*/ 2312 h 2327"/>
              <a:gd name="T22" fmla="*/ 2026 w 2089"/>
              <a:gd name="T23" fmla="*/ 2312 h 2327"/>
              <a:gd name="T24" fmla="*/ 2088 w 2089"/>
              <a:gd name="T25" fmla="*/ 2209 h 2327"/>
              <a:gd name="T26" fmla="*/ 2088 w 2089"/>
              <a:gd name="T27" fmla="*/ 2145 h 2327"/>
              <a:gd name="T28" fmla="*/ 2088 w 2089"/>
              <a:gd name="T29" fmla="*/ 2127 h 2327"/>
              <a:gd name="T30" fmla="*/ 2088 w 2089"/>
              <a:gd name="T31" fmla="*/ 199 h 2327"/>
              <a:gd name="T32" fmla="*/ 2088 w 2089"/>
              <a:gd name="T33" fmla="*/ 180 h 2327"/>
              <a:gd name="T34" fmla="*/ 2088 w 2089"/>
              <a:gd name="T35" fmla="*/ 116 h 2327"/>
              <a:gd name="T36" fmla="*/ 2088 w 2089"/>
              <a:gd name="T37" fmla="*/ 116 h 2327"/>
              <a:gd name="T38" fmla="*/ 2026 w 2089"/>
              <a:gd name="T39" fmla="*/ 1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2026" y="13"/>
                </a:moveTo>
                <a:lnTo>
                  <a:pt x="2026" y="13"/>
                </a:lnTo>
                <a:cubicBezTo>
                  <a:pt x="2009" y="5"/>
                  <a:pt x="1991" y="0"/>
                  <a:pt x="1972" y="0"/>
                </a:cubicBezTo>
                <a:lnTo>
                  <a:pt x="117" y="0"/>
                </a:lnTo>
                <a:lnTo>
                  <a:pt x="117" y="0"/>
                </a:lnTo>
                <a:cubicBezTo>
                  <a:pt x="52" y="0"/>
                  <a:pt x="0" y="53"/>
                  <a:pt x="0" y="116"/>
                </a:cubicBezTo>
                <a:lnTo>
                  <a:pt x="0" y="2209"/>
                </a:lnTo>
                <a:lnTo>
                  <a:pt x="0" y="2209"/>
                </a:lnTo>
                <a:cubicBezTo>
                  <a:pt x="0" y="2273"/>
                  <a:pt x="52" y="2326"/>
                  <a:pt x="117" y="2326"/>
                </a:cubicBezTo>
                <a:lnTo>
                  <a:pt x="1972" y="2326"/>
                </a:lnTo>
                <a:lnTo>
                  <a:pt x="2026" y="2312"/>
                </a:lnTo>
                <a:lnTo>
                  <a:pt x="2026" y="2312"/>
                </a:lnTo>
                <a:cubicBezTo>
                  <a:pt x="2063" y="2293"/>
                  <a:pt x="2088" y="2254"/>
                  <a:pt x="2088" y="2209"/>
                </a:cubicBezTo>
                <a:lnTo>
                  <a:pt x="2088" y="2145"/>
                </a:lnTo>
                <a:lnTo>
                  <a:pt x="2088" y="2127"/>
                </a:lnTo>
                <a:lnTo>
                  <a:pt x="2088" y="199"/>
                </a:lnTo>
                <a:lnTo>
                  <a:pt x="2088" y="180"/>
                </a:lnTo>
                <a:lnTo>
                  <a:pt x="2088" y="116"/>
                </a:lnTo>
                <a:lnTo>
                  <a:pt x="2088" y="116"/>
                </a:lnTo>
                <a:cubicBezTo>
                  <a:pt x="2088" y="71"/>
                  <a:pt x="2063" y="33"/>
                  <a:pt x="2026" y="13"/>
                </a:cubicBezTo>
              </a:path>
            </a:pathLst>
          </a:custGeom>
          <a:solidFill>
            <a:schemeClr val="accent3"/>
          </a:solidFill>
          <a:ln>
            <a:noFill/>
          </a:ln>
          <a:effectLst/>
        </p:spPr>
        <p:txBody>
          <a:bodyPr wrap="none" anchor="ctr"/>
          <a:lstStyle/>
          <a:p>
            <a:endParaRPr lang="en-US" sz="1600" dirty="0">
              <a:latin typeface="Poppins" pitchFamily="2" charset="77"/>
            </a:endParaRPr>
          </a:p>
        </p:txBody>
      </p:sp>
      <p:sp>
        <p:nvSpPr>
          <p:cNvPr id="69" name="Freeform 68">
            <a:extLst>
              <a:ext uri="{FF2B5EF4-FFF2-40B4-BE49-F238E27FC236}">
                <a16:creationId xmlns:a16="http://schemas.microsoft.com/office/drawing/2014/main" id="{7F35BD1D-4C19-C549-AE7A-02D4613756EA}"/>
              </a:ext>
            </a:extLst>
          </p:cNvPr>
          <p:cNvSpPr>
            <a:spLocks noChangeArrowheads="1"/>
          </p:cNvSpPr>
          <p:nvPr/>
        </p:nvSpPr>
        <p:spPr bwMode="auto">
          <a:xfrm>
            <a:off x="2048314" y="1846429"/>
            <a:ext cx="823096" cy="790612"/>
          </a:xfrm>
          <a:custGeom>
            <a:avLst/>
            <a:gdLst>
              <a:gd name="connsiteX0" fmla="*/ 1086995 w 1707090"/>
              <a:gd name="connsiteY0" fmla="*/ 1351286 h 1619210"/>
              <a:gd name="connsiteX1" fmla="*/ 1108340 w 1707090"/>
              <a:gd name="connsiteY1" fmla="*/ 1372429 h 1619210"/>
              <a:gd name="connsiteX2" fmla="*/ 1108340 w 1707090"/>
              <a:gd name="connsiteY2" fmla="*/ 1592566 h 1619210"/>
              <a:gd name="connsiteX3" fmla="*/ 1086995 w 1707090"/>
              <a:gd name="connsiteY3" fmla="*/ 1613710 h 1619210"/>
              <a:gd name="connsiteX4" fmla="*/ 1065651 w 1707090"/>
              <a:gd name="connsiteY4" fmla="*/ 1592566 h 1619210"/>
              <a:gd name="connsiteX5" fmla="*/ 1065651 w 1707090"/>
              <a:gd name="connsiteY5" fmla="*/ 1372429 h 1619210"/>
              <a:gd name="connsiteX6" fmla="*/ 1086995 w 1707090"/>
              <a:gd name="connsiteY6" fmla="*/ 1351286 h 1619210"/>
              <a:gd name="connsiteX7" fmla="*/ 626208 w 1707090"/>
              <a:gd name="connsiteY7" fmla="*/ 1351286 h 1619210"/>
              <a:gd name="connsiteX8" fmla="*/ 646888 w 1707090"/>
              <a:gd name="connsiteY8" fmla="*/ 1372429 h 1619210"/>
              <a:gd name="connsiteX9" fmla="*/ 646888 w 1707090"/>
              <a:gd name="connsiteY9" fmla="*/ 1592566 h 1619210"/>
              <a:gd name="connsiteX10" fmla="*/ 626208 w 1707090"/>
              <a:gd name="connsiteY10" fmla="*/ 1613710 h 1619210"/>
              <a:gd name="connsiteX11" fmla="*/ 604236 w 1707090"/>
              <a:gd name="connsiteY11" fmla="*/ 1592566 h 1619210"/>
              <a:gd name="connsiteX12" fmla="*/ 604236 w 1707090"/>
              <a:gd name="connsiteY12" fmla="*/ 1372429 h 1619210"/>
              <a:gd name="connsiteX13" fmla="*/ 626208 w 1707090"/>
              <a:gd name="connsiteY13" fmla="*/ 1351286 h 1619210"/>
              <a:gd name="connsiteX14" fmla="*/ 625077 w 1707090"/>
              <a:gd name="connsiteY14" fmla="*/ 1120582 h 1619210"/>
              <a:gd name="connsiteX15" fmla="*/ 1086261 w 1707090"/>
              <a:gd name="connsiteY15" fmla="*/ 1120582 h 1619210"/>
              <a:gd name="connsiteX16" fmla="*/ 1263256 w 1707090"/>
              <a:gd name="connsiteY16" fmla="*/ 1310358 h 1619210"/>
              <a:gd name="connsiteX17" fmla="*/ 1325578 w 1707090"/>
              <a:gd name="connsiteY17" fmla="*/ 1593162 h 1619210"/>
              <a:gd name="connsiteX18" fmla="*/ 1309374 w 1707090"/>
              <a:gd name="connsiteY18" fmla="*/ 1617969 h 1619210"/>
              <a:gd name="connsiteX19" fmla="*/ 1304388 w 1707090"/>
              <a:gd name="connsiteY19" fmla="*/ 1619210 h 1619210"/>
              <a:gd name="connsiteX20" fmla="*/ 1284445 w 1707090"/>
              <a:gd name="connsiteY20" fmla="*/ 1601845 h 1619210"/>
              <a:gd name="connsiteX21" fmla="*/ 1222123 w 1707090"/>
              <a:gd name="connsiteY21" fmla="*/ 1320281 h 1619210"/>
              <a:gd name="connsiteX22" fmla="*/ 1086261 w 1707090"/>
              <a:gd name="connsiteY22" fmla="*/ 1161514 h 1619210"/>
              <a:gd name="connsiteX23" fmla="*/ 625077 w 1707090"/>
              <a:gd name="connsiteY23" fmla="*/ 1161514 h 1619210"/>
              <a:gd name="connsiteX24" fmla="*/ 489214 w 1707090"/>
              <a:gd name="connsiteY24" fmla="*/ 1321522 h 1619210"/>
              <a:gd name="connsiteX25" fmla="*/ 428139 w 1707090"/>
              <a:gd name="connsiteY25" fmla="*/ 1595643 h 1619210"/>
              <a:gd name="connsiteX26" fmla="*/ 403210 w 1707090"/>
              <a:gd name="connsiteY26" fmla="*/ 1611768 h 1619210"/>
              <a:gd name="connsiteX27" fmla="*/ 387006 w 1707090"/>
              <a:gd name="connsiteY27" fmla="*/ 1586960 h 1619210"/>
              <a:gd name="connsiteX28" fmla="*/ 449328 w 1707090"/>
              <a:gd name="connsiteY28" fmla="*/ 1311599 h 1619210"/>
              <a:gd name="connsiteX29" fmla="*/ 625077 w 1707090"/>
              <a:gd name="connsiteY29" fmla="*/ 1120582 h 1619210"/>
              <a:gd name="connsiteX30" fmla="*/ 853545 w 1707090"/>
              <a:gd name="connsiteY30" fmla="*/ 651649 h 1619210"/>
              <a:gd name="connsiteX31" fmla="*/ 690312 w 1707090"/>
              <a:gd name="connsiteY31" fmla="*/ 814873 h 1619210"/>
              <a:gd name="connsiteX32" fmla="*/ 853545 w 1707090"/>
              <a:gd name="connsiteY32" fmla="*/ 978096 h 1619210"/>
              <a:gd name="connsiteX33" fmla="*/ 1016778 w 1707090"/>
              <a:gd name="connsiteY33" fmla="*/ 814873 h 1619210"/>
              <a:gd name="connsiteX34" fmla="*/ 853545 w 1707090"/>
              <a:gd name="connsiteY34" fmla="*/ 651649 h 1619210"/>
              <a:gd name="connsiteX35" fmla="*/ 1126074 w 1707090"/>
              <a:gd name="connsiteY35" fmla="*/ 313103 h 1619210"/>
              <a:gd name="connsiteX36" fmla="*/ 1168763 w 1707090"/>
              <a:gd name="connsiteY36" fmla="*/ 356428 h 1619210"/>
              <a:gd name="connsiteX37" fmla="*/ 1126074 w 1707090"/>
              <a:gd name="connsiteY37" fmla="*/ 399754 h 1619210"/>
              <a:gd name="connsiteX38" fmla="*/ 1082129 w 1707090"/>
              <a:gd name="connsiteY38" fmla="*/ 356428 h 1619210"/>
              <a:gd name="connsiteX39" fmla="*/ 1126074 w 1707090"/>
              <a:gd name="connsiteY39" fmla="*/ 313103 h 1619210"/>
              <a:gd name="connsiteX40" fmla="*/ 855660 w 1707090"/>
              <a:gd name="connsiteY40" fmla="*/ 313103 h 1619210"/>
              <a:gd name="connsiteX41" fmla="*/ 899605 w 1707090"/>
              <a:gd name="connsiteY41" fmla="*/ 356428 h 1619210"/>
              <a:gd name="connsiteX42" fmla="*/ 855660 w 1707090"/>
              <a:gd name="connsiteY42" fmla="*/ 399754 h 1619210"/>
              <a:gd name="connsiteX43" fmla="*/ 812971 w 1707090"/>
              <a:gd name="connsiteY43" fmla="*/ 356428 h 1619210"/>
              <a:gd name="connsiteX44" fmla="*/ 855660 w 1707090"/>
              <a:gd name="connsiteY44" fmla="*/ 313103 h 1619210"/>
              <a:gd name="connsiteX45" fmla="*/ 587135 w 1707090"/>
              <a:gd name="connsiteY45" fmla="*/ 313103 h 1619210"/>
              <a:gd name="connsiteX46" fmla="*/ 630460 w 1707090"/>
              <a:gd name="connsiteY46" fmla="*/ 356428 h 1619210"/>
              <a:gd name="connsiteX47" fmla="*/ 587135 w 1707090"/>
              <a:gd name="connsiteY47" fmla="*/ 399754 h 1619210"/>
              <a:gd name="connsiteX48" fmla="*/ 543809 w 1707090"/>
              <a:gd name="connsiteY48" fmla="*/ 356428 h 1619210"/>
              <a:gd name="connsiteX49" fmla="*/ 587135 w 1707090"/>
              <a:gd name="connsiteY49" fmla="*/ 313103 h 1619210"/>
              <a:gd name="connsiteX50" fmla="*/ 195630 w 1707090"/>
              <a:gd name="connsiteY50" fmla="*/ 42363 h 1619210"/>
              <a:gd name="connsiteX51" fmla="*/ 42366 w 1707090"/>
              <a:gd name="connsiteY51" fmla="*/ 195619 h 1619210"/>
              <a:gd name="connsiteX52" fmla="*/ 42366 w 1707090"/>
              <a:gd name="connsiteY52" fmla="*/ 514591 h 1619210"/>
              <a:gd name="connsiteX53" fmla="*/ 195630 w 1707090"/>
              <a:gd name="connsiteY53" fmla="*/ 667847 h 1619210"/>
              <a:gd name="connsiteX54" fmla="*/ 710249 w 1707090"/>
              <a:gd name="connsiteY54" fmla="*/ 667847 h 1619210"/>
              <a:gd name="connsiteX55" fmla="*/ 853545 w 1707090"/>
              <a:gd name="connsiteY55" fmla="*/ 610531 h 1619210"/>
              <a:gd name="connsiteX56" fmla="*/ 996841 w 1707090"/>
              <a:gd name="connsiteY56" fmla="*/ 667847 h 1619210"/>
              <a:gd name="connsiteX57" fmla="*/ 1131415 w 1707090"/>
              <a:gd name="connsiteY57" fmla="*/ 667847 h 1619210"/>
              <a:gd name="connsiteX58" fmla="*/ 1167550 w 1707090"/>
              <a:gd name="connsiteY58" fmla="*/ 708964 h 1619210"/>
              <a:gd name="connsiteX59" fmla="*/ 1167550 w 1707090"/>
              <a:gd name="connsiteY59" fmla="*/ 711456 h 1619210"/>
              <a:gd name="connsiteX60" fmla="*/ 1168796 w 1707090"/>
              <a:gd name="connsiteY60" fmla="*/ 801167 h 1619210"/>
              <a:gd name="connsiteX61" fmla="*/ 1364426 w 1707090"/>
              <a:gd name="connsiteY61" fmla="*/ 679060 h 1619210"/>
              <a:gd name="connsiteX62" fmla="*/ 1405546 w 1707090"/>
              <a:gd name="connsiteY62" fmla="*/ 667847 h 1619210"/>
              <a:gd name="connsiteX63" fmla="*/ 1510214 w 1707090"/>
              <a:gd name="connsiteY63" fmla="*/ 667847 h 1619210"/>
              <a:gd name="connsiteX64" fmla="*/ 1665970 w 1707090"/>
              <a:gd name="connsiteY64" fmla="*/ 514591 h 1619210"/>
              <a:gd name="connsiteX65" fmla="*/ 1665970 w 1707090"/>
              <a:gd name="connsiteY65" fmla="*/ 195619 h 1619210"/>
              <a:gd name="connsiteX66" fmla="*/ 1510214 w 1707090"/>
              <a:gd name="connsiteY66" fmla="*/ 42363 h 1619210"/>
              <a:gd name="connsiteX67" fmla="*/ 195630 w 1707090"/>
              <a:gd name="connsiteY67" fmla="*/ 0 h 1619210"/>
              <a:gd name="connsiteX68" fmla="*/ 1510214 w 1707090"/>
              <a:gd name="connsiteY68" fmla="*/ 0 h 1619210"/>
              <a:gd name="connsiteX69" fmla="*/ 1707090 w 1707090"/>
              <a:gd name="connsiteY69" fmla="*/ 195619 h 1619210"/>
              <a:gd name="connsiteX70" fmla="*/ 1707090 w 1707090"/>
              <a:gd name="connsiteY70" fmla="*/ 514591 h 1619210"/>
              <a:gd name="connsiteX71" fmla="*/ 1510214 w 1707090"/>
              <a:gd name="connsiteY71" fmla="*/ 710210 h 1619210"/>
              <a:gd name="connsiteX72" fmla="*/ 1405546 w 1707090"/>
              <a:gd name="connsiteY72" fmla="*/ 710210 h 1619210"/>
              <a:gd name="connsiteX73" fmla="*/ 1385609 w 1707090"/>
              <a:gd name="connsiteY73" fmla="*/ 716440 h 1619210"/>
              <a:gd name="connsiteX74" fmla="*/ 1173780 w 1707090"/>
              <a:gd name="connsiteY74" fmla="*/ 848514 h 1619210"/>
              <a:gd name="connsiteX75" fmla="*/ 1158828 w 1707090"/>
              <a:gd name="connsiteY75" fmla="*/ 853498 h 1619210"/>
              <a:gd name="connsiteX76" fmla="*/ 1150105 w 1707090"/>
              <a:gd name="connsiteY76" fmla="*/ 851006 h 1619210"/>
              <a:gd name="connsiteX77" fmla="*/ 1128922 w 1707090"/>
              <a:gd name="connsiteY77" fmla="*/ 824840 h 1619210"/>
              <a:gd name="connsiteX78" fmla="*/ 1128922 w 1707090"/>
              <a:gd name="connsiteY78" fmla="*/ 822349 h 1619210"/>
              <a:gd name="connsiteX79" fmla="*/ 1126430 w 1707090"/>
              <a:gd name="connsiteY79" fmla="*/ 713948 h 1619210"/>
              <a:gd name="connsiteX80" fmla="*/ 1125184 w 1707090"/>
              <a:gd name="connsiteY80" fmla="*/ 710210 h 1619210"/>
              <a:gd name="connsiteX81" fmla="*/ 1030484 w 1707090"/>
              <a:gd name="connsiteY81" fmla="*/ 710210 h 1619210"/>
              <a:gd name="connsiteX82" fmla="*/ 1059144 w 1707090"/>
              <a:gd name="connsiteY82" fmla="*/ 814873 h 1619210"/>
              <a:gd name="connsiteX83" fmla="*/ 853545 w 1707090"/>
              <a:gd name="connsiteY83" fmla="*/ 1020460 h 1619210"/>
              <a:gd name="connsiteX84" fmla="*/ 649193 w 1707090"/>
              <a:gd name="connsiteY84" fmla="*/ 814873 h 1619210"/>
              <a:gd name="connsiteX85" fmla="*/ 677852 w 1707090"/>
              <a:gd name="connsiteY85" fmla="*/ 710210 h 1619210"/>
              <a:gd name="connsiteX86" fmla="*/ 195630 w 1707090"/>
              <a:gd name="connsiteY86" fmla="*/ 710210 h 1619210"/>
              <a:gd name="connsiteX87" fmla="*/ 0 w 1707090"/>
              <a:gd name="connsiteY87" fmla="*/ 514591 h 1619210"/>
              <a:gd name="connsiteX88" fmla="*/ 0 w 1707090"/>
              <a:gd name="connsiteY88" fmla="*/ 195619 h 1619210"/>
              <a:gd name="connsiteX89" fmla="*/ 195630 w 1707090"/>
              <a:gd name="connsiteY89" fmla="*/ 0 h 16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07090" h="1619210">
                <a:moveTo>
                  <a:pt x="1086995" y="1351286"/>
                </a:moveTo>
                <a:cubicBezTo>
                  <a:pt x="1098295" y="1351286"/>
                  <a:pt x="1108340" y="1359992"/>
                  <a:pt x="1108340" y="1372429"/>
                </a:cubicBezTo>
                <a:lnTo>
                  <a:pt x="1108340" y="1592566"/>
                </a:lnTo>
                <a:cubicBezTo>
                  <a:pt x="1108340" y="1605004"/>
                  <a:pt x="1098295" y="1613710"/>
                  <a:pt x="1086995" y="1613710"/>
                </a:cubicBezTo>
                <a:cubicBezTo>
                  <a:pt x="1075695" y="1613710"/>
                  <a:pt x="1065651" y="1605004"/>
                  <a:pt x="1065651" y="1592566"/>
                </a:cubicBezTo>
                <a:lnTo>
                  <a:pt x="1065651" y="1372429"/>
                </a:lnTo>
                <a:cubicBezTo>
                  <a:pt x="1065651" y="1359992"/>
                  <a:pt x="1075695" y="1351286"/>
                  <a:pt x="1086995" y="1351286"/>
                </a:cubicBezTo>
                <a:close/>
                <a:moveTo>
                  <a:pt x="626208" y="1351286"/>
                </a:moveTo>
                <a:cubicBezTo>
                  <a:pt x="637840" y="1351286"/>
                  <a:pt x="646888" y="1359992"/>
                  <a:pt x="646888" y="1372429"/>
                </a:cubicBezTo>
                <a:lnTo>
                  <a:pt x="646888" y="1592566"/>
                </a:lnTo>
                <a:cubicBezTo>
                  <a:pt x="646888" y="1605004"/>
                  <a:pt x="637840" y="1613710"/>
                  <a:pt x="626208" y="1613710"/>
                </a:cubicBezTo>
                <a:cubicBezTo>
                  <a:pt x="613283" y="1613710"/>
                  <a:pt x="604236" y="1605004"/>
                  <a:pt x="604236" y="1592566"/>
                </a:cubicBezTo>
                <a:lnTo>
                  <a:pt x="604236" y="1372429"/>
                </a:lnTo>
                <a:cubicBezTo>
                  <a:pt x="604236" y="1359992"/>
                  <a:pt x="613283" y="1351286"/>
                  <a:pt x="626208" y="1351286"/>
                </a:cubicBezTo>
                <a:close/>
                <a:moveTo>
                  <a:pt x="625077" y="1120582"/>
                </a:moveTo>
                <a:lnTo>
                  <a:pt x="1086261" y="1120582"/>
                </a:lnTo>
                <a:cubicBezTo>
                  <a:pt x="1188469" y="1120582"/>
                  <a:pt x="1218384" y="1151591"/>
                  <a:pt x="1263256" y="1310358"/>
                </a:cubicBezTo>
                <a:lnTo>
                  <a:pt x="1325578" y="1593162"/>
                </a:lnTo>
                <a:cubicBezTo>
                  <a:pt x="1328071" y="1604325"/>
                  <a:pt x="1320592" y="1615489"/>
                  <a:pt x="1309374" y="1617969"/>
                </a:cubicBezTo>
                <a:cubicBezTo>
                  <a:pt x="1308128" y="1617969"/>
                  <a:pt x="1306881" y="1619210"/>
                  <a:pt x="1304388" y="1619210"/>
                </a:cubicBezTo>
                <a:cubicBezTo>
                  <a:pt x="1294417" y="1619210"/>
                  <a:pt x="1286938" y="1611768"/>
                  <a:pt x="1284445" y="1601845"/>
                </a:cubicBezTo>
                <a:lnTo>
                  <a:pt x="1222123" y="1320281"/>
                </a:lnTo>
                <a:cubicBezTo>
                  <a:pt x="1179744" y="1168957"/>
                  <a:pt x="1158554" y="1161514"/>
                  <a:pt x="1086261" y="1161514"/>
                </a:cubicBezTo>
                <a:lnTo>
                  <a:pt x="625077" y="1161514"/>
                </a:lnTo>
                <a:cubicBezTo>
                  <a:pt x="552783" y="1161514"/>
                  <a:pt x="532840" y="1168957"/>
                  <a:pt x="489214" y="1321522"/>
                </a:cubicBezTo>
                <a:lnTo>
                  <a:pt x="428139" y="1595643"/>
                </a:lnTo>
                <a:cubicBezTo>
                  <a:pt x="425646" y="1606806"/>
                  <a:pt x="413181" y="1614248"/>
                  <a:pt x="403210" y="1611768"/>
                </a:cubicBezTo>
                <a:cubicBezTo>
                  <a:pt x="391992" y="1608047"/>
                  <a:pt x="384513" y="1598124"/>
                  <a:pt x="387006" y="1586960"/>
                </a:cubicBezTo>
                <a:lnTo>
                  <a:pt x="449328" y="1311599"/>
                </a:lnTo>
                <a:cubicBezTo>
                  <a:pt x="494200" y="1151591"/>
                  <a:pt x="522868" y="1120582"/>
                  <a:pt x="625077" y="1120582"/>
                </a:cubicBezTo>
                <a:close/>
                <a:moveTo>
                  <a:pt x="853545" y="651649"/>
                </a:moveTo>
                <a:cubicBezTo>
                  <a:pt x="763829" y="651649"/>
                  <a:pt x="690312" y="725162"/>
                  <a:pt x="690312" y="814873"/>
                </a:cubicBezTo>
                <a:cubicBezTo>
                  <a:pt x="690312" y="905829"/>
                  <a:pt x="763829" y="978096"/>
                  <a:pt x="853545" y="978096"/>
                </a:cubicBezTo>
                <a:cubicBezTo>
                  <a:pt x="943261" y="978096"/>
                  <a:pt x="1016778" y="905829"/>
                  <a:pt x="1016778" y="814873"/>
                </a:cubicBezTo>
                <a:cubicBezTo>
                  <a:pt x="1016778" y="725162"/>
                  <a:pt x="943261" y="651649"/>
                  <a:pt x="853545" y="651649"/>
                </a:cubicBezTo>
                <a:close/>
                <a:moveTo>
                  <a:pt x="1126074" y="313103"/>
                </a:moveTo>
                <a:cubicBezTo>
                  <a:pt x="1149929" y="313103"/>
                  <a:pt x="1168763" y="331671"/>
                  <a:pt x="1168763" y="356428"/>
                </a:cubicBezTo>
                <a:cubicBezTo>
                  <a:pt x="1168763" y="379948"/>
                  <a:pt x="1149929" y="399754"/>
                  <a:pt x="1126074" y="399754"/>
                </a:cubicBezTo>
                <a:cubicBezTo>
                  <a:pt x="1100962" y="399754"/>
                  <a:pt x="1082129" y="379948"/>
                  <a:pt x="1082129" y="356428"/>
                </a:cubicBezTo>
                <a:cubicBezTo>
                  <a:pt x="1082129" y="331671"/>
                  <a:pt x="1100962" y="313103"/>
                  <a:pt x="1126074" y="313103"/>
                </a:cubicBezTo>
                <a:close/>
                <a:moveTo>
                  <a:pt x="855660" y="313103"/>
                </a:moveTo>
                <a:cubicBezTo>
                  <a:pt x="880771" y="313103"/>
                  <a:pt x="899605" y="331671"/>
                  <a:pt x="899605" y="356428"/>
                </a:cubicBezTo>
                <a:cubicBezTo>
                  <a:pt x="899605" y="379948"/>
                  <a:pt x="880771" y="399754"/>
                  <a:pt x="855660" y="399754"/>
                </a:cubicBezTo>
                <a:cubicBezTo>
                  <a:pt x="831804" y="399754"/>
                  <a:pt x="812971" y="379948"/>
                  <a:pt x="812971" y="356428"/>
                </a:cubicBezTo>
                <a:cubicBezTo>
                  <a:pt x="812971" y="331671"/>
                  <a:pt x="831804" y="313103"/>
                  <a:pt x="855660" y="313103"/>
                </a:cubicBezTo>
                <a:close/>
                <a:moveTo>
                  <a:pt x="587135" y="313103"/>
                </a:moveTo>
                <a:cubicBezTo>
                  <a:pt x="611892" y="313103"/>
                  <a:pt x="630460" y="331671"/>
                  <a:pt x="630460" y="356428"/>
                </a:cubicBezTo>
                <a:cubicBezTo>
                  <a:pt x="630460" y="379948"/>
                  <a:pt x="611892" y="399754"/>
                  <a:pt x="587135" y="399754"/>
                </a:cubicBezTo>
                <a:cubicBezTo>
                  <a:pt x="563615" y="399754"/>
                  <a:pt x="543809" y="379948"/>
                  <a:pt x="543809" y="356428"/>
                </a:cubicBezTo>
                <a:cubicBezTo>
                  <a:pt x="543809" y="331671"/>
                  <a:pt x="563615" y="313103"/>
                  <a:pt x="587135" y="313103"/>
                </a:cubicBezTo>
                <a:close/>
                <a:moveTo>
                  <a:pt x="195630" y="42363"/>
                </a:moveTo>
                <a:cubicBezTo>
                  <a:pt x="112144" y="42363"/>
                  <a:pt x="42366" y="110892"/>
                  <a:pt x="42366" y="195619"/>
                </a:cubicBezTo>
                <a:lnTo>
                  <a:pt x="42366" y="514591"/>
                </a:lnTo>
                <a:cubicBezTo>
                  <a:pt x="42366" y="599318"/>
                  <a:pt x="112144" y="667847"/>
                  <a:pt x="195630" y="667847"/>
                </a:cubicBezTo>
                <a:lnTo>
                  <a:pt x="710249" y="667847"/>
                </a:lnTo>
                <a:cubicBezTo>
                  <a:pt x="747631" y="632959"/>
                  <a:pt x="798719" y="610531"/>
                  <a:pt x="853545" y="610531"/>
                </a:cubicBezTo>
                <a:cubicBezTo>
                  <a:pt x="909617" y="610531"/>
                  <a:pt x="959459" y="632959"/>
                  <a:pt x="996841" y="667847"/>
                </a:cubicBezTo>
                <a:lnTo>
                  <a:pt x="1131415" y="667847"/>
                </a:lnTo>
                <a:cubicBezTo>
                  <a:pt x="1150105" y="667847"/>
                  <a:pt x="1163812" y="684044"/>
                  <a:pt x="1167550" y="708964"/>
                </a:cubicBezTo>
                <a:lnTo>
                  <a:pt x="1167550" y="711456"/>
                </a:lnTo>
                <a:lnTo>
                  <a:pt x="1168796" y="801167"/>
                </a:lnTo>
                <a:lnTo>
                  <a:pt x="1364426" y="679060"/>
                </a:lnTo>
                <a:cubicBezTo>
                  <a:pt x="1376887" y="671585"/>
                  <a:pt x="1390593" y="667847"/>
                  <a:pt x="1405546" y="667847"/>
                </a:cubicBezTo>
                <a:lnTo>
                  <a:pt x="1510214" y="667847"/>
                </a:lnTo>
                <a:cubicBezTo>
                  <a:pt x="1596192" y="667847"/>
                  <a:pt x="1665970" y="599318"/>
                  <a:pt x="1665970" y="514591"/>
                </a:cubicBezTo>
                <a:lnTo>
                  <a:pt x="1665970" y="195619"/>
                </a:lnTo>
                <a:cubicBezTo>
                  <a:pt x="1665970" y="110892"/>
                  <a:pt x="1596192" y="42363"/>
                  <a:pt x="1510214" y="42363"/>
                </a:cubicBezTo>
                <a:close/>
                <a:moveTo>
                  <a:pt x="195630" y="0"/>
                </a:moveTo>
                <a:lnTo>
                  <a:pt x="1510214" y="0"/>
                </a:lnTo>
                <a:cubicBezTo>
                  <a:pt x="1618621" y="0"/>
                  <a:pt x="1707090" y="87219"/>
                  <a:pt x="1707090" y="195619"/>
                </a:cubicBezTo>
                <a:lnTo>
                  <a:pt x="1707090" y="514591"/>
                </a:lnTo>
                <a:cubicBezTo>
                  <a:pt x="1707090" y="622991"/>
                  <a:pt x="1618621" y="710210"/>
                  <a:pt x="1510214" y="710210"/>
                </a:cubicBezTo>
                <a:lnTo>
                  <a:pt x="1405546" y="710210"/>
                </a:lnTo>
                <a:cubicBezTo>
                  <a:pt x="1399316" y="710210"/>
                  <a:pt x="1391839" y="712702"/>
                  <a:pt x="1385609" y="716440"/>
                </a:cubicBezTo>
                <a:lnTo>
                  <a:pt x="1173780" y="848514"/>
                </a:lnTo>
                <a:cubicBezTo>
                  <a:pt x="1168796" y="852252"/>
                  <a:pt x="1163812" y="853498"/>
                  <a:pt x="1158828" y="853498"/>
                </a:cubicBezTo>
                <a:cubicBezTo>
                  <a:pt x="1156336" y="853498"/>
                  <a:pt x="1153843" y="852252"/>
                  <a:pt x="1150105" y="851006"/>
                </a:cubicBezTo>
                <a:cubicBezTo>
                  <a:pt x="1136399" y="847268"/>
                  <a:pt x="1130168" y="831070"/>
                  <a:pt x="1128922" y="824840"/>
                </a:cubicBezTo>
                <a:lnTo>
                  <a:pt x="1128922" y="822349"/>
                </a:lnTo>
                <a:lnTo>
                  <a:pt x="1126430" y="713948"/>
                </a:lnTo>
                <a:cubicBezTo>
                  <a:pt x="1125184" y="712702"/>
                  <a:pt x="1125184" y="711456"/>
                  <a:pt x="1125184" y="710210"/>
                </a:cubicBezTo>
                <a:lnTo>
                  <a:pt x="1030484" y="710210"/>
                </a:lnTo>
                <a:cubicBezTo>
                  <a:pt x="1047929" y="741360"/>
                  <a:pt x="1059144" y="777493"/>
                  <a:pt x="1059144" y="814873"/>
                </a:cubicBezTo>
                <a:cubicBezTo>
                  <a:pt x="1059144" y="928257"/>
                  <a:pt x="966936" y="1020460"/>
                  <a:pt x="853545" y="1020460"/>
                </a:cubicBezTo>
                <a:cubicBezTo>
                  <a:pt x="740154" y="1020460"/>
                  <a:pt x="649193" y="928257"/>
                  <a:pt x="649193" y="814873"/>
                </a:cubicBezTo>
                <a:cubicBezTo>
                  <a:pt x="649193" y="777493"/>
                  <a:pt x="659161" y="741360"/>
                  <a:pt x="677852" y="710210"/>
                </a:cubicBezTo>
                <a:lnTo>
                  <a:pt x="195630" y="710210"/>
                </a:lnTo>
                <a:cubicBezTo>
                  <a:pt x="88469" y="710210"/>
                  <a:pt x="0" y="622991"/>
                  <a:pt x="0" y="514591"/>
                </a:cubicBezTo>
                <a:lnTo>
                  <a:pt x="0" y="195619"/>
                </a:lnTo>
                <a:cubicBezTo>
                  <a:pt x="0" y="87219"/>
                  <a:pt x="88469" y="0"/>
                  <a:pt x="195630" y="0"/>
                </a:cubicBezTo>
                <a:close/>
              </a:path>
            </a:pathLst>
          </a:custGeom>
          <a:solidFill>
            <a:schemeClr val="bg1"/>
          </a:solidFill>
          <a:ln>
            <a:noFill/>
          </a:ln>
          <a:effectLst/>
        </p:spPr>
        <p:txBody>
          <a:bodyPr wrap="square" anchor="ctr">
            <a:noAutofit/>
          </a:bodyPr>
          <a:lstStyle/>
          <a:p>
            <a:endParaRPr lang="en-US" sz="1600" dirty="0">
              <a:latin typeface="Poppins" pitchFamily="2" charset="77"/>
            </a:endParaRPr>
          </a:p>
        </p:txBody>
      </p:sp>
      <p:sp>
        <p:nvSpPr>
          <p:cNvPr id="70" name="Freeform 551">
            <a:extLst>
              <a:ext uri="{FF2B5EF4-FFF2-40B4-BE49-F238E27FC236}">
                <a16:creationId xmlns:a16="http://schemas.microsoft.com/office/drawing/2014/main" id="{AD159D46-2CC3-2444-92E2-B75F7F6BE643}"/>
              </a:ext>
            </a:extLst>
          </p:cNvPr>
          <p:cNvSpPr>
            <a:spLocks noChangeArrowheads="1"/>
          </p:cNvSpPr>
          <p:nvPr/>
        </p:nvSpPr>
        <p:spPr bwMode="auto">
          <a:xfrm>
            <a:off x="1296127" y="1554081"/>
            <a:ext cx="349608" cy="4495186"/>
          </a:xfrm>
          <a:prstGeom prst="roundRect">
            <a:avLst>
              <a:gd name="adj" fmla="val 50000"/>
            </a:avLst>
          </a:prstGeom>
          <a:solidFill>
            <a:schemeClr val="accent6">
              <a:alpha val="50000"/>
            </a:schemeClr>
          </a:solidFill>
          <a:ln>
            <a:noFill/>
          </a:ln>
          <a:effectLst/>
        </p:spPr>
        <p:txBody>
          <a:bodyPr wrap="none" anchor="ctr"/>
          <a:lstStyle/>
          <a:p>
            <a:endParaRPr lang="en-US" sz="1600" dirty="0">
              <a:latin typeface="Poppins" pitchFamily="2" charset="77"/>
            </a:endParaRPr>
          </a:p>
        </p:txBody>
      </p:sp>
      <p:sp>
        <p:nvSpPr>
          <p:cNvPr id="74" name="TextBox 73">
            <a:extLst>
              <a:ext uri="{FF2B5EF4-FFF2-40B4-BE49-F238E27FC236}">
                <a16:creationId xmlns:a16="http://schemas.microsoft.com/office/drawing/2014/main" id="{C94708CF-5838-D34C-ADC8-CEBFDED18DFE}"/>
              </a:ext>
            </a:extLst>
          </p:cNvPr>
          <p:cNvSpPr txBox="1"/>
          <p:nvPr/>
        </p:nvSpPr>
        <p:spPr>
          <a:xfrm>
            <a:off x="3178968" y="1721779"/>
            <a:ext cx="2778955" cy="338554"/>
          </a:xfrm>
          <a:prstGeom prst="rect">
            <a:avLst/>
          </a:prstGeom>
          <a:noFill/>
        </p:spPr>
        <p:txBody>
          <a:bodyPr wrap="square" rtlCol="0" anchor="b">
            <a:spAutoFit/>
          </a:bodyPr>
          <a:lstStyle/>
          <a:p>
            <a:r>
              <a:rPr lang="en-GB" sz="1600" b="1" dirty="0">
                <a:latin typeface="Arial" panose="020B0604020202020204" pitchFamily="34" charset="0"/>
                <a:cs typeface="Arial" panose="020B0604020202020204" pitchFamily="34" charset="0"/>
              </a:rPr>
              <a:t>Research tool</a:t>
            </a:r>
            <a:endParaRPr lang="en-US" sz="1600" b="1" spc="-30" dirty="0">
              <a:solidFill>
                <a:schemeClr val="accent1"/>
              </a:solidFill>
              <a:latin typeface="Poppins" pitchFamily="2" charset="77"/>
              <a:cs typeface="Poppins" pitchFamily="2" charset="77"/>
            </a:endParaRPr>
          </a:p>
        </p:txBody>
      </p:sp>
      <p:sp>
        <p:nvSpPr>
          <p:cNvPr id="75" name="TextBox 74">
            <a:extLst>
              <a:ext uri="{FF2B5EF4-FFF2-40B4-BE49-F238E27FC236}">
                <a16:creationId xmlns:a16="http://schemas.microsoft.com/office/drawing/2014/main" id="{BF9B2CA7-F993-1E42-9701-663CFFF87F08}"/>
              </a:ext>
            </a:extLst>
          </p:cNvPr>
          <p:cNvSpPr txBox="1"/>
          <p:nvPr/>
        </p:nvSpPr>
        <p:spPr>
          <a:xfrm>
            <a:off x="3049465" y="1963034"/>
            <a:ext cx="7952858" cy="830997"/>
          </a:xfrm>
          <a:prstGeom prst="rect">
            <a:avLst/>
          </a:prstGeom>
          <a:noFill/>
        </p:spPr>
        <p:txBody>
          <a:bodyPr wrap="square" rtlCol="0">
            <a:spAutoFit/>
          </a:bodyPr>
          <a:lstStyle/>
          <a:p>
            <a:pPr lvl="1"/>
            <a:r>
              <a:rPr lang="en-GB" sz="1600" dirty="0">
                <a:latin typeface="Arial" panose="020B0604020202020204" pitchFamily="34" charset="0"/>
                <a:cs typeface="Arial" panose="020B0604020202020204" pitchFamily="34" charset="0"/>
              </a:rPr>
              <a:t>Semi-structured online interviews, Conducted through </a:t>
            </a:r>
            <a:r>
              <a:rPr lang="en-US" sz="1600" dirty="0">
                <a:latin typeface="Arial" panose="020B0604020202020204" pitchFamily="34" charset="0"/>
                <a:cs typeface="Arial" panose="020B0604020202020204" pitchFamily="34" charset="0"/>
              </a:rPr>
              <a:t>Zoom, Microsoft teams, Blackboard collaborate ultra. July 2020 – December 2020. Approximately 45 – 60 minutes</a:t>
            </a:r>
          </a:p>
        </p:txBody>
      </p:sp>
      <p:sp>
        <p:nvSpPr>
          <p:cNvPr id="76" name="TextBox 75">
            <a:extLst>
              <a:ext uri="{FF2B5EF4-FFF2-40B4-BE49-F238E27FC236}">
                <a16:creationId xmlns:a16="http://schemas.microsoft.com/office/drawing/2014/main" id="{6D7D1621-8CF0-254C-A464-F7F30A22B6C5}"/>
              </a:ext>
            </a:extLst>
          </p:cNvPr>
          <p:cNvSpPr txBox="1"/>
          <p:nvPr/>
        </p:nvSpPr>
        <p:spPr>
          <a:xfrm>
            <a:off x="3278359" y="3335081"/>
            <a:ext cx="2778955" cy="338554"/>
          </a:xfrm>
          <a:prstGeom prst="rect">
            <a:avLst/>
          </a:prstGeom>
          <a:noFill/>
        </p:spPr>
        <p:txBody>
          <a:bodyPr wrap="square" rtlCol="0" anchor="b">
            <a:spAutoFit/>
          </a:bodyPr>
          <a:lstStyle/>
          <a:p>
            <a:r>
              <a:rPr lang="en-US" sz="1600" b="1" dirty="0">
                <a:latin typeface="Arial" panose="020B0604020202020204" pitchFamily="34" charset="0"/>
                <a:cs typeface="Arial" panose="020B0604020202020204" pitchFamily="34" charset="0"/>
              </a:rPr>
              <a:t>Interview schedule</a:t>
            </a:r>
          </a:p>
        </p:txBody>
      </p:sp>
      <p:sp>
        <p:nvSpPr>
          <p:cNvPr id="77" name="TextBox 76">
            <a:extLst>
              <a:ext uri="{FF2B5EF4-FFF2-40B4-BE49-F238E27FC236}">
                <a16:creationId xmlns:a16="http://schemas.microsoft.com/office/drawing/2014/main" id="{451171A8-2FD5-FC4E-946E-9E784341925E}"/>
              </a:ext>
            </a:extLst>
          </p:cNvPr>
          <p:cNvSpPr txBox="1"/>
          <p:nvPr/>
        </p:nvSpPr>
        <p:spPr>
          <a:xfrm>
            <a:off x="3271252" y="3662124"/>
            <a:ext cx="7873345" cy="584775"/>
          </a:xfrm>
          <a:prstGeom prst="rect">
            <a:avLst/>
          </a:prstGeom>
          <a:noFill/>
        </p:spPr>
        <p:txBody>
          <a:bodyPr wrap="square" rtlCol="0">
            <a:spAutoFit/>
          </a:bodyPr>
          <a:lstStyle/>
          <a:p>
            <a:pPr lvl="1"/>
            <a:r>
              <a:rPr lang="en-GB" sz="1600" dirty="0">
                <a:latin typeface="Arial" panose="020B0604020202020204" pitchFamily="34" charset="0"/>
                <a:cs typeface="Arial" panose="020B0604020202020204" pitchFamily="34" charset="0"/>
              </a:rPr>
              <a:t>informed by Consolidated framework for Implementation research (CFIR) and literature review.</a:t>
            </a:r>
          </a:p>
        </p:txBody>
      </p:sp>
      <p:sp>
        <p:nvSpPr>
          <p:cNvPr id="78" name="TextBox 77">
            <a:extLst>
              <a:ext uri="{FF2B5EF4-FFF2-40B4-BE49-F238E27FC236}">
                <a16:creationId xmlns:a16="http://schemas.microsoft.com/office/drawing/2014/main" id="{3F496B9A-ED40-6D4E-B1AD-8962ADC07CA1}"/>
              </a:ext>
            </a:extLst>
          </p:cNvPr>
          <p:cNvSpPr txBox="1"/>
          <p:nvPr/>
        </p:nvSpPr>
        <p:spPr>
          <a:xfrm>
            <a:off x="3278359" y="4908114"/>
            <a:ext cx="2778955" cy="338554"/>
          </a:xfrm>
          <a:prstGeom prst="rect">
            <a:avLst/>
          </a:prstGeom>
          <a:noFill/>
        </p:spPr>
        <p:txBody>
          <a:bodyPr wrap="square" rtlCol="0" anchor="b">
            <a:spAutoFit/>
          </a:bodyPr>
          <a:lstStyle/>
          <a:p>
            <a:r>
              <a:rPr lang="en-GB" sz="1600" b="1" dirty="0">
                <a:latin typeface="Arial" panose="020B0604020202020204" pitchFamily="34" charset="0"/>
                <a:cs typeface="Arial" panose="020B0604020202020204" pitchFamily="34" charset="0"/>
              </a:rPr>
              <a:t>Participants </a:t>
            </a:r>
          </a:p>
        </p:txBody>
      </p:sp>
      <p:sp>
        <p:nvSpPr>
          <p:cNvPr id="79" name="TextBox 78">
            <a:extLst>
              <a:ext uri="{FF2B5EF4-FFF2-40B4-BE49-F238E27FC236}">
                <a16:creationId xmlns:a16="http://schemas.microsoft.com/office/drawing/2014/main" id="{25D3FCA2-7B38-FD42-A779-31D4C27C01D8}"/>
              </a:ext>
            </a:extLst>
          </p:cNvPr>
          <p:cNvSpPr txBox="1"/>
          <p:nvPr/>
        </p:nvSpPr>
        <p:spPr>
          <a:xfrm>
            <a:off x="3815072" y="5222491"/>
            <a:ext cx="72570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ASP team members and other healthcare practitioners dealing with antimicrobials in UAE hospitals</a:t>
            </a:r>
            <a:endParaRPr lang="en-US" sz="16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F3CB460-4EA6-6848-BBC5-41FC68BC9119}"/>
              </a:ext>
            </a:extLst>
          </p:cNvPr>
          <p:cNvSpPr txBox="1"/>
          <p:nvPr/>
        </p:nvSpPr>
        <p:spPr>
          <a:xfrm rot="16200000">
            <a:off x="-507230" y="3634980"/>
            <a:ext cx="3968757" cy="338554"/>
          </a:xfrm>
          <a:prstGeom prst="rect">
            <a:avLst/>
          </a:prstGeom>
          <a:noFill/>
        </p:spPr>
        <p:txBody>
          <a:bodyPr wrap="square" rtlCol="0" anchor="ctr">
            <a:spAutoFit/>
          </a:bodyPr>
          <a:lstStyle/>
          <a:p>
            <a:pPr algn="ctr"/>
            <a:r>
              <a:rPr lang="en-US" sz="1600" b="1" spc="-30" dirty="0">
                <a:solidFill>
                  <a:schemeClr val="tx2"/>
                </a:solidFill>
                <a:latin typeface="Poppins" pitchFamily="2" charset="77"/>
                <a:cs typeface="Poppins" pitchFamily="2" charset="77"/>
              </a:rPr>
              <a:t>Methods</a:t>
            </a:r>
          </a:p>
        </p:txBody>
      </p:sp>
      <p:sp>
        <p:nvSpPr>
          <p:cNvPr id="88" name="Title 1"/>
          <p:cNvSpPr>
            <a:spLocks noGrp="1"/>
          </p:cNvSpPr>
          <p:nvPr>
            <p:ph type="title"/>
          </p:nvPr>
        </p:nvSpPr>
        <p:spPr>
          <a:xfrm>
            <a:off x="1470931" y="390781"/>
            <a:ext cx="9601200" cy="665420"/>
          </a:xfrm>
        </p:spPr>
        <p:txBody>
          <a:bodyPr>
            <a:normAutofit fontScale="90000"/>
          </a:bodyPr>
          <a:lstStyle/>
          <a:p>
            <a:pPr algn="ctr"/>
            <a:r>
              <a:rPr lang="en-US" dirty="0"/>
              <a:t>Methods</a:t>
            </a:r>
          </a:p>
        </p:txBody>
      </p:sp>
      <p:sp>
        <p:nvSpPr>
          <p:cNvPr id="89" name="Freeform 88">
            <a:extLst>
              <a:ext uri="{FF2B5EF4-FFF2-40B4-BE49-F238E27FC236}">
                <a16:creationId xmlns:a16="http://schemas.microsoft.com/office/drawing/2014/main" id="{CC748B4B-712B-EC4F-83B0-3D4C0C28C8A3}"/>
              </a:ext>
            </a:extLst>
          </p:cNvPr>
          <p:cNvSpPr>
            <a:spLocks noChangeArrowheads="1"/>
          </p:cNvSpPr>
          <p:nvPr/>
        </p:nvSpPr>
        <p:spPr bwMode="auto">
          <a:xfrm>
            <a:off x="2048314" y="4858415"/>
            <a:ext cx="845349" cy="993541"/>
          </a:xfrm>
          <a:custGeom>
            <a:avLst/>
            <a:gdLst>
              <a:gd name="connsiteX0" fmla="*/ 1245988 w 1646640"/>
              <a:gd name="connsiteY0" fmla="*/ 1175512 h 1608215"/>
              <a:gd name="connsiteX1" fmla="*/ 1267960 w 1646640"/>
              <a:gd name="connsiteY1" fmla="*/ 1196627 h 1608215"/>
              <a:gd name="connsiteX2" fmla="*/ 1267960 w 1646640"/>
              <a:gd name="connsiteY2" fmla="*/ 1543162 h 1608215"/>
              <a:gd name="connsiteX3" fmla="*/ 1245988 w 1646640"/>
              <a:gd name="connsiteY3" fmla="*/ 1564277 h 1608215"/>
              <a:gd name="connsiteX4" fmla="*/ 1225236 w 1646640"/>
              <a:gd name="connsiteY4" fmla="*/ 1543162 h 1608215"/>
              <a:gd name="connsiteX5" fmla="*/ 1225236 w 1646640"/>
              <a:gd name="connsiteY5" fmla="*/ 1196627 h 1608215"/>
              <a:gd name="connsiteX6" fmla="*/ 1245988 w 1646640"/>
              <a:gd name="connsiteY6" fmla="*/ 1175512 h 1608215"/>
              <a:gd name="connsiteX7" fmla="*/ 399394 w 1646640"/>
              <a:gd name="connsiteY7" fmla="*/ 1175512 h 1608215"/>
              <a:gd name="connsiteX8" fmla="*/ 421994 w 1646640"/>
              <a:gd name="connsiteY8" fmla="*/ 1196627 h 1608215"/>
              <a:gd name="connsiteX9" fmla="*/ 421994 w 1646640"/>
              <a:gd name="connsiteY9" fmla="*/ 1543162 h 1608215"/>
              <a:gd name="connsiteX10" fmla="*/ 399394 w 1646640"/>
              <a:gd name="connsiteY10" fmla="*/ 1564277 h 1608215"/>
              <a:gd name="connsiteX11" fmla="*/ 379306 w 1646640"/>
              <a:gd name="connsiteY11" fmla="*/ 1543162 h 1608215"/>
              <a:gd name="connsiteX12" fmla="*/ 379306 w 1646640"/>
              <a:gd name="connsiteY12" fmla="*/ 1196627 h 1608215"/>
              <a:gd name="connsiteX13" fmla="*/ 399394 w 1646640"/>
              <a:gd name="connsiteY13" fmla="*/ 1175512 h 1608215"/>
              <a:gd name="connsiteX14" fmla="*/ 818122 w 1646640"/>
              <a:gd name="connsiteY14" fmla="*/ 1032691 h 1608215"/>
              <a:gd name="connsiteX15" fmla="*/ 839466 w 1646640"/>
              <a:gd name="connsiteY15" fmla="*/ 1053870 h 1608215"/>
              <a:gd name="connsiteX16" fmla="*/ 839466 w 1646640"/>
              <a:gd name="connsiteY16" fmla="*/ 1493655 h 1608215"/>
              <a:gd name="connsiteX17" fmla="*/ 818122 w 1646640"/>
              <a:gd name="connsiteY17" fmla="*/ 1514834 h 1608215"/>
              <a:gd name="connsiteX18" fmla="*/ 796778 w 1646640"/>
              <a:gd name="connsiteY18" fmla="*/ 1493655 h 1608215"/>
              <a:gd name="connsiteX19" fmla="*/ 796778 w 1646640"/>
              <a:gd name="connsiteY19" fmla="*/ 1053870 h 1608215"/>
              <a:gd name="connsiteX20" fmla="*/ 818122 w 1646640"/>
              <a:gd name="connsiteY20" fmla="*/ 1032691 h 1608215"/>
              <a:gd name="connsiteX21" fmla="*/ 621712 w 1646640"/>
              <a:gd name="connsiteY21" fmla="*/ 444936 h 1608215"/>
              <a:gd name="connsiteX22" fmla="*/ 964460 w 1646640"/>
              <a:gd name="connsiteY22" fmla="*/ 444936 h 1608215"/>
              <a:gd name="connsiteX23" fmla="*/ 965706 w 1646640"/>
              <a:gd name="connsiteY23" fmla="*/ 444936 h 1608215"/>
              <a:gd name="connsiteX24" fmla="*/ 1023038 w 1646640"/>
              <a:gd name="connsiteY24" fmla="*/ 444936 h 1608215"/>
              <a:gd name="connsiteX25" fmla="*/ 1173848 w 1646640"/>
              <a:gd name="connsiteY25" fmla="*/ 588320 h 1608215"/>
              <a:gd name="connsiteX26" fmla="*/ 1390712 w 1646640"/>
              <a:gd name="connsiteY26" fmla="*/ 588320 h 1608215"/>
              <a:gd name="connsiteX27" fmla="*/ 1391960 w 1646640"/>
              <a:gd name="connsiteY27" fmla="*/ 588320 h 1608215"/>
              <a:gd name="connsiteX28" fmla="*/ 1450538 w 1646640"/>
              <a:gd name="connsiteY28" fmla="*/ 588320 h 1608215"/>
              <a:gd name="connsiteX29" fmla="*/ 1607578 w 1646640"/>
              <a:gd name="connsiteY29" fmla="*/ 755393 h 1608215"/>
              <a:gd name="connsiteX30" fmla="*/ 1643724 w 1646640"/>
              <a:gd name="connsiteY30" fmla="*/ 926207 h 1608215"/>
              <a:gd name="connsiteX31" fmla="*/ 1615056 w 1646640"/>
              <a:gd name="connsiteY31" fmla="*/ 1020965 h 1608215"/>
              <a:gd name="connsiteX32" fmla="*/ 1471726 w 1646640"/>
              <a:gd name="connsiteY32" fmla="*/ 1154374 h 1608215"/>
              <a:gd name="connsiteX33" fmla="*/ 1471726 w 1646640"/>
              <a:gd name="connsiteY33" fmla="*/ 1587019 h 1608215"/>
              <a:gd name="connsiteX34" fmla="*/ 1450538 w 1646640"/>
              <a:gd name="connsiteY34" fmla="*/ 1608215 h 1608215"/>
              <a:gd name="connsiteX35" fmla="*/ 1429350 w 1646640"/>
              <a:gd name="connsiteY35" fmla="*/ 1587019 h 1608215"/>
              <a:gd name="connsiteX36" fmla="*/ 1429350 w 1646640"/>
              <a:gd name="connsiteY36" fmla="*/ 737938 h 1608215"/>
              <a:gd name="connsiteX37" fmla="*/ 1450538 w 1646640"/>
              <a:gd name="connsiteY37" fmla="*/ 716742 h 1608215"/>
              <a:gd name="connsiteX38" fmla="*/ 1471726 w 1646640"/>
              <a:gd name="connsiteY38" fmla="*/ 737938 h 1608215"/>
              <a:gd name="connsiteX39" fmla="*/ 1471726 w 1646640"/>
              <a:gd name="connsiteY39" fmla="*/ 873841 h 1608215"/>
              <a:gd name="connsiteX40" fmla="*/ 1492914 w 1646640"/>
              <a:gd name="connsiteY40" fmla="*/ 851398 h 1608215"/>
              <a:gd name="connsiteX41" fmla="*/ 1522826 w 1646640"/>
              <a:gd name="connsiteY41" fmla="*/ 851398 h 1608215"/>
              <a:gd name="connsiteX42" fmla="*/ 1522826 w 1646640"/>
              <a:gd name="connsiteY42" fmla="*/ 881322 h 1608215"/>
              <a:gd name="connsiteX43" fmla="*/ 1471726 w 1646640"/>
              <a:gd name="connsiteY43" fmla="*/ 932441 h 1608215"/>
              <a:gd name="connsiteX44" fmla="*/ 1471726 w 1646640"/>
              <a:gd name="connsiteY44" fmla="*/ 1097021 h 1608215"/>
              <a:gd name="connsiteX45" fmla="*/ 1586390 w 1646640"/>
              <a:gd name="connsiteY45" fmla="*/ 989794 h 1608215"/>
              <a:gd name="connsiteX46" fmla="*/ 1603840 w 1646640"/>
              <a:gd name="connsiteY46" fmla="*/ 936181 h 1608215"/>
              <a:gd name="connsiteX47" fmla="*/ 1565202 w 1646640"/>
              <a:gd name="connsiteY47" fmla="*/ 766614 h 1608215"/>
              <a:gd name="connsiteX48" fmla="*/ 1450538 w 1646640"/>
              <a:gd name="connsiteY48" fmla="*/ 630712 h 1608215"/>
              <a:gd name="connsiteX49" fmla="*/ 1391960 w 1646640"/>
              <a:gd name="connsiteY49" fmla="*/ 630712 h 1608215"/>
              <a:gd name="connsiteX50" fmla="*/ 1390712 w 1646640"/>
              <a:gd name="connsiteY50" fmla="*/ 630712 h 1608215"/>
              <a:gd name="connsiteX51" fmla="*/ 1183818 w 1646640"/>
              <a:gd name="connsiteY51" fmla="*/ 630712 h 1608215"/>
              <a:gd name="connsiteX52" fmla="*/ 1218716 w 1646640"/>
              <a:gd name="connsiteY52" fmla="*/ 784070 h 1608215"/>
              <a:gd name="connsiteX53" fmla="*/ 1188804 w 1646640"/>
              <a:gd name="connsiteY53" fmla="*/ 877581 h 1608215"/>
              <a:gd name="connsiteX54" fmla="*/ 1045472 w 1646640"/>
              <a:gd name="connsiteY54" fmla="*/ 1010990 h 1608215"/>
              <a:gd name="connsiteX55" fmla="*/ 1045472 w 1646640"/>
              <a:gd name="connsiteY55" fmla="*/ 1498495 h 1608215"/>
              <a:gd name="connsiteX56" fmla="*/ 1024284 w 1646640"/>
              <a:gd name="connsiteY56" fmla="*/ 1519691 h 1608215"/>
              <a:gd name="connsiteX57" fmla="*/ 1003096 w 1646640"/>
              <a:gd name="connsiteY57" fmla="*/ 1498495 h 1608215"/>
              <a:gd name="connsiteX58" fmla="*/ 1003096 w 1646640"/>
              <a:gd name="connsiteY58" fmla="*/ 594554 h 1608215"/>
              <a:gd name="connsiteX59" fmla="*/ 1024284 w 1646640"/>
              <a:gd name="connsiteY59" fmla="*/ 573358 h 1608215"/>
              <a:gd name="connsiteX60" fmla="*/ 1045472 w 1646640"/>
              <a:gd name="connsiteY60" fmla="*/ 594554 h 1608215"/>
              <a:gd name="connsiteX61" fmla="*/ 1045472 w 1646640"/>
              <a:gd name="connsiteY61" fmla="*/ 730457 h 1608215"/>
              <a:gd name="connsiteX62" fmla="*/ 1066660 w 1646640"/>
              <a:gd name="connsiteY62" fmla="*/ 709261 h 1608215"/>
              <a:gd name="connsiteX63" fmla="*/ 1096574 w 1646640"/>
              <a:gd name="connsiteY63" fmla="*/ 709261 h 1608215"/>
              <a:gd name="connsiteX64" fmla="*/ 1096574 w 1646640"/>
              <a:gd name="connsiteY64" fmla="*/ 739185 h 1608215"/>
              <a:gd name="connsiteX65" fmla="*/ 1045472 w 1646640"/>
              <a:gd name="connsiteY65" fmla="*/ 789057 h 1608215"/>
              <a:gd name="connsiteX66" fmla="*/ 1045472 w 1646640"/>
              <a:gd name="connsiteY66" fmla="*/ 953637 h 1608215"/>
              <a:gd name="connsiteX67" fmla="*/ 1160138 w 1646640"/>
              <a:gd name="connsiteY67" fmla="*/ 847658 h 1608215"/>
              <a:gd name="connsiteX68" fmla="*/ 1177586 w 1646640"/>
              <a:gd name="connsiteY68" fmla="*/ 792798 h 1608215"/>
              <a:gd name="connsiteX69" fmla="*/ 1140196 w 1646640"/>
              <a:gd name="connsiteY69" fmla="*/ 623231 h 1608215"/>
              <a:gd name="connsiteX70" fmla="*/ 1023038 w 1646640"/>
              <a:gd name="connsiteY70" fmla="*/ 487328 h 1608215"/>
              <a:gd name="connsiteX71" fmla="*/ 965706 w 1646640"/>
              <a:gd name="connsiteY71" fmla="*/ 487328 h 1608215"/>
              <a:gd name="connsiteX72" fmla="*/ 964460 w 1646640"/>
              <a:gd name="connsiteY72" fmla="*/ 487328 h 1608215"/>
              <a:gd name="connsiteX73" fmla="*/ 621712 w 1646640"/>
              <a:gd name="connsiteY73" fmla="*/ 487328 h 1608215"/>
              <a:gd name="connsiteX74" fmla="*/ 505800 w 1646640"/>
              <a:gd name="connsiteY74" fmla="*/ 624477 h 1608215"/>
              <a:gd name="connsiteX75" fmla="*/ 468410 w 1646640"/>
              <a:gd name="connsiteY75" fmla="*/ 792798 h 1608215"/>
              <a:gd name="connsiteX76" fmla="*/ 484612 w 1646640"/>
              <a:gd name="connsiteY76" fmla="*/ 846411 h 1608215"/>
              <a:gd name="connsiteX77" fmla="*/ 599278 w 1646640"/>
              <a:gd name="connsiteY77" fmla="*/ 953637 h 1608215"/>
              <a:gd name="connsiteX78" fmla="*/ 599278 w 1646640"/>
              <a:gd name="connsiteY78" fmla="*/ 791551 h 1608215"/>
              <a:gd name="connsiteX79" fmla="*/ 548176 w 1646640"/>
              <a:gd name="connsiteY79" fmla="*/ 739185 h 1608215"/>
              <a:gd name="connsiteX80" fmla="*/ 548176 w 1646640"/>
              <a:gd name="connsiteY80" fmla="*/ 709261 h 1608215"/>
              <a:gd name="connsiteX81" fmla="*/ 576842 w 1646640"/>
              <a:gd name="connsiteY81" fmla="*/ 709261 h 1608215"/>
              <a:gd name="connsiteX82" fmla="*/ 599278 w 1646640"/>
              <a:gd name="connsiteY82" fmla="*/ 731704 h 1608215"/>
              <a:gd name="connsiteX83" fmla="*/ 599278 w 1646640"/>
              <a:gd name="connsiteY83" fmla="*/ 594554 h 1608215"/>
              <a:gd name="connsiteX84" fmla="*/ 620466 w 1646640"/>
              <a:gd name="connsiteY84" fmla="*/ 573358 h 1608215"/>
              <a:gd name="connsiteX85" fmla="*/ 641654 w 1646640"/>
              <a:gd name="connsiteY85" fmla="*/ 594554 h 1608215"/>
              <a:gd name="connsiteX86" fmla="*/ 641654 w 1646640"/>
              <a:gd name="connsiteY86" fmla="*/ 1498495 h 1608215"/>
              <a:gd name="connsiteX87" fmla="*/ 620466 w 1646640"/>
              <a:gd name="connsiteY87" fmla="*/ 1519691 h 1608215"/>
              <a:gd name="connsiteX88" fmla="*/ 599278 w 1646640"/>
              <a:gd name="connsiteY88" fmla="*/ 1498495 h 1608215"/>
              <a:gd name="connsiteX89" fmla="*/ 599278 w 1646640"/>
              <a:gd name="connsiteY89" fmla="*/ 1010990 h 1608215"/>
              <a:gd name="connsiteX90" fmla="*/ 457192 w 1646640"/>
              <a:gd name="connsiteY90" fmla="*/ 877581 h 1608215"/>
              <a:gd name="connsiteX91" fmla="*/ 427280 w 1646640"/>
              <a:gd name="connsiteY91" fmla="*/ 784070 h 1608215"/>
              <a:gd name="connsiteX92" fmla="*/ 460932 w 1646640"/>
              <a:gd name="connsiteY92" fmla="*/ 630712 h 1608215"/>
              <a:gd name="connsiteX93" fmla="*/ 256530 w 1646640"/>
              <a:gd name="connsiteY93" fmla="*/ 630712 h 1608215"/>
              <a:gd name="connsiteX94" fmla="*/ 255284 w 1646640"/>
              <a:gd name="connsiteY94" fmla="*/ 630712 h 1608215"/>
              <a:gd name="connsiteX95" fmla="*/ 197950 w 1646640"/>
              <a:gd name="connsiteY95" fmla="*/ 630712 h 1608215"/>
              <a:gd name="connsiteX96" fmla="*/ 80794 w 1646640"/>
              <a:gd name="connsiteY96" fmla="*/ 767861 h 1608215"/>
              <a:gd name="connsiteX97" fmla="*/ 43402 w 1646640"/>
              <a:gd name="connsiteY97" fmla="*/ 936181 h 1608215"/>
              <a:gd name="connsiteX98" fmla="*/ 60852 w 1646640"/>
              <a:gd name="connsiteY98" fmla="*/ 989794 h 1608215"/>
              <a:gd name="connsiteX99" fmla="*/ 175516 w 1646640"/>
              <a:gd name="connsiteY99" fmla="*/ 1097021 h 1608215"/>
              <a:gd name="connsiteX100" fmla="*/ 175516 w 1646640"/>
              <a:gd name="connsiteY100" fmla="*/ 932441 h 1608215"/>
              <a:gd name="connsiteX101" fmla="*/ 124416 w 1646640"/>
              <a:gd name="connsiteY101" fmla="*/ 881322 h 1608215"/>
              <a:gd name="connsiteX102" fmla="*/ 124416 w 1646640"/>
              <a:gd name="connsiteY102" fmla="*/ 851398 h 1608215"/>
              <a:gd name="connsiteX103" fmla="*/ 154328 w 1646640"/>
              <a:gd name="connsiteY103" fmla="*/ 851398 h 1608215"/>
              <a:gd name="connsiteX104" fmla="*/ 175516 w 1646640"/>
              <a:gd name="connsiteY104" fmla="*/ 873841 h 1608215"/>
              <a:gd name="connsiteX105" fmla="*/ 175516 w 1646640"/>
              <a:gd name="connsiteY105" fmla="*/ 737938 h 1608215"/>
              <a:gd name="connsiteX106" fmla="*/ 196704 w 1646640"/>
              <a:gd name="connsiteY106" fmla="*/ 716742 h 1608215"/>
              <a:gd name="connsiteX107" fmla="*/ 217892 w 1646640"/>
              <a:gd name="connsiteY107" fmla="*/ 737938 h 1608215"/>
              <a:gd name="connsiteX108" fmla="*/ 217892 w 1646640"/>
              <a:gd name="connsiteY108" fmla="*/ 1587019 h 1608215"/>
              <a:gd name="connsiteX109" fmla="*/ 196704 w 1646640"/>
              <a:gd name="connsiteY109" fmla="*/ 1608215 h 1608215"/>
              <a:gd name="connsiteX110" fmla="*/ 175516 w 1646640"/>
              <a:gd name="connsiteY110" fmla="*/ 1587019 h 1608215"/>
              <a:gd name="connsiteX111" fmla="*/ 175516 w 1646640"/>
              <a:gd name="connsiteY111" fmla="*/ 1154374 h 1608215"/>
              <a:gd name="connsiteX112" fmla="*/ 32186 w 1646640"/>
              <a:gd name="connsiteY112" fmla="*/ 1020965 h 1608215"/>
              <a:gd name="connsiteX113" fmla="*/ 2274 w 1646640"/>
              <a:gd name="connsiteY113" fmla="*/ 926207 h 1608215"/>
              <a:gd name="connsiteX114" fmla="*/ 39664 w 1646640"/>
              <a:gd name="connsiteY114" fmla="*/ 757887 h 1608215"/>
              <a:gd name="connsiteX115" fmla="*/ 197950 w 1646640"/>
              <a:gd name="connsiteY115" fmla="*/ 588320 h 1608215"/>
              <a:gd name="connsiteX116" fmla="*/ 255284 w 1646640"/>
              <a:gd name="connsiteY116" fmla="*/ 588320 h 1608215"/>
              <a:gd name="connsiteX117" fmla="*/ 256530 w 1646640"/>
              <a:gd name="connsiteY117" fmla="*/ 588320 h 1608215"/>
              <a:gd name="connsiteX118" fmla="*/ 472150 w 1646640"/>
              <a:gd name="connsiteY118" fmla="*/ 588320 h 1608215"/>
              <a:gd name="connsiteX119" fmla="*/ 621712 w 1646640"/>
              <a:gd name="connsiteY119" fmla="*/ 444936 h 1608215"/>
              <a:gd name="connsiteX120" fmla="*/ 1240476 w 1646640"/>
              <a:gd name="connsiteY120" fmla="*/ 183791 h 1608215"/>
              <a:gd name="connsiteX121" fmla="*/ 1101420 w 1646640"/>
              <a:gd name="connsiteY121" fmla="*/ 322848 h 1608215"/>
              <a:gd name="connsiteX122" fmla="*/ 1240476 w 1646640"/>
              <a:gd name="connsiteY122" fmla="*/ 461905 h 1608215"/>
              <a:gd name="connsiteX123" fmla="*/ 1379532 w 1646640"/>
              <a:gd name="connsiteY123" fmla="*/ 322848 h 1608215"/>
              <a:gd name="connsiteX124" fmla="*/ 1240476 w 1646640"/>
              <a:gd name="connsiteY124" fmla="*/ 183791 h 1608215"/>
              <a:gd name="connsiteX125" fmla="*/ 399422 w 1646640"/>
              <a:gd name="connsiteY125" fmla="*/ 183791 h 1608215"/>
              <a:gd name="connsiteX126" fmla="*/ 262076 w 1646640"/>
              <a:gd name="connsiteY126" fmla="*/ 322848 h 1608215"/>
              <a:gd name="connsiteX127" fmla="*/ 399422 w 1646640"/>
              <a:gd name="connsiteY127" fmla="*/ 461905 h 1608215"/>
              <a:gd name="connsiteX128" fmla="*/ 539242 w 1646640"/>
              <a:gd name="connsiteY128" fmla="*/ 322848 h 1608215"/>
              <a:gd name="connsiteX129" fmla="*/ 399422 w 1646640"/>
              <a:gd name="connsiteY129" fmla="*/ 183791 h 1608215"/>
              <a:gd name="connsiteX130" fmla="*/ 1240476 w 1646640"/>
              <a:gd name="connsiteY130" fmla="*/ 142819 h 1608215"/>
              <a:gd name="connsiteX131" fmla="*/ 1421746 w 1646640"/>
              <a:gd name="connsiteY131" fmla="*/ 322848 h 1608215"/>
              <a:gd name="connsiteX132" fmla="*/ 1240476 w 1646640"/>
              <a:gd name="connsiteY132" fmla="*/ 504118 h 1608215"/>
              <a:gd name="connsiteX133" fmla="*/ 1060448 w 1646640"/>
              <a:gd name="connsiteY133" fmla="*/ 322848 h 1608215"/>
              <a:gd name="connsiteX134" fmla="*/ 1240476 w 1646640"/>
              <a:gd name="connsiteY134" fmla="*/ 142819 h 1608215"/>
              <a:gd name="connsiteX135" fmla="*/ 399422 w 1646640"/>
              <a:gd name="connsiteY135" fmla="*/ 142819 h 1608215"/>
              <a:gd name="connsiteX136" fmla="*/ 581310 w 1646640"/>
              <a:gd name="connsiteY136" fmla="*/ 322848 h 1608215"/>
              <a:gd name="connsiteX137" fmla="*/ 399422 w 1646640"/>
              <a:gd name="connsiteY137" fmla="*/ 504118 h 1608215"/>
              <a:gd name="connsiteX138" fmla="*/ 220008 w 1646640"/>
              <a:gd name="connsiteY138" fmla="*/ 322848 h 1608215"/>
              <a:gd name="connsiteX139" fmla="*/ 399422 w 1646640"/>
              <a:gd name="connsiteY139" fmla="*/ 142819 h 1608215"/>
              <a:gd name="connsiteX140" fmla="*/ 818130 w 1646640"/>
              <a:gd name="connsiteY140" fmla="*/ 40972 h 1608215"/>
              <a:gd name="connsiteX141" fmla="*/ 680786 w 1646640"/>
              <a:gd name="connsiteY141" fmla="*/ 181270 h 1608215"/>
              <a:gd name="connsiteX142" fmla="*/ 818130 w 1646640"/>
              <a:gd name="connsiteY142" fmla="*/ 320327 h 1608215"/>
              <a:gd name="connsiteX143" fmla="*/ 956714 w 1646640"/>
              <a:gd name="connsiteY143" fmla="*/ 181270 h 1608215"/>
              <a:gd name="connsiteX144" fmla="*/ 818130 w 1646640"/>
              <a:gd name="connsiteY144" fmla="*/ 40972 h 1608215"/>
              <a:gd name="connsiteX145" fmla="*/ 818130 w 1646640"/>
              <a:gd name="connsiteY145" fmla="*/ 0 h 1608215"/>
              <a:gd name="connsiteX146" fmla="*/ 998782 w 1646640"/>
              <a:gd name="connsiteY146" fmla="*/ 181270 h 1608215"/>
              <a:gd name="connsiteX147" fmla="*/ 818130 w 1646640"/>
              <a:gd name="connsiteY147" fmla="*/ 361299 h 1608215"/>
              <a:gd name="connsiteX148" fmla="*/ 637480 w 1646640"/>
              <a:gd name="connsiteY148" fmla="*/ 181270 h 1608215"/>
              <a:gd name="connsiteX149" fmla="*/ 818130 w 1646640"/>
              <a:gd name="connsiteY149" fmla="*/ 0 h 16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646640" h="1608215">
                <a:moveTo>
                  <a:pt x="1245988" y="1175512"/>
                </a:moveTo>
                <a:cubicBezTo>
                  <a:pt x="1256974" y="1175512"/>
                  <a:pt x="1267960" y="1185448"/>
                  <a:pt x="1267960" y="1196627"/>
                </a:cubicBezTo>
                <a:lnTo>
                  <a:pt x="1267960" y="1543162"/>
                </a:lnTo>
                <a:cubicBezTo>
                  <a:pt x="1267960" y="1555583"/>
                  <a:pt x="1256974" y="1564277"/>
                  <a:pt x="1245988" y="1564277"/>
                </a:cubicBezTo>
                <a:cubicBezTo>
                  <a:pt x="1235002" y="1564277"/>
                  <a:pt x="1225236" y="1555583"/>
                  <a:pt x="1225236" y="1543162"/>
                </a:cubicBezTo>
                <a:lnTo>
                  <a:pt x="1225236" y="1196627"/>
                </a:lnTo>
                <a:cubicBezTo>
                  <a:pt x="1225236" y="1185448"/>
                  <a:pt x="1235002" y="1175512"/>
                  <a:pt x="1245988" y="1175512"/>
                </a:cubicBezTo>
                <a:close/>
                <a:moveTo>
                  <a:pt x="399394" y="1175512"/>
                </a:moveTo>
                <a:cubicBezTo>
                  <a:pt x="411950" y="1175512"/>
                  <a:pt x="421994" y="1185448"/>
                  <a:pt x="421994" y="1196627"/>
                </a:cubicBezTo>
                <a:lnTo>
                  <a:pt x="421994" y="1543162"/>
                </a:lnTo>
                <a:cubicBezTo>
                  <a:pt x="421994" y="1555583"/>
                  <a:pt x="411950" y="1564277"/>
                  <a:pt x="399394" y="1564277"/>
                </a:cubicBezTo>
                <a:cubicBezTo>
                  <a:pt x="388094" y="1564277"/>
                  <a:pt x="379306" y="1555583"/>
                  <a:pt x="379306" y="1543162"/>
                </a:cubicBezTo>
                <a:lnTo>
                  <a:pt x="379306" y="1196627"/>
                </a:lnTo>
                <a:cubicBezTo>
                  <a:pt x="379306" y="1185448"/>
                  <a:pt x="388094" y="1175512"/>
                  <a:pt x="399394" y="1175512"/>
                </a:cubicBezTo>
                <a:close/>
                <a:moveTo>
                  <a:pt x="818122" y="1032691"/>
                </a:moveTo>
                <a:cubicBezTo>
                  <a:pt x="830678" y="1032691"/>
                  <a:pt x="839466" y="1041412"/>
                  <a:pt x="839466" y="1053870"/>
                </a:cubicBezTo>
                <a:lnTo>
                  <a:pt x="839466" y="1493655"/>
                </a:lnTo>
                <a:cubicBezTo>
                  <a:pt x="839466" y="1506113"/>
                  <a:pt x="830678" y="1514834"/>
                  <a:pt x="818122" y="1514834"/>
                </a:cubicBezTo>
                <a:cubicBezTo>
                  <a:pt x="806822" y="1514834"/>
                  <a:pt x="796778" y="1506113"/>
                  <a:pt x="796778" y="1493655"/>
                </a:cubicBezTo>
                <a:lnTo>
                  <a:pt x="796778" y="1053870"/>
                </a:lnTo>
                <a:cubicBezTo>
                  <a:pt x="796778" y="1041412"/>
                  <a:pt x="806822" y="1032691"/>
                  <a:pt x="818122" y="1032691"/>
                </a:cubicBezTo>
                <a:close/>
                <a:moveTo>
                  <a:pt x="621712" y="444936"/>
                </a:moveTo>
                <a:lnTo>
                  <a:pt x="964460" y="444936"/>
                </a:lnTo>
                <a:lnTo>
                  <a:pt x="965706" y="444936"/>
                </a:lnTo>
                <a:lnTo>
                  <a:pt x="1023038" y="444936"/>
                </a:lnTo>
                <a:cubicBezTo>
                  <a:pt x="1107790" y="444936"/>
                  <a:pt x="1137702" y="471119"/>
                  <a:pt x="1173848" y="588320"/>
                </a:cubicBezTo>
                <a:lnTo>
                  <a:pt x="1390712" y="588320"/>
                </a:lnTo>
                <a:lnTo>
                  <a:pt x="1391960" y="588320"/>
                </a:lnTo>
                <a:lnTo>
                  <a:pt x="1450538" y="588320"/>
                </a:lnTo>
                <a:cubicBezTo>
                  <a:pt x="1540276" y="588320"/>
                  <a:pt x="1567696" y="618243"/>
                  <a:pt x="1607578" y="755393"/>
                </a:cubicBezTo>
                <a:lnTo>
                  <a:pt x="1643724" y="926207"/>
                </a:lnTo>
                <a:cubicBezTo>
                  <a:pt x="1652448" y="961118"/>
                  <a:pt x="1641230" y="997275"/>
                  <a:pt x="1615056" y="1020965"/>
                </a:cubicBezTo>
                <a:lnTo>
                  <a:pt x="1471726" y="1154374"/>
                </a:lnTo>
                <a:lnTo>
                  <a:pt x="1471726" y="1587019"/>
                </a:lnTo>
                <a:cubicBezTo>
                  <a:pt x="1471726" y="1599488"/>
                  <a:pt x="1463002" y="1608215"/>
                  <a:pt x="1450538" y="1608215"/>
                </a:cubicBezTo>
                <a:cubicBezTo>
                  <a:pt x="1439320" y="1608215"/>
                  <a:pt x="1429350" y="1599488"/>
                  <a:pt x="1429350" y="1587019"/>
                </a:cubicBezTo>
                <a:lnTo>
                  <a:pt x="1429350" y="737938"/>
                </a:lnTo>
                <a:cubicBezTo>
                  <a:pt x="1429350" y="725470"/>
                  <a:pt x="1439320" y="716742"/>
                  <a:pt x="1450538" y="716742"/>
                </a:cubicBezTo>
                <a:cubicBezTo>
                  <a:pt x="1463002" y="716742"/>
                  <a:pt x="1471726" y="725470"/>
                  <a:pt x="1471726" y="737938"/>
                </a:cubicBezTo>
                <a:lnTo>
                  <a:pt x="1471726" y="873841"/>
                </a:lnTo>
                <a:lnTo>
                  <a:pt x="1492914" y="851398"/>
                </a:lnTo>
                <a:cubicBezTo>
                  <a:pt x="1500392" y="843917"/>
                  <a:pt x="1515348" y="843917"/>
                  <a:pt x="1522826" y="851398"/>
                </a:cubicBezTo>
                <a:cubicBezTo>
                  <a:pt x="1530304" y="860126"/>
                  <a:pt x="1530304" y="873841"/>
                  <a:pt x="1522826" y="881322"/>
                </a:cubicBezTo>
                <a:lnTo>
                  <a:pt x="1471726" y="932441"/>
                </a:lnTo>
                <a:lnTo>
                  <a:pt x="1471726" y="1097021"/>
                </a:lnTo>
                <a:lnTo>
                  <a:pt x="1586390" y="989794"/>
                </a:lnTo>
                <a:cubicBezTo>
                  <a:pt x="1601348" y="976080"/>
                  <a:pt x="1607578" y="956130"/>
                  <a:pt x="1603840" y="936181"/>
                </a:cubicBezTo>
                <a:lnTo>
                  <a:pt x="1565202" y="766614"/>
                </a:lnTo>
                <a:cubicBezTo>
                  <a:pt x="1529058" y="635699"/>
                  <a:pt x="1511610" y="630712"/>
                  <a:pt x="1450538" y="630712"/>
                </a:cubicBezTo>
                <a:lnTo>
                  <a:pt x="1391960" y="630712"/>
                </a:lnTo>
                <a:lnTo>
                  <a:pt x="1390712" y="630712"/>
                </a:lnTo>
                <a:lnTo>
                  <a:pt x="1183818" y="630712"/>
                </a:lnTo>
                <a:lnTo>
                  <a:pt x="1218716" y="784070"/>
                </a:lnTo>
                <a:cubicBezTo>
                  <a:pt x="1226194" y="818981"/>
                  <a:pt x="1214976" y="853892"/>
                  <a:pt x="1188804" y="877581"/>
                </a:cubicBezTo>
                <a:lnTo>
                  <a:pt x="1045472" y="1010990"/>
                </a:lnTo>
                <a:lnTo>
                  <a:pt x="1045472" y="1498495"/>
                </a:lnTo>
                <a:cubicBezTo>
                  <a:pt x="1045472" y="1509717"/>
                  <a:pt x="1035502" y="1519691"/>
                  <a:pt x="1024284" y="1519691"/>
                </a:cubicBezTo>
                <a:cubicBezTo>
                  <a:pt x="1013068" y="1519691"/>
                  <a:pt x="1003096" y="1509717"/>
                  <a:pt x="1003096" y="1498495"/>
                </a:cubicBezTo>
                <a:lnTo>
                  <a:pt x="1003096" y="594554"/>
                </a:lnTo>
                <a:cubicBezTo>
                  <a:pt x="1003096" y="583333"/>
                  <a:pt x="1013068" y="573358"/>
                  <a:pt x="1024284" y="573358"/>
                </a:cubicBezTo>
                <a:cubicBezTo>
                  <a:pt x="1035502" y="573358"/>
                  <a:pt x="1045472" y="583333"/>
                  <a:pt x="1045472" y="594554"/>
                </a:cubicBezTo>
                <a:lnTo>
                  <a:pt x="1045472" y="730457"/>
                </a:lnTo>
                <a:lnTo>
                  <a:pt x="1066660" y="709261"/>
                </a:lnTo>
                <a:cubicBezTo>
                  <a:pt x="1075386" y="700533"/>
                  <a:pt x="1087848" y="700533"/>
                  <a:pt x="1096574" y="709261"/>
                </a:cubicBezTo>
                <a:cubicBezTo>
                  <a:pt x="1105298" y="716742"/>
                  <a:pt x="1105298" y="730457"/>
                  <a:pt x="1096574" y="739185"/>
                </a:cubicBezTo>
                <a:lnTo>
                  <a:pt x="1045472" y="789057"/>
                </a:lnTo>
                <a:lnTo>
                  <a:pt x="1045472" y="953637"/>
                </a:lnTo>
                <a:lnTo>
                  <a:pt x="1160138" y="847658"/>
                </a:lnTo>
                <a:cubicBezTo>
                  <a:pt x="1175094" y="833943"/>
                  <a:pt x="1181326" y="812747"/>
                  <a:pt x="1177586" y="792798"/>
                </a:cubicBezTo>
                <a:lnTo>
                  <a:pt x="1140196" y="623231"/>
                </a:lnTo>
                <a:cubicBezTo>
                  <a:pt x="1102804" y="492315"/>
                  <a:pt x="1085356" y="487328"/>
                  <a:pt x="1023038" y="487328"/>
                </a:cubicBezTo>
                <a:lnTo>
                  <a:pt x="965706" y="487328"/>
                </a:lnTo>
                <a:lnTo>
                  <a:pt x="964460" y="487328"/>
                </a:lnTo>
                <a:lnTo>
                  <a:pt x="621712" y="487328"/>
                </a:lnTo>
                <a:cubicBezTo>
                  <a:pt x="560640" y="487328"/>
                  <a:pt x="541944" y="492315"/>
                  <a:pt x="505800" y="624477"/>
                </a:cubicBezTo>
                <a:lnTo>
                  <a:pt x="468410" y="792798"/>
                </a:lnTo>
                <a:cubicBezTo>
                  <a:pt x="463424" y="812747"/>
                  <a:pt x="470902" y="833943"/>
                  <a:pt x="484612" y="846411"/>
                </a:cubicBezTo>
                <a:lnTo>
                  <a:pt x="599278" y="953637"/>
                </a:lnTo>
                <a:lnTo>
                  <a:pt x="599278" y="791551"/>
                </a:lnTo>
                <a:lnTo>
                  <a:pt x="548176" y="739185"/>
                </a:lnTo>
                <a:cubicBezTo>
                  <a:pt x="539452" y="730457"/>
                  <a:pt x="539452" y="716742"/>
                  <a:pt x="548176" y="709261"/>
                </a:cubicBezTo>
                <a:cubicBezTo>
                  <a:pt x="555654" y="700533"/>
                  <a:pt x="569364" y="700533"/>
                  <a:pt x="576842" y="709261"/>
                </a:cubicBezTo>
                <a:lnTo>
                  <a:pt x="599278" y="731704"/>
                </a:lnTo>
                <a:lnTo>
                  <a:pt x="599278" y="594554"/>
                </a:lnTo>
                <a:cubicBezTo>
                  <a:pt x="599278" y="583333"/>
                  <a:pt x="609248" y="573358"/>
                  <a:pt x="620466" y="573358"/>
                </a:cubicBezTo>
                <a:cubicBezTo>
                  <a:pt x="632928" y="573358"/>
                  <a:pt x="641654" y="583333"/>
                  <a:pt x="641654" y="594554"/>
                </a:cubicBezTo>
                <a:lnTo>
                  <a:pt x="641654" y="1498495"/>
                </a:lnTo>
                <a:cubicBezTo>
                  <a:pt x="641654" y="1509717"/>
                  <a:pt x="632928" y="1519691"/>
                  <a:pt x="620466" y="1519691"/>
                </a:cubicBezTo>
                <a:cubicBezTo>
                  <a:pt x="609248" y="1519691"/>
                  <a:pt x="599278" y="1509717"/>
                  <a:pt x="599278" y="1498495"/>
                </a:cubicBezTo>
                <a:lnTo>
                  <a:pt x="599278" y="1010990"/>
                </a:lnTo>
                <a:lnTo>
                  <a:pt x="457192" y="877581"/>
                </a:lnTo>
                <a:cubicBezTo>
                  <a:pt x="431020" y="853892"/>
                  <a:pt x="419802" y="818981"/>
                  <a:pt x="427280" y="784070"/>
                </a:cubicBezTo>
                <a:lnTo>
                  <a:pt x="460932" y="630712"/>
                </a:lnTo>
                <a:lnTo>
                  <a:pt x="256530" y="630712"/>
                </a:lnTo>
                <a:lnTo>
                  <a:pt x="255284" y="630712"/>
                </a:lnTo>
                <a:lnTo>
                  <a:pt x="197950" y="630712"/>
                </a:lnTo>
                <a:cubicBezTo>
                  <a:pt x="135634" y="630712"/>
                  <a:pt x="118184" y="635699"/>
                  <a:pt x="80794" y="767861"/>
                </a:cubicBezTo>
                <a:lnTo>
                  <a:pt x="43402" y="936181"/>
                </a:lnTo>
                <a:cubicBezTo>
                  <a:pt x="39664" y="956130"/>
                  <a:pt x="45896" y="976080"/>
                  <a:pt x="60852" y="989794"/>
                </a:cubicBezTo>
                <a:lnTo>
                  <a:pt x="175516" y="1097021"/>
                </a:lnTo>
                <a:lnTo>
                  <a:pt x="175516" y="932441"/>
                </a:lnTo>
                <a:lnTo>
                  <a:pt x="124416" y="881322"/>
                </a:lnTo>
                <a:cubicBezTo>
                  <a:pt x="115692" y="873841"/>
                  <a:pt x="115692" y="860126"/>
                  <a:pt x="124416" y="851398"/>
                </a:cubicBezTo>
                <a:cubicBezTo>
                  <a:pt x="133140" y="843917"/>
                  <a:pt x="145604" y="843917"/>
                  <a:pt x="154328" y="851398"/>
                </a:cubicBezTo>
                <a:lnTo>
                  <a:pt x="175516" y="873841"/>
                </a:lnTo>
                <a:lnTo>
                  <a:pt x="175516" y="737938"/>
                </a:lnTo>
                <a:cubicBezTo>
                  <a:pt x="175516" y="725470"/>
                  <a:pt x="184242" y="716742"/>
                  <a:pt x="196704" y="716742"/>
                </a:cubicBezTo>
                <a:cubicBezTo>
                  <a:pt x="207922" y="716742"/>
                  <a:pt x="217892" y="725470"/>
                  <a:pt x="217892" y="737938"/>
                </a:cubicBezTo>
                <a:lnTo>
                  <a:pt x="217892" y="1587019"/>
                </a:lnTo>
                <a:cubicBezTo>
                  <a:pt x="217892" y="1599488"/>
                  <a:pt x="207922" y="1608215"/>
                  <a:pt x="196704" y="1608215"/>
                </a:cubicBezTo>
                <a:cubicBezTo>
                  <a:pt x="184242" y="1608215"/>
                  <a:pt x="175516" y="1599488"/>
                  <a:pt x="175516" y="1587019"/>
                </a:cubicBezTo>
                <a:lnTo>
                  <a:pt x="175516" y="1154374"/>
                </a:lnTo>
                <a:lnTo>
                  <a:pt x="32186" y="1020965"/>
                </a:lnTo>
                <a:cubicBezTo>
                  <a:pt x="6012" y="997275"/>
                  <a:pt x="-5204" y="961118"/>
                  <a:pt x="2274" y="926207"/>
                </a:cubicBezTo>
                <a:lnTo>
                  <a:pt x="39664" y="757887"/>
                </a:lnTo>
                <a:cubicBezTo>
                  <a:pt x="79548" y="618243"/>
                  <a:pt x="106966" y="588320"/>
                  <a:pt x="197950" y="588320"/>
                </a:cubicBezTo>
                <a:lnTo>
                  <a:pt x="255284" y="588320"/>
                </a:lnTo>
                <a:lnTo>
                  <a:pt x="256530" y="588320"/>
                </a:lnTo>
                <a:lnTo>
                  <a:pt x="472150" y="588320"/>
                </a:lnTo>
                <a:cubicBezTo>
                  <a:pt x="508294" y="471119"/>
                  <a:pt x="538206" y="444936"/>
                  <a:pt x="621712" y="444936"/>
                </a:cubicBezTo>
                <a:close/>
                <a:moveTo>
                  <a:pt x="1240476" y="183791"/>
                </a:moveTo>
                <a:cubicBezTo>
                  <a:pt x="1164740" y="183791"/>
                  <a:pt x="1101420" y="245870"/>
                  <a:pt x="1101420" y="322848"/>
                </a:cubicBezTo>
                <a:cubicBezTo>
                  <a:pt x="1101420" y="399826"/>
                  <a:pt x="1164740" y="461905"/>
                  <a:pt x="1240476" y="461905"/>
                </a:cubicBezTo>
                <a:cubicBezTo>
                  <a:pt x="1317454" y="461905"/>
                  <a:pt x="1379532" y="399826"/>
                  <a:pt x="1379532" y="322848"/>
                </a:cubicBezTo>
                <a:cubicBezTo>
                  <a:pt x="1379532" y="245870"/>
                  <a:pt x="1317454" y="183791"/>
                  <a:pt x="1240476" y="183791"/>
                </a:cubicBezTo>
                <a:close/>
                <a:moveTo>
                  <a:pt x="399422" y="183791"/>
                </a:moveTo>
                <a:cubicBezTo>
                  <a:pt x="323944" y="183791"/>
                  <a:pt x="262076" y="245870"/>
                  <a:pt x="262076" y="322848"/>
                </a:cubicBezTo>
                <a:cubicBezTo>
                  <a:pt x="262076" y="399826"/>
                  <a:pt x="323944" y="461905"/>
                  <a:pt x="399422" y="461905"/>
                </a:cubicBezTo>
                <a:cubicBezTo>
                  <a:pt x="476136" y="461905"/>
                  <a:pt x="539242" y="399826"/>
                  <a:pt x="539242" y="322848"/>
                </a:cubicBezTo>
                <a:cubicBezTo>
                  <a:pt x="539242" y="245870"/>
                  <a:pt x="476136" y="183791"/>
                  <a:pt x="399422" y="183791"/>
                </a:cubicBezTo>
                <a:close/>
                <a:moveTo>
                  <a:pt x="1240476" y="142819"/>
                </a:moveTo>
                <a:cubicBezTo>
                  <a:pt x="1341044" y="142819"/>
                  <a:pt x="1421746" y="223522"/>
                  <a:pt x="1421746" y="322848"/>
                </a:cubicBezTo>
                <a:cubicBezTo>
                  <a:pt x="1421746" y="423416"/>
                  <a:pt x="1341044" y="504118"/>
                  <a:pt x="1240476" y="504118"/>
                </a:cubicBezTo>
                <a:cubicBezTo>
                  <a:pt x="1141150" y="504118"/>
                  <a:pt x="1060448" y="423416"/>
                  <a:pt x="1060448" y="322848"/>
                </a:cubicBezTo>
                <a:cubicBezTo>
                  <a:pt x="1060448" y="223522"/>
                  <a:pt x="1141150" y="142819"/>
                  <a:pt x="1240476" y="142819"/>
                </a:cubicBezTo>
                <a:close/>
                <a:moveTo>
                  <a:pt x="399422" y="142819"/>
                </a:moveTo>
                <a:cubicBezTo>
                  <a:pt x="499646" y="142819"/>
                  <a:pt x="581310" y="223522"/>
                  <a:pt x="581310" y="322848"/>
                </a:cubicBezTo>
                <a:cubicBezTo>
                  <a:pt x="581310" y="423416"/>
                  <a:pt x="499646" y="504118"/>
                  <a:pt x="399422" y="504118"/>
                </a:cubicBezTo>
                <a:cubicBezTo>
                  <a:pt x="300434" y="504118"/>
                  <a:pt x="220008" y="423416"/>
                  <a:pt x="220008" y="322848"/>
                </a:cubicBezTo>
                <a:cubicBezTo>
                  <a:pt x="220008" y="223522"/>
                  <a:pt x="300434" y="142819"/>
                  <a:pt x="399422" y="142819"/>
                </a:cubicBezTo>
                <a:close/>
                <a:moveTo>
                  <a:pt x="818130" y="40972"/>
                </a:moveTo>
                <a:cubicBezTo>
                  <a:pt x="742654" y="40972"/>
                  <a:pt x="680786" y="104293"/>
                  <a:pt x="680786" y="181270"/>
                </a:cubicBezTo>
                <a:cubicBezTo>
                  <a:pt x="680786" y="257007"/>
                  <a:pt x="742654" y="320327"/>
                  <a:pt x="818130" y="320327"/>
                </a:cubicBezTo>
                <a:cubicBezTo>
                  <a:pt x="894846" y="320327"/>
                  <a:pt x="956714" y="257007"/>
                  <a:pt x="956714" y="181270"/>
                </a:cubicBezTo>
                <a:cubicBezTo>
                  <a:pt x="956714" y="104293"/>
                  <a:pt x="894846" y="40972"/>
                  <a:pt x="818130" y="40972"/>
                </a:cubicBezTo>
                <a:close/>
                <a:moveTo>
                  <a:pt x="818130" y="0"/>
                </a:moveTo>
                <a:cubicBezTo>
                  <a:pt x="918356" y="0"/>
                  <a:pt x="998782" y="80703"/>
                  <a:pt x="998782" y="181270"/>
                </a:cubicBezTo>
                <a:cubicBezTo>
                  <a:pt x="998782" y="280597"/>
                  <a:pt x="918356" y="361299"/>
                  <a:pt x="818130" y="361299"/>
                </a:cubicBezTo>
                <a:cubicBezTo>
                  <a:pt x="719144" y="361299"/>
                  <a:pt x="637480" y="280597"/>
                  <a:pt x="637480" y="181270"/>
                </a:cubicBezTo>
                <a:cubicBezTo>
                  <a:pt x="637480" y="80703"/>
                  <a:pt x="719144" y="0"/>
                  <a:pt x="818130" y="0"/>
                </a:cubicBezTo>
                <a:close/>
              </a:path>
            </a:pathLst>
          </a:custGeom>
          <a:solidFill>
            <a:schemeClr val="bg1"/>
          </a:solidFill>
          <a:ln>
            <a:noFill/>
          </a:ln>
          <a:effectLst/>
        </p:spPr>
        <p:txBody>
          <a:bodyPr wrap="square" anchor="ctr">
            <a:noAutofit/>
          </a:bodyPr>
          <a:lstStyle/>
          <a:p>
            <a:endParaRPr lang="en-US" sz="3599" dirty="0">
              <a:latin typeface="Poppins" pitchFamily="2" charset="77"/>
            </a:endParaRPr>
          </a:p>
        </p:txBody>
      </p:sp>
      <p:sp>
        <p:nvSpPr>
          <p:cNvPr id="90" name="Freeform 89">
            <a:extLst>
              <a:ext uri="{FF2B5EF4-FFF2-40B4-BE49-F238E27FC236}">
                <a16:creationId xmlns:a16="http://schemas.microsoft.com/office/drawing/2014/main" id="{22CD6E2B-6E8D-0848-8C50-0090D4CC615E}"/>
              </a:ext>
            </a:extLst>
          </p:cNvPr>
          <p:cNvSpPr>
            <a:spLocks noChangeArrowheads="1"/>
          </p:cNvSpPr>
          <p:nvPr/>
        </p:nvSpPr>
        <p:spPr bwMode="auto">
          <a:xfrm>
            <a:off x="2048314" y="3422508"/>
            <a:ext cx="905877" cy="810164"/>
          </a:xfrm>
          <a:custGeom>
            <a:avLst/>
            <a:gdLst>
              <a:gd name="connsiteX0" fmla="*/ 1057011 w 1565944"/>
              <a:gd name="connsiteY0" fmla="*/ 1252414 h 1435392"/>
              <a:gd name="connsiteX1" fmla="*/ 1420861 w 1565944"/>
              <a:gd name="connsiteY1" fmla="*/ 1252414 h 1435392"/>
              <a:gd name="connsiteX2" fmla="*/ 1565403 w 1565944"/>
              <a:gd name="connsiteY2" fmla="*/ 1408891 h 1435392"/>
              <a:gd name="connsiteX3" fmla="*/ 1549205 w 1565944"/>
              <a:gd name="connsiteY3" fmla="*/ 1434130 h 1435392"/>
              <a:gd name="connsiteX4" fmla="*/ 1544221 w 1565944"/>
              <a:gd name="connsiteY4" fmla="*/ 1435392 h 1435392"/>
              <a:gd name="connsiteX5" fmla="*/ 1523037 w 1565944"/>
              <a:gd name="connsiteY5" fmla="*/ 1418987 h 1435392"/>
              <a:gd name="connsiteX6" fmla="*/ 1420861 w 1565944"/>
              <a:gd name="connsiteY6" fmla="*/ 1295319 h 1435392"/>
              <a:gd name="connsiteX7" fmla="*/ 1057011 w 1565944"/>
              <a:gd name="connsiteY7" fmla="*/ 1295319 h 1435392"/>
              <a:gd name="connsiteX8" fmla="*/ 953589 w 1565944"/>
              <a:gd name="connsiteY8" fmla="*/ 1418987 h 1435392"/>
              <a:gd name="connsiteX9" fmla="*/ 927421 w 1565944"/>
              <a:gd name="connsiteY9" fmla="*/ 1434130 h 1435392"/>
              <a:gd name="connsiteX10" fmla="*/ 913715 w 1565944"/>
              <a:gd name="connsiteY10" fmla="*/ 1408891 h 1435392"/>
              <a:gd name="connsiteX11" fmla="*/ 1057011 w 1565944"/>
              <a:gd name="connsiteY11" fmla="*/ 1252414 h 1435392"/>
              <a:gd name="connsiteX12" fmla="*/ 144197 w 1565944"/>
              <a:gd name="connsiteY12" fmla="*/ 1252414 h 1435392"/>
              <a:gd name="connsiteX13" fmla="*/ 508735 w 1565944"/>
              <a:gd name="connsiteY13" fmla="*/ 1252414 h 1435392"/>
              <a:gd name="connsiteX14" fmla="*/ 653551 w 1565944"/>
              <a:gd name="connsiteY14" fmla="*/ 1408891 h 1435392"/>
              <a:gd name="connsiteX15" fmla="*/ 638571 w 1565944"/>
              <a:gd name="connsiteY15" fmla="*/ 1434130 h 1435392"/>
              <a:gd name="connsiteX16" fmla="*/ 632329 w 1565944"/>
              <a:gd name="connsiteY16" fmla="*/ 1435392 h 1435392"/>
              <a:gd name="connsiteX17" fmla="*/ 612353 w 1565944"/>
              <a:gd name="connsiteY17" fmla="*/ 1420249 h 1435392"/>
              <a:gd name="connsiteX18" fmla="*/ 508735 w 1565944"/>
              <a:gd name="connsiteY18" fmla="*/ 1295319 h 1435392"/>
              <a:gd name="connsiteX19" fmla="*/ 144197 w 1565944"/>
              <a:gd name="connsiteY19" fmla="*/ 1295319 h 1435392"/>
              <a:gd name="connsiteX20" fmla="*/ 40579 w 1565944"/>
              <a:gd name="connsiteY20" fmla="*/ 1420249 h 1435392"/>
              <a:gd name="connsiteX21" fmla="*/ 14361 w 1565944"/>
              <a:gd name="connsiteY21" fmla="*/ 1434130 h 1435392"/>
              <a:gd name="connsiteX22" fmla="*/ 629 w 1565944"/>
              <a:gd name="connsiteY22" fmla="*/ 1408891 h 1435392"/>
              <a:gd name="connsiteX23" fmla="*/ 144197 w 1565944"/>
              <a:gd name="connsiteY23" fmla="*/ 1252414 h 1435392"/>
              <a:gd name="connsiteX24" fmla="*/ 1235563 w 1565944"/>
              <a:gd name="connsiteY24" fmla="*/ 937874 h 1435392"/>
              <a:gd name="connsiteX25" fmla="*/ 1110533 w 1565944"/>
              <a:gd name="connsiteY25" fmla="*/ 1061652 h 1435392"/>
              <a:gd name="connsiteX26" fmla="*/ 1235563 w 1565944"/>
              <a:gd name="connsiteY26" fmla="*/ 1186681 h 1435392"/>
              <a:gd name="connsiteX27" fmla="*/ 1360591 w 1565944"/>
              <a:gd name="connsiteY27" fmla="*/ 1061652 h 1435392"/>
              <a:gd name="connsiteX28" fmla="*/ 1235563 w 1565944"/>
              <a:gd name="connsiteY28" fmla="*/ 937874 h 1435392"/>
              <a:gd name="connsiteX29" fmla="*/ 323717 w 1565944"/>
              <a:gd name="connsiteY29" fmla="*/ 937874 h 1435392"/>
              <a:gd name="connsiteX30" fmla="*/ 198689 w 1565944"/>
              <a:gd name="connsiteY30" fmla="*/ 1061652 h 1435392"/>
              <a:gd name="connsiteX31" fmla="*/ 323717 w 1565944"/>
              <a:gd name="connsiteY31" fmla="*/ 1186681 h 1435392"/>
              <a:gd name="connsiteX32" fmla="*/ 449997 w 1565944"/>
              <a:gd name="connsiteY32" fmla="*/ 1061652 h 1435392"/>
              <a:gd name="connsiteX33" fmla="*/ 323717 w 1565944"/>
              <a:gd name="connsiteY33" fmla="*/ 937874 h 1435392"/>
              <a:gd name="connsiteX34" fmla="*/ 1235563 w 1565944"/>
              <a:gd name="connsiteY34" fmla="*/ 895364 h 1435392"/>
              <a:gd name="connsiteX35" fmla="*/ 1403101 w 1565944"/>
              <a:gd name="connsiteY35" fmla="*/ 1061652 h 1435392"/>
              <a:gd name="connsiteX36" fmla="*/ 1235563 w 1565944"/>
              <a:gd name="connsiteY36" fmla="*/ 1229191 h 1435392"/>
              <a:gd name="connsiteX37" fmla="*/ 1069273 w 1565944"/>
              <a:gd name="connsiteY37" fmla="*/ 1061652 h 1435392"/>
              <a:gd name="connsiteX38" fmla="*/ 1235563 w 1565944"/>
              <a:gd name="connsiteY38" fmla="*/ 895364 h 1435392"/>
              <a:gd name="connsiteX39" fmla="*/ 323717 w 1565944"/>
              <a:gd name="connsiteY39" fmla="*/ 895364 h 1435392"/>
              <a:gd name="connsiteX40" fmla="*/ 491255 w 1565944"/>
              <a:gd name="connsiteY40" fmla="*/ 1061652 h 1435392"/>
              <a:gd name="connsiteX41" fmla="*/ 323717 w 1565944"/>
              <a:gd name="connsiteY41" fmla="*/ 1229191 h 1435392"/>
              <a:gd name="connsiteX42" fmla="*/ 157429 w 1565944"/>
              <a:gd name="connsiteY42" fmla="*/ 1061652 h 1435392"/>
              <a:gd name="connsiteX43" fmla="*/ 323717 w 1565944"/>
              <a:gd name="connsiteY43" fmla="*/ 895364 h 1435392"/>
              <a:gd name="connsiteX44" fmla="*/ 733505 w 1565944"/>
              <a:gd name="connsiteY44" fmla="*/ 400990 h 1435392"/>
              <a:gd name="connsiteX45" fmla="*/ 1184075 w 1565944"/>
              <a:gd name="connsiteY45" fmla="*/ 400990 h 1435392"/>
              <a:gd name="connsiteX46" fmla="*/ 1205351 w 1565944"/>
              <a:gd name="connsiteY46" fmla="*/ 421670 h 1435392"/>
              <a:gd name="connsiteX47" fmla="*/ 1184075 w 1565944"/>
              <a:gd name="connsiteY47" fmla="*/ 443642 h 1435392"/>
              <a:gd name="connsiteX48" fmla="*/ 733505 w 1565944"/>
              <a:gd name="connsiteY48" fmla="*/ 443642 h 1435392"/>
              <a:gd name="connsiteX49" fmla="*/ 712229 w 1565944"/>
              <a:gd name="connsiteY49" fmla="*/ 421670 h 1435392"/>
              <a:gd name="connsiteX50" fmla="*/ 733505 w 1565944"/>
              <a:gd name="connsiteY50" fmla="*/ 400990 h 1435392"/>
              <a:gd name="connsiteX51" fmla="*/ 733123 w 1565944"/>
              <a:gd name="connsiteY51" fmla="*/ 313101 h 1435392"/>
              <a:gd name="connsiteX52" fmla="*/ 865879 w 1565944"/>
              <a:gd name="connsiteY52" fmla="*/ 313101 h 1435392"/>
              <a:gd name="connsiteX53" fmla="*/ 886775 w 1565944"/>
              <a:gd name="connsiteY53" fmla="*/ 335073 h 1435392"/>
              <a:gd name="connsiteX54" fmla="*/ 865879 w 1565944"/>
              <a:gd name="connsiteY54" fmla="*/ 355752 h 1435392"/>
              <a:gd name="connsiteX55" fmla="*/ 733123 w 1565944"/>
              <a:gd name="connsiteY55" fmla="*/ 355752 h 1435392"/>
              <a:gd name="connsiteX56" fmla="*/ 712227 w 1565944"/>
              <a:gd name="connsiteY56" fmla="*/ 335073 h 1435392"/>
              <a:gd name="connsiteX57" fmla="*/ 733123 w 1565944"/>
              <a:gd name="connsiteY57" fmla="*/ 313101 h 1435392"/>
              <a:gd name="connsiteX58" fmla="*/ 612245 w 1565944"/>
              <a:gd name="connsiteY58" fmla="*/ 191578 h 1435392"/>
              <a:gd name="connsiteX59" fmla="*/ 557399 w 1565944"/>
              <a:gd name="connsiteY59" fmla="*/ 246315 h 1435392"/>
              <a:gd name="connsiteX60" fmla="*/ 557399 w 1565944"/>
              <a:gd name="connsiteY60" fmla="*/ 542391 h 1435392"/>
              <a:gd name="connsiteX61" fmla="*/ 612245 w 1565944"/>
              <a:gd name="connsiteY61" fmla="*/ 597127 h 1435392"/>
              <a:gd name="connsiteX62" fmla="*/ 948793 w 1565944"/>
              <a:gd name="connsiteY62" fmla="*/ 597127 h 1435392"/>
              <a:gd name="connsiteX63" fmla="*/ 978709 w 1565944"/>
              <a:gd name="connsiteY63" fmla="*/ 609567 h 1435392"/>
              <a:gd name="connsiteX64" fmla="*/ 1165679 w 1565944"/>
              <a:gd name="connsiteY64" fmla="*/ 798658 h 1435392"/>
              <a:gd name="connsiteX65" fmla="*/ 1165679 w 1565944"/>
              <a:gd name="connsiteY65" fmla="*/ 639424 h 1435392"/>
              <a:gd name="connsiteX66" fmla="*/ 1209307 w 1565944"/>
              <a:gd name="connsiteY66" fmla="*/ 597127 h 1435392"/>
              <a:gd name="connsiteX67" fmla="*/ 1246701 w 1565944"/>
              <a:gd name="connsiteY67" fmla="*/ 597127 h 1435392"/>
              <a:gd name="connsiteX68" fmla="*/ 1301545 w 1565944"/>
              <a:gd name="connsiteY68" fmla="*/ 542391 h 1435392"/>
              <a:gd name="connsiteX69" fmla="*/ 1301545 w 1565944"/>
              <a:gd name="connsiteY69" fmla="*/ 246315 h 1435392"/>
              <a:gd name="connsiteX70" fmla="*/ 1246701 w 1565944"/>
              <a:gd name="connsiteY70" fmla="*/ 191578 h 1435392"/>
              <a:gd name="connsiteX71" fmla="*/ 324309 w 1565944"/>
              <a:gd name="connsiteY71" fmla="*/ 41052 h 1435392"/>
              <a:gd name="connsiteX72" fmla="*/ 265725 w 1565944"/>
              <a:gd name="connsiteY72" fmla="*/ 99521 h 1435392"/>
              <a:gd name="connsiteX73" fmla="*/ 265725 w 1565944"/>
              <a:gd name="connsiteY73" fmla="*/ 414257 h 1435392"/>
              <a:gd name="connsiteX74" fmla="*/ 324309 w 1565944"/>
              <a:gd name="connsiteY74" fmla="*/ 472726 h 1435392"/>
              <a:gd name="connsiteX75" fmla="*/ 364195 w 1565944"/>
              <a:gd name="connsiteY75" fmla="*/ 472726 h 1435392"/>
              <a:gd name="connsiteX76" fmla="*/ 407823 w 1565944"/>
              <a:gd name="connsiteY76" fmla="*/ 516266 h 1435392"/>
              <a:gd name="connsiteX77" fmla="*/ 407823 w 1565944"/>
              <a:gd name="connsiteY77" fmla="*/ 707845 h 1435392"/>
              <a:gd name="connsiteX78" fmla="*/ 521251 w 1565944"/>
              <a:gd name="connsiteY78" fmla="*/ 574735 h 1435392"/>
              <a:gd name="connsiteX79" fmla="*/ 516265 w 1565944"/>
              <a:gd name="connsiteY79" fmla="*/ 542391 h 1435392"/>
              <a:gd name="connsiteX80" fmla="*/ 516265 w 1565944"/>
              <a:gd name="connsiteY80" fmla="*/ 246315 h 1435392"/>
              <a:gd name="connsiteX81" fmla="*/ 612245 w 1565944"/>
              <a:gd name="connsiteY81" fmla="*/ 149282 h 1435392"/>
              <a:gd name="connsiteX82" fmla="*/ 1053497 w 1565944"/>
              <a:gd name="connsiteY82" fmla="*/ 149282 h 1435392"/>
              <a:gd name="connsiteX83" fmla="*/ 1053497 w 1565944"/>
              <a:gd name="connsiteY83" fmla="*/ 99521 h 1435392"/>
              <a:gd name="connsiteX84" fmla="*/ 994913 w 1565944"/>
              <a:gd name="connsiteY84" fmla="*/ 41052 h 1435392"/>
              <a:gd name="connsiteX85" fmla="*/ 324309 w 1565944"/>
              <a:gd name="connsiteY85" fmla="*/ 0 h 1435392"/>
              <a:gd name="connsiteX86" fmla="*/ 994913 w 1565944"/>
              <a:gd name="connsiteY86" fmla="*/ 0 h 1435392"/>
              <a:gd name="connsiteX87" fmla="*/ 1095877 w 1565944"/>
              <a:gd name="connsiteY87" fmla="*/ 99521 h 1435392"/>
              <a:gd name="connsiteX88" fmla="*/ 1095877 w 1565944"/>
              <a:gd name="connsiteY88" fmla="*/ 149282 h 1435392"/>
              <a:gd name="connsiteX89" fmla="*/ 1246701 w 1565944"/>
              <a:gd name="connsiteY89" fmla="*/ 149282 h 1435392"/>
              <a:gd name="connsiteX90" fmla="*/ 1342679 w 1565944"/>
              <a:gd name="connsiteY90" fmla="*/ 246315 h 1435392"/>
              <a:gd name="connsiteX91" fmla="*/ 1342679 w 1565944"/>
              <a:gd name="connsiteY91" fmla="*/ 542391 h 1435392"/>
              <a:gd name="connsiteX92" fmla="*/ 1246701 w 1565944"/>
              <a:gd name="connsiteY92" fmla="*/ 639424 h 1435392"/>
              <a:gd name="connsiteX93" fmla="*/ 1209307 w 1565944"/>
              <a:gd name="connsiteY93" fmla="*/ 639424 h 1435392"/>
              <a:gd name="connsiteX94" fmla="*/ 1209307 w 1565944"/>
              <a:gd name="connsiteY94" fmla="*/ 806122 h 1435392"/>
              <a:gd name="connsiteX95" fmla="*/ 1185623 w 1565944"/>
              <a:gd name="connsiteY95" fmla="*/ 842198 h 1435392"/>
              <a:gd name="connsiteX96" fmla="*/ 1170665 w 1565944"/>
              <a:gd name="connsiteY96" fmla="*/ 844686 h 1435392"/>
              <a:gd name="connsiteX97" fmla="*/ 1143243 w 1565944"/>
              <a:gd name="connsiteY97" fmla="*/ 833490 h 1435392"/>
              <a:gd name="connsiteX98" fmla="*/ 948793 w 1565944"/>
              <a:gd name="connsiteY98" fmla="*/ 639424 h 1435392"/>
              <a:gd name="connsiteX99" fmla="*/ 612245 w 1565944"/>
              <a:gd name="connsiteY99" fmla="*/ 639424 h 1435392"/>
              <a:gd name="connsiteX100" fmla="*/ 544935 w 1565944"/>
              <a:gd name="connsiteY100" fmla="*/ 612055 h 1435392"/>
              <a:gd name="connsiteX101" fmla="*/ 432751 w 1565944"/>
              <a:gd name="connsiteY101" fmla="*/ 743921 h 1435392"/>
              <a:gd name="connsiteX102" fmla="*/ 405329 w 1565944"/>
              <a:gd name="connsiteY102" fmla="*/ 755117 h 1435392"/>
              <a:gd name="connsiteX103" fmla="*/ 390371 w 1565944"/>
              <a:gd name="connsiteY103" fmla="*/ 752629 h 1435392"/>
              <a:gd name="connsiteX104" fmla="*/ 365443 w 1565944"/>
              <a:gd name="connsiteY104" fmla="*/ 715309 h 1435392"/>
              <a:gd name="connsiteX105" fmla="*/ 365443 w 1565944"/>
              <a:gd name="connsiteY105" fmla="*/ 516266 h 1435392"/>
              <a:gd name="connsiteX106" fmla="*/ 364195 w 1565944"/>
              <a:gd name="connsiteY106" fmla="*/ 515022 h 1435392"/>
              <a:gd name="connsiteX107" fmla="*/ 324309 w 1565944"/>
              <a:gd name="connsiteY107" fmla="*/ 515022 h 1435392"/>
              <a:gd name="connsiteX108" fmla="*/ 223345 w 1565944"/>
              <a:gd name="connsiteY108" fmla="*/ 414257 h 1435392"/>
              <a:gd name="connsiteX109" fmla="*/ 223345 w 1565944"/>
              <a:gd name="connsiteY109" fmla="*/ 99521 h 1435392"/>
              <a:gd name="connsiteX110" fmla="*/ 324309 w 1565944"/>
              <a:gd name="connsiteY110" fmla="*/ 0 h 14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565944" h="1435392">
                <a:moveTo>
                  <a:pt x="1057011" y="1252414"/>
                </a:moveTo>
                <a:lnTo>
                  <a:pt x="1420861" y="1252414"/>
                </a:lnTo>
                <a:cubicBezTo>
                  <a:pt x="1508085" y="1252414"/>
                  <a:pt x="1531761" y="1286486"/>
                  <a:pt x="1565403" y="1408891"/>
                </a:cubicBezTo>
                <a:cubicBezTo>
                  <a:pt x="1567895" y="1418987"/>
                  <a:pt x="1561665" y="1430344"/>
                  <a:pt x="1549205" y="1434130"/>
                </a:cubicBezTo>
                <a:cubicBezTo>
                  <a:pt x="1547959" y="1434130"/>
                  <a:pt x="1545467" y="1435392"/>
                  <a:pt x="1544221" y="1435392"/>
                </a:cubicBezTo>
                <a:cubicBezTo>
                  <a:pt x="1535499" y="1435392"/>
                  <a:pt x="1526777" y="1429082"/>
                  <a:pt x="1523037" y="1418987"/>
                </a:cubicBezTo>
                <a:cubicBezTo>
                  <a:pt x="1489395" y="1295319"/>
                  <a:pt x="1473195" y="1295319"/>
                  <a:pt x="1420861" y="1295319"/>
                </a:cubicBezTo>
                <a:lnTo>
                  <a:pt x="1057011" y="1295319"/>
                </a:lnTo>
                <a:cubicBezTo>
                  <a:pt x="1004677" y="1295319"/>
                  <a:pt x="988479" y="1295319"/>
                  <a:pt x="953589" y="1418987"/>
                </a:cubicBezTo>
                <a:cubicBezTo>
                  <a:pt x="951097" y="1430344"/>
                  <a:pt x="939883" y="1437915"/>
                  <a:pt x="927421" y="1434130"/>
                </a:cubicBezTo>
                <a:cubicBezTo>
                  <a:pt x="916207" y="1430344"/>
                  <a:pt x="909977" y="1418987"/>
                  <a:pt x="913715" y="1408891"/>
                </a:cubicBezTo>
                <a:cubicBezTo>
                  <a:pt x="947359" y="1286486"/>
                  <a:pt x="969787" y="1252414"/>
                  <a:pt x="1057011" y="1252414"/>
                </a:cubicBezTo>
                <a:close/>
                <a:moveTo>
                  <a:pt x="144197" y="1252414"/>
                </a:moveTo>
                <a:lnTo>
                  <a:pt x="508735" y="1252414"/>
                </a:lnTo>
                <a:cubicBezTo>
                  <a:pt x="596125" y="1252414"/>
                  <a:pt x="619845" y="1286486"/>
                  <a:pt x="653551" y="1408891"/>
                </a:cubicBezTo>
                <a:cubicBezTo>
                  <a:pt x="656049" y="1418987"/>
                  <a:pt x="649807" y="1430344"/>
                  <a:pt x="638571" y="1434130"/>
                </a:cubicBezTo>
                <a:cubicBezTo>
                  <a:pt x="636073" y="1434130"/>
                  <a:pt x="633577" y="1435392"/>
                  <a:pt x="632329" y="1435392"/>
                </a:cubicBezTo>
                <a:cubicBezTo>
                  <a:pt x="623589" y="1435392"/>
                  <a:pt x="614851" y="1429082"/>
                  <a:pt x="612353" y="1420249"/>
                </a:cubicBezTo>
                <a:cubicBezTo>
                  <a:pt x="577399" y="1295319"/>
                  <a:pt x="561169" y="1295319"/>
                  <a:pt x="508735" y="1295319"/>
                </a:cubicBezTo>
                <a:lnTo>
                  <a:pt x="144197" y="1295319"/>
                </a:lnTo>
                <a:cubicBezTo>
                  <a:pt x="91763" y="1295319"/>
                  <a:pt x="75533" y="1295319"/>
                  <a:pt x="40579" y="1420249"/>
                </a:cubicBezTo>
                <a:cubicBezTo>
                  <a:pt x="38081" y="1430344"/>
                  <a:pt x="26845" y="1437915"/>
                  <a:pt x="14361" y="1434130"/>
                </a:cubicBezTo>
                <a:cubicBezTo>
                  <a:pt x="3125" y="1430344"/>
                  <a:pt x="-1867" y="1418987"/>
                  <a:pt x="629" y="1408891"/>
                </a:cubicBezTo>
                <a:cubicBezTo>
                  <a:pt x="34337" y="1286486"/>
                  <a:pt x="56807" y="1252414"/>
                  <a:pt x="144197" y="1252414"/>
                </a:cubicBezTo>
                <a:close/>
                <a:moveTo>
                  <a:pt x="1235563" y="937874"/>
                </a:moveTo>
                <a:cubicBezTo>
                  <a:pt x="1166797" y="937874"/>
                  <a:pt x="1110533" y="992887"/>
                  <a:pt x="1110533" y="1061652"/>
                </a:cubicBezTo>
                <a:cubicBezTo>
                  <a:pt x="1110533" y="1131669"/>
                  <a:pt x="1166797" y="1186681"/>
                  <a:pt x="1235563" y="1186681"/>
                </a:cubicBezTo>
                <a:cubicBezTo>
                  <a:pt x="1304329" y="1186681"/>
                  <a:pt x="1360591" y="1131669"/>
                  <a:pt x="1360591" y="1061652"/>
                </a:cubicBezTo>
                <a:cubicBezTo>
                  <a:pt x="1360591" y="992887"/>
                  <a:pt x="1304329" y="937874"/>
                  <a:pt x="1235563" y="937874"/>
                </a:cubicBezTo>
                <a:close/>
                <a:moveTo>
                  <a:pt x="323717" y="937874"/>
                </a:moveTo>
                <a:cubicBezTo>
                  <a:pt x="254951" y="937874"/>
                  <a:pt x="198689" y="992887"/>
                  <a:pt x="198689" y="1061652"/>
                </a:cubicBezTo>
                <a:cubicBezTo>
                  <a:pt x="198689" y="1131669"/>
                  <a:pt x="254951" y="1186681"/>
                  <a:pt x="323717" y="1186681"/>
                </a:cubicBezTo>
                <a:cubicBezTo>
                  <a:pt x="392483" y="1186681"/>
                  <a:pt x="449997" y="1131669"/>
                  <a:pt x="449997" y="1061652"/>
                </a:cubicBezTo>
                <a:cubicBezTo>
                  <a:pt x="449997" y="992887"/>
                  <a:pt x="392483" y="937874"/>
                  <a:pt x="323717" y="937874"/>
                </a:cubicBezTo>
                <a:close/>
                <a:moveTo>
                  <a:pt x="1235563" y="895364"/>
                </a:moveTo>
                <a:cubicBezTo>
                  <a:pt x="1328083" y="895364"/>
                  <a:pt x="1403101" y="970381"/>
                  <a:pt x="1403101" y="1061652"/>
                </a:cubicBezTo>
                <a:cubicBezTo>
                  <a:pt x="1403101" y="1154174"/>
                  <a:pt x="1328083" y="1229191"/>
                  <a:pt x="1235563" y="1229191"/>
                </a:cubicBezTo>
                <a:cubicBezTo>
                  <a:pt x="1144291" y="1229191"/>
                  <a:pt x="1069273" y="1154174"/>
                  <a:pt x="1069273" y="1061652"/>
                </a:cubicBezTo>
                <a:cubicBezTo>
                  <a:pt x="1069273" y="970381"/>
                  <a:pt x="1144291" y="895364"/>
                  <a:pt x="1235563" y="895364"/>
                </a:cubicBezTo>
                <a:close/>
                <a:moveTo>
                  <a:pt x="323717" y="895364"/>
                </a:moveTo>
                <a:cubicBezTo>
                  <a:pt x="416239" y="895364"/>
                  <a:pt x="491255" y="970381"/>
                  <a:pt x="491255" y="1061652"/>
                </a:cubicBezTo>
                <a:cubicBezTo>
                  <a:pt x="491255" y="1154174"/>
                  <a:pt x="416239" y="1229191"/>
                  <a:pt x="323717" y="1229191"/>
                </a:cubicBezTo>
                <a:cubicBezTo>
                  <a:pt x="232447" y="1229191"/>
                  <a:pt x="157429" y="1154174"/>
                  <a:pt x="157429" y="1061652"/>
                </a:cubicBezTo>
                <a:cubicBezTo>
                  <a:pt x="157429" y="970381"/>
                  <a:pt x="232447" y="895364"/>
                  <a:pt x="323717" y="895364"/>
                </a:cubicBezTo>
                <a:close/>
                <a:moveTo>
                  <a:pt x="733505" y="400990"/>
                </a:moveTo>
                <a:lnTo>
                  <a:pt x="1184075" y="400990"/>
                </a:lnTo>
                <a:cubicBezTo>
                  <a:pt x="1195339" y="400990"/>
                  <a:pt x="1205351" y="410038"/>
                  <a:pt x="1205351" y="421670"/>
                </a:cubicBezTo>
                <a:cubicBezTo>
                  <a:pt x="1205351" y="434594"/>
                  <a:pt x="1195339" y="443642"/>
                  <a:pt x="1184075" y="443642"/>
                </a:cubicBezTo>
                <a:lnTo>
                  <a:pt x="733505" y="443642"/>
                </a:lnTo>
                <a:cubicBezTo>
                  <a:pt x="722241" y="443642"/>
                  <a:pt x="712229" y="434594"/>
                  <a:pt x="712229" y="421670"/>
                </a:cubicBezTo>
                <a:cubicBezTo>
                  <a:pt x="712229" y="410038"/>
                  <a:pt x="722241" y="400990"/>
                  <a:pt x="733505" y="400990"/>
                </a:cubicBezTo>
                <a:close/>
                <a:moveTo>
                  <a:pt x="733123" y="313101"/>
                </a:moveTo>
                <a:lnTo>
                  <a:pt x="865879" y="313101"/>
                </a:lnTo>
                <a:cubicBezTo>
                  <a:pt x="876943" y="313101"/>
                  <a:pt x="886775" y="322148"/>
                  <a:pt x="886775" y="335073"/>
                </a:cubicBezTo>
                <a:cubicBezTo>
                  <a:pt x="886775" y="346705"/>
                  <a:pt x="876943" y="355752"/>
                  <a:pt x="865879" y="355752"/>
                </a:cubicBezTo>
                <a:lnTo>
                  <a:pt x="733123" y="355752"/>
                </a:lnTo>
                <a:cubicBezTo>
                  <a:pt x="722061" y="355752"/>
                  <a:pt x="712227" y="346705"/>
                  <a:pt x="712227" y="335073"/>
                </a:cubicBezTo>
                <a:cubicBezTo>
                  <a:pt x="712227" y="322148"/>
                  <a:pt x="722061" y="313101"/>
                  <a:pt x="733123" y="313101"/>
                </a:cubicBezTo>
                <a:close/>
                <a:moveTo>
                  <a:pt x="612245" y="191578"/>
                </a:moveTo>
                <a:cubicBezTo>
                  <a:pt x="582329" y="191578"/>
                  <a:pt x="557399" y="215214"/>
                  <a:pt x="557399" y="246315"/>
                </a:cubicBezTo>
                <a:lnTo>
                  <a:pt x="557399" y="542391"/>
                </a:lnTo>
                <a:cubicBezTo>
                  <a:pt x="557399" y="572247"/>
                  <a:pt x="582329" y="597127"/>
                  <a:pt x="612245" y="597127"/>
                </a:cubicBezTo>
                <a:lnTo>
                  <a:pt x="948793" y="597127"/>
                </a:lnTo>
                <a:cubicBezTo>
                  <a:pt x="960011" y="597127"/>
                  <a:pt x="969983" y="602103"/>
                  <a:pt x="978709" y="609567"/>
                </a:cubicBezTo>
                <a:lnTo>
                  <a:pt x="1165679" y="798658"/>
                </a:lnTo>
                <a:lnTo>
                  <a:pt x="1165679" y="639424"/>
                </a:lnTo>
                <a:cubicBezTo>
                  <a:pt x="1165679" y="615787"/>
                  <a:pt x="1185623" y="597127"/>
                  <a:pt x="1209307" y="597127"/>
                </a:cubicBezTo>
                <a:lnTo>
                  <a:pt x="1246701" y="597127"/>
                </a:lnTo>
                <a:cubicBezTo>
                  <a:pt x="1276617" y="597127"/>
                  <a:pt x="1301545" y="572247"/>
                  <a:pt x="1301545" y="542391"/>
                </a:cubicBezTo>
                <a:lnTo>
                  <a:pt x="1301545" y="246315"/>
                </a:lnTo>
                <a:cubicBezTo>
                  <a:pt x="1301545" y="215214"/>
                  <a:pt x="1276617" y="191578"/>
                  <a:pt x="1246701" y="191578"/>
                </a:cubicBezTo>
                <a:close/>
                <a:moveTo>
                  <a:pt x="324309" y="41052"/>
                </a:moveTo>
                <a:cubicBezTo>
                  <a:pt x="291901" y="41052"/>
                  <a:pt x="265725" y="67177"/>
                  <a:pt x="265725" y="99521"/>
                </a:cubicBezTo>
                <a:lnTo>
                  <a:pt x="265725" y="414257"/>
                </a:lnTo>
                <a:cubicBezTo>
                  <a:pt x="265725" y="446602"/>
                  <a:pt x="291901" y="472726"/>
                  <a:pt x="324309" y="472726"/>
                </a:cubicBezTo>
                <a:lnTo>
                  <a:pt x="364195" y="472726"/>
                </a:lnTo>
                <a:cubicBezTo>
                  <a:pt x="389125" y="472726"/>
                  <a:pt x="407823" y="492630"/>
                  <a:pt x="407823" y="516266"/>
                </a:cubicBezTo>
                <a:lnTo>
                  <a:pt x="407823" y="707845"/>
                </a:lnTo>
                <a:lnTo>
                  <a:pt x="521251" y="574735"/>
                </a:lnTo>
                <a:cubicBezTo>
                  <a:pt x="517513" y="564783"/>
                  <a:pt x="516265" y="553587"/>
                  <a:pt x="516265" y="542391"/>
                </a:cubicBezTo>
                <a:lnTo>
                  <a:pt x="516265" y="246315"/>
                </a:lnTo>
                <a:cubicBezTo>
                  <a:pt x="516265" y="192822"/>
                  <a:pt x="559893" y="149282"/>
                  <a:pt x="612245" y="149282"/>
                </a:cubicBezTo>
                <a:lnTo>
                  <a:pt x="1053497" y="149282"/>
                </a:lnTo>
                <a:lnTo>
                  <a:pt x="1053497" y="99521"/>
                </a:lnTo>
                <a:cubicBezTo>
                  <a:pt x="1053497" y="67177"/>
                  <a:pt x="1027321" y="41052"/>
                  <a:pt x="994913" y="41052"/>
                </a:cubicBezTo>
                <a:close/>
                <a:moveTo>
                  <a:pt x="324309" y="0"/>
                </a:moveTo>
                <a:lnTo>
                  <a:pt x="994913" y="0"/>
                </a:lnTo>
                <a:cubicBezTo>
                  <a:pt x="1051005" y="0"/>
                  <a:pt x="1095877" y="43540"/>
                  <a:pt x="1095877" y="99521"/>
                </a:cubicBezTo>
                <a:lnTo>
                  <a:pt x="1095877" y="149282"/>
                </a:lnTo>
                <a:lnTo>
                  <a:pt x="1246701" y="149282"/>
                </a:lnTo>
                <a:cubicBezTo>
                  <a:pt x="1300299" y="149282"/>
                  <a:pt x="1342679" y="192822"/>
                  <a:pt x="1342679" y="246315"/>
                </a:cubicBezTo>
                <a:lnTo>
                  <a:pt x="1342679" y="542391"/>
                </a:lnTo>
                <a:cubicBezTo>
                  <a:pt x="1342679" y="595883"/>
                  <a:pt x="1300299" y="639424"/>
                  <a:pt x="1246701" y="639424"/>
                </a:cubicBezTo>
                <a:lnTo>
                  <a:pt x="1209307" y="639424"/>
                </a:lnTo>
                <a:lnTo>
                  <a:pt x="1209307" y="806122"/>
                </a:lnTo>
                <a:cubicBezTo>
                  <a:pt x="1209307" y="822294"/>
                  <a:pt x="1199335" y="835978"/>
                  <a:pt x="1185623" y="842198"/>
                </a:cubicBezTo>
                <a:cubicBezTo>
                  <a:pt x="1180637" y="843442"/>
                  <a:pt x="1175651" y="844686"/>
                  <a:pt x="1170665" y="844686"/>
                </a:cubicBezTo>
                <a:cubicBezTo>
                  <a:pt x="1160693" y="844686"/>
                  <a:pt x="1150723" y="842198"/>
                  <a:pt x="1143243" y="833490"/>
                </a:cubicBezTo>
                <a:lnTo>
                  <a:pt x="948793" y="639424"/>
                </a:lnTo>
                <a:lnTo>
                  <a:pt x="612245" y="639424"/>
                </a:lnTo>
                <a:cubicBezTo>
                  <a:pt x="586069" y="639424"/>
                  <a:pt x="562385" y="628228"/>
                  <a:pt x="544935" y="612055"/>
                </a:cubicBezTo>
                <a:lnTo>
                  <a:pt x="432751" y="743921"/>
                </a:lnTo>
                <a:cubicBezTo>
                  <a:pt x="425273" y="751385"/>
                  <a:pt x="415301" y="755117"/>
                  <a:pt x="405329" y="755117"/>
                </a:cubicBezTo>
                <a:cubicBezTo>
                  <a:pt x="400343" y="755117"/>
                  <a:pt x="394111" y="755117"/>
                  <a:pt x="390371" y="752629"/>
                </a:cubicBezTo>
                <a:cubicBezTo>
                  <a:pt x="375415" y="746409"/>
                  <a:pt x="365443" y="731481"/>
                  <a:pt x="365443" y="715309"/>
                </a:cubicBezTo>
                <a:lnTo>
                  <a:pt x="365443" y="516266"/>
                </a:lnTo>
                <a:cubicBezTo>
                  <a:pt x="365443" y="515022"/>
                  <a:pt x="365443" y="515022"/>
                  <a:pt x="364195" y="515022"/>
                </a:cubicBezTo>
                <a:lnTo>
                  <a:pt x="324309" y="515022"/>
                </a:lnTo>
                <a:cubicBezTo>
                  <a:pt x="269463" y="515022"/>
                  <a:pt x="223345" y="470238"/>
                  <a:pt x="223345" y="414257"/>
                </a:cubicBezTo>
                <a:lnTo>
                  <a:pt x="223345" y="99521"/>
                </a:lnTo>
                <a:cubicBezTo>
                  <a:pt x="223345" y="43540"/>
                  <a:pt x="269463" y="0"/>
                  <a:pt x="324309" y="0"/>
                </a:cubicBezTo>
                <a:close/>
              </a:path>
            </a:pathLst>
          </a:custGeom>
          <a:solidFill>
            <a:schemeClr val="bg1"/>
          </a:solidFill>
          <a:ln>
            <a:noFill/>
          </a:ln>
          <a:effectLst/>
        </p:spPr>
        <p:txBody>
          <a:bodyPr wrap="square" anchor="ctr">
            <a:noAutofit/>
          </a:bodyPr>
          <a:lstStyle/>
          <a:p>
            <a:endParaRPr lang="en-US" sz="3599" dirty="0">
              <a:latin typeface="Poppins" pitchFamily="2" charset="77"/>
            </a:endParaRPr>
          </a:p>
        </p:txBody>
      </p:sp>
    </p:spTree>
    <p:extLst>
      <p:ext uri="{BB962C8B-B14F-4D97-AF65-F5344CB8AC3E}">
        <p14:creationId xmlns:p14="http://schemas.microsoft.com/office/powerpoint/2010/main" val="335680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313">
            <a:extLst>
              <a:ext uri="{FF2B5EF4-FFF2-40B4-BE49-F238E27FC236}">
                <a16:creationId xmlns:a16="http://schemas.microsoft.com/office/drawing/2014/main" id="{85A20853-8B64-2741-8495-FB3211E9DF01}"/>
              </a:ext>
            </a:extLst>
          </p:cNvPr>
          <p:cNvSpPr>
            <a:spLocks noChangeArrowheads="1"/>
          </p:cNvSpPr>
          <p:nvPr/>
        </p:nvSpPr>
        <p:spPr bwMode="auto">
          <a:xfrm>
            <a:off x="3086545" y="1653317"/>
            <a:ext cx="8144672" cy="1172075"/>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56" name="Freeform 315">
            <a:extLst>
              <a:ext uri="{FF2B5EF4-FFF2-40B4-BE49-F238E27FC236}">
                <a16:creationId xmlns:a16="http://schemas.microsoft.com/office/drawing/2014/main" id="{F96AB8B8-AB37-C54B-B156-5753FE2516FC}"/>
              </a:ext>
            </a:extLst>
          </p:cNvPr>
          <p:cNvSpPr>
            <a:spLocks noChangeArrowheads="1"/>
          </p:cNvSpPr>
          <p:nvPr/>
        </p:nvSpPr>
        <p:spPr bwMode="auto">
          <a:xfrm>
            <a:off x="3049465" y="1540670"/>
            <a:ext cx="447603" cy="112648"/>
          </a:xfrm>
          <a:custGeom>
            <a:avLst/>
            <a:gdLst>
              <a:gd name="T0" fmla="*/ 62 w 745"/>
              <a:gd name="T1" fmla="*/ 103 h 186"/>
              <a:gd name="T2" fmla="*/ 62 w 745"/>
              <a:gd name="T3" fmla="*/ 168 h 186"/>
              <a:gd name="T4" fmla="*/ 62 w 745"/>
              <a:gd name="T5" fmla="*/ 185 h 186"/>
              <a:gd name="T6" fmla="*/ 744 w 745"/>
              <a:gd name="T7" fmla="*/ 185 h 186"/>
              <a:gd name="T8" fmla="*/ 0 w 745"/>
              <a:gd name="T9" fmla="*/ 0 h 186"/>
              <a:gd name="T10" fmla="*/ 0 w 745"/>
              <a:gd name="T11" fmla="*/ 0 h 186"/>
              <a:gd name="T12" fmla="*/ 62 w 745"/>
              <a:gd name="T13" fmla="*/ 103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103"/>
                </a:moveTo>
                <a:lnTo>
                  <a:pt x="62" y="168"/>
                </a:lnTo>
                <a:lnTo>
                  <a:pt x="62" y="185"/>
                </a:lnTo>
                <a:lnTo>
                  <a:pt x="744" y="185"/>
                </a:lnTo>
                <a:lnTo>
                  <a:pt x="0" y="0"/>
                </a:lnTo>
                <a:lnTo>
                  <a:pt x="0" y="0"/>
                </a:lnTo>
                <a:cubicBezTo>
                  <a:pt x="37" y="20"/>
                  <a:pt x="62" y="59"/>
                  <a:pt x="62" y="103"/>
                </a:cubicBezTo>
              </a:path>
            </a:pathLst>
          </a:custGeom>
          <a:solidFill>
            <a:schemeClr val="accent1">
              <a:alpha val="50000"/>
            </a:schemeClr>
          </a:solidFill>
          <a:ln>
            <a:noFill/>
          </a:ln>
          <a:effectLst/>
        </p:spPr>
        <p:txBody>
          <a:bodyPr wrap="none" anchor="ctr"/>
          <a:lstStyle/>
          <a:p>
            <a:endParaRPr lang="en-US" sz="1600" dirty="0">
              <a:latin typeface="Poppins" pitchFamily="2" charset="77"/>
            </a:endParaRPr>
          </a:p>
        </p:txBody>
      </p:sp>
      <p:sp>
        <p:nvSpPr>
          <p:cNvPr id="57" name="Freeform 316">
            <a:extLst>
              <a:ext uri="{FF2B5EF4-FFF2-40B4-BE49-F238E27FC236}">
                <a16:creationId xmlns:a16="http://schemas.microsoft.com/office/drawing/2014/main" id="{3D5D745D-36EA-5B4A-89BB-25D10244417F}"/>
              </a:ext>
            </a:extLst>
          </p:cNvPr>
          <p:cNvSpPr>
            <a:spLocks noChangeArrowheads="1"/>
          </p:cNvSpPr>
          <p:nvPr/>
        </p:nvSpPr>
        <p:spPr bwMode="auto">
          <a:xfrm>
            <a:off x="3049465" y="2828074"/>
            <a:ext cx="447603" cy="112648"/>
          </a:xfrm>
          <a:custGeom>
            <a:avLst/>
            <a:gdLst>
              <a:gd name="T0" fmla="*/ 62 w 745"/>
              <a:gd name="T1" fmla="*/ 0 h 187"/>
              <a:gd name="T2" fmla="*/ 62 w 745"/>
              <a:gd name="T3" fmla="*/ 19 h 187"/>
              <a:gd name="T4" fmla="*/ 62 w 745"/>
              <a:gd name="T5" fmla="*/ 83 h 187"/>
              <a:gd name="T6" fmla="*/ 62 w 745"/>
              <a:gd name="T7" fmla="*/ 83 h 187"/>
              <a:gd name="T8" fmla="*/ 0 w 745"/>
              <a:gd name="T9" fmla="*/ 186 h 187"/>
              <a:gd name="T10" fmla="*/ 744 w 745"/>
              <a:gd name="T11" fmla="*/ 0 h 187"/>
              <a:gd name="T12" fmla="*/ 62 w 74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0"/>
                </a:moveTo>
                <a:lnTo>
                  <a:pt x="62" y="19"/>
                </a:lnTo>
                <a:lnTo>
                  <a:pt x="62" y="83"/>
                </a:lnTo>
                <a:lnTo>
                  <a:pt x="62" y="83"/>
                </a:lnTo>
                <a:cubicBezTo>
                  <a:pt x="62" y="128"/>
                  <a:pt x="37" y="166"/>
                  <a:pt x="0" y="186"/>
                </a:cubicBezTo>
                <a:lnTo>
                  <a:pt x="744" y="0"/>
                </a:lnTo>
                <a:lnTo>
                  <a:pt x="62" y="0"/>
                </a:lnTo>
              </a:path>
            </a:pathLst>
          </a:custGeom>
          <a:solidFill>
            <a:schemeClr val="accent1">
              <a:alpha val="50000"/>
            </a:schemeClr>
          </a:solidFill>
          <a:ln>
            <a:noFill/>
          </a:ln>
          <a:effectLst/>
        </p:spPr>
        <p:txBody>
          <a:bodyPr wrap="none" anchor="ctr"/>
          <a:lstStyle/>
          <a:p>
            <a:endParaRPr lang="en-US" sz="1600" dirty="0">
              <a:latin typeface="Poppins" pitchFamily="2" charset="77"/>
            </a:endParaRPr>
          </a:p>
        </p:txBody>
      </p:sp>
      <p:sp>
        <p:nvSpPr>
          <p:cNvPr id="58" name="Freeform 317">
            <a:extLst>
              <a:ext uri="{FF2B5EF4-FFF2-40B4-BE49-F238E27FC236}">
                <a16:creationId xmlns:a16="http://schemas.microsoft.com/office/drawing/2014/main" id="{2D00CB9A-B5B3-1C40-8DE0-27CBB3F4E6F7}"/>
              </a:ext>
            </a:extLst>
          </p:cNvPr>
          <p:cNvSpPr>
            <a:spLocks noChangeArrowheads="1"/>
          </p:cNvSpPr>
          <p:nvPr/>
        </p:nvSpPr>
        <p:spPr bwMode="auto">
          <a:xfrm>
            <a:off x="1831134" y="1532624"/>
            <a:ext cx="1255410" cy="1413461"/>
          </a:xfrm>
          <a:custGeom>
            <a:avLst/>
            <a:gdLst>
              <a:gd name="T0" fmla="*/ 2026 w 2089"/>
              <a:gd name="T1" fmla="*/ 13 h 2326"/>
              <a:gd name="T2" fmla="*/ 2026 w 2089"/>
              <a:gd name="T3" fmla="*/ 13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2 h 2326"/>
              <a:gd name="T22" fmla="*/ 2026 w 2089"/>
              <a:gd name="T23" fmla="*/ 2312 h 2326"/>
              <a:gd name="T24" fmla="*/ 2088 w 2089"/>
              <a:gd name="T25" fmla="*/ 2209 h 2326"/>
              <a:gd name="T26" fmla="*/ 2088 w 2089"/>
              <a:gd name="T27" fmla="*/ 2145 h 2326"/>
              <a:gd name="T28" fmla="*/ 2088 w 2089"/>
              <a:gd name="T29" fmla="*/ 2126 h 2326"/>
              <a:gd name="T30" fmla="*/ 2088 w 2089"/>
              <a:gd name="T31" fmla="*/ 198 h 2326"/>
              <a:gd name="T32" fmla="*/ 2088 w 2089"/>
              <a:gd name="T33" fmla="*/ 181 h 2326"/>
              <a:gd name="T34" fmla="*/ 2088 w 2089"/>
              <a:gd name="T35" fmla="*/ 116 h 2326"/>
              <a:gd name="T36" fmla="*/ 2088 w 2089"/>
              <a:gd name="T37" fmla="*/ 116 h 2326"/>
              <a:gd name="T38" fmla="*/ 2026 w 2089"/>
              <a:gd name="T39" fmla="*/ 13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3"/>
                </a:moveTo>
                <a:lnTo>
                  <a:pt x="2026" y="13"/>
                </a:lnTo>
                <a:cubicBezTo>
                  <a:pt x="2009" y="4"/>
                  <a:pt x="1991" y="0"/>
                  <a:pt x="1972" y="0"/>
                </a:cubicBezTo>
                <a:lnTo>
                  <a:pt x="117" y="0"/>
                </a:lnTo>
                <a:lnTo>
                  <a:pt x="117" y="0"/>
                </a:lnTo>
                <a:cubicBezTo>
                  <a:pt x="52" y="0"/>
                  <a:pt x="0" y="52"/>
                  <a:pt x="0" y="116"/>
                </a:cubicBezTo>
                <a:lnTo>
                  <a:pt x="0" y="2209"/>
                </a:lnTo>
                <a:lnTo>
                  <a:pt x="0" y="2209"/>
                </a:lnTo>
                <a:cubicBezTo>
                  <a:pt x="0" y="2273"/>
                  <a:pt x="52" y="2325"/>
                  <a:pt x="117" y="2325"/>
                </a:cubicBezTo>
                <a:lnTo>
                  <a:pt x="1972" y="2325"/>
                </a:lnTo>
                <a:lnTo>
                  <a:pt x="2026" y="2312"/>
                </a:lnTo>
                <a:lnTo>
                  <a:pt x="2026" y="2312"/>
                </a:lnTo>
                <a:cubicBezTo>
                  <a:pt x="2063" y="2292"/>
                  <a:pt x="2088" y="2254"/>
                  <a:pt x="2088" y="2209"/>
                </a:cubicBezTo>
                <a:lnTo>
                  <a:pt x="2088" y="2145"/>
                </a:lnTo>
                <a:lnTo>
                  <a:pt x="2088" y="2126"/>
                </a:lnTo>
                <a:lnTo>
                  <a:pt x="2088" y="198"/>
                </a:lnTo>
                <a:lnTo>
                  <a:pt x="2088" y="181"/>
                </a:lnTo>
                <a:lnTo>
                  <a:pt x="2088" y="116"/>
                </a:lnTo>
                <a:lnTo>
                  <a:pt x="2088" y="116"/>
                </a:lnTo>
                <a:cubicBezTo>
                  <a:pt x="2088" y="72"/>
                  <a:pt x="2063" y="33"/>
                  <a:pt x="2026" y="13"/>
                </a:cubicBezTo>
              </a:path>
            </a:pathLst>
          </a:custGeom>
          <a:solidFill>
            <a:schemeClr val="accent1"/>
          </a:solidFill>
          <a:ln>
            <a:noFill/>
          </a:ln>
          <a:effectLst/>
        </p:spPr>
        <p:txBody>
          <a:bodyPr wrap="none" anchor="ctr"/>
          <a:lstStyle/>
          <a:p>
            <a:endParaRPr lang="en-US" sz="1600" dirty="0">
              <a:latin typeface="Poppins" pitchFamily="2" charset="77"/>
            </a:endParaRPr>
          </a:p>
        </p:txBody>
      </p:sp>
      <p:sp>
        <p:nvSpPr>
          <p:cNvPr id="59" name="Freeform 318">
            <a:extLst>
              <a:ext uri="{FF2B5EF4-FFF2-40B4-BE49-F238E27FC236}">
                <a16:creationId xmlns:a16="http://schemas.microsoft.com/office/drawing/2014/main" id="{DCAD0AFC-4EDC-634E-9137-576ADB169BD3}"/>
              </a:ext>
            </a:extLst>
          </p:cNvPr>
          <p:cNvSpPr>
            <a:spLocks noChangeArrowheads="1"/>
          </p:cNvSpPr>
          <p:nvPr/>
        </p:nvSpPr>
        <p:spPr bwMode="auto">
          <a:xfrm>
            <a:off x="3086545" y="3208931"/>
            <a:ext cx="8144672" cy="1172075"/>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60" name="Freeform 320">
            <a:extLst>
              <a:ext uri="{FF2B5EF4-FFF2-40B4-BE49-F238E27FC236}">
                <a16:creationId xmlns:a16="http://schemas.microsoft.com/office/drawing/2014/main" id="{25108DC2-2E0C-9344-B593-5F2671C3F3AB}"/>
              </a:ext>
            </a:extLst>
          </p:cNvPr>
          <p:cNvSpPr>
            <a:spLocks noChangeArrowheads="1"/>
          </p:cNvSpPr>
          <p:nvPr/>
        </p:nvSpPr>
        <p:spPr bwMode="auto">
          <a:xfrm>
            <a:off x="3049465" y="3096284"/>
            <a:ext cx="447603" cy="112648"/>
          </a:xfrm>
          <a:custGeom>
            <a:avLst/>
            <a:gdLst>
              <a:gd name="T0" fmla="*/ 62 w 745"/>
              <a:gd name="T1" fmla="*/ 102 h 185"/>
              <a:gd name="T2" fmla="*/ 62 w 745"/>
              <a:gd name="T3" fmla="*/ 166 h 185"/>
              <a:gd name="T4" fmla="*/ 62 w 745"/>
              <a:gd name="T5" fmla="*/ 184 h 185"/>
              <a:gd name="T6" fmla="*/ 744 w 745"/>
              <a:gd name="T7" fmla="*/ 184 h 185"/>
              <a:gd name="T8" fmla="*/ 0 w 745"/>
              <a:gd name="T9" fmla="*/ 0 h 185"/>
              <a:gd name="T10" fmla="*/ 0 w 745"/>
              <a:gd name="T11" fmla="*/ 0 h 185"/>
              <a:gd name="T12" fmla="*/ 62 w 745"/>
              <a:gd name="T13" fmla="*/ 102 h 185"/>
            </a:gdLst>
            <a:ahLst/>
            <a:cxnLst>
              <a:cxn ang="0">
                <a:pos x="T0" y="T1"/>
              </a:cxn>
              <a:cxn ang="0">
                <a:pos x="T2" y="T3"/>
              </a:cxn>
              <a:cxn ang="0">
                <a:pos x="T4" y="T5"/>
              </a:cxn>
              <a:cxn ang="0">
                <a:pos x="T6" y="T7"/>
              </a:cxn>
              <a:cxn ang="0">
                <a:pos x="T8" y="T9"/>
              </a:cxn>
              <a:cxn ang="0">
                <a:pos x="T10" y="T11"/>
              </a:cxn>
              <a:cxn ang="0">
                <a:pos x="T12" y="T13"/>
              </a:cxn>
            </a:cxnLst>
            <a:rect l="0" t="0" r="r" b="b"/>
            <a:pathLst>
              <a:path w="745" h="185">
                <a:moveTo>
                  <a:pt x="62" y="102"/>
                </a:moveTo>
                <a:lnTo>
                  <a:pt x="62" y="166"/>
                </a:lnTo>
                <a:lnTo>
                  <a:pt x="62" y="184"/>
                </a:lnTo>
                <a:lnTo>
                  <a:pt x="744" y="184"/>
                </a:lnTo>
                <a:lnTo>
                  <a:pt x="0" y="0"/>
                </a:lnTo>
                <a:lnTo>
                  <a:pt x="0" y="0"/>
                </a:lnTo>
                <a:cubicBezTo>
                  <a:pt x="37" y="19"/>
                  <a:pt x="62" y="58"/>
                  <a:pt x="62" y="102"/>
                </a:cubicBezTo>
              </a:path>
            </a:pathLst>
          </a:custGeom>
          <a:solidFill>
            <a:schemeClr val="accent2">
              <a:alpha val="50000"/>
            </a:schemeClr>
          </a:solidFill>
          <a:ln>
            <a:noFill/>
          </a:ln>
          <a:effectLst/>
        </p:spPr>
        <p:txBody>
          <a:bodyPr wrap="none" anchor="ctr"/>
          <a:lstStyle/>
          <a:p>
            <a:endParaRPr lang="en-US" sz="1600" dirty="0">
              <a:latin typeface="Poppins" pitchFamily="2" charset="77"/>
            </a:endParaRPr>
          </a:p>
        </p:txBody>
      </p:sp>
      <p:sp>
        <p:nvSpPr>
          <p:cNvPr id="61" name="Freeform 321">
            <a:extLst>
              <a:ext uri="{FF2B5EF4-FFF2-40B4-BE49-F238E27FC236}">
                <a16:creationId xmlns:a16="http://schemas.microsoft.com/office/drawing/2014/main" id="{4BEA5973-2B4C-324A-BD45-C66950958292}"/>
              </a:ext>
            </a:extLst>
          </p:cNvPr>
          <p:cNvSpPr>
            <a:spLocks noChangeArrowheads="1"/>
          </p:cNvSpPr>
          <p:nvPr/>
        </p:nvSpPr>
        <p:spPr bwMode="auto">
          <a:xfrm>
            <a:off x="3049465" y="4381005"/>
            <a:ext cx="447603" cy="112648"/>
          </a:xfrm>
          <a:custGeom>
            <a:avLst/>
            <a:gdLst>
              <a:gd name="T0" fmla="*/ 62 w 745"/>
              <a:gd name="T1" fmla="*/ 0 h 186"/>
              <a:gd name="T2" fmla="*/ 62 w 745"/>
              <a:gd name="T3" fmla="*/ 18 h 186"/>
              <a:gd name="T4" fmla="*/ 62 w 745"/>
              <a:gd name="T5" fmla="*/ 83 h 186"/>
              <a:gd name="T6" fmla="*/ 62 w 745"/>
              <a:gd name="T7" fmla="*/ 83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3"/>
                </a:lnTo>
                <a:lnTo>
                  <a:pt x="62" y="83"/>
                </a:lnTo>
                <a:cubicBezTo>
                  <a:pt x="62" y="127"/>
                  <a:pt x="37" y="166"/>
                  <a:pt x="0" y="185"/>
                </a:cubicBezTo>
                <a:lnTo>
                  <a:pt x="744" y="0"/>
                </a:lnTo>
                <a:lnTo>
                  <a:pt x="62" y="0"/>
                </a:lnTo>
              </a:path>
            </a:pathLst>
          </a:custGeom>
          <a:solidFill>
            <a:schemeClr val="accent2">
              <a:alpha val="50000"/>
            </a:schemeClr>
          </a:solidFill>
          <a:ln>
            <a:noFill/>
          </a:ln>
          <a:effectLst/>
        </p:spPr>
        <p:txBody>
          <a:bodyPr wrap="none" anchor="ctr"/>
          <a:lstStyle/>
          <a:p>
            <a:endParaRPr lang="en-US" sz="1600" dirty="0">
              <a:latin typeface="Poppins" pitchFamily="2" charset="77"/>
            </a:endParaRPr>
          </a:p>
        </p:txBody>
      </p:sp>
      <p:sp>
        <p:nvSpPr>
          <p:cNvPr id="62" name="Freeform 322">
            <a:extLst>
              <a:ext uri="{FF2B5EF4-FFF2-40B4-BE49-F238E27FC236}">
                <a16:creationId xmlns:a16="http://schemas.microsoft.com/office/drawing/2014/main" id="{B365C4DC-53BD-6440-B42B-B7DFB7C88A9B}"/>
              </a:ext>
            </a:extLst>
          </p:cNvPr>
          <p:cNvSpPr>
            <a:spLocks noChangeArrowheads="1"/>
          </p:cNvSpPr>
          <p:nvPr/>
        </p:nvSpPr>
        <p:spPr bwMode="auto">
          <a:xfrm>
            <a:off x="1831134" y="3088237"/>
            <a:ext cx="1255410" cy="1413461"/>
          </a:xfrm>
          <a:custGeom>
            <a:avLst/>
            <a:gdLst>
              <a:gd name="T0" fmla="*/ 2026 w 2089"/>
              <a:gd name="T1" fmla="*/ 14 h 2326"/>
              <a:gd name="T2" fmla="*/ 2026 w 2089"/>
              <a:gd name="T3" fmla="*/ 14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1 h 2326"/>
              <a:gd name="T22" fmla="*/ 2026 w 2089"/>
              <a:gd name="T23" fmla="*/ 2311 h 2326"/>
              <a:gd name="T24" fmla="*/ 2088 w 2089"/>
              <a:gd name="T25" fmla="*/ 2209 h 2326"/>
              <a:gd name="T26" fmla="*/ 2088 w 2089"/>
              <a:gd name="T27" fmla="*/ 2144 h 2326"/>
              <a:gd name="T28" fmla="*/ 2088 w 2089"/>
              <a:gd name="T29" fmla="*/ 2126 h 2326"/>
              <a:gd name="T30" fmla="*/ 2088 w 2089"/>
              <a:gd name="T31" fmla="*/ 198 h 2326"/>
              <a:gd name="T32" fmla="*/ 2088 w 2089"/>
              <a:gd name="T33" fmla="*/ 180 h 2326"/>
              <a:gd name="T34" fmla="*/ 2088 w 2089"/>
              <a:gd name="T35" fmla="*/ 116 h 2326"/>
              <a:gd name="T36" fmla="*/ 2088 w 2089"/>
              <a:gd name="T37" fmla="*/ 116 h 2326"/>
              <a:gd name="T38" fmla="*/ 2026 w 2089"/>
              <a:gd name="T39" fmla="*/ 14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4"/>
                </a:moveTo>
                <a:lnTo>
                  <a:pt x="2026" y="14"/>
                </a:lnTo>
                <a:cubicBezTo>
                  <a:pt x="2009" y="5"/>
                  <a:pt x="1991" y="0"/>
                  <a:pt x="1972" y="0"/>
                </a:cubicBezTo>
                <a:lnTo>
                  <a:pt x="117" y="0"/>
                </a:lnTo>
                <a:lnTo>
                  <a:pt x="117" y="0"/>
                </a:lnTo>
                <a:cubicBezTo>
                  <a:pt x="52" y="0"/>
                  <a:pt x="0" y="53"/>
                  <a:pt x="0" y="116"/>
                </a:cubicBezTo>
                <a:lnTo>
                  <a:pt x="0" y="2209"/>
                </a:lnTo>
                <a:lnTo>
                  <a:pt x="0" y="2209"/>
                </a:lnTo>
                <a:cubicBezTo>
                  <a:pt x="0" y="2272"/>
                  <a:pt x="52" y="2325"/>
                  <a:pt x="117" y="2325"/>
                </a:cubicBezTo>
                <a:lnTo>
                  <a:pt x="1972" y="2325"/>
                </a:lnTo>
                <a:lnTo>
                  <a:pt x="2026" y="2311"/>
                </a:lnTo>
                <a:lnTo>
                  <a:pt x="2026" y="2311"/>
                </a:lnTo>
                <a:cubicBezTo>
                  <a:pt x="2063" y="2292"/>
                  <a:pt x="2088" y="2253"/>
                  <a:pt x="2088" y="2209"/>
                </a:cubicBezTo>
                <a:lnTo>
                  <a:pt x="2088" y="2144"/>
                </a:lnTo>
                <a:lnTo>
                  <a:pt x="2088" y="2126"/>
                </a:lnTo>
                <a:lnTo>
                  <a:pt x="2088" y="198"/>
                </a:lnTo>
                <a:lnTo>
                  <a:pt x="2088" y="180"/>
                </a:lnTo>
                <a:lnTo>
                  <a:pt x="2088" y="116"/>
                </a:lnTo>
                <a:lnTo>
                  <a:pt x="2088" y="116"/>
                </a:lnTo>
                <a:cubicBezTo>
                  <a:pt x="2088" y="72"/>
                  <a:pt x="2063" y="33"/>
                  <a:pt x="2026" y="14"/>
                </a:cubicBezTo>
              </a:path>
            </a:pathLst>
          </a:custGeom>
          <a:solidFill>
            <a:schemeClr val="accent2"/>
          </a:solidFill>
          <a:ln>
            <a:noFill/>
          </a:ln>
          <a:effectLst/>
        </p:spPr>
        <p:txBody>
          <a:bodyPr wrap="none" anchor="ctr"/>
          <a:lstStyle/>
          <a:p>
            <a:endParaRPr lang="en-US" sz="1600" dirty="0">
              <a:latin typeface="Poppins" pitchFamily="2" charset="77"/>
            </a:endParaRPr>
          </a:p>
        </p:txBody>
      </p:sp>
      <p:sp>
        <p:nvSpPr>
          <p:cNvPr id="63" name="Freeform 323">
            <a:extLst>
              <a:ext uri="{FF2B5EF4-FFF2-40B4-BE49-F238E27FC236}">
                <a16:creationId xmlns:a16="http://schemas.microsoft.com/office/drawing/2014/main" id="{9C17F065-E541-AD4A-8A3E-90784EE50D8F}"/>
              </a:ext>
            </a:extLst>
          </p:cNvPr>
          <p:cNvSpPr>
            <a:spLocks noChangeArrowheads="1"/>
          </p:cNvSpPr>
          <p:nvPr/>
        </p:nvSpPr>
        <p:spPr bwMode="auto">
          <a:xfrm>
            <a:off x="3086545" y="4761864"/>
            <a:ext cx="8144672" cy="1172073"/>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69"/>
                  <a:pt x="5437" y="1798"/>
                </a:cubicBezTo>
                <a:lnTo>
                  <a:pt x="5437" y="130"/>
                </a:lnTo>
                <a:lnTo>
                  <a:pt x="5437" y="130"/>
                </a:lnTo>
                <a:cubicBezTo>
                  <a:pt x="5437" y="58"/>
                  <a:pt x="5384" y="0"/>
                  <a:pt x="5319" y="0"/>
                </a:cubicBezTo>
              </a:path>
            </a:pathLst>
          </a:custGeom>
          <a:solidFill>
            <a:schemeClr val="accent6">
              <a:alpha val="30000"/>
            </a:schemeClr>
          </a:solidFill>
          <a:ln>
            <a:noFill/>
          </a:ln>
          <a:effectLst/>
        </p:spPr>
        <p:txBody>
          <a:bodyPr wrap="none" anchor="ctr"/>
          <a:lstStyle/>
          <a:p>
            <a:endParaRPr lang="en-US" sz="1600" dirty="0">
              <a:latin typeface="Poppins" pitchFamily="2" charset="77"/>
            </a:endParaRPr>
          </a:p>
        </p:txBody>
      </p:sp>
      <p:sp>
        <p:nvSpPr>
          <p:cNvPr id="64" name="Freeform 325">
            <a:extLst>
              <a:ext uri="{FF2B5EF4-FFF2-40B4-BE49-F238E27FC236}">
                <a16:creationId xmlns:a16="http://schemas.microsoft.com/office/drawing/2014/main" id="{E039CDC5-332B-F147-B413-B454F7A353E2}"/>
              </a:ext>
            </a:extLst>
          </p:cNvPr>
          <p:cNvSpPr>
            <a:spLocks noChangeArrowheads="1"/>
          </p:cNvSpPr>
          <p:nvPr/>
        </p:nvSpPr>
        <p:spPr bwMode="auto">
          <a:xfrm>
            <a:off x="3049465" y="4649215"/>
            <a:ext cx="447603" cy="112648"/>
          </a:xfrm>
          <a:custGeom>
            <a:avLst/>
            <a:gdLst>
              <a:gd name="T0" fmla="*/ 62 w 745"/>
              <a:gd name="T1" fmla="*/ 103 h 187"/>
              <a:gd name="T2" fmla="*/ 62 w 745"/>
              <a:gd name="T3" fmla="*/ 167 h 187"/>
              <a:gd name="T4" fmla="*/ 62 w 745"/>
              <a:gd name="T5" fmla="*/ 186 h 187"/>
              <a:gd name="T6" fmla="*/ 744 w 745"/>
              <a:gd name="T7" fmla="*/ 186 h 187"/>
              <a:gd name="T8" fmla="*/ 0 w 745"/>
              <a:gd name="T9" fmla="*/ 0 h 187"/>
              <a:gd name="T10" fmla="*/ 0 w 745"/>
              <a:gd name="T11" fmla="*/ 0 h 187"/>
              <a:gd name="T12" fmla="*/ 62 w 745"/>
              <a:gd name="T13" fmla="*/ 103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103"/>
                </a:moveTo>
                <a:lnTo>
                  <a:pt x="62" y="167"/>
                </a:lnTo>
                <a:lnTo>
                  <a:pt x="62" y="186"/>
                </a:lnTo>
                <a:lnTo>
                  <a:pt x="744" y="186"/>
                </a:lnTo>
                <a:lnTo>
                  <a:pt x="0" y="0"/>
                </a:lnTo>
                <a:lnTo>
                  <a:pt x="0" y="0"/>
                </a:lnTo>
                <a:cubicBezTo>
                  <a:pt x="37" y="20"/>
                  <a:pt x="62" y="58"/>
                  <a:pt x="62" y="103"/>
                </a:cubicBezTo>
              </a:path>
            </a:pathLst>
          </a:custGeom>
          <a:solidFill>
            <a:schemeClr val="accent3">
              <a:alpha val="50000"/>
            </a:schemeClr>
          </a:solidFill>
          <a:ln>
            <a:noFill/>
          </a:ln>
          <a:effectLst/>
        </p:spPr>
        <p:txBody>
          <a:bodyPr wrap="none" anchor="ctr"/>
          <a:lstStyle/>
          <a:p>
            <a:endParaRPr lang="en-US" sz="1600" dirty="0">
              <a:latin typeface="Poppins" pitchFamily="2" charset="77"/>
            </a:endParaRPr>
          </a:p>
        </p:txBody>
      </p:sp>
      <p:sp>
        <p:nvSpPr>
          <p:cNvPr id="65" name="Freeform 326">
            <a:extLst>
              <a:ext uri="{FF2B5EF4-FFF2-40B4-BE49-F238E27FC236}">
                <a16:creationId xmlns:a16="http://schemas.microsoft.com/office/drawing/2014/main" id="{47C05464-7403-3F4C-A75C-C22667D0C5E4}"/>
              </a:ext>
            </a:extLst>
          </p:cNvPr>
          <p:cNvSpPr>
            <a:spLocks noChangeArrowheads="1"/>
          </p:cNvSpPr>
          <p:nvPr/>
        </p:nvSpPr>
        <p:spPr bwMode="auto">
          <a:xfrm>
            <a:off x="3049465" y="5936619"/>
            <a:ext cx="447603" cy="112648"/>
          </a:xfrm>
          <a:custGeom>
            <a:avLst/>
            <a:gdLst>
              <a:gd name="T0" fmla="*/ 62 w 745"/>
              <a:gd name="T1" fmla="*/ 0 h 186"/>
              <a:gd name="T2" fmla="*/ 62 w 745"/>
              <a:gd name="T3" fmla="*/ 18 h 186"/>
              <a:gd name="T4" fmla="*/ 62 w 745"/>
              <a:gd name="T5" fmla="*/ 82 h 186"/>
              <a:gd name="T6" fmla="*/ 62 w 745"/>
              <a:gd name="T7" fmla="*/ 82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2"/>
                </a:lnTo>
                <a:lnTo>
                  <a:pt x="62" y="82"/>
                </a:lnTo>
                <a:cubicBezTo>
                  <a:pt x="62" y="127"/>
                  <a:pt x="37" y="166"/>
                  <a:pt x="0" y="185"/>
                </a:cubicBezTo>
                <a:lnTo>
                  <a:pt x="744" y="0"/>
                </a:lnTo>
                <a:lnTo>
                  <a:pt x="62" y="0"/>
                </a:lnTo>
              </a:path>
            </a:pathLst>
          </a:custGeom>
          <a:solidFill>
            <a:schemeClr val="accent3">
              <a:alpha val="50000"/>
            </a:schemeClr>
          </a:solidFill>
          <a:ln>
            <a:noFill/>
          </a:ln>
          <a:effectLst/>
        </p:spPr>
        <p:txBody>
          <a:bodyPr wrap="none" anchor="ctr"/>
          <a:lstStyle/>
          <a:p>
            <a:endParaRPr lang="en-US" sz="1600" dirty="0">
              <a:latin typeface="Poppins" pitchFamily="2" charset="77"/>
            </a:endParaRPr>
          </a:p>
        </p:txBody>
      </p:sp>
      <p:sp>
        <p:nvSpPr>
          <p:cNvPr id="66" name="Freeform 327">
            <a:extLst>
              <a:ext uri="{FF2B5EF4-FFF2-40B4-BE49-F238E27FC236}">
                <a16:creationId xmlns:a16="http://schemas.microsoft.com/office/drawing/2014/main" id="{B6FCB5DA-40FA-4F44-8C94-623D431335B0}"/>
              </a:ext>
            </a:extLst>
          </p:cNvPr>
          <p:cNvSpPr>
            <a:spLocks noChangeArrowheads="1"/>
          </p:cNvSpPr>
          <p:nvPr/>
        </p:nvSpPr>
        <p:spPr bwMode="auto">
          <a:xfrm>
            <a:off x="1831134" y="4641167"/>
            <a:ext cx="1255410" cy="1416145"/>
          </a:xfrm>
          <a:custGeom>
            <a:avLst/>
            <a:gdLst>
              <a:gd name="T0" fmla="*/ 2026 w 2089"/>
              <a:gd name="T1" fmla="*/ 13 h 2327"/>
              <a:gd name="T2" fmla="*/ 2026 w 2089"/>
              <a:gd name="T3" fmla="*/ 13 h 2327"/>
              <a:gd name="T4" fmla="*/ 1972 w 2089"/>
              <a:gd name="T5" fmla="*/ 0 h 2327"/>
              <a:gd name="T6" fmla="*/ 117 w 2089"/>
              <a:gd name="T7" fmla="*/ 0 h 2327"/>
              <a:gd name="T8" fmla="*/ 117 w 2089"/>
              <a:gd name="T9" fmla="*/ 0 h 2327"/>
              <a:gd name="T10" fmla="*/ 0 w 2089"/>
              <a:gd name="T11" fmla="*/ 116 h 2327"/>
              <a:gd name="T12" fmla="*/ 0 w 2089"/>
              <a:gd name="T13" fmla="*/ 2209 h 2327"/>
              <a:gd name="T14" fmla="*/ 0 w 2089"/>
              <a:gd name="T15" fmla="*/ 2209 h 2327"/>
              <a:gd name="T16" fmla="*/ 117 w 2089"/>
              <a:gd name="T17" fmla="*/ 2326 h 2327"/>
              <a:gd name="T18" fmla="*/ 1972 w 2089"/>
              <a:gd name="T19" fmla="*/ 2326 h 2327"/>
              <a:gd name="T20" fmla="*/ 2026 w 2089"/>
              <a:gd name="T21" fmla="*/ 2312 h 2327"/>
              <a:gd name="T22" fmla="*/ 2026 w 2089"/>
              <a:gd name="T23" fmla="*/ 2312 h 2327"/>
              <a:gd name="T24" fmla="*/ 2088 w 2089"/>
              <a:gd name="T25" fmla="*/ 2209 h 2327"/>
              <a:gd name="T26" fmla="*/ 2088 w 2089"/>
              <a:gd name="T27" fmla="*/ 2145 h 2327"/>
              <a:gd name="T28" fmla="*/ 2088 w 2089"/>
              <a:gd name="T29" fmla="*/ 2127 h 2327"/>
              <a:gd name="T30" fmla="*/ 2088 w 2089"/>
              <a:gd name="T31" fmla="*/ 199 h 2327"/>
              <a:gd name="T32" fmla="*/ 2088 w 2089"/>
              <a:gd name="T33" fmla="*/ 180 h 2327"/>
              <a:gd name="T34" fmla="*/ 2088 w 2089"/>
              <a:gd name="T35" fmla="*/ 116 h 2327"/>
              <a:gd name="T36" fmla="*/ 2088 w 2089"/>
              <a:gd name="T37" fmla="*/ 116 h 2327"/>
              <a:gd name="T38" fmla="*/ 2026 w 2089"/>
              <a:gd name="T39" fmla="*/ 1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2026" y="13"/>
                </a:moveTo>
                <a:lnTo>
                  <a:pt x="2026" y="13"/>
                </a:lnTo>
                <a:cubicBezTo>
                  <a:pt x="2009" y="5"/>
                  <a:pt x="1991" y="0"/>
                  <a:pt x="1972" y="0"/>
                </a:cubicBezTo>
                <a:lnTo>
                  <a:pt x="117" y="0"/>
                </a:lnTo>
                <a:lnTo>
                  <a:pt x="117" y="0"/>
                </a:lnTo>
                <a:cubicBezTo>
                  <a:pt x="52" y="0"/>
                  <a:pt x="0" y="53"/>
                  <a:pt x="0" y="116"/>
                </a:cubicBezTo>
                <a:lnTo>
                  <a:pt x="0" y="2209"/>
                </a:lnTo>
                <a:lnTo>
                  <a:pt x="0" y="2209"/>
                </a:lnTo>
                <a:cubicBezTo>
                  <a:pt x="0" y="2273"/>
                  <a:pt x="52" y="2326"/>
                  <a:pt x="117" y="2326"/>
                </a:cubicBezTo>
                <a:lnTo>
                  <a:pt x="1972" y="2326"/>
                </a:lnTo>
                <a:lnTo>
                  <a:pt x="2026" y="2312"/>
                </a:lnTo>
                <a:lnTo>
                  <a:pt x="2026" y="2312"/>
                </a:lnTo>
                <a:cubicBezTo>
                  <a:pt x="2063" y="2293"/>
                  <a:pt x="2088" y="2254"/>
                  <a:pt x="2088" y="2209"/>
                </a:cubicBezTo>
                <a:lnTo>
                  <a:pt x="2088" y="2145"/>
                </a:lnTo>
                <a:lnTo>
                  <a:pt x="2088" y="2127"/>
                </a:lnTo>
                <a:lnTo>
                  <a:pt x="2088" y="199"/>
                </a:lnTo>
                <a:lnTo>
                  <a:pt x="2088" y="180"/>
                </a:lnTo>
                <a:lnTo>
                  <a:pt x="2088" y="116"/>
                </a:lnTo>
                <a:lnTo>
                  <a:pt x="2088" y="116"/>
                </a:lnTo>
                <a:cubicBezTo>
                  <a:pt x="2088" y="71"/>
                  <a:pt x="2063" y="33"/>
                  <a:pt x="2026" y="13"/>
                </a:cubicBezTo>
              </a:path>
            </a:pathLst>
          </a:custGeom>
          <a:solidFill>
            <a:schemeClr val="accent3"/>
          </a:solidFill>
          <a:ln>
            <a:noFill/>
          </a:ln>
          <a:effectLst/>
        </p:spPr>
        <p:txBody>
          <a:bodyPr wrap="none" anchor="ctr"/>
          <a:lstStyle/>
          <a:p>
            <a:endParaRPr lang="en-US" sz="1600" dirty="0">
              <a:latin typeface="Poppins" pitchFamily="2" charset="77"/>
            </a:endParaRPr>
          </a:p>
        </p:txBody>
      </p:sp>
      <p:sp>
        <p:nvSpPr>
          <p:cNvPr id="70" name="Freeform 551">
            <a:extLst>
              <a:ext uri="{FF2B5EF4-FFF2-40B4-BE49-F238E27FC236}">
                <a16:creationId xmlns:a16="http://schemas.microsoft.com/office/drawing/2014/main" id="{AD159D46-2CC3-2444-92E2-B75F7F6BE643}"/>
              </a:ext>
            </a:extLst>
          </p:cNvPr>
          <p:cNvSpPr>
            <a:spLocks noChangeArrowheads="1"/>
          </p:cNvSpPr>
          <p:nvPr/>
        </p:nvSpPr>
        <p:spPr bwMode="auto">
          <a:xfrm>
            <a:off x="1296127" y="1554081"/>
            <a:ext cx="349608" cy="4495186"/>
          </a:xfrm>
          <a:prstGeom prst="roundRect">
            <a:avLst>
              <a:gd name="adj" fmla="val 50000"/>
            </a:avLst>
          </a:prstGeom>
          <a:solidFill>
            <a:schemeClr val="accent6">
              <a:alpha val="50000"/>
            </a:schemeClr>
          </a:solidFill>
          <a:ln>
            <a:noFill/>
          </a:ln>
          <a:effectLst/>
        </p:spPr>
        <p:txBody>
          <a:bodyPr wrap="none" anchor="ctr"/>
          <a:lstStyle/>
          <a:p>
            <a:endParaRPr lang="en-US" sz="1600" dirty="0">
              <a:latin typeface="Poppins" pitchFamily="2" charset="77"/>
            </a:endParaRPr>
          </a:p>
        </p:txBody>
      </p:sp>
      <p:sp>
        <p:nvSpPr>
          <p:cNvPr id="74" name="TextBox 73">
            <a:extLst>
              <a:ext uri="{FF2B5EF4-FFF2-40B4-BE49-F238E27FC236}">
                <a16:creationId xmlns:a16="http://schemas.microsoft.com/office/drawing/2014/main" id="{C94708CF-5838-D34C-ADC8-CEBFDED18DFE}"/>
              </a:ext>
            </a:extLst>
          </p:cNvPr>
          <p:cNvSpPr txBox="1"/>
          <p:nvPr/>
        </p:nvSpPr>
        <p:spPr>
          <a:xfrm>
            <a:off x="3178968" y="1721779"/>
            <a:ext cx="2778955" cy="338554"/>
          </a:xfrm>
          <a:prstGeom prst="rect">
            <a:avLst/>
          </a:prstGeom>
          <a:noFill/>
        </p:spPr>
        <p:txBody>
          <a:bodyPr wrap="square" rtlCol="0" anchor="b">
            <a:spAutoFit/>
          </a:bodyPr>
          <a:lstStyle/>
          <a:p>
            <a:r>
              <a:rPr lang="en-GB" sz="1600" b="1" dirty="0">
                <a:latin typeface="Arial" panose="020B0604020202020204" pitchFamily="34" charset="0"/>
                <a:cs typeface="Arial" panose="020B0604020202020204" pitchFamily="34" charset="0"/>
              </a:rPr>
              <a:t>Recruitment</a:t>
            </a:r>
          </a:p>
        </p:txBody>
      </p:sp>
      <p:sp>
        <p:nvSpPr>
          <p:cNvPr id="75" name="TextBox 74">
            <a:extLst>
              <a:ext uri="{FF2B5EF4-FFF2-40B4-BE49-F238E27FC236}">
                <a16:creationId xmlns:a16="http://schemas.microsoft.com/office/drawing/2014/main" id="{BF9B2CA7-F993-1E42-9701-663CFFF87F08}"/>
              </a:ext>
            </a:extLst>
          </p:cNvPr>
          <p:cNvSpPr txBox="1"/>
          <p:nvPr/>
        </p:nvSpPr>
        <p:spPr>
          <a:xfrm>
            <a:off x="3049465" y="1963034"/>
            <a:ext cx="7952858" cy="830997"/>
          </a:xfrm>
          <a:prstGeom prst="rect">
            <a:avLst/>
          </a:prstGeom>
          <a:noFill/>
        </p:spPr>
        <p:txBody>
          <a:bodyPr wrap="square" rtlCol="0">
            <a:spAutoFit/>
          </a:bodyPr>
          <a:lstStyle/>
          <a:p>
            <a:pPr lvl="1"/>
            <a:r>
              <a:rPr lang="en-GB" sz="1600" dirty="0">
                <a:latin typeface="Arial" panose="020B0604020202020204" pitchFamily="34" charset="0"/>
                <a:cs typeface="Arial" panose="020B0604020202020204" pitchFamily="34" charset="0"/>
              </a:rPr>
              <a:t>Purposeful followed by snowball sampling.</a:t>
            </a:r>
          </a:p>
          <a:p>
            <a:pPr lvl="1"/>
            <a:r>
              <a:rPr lang="en-GB" sz="1600" dirty="0">
                <a:latin typeface="Arial" panose="020B0604020202020204" pitchFamily="34" charset="0"/>
                <a:cs typeface="Arial" panose="020B0604020202020204" pitchFamily="34" charset="0"/>
              </a:rPr>
              <a:t>Maximum variation of participants representing different governing health authorities, bed size, background training and specialities.</a:t>
            </a:r>
            <a:endParaRPr lang="en-US" sz="16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D7D1621-8CF0-254C-A464-F7F30A22B6C5}"/>
              </a:ext>
            </a:extLst>
          </p:cNvPr>
          <p:cNvSpPr txBox="1"/>
          <p:nvPr/>
        </p:nvSpPr>
        <p:spPr>
          <a:xfrm>
            <a:off x="3278359" y="3335081"/>
            <a:ext cx="2778955" cy="338554"/>
          </a:xfrm>
          <a:prstGeom prst="rect">
            <a:avLst/>
          </a:prstGeom>
          <a:noFill/>
        </p:spPr>
        <p:txBody>
          <a:bodyPr wrap="square" rtlCol="0" anchor="b">
            <a:spAutoFit/>
          </a:bodyPr>
          <a:lstStyle/>
          <a:p>
            <a:r>
              <a:rPr lang="en-GB" sz="1600" b="1" dirty="0">
                <a:latin typeface="Arial" panose="020B0604020202020204" pitchFamily="34" charset="0"/>
                <a:cs typeface="Arial" panose="020B0604020202020204" pitchFamily="34" charset="0"/>
              </a:rPr>
              <a:t>Data management</a:t>
            </a:r>
            <a:endParaRPr lang="en-US" sz="1600" b="1"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451171A8-2FD5-FC4E-946E-9E784341925E}"/>
              </a:ext>
            </a:extLst>
          </p:cNvPr>
          <p:cNvSpPr txBox="1"/>
          <p:nvPr/>
        </p:nvSpPr>
        <p:spPr>
          <a:xfrm>
            <a:off x="3278358" y="3673635"/>
            <a:ext cx="7873345" cy="584775"/>
          </a:xfrm>
          <a:prstGeom prst="rect">
            <a:avLst/>
          </a:prstGeom>
          <a:noFill/>
        </p:spPr>
        <p:txBody>
          <a:bodyPr wrap="square" rtlCol="0">
            <a:spAutoFit/>
          </a:bodyPr>
          <a:lstStyle/>
          <a:p>
            <a:pPr lvl="1"/>
            <a:r>
              <a:rPr lang="en-GB" sz="1600" dirty="0">
                <a:latin typeface="Arial" panose="020B0604020202020204" pitchFamily="34" charset="0"/>
                <a:cs typeface="Arial" panose="020B0604020202020204" pitchFamily="34" charset="0"/>
              </a:rPr>
              <a:t>Audio recorded, transcribed verbatim and anonymised.</a:t>
            </a:r>
          </a:p>
          <a:p>
            <a:pPr lvl="1"/>
            <a:r>
              <a:rPr lang="en-GB" sz="1600" dirty="0">
                <a:latin typeface="Arial" panose="020B0604020202020204" pitchFamily="34" charset="0"/>
                <a:cs typeface="Arial" panose="020B0604020202020204" pitchFamily="34" charset="0"/>
              </a:rPr>
              <a:t>Transferred to NVIVO software – facilitate data management and visualisation.</a:t>
            </a:r>
          </a:p>
        </p:txBody>
      </p:sp>
      <p:sp>
        <p:nvSpPr>
          <p:cNvPr id="78" name="TextBox 77">
            <a:extLst>
              <a:ext uri="{FF2B5EF4-FFF2-40B4-BE49-F238E27FC236}">
                <a16:creationId xmlns:a16="http://schemas.microsoft.com/office/drawing/2014/main" id="{3F496B9A-ED40-6D4E-B1AD-8962ADC07CA1}"/>
              </a:ext>
            </a:extLst>
          </p:cNvPr>
          <p:cNvSpPr txBox="1"/>
          <p:nvPr/>
        </p:nvSpPr>
        <p:spPr>
          <a:xfrm>
            <a:off x="3278359" y="4908114"/>
            <a:ext cx="2778955" cy="338554"/>
          </a:xfrm>
          <a:prstGeom prst="rect">
            <a:avLst/>
          </a:prstGeom>
          <a:noFill/>
        </p:spPr>
        <p:txBody>
          <a:bodyPr wrap="square" rtlCol="0" anchor="b">
            <a:spAutoFit/>
          </a:bodyPr>
          <a:lstStyle/>
          <a:p>
            <a:r>
              <a:rPr lang="en-GB" sz="1600" b="1" dirty="0">
                <a:latin typeface="Arial" panose="020B0604020202020204" pitchFamily="34" charset="0"/>
                <a:cs typeface="Arial" panose="020B0604020202020204" pitchFamily="34" charset="0"/>
              </a:rPr>
              <a:t>Data analysis </a:t>
            </a:r>
          </a:p>
        </p:txBody>
      </p:sp>
      <p:sp>
        <p:nvSpPr>
          <p:cNvPr id="79" name="TextBox 78">
            <a:extLst>
              <a:ext uri="{FF2B5EF4-FFF2-40B4-BE49-F238E27FC236}">
                <a16:creationId xmlns:a16="http://schemas.microsoft.com/office/drawing/2014/main" id="{25D3FCA2-7B38-FD42-A779-31D4C27C01D8}"/>
              </a:ext>
            </a:extLst>
          </p:cNvPr>
          <p:cNvSpPr txBox="1"/>
          <p:nvPr/>
        </p:nvSpPr>
        <p:spPr>
          <a:xfrm>
            <a:off x="3222209" y="5203861"/>
            <a:ext cx="7873344" cy="584775"/>
          </a:xfrm>
          <a:prstGeom prst="rect">
            <a:avLst/>
          </a:prstGeom>
          <a:noFill/>
        </p:spPr>
        <p:txBody>
          <a:bodyPr wrap="square" rtlCol="0">
            <a:spAutoFit/>
          </a:bodyPr>
          <a:lstStyle/>
          <a:p>
            <a:pPr lvl="1"/>
            <a:r>
              <a:rPr lang="en-GB" sz="1600" dirty="0">
                <a:latin typeface="Arial" panose="020B0604020202020204" pitchFamily="34" charset="0"/>
                <a:cs typeface="Arial" panose="020B0604020202020204" pitchFamily="34" charset="0"/>
              </a:rPr>
              <a:t>Independently analysed by two researchers both:</a:t>
            </a:r>
          </a:p>
          <a:p>
            <a:pPr lvl="2"/>
            <a:r>
              <a:rPr lang="en-GB" sz="1600" dirty="0">
                <a:latin typeface="Arial" panose="020B0604020202020204" pitchFamily="34" charset="0"/>
                <a:cs typeface="Arial" panose="020B0604020202020204" pitchFamily="34" charset="0"/>
              </a:rPr>
              <a:t>Deductively (based on CFIR) and Inductively (based on emerging themes).</a:t>
            </a:r>
            <a:endParaRPr lang="en-US" sz="16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F3CB460-4EA6-6848-BBC5-41FC68BC9119}"/>
              </a:ext>
            </a:extLst>
          </p:cNvPr>
          <p:cNvSpPr txBox="1"/>
          <p:nvPr/>
        </p:nvSpPr>
        <p:spPr>
          <a:xfrm rot="16200000">
            <a:off x="-507230" y="3634980"/>
            <a:ext cx="3968757" cy="338554"/>
          </a:xfrm>
          <a:prstGeom prst="rect">
            <a:avLst/>
          </a:prstGeom>
          <a:noFill/>
        </p:spPr>
        <p:txBody>
          <a:bodyPr wrap="square" rtlCol="0" anchor="ctr">
            <a:spAutoFit/>
          </a:bodyPr>
          <a:lstStyle/>
          <a:p>
            <a:pPr algn="ctr"/>
            <a:r>
              <a:rPr lang="en-US" sz="1600" b="1" spc="-30" dirty="0">
                <a:solidFill>
                  <a:schemeClr val="tx2"/>
                </a:solidFill>
                <a:latin typeface="Poppins" pitchFamily="2" charset="77"/>
                <a:cs typeface="Poppins" pitchFamily="2" charset="77"/>
              </a:rPr>
              <a:t>Methods</a:t>
            </a:r>
          </a:p>
        </p:txBody>
      </p:sp>
      <p:sp>
        <p:nvSpPr>
          <p:cNvPr id="88" name="Title 1"/>
          <p:cNvSpPr>
            <a:spLocks noGrp="1"/>
          </p:cNvSpPr>
          <p:nvPr>
            <p:ph type="title"/>
          </p:nvPr>
        </p:nvSpPr>
        <p:spPr>
          <a:xfrm>
            <a:off x="1470931" y="390781"/>
            <a:ext cx="9601200" cy="665420"/>
          </a:xfrm>
        </p:spPr>
        <p:txBody>
          <a:bodyPr>
            <a:normAutofit fontScale="90000"/>
          </a:bodyPr>
          <a:lstStyle/>
          <a:p>
            <a:pPr algn="ctr"/>
            <a:r>
              <a:rPr lang="en-US" dirty="0"/>
              <a:t>Methods</a:t>
            </a:r>
          </a:p>
        </p:txBody>
      </p:sp>
      <p:sp>
        <p:nvSpPr>
          <p:cNvPr id="26" name="Freeform 25">
            <a:extLst>
              <a:ext uri="{FF2B5EF4-FFF2-40B4-BE49-F238E27FC236}">
                <a16:creationId xmlns:a16="http://schemas.microsoft.com/office/drawing/2014/main" id="{886A2B94-311B-1940-ADA3-0505EA213ABB}"/>
              </a:ext>
            </a:extLst>
          </p:cNvPr>
          <p:cNvSpPr>
            <a:spLocks noChangeArrowheads="1"/>
          </p:cNvSpPr>
          <p:nvPr/>
        </p:nvSpPr>
        <p:spPr bwMode="auto">
          <a:xfrm>
            <a:off x="1990402" y="1776251"/>
            <a:ext cx="966363" cy="926205"/>
          </a:xfrm>
          <a:custGeom>
            <a:avLst/>
            <a:gdLst>
              <a:gd name="connsiteX0" fmla="*/ 1263875 w 1599561"/>
              <a:gd name="connsiteY0" fmla="*/ 1213963 h 1624698"/>
              <a:gd name="connsiteX1" fmla="*/ 1285219 w 1599561"/>
              <a:gd name="connsiteY1" fmla="*/ 1235095 h 1624698"/>
              <a:gd name="connsiteX2" fmla="*/ 1285219 w 1599561"/>
              <a:gd name="connsiteY2" fmla="*/ 1598073 h 1624698"/>
              <a:gd name="connsiteX3" fmla="*/ 1263875 w 1599561"/>
              <a:gd name="connsiteY3" fmla="*/ 1619205 h 1624698"/>
              <a:gd name="connsiteX4" fmla="*/ 1242529 w 1599561"/>
              <a:gd name="connsiteY4" fmla="*/ 1598073 h 1624698"/>
              <a:gd name="connsiteX5" fmla="*/ 1242529 w 1599561"/>
              <a:gd name="connsiteY5" fmla="*/ 1235095 h 1624698"/>
              <a:gd name="connsiteX6" fmla="*/ 1263875 w 1599561"/>
              <a:gd name="connsiteY6" fmla="*/ 1213963 h 1624698"/>
              <a:gd name="connsiteX7" fmla="*/ 168205 w 1599561"/>
              <a:gd name="connsiteY7" fmla="*/ 900862 h 1624698"/>
              <a:gd name="connsiteX8" fmla="*/ 456277 w 1599561"/>
              <a:gd name="connsiteY8" fmla="*/ 900862 h 1624698"/>
              <a:gd name="connsiteX9" fmla="*/ 457519 w 1599561"/>
              <a:gd name="connsiteY9" fmla="*/ 900862 h 1624698"/>
              <a:gd name="connsiteX10" fmla="*/ 513395 w 1599561"/>
              <a:gd name="connsiteY10" fmla="*/ 900862 h 1624698"/>
              <a:gd name="connsiteX11" fmla="*/ 645013 w 1599561"/>
              <a:gd name="connsiteY11" fmla="*/ 1047644 h 1624698"/>
              <a:gd name="connsiteX12" fmla="*/ 645013 w 1599561"/>
              <a:gd name="connsiteY12" fmla="*/ 1165815 h 1624698"/>
              <a:gd name="connsiteX13" fmla="*/ 735657 w 1599561"/>
              <a:gd name="connsiteY13" fmla="*/ 1165815 h 1624698"/>
              <a:gd name="connsiteX14" fmla="*/ 823817 w 1599561"/>
              <a:gd name="connsiteY14" fmla="*/ 1254133 h 1624698"/>
              <a:gd name="connsiteX15" fmla="*/ 735657 w 1599561"/>
              <a:gd name="connsiteY15" fmla="*/ 1341207 h 1624698"/>
              <a:gd name="connsiteX16" fmla="*/ 559337 w 1599561"/>
              <a:gd name="connsiteY16" fmla="*/ 1341207 h 1624698"/>
              <a:gd name="connsiteX17" fmla="*/ 520845 w 1599561"/>
              <a:gd name="connsiteY17" fmla="*/ 1332499 h 1624698"/>
              <a:gd name="connsiteX18" fmla="*/ 520845 w 1599561"/>
              <a:gd name="connsiteY18" fmla="*/ 1500428 h 1624698"/>
              <a:gd name="connsiteX19" fmla="*/ 500977 w 1599561"/>
              <a:gd name="connsiteY19" fmla="*/ 1520330 h 1624698"/>
              <a:gd name="connsiteX20" fmla="*/ 479869 w 1599561"/>
              <a:gd name="connsiteY20" fmla="*/ 1500428 h 1624698"/>
              <a:gd name="connsiteX21" fmla="*/ 479869 w 1599561"/>
              <a:gd name="connsiteY21" fmla="*/ 1261596 h 1624698"/>
              <a:gd name="connsiteX22" fmla="*/ 479869 w 1599561"/>
              <a:gd name="connsiteY22" fmla="*/ 1073766 h 1624698"/>
              <a:gd name="connsiteX23" fmla="*/ 479869 w 1599561"/>
              <a:gd name="connsiteY23" fmla="*/ 1026497 h 1624698"/>
              <a:gd name="connsiteX24" fmla="*/ 500977 w 1599561"/>
              <a:gd name="connsiteY24" fmla="*/ 1006595 h 1624698"/>
              <a:gd name="connsiteX25" fmla="*/ 520845 w 1599561"/>
              <a:gd name="connsiteY25" fmla="*/ 1026497 h 1624698"/>
              <a:gd name="connsiteX26" fmla="*/ 520845 w 1599561"/>
              <a:gd name="connsiteY26" fmla="*/ 1073766 h 1624698"/>
              <a:gd name="connsiteX27" fmla="*/ 520845 w 1599561"/>
              <a:gd name="connsiteY27" fmla="*/ 1261596 h 1624698"/>
              <a:gd name="connsiteX28" fmla="*/ 559337 w 1599561"/>
              <a:gd name="connsiteY28" fmla="*/ 1300158 h 1624698"/>
              <a:gd name="connsiteX29" fmla="*/ 735657 w 1599561"/>
              <a:gd name="connsiteY29" fmla="*/ 1300158 h 1624698"/>
              <a:gd name="connsiteX30" fmla="*/ 782841 w 1599561"/>
              <a:gd name="connsiteY30" fmla="*/ 1254133 h 1624698"/>
              <a:gd name="connsiteX31" fmla="*/ 735657 w 1599561"/>
              <a:gd name="connsiteY31" fmla="*/ 1206864 h 1624698"/>
              <a:gd name="connsiteX32" fmla="*/ 623905 w 1599561"/>
              <a:gd name="connsiteY32" fmla="*/ 1206864 h 1624698"/>
              <a:gd name="connsiteX33" fmla="*/ 602797 w 1599561"/>
              <a:gd name="connsiteY33" fmla="*/ 1186962 h 1624698"/>
              <a:gd name="connsiteX34" fmla="*/ 602797 w 1599561"/>
              <a:gd name="connsiteY34" fmla="*/ 1047644 h 1624698"/>
              <a:gd name="connsiteX35" fmla="*/ 513395 w 1599561"/>
              <a:gd name="connsiteY35" fmla="*/ 943155 h 1624698"/>
              <a:gd name="connsiteX36" fmla="*/ 457519 w 1599561"/>
              <a:gd name="connsiteY36" fmla="*/ 943155 h 1624698"/>
              <a:gd name="connsiteX37" fmla="*/ 456277 w 1599561"/>
              <a:gd name="connsiteY37" fmla="*/ 943155 h 1624698"/>
              <a:gd name="connsiteX38" fmla="*/ 168205 w 1599561"/>
              <a:gd name="connsiteY38" fmla="*/ 943155 h 1624698"/>
              <a:gd name="connsiteX39" fmla="*/ 73837 w 1599561"/>
              <a:gd name="connsiteY39" fmla="*/ 1053863 h 1624698"/>
              <a:gd name="connsiteX40" fmla="*/ 42795 w 1599561"/>
              <a:gd name="connsiteY40" fmla="*/ 1195669 h 1624698"/>
              <a:gd name="connsiteX41" fmla="*/ 56453 w 1599561"/>
              <a:gd name="connsiteY41" fmla="*/ 1237962 h 1624698"/>
              <a:gd name="connsiteX42" fmla="*/ 147097 w 1599561"/>
              <a:gd name="connsiteY42" fmla="*/ 1321304 h 1624698"/>
              <a:gd name="connsiteX43" fmla="*/ 147097 w 1599561"/>
              <a:gd name="connsiteY43" fmla="*/ 1026497 h 1624698"/>
              <a:gd name="connsiteX44" fmla="*/ 168205 w 1599561"/>
              <a:gd name="connsiteY44" fmla="*/ 1006595 h 1624698"/>
              <a:gd name="connsiteX45" fmla="*/ 189313 w 1599561"/>
              <a:gd name="connsiteY45" fmla="*/ 1026497 h 1624698"/>
              <a:gd name="connsiteX46" fmla="*/ 189313 w 1599561"/>
              <a:gd name="connsiteY46" fmla="*/ 1500428 h 1624698"/>
              <a:gd name="connsiteX47" fmla="*/ 168205 w 1599561"/>
              <a:gd name="connsiteY47" fmla="*/ 1520330 h 1624698"/>
              <a:gd name="connsiteX48" fmla="*/ 147097 w 1599561"/>
              <a:gd name="connsiteY48" fmla="*/ 1500428 h 1624698"/>
              <a:gd name="connsiteX49" fmla="*/ 147097 w 1599561"/>
              <a:gd name="connsiteY49" fmla="*/ 1378524 h 1624698"/>
              <a:gd name="connsiteX50" fmla="*/ 27893 w 1599561"/>
              <a:gd name="connsiteY50" fmla="*/ 1267816 h 1624698"/>
              <a:gd name="connsiteX51" fmla="*/ 1819 w 1599561"/>
              <a:gd name="connsiteY51" fmla="*/ 1185718 h 1624698"/>
              <a:gd name="connsiteX52" fmla="*/ 34103 w 1599561"/>
              <a:gd name="connsiteY52" fmla="*/ 1042668 h 1624698"/>
              <a:gd name="connsiteX53" fmla="*/ 168205 w 1599561"/>
              <a:gd name="connsiteY53" fmla="*/ 900862 h 1624698"/>
              <a:gd name="connsiteX54" fmla="*/ 1086045 w 1599561"/>
              <a:gd name="connsiteY54" fmla="*/ 725082 h 1624698"/>
              <a:gd name="connsiteX55" fmla="*/ 1141921 w 1599561"/>
              <a:gd name="connsiteY55" fmla="*/ 725082 h 1624698"/>
              <a:gd name="connsiteX56" fmla="*/ 1429993 w 1599561"/>
              <a:gd name="connsiteY56" fmla="*/ 725082 h 1624698"/>
              <a:gd name="connsiteX57" fmla="*/ 1565337 w 1599561"/>
              <a:gd name="connsiteY57" fmla="*/ 865686 h 1624698"/>
              <a:gd name="connsiteX58" fmla="*/ 1597621 w 1599561"/>
              <a:gd name="connsiteY58" fmla="*/ 1010023 h 1624698"/>
              <a:gd name="connsiteX59" fmla="*/ 1571547 w 1599561"/>
              <a:gd name="connsiteY59" fmla="*/ 1093389 h 1624698"/>
              <a:gd name="connsiteX60" fmla="*/ 1452345 w 1599561"/>
              <a:gd name="connsiteY60" fmla="*/ 1202886 h 1624698"/>
              <a:gd name="connsiteX61" fmla="*/ 1452345 w 1599561"/>
              <a:gd name="connsiteY61" fmla="*/ 1604789 h 1624698"/>
              <a:gd name="connsiteX62" fmla="*/ 1431235 w 1599561"/>
              <a:gd name="connsiteY62" fmla="*/ 1624698 h 1624698"/>
              <a:gd name="connsiteX63" fmla="*/ 1410127 w 1599561"/>
              <a:gd name="connsiteY63" fmla="*/ 1604789 h 1624698"/>
              <a:gd name="connsiteX64" fmla="*/ 1410127 w 1599561"/>
              <a:gd name="connsiteY64" fmla="*/ 851999 h 1624698"/>
              <a:gd name="connsiteX65" fmla="*/ 1431235 w 1599561"/>
              <a:gd name="connsiteY65" fmla="*/ 829602 h 1624698"/>
              <a:gd name="connsiteX66" fmla="*/ 1452345 w 1599561"/>
              <a:gd name="connsiteY66" fmla="*/ 851999 h 1624698"/>
              <a:gd name="connsiteX67" fmla="*/ 1452345 w 1599561"/>
              <a:gd name="connsiteY67" fmla="*/ 959007 h 1624698"/>
              <a:gd name="connsiteX68" fmla="*/ 1466003 w 1599561"/>
              <a:gd name="connsiteY68" fmla="*/ 945320 h 1624698"/>
              <a:gd name="connsiteX69" fmla="*/ 1495803 w 1599561"/>
              <a:gd name="connsiteY69" fmla="*/ 945320 h 1624698"/>
              <a:gd name="connsiteX70" fmla="*/ 1495803 w 1599561"/>
              <a:gd name="connsiteY70" fmla="*/ 975183 h 1624698"/>
              <a:gd name="connsiteX71" fmla="*/ 1452345 w 1599561"/>
              <a:gd name="connsiteY71" fmla="*/ 1018733 h 1624698"/>
              <a:gd name="connsiteX72" fmla="*/ 1452345 w 1599561"/>
              <a:gd name="connsiteY72" fmla="*/ 1145649 h 1624698"/>
              <a:gd name="connsiteX73" fmla="*/ 1542987 w 1599561"/>
              <a:gd name="connsiteY73" fmla="*/ 1061038 h 1624698"/>
              <a:gd name="connsiteX74" fmla="*/ 1556647 w 1599561"/>
              <a:gd name="connsiteY74" fmla="*/ 1018733 h 1624698"/>
              <a:gd name="connsiteX75" fmla="*/ 1525603 w 1599561"/>
              <a:gd name="connsiteY75" fmla="*/ 876885 h 1624698"/>
              <a:gd name="connsiteX76" fmla="*/ 1429993 w 1599561"/>
              <a:gd name="connsiteY76" fmla="*/ 767388 h 1624698"/>
              <a:gd name="connsiteX77" fmla="*/ 1141921 w 1599561"/>
              <a:gd name="connsiteY77" fmla="*/ 767388 h 1624698"/>
              <a:gd name="connsiteX78" fmla="*/ 1086045 w 1599561"/>
              <a:gd name="connsiteY78" fmla="*/ 767388 h 1624698"/>
              <a:gd name="connsiteX79" fmla="*/ 996643 w 1599561"/>
              <a:gd name="connsiteY79" fmla="*/ 871907 h 1624698"/>
              <a:gd name="connsiteX80" fmla="*/ 996643 w 1599561"/>
              <a:gd name="connsiteY80" fmla="*/ 990114 h 1624698"/>
              <a:gd name="connsiteX81" fmla="*/ 1023961 w 1599561"/>
              <a:gd name="connsiteY81" fmla="*/ 990114 h 1624698"/>
              <a:gd name="connsiteX82" fmla="*/ 1045069 w 1599561"/>
              <a:gd name="connsiteY82" fmla="*/ 1010023 h 1624698"/>
              <a:gd name="connsiteX83" fmla="*/ 1023961 w 1599561"/>
              <a:gd name="connsiteY83" fmla="*/ 1031176 h 1624698"/>
              <a:gd name="connsiteX84" fmla="*/ 862541 w 1599561"/>
              <a:gd name="connsiteY84" fmla="*/ 1031176 h 1624698"/>
              <a:gd name="connsiteX85" fmla="*/ 816599 w 1599561"/>
              <a:gd name="connsiteY85" fmla="*/ 1077214 h 1624698"/>
              <a:gd name="connsiteX86" fmla="*/ 862541 w 1599561"/>
              <a:gd name="connsiteY86" fmla="*/ 1123252 h 1624698"/>
              <a:gd name="connsiteX87" fmla="*/ 1077353 w 1599561"/>
              <a:gd name="connsiteY87" fmla="*/ 1123252 h 1624698"/>
              <a:gd name="connsiteX88" fmla="*/ 1077353 w 1599561"/>
              <a:gd name="connsiteY88" fmla="*/ 851999 h 1624698"/>
              <a:gd name="connsiteX89" fmla="*/ 1099705 w 1599561"/>
              <a:gd name="connsiteY89" fmla="*/ 829602 h 1624698"/>
              <a:gd name="connsiteX90" fmla="*/ 1119571 w 1599561"/>
              <a:gd name="connsiteY90" fmla="*/ 851999 h 1624698"/>
              <a:gd name="connsiteX91" fmla="*/ 1119571 w 1599561"/>
              <a:gd name="connsiteY91" fmla="*/ 1604789 h 1624698"/>
              <a:gd name="connsiteX92" fmla="*/ 1099705 w 1599561"/>
              <a:gd name="connsiteY92" fmla="*/ 1624698 h 1624698"/>
              <a:gd name="connsiteX93" fmla="*/ 1077353 w 1599561"/>
              <a:gd name="connsiteY93" fmla="*/ 1604789 h 1624698"/>
              <a:gd name="connsiteX94" fmla="*/ 1077353 w 1599561"/>
              <a:gd name="connsiteY94" fmla="*/ 1165558 h 1624698"/>
              <a:gd name="connsiteX95" fmla="*/ 862541 w 1599561"/>
              <a:gd name="connsiteY95" fmla="*/ 1165558 h 1624698"/>
              <a:gd name="connsiteX96" fmla="*/ 775623 w 1599561"/>
              <a:gd name="connsiteY96" fmla="*/ 1077214 h 1624698"/>
              <a:gd name="connsiteX97" fmla="*/ 862541 w 1599561"/>
              <a:gd name="connsiteY97" fmla="*/ 990114 h 1624698"/>
              <a:gd name="connsiteX98" fmla="*/ 954427 w 1599561"/>
              <a:gd name="connsiteY98" fmla="*/ 990114 h 1624698"/>
              <a:gd name="connsiteX99" fmla="*/ 954427 w 1599561"/>
              <a:gd name="connsiteY99" fmla="*/ 871907 h 1624698"/>
              <a:gd name="connsiteX100" fmla="*/ 1086045 w 1599561"/>
              <a:gd name="connsiteY100" fmla="*/ 725082 h 1624698"/>
              <a:gd name="connsiteX101" fmla="*/ 338309 w 1599561"/>
              <a:gd name="connsiteY101" fmla="*/ 564083 h 1624698"/>
              <a:gd name="connsiteX102" fmla="*/ 224453 w 1599561"/>
              <a:gd name="connsiteY102" fmla="*/ 678391 h 1624698"/>
              <a:gd name="connsiteX103" fmla="*/ 338309 w 1599561"/>
              <a:gd name="connsiteY103" fmla="*/ 792699 h 1624698"/>
              <a:gd name="connsiteX104" fmla="*/ 452163 w 1599561"/>
              <a:gd name="connsiteY104" fmla="*/ 678391 h 1624698"/>
              <a:gd name="connsiteX105" fmla="*/ 338309 w 1599561"/>
              <a:gd name="connsiteY105" fmla="*/ 564083 h 1624698"/>
              <a:gd name="connsiteX106" fmla="*/ 338309 w 1599561"/>
              <a:gd name="connsiteY106" fmla="*/ 521838 h 1624698"/>
              <a:gd name="connsiteX107" fmla="*/ 494241 w 1599561"/>
              <a:gd name="connsiteY107" fmla="*/ 678391 h 1624698"/>
              <a:gd name="connsiteX108" fmla="*/ 338309 w 1599561"/>
              <a:gd name="connsiteY108" fmla="*/ 833701 h 1624698"/>
              <a:gd name="connsiteX109" fmla="*/ 182377 w 1599561"/>
              <a:gd name="connsiteY109" fmla="*/ 678391 h 1624698"/>
              <a:gd name="connsiteX110" fmla="*/ 338309 w 1599561"/>
              <a:gd name="connsiteY110" fmla="*/ 521838 h 1624698"/>
              <a:gd name="connsiteX111" fmla="*/ 1261139 w 1599561"/>
              <a:gd name="connsiteY111" fmla="*/ 382648 h 1624698"/>
              <a:gd name="connsiteX112" fmla="*/ 1148521 w 1599561"/>
              <a:gd name="connsiteY112" fmla="*/ 496503 h 1624698"/>
              <a:gd name="connsiteX113" fmla="*/ 1261139 w 1599561"/>
              <a:gd name="connsiteY113" fmla="*/ 610358 h 1624698"/>
              <a:gd name="connsiteX114" fmla="*/ 1374993 w 1599561"/>
              <a:gd name="connsiteY114" fmla="*/ 496503 h 1624698"/>
              <a:gd name="connsiteX115" fmla="*/ 1261139 w 1599561"/>
              <a:gd name="connsiteY115" fmla="*/ 382648 h 1624698"/>
              <a:gd name="connsiteX116" fmla="*/ 1261139 w 1599561"/>
              <a:gd name="connsiteY116" fmla="*/ 340571 h 1624698"/>
              <a:gd name="connsiteX117" fmla="*/ 1417071 w 1599561"/>
              <a:gd name="connsiteY117" fmla="*/ 496503 h 1624698"/>
              <a:gd name="connsiteX118" fmla="*/ 1261139 w 1599561"/>
              <a:gd name="connsiteY118" fmla="*/ 652435 h 1624698"/>
              <a:gd name="connsiteX119" fmla="*/ 1105207 w 1599561"/>
              <a:gd name="connsiteY119" fmla="*/ 496503 h 1624698"/>
              <a:gd name="connsiteX120" fmla="*/ 1261139 w 1599561"/>
              <a:gd name="connsiteY120" fmla="*/ 340571 h 1624698"/>
              <a:gd name="connsiteX121" fmla="*/ 181907 w 1599561"/>
              <a:gd name="connsiteY121" fmla="*/ 163698 h 1624698"/>
              <a:gd name="connsiteX122" fmla="*/ 124607 w 1599561"/>
              <a:gd name="connsiteY122" fmla="*/ 219930 h 1624698"/>
              <a:gd name="connsiteX123" fmla="*/ 124607 w 1599561"/>
              <a:gd name="connsiteY123" fmla="*/ 326146 h 1624698"/>
              <a:gd name="connsiteX124" fmla="*/ 181907 w 1599561"/>
              <a:gd name="connsiteY124" fmla="*/ 383628 h 1624698"/>
              <a:gd name="connsiteX125" fmla="*/ 439759 w 1599561"/>
              <a:gd name="connsiteY125" fmla="*/ 383628 h 1624698"/>
              <a:gd name="connsiteX126" fmla="*/ 462181 w 1599561"/>
              <a:gd name="connsiteY126" fmla="*/ 393625 h 1624698"/>
              <a:gd name="connsiteX127" fmla="*/ 473391 w 1599561"/>
              <a:gd name="connsiteY127" fmla="*/ 482347 h 1624698"/>
              <a:gd name="connsiteX128" fmla="*/ 475883 w 1599561"/>
              <a:gd name="connsiteY128" fmla="*/ 483596 h 1624698"/>
              <a:gd name="connsiteX129" fmla="*/ 478373 w 1599561"/>
              <a:gd name="connsiteY129" fmla="*/ 483596 h 1624698"/>
              <a:gd name="connsiteX130" fmla="*/ 602939 w 1599561"/>
              <a:gd name="connsiteY130" fmla="*/ 411119 h 1624698"/>
              <a:gd name="connsiteX131" fmla="*/ 647783 w 1599561"/>
              <a:gd name="connsiteY131" fmla="*/ 383628 h 1624698"/>
              <a:gd name="connsiteX132" fmla="*/ 698855 w 1599561"/>
              <a:gd name="connsiteY132" fmla="*/ 383628 h 1624698"/>
              <a:gd name="connsiteX133" fmla="*/ 756155 w 1599561"/>
              <a:gd name="connsiteY133" fmla="*/ 326146 h 1624698"/>
              <a:gd name="connsiteX134" fmla="*/ 756155 w 1599561"/>
              <a:gd name="connsiteY134" fmla="*/ 288658 h 1624698"/>
              <a:gd name="connsiteX135" fmla="*/ 756155 w 1599561"/>
              <a:gd name="connsiteY135" fmla="*/ 219930 h 1624698"/>
              <a:gd name="connsiteX136" fmla="*/ 698855 w 1599561"/>
              <a:gd name="connsiteY136" fmla="*/ 163698 h 1624698"/>
              <a:gd name="connsiteX137" fmla="*/ 530691 w 1599561"/>
              <a:gd name="connsiteY137" fmla="*/ 163698 h 1624698"/>
              <a:gd name="connsiteX138" fmla="*/ 626607 w 1599561"/>
              <a:gd name="connsiteY138" fmla="*/ 41237 h 1624698"/>
              <a:gd name="connsiteX139" fmla="*/ 573043 w 1599561"/>
              <a:gd name="connsiteY139" fmla="*/ 93720 h 1624698"/>
              <a:gd name="connsiteX140" fmla="*/ 573043 w 1599561"/>
              <a:gd name="connsiteY140" fmla="*/ 121212 h 1624698"/>
              <a:gd name="connsiteX141" fmla="*/ 698855 w 1599561"/>
              <a:gd name="connsiteY141" fmla="*/ 121212 h 1624698"/>
              <a:gd name="connsiteX142" fmla="*/ 797261 w 1599561"/>
              <a:gd name="connsiteY142" fmla="*/ 219930 h 1624698"/>
              <a:gd name="connsiteX143" fmla="*/ 797261 w 1599561"/>
              <a:gd name="connsiteY143" fmla="*/ 247421 h 1624698"/>
              <a:gd name="connsiteX144" fmla="*/ 901897 w 1599561"/>
              <a:gd name="connsiteY144" fmla="*/ 247421 h 1624698"/>
              <a:gd name="connsiteX145" fmla="*/ 946741 w 1599561"/>
              <a:gd name="connsiteY145" fmla="*/ 273663 h 1624698"/>
              <a:gd name="connsiteX146" fmla="*/ 1057605 w 1599561"/>
              <a:gd name="connsiteY146" fmla="*/ 341142 h 1624698"/>
              <a:gd name="connsiteX147" fmla="*/ 1062587 w 1599561"/>
              <a:gd name="connsiteY147" fmla="*/ 339892 h 1624698"/>
              <a:gd name="connsiteX148" fmla="*/ 1065077 w 1599561"/>
              <a:gd name="connsiteY148" fmla="*/ 332394 h 1624698"/>
              <a:gd name="connsiteX149" fmla="*/ 1063833 w 1599561"/>
              <a:gd name="connsiteY149" fmla="*/ 324897 h 1624698"/>
              <a:gd name="connsiteX150" fmla="*/ 1073797 w 1599561"/>
              <a:gd name="connsiteY150" fmla="*/ 257418 h 1624698"/>
              <a:gd name="connsiteX151" fmla="*/ 1097465 w 1599561"/>
              <a:gd name="connsiteY151" fmla="*/ 247421 h 1624698"/>
              <a:gd name="connsiteX152" fmla="*/ 1112413 w 1599561"/>
              <a:gd name="connsiteY152" fmla="*/ 247421 h 1624698"/>
              <a:gd name="connsiteX153" fmla="*/ 1165977 w 1599561"/>
              <a:gd name="connsiteY153" fmla="*/ 194938 h 1624698"/>
              <a:gd name="connsiteX154" fmla="*/ 1165977 w 1599561"/>
              <a:gd name="connsiteY154" fmla="*/ 93720 h 1624698"/>
              <a:gd name="connsiteX155" fmla="*/ 1112413 w 1599561"/>
              <a:gd name="connsiteY155" fmla="*/ 41237 h 1624698"/>
              <a:gd name="connsiteX156" fmla="*/ 626607 w 1599561"/>
              <a:gd name="connsiteY156" fmla="*/ 0 h 1624698"/>
              <a:gd name="connsiteX157" fmla="*/ 1112413 w 1599561"/>
              <a:gd name="connsiteY157" fmla="*/ 0 h 1624698"/>
              <a:gd name="connsiteX158" fmla="*/ 1208329 w 1599561"/>
              <a:gd name="connsiteY158" fmla="*/ 93720 h 1624698"/>
              <a:gd name="connsiteX159" fmla="*/ 1208329 w 1599561"/>
              <a:gd name="connsiteY159" fmla="*/ 194938 h 1624698"/>
              <a:gd name="connsiteX160" fmla="*/ 1112413 w 1599561"/>
              <a:gd name="connsiteY160" fmla="*/ 288658 h 1624698"/>
              <a:gd name="connsiteX161" fmla="*/ 1104939 w 1599561"/>
              <a:gd name="connsiteY161" fmla="*/ 288658 h 1624698"/>
              <a:gd name="connsiteX162" fmla="*/ 1106185 w 1599561"/>
              <a:gd name="connsiteY162" fmla="*/ 321148 h 1624698"/>
              <a:gd name="connsiteX163" fmla="*/ 1106185 w 1599561"/>
              <a:gd name="connsiteY163" fmla="*/ 332394 h 1624698"/>
              <a:gd name="connsiteX164" fmla="*/ 1092483 w 1599561"/>
              <a:gd name="connsiteY164" fmla="*/ 369882 h 1624698"/>
              <a:gd name="connsiteX165" fmla="*/ 1057605 w 1599561"/>
              <a:gd name="connsiteY165" fmla="*/ 383628 h 1624698"/>
              <a:gd name="connsiteX166" fmla="*/ 1056359 w 1599561"/>
              <a:gd name="connsiteY166" fmla="*/ 383628 h 1624698"/>
              <a:gd name="connsiteX167" fmla="*/ 908125 w 1599561"/>
              <a:gd name="connsiteY167" fmla="*/ 293657 h 1624698"/>
              <a:gd name="connsiteX168" fmla="*/ 901897 w 1599561"/>
              <a:gd name="connsiteY168" fmla="*/ 288658 h 1624698"/>
              <a:gd name="connsiteX169" fmla="*/ 797261 w 1599561"/>
              <a:gd name="connsiteY169" fmla="*/ 288658 h 1624698"/>
              <a:gd name="connsiteX170" fmla="*/ 797261 w 1599561"/>
              <a:gd name="connsiteY170" fmla="*/ 326146 h 1624698"/>
              <a:gd name="connsiteX171" fmla="*/ 698855 w 1599561"/>
              <a:gd name="connsiteY171" fmla="*/ 424865 h 1624698"/>
              <a:gd name="connsiteX172" fmla="*/ 647783 w 1599561"/>
              <a:gd name="connsiteY172" fmla="*/ 424865 h 1624698"/>
              <a:gd name="connsiteX173" fmla="*/ 639063 w 1599561"/>
              <a:gd name="connsiteY173" fmla="*/ 431113 h 1624698"/>
              <a:gd name="connsiteX174" fmla="*/ 484603 w 1599561"/>
              <a:gd name="connsiteY174" fmla="*/ 524833 h 1624698"/>
              <a:gd name="connsiteX175" fmla="*/ 480865 w 1599561"/>
              <a:gd name="connsiteY175" fmla="*/ 526083 h 1624698"/>
              <a:gd name="connsiteX176" fmla="*/ 475883 w 1599561"/>
              <a:gd name="connsiteY176" fmla="*/ 526083 h 1624698"/>
              <a:gd name="connsiteX177" fmla="*/ 445987 w 1599561"/>
              <a:gd name="connsiteY177" fmla="*/ 513587 h 1624698"/>
              <a:gd name="connsiteX178" fmla="*/ 432285 w 1599561"/>
              <a:gd name="connsiteY178" fmla="*/ 478598 h 1624698"/>
              <a:gd name="connsiteX179" fmla="*/ 431039 w 1599561"/>
              <a:gd name="connsiteY179" fmla="*/ 424865 h 1624698"/>
              <a:gd name="connsiteX180" fmla="*/ 181907 w 1599561"/>
              <a:gd name="connsiteY180" fmla="*/ 424865 h 1624698"/>
              <a:gd name="connsiteX181" fmla="*/ 83501 w 1599561"/>
              <a:gd name="connsiteY181" fmla="*/ 326146 h 1624698"/>
              <a:gd name="connsiteX182" fmla="*/ 83501 w 1599561"/>
              <a:gd name="connsiteY182" fmla="*/ 219930 h 1624698"/>
              <a:gd name="connsiteX183" fmla="*/ 181907 w 1599561"/>
              <a:gd name="connsiteY183" fmla="*/ 121212 h 1624698"/>
              <a:gd name="connsiteX184" fmla="*/ 530691 w 1599561"/>
              <a:gd name="connsiteY184" fmla="*/ 121212 h 1624698"/>
              <a:gd name="connsiteX185" fmla="*/ 530691 w 1599561"/>
              <a:gd name="connsiteY185" fmla="*/ 93720 h 1624698"/>
              <a:gd name="connsiteX186" fmla="*/ 626607 w 1599561"/>
              <a:gd name="connsiteY186" fmla="*/ 0 h 16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99561" h="1624698">
                <a:moveTo>
                  <a:pt x="1263875" y="1213963"/>
                </a:moveTo>
                <a:cubicBezTo>
                  <a:pt x="1276429" y="1213963"/>
                  <a:pt x="1285219" y="1222665"/>
                  <a:pt x="1285219" y="1235095"/>
                </a:cubicBezTo>
                <a:lnTo>
                  <a:pt x="1285219" y="1598073"/>
                </a:lnTo>
                <a:cubicBezTo>
                  <a:pt x="1285219" y="1609260"/>
                  <a:pt x="1276429" y="1619205"/>
                  <a:pt x="1263875" y="1619205"/>
                </a:cubicBezTo>
                <a:cubicBezTo>
                  <a:pt x="1252575" y="1619205"/>
                  <a:pt x="1242529" y="1609260"/>
                  <a:pt x="1242529" y="1598073"/>
                </a:cubicBezTo>
                <a:lnTo>
                  <a:pt x="1242529" y="1235095"/>
                </a:lnTo>
                <a:cubicBezTo>
                  <a:pt x="1242529" y="1222665"/>
                  <a:pt x="1252575" y="1213963"/>
                  <a:pt x="1263875" y="1213963"/>
                </a:cubicBezTo>
                <a:close/>
                <a:moveTo>
                  <a:pt x="168205" y="900862"/>
                </a:moveTo>
                <a:lnTo>
                  <a:pt x="456277" y="900862"/>
                </a:lnTo>
                <a:lnTo>
                  <a:pt x="457519" y="900862"/>
                </a:lnTo>
                <a:lnTo>
                  <a:pt x="513395" y="900862"/>
                </a:lnTo>
                <a:cubicBezTo>
                  <a:pt x="602797" y="900862"/>
                  <a:pt x="645013" y="948131"/>
                  <a:pt x="645013" y="1047644"/>
                </a:cubicBezTo>
                <a:lnTo>
                  <a:pt x="645013" y="1165815"/>
                </a:lnTo>
                <a:lnTo>
                  <a:pt x="735657" y="1165815"/>
                </a:lnTo>
                <a:cubicBezTo>
                  <a:pt x="785325" y="1165815"/>
                  <a:pt x="823817" y="1204376"/>
                  <a:pt x="823817" y="1254133"/>
                </a:cubicBezTo>
                <a:cubicBezTo>
                  <a:pt x="823817" y="1302646"/>
                  <a:pt x="785325" y="1341207"/>
                  <a:pt x="735657" y="1341207"/>
                </a:cubicBezTo>
                <a:lnTo>
                  <a:pt x="559337" y="1341207"/>
                </a:lnTo>
                <a:cubicBezTo>
                  <a:pt x="545679" y="1341207"/>
                  <a:pt x="532021" y="1338719"/>
                  <a:pt x="520845" y="1332499"/>
                </a:cubicBezTo>
                <a:lnTo>
                  <a:pt x="520845" y="1500428"/>
                </a:lnTo>
                <a:cubicBezTo>
                  <a:pt x="520845" y="1511623"/>
                  <a:pt x="512153" y="1520330"/>
                  <a:pt x="500977" y="1520330"/>
                </a:cubicBezTo>
                <a:cubicBezTo>
                  <a:pt x="488561" y="1520330"/>
                  <a:pt x="479869" y="1511623"/>
                  <a:pt x="479869" y="1500428"/>
                </a:cubicBezTo>
                <a:lnTo>
                  <a:pt x="479869" y="1261596"/>
                </a:lnTo>
                <a:lnTo>
                  <a:pt x="479869" y="1073766"/>
                </a:lnTo>
                <a:lnTo>
                  <a:pt x="479869" y="1026497"/>
                </a:lnTo>
                <a:cubicBezTo>
                  <a:pt x="479869" y="1015302"/>
                  <a:pt x="488561" y="1006595"/>
                  <a:pt x="500977" y="1006595"/>
                </a:cubicBezTo>
                <a:cubicBezTo>
                  <a:pt x="512153" y="1006595"/>
                  <a:pt x="520845" y="1015302"/>
                  <a:pt x="520845" y="1026497"/>
                </a:cubicBezTo>
                <a:lnTo>
                  <a:pt x="520845" y="1073766"/>
                </a:lnTo>
                <a:lnTo>
                  <a:pt x="520845" y="1261596"/>
                </a:lnTo>
                <a:cubicBezTo>
                  <a:pt x="520845" y="1282743"/>
                  <a:pt x="538229" y="1300158"/>
                  <a:pt x="559337" y="1300158"/>
                </a:cubicBezTo>
                <a:lnTo>
                  <a:pt x="735657" y="1300158"/>
                </a:lnTo>
                <a:cubicBezTo>
                  <a:pt x="761733" y="1300158"/>
                  <a:pt x="782841" y="1279011"/>
                  <a:pt x="782841" y="1254133"/>
                </a:cubicBezTo>
                <a:cubicBezTo>
                  <a:pt x="782841" y="1228011"/>
                  <a:pt x="761733" y="1206864"/>
                  <a:pt x="735657" y="1206864"/>
                </a:cubicBezTo>
                <a:lnTo>
                  <a:pt x="623905" y="1206864"/>
                </a:lnTo>
                <a:cubicBezTo>
                  <a:pt x="612729" y="1206864"/>
                  <a:pt x="602797" y="1198157"/>
                  <a:pt x="602797" y="1186962"/>
                </a:cubicBezTo>
                <a:lnTo>
                  <a:pt x="602797" y="1047644"/>
                </a:lnTo>
                <a:cubicBezTo>
                  <a:pt x="602797" y="960570"/>
                  <a:pt x="569271" y="943155"/>
                  <a:pt x="513395" y="943155"/>
                </a:cubicBezTo>
                <a:lnTo>
                  <a:pt x="457519" y="943155"/>
                </a:lnTo>
                <a:lnTo>
                  <a:pt x="456277" y="943155"/>
                </a:lnTo>
                <a:lnTo>
                  <a:pt x="168205" y="943155"/>
                </a:lnTo>
                <a:cubicBezTo>
                  <a:pt x="118537" y="943155"/>
                  <a:pt x="104879" y="943155"/>
                  <a:pt x="73837" y="1053863"/>
                </a:cubicBezTo>
                <a:lnTo>
                  <a:pt x="42795" y="1195669"/>
                </a:lnTo>
                <a:cubicBezTo>
                  <a:pt x="39069" y="1210596"/>
                  <a:pt x="45277" y="1226767"/>
                  <a:pt x="56453" y="1237962"/>
                </a:cubicBezTo>
                <a:lnTo>
                  <a:pt x="147097" y="1321304"/>
                </a:lnTo>
                <a:lnTo>
                  <a:pt x="147097" y="1026497"/>
                </a:lnTo>
                <a:cubicBezTo>
                  <a:pt x="147097" y="1015302"/>
                  <a:pt x="157029" y="1006595"/>
                  <a:pt x="168205" y="1006595"/>
                </a:cubicBezTo>
                <a:cubicBezTo>
                  <a:pt x="179381" y="1006595"/>
                  <a:pt x="189313" y="1015302"/>
                  <a:pt x="189313" y="1026497"/>
                </a:cubicBezTo>
                <a:lnTo>
                  <a:pt x="189313" y="1500428"/>
                </a:lnTo>
                <a:cubicBezTo>
                  <a:pt x="189313" y="1511623"/>
                  <a:pt x="179381" y="1520330"/>
                  <a:pt x="168205" y="1520330"/>
                </a:cubicBezTo>
                <a:cubicBezTo>
                  <a:pt x="157029" y="1520330"/>
                  <a:pt x="147097" y="1511623"/>
                  <a:pt x="147097" y="1500428"/>
                </a:cubicBezTo>
                <a:lnTo>
                  <a:pt x="147097" y="1378524"/>
                </a:lnTo>
                <a:lnTo>
                  <a:pt x="27893" y="1267816"/>
                </a:lnTo>
                <a:cubicBezTo>
                  <a:pt x="5543" y="1247913"/>
                  <a:pt x="-4391" y="1215572"/>
                  <a:pt x="1819" y="1185718"/>
                </a:cubicBezTo>
                <a:lnTo>
                  <a:pt x="34103" y="1042668"/>
                </a:lnTo>
                <a:cubicBezTo>
                  <a:pt x="67629" y="924497"/>
                  <a:pt x="89979" y="900862"/>
                  <a:pt x="168205" y="900862"/>
                </a:cubicBezTo>
                <a:close/>
                <a:moveTo>
                  <a:pt x="1086045" y="725082"/>
                </a:moveTo>
                <a:lnTo>
                  <a:pt x="1141921" y="725082"/>
                </a:lnTo>
                <a:lnTo>
                  <a:pt x="1429993" y="725082"/>
                </a:lnTo>
                <a:cubicBezTo>
                  <a:pt x="1510703" y="725082"/>
                  <a:pt x="1533053" y="748724"/>
                  <a:pt x="1565337" y="865686"/>
                </a:cubicBezTo>
                <a:lnTo>
                  <a:pt x="1597621" y="1010023"/>
                </a:lnTo>
                <a:cubicBezTo>
                  <a:pt x="1603831" y="1039886"/>
                  <a:pt x="1595139" y="1070992"/>
                  <a:pt x="1571547" y="1093389"/>
                </a:cubicBezTo>
                <a:lnTo>
                  <a:pt x="1452345" y="1202886"/>
                </a:lnTo>
                <a:lnTo>
                  <a:pt x="1452345" y="1604789"/>
                </a:lnTo>
                <a:cubicBezTo>
                  <a:pt x="1452345" y="1615988"/>
                  <a:pt x="1443653" y="1624698"/>
                  <a:pt x="1431235" y="1624698"/>
                </a:cubicBezTo>
                <a:cubicBezTo>
                  <a:pt x="1420061" y="1624698"/>
                  <a:pt x="1410127" y="1615988"/>
                  <a:pt x="1410127" y="1604789"/>
                </a:cubicBezTo>
                <a:lnTo>
                  <a:pt x="1410127" y="851999"/>
                </a:lnTo>
                <a:cubicBezTo>
                  <a:pt x="1410127" y="839556"/>
                  <a:pt x="1420061" y="829602"/>
                  <a:pt x="1431235" y="829602"/>
                </a:cubicBezTo>
                <a:cubicBezTo>
                  <a:pt x="1443653" y="829602"/>
                  <a:pt x="1452345" y="839556"/>
                  <a:pt x="1452345" y="851999"/>
                </a:cubicBezTo>
                <a:lnTo>
                  <a:pt x="1452345" y="959007"/>
                </a:lnTo>
                <a:lnTo>
                  <a:pt x="1466003" y="945320"/>
                </a:lnTo>
                <a:cubicBezTo>
                  <a:pt x="1474695" y="937854"/>
                  <a:pt x="1487111" y="937854"/>
                  <a:pt x="1495803" y="945320"/>
                </a:cubicBezTo>
                <a:cubicBezTo>
                  <a:pt x="1504495" y="954030"/>
                  <a:pt x="1504495" y="966473"/>
                  <a:pt x="1495803" y="975183"/>
                </a:cubicBezTo>
                <a:lnTo>
                  <a:pt x="1452345" y="1018733"/>
                </a:lnTo>
                <a:lnTo>
                  <a:pt x="1452345" y="1145649"/>
                </a:lnTo>
                <a:lnTo>
                  <a:pt x="1542987" y="1061038"/>
                </a:lnTo>
                <a:cubicBezTo>
                  <a:pt x="1554163" y="1051084"/>
                  <a:pt x="1560371" y="1034908"/>
                  <a:pt x="1556647" y="1018733"/>
                </a:cubicBezTo>
                <a:lnTo>
                  <a:pt x="1525603" y="876885"/>
                </a:lnTo>
                <a:cubicBezTo>
                  <a:pt x="1494561" y="767388"/>
                  <a:pt x="1480903" y="767388"/>
                  <a:pt x="1429993" y="767388"/>
                </a:cubicBezTo>
                <a:lnTo>
                  <a:pt x="1141921" y="767388"/>
                </a:lnTo>
                <a:lnTo>
                  <a:pt x="1086045" y="767388"/>
                </a:lnTo>
                <a:cubicBezTo>
                  <a:pt x="1031411" y="767388"/>
                  <a:pt x="996643" y="784808"/>
                  <a:pt x="996643" y="871907"/>
                </a:cubicBezTo>
                <a:lnTo>
                  <a:pt x="996643" y="990114"/>
                </a:lnTo>
                <a:lnTo>
                  <a:pt x="1023961" y="990114"/>
                </a:lnTo>
                <a:cubicBezTo>
                  <a:pt x="1035137" y="990114"/>
                  <a:pt x="1045069" y="998824"/>
                  <a:pt x="1045069" y="1010023"/>
                </a:cubicBezTo>
                <a:cubicBezTo>
                  <a:pt x="1045069" y="1022466"/>
                  <a:pt x="1035137" y="1031176"/>
                  <a:pt x="1023961" y="1031176"/>
                </a:cubicBezTo>
                <a:lnTo>
                  <a:pt x="862541" y="1031176"/>
                </a:lnTo>
                <a:cubicBezTo>
                  <a:pt x="837707" y="1031176"/>
                  <a:pt x="816599" y="1052328"/>
                  <a:pt x="816599" y="1077214"/>
                </a:cubicBezTo>
                <a:cubicBezTo>
                  <a:pt x="816599" y="1103344"/>
                  <a:pt x="837707" y="1123252"/>
                  <a:pt x="862541" y="1123252"/>
                </a:cubicBezTo>
                <a:lnTo>
                  <a:pt x="1077353" y="1123252"/>
                </a:lnTo>
                <a:lnTo>
                  <a:pt x="1077353" y="851999"/>
                </a:lnTo>
                <a:cubicBezTo>
                  <a:pt x="1077353" y="839556"/>
                  <a:pt x="1087287" y="829602"/>
                  <a:pt x="1099705" y="829602"/>
                </a:cubicBezTo>
                <a:cubicBezTo>
                  <a:pt x="1110879" y="829602"/>
                  <a:pt x="1119571" y="839556"/>
                  <a:pt x="1119571" y="851999"/>
                </a:cubicBezTo>
                <a:lnTo>
                  <a:pt x="1119571" y="1604789"/>
                </a:lnTo>
                <a:cubicBezTo>
                  <a:pt x="1119571" y="1615988"/>
                  <a:pt x="1110879" y="1624698"/>
                  <a:pt x="1099705" y="1624698"/>
                </a:cubicBezTo>
                <a:cubicBezTo>
                  <a:pt x="1087287" y="1624698"/>
                  <a:pt x="1077353" y="1615988"/>
                  <a:pt x="1077353" y="1604789"/>
                </a:cubicBezTo>
                <a:lnTo>
                  <a:pt x="1077353" y="1165558"/>
                </a:lnTo>
                <a:lnTo>
                  <a:pt x="862541" y="1165558"/>
                </a:lnTo>
                <a:cubicBezTo>
                  <a:pt x="814115" y="1165558"/>
                  <a:pt x="775623" y="1125741"/>
                  <a:pt x="775623" y="1077214"/>
                </a:cubicBezTo>
                <a:cubicBezTo>
                  <a:pt x="775623" y="1029931"/>
                  <a:pt x="814115" y="990114"/>
                  <a:pt x="862541" y="990114"/>
                </a:cubicBezTo>
                <a:lnTo>
                  <a:pt x="954427" y="990114"/>
                </a:lnTo>
                <a:lnTo>
                  <a:pt x="954427" y="871907"/>
                </a:lnTo>
                <a:cubicBezTo>
                  <a:pt x="954427" y="773609"/>
                  <a:pt x="997885" y="725082"/>
                  <a:pt x="1086045" y="725082"/>
                </a:cubicBezTo>
                <a:close/>
                <a:moveTo>
                  <a:pt x="338309" y="564083"/>
                </a:moveTo>
                <a:cubicBezTo>
                  <a:pt x="275193" y="564083"/>
                  <a:pt x="224453" y="615024"/>
                  <a:pt x="224453" y="678391"/>
                </a:cubicBezTo>
                <a:cubicBezTo>
                  <a:pt x="224453" y="741757"/>
                  <a:pt x="275193" y="792699"/>
                  <a:pt x="338309" y="792699"/>
                </a:cubicBezTo>
                <a:cubicBezTo>
                  <a:pt x="401423" y="792699"/>
                  <a:pt x="452163" y="741757"/>
                  <a:pt x="452163" y="678391"/>
                </a:cubicBezTo>
                <a:cubicBezTo>
                  <a:pt x="452163" y="615024"/>
                  <a:pt x="401423" y="564083"/>
                  <a:pt x="338309" y="564083"/>
                </a:cubicBezTo>
                <a:close/>
                <a:moveTo>
                  <a:pt x="338309" y="521838"/>
                </a:moveTo>
                <a:cubicBezTo>
                  <a:pt x="423699" y="521838"/>
                  <a:pt x="494241" y="592660"/>
                  <a:pt x="494241" y="678391"/>
                </a:cubicBezTo>
                <a:cubicBezTo>
                  <a:pt x="494241" y="764122"/>
                  <a:pt x="423699" y="833701"/>
                  <a:pt x="338309" y="833701"/>
                </a:cubicBezTo>
                <a:cubicBezTo>
                  <a:pt x="252917" y="833701"/>
                  <a:pt x="182377" y="764122"/>
                  <a:pt x="182377" y="678391"/>
                </a:cubicBezTo>
                <a:cubicBezTo>
                  <a:pt x="182377" y="592660"/>
                  <a:pt x="252917" y="521838"/>
                  <a:pt x="338309" y="521838"/>
                </a:cubicBezTo>
                <a:close/>
                <a:moveTo>
                  <a:pt x="1261139" y="382648"/>
                </a:moveTo>
                <a:cubicBezTo>
                  <a:pt x="1199261" y="382648"/>
                  <a:pt x="1148521" y="433388"/>
                  <a:pt x="1148521" y="496503"/>
                </a:cubicBezTo>
                <a:cubicBezTo>
                  <a:pt x="1148521" y="558381"/>
                  <a:pt x="1199261" y="610358"/>
                  <a:pt x="1261139" y="610358"/>
                </a:cubicBezTo>
                <a:cubicBezTo>
                  <a:pt x="1323017" y="610358"/>
                  <a:pt x="1374993" y="558381"/>
                  <a:pt x="1374993" y="496503"/>
                </a:cubicBezTo>
                <a:cubicBezTo>
                  <a:pt x="1374993" y="433388"/>
                  <a:pt x="1323017" y="382648"/>
                  <a:pt x="1261139" y="382648"/>
                </a:cubicBezTo>
                <a:close/>
                <a:moveTo>
                  <a:pt x="1261139" y="340571"/>
                </a:moveTo>
                <a:cubicBezTo>
                  <a:pt x="1346529" y="340571"/>
                  <a:pt x="1417071" y="409874"/>
                  <a:pt x="1417071" y="496503"/>
                </a:cubicBezTo>
                <a:cubicBezTo>
                  <a:pt x="1417071" y="581894"/>
                  <a:pt x="1346529" y="652435"/>
                  <a:pt x="1261139" y="652435"/>
                </a:cubicBezTo>
                <a:cubicBezTo>
                  <a:pt x="1175747" y="652435"/>
                  <a:pt x="1105207" y="581894"/>
                  <a:pt x="1105207" y="496503"/>
                </a:cubicBezTo>
                <a:cubicBezTo>
                  <a:pt x="1105207" y="409874"/>
                  <a:pt x="1175747" y="340571"/>
                  <a:pt x="1261139" y="340571"/>
                </a:cubicBezTo>
                <a:close/>
                <a:moveTo>
                  <a:pt x="181907" y="163698"/>
                </a:moveTo>
                <a:cubicBezTo>
                  <a:pt x="150767" y="163698"/>
                  <a:pt x="124607" y="188690"/>
                  <a:pt x="124607" y="219930"/>
                </a:cubicBezTo>
                <a:lnTo>
                  <a:pt x="124607" y="326146"/>
                </a:lnTo>
                <a:cubicBezTo>
                  <a:pt x="124607" y="358636"/>
                  <a:pt x="150767" y="383628"/>
                  <a:pt x="181907" y="383628"/>
                </a:cubicBezTo>
                <a:lnTo>
                  <a:pt x="439759" y="383628"/>
                </a:lnTo>
                <a:cubicBezTo>
                  <a:pt x="448479" y="383628"/>
                  <a:pt x="455953" y="387377"/>
                  <a:pt x="462181" y="393625"/>
                </a:cubicBezTo>
                <a:cubicBezTo>
                  <a:pt x="469655" y="402372"/>
                  <a:pt x="478373" y="419866"/>
                  <a:pt x="473391" y="482347"/>
                </a:cubicBezTo>
                <a:cubicBezTo>
                  <a:pt x="474637" y="483596"/>
                  <a:pt x="475883" y="483596"/>
                  <a:pt x="475883" y="483596"/>
                </a:cubicBezTo>
                <a:lnTo>
                  <a:pt x="478373" y="483596"/>
                </a:lnTo>
                <a:cubicBezTo>
                  <a:pt x="526955" y="476099"/>
                  <a:pt x="575535" y="462353"/>
                  <a:pt x="602939" y="411119"/>
                </a:cubicBezTo>
                <a:cubicBezTo>
                  <a:pt x="611659" y="393625"/>
                  <a:pt x="629099" y="383628"/>
                  <a:pt x="647783" y="383628"/>
                </a:cubicBezTo>
                <a:lnTo>
                  <a:pt x="698855" y="383628"/>
                </a:lnTo>
                <a:cubicBezTo>
                  <a:pt x="729997" y="383628"/>
                  <a:pt x="756155" y="358636"/>
                  <a:pt x="756155" y="326146"/>
                </a:cubicBezTo>
                <a:lnTo>
                  <a:pt x="756155" y="288658"/>
                </a:lnTo>
                <a:lnTo>
                  <a:pt x="756155" y="219930"/>
                </a:lnTo>
                <a:cubicBezTo>
                  <a:pt x="756155" y="188690"/>
                  <a:pt x="729997" y="163698"/>
                  <a:pt x="698855" y="163698"/>
                </a:cubicBezTo>
                <a:lnTo>
                  <a:pt x="530691" y="163698"/>
                </a:lnTo>
                <a:close/>
                <a:moveTo>
                  <a:pt x="626607" y="41237"/>
                </a:moveTo>
                <a:cubicBezTo>
                  <a:pt x="596711" y="41237"/>
                  <a:pt x="573043" y="64980"/>
                  <a:pt x="573043" y="93720"/>
                </a:cubicBezTo>
                <a:lnTo>
                  <a:pt x="573043" y="121212"/>
                </a:lnTo>
                <a:lnTo>
                  <a:pt x="698855" y="121212"/>
                </a:lnTo>
                <a:cubicBezTo>
                  <a:pt x="753663" y="121212"/>
                  <a:pt x="797261" y="164948"/>
                  <a:pt x="797261" y="219930"/>
                </a:cubicBezTo>
                <a:lnTo>
                  <a:pt x="797261" y="247421"/>
                </a:lnTo>
                <a:lnTo>
                  <a:pt x="901897" y="247421"/>
                </a:lnTo>
                <a:cubicBezTo>
                  <a:pt x="920581" y="247421"/>
                  <a:pt x="936775" y="257418"/>
                  <a:pt x="946741" y="273663"/>
                </a:cubicBezTo>
                <a:cubicBezTo>
                  <a:pt x="977881" y="333644"/>
                  <a:pt x="1033937" y="339892"/>
                  <a:pt x="1057605" y="341142"/>
                </a:cubicBezTo>
                <a:cubicBezTo>
                  <a:pt x="1058849" y="341142"/>
                  <a:pt x="1061341" y="341142"/>
                  <a:pt x="1062587" y="339892"/>
                </a:cubicBezTo>
                <a:cubicBezTo>
                  <a:pt x="1063833" y="338642"/>
                  <a:pt x="1065077" y="336143"/>
                  <a:pt x="1065077" y="332394"/>
                </a:cubicBezTo>
                <a:cubicBezTo>
                  <a:pt x="1065077" y="329895"/>
                  <a:pt x="1065077" y="328646"/>
                  <a:pt x="1063833" y="324897"/>
                </a:cubicBezTo>
                <a:cubicBezTo>
                  <a:pt x="1062587" y="297405"/>
                  <a:pt x="1060095" y="272413"/>
                  <a:pt x="1073797" y="257418"/>
                </a:cubicBezTo>
                <a:cubicBezTo>
                  <a:pt x="1080025" y="251170"/>
                  <a:pt x="1088745" y="247421"/>
                  <a:pt x="1097465" y="247421"/>
                </a:cubicBezTo>
                <a:lnTo>
                  <a:pt x="1112413" y="247421"/>
                </a:lnTo>
                <a:cubicBezTo>
                  <a:pt x="1142309" y="247421"/>
                  <a:pt x="1165977" y="223679"/>
                  <a:pt x="1165977" y="194938"/>
                </a:cubicBezTo>
                <a:lnTo>
                  <a:pt x="1165977" y="93720"/>
                </a:lnTo>
                <a:cubicBezTo>
                  <a:pt x="1165977" y="64980"/>
                  <a:pt x="1142309" y="41237"/>
                  <a:pt x="1112413" y="41237"/>
                </a:cubicBezTo>
                <a:close/>
                <a:moveTo>
                  <a:pt x="626607" y="0"/>
                </a:moveTo>
                <a:lnTo>
                  <a:pt x="1112413" y="0"/>
                </a:lnTo>
                <a:cubicBezTo>
                  <a:pt x="1165977" y="0"/>
                  <a:pt x="1208329" y="42487"/>
                  <a:pt x="1208329" y="93720"/>
                </a:cubicBezTo>
                <a:lnTo>
                  <a:pt x="1208329" y="194938"/>
                </a:lnTo>
                <a:cubicBezTo>
                  <a:pt x="1208329" y="246172"/>
                  <a:pt x="1165977" y="288658"/>
                  <a:pt x="1112413" y="288658"/>
                </a:cubicBezTo>
                <a:lnTo>
                  <a:pt x="1104939" y="288658"/>
                </a:lnTo>
                <a:cubicBezTo>
                  <a:pt x="1103693" y="298655"/>
                  <a:pt x="1104939" y="314900"/>
                  <a:pt x="1106185" y="321148"/>
                </a:cubicBezTo>
                <a:cubicBezTo>
                  <a:pt x="1106185" y="326146"/>
                  <a:pt x="1106185" y="329895"/>
                  <a:pt x="1106185" y="332394"/>
                </a:cubicBezTo>
                <a:cubicBezTo>
                  <a:pt x="1106185" y="347390"/>
                  <a:pt x="1101201" y="359886"/>
                  <a:pt x="1092483" y="369882"/>
                </a:cubicBezTo>
                <a:cubicBezTo>
                  <a:pt x="1083763" y="378630"/>
                  <a:pt x="1071307" y="383628"/>
                  <a:pt x="1057605" y="383628"/>
                </a:cubicBezTo>
                <a:lnTo>
                  <a:pt x="1056359" y="383628"/>
                </a:lnTo>
                <a:cubicBezTo>
                  <a:pt x="1026463" y="382378"/>
                  <a:pt x="950477" y="373631"/>
                  <a:pt x="908125" y="293657"/>
                </a:cubicBezTo>
                <a:cubicBezTo>
                  <a:pt x="906879" y="291157"/>
                  <a:pt x="904389" y="288658"/>
                  <a:pt x="901897" y="288658"/>
                </a:cubicBezTo>
                <a:lnTo>
                  <a:pt x="797261" y="288658"/>
                </a:lnTo>
                <a:lnTo>
                  <a:pt x="797261" y="326146"/>
                </a:lnTo>
                <a:cubicBezTo>
                  <a:pt x="797261" y="381129"/>
                  <a:pt x="753663" y="424865"/>
                  <a:pt x="698855" y="424865"/>
                </a:cubicBezTo>
                <a:lnTo>
                  <a:pt x="647783" y="424865"/>
                </a:lnTo>
                <a:cubicBezTo>
                  <a:pt x="644047" y="424865"/>
                  <a:pt x="641555" y="427364"/>
                  <a:pt x="639063" y="431113"/>
                </a:cubicBezTo>
                <a:cubicBezTo>
                  <a:pt x="604185" y="498591"/>
                  <a:pt x="541903" y="517335"/>
                  <a:pt x="484603" y="524833"/>
                </a:cubicBezTo>
                <a:lnTo>
                  <a:pt x="480865" y="526083"/>
                </a:lnTo>
                <a:cubicBezTo>
                  <a:pt x="479619" y="526083"/>
                  <a:pt x="477129" y="526083"/>
                  <a:pt x="475883" y="526083"/>
                </a:cubicBezTo>
                <a:cubicBezTo>
                  <a:pt x="463427" y="526083"/>
                  <a:pt x="453461" y="521084"/>
                  <a:pt x="445987" y="513587"/>
                </a:cubicBezTo>
                <a:cubicBezTo>
                  <a:pt x="436021" y="504839"/>
                  <a:pt x="431039" y="492343"/>
                  <a:pt x="432285" y="478598"/>
                </a:cubicBezTo>
                <a:cubicBezTo>
                  <a:pt x="433531" y="451107"/>
                  <a:pt x="432285" y="433612"/>
                  <a:pt x="431039" y="424865"/>
                </a:cubicBezTo>
                <a:lnTo>
                  <a:pt x="181907" y="424865"/>
                </a:lnTo>
                <a:cubicBezTo>
                  <a:pt x="127099" y="424865"/>
                  <a:pt x="83501" y="381129"/>
                  <a:pt x="83501" y="326146"/>
                </a:cubicBezTo>
                <a:lnTo>
                  <a:pt x="83501" y="219930"/>
                </a:lnTo>
                <a:cubicBezTo>
                  <a:pt x="83501" y="164948"/>
                  <a:pt x="127099" y="121212"/>
                  <a:pt x="181907" y="121212"/>
                </a:cubicBezTo>
                <a:lnTo>
                  <a:pt x="530691" y="121212"/>
                </a:lnTo>
                <a:lnTo>
                  <a:pt x="530691" y="93720"/>
                </a:lnTo>
                <a:cubicBezTo>
                  <a:pt x="530691" y="42487"/>
                  <a:pt x="573043" y="0"/>
                  <a:pt x="626607" y="0"/>
                </a:cubicBezTo>
                <a:close/>
              </a:path>
            </a:pathLst>
          </a:custGeom>
          <a:solidFill>
            <a:schemeClr val="bg1"/>
          </a:solidFill>
          <a:ln>
            <a:noFill/>
          </a:ln>
          <a:effectLst/>
        </p:spPr>
        <p:txBody>
          <a:bodyPr wrap="square" anchor="ctr">
            <a:noAutofit/>
          </a:bodyPr>
          <a:lstStyle/>
          <a:p>
            <a:endParaRPr lang="en-US" sz="3599" dirty="0">
              <a:latin typeface="Poppins" pitchFamily="2" charset="77"/>
            </a:endParaRPr>
          </a:p>
        </p:txBody>
      </p:sp>
      <p:sp>
        <p:nvSpPr>
          <p:cNvPr id="27" name="Freeform 26">
            <a:extLst>
              <a:ext uri="{FF2B5EF4-FFF2-40B4-BE49-F238E27FC236}">
                <a16:creationId xmlns:a16="http://schemas.microsoft.com/office/drawing/2014/main" id="{D71A62B8-7566-EC4A-8A4B-CB426179B380}"/>
              </a:ext>
            </a:extLst>
          </p:cNvPr>
          <p:cNvSpPr>
            <a:spLocks noChangeArrowheads="1"/>
          </p:cNvSpPr>
          <p:nvPr/>
        </p:nvSpPr>
        <p:spPr bwMode="auto">
          <a:xfrm>
            <a:off x="2086935" y="4962498"/>
            <a:ext cx="773296" cy="770803"/>
          </a:xfrm>
          <a:custGeom>
            <a:avLst/>
            <a:gdLst>
              <a:gd name="connsiteX0" fmla="*/ 781491 w 1113194"/>
              <a:gd name="connsiteY0" fmla="*/ 732948 h 1179757"/>
              <a:gd name="connsiteX1" fmla="*/ 660893 w 1113194"/>
              <a:gd name="connsiteY1" fmla="*/ 853546 h 1179757"/>
              <a:gd name="connsiteX2" fmla="*/ 781491 w 1113194"/>
              <a:gd name="connsiteY2" fmla="*/ 974143 h 1179757"/>
              <a:gd name="connsiteX3" fmla="*/ 900845 w 1113194"/>
              <a:gd name="connsiteY3" fmla="*/ 853546 h 1179757"/>
              <a:gd name="connsiteX4" fmla="*/ 781491 w 1113194"/>
              <a:gd name="connsiteY4" fmla="*/ 732948 h 1179757"/>
              <a:gd name="connsiteX5" fmla="*/ 781491 w 1113194"/>
              <a:gd name="connsiteY5" fmla="*/ 703109 h 1179757"/>
              <a:gd name="connsiteX6" fmla="*/ 931927 w 1113194"/>
              <a:gd name="connsiteY6" fmla="*/ 853546 h 1179757"/>
              <a:gd name="connsiteX7" fmla="*/ 781491 w 1113194"/>
              <a:gd name="connsiteY7" fmla="*/ 1003982 h 1179757"/>
              <a:gd name="connsiteX8" fmla="*/ 631054 w 1113194"/>
              <a:gd name="connsiteY8" fmla="*/ 853546 h 1179757"/>
              <a:gd name="connsiteX9" fmla="*/ 781491 w 1113194"/>
              <a:gd name="connsiteY9" fmla="*/ 703109 h 1179757"/>
              <a:gd name="connsiteX10" fmla="*/ 751314 w 1113194"/>
              <a:gd name="connsiteY10" fmla="*/ 547582 h 1179757"/>
              <a:gd name="connsiteX11" fmla="*/ 751314 w 1113194"/>
              <a:gd name="connsiteY11" fmla="*/ 611299 h 1179757"/>
              <a:gd name="connsiteX12" fmla="*/ 737587 w 1113194"/>
              <a:gd name="connsiteY12" fmla="*/ 626292 h 1179757"/>
              <a:gd name="connsiteX13" fmla="*/ 655228 w 1113194"/>
              <a:gd name="connsiteY13" fmla="*/ 660024 h 1179757"/>
              <a:gd name="connsiteX14" fmla="*/ 636510 w 1113194"/>
              <a:gd name="connsiteY14" fmla="*/ 657526 h 1179757"/>
              <a:gd name="connsiteX15" fmla="*/ 591587 w 1113194"/>
              <a:gd name="connsiteY15" fmla="*/ 613798 h 1179757"/>
              <a:gd name="connsiteX16" fmla="*/ 549160 w 1113194"/>
              <a:gd name="connsiteY16" fmla="*/ 657526 h 1179757"/>
              <a:gd name="connsiteX17" fmla="*/ 592835 w 1113194"/>
              <a:gd name="connsiteY17" fmla="*/ 701253 h 1179757"/>
              <a:gd name="connsiteX18" fmla="*/ 594083 w 1113194"/>
              <a:gd name="connsiteY18" fmla="*/ 721243 h 1179757"/>
              <a:gd name="connsiteX19" fmla="*/ 559143 w 1113194"/>
              <a:gd name="connsiteY19" fmla="*/ 804950 h 1179757"/>
              <a:gd name="connsiteX20" fmla="*/ 544168 w 1113194"/>
              <a:gd name="connsiteY20" fmla="*/ 817443 h 1179757"/>
              <a:gd name="connsiteX21" fmla="*/ 481775 w 1113194"/>
              <a:gd name="connsiteY21" fmla="*/ 817443 h 1179757"/>
              <a:gd name="connsiteX22" fmla="*/ 481775 w 1113194"/>
              <a:gd name="connsiteY22" fmla="*/ 878662 h 1179757"/>
              <a:gd name="connsiteX23" fmla="*/ 542920 w 1113194"/>
              <a:gd name="connsiteY23" fmla="*/ 878662 h 1179757"/>
              <a:gd name="connsiteX24" fmla="*/ 557895 w 1113194"/>
              <a:gd name="connsiteY24" fmla="*/ 891155 h 1179757"/>
              <a:gd name="connsiteX25" fmla="*/ 592835 w 1113194"/>
              <a:gd name="connsiteY25" fmla="*/ 977361 h 1179757"/>
              <a:gd name="connsiteX26" fmla="*/ 590339 w 1113194"/>
              <a:gd name="connsiteY26" fmla="*/ 996101 h 1179757"/>
              <a:gd name="connsiteX27" fmla="*/ 549160 w 1113194"/>
              <a:gd name="connsiteY27" fmla="*/ 1038580 h 1179757"/>
              <a:gd name="connsiteX28" fmla="*/ 591587 w 1113194"/>
              <a:gd name="connsiteY28" fmla="*/ 1082307 h 1179757"/>
              <a:gd name="connsiteX29" fmla="*/ 634015 w 1113194"/>
              <a:gd name="connsiteY29" fmla="*/ 1039829 h 1179757"/>
              <a:gd name="connsiteX30" fmla="*/ 652732 w 1113194"/>
              <a:gd name="connsiteY30" fmla="*/ 1037330 h 1179757"/>
              <a:gd name="connsiteX31" fmla="*/ 740083 w 1113194"/>
              <a:gd name="connsiteY31" fmla="*/ 1073562 h 1179757"/>
              <a:gd name="connsiteX32" fmla="*/ 751314 w 1113194"/>
              <a:gd name="connsiteY32" fmla="*/ 1088554 h 1179757"/>
              <a:gd name="connsiteX33" fmla="*/ 751314 w 1113194"/>
              <a:gd name="connsiteY33" fmla="*/ 1108544 h 1179757"/>
              <a:gd name="connsiteX34" fmla="*/ 751314 w 1113194"/>
              <a:gd name="connsiteY34" fmla="*/ 1148523 h 1179757"/>
              <a:gd name="connsiteX35" fmla="*/ 812459 w 1113194"/>
              <a:gd name="connsiteY35" fmla="*/ 1148523 h 1179757"/>
              <a:gd name="connsiteX36" fmla="*/ 812459 w 1113194"/>
              <a:gd name="connsiteY36" fmla="*/ 1088554 h 1179757"/>
              <a:gd name="connsiteX37" fmla="*/ 824938 w 1113194"/>
              <a:gd name="connsiteY37" fmla="*/ 1073562 h 1179757"/>
              <a:gd name="connsiteX38" fmla="*/ 911040 w 1113194"/>
              <a:gd name="connsiteY38" fmla="*/ 1037330 h 1179757"/>
              <a:gd name="connsiteX39" fmla="*/ 931006 w 1113194"/>
              <a:gd name="connsiteY39" fmla="*/ 1039829 h 1179757"/>
              <a:gd name="connsiteX40" fmla="*/ 973434 w 1113194"/>
              <a:gd name="connsiteY40" fmla="*/ 1082307 h 1179757"/>
              <a:gd name="connsiteX41" fmla="*/ 1015861 w 1113194"/>
              <a:gd name="connsiteY41" fmla="*/ 1038580 h 1179757"/>
              <a:gd name="connsiteX42" fmla="*/ 973434 w 1113194"/>
              <a:gd name="connsiteY42" fmla="*/ 996101 h 1179757"/>
              <a:gd name="connsiteX43" fmla="*/ 970938 w 1113194"/>
              <a:gd name="connsiteY43" fmla="*/ 977361 h 1179757"/>
              <a:gd name="connsiteX44" fmla="*/ 1005878 w 1113194"/>
              <a:gd name="connsiteY44" fmla="*/ 891155 h 1179757"/>
              <a:gd name="connsiteX45" fmla="*/ 1020852 w 1113194"/>
              <a:gd name="connsiteY45" fmla="*/ 878662 h 1179757"/>
              <a:gd name="connsiteX46" fmla="*/ 1081998 w 1113194"/>
              <a:gd name="connsiteY46" fmla="*/ 878662 h 1179757"/>
              <a:gd name="connsiteX47" fmla="*/ 1081998 w 1113194"/>
              <a:gd name="connsiteY47" fmla="*/ 817443 h 1179757"/>
              <a:gd name="connsiteX48" fmla="*/ 1019605 w 1113194"/>
              <a:gd name="connsiteY48" fmla="*/ 817443 h 1179757"/>
              <a:gd name="connsiteX49" fmla="*/ 1005878 w 1113194"/>
              <a:gd name="connsiteY49" fmla="*/ 804950 h 1179757"/>
              <a:gd name="connsiteX50" fmla="*/ 969690 w 1113194"/>
              <a:gd name="connsiteY50" fmla="*/ 721243 h 1179757"/>
              <a:gd name="connsiteX51" fmla="*/ 972186 w 1113194"/>
              <a:gd name="connsiteY51" fmla="*/ 701253 h 1179757"/>
              <a:gd name="connsiteX52" fmla="*/ 1015861 w 1113194"/>
              <a:gd name="connsiteY52" fmla="*/ 657526 h 1179757"/>
              <a:gd name="connsiteX53" fmla="*/ 973434 w 1113194"/>
              <a:gd name="connsiteY53" fmla="*/ 613798 h 1179757"/>
              <a:gd name="connsiteX54" fmla="*/ 927263 w 1113194"/>
              <a:gd name="connsiteY54" fmla="*/ 657526 h 1179757"/>
              <a:gd name="connsiteX55" fmla="*/ 908545 w 1113194"/>
              <a:gd name="connsiteY55" fmla="*/ 660024 h 1179757"/>
              <a:gd name="connsiteX56" fmla="*/ 824938 w 1113194"/>
              <a:gd name="connsiteY56" fmla="*/ 626292 h 1179757"/>
              <a:gd name="connsiteX57" fmla="*/ 812459 w 1113194"/>
              <a:gd name="connsiteY57" fmla="*/ 611299 h 1179757"/>
              <a:gd name="connsiteX58" fmla="*/ 812459 w 1113194"/>
              <a:gd name="connsiteY58" fmla="*/ 547582 h 1179757"/>
              <a:gd name="connsiteX59" fmla="*/ 736339 w 1113194"/>
              <a:gd name="connsiteY59" fmla="*/ 516348 h 1179757"/>
              <a:gd name="connsiteX60" fmla="*/ 827433 w 1113194"/>
              <a:gd name="connsiteY60" fmla="*/ 516348 h 1179757"/>
              <a:gd name="connsiteX61" fmla="*/ 843656 w 1113194"/>
              <a:gd name="connsiteY61" fmla="*/ 532590 h 1179757"/>
              <a:gd name="connsiteX62" fmla="*/ 843656 w 1113194"/>
              <a:gd name="connsiteY62" fmla="*/ 598806 h 1179757"/>
              <a:gd name="connsiteX63" fmla="*/ 914784 w 1113194"/>
              <a:gd name="connsiteY63" fmla="*/ 628790 h 1179757"/>
              <a:gd name="connsiteX64" fmla="*/ 962203 w 1113194"/>
              <a:gd name="connsiteY64" fmla="*/ 581315 h 1179757"/>
              <a:gd name="connsiteX65" fmla="*/ 983416 w 1113194"/>
              <a:gd name="connsiteY65" fmla="*/ 581315 h 1179757"/>
              <a:gd name="connsiteX66" fmla="*/ 1048305 w 1113194"/>
              <a:gd name="connsiteY66" fmla="*/ 646281 h 1179757"/>
              <a:gd name="connsiteX67" fmla="*/ 1048305 w 1113194"/>
              <a:gd name="connsiteY67" fmla="*/ 668770 h 1179757"/>
              <a:gd name="connsiteX68" fmla="*/ 1002134 w 1113194"/>
              <a:gd name="connsiteY68" fmla="*/ 713747 h 1179757"/>
              <a:gd name="connsiteX69" fmla="*/ 1033331 w 1113194"/>
              <a:gd name="connsiteY69" fmla="*/ 786209 h 1179757"/>
              <a:gd name="connsiteX70" fmla="*/ 1096972 w 1113194"/>
              <a:gd name="connsiteY70" fmla="*/ 786209 h 1179757"/>
              <a:gd name="connsiteX71" fmla="*/ 1113194 w 1113194"/>
              <a:gd name="connsiteY71" fmla="*/ 801202 h 1179757"/>
              <a:gd name="connsiteX72" fmla="*/ 1113194 w 1113194"/>
              <a:gd name="connsiteY72" fmla="*/ 893654 h 1179757"/>
              <a:gd name="connsiteX73" fmla="*/ 1096972 w 1113194"/>
              <a:gd name="connsiteY73" fmla="*/ 909896 h 1179757"/>
              <a:gd name="connsiteX74" fmla="*/ 1034579 w 1113194"/>
              <a:gd name="connsiteY74" fmla="*/ 909896 h 1179757"/>
              <a:gd name="connsiteX75" fmla="*/ 1004630 w 1113194"/>
              <a:gd name="connsiteY75" fmla="*/ 982358 h 1179757"/>
              <a:gd name="connsiteX76" fmla="*/ 1048305 w 1113194"/>
              <a:gd name="connsiteY76" fmla="*/ 1028585 h 1179757"/>
              <a:gd name="connsiteX77" fmla="*/ 1048305 w 1113194"/>
              <a:gd name="connsiteY77" fmla="*/ 1049824 h 1179757"/>
              <a:gd name="connsiteX78" fmla="*/ 983416 w 1113194"/>
              <a:gd name="connsiteY78" fmla="*/ 1114790 h 1179757"/>
              <a:gd name="connsiteX79" fmla="*/ 973434 w 1113194"/>
              <a:gd name="connsiteY79" fmla="*/ 1118538 h 1179757"/>
              <a:gd name="connsiteX80" fmla="*/ 962203 w 1113194"/>
              <a:gd name="connsiteY80" fmla="*/ 1114790 h 1179757"/>
              <a:gd name="connsiteX81" fmla="*/ 918528 w 1113194"/>
              <a:gd name="connsiteY81" fmla="*/ 1069813 h 1179757"/>
              <a:gd name="connsiteX82" fmla="*/ 843656 w 1113194"/>
              <a:gd name="connsiteY82" fmla="*/ 1101047 h 1179757"/>
              <a:gd name="connsiteX83" fmla="*/ 843656 w 1113194"/>
              <a:gd name="connsiteY83" fmla="*/ 1163515 h 1179757"/>
              <a:gd name="connsiteX84" fmla="*/ 827433 w 1113194"/>
              <a:gd name="connsiteY84" fmla="*/ 1179757 h 1179757"/>
              <a:gd name="connsiteX85" fmla="*/ 736339 w 1113194"/>
              <a:gd name="connsiteY85" fmla="*/ 1179757 h 1179757"/>
              <a:gd name="connsiteX86" fmla="*/ 721365 w 1113194"/>
              <a:gd name="connsiteY86" fmla="*/ 1163515 h 1179757"/>
              <a:gd name="connsiteX87" fmla="*/ 721365 w 1113194"/>
              <a:gd name="connsiteY87" fmla="*/ 1131032 h 1179757"/>
              <a:gd name="connsiteX88" fmla="*/ 473040 w 1113194"/>
              <a:gd name="connsiteY88" fmla="*/ 1178508 h 1179757"/>
              <a:gd name="connsiteX89" fmla="*/ 37535 w 1113194"/>
              <a:gd name="connsiteY89" fmla="*/ 1019839 h 1179757"/>
              <a:gd name="connsiteX90" fmla="*/ 2595 w 1113194"/>
              <a:gd name="connsiteY90" fmla="*/ 917392 h 1179757"/>
              <a:gd name="connsiteX91" fmla="*/ 30048 w 1113194"/>
              <a:gd name="connsiteY91" fmla="*/ 794955 h 1179757"/>
              <a:gd name="connsiteX92" fmla="*/ 218475 w 1113194"/>
              <a:gd name="connsiteY92" fmla="*/ 590060 h 1179757"/>
              <a:gd name="connsiteX93" fmla="*/ 380698 w 1113194"/>
              <a:gd name="connsiteY93" fmla="*/ 590060 h 1179757"/>
              <a:gd name="connsiteX94" fmla="*/ 415638 w 1113194"/>
              <a:gd name="connsiteY94" fmla="*/ 608801 h 1179757"/>
              <a:gd name="connsiteX95" fmla="*/ 459313 w 1113194"/>
              <a:gd name="connsiteY95" fmla="*/ 685011 h 1179757"/>
              <a:gd name="connsiteX96" fmla="*/ 473040 w 1113194"/>
              <a:gd name="connsiteY96" fmla="*/ 693757 h 1179757"/>
              <a:gd name="connsiteX97" fmla="*/ 486767 w 1113194"/>
              <a:gd name="connsiteY97" fmla="*/ 685011 h 1179757"/>
              <a:gd name="connsiteX98" fmla="*/ 507980 w 1113194"/>
              <a:gd name="connsiteY98" fmla="*/ 680014 h 1179757"/>
              <a:gd name="connsiteX99" fmla="*/ 512972 w 1113194"/>
              <a:gd name="connsiteY99" fmla="*/ 701253 h 1179757"/>
              <a:gd name="connsiteX100" fmla="*/ 473040 w 1113194"/>
              <a:gd name="connsiteY100" fmla="*/ 724991 h 1179757"/>
              <a:gd name="connsiteX101" fmla="*/ 433108 w 1113194"/>
              <a:gd name="connsiteY101" fmla="*/ 701253 h 1179757"/>
              <a:gd name="connsiteX102" fmla="*/ 388185 w 1113194"/>
              <a:gd name="connsiteY102" fmla="*/ 625042 h 1179757"/>
              <a:gd name="connsiteX103" fmla="*/ 380698 w 1113194"/>
              <a:gd name="connsiteY103" fmla="*/ 620045 h 1179757"/>
              <a:gd name="connsiteX104" fmla="*/ 218475 w 1113194"/>
              <a:gd name="connsiteY104" fmla="*/ 620045 h 1179757"/>
              <a:gd name="connsiteX105" fmla="*/ 59997 w 1113194"/>
              <a:gd name="connsiteY105" fmla="*/ 802451 h 1179757"/>
              <a:gd name="connsiteX106" fmla="*/ 32544 w 1113194"/>
              <a:gd name="connsiteY106" fmla="*/ 923639 h 1179757"/>
              <a:gd name="connsiteX107" fmla="*/ 57501 w 1113194"/>
              <a:gd name="connsiteY107" fmla="*/ 997351 h 1179757"/>
              <a:gd name="connsiteX108" fmla="*/ 202253 w 1113194"/>
              <a:gd name="connsiteY108" fmla="*/ 1088554 h 1179757"/>
              <a:gd name="connsiteX109" fmla="*/ 202253 w 1113194"/>
              <a:gd name="connsiteY109" fmla="*/ 859921 h 1179757"/>
              <a:gd name="connsiteX110" fmla="*/ 217228 w 1113194"/>
              <a:gd name="connsiteY110" fmla="*/ 844929 h 1179757"/>
              <a:gd name="connsiteX111" fmla="*/ 232202 w 1113194"/>
              <a:gd name="connsiteY111" fmla="*/ 859921 h 1179757"/>
              <a:gd name="connsiteX112" fmla="*/ 232202 w 1113194"/>
              <a:gd name="connsiteY112" fmla="*/ 1101047 h 1179757"/>
              <a:gd name="connsiteX113" fmla="*/ 473040 w 1113194"/>
              <a:gd name="connsiteY113" fmla="*/ 1147274 h 1179757"/>
              <a:gd name="connsiteX114" fmla="*/ 716374 w 1113194"/>
              <a:gd name="connsiteY114" fmla="*/ 1099798 h 1179757"/>
              <a:gd name="connsiteX115" fmla="*/ 646493 w 1113194"/>
              <a:gd name="connsiteY115" fmla="*/ 1069813 h 1179757"/>
              <a:gd name="connsiteX116" fmla="*/ 602818 w 1113194"/>
              <a:gd name="connsiteY116" fmla="*/ 1114790 h 1179757"/>
              <a:gd name="connsiteX117" fmla="*/ 580356 w 1113194"/>
              <a:gd name="connsiteY117" fmla="*/ 1114790 h 1179757"/>
              <a:gd name="connsiteX118" fmla="*/ 515467 w 1113194"/>
              <a:gd name="connsiteY118" fmla="*/ 1049824 h 1179757"/>
              <a:gd name="connsiteX119" fmla="*/ 511724 w 1113194"/>
              <a:gd name="connsiteY119" fmla="*/ 1038580 h 1179757"/>
              <a:gd name="connsiteX120" fmla="*/ 515467 w 1113194"/>
              <a:gd name="connsiteY120" fmla="*/ 1028585 h 1179757"/>
              <a:gd name="connsiteX121" fmla="*/ 560391 w 1113194"/>
              <a:gd name="connsiteY121" fmla="*/ 982358 h 1179757"/>
              <a:gd name="connsiteX122" fmla="*/ 530442 w 1113194"/>
              <a:gd name="connsiteY122" fmla="*/ 909896 h 1179757"/>
              <a:gd name="connsiteX123" fmla="*/ 466801 w 1113194"/>
              <a:gd name="connsiteY123" fmla="*/ 909896 h 1179757"/>
              <a:gd name="connsiteX124" fmla="*/ 451826 w 1113194"/>
              <a:gd name="connsiteY124" fmla="*/ 893654 h 1179757"/>
              <a:gd name="connsiteX125" fmla="*/ 451826 w 1113194"/>
              <a:gd name="connsiteY125" fmla="*/ 801202 h 1179757"/>
              <a:gd name="connsiteX126" fmla="*/ 466801 w 1113194"/>
              <a:gd name="connsiteY126" fmla="*/ 786209 h 1179757"/>
              <a:gd name="connsiteX127" fmla="*/ 531690 w 1113194"/>
              <a:gd name="connsiteY127" fmla="*/ 786209 h 1179757"/>
              <a:gd name="connsiteX128" fmla="*/ 561638 w 1113194"/>
              <a:gd name="connsiteY128" fmla="*/ 713747 h 1179757"/>
              <a:gd name="connsiteX129" fmla="*/ 515467 w 1113194"/>
              <a:gd name="connsiteY129" fmla="*/ 668770 h 1179757"/>
              <a:gd name="connsiteX130" fmla="*/ 511724 w 1113194"/>
              <a:gd name="connsiteY130" fmla="*/ 657526 h 1179757"/>
              <a:gd name="connsiteX131" fmla="*/ 515467 w 1113194"/>
              <a:gd name="connsiteY131" fmla="*/ 646281 h 1179757"/>
              <a:gd name="connsiteX132" fmla="*/ 580356 w 1113194"/>
              <a:gd name="connsiteY132" fmla="*/ 581315 h 1179757"/>
              <a:gd name="connsiteX133" fmla="*/ 602818 w 1113194"/>
              <a:gd name="connsiteY133" fmla="*/ 581315 h 1179757"/>
              <a:gd name="connsiteX134" fmla="*/ 648989 w 1113194"/>
              <a:gd name="connsiteY134" fmla="*/ 628790 h 1179757"/>
              <a:gd name="connsiteX135" fmla="*/ 721365 w 1113194"/>
              <a:gd name="connsiteY135" fmla="*/ 597556 h 1179757"/>
              <a:gd name="connsiteX136" fmla="*/ 721365 w 1113194"/>
              <a:gd name="connsiteY136" fmla="*/ 532590 h 1179757"/>
              <a:gd name="connsiteX137" fmla="*/ 736339 w 1113194"/>
              <a:gd name="connsiteY137" fmla="*/ 516348 h 1179757"/>
              <a:gd name="connsiteX138" fmla="*/ 435241 w 1113194"/>
              <a:gd name="connsiteY138" fmla="*/ 170688 h 1179757"/>
              <a:gd name="connsiteX139" fmla="*/ 283189 w 1113194"/>
              <a:gd name="connsiteY139" fmla="*/ 314686 h 1179757"/>
              <a:gd name="connsiteX140" fmla="*/ 281943 w 1113194"/>
              <a:gd name="connsiteY140" fmla="*/ 327100 h 1179757"/>
              <a:gd name="connsiteX141" fmla="*/ 473877 w 1113194"/>
              <a:gd name="connsiteY141" fmla="*/ 517029 h 1179757"/>
              <a:gd name="connsiteX142" fmla="*/ 664565 w 1113194"/>
              <a:gd name="connsiteY142" fmla="*/ 327100 h 1179757"/>
              <a:gd name="connsiteX143" fmla="*/ 435241 w 1113194"/>
              <a:gd name="connsiteY143" fmla="*/ 170688 h 1179757"/>
              <a:gd name="connsiteX144" fmla="*/ 430256 w 1113194"/>
              <a:gd name="connsiteY144" fmla="*/ 111103 h 1179757"/>
              <a:gd name="connsiteX145" fmla="*/ 446458 w 1113194"/>
              <a:gd name="connsiteY145" fmla="*/ 121034 h 1179757"/>
              <a:gd name="connsiteX146" fmla="*/ 680767 w 1113194"/>
              <a:gd name="connsiteY146" fmla="*/ 297307 h 1179757"/>
              <a:gd name="connsiteX147" fmla="*/ 695723 w 1113194"/>
              <a:gd name="connsiteY147" fmla="*/ 312204 h 1179757"/>
              <a:gd name="connsiteX148" fmla="*/ 695723 w 1113194"/>
              <a:gd name="connsiteY148" fmla="*/ 327100 h 1179757"/>
              <a:gd name="connsiteX149" fmla="*/ 473877 w 1113194"/>
              <a:gd name="connsiteY149" fmla="*/ 548063 h 1179757"/>
              <a:gd name="connsiteX150" fmla="*/ 252031 w 1113194"/>
              <a:gd name="connsiteY150" fmla="*/ 327100 h 1179757"/>
              <a:gd name="connsiteX151" fmla="*/ 253277 w 1113194"/>
              <a:gd name="connsiteY151" fmla="*/ 302273 h 1179757"/>
              <a:gd name="connsiteX152" fmla="*/ 265741 w 1113194"/>
              <a:gd name="connsiteY152" fmla="*/ 287376 h 1179757"/>
              <a:gd name="connsiteX153" fmla="*/ 416546 w 1113194"/>
              <a:gd name="connsiteY153" fmla="*/ 122275 h 1179757"/>
              <a:gd name="connsiteX154" fmla="*/ 430256 w 1113194"/>
              <a:gd name="connsiteY154" fmla="*/ 111103 h 1179757"/>
              <a:gd name="connsiteX155" fmla="*/ 464522 w 1113194"/>
              <a:gd name="connsiteY155" fmla="*/ 0 h 1179757"/>
              <a:gd name="connsiteX156" fmla="*/ 647888 w 1113194"/>
              <a:gd name="connsiteY156" fmla="*/ 60799 h 1179757"/>
              <a:gd name="connsiteX157" fmla="*/ 757657 w 1113194"/>
              <a:gd name="connsiteY157" fmla="*/ 363557 h 1179757"/>
              <a:gd name="connsiteX158" fmla="*/ 745183 w 1113194"/>
              <a:gd name="connsiteY158" fmla="*/ 441728 h 1179757"/>
              <a:gd name="connsiteX159" fmla="*/ 691546 w 1113194"/>
              <a:gd name="connsiteY159" fmla="*/ 487638 h 1179757"/>
              <a:gd name="connsiteX160" fmla="*/ 671588 w 1113194"/>
              <a:gd name="connsiteY160" fmla="*/ 487638 h 1179757"/>
              <a:gd name="connsiteX161" fmla="*/ 656619 w 1113194"/>
              <a:gd name="connsiteY161" fmla="*/ 472749 h 1179757"/>
              <a:gd name="connsiteX162" fmla="*/ 671588 w 1113194"/>
              <a:gd name="connsiteY162" fmla="*/ 456618 h 1179757"/>
              <a:gd name="connsiteX163" fmla="*/ 691546 w 1113194"/>
              <a:gd name="connsiteY163" fmla="*/ 456618 h 1179757"/>
              <a:gd name="connsiteX164" fmla="*/ 715246 w 1113194"/>
              <a:gd name="connsiteY164" fmla="*/ 436765 h 1179757"/>
              <a:gd name="connsiteX165" fmla="*/ 726473 w 1113194"/>
              <a:gd name="connsiteY165" fmla="*/ 359835 h 1179757"/>
              <a:gd name="connsiteX166" fmla="*/ 629177 w 1113194"/>
              <a:gd name="connsiteY166" fmla="*/ 84375 h 1179757"/>
              <a:gd name="connsiteX167" fmla="*/ 465769 w 1113194"/>
              <a:gd name="connsiteY167" fmla="*/ 31020 h 1179757"/>
              <a:gd name="connsiteX168" fmla="*/ 233756 w 1113194"/>
              <a:gd name="connsiteY168" fmla="*/ 187362 h 1179757"/>
              <a:gd name="connsiteX169" fmla="*/ 220035 w 1113194"/>
              <a:gd name="connsiteY169" fmla="*/ 385892 h 1179757"/>
              <a:gd name="connsiteX170" fmla="*/ 228766 w 1113194"/>
              <a:gd name="connsiteY170" fmla="*/ 436765 h 1179757"/>
              <a:gd name="connsiteX171" fmla="*/ 252467 w 1113194"/>
              <a:gd name="connsiteY171" fmla="*/ 456618 h 1179757"/>
              <a:gd name="connsiteX172" fmla="*/ 273672 w 1113194"/>
              <a:gd name="connsiteY172" fmla="*/ 456618 h 1179757"/>
              <a:gd name="connsiteX173" fmla="*/ 289888 w 1113194"/>
              <a:gd name="connsiteY173" fmla="*/ 472749 h 1179757"/>
              <a:gd name="connsiteX174" fmla="*/ 273672 w 1113194"/>
              <a:gd name="connsiteY174" fmla="*/ 487638 h 1179757"/>
              <a:gd name="connsiteX175" fmla="*/ 252467 w 1113194"/>
              <a:gd name="connsiteY175" fmla="*/ 487638 h 1179757"/>
              <a:gd name="connsiteX176" fmla="*/ 198829 w 1113194"/>
              <a:gd name="connsiteY176" fmla="*/ 441728 h 1179757"/>
              <a:gd name="connsiteX177" fmla="*/ 190097 w 1113194"/>
              <a:gd name="connsiteY177" fmla="*/ 390855 h 1179757"/>
              <a:gd name="connsiteX178" fmla="*/ 205066 w 1113194"/>
              <a:gd name="connsiteY178" fmla="*/ 176195 h 1179757"/>
              <a:gd name="connsiteX179" fmla="*/ 464522 w 1113194"/>
              <a:gd name="connsiteY179" fmla="*/ 0 h 117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13194" h="1179757">
                <a:moveTo>
                  <a:pt x="781491" y="732948"/>
                </a:moveTo>
                <a:cubicBezTo>
                  <a:pt x="715597" y="732948"/>
                  <a:pt x="660893" y="787652"/>
                  <a:pt x="660893" y="853546"/>
                </a:cubicBezTo>
                <a:cubicBezTo>
                  <a:pt x="660893" y="919439"/>
                  <a:pt x="715597" y="974143"/>
                  <a:pt x="781491" y="974143"/>
                </a:cubicBezTo>
                <a:cubicBezTo>
                  <a:pt x="847384" y="974143"/>
                  <a:pt x="900845" y="919439"/>
                  <a:pt x="900845" y="853546"/>
                </a:cubicBezTo>
                <a:cubicBezTo>
                  <a:pt x="900845" y="787652"/>
                  <a:pt x="847384" y="732948"/>
                  <a:pt x="781491" y="732948"/>
                </a:cubicBezTo>
                <a:close/>
                <a:moveTo>
                  <a:pt x="781491" y="703109"/>
                </a:moveTo>
                <a:cubicBezTo>
                  <a:pt x="863547" y="703109"/>
                  <a:pt x="931927" y="770246"/>
                  <a:pt x="931927" y="853546"/>
                </a:cubicBezTo>
                <a:cubicBezTo>
                  <a:pt x="931927" y="936845"/>
                  <a:pt x="863547" y="1003982"/>
                  <a:pt x="781491" y="1003982"/>
                </a:cubicBezTo>
                <a:cubicBezTo>
                  <a:pt x="698191" y="1003982"/>
                  <a:pt x="631054" y="936845"/>
                  <a:pt x="631054" y="853546"/>
                </a:cubicBezTo>
                <a:cubicBezTo>
                  <a:pt x="631054" y="770246"/>
                  <a:pt x="698191" y="703109"/>
                  <a:pt x="781491" y="703109"/>
                </a:cubicBezTo>
                <a:close/>
                <a:moveTo>
                  <a:pt x="751314" y="547582"/>
                </a:moveTo>
                <a:lnTo>
                  <a:pt x="751314" y="611299"/>
                </a:lnTo>
                <a:cubicBezTo>
                  <a:pt x="751314" y="618796"/>
                  <a:pt x="745074" y="625042"/>
                  <a:pt x="737587" y="626292"/>
                </a:cubicBezTo>
                <a:cubicBezTo>
                  <a:pt x="711382" y="628790"/>
                  <a:pt x="685177" y="640035"/>
                  <a:pt x="655228" y="660024"/>
                </a:cubicBezTo>
                <a:cubicBezTo>
                  <a:pt x="648989" y="663772"/>
                  <a:pt x="641502" y="663772"/>
                  <a:pt x="636510" y="657526"/>
                </a:cubicBezTo>
                <a:lnTo>
                  <a:pt x="591587" y="613798"/>
                </a:lnTo>
                <a:lnTo>
                  <a:pt x="549160" y="657526"/>
                </a:lnTo>
                <a:lnTo>
                  <a:pt x="592835" y="701253"/>
                </a:lnTo>
                <a:cubicBezTo>
                  <a:pt x="597826" y="706251"/>
                  <a:pt x="597826" y="714996"/>
                  <a:pt x="594083" y="721243"/>
                </a:cubicBezTo>
                <a:cubicBezTo>
                  <a:pt x="576613" y="747479"/>
                  <a:pt x="565382" y="774965"/>
                  <a:pt x="559143" y="804950"/>
                </a:cubicBezTo>
                <a:cubicBezTo>
                  <a:pt x="556647" y="812446"/>
                  <a:pt x="551655" y="817443"/>
                  <a:pt x="544168" y="817443"/>
                </a:cubicBezTo>
                <a:lnTo>
                  <a:pt x="481775" y="817443"/>
                </a:lnTo>
                <a:lnTo>
                  <a:pt x="481775" y="878662"/>
                </a:lnTo>
                <a:lnTo>
                  <a:pt x="542920" y="878662"/>
                </a:lnTo>
                <a:cubicBezTo>
                  <a:pt x="550408" y="878662"/>
                  <a:pt x="556647" y="883659"/>
                  <a:pt x="557895" y="891155"/>
                </a:cubicBezTo>
                <a:cubicBezTo>
                  <a:pt x="564134" y="921140"/>
                  <a:pt x="575365" y="951125"/>
                  <a:pt x="592835" y="977361"/>
                </a:cubicBezTo>
                <a:cubicBezTo>
                  <a:pt x="596579" y="982358"/>
                  <a:pt x="596579" y="991104"/>
                  <a:pt x="590339" y="996101"/>
                </a:cubicBezTo>
                <a:lnTo>
                  <a:pt x="549160" y="1038580"/>
                </a:lnTo>
                <a:lnTo>
                  <a:pt x="591587" y="1082307"/>
                </a:lnTo>
                <a:lnTo>
                  <a:pt x="634015" y="1039829"/>
                </a:lnTo>
                <a:cubicBezTo>
                  <a:pt x="639006" y="1034831"/>
                  <a:pt x="646493" y="1034831"/>
                  <a:pt x="652732" y="1037330"/>
                </a:cubicBezTo>
                <a:cubicBezTo>
                  <a:pt x="678938" y="1056071"/>
                  <a:pt x="708886" y="1067315"/>
                  <a:pt x="740083" y="1073562"/>
                </a:cubicBezTo>
                <a:cubicBezTo>
                  <a:pt x="746322" y="1074811"/>
                  <a:pt x="751314" y="1081058"/>
                  <a:pt x="751314" y="1088554"/>
                </a:cubicBezTo>
                <a:lnTo>
                  <a:pt x="751314" y="1108544"/>
                </a:lnTo>
                <a:lnTo>
                  <a:pt x="751314" y="1148523"/>
                </a:lnTo>
                <a:lnTo>
                  <a:pt x="812459" y="1148523"/>
                </a:lnTo>
                <a:lnTo>
                  <a:pt x="812459" y="1088554"/>
                </a:lnTo>
                <a:cubicBezTo>
                  <a:pt x="812459" y="1081058"/>
                  <a:pt x="818698" y="1074811"/>
                  <a:pt x="824938" y="1073562"/>
                </a:cubicBezTo>
                <a:cubicBezTo>
                  <a:pt x="856134" y="1067315"/>
                  <a:pt x="884835" y="1056071"/>
                  <a:pt x="911040" y="1037330"/>
                </a:cubicBezTo>
                <a:cubicBezTo>
                  <a:pt x="917280" y="1034831"/>
                  <a:pt x="926015" y="1034831"/>
                  <a:pt x="931006" y="1039829"/>
                </a:cubicBezTo>
                <a:lnTo>
                  <a:pt x="973434" y="1082307"/>
                </a:lnTo>
                <a:lnTo>
                  <a:pt x="1015861" y="1038580"/>
                </a:lnTo>
                <a:lnTo>
                  <a:pt x="973434" y="996101"/>
                </a:lnTo>
                <a:cubicBezTo>
                  <a:pt x="968442" y="991104"/>
                  <a:pt x="967194" y="982358"/>
                  <a:pt x="970938" y="977361"/>
                </a:cubicBezTo>
                <a:cubicBezTo>
                  <a:pt x="989656" y="951125"/>
                  <a:pt x="1000887" y="921140"/>
                  <a:pt x="1005878" y="891155"/>
                </a:cubicBezTo>
                <a:cubicBezTo>
                  <a:pt x="1007126" y="883659"/>
                  <a:pt x="1014613" y="878662"/>
                  <a:pt x="1020852" y="878662"/>
                </a:cubicBezTo>
                <a:lnTo>
                  <a:pt x="1081998" y="878662"/>
                </a:lnTo>
                <a:lnTo>
                  <a:pt x="1081998" y="817443"/>
                </a:lnTo>
                <a:lnTo>
                  <a:pt x="1019605" y="817443"/>
                </a:lnTo>
                <a:cubicBezTo>
                  <a:pt x="1013365" y="817443"/>
                  <a:pt x="1007126" y="812446"/>
                  <a:pt x="1005878" y="804950"/>
                </a:cubicBezTo>
                <a:cubicBezTo>
                  <a:pt x="999639" y="774965"/>
                  <a:pt x="987160" y="747479"/>
                  <a:pt x="969690" y="721243"/>
                </a:cubicBezTo>
                <a:cubicBezTo>
                  <a:pt x="965946" y="714996"/>
                  <a:pt x="967194" y="706251"/>
                  <a:pt x="972186" y="701253"/>
                </a:cubicBezTo>
                <a:lnTo>
                  <a:pt x="1015861" y="657526"/>
                </a:lnTo>
                <a:lnTo>
                  <a:pt x="973434" y="613798"/>
                </a:lnTo>
                <a:lnTo>
                  <a:pt x="927263" y="657526"/>
                </a:lnTo>
                <a:cubicBezTo>
                  <a:pt x="923519" y="663772"/>
                  <a:pt x="914784" y="663772"/>
                  <a:pt x="908545" y="660024"/>
                </a:cubicBezTo>
                <a:cubicBezTo>
                  <a:pt x="883587" y="643783"/>
                  <a:pt x="854886" y="631289"/>
                  <a:pt x="824938" y="626292"/>
                </a:cubicBezTo>
                <a:cubicBezTo>
                  <a:pt x="818698" y="625042"/>
                  <a:pt x="812459" y="618796"/>
                  <a:pt x="812459" y="611299"/>
                </a:cubicBezTo>
                <a:lnTo>
                  <a:pt x="812459" y="547582"/>
                </a:lnTo>
                <a:close/>
                <a:moveTo>
                  <a:pt x="736339" y="516348"/>
                </a:moveTo>
                <a:lnTo>
                  <a:pt x="827433" y="516348"/>
                </a:lnTo>
                <a:cubicBezTo>
                  <a:pt x="836169" y="516348"/>
                  <a:pt x="843656" y="523844"/>
                  <a:pt x="843656" y="532590"/>
                </a:cubicBezTo>
                <a:lnTo>
                  <a:pt x="843656" y="598806"/>
                </a:lnTo>
                <a:cubicBezTo>
                  <a:pt x="868613" y="605053"/>
                  <a:pt x="892322" y="615047"/>
                  <a:pt x="914784" y="628790"/>
                </a:cubicBezTo>
                <a:lnTo>
                  <a:pt x="962203" y="581315"/>
                </a:lnTo>
                <a:cubicBezTo>
                  <a:pt x="967194" y="576317"/>
                  <a:pt x="977177" y="576317"/>
                  <a:pt x="983416" y="581315"/>
                </a:cubicBezTo>
                <a:lnTo>
                  <a:pt x="1048305" y="646281"/>
                </a:lnTo>
                <a:cubicBezTo>
                  <a:pt x="1054545" y="652528"/>
                  <a:pt x="1054545" y="662523"/>
                  <a:pt x="1048305" y="668770"/>
                </a:cubicBezTo>
                <a:lnTo>
                  <a:pt x="1002134" y="713747"/>
                </a:lnTo>
                <a:cubicBezTo>
                  <a:pt x="1017109" y="736235"/>
                  <a:pt x="1025844" y="761222"/>
                  <a:pt x="1033331" y="786209"/>
                </a:cubicBezTo>
                <a:lnTo>
                  <a:pt x="1096972" y="786209"/>
                </a:lnTo>
                <a:cubicBezTo>
                  <a:pt x="1105707" y="786209"/>
                  <a:pt x="1113194" y="793706"/>
                  <a:pt x="1113194" y="801202"/>
                </a:cubicBezTo>
                <a:lnTo>
                  <a:pt x="1113194" y="893654"/>
                </a:lnTo>
                <a:cubicBezTo>
                  <a:pt x="1113194" y="902400"/>
                  <a:pt x="1105707" y="909896"/>
                  <a:pt x="1096972" y="909896"/>
                </a:cubicBezTo>
                <a:lnTo>
                  <a:pt x="1034579" y="909896"/>
                </a:lnTo>
                <a:cubicBezTo>
                  <a:pt x="1028340" y="936132"/>
                  <a:pt x="1018357" y="959870"/>
                  <a:pt x="1004630" y="982358"/>
                </a:cubicBezTo>
                <a:lnTo>
                  <a:pt x="1048305" y="1028585"/>
                </a:lnTo>
                <a:cubicBezTo>
                  <a:pt x="1054545" y="1034831"/>
                  <a:pt x="1054545" y="1043577"/>
                  <a:pt x="1048305" y="1049824"/>
                </a:cubicBezTo>
                <a:lnTo>
                  <a:pt x="983416" y="1114790"/>
                </a:lnTo>
                <a:cubicBezTo>
                  <a:pt x="980921" y="1117289"/>
                  <a:pt x="977177" y="1118538"/>
                  <a:pt x="973434" y="1118538"/>
                </a:cubicBezTo>
                <a:cubicBezTo>
                  <a:pt x="968442" y="1118538"/>
                  <a:pt x="964699" y="1117289"/>
                  <a:pt x="962203" y="1114790"/>
                </a:cubicBezTo>
                <a:lnTo>
                  <a:pt x="918528" y="1069813"/>
                </a:lnTo>
                <a:cubicBezTo>
                  <a:pt x="894818" y="1084806"/>
                  <a:pt x="869861" y="1094801"/>
                  <a:pt x="843656" y="1101047"/>
                </a:cubicBezTo>
                <a:lnTo>
                  <a:pt x="843656" y="1163515"/>
                </a:lnTo>
                <a:cubicBezTo>
                  <a:pt x="843656" y="1172261"/>
                  <a:pt x="836169" y="1179757"/>
                  <a:pt x="827433" y="1179757"/>
                </a:cubicBezTo>
                <a:lnTo>
                  <a:pt x="736339" y="1179757"/>
                </a:lnTo>
                <a:cubicBezTo>
                  <a:pt x="727604" y="1179757"/>
                  <a:pt x="721365" y="1172261"/>
                  <a:pt x="721365" y="1163515"/>
                </a:cubicBezTo>
                <a:lnTo>
                  <a:pt x="721365" y="1131032"/>
                </a:lnTo>
                <a:cubicBezTo>
                  <a:pt x="641502" y="1162266"/>
                  <a:pt x="559143" y="1178508"/>
                  <a:pt x="473040" y="1178508"/>
                </a:cubicBezTo>
                <a:cubicBezTo>
                  <a:pt x="313313" y="1178508"/>
                  <a:pt x="159826" y="1122286"/>
                  <a:pt x="37535" y="1019839"/>
                </a:cubicBezTo>
                <a:cubicBezTo>
                  <a:pt x="7586" y="996101"/>
                  <a:pt x="-6140" y="956122"/>
                  <a:pt x="2595" y="917392"/>
                </a:cubicBezTo>
                <a:lnTo>
                  <a:pt x="30048" y="794955"/>
                </a:lnTo>
                <a:cubicBezTo>
                  <a:pt x="79962" y="622544"/>
                  <a:pt x="108663" y="590060"/>
                  <a:pt x="218475" y="590060"/>
                </a:cubicBezTo>
                <a:lnTo>
                  <a:pt x="380698" y="590060"/>
                </a:lnTo>
                <a:cubicBezTo>
                  <a:pt x="394425" y="590060"/>
                  <a:pt x="408151" y="597556"/>
                  <a:pt x="415638" y="608801"/>
                </a:cubicBezTo>
                <a:lnTo>
                  <a:pt x="459313" y="685011"/>
                </a:lnTo>
                <a:cubicBezTo>
                  <a:pt x="463057" y="692508"/>
                  <a:pt x="470544" y="693757"/>
                  <a:pt x="473040" y="693757"/>
                </a:cubicBezTo>
                <a:cubicBezTo>
                  <a:pt x="475536" y="693757"/>
                  <a:pt x="481775" y="692508"/>
                  <a:pt x="486767" y="685011"/>
                </a:cubicBezTo>
                <a:cubicBezTo>
                  <a:pt x="490510" y="677515"/>
                  <a:pt x="500493" y="676266"/>
                  <a:pt x="507980" y="680014"/>
                </a:cubicBezTo>
                <a:cubicBezTo>
                  <a:pt x="515467" y="683762"/>
                  <a:pt x="517963" y="693757"/>
                  <a:pt x="512972" y="701253"/>
                </a:cubicBezTo>
                <a:cubicBezTo>
                  <a:pt x="504237" y="714996"/>
                  <a:pt x="489262" y="724991"/>
                  <a:pt x="473040" y="724991"/>
                </a:cubicBezTo>
                <a:cubicBezTo>
                  <a:pt x="455570" y="724991"/>
                  <a:pt x="440596" y="714996"/>
                  <a:pt x="433108" y="701253"/>
                </a:cubicBezTo>
                <a:lnTo>
                  <a:pt x="388185" y="625042"/>
                </a:lnTo>
                <a:cubicBezTo>
                  <a:pt x="386937" y="622544"/>
                  <a:pt x="383194" y="620045"/>
                  <a:pt x="380698" y="620045"/>
                </a:cubicBezTo>
                <a:lnTo>
                  <a:pt x="218475" y="620045"/>
                </a:lnTo>
                <a:cubicBezTo>
                  <a:pt x="129877" y="620045"/>
                  <a:pt x="107416" y="636287"/>
                  <a:pt x="59997" y="802451"/>
                </a:cubicBezTo>
                <a:lnTo>
                  <a:pt x="32544" y="923639"/>
                </a:lnTo>
                <a:cubicBezTo>
                  <a:pt x="26304" y="951125"/>
                  <a:pt x="36287" y="978610"/>
                  <a:pt x="57501" y="997351"/>
                </a:cubicBezTo>
                <a:cubicBezTo>
                  <a:pt x="101176" y="1034831"/>
                  <a:pt x="149843" y="1064816"/>
                  <a:pt x="202253" y="1088554"/>
                </a:cubicBezTo>
                <a:lnTo>
                  <a:pt x="202253" y="859921"/>
                </a:lnTo>
                <a:cubicBezTo>
                  <a:pt x="202253" y="851176"/>
                  <a:pt x="208492" y="844929"/>
                  <a:pt x="217228" y="844929"/>
                </a:cubicBezTo>
                <a:cubicBezTo>
                  <a:pt x="225963" y="844929"/>
                  <a:pt x="232202" y="851176"/>
                  <a:pt x="232202" y="859921"/>
                </a:cubicBezTo>
                <a:lnTo>
                  <a:pt x="232202" y="1101047"/>
                </a:lnTo>
                <a:cubicBezTo>
                  <a:pt x="308322" y="1131032"/>
                  <a:pt x="389433" y="1147274"/>
                  <a:pt x="473040" y="1147274"/>
                </a:cubicBezTo>
                <a:cubicBezTo>
                  <a:pt x="556647" y="1147274"/>
                  <a:pt x="639006" y="1131032"/>
                  <a:pt x="716374" y="1099798"/>
                </a:cubicBezTo>
                <a:cubicBezTo>
                  <a:pt x="691416" y="1093551"/>
                  <a:pt x="668955" y="1083556"/>
                  <a:pt x="646493" y="1069813"/>
                </a:cubicBezTo>
                <a:lnTo>
                  <a:pt x="602818" y="1114790"/>
                </a:lnTo>
                <a:cubicBezTo>
                  <a:pt x="596579" y="1121037"/>
                  <a:pt x="586596" y="1121037"/>
                  <a:pt x="580356" y="1114790"/>
                </a:cubicBezTo>
                <a:lnTo>
                  <a:pt x="515467" y="1049824"/>
                </a:lnTo>
                <a:cubicBezTo>
                  <a:pt x="512972" y="1046076"/>
                  <a:pt x="511724" y="1042328"/>
                  <a:pt x="511724" y="1038580"/>
                </a:cubicBezTo>
                <a:cubicBezTo>
                  <a:pt x="511724" y="1034831"/>
                  <a:pt x="512972" y="1031083"/>
                  <a:pt x="515467" y="1028585"/>
                </a:cubicBezTo>
                <a:lnTo>
                  <a:pt x="560391" y="982358"/>
                </a:lnTo>
                <a:cubicBezTo>
                  <a:pt x="546664" y="959870"/>
                  <a:pt x="536681" y="936132"/>
                  <a:pt x="530442" y="909896"/>
                </a:cubicBezTo>
                <a:lnTo>
                  <a:pt x="466801" y="909896"/>
                </a:lnTo>
                <a:cubicBezTo>
                  <a:pt x="459313" y="909896"/>
                  <a:pt x="451826" y="902400"/>
                  <a:pt x="451826" y="893654"/>
                </a:cubicBezTo>
                <a:lnTo>
                  <a:pt x="451826" y="801202"/>
                </a:lnTo>
                <a:cubicBezTo>
                  <a:pt x="451826" y="793706"/>
                  <a:pt x="459313" y="786209"/>
                  <a:pt x="466801" y="786209"/>
                </a:cubicBezTo>
                <a:lnTo>
                  <a:pt x="531690" y="786209"/>
                </a:lnTo>
                <a:cubicBezTo>
                  <a:pt x="537929" y="761222"/>
                  <a:pt x="547912" y="736235"/>
                  <a:pt x="561638" y="713747"/>
                </a:cubicBezTo>
                <a:lnTo>
                  <a:pt x="515467" y="668770"/>
                </a:lnTo>
                <a:cubicBezTo>
                  <a:pt x="512972" y="665022"/>
                  <a:pt x="511724" y="661274"/>
                  <a:pt x="511724" y="657526"/>
                </a:cubicBezTo>
                <a:cubicBezTo>
                  <a:pt x="511724" y="652528"/>
                  <a:pt x="512972" y="648780"/>
                  <a:pt x="515467" y="646281"/>
                </a:cubicBezTo>
                <a:lnTo>
                  <a:pt x="580356" y="581315"/>
                </a:lnTo>
                <a:cubicBezTo>
                  <a:pt x="586596" y="576317"/>
                  <a:pt x="596579" y="576317"/>
                  <a:pt x="602818" y="581315"/>
                </a:cubicBezTo>
                <a:lnTo>
                  <a:pt x="648989" y="628790"/>
                </a:lnTo>
                <a:cubicBezTo>
                  <a:pt x="673946" y="612549"/>
                  <a:pt x="697656" y="603803"/>
                  <a:pt x="721365" y="597556"/>
                </a:cubicBezTo>
                <a:lnTo>
                  <a:pt x="721365" y="532590"/>
                </a:lnTo>
                <a:cubicBezTo>
                  <a:pt x="721365" y="523844"/>
                  <a:pt x="727604" y="516348"/>
                  <a:pt x="736339" y="516348"/>
                </a:cubicBezTo>
                <a:close/>
                <a:moveTo>
                  <a:pt x="435241" y="170688"/>
                </a:moveTo>
                <a:cubicBezTo>
                  <a:pt x="399097" y="271239"/>
                  <a:pt x="314347" y="304755"/>
                  <a:pt x="283189" y="314686"/>
                </a:cubicBezTo>
                <a:lnTo>
                  <a:pt x="281943" y="327100"/>
                </a:lnTo>
                <a:cubicBezTo>
                  <a:pt x="281943" y="432616"/>
                  <a:pt x="367939" y="517029"/>
                  <a:pt x="473877" y="517029"/>
                </a:cubicBezTo>
                <a:cubicBezTo>
                  <a:pt x="578568" y="517029"/>
                  <a:pt x="664565" y="432616"/>
                  <a:pt x="664565" y="327100"/>
                </a:cubicBezTo>
                <a:cubicBezTo>
                  <a:pt x="533701" y="317169"/>
                  <a:pt x="465153" y="225308"/>
                  <a:pt x="435241" y="170688"/>
                </a:cubicBezTo>
                <a:close/>
                <a:moveTo>
                  <a:pt x="430256" y="111103"/>
                </a:moveTo>
                <a:cubicBezTo>
                  <a:pt x="437734" y="109861"/>
                  <a:pt x="443965" y="114827"/>
                  <a:pt x="446458" y="121034"/>
                </a:cubicBezTo>
                <a:cubicBezTo>
                  <a:pt x="447704" y="128482"/>
                  <a:pt x="503789" y="292342"/>
                  <a:pt x="680767" y="297307"/>
                </a:cubicBezTo>
                <a:cubicBezTo>
                  <a:pt x="688245" y="298549"/>
                  <a:pt x="695723" y="304755"/>
                  <a:pt x="695723" y="312204"/>
                </a:cubicBezTo>
                <a:cubicBezTo>
                  <a:pt x="695723" y="312204"/>
                  <a:pt x="695723" y="322135"/>
                  <a:pt x="695723" y="327100"/>
                </a:cubicBezTo>
                <a:cubicBezTo>
                  <a:pt x="695723" y="448754"/>
                  <a:pt x="596017" y="548063"/>
                  <a:pt x="473877" y="548063"/>
                </a:cubicBezTo>
                <a:cubicBezTo>
                  <a:pt x="351737" y="548063"/>
                  <a:pt x="252031" y="448754"/>
                  <a:pt x="252031" y="327100"/>
                </a:cubicBezTo>
                <a:lnTo>
                  <a:pt x="253277" y="302273"/>
                </a:lnTo>
                <a:cubicBezTo>
                  <a:pt x="253277" y="294825"/>
                  <a:pt x="259509" y="288618"/>
                  <a:pt x="265741" y="287376"/>
                </a:cubicBezTo>
                <a:cubicBezTo>
                  <a:pt x="270726" y="286135"/>
                  <a:pt x="390373" y="262549"/>
                  <a:pt x="416546" y="122275"/>
                </a:cubicBezTo>
                <a:cubicBezTo>
                  <a:pt x="417792" y="116068"/>
                  <a:pt x="422778" y="111103"/>
                  <a:pt x="430256" y="111103"/>
                </a:cubicBezTo>
                <a:close/>
                <a:moveTo>
                  <a:pt x="464522" y="0"/>
                </a:moveTo>
                <a:cubicBezTo>
                  <a:pt x="531881" y="0"/>
                  <a:pt x="594250" y="19853"/>
                  <a:pt x="647888" y="60799"/>
                </a:cubicBezTo>
                <a:cubicBezTo>
                  <a:pt x="731462" y="122840"/>
                  <a:pt x="772626" y="236995"/>
                  <a:pt x="757657" y="363557"/>
                </a:cubicBezTo>
                <a:lnTo>
                  <a:pt x="745183" y="441728"/>
                </a:lnTo>
                <a:cubicBezTo>
                  <a:pt x="741441" y="467785"/>
                  <a:pt x="718988" y="487638"/>
                  <a:pt x="691546" y="487638"/>
                </a:cubicBezTo>
                <a:lnTo>
                  <a:pt x="671588" y="487638"/>
                </a:lnTo>
                <a:cubicBezTo>
                  <a:pt x="662856" y="487638"/>
                  <a:pt x="656619" y="480194"/>
                  <a:pt x="656619" y="472749"/>
                </a:cubicBezTo>
                <a:cubicBezTo>
                  <a:pt x="656619" y="464063"/>
                  <a:pt x="662856" y="456618"/>
                  <a:pt x="671588" y="456618"/>
                </a:cubicBezTo>
                <a:lnTo>
                  <a:pt x="691546" y="456618"/>
                </a:lnTo>
                <a:cubicBezTo>
                  <a:pt x="704020" y="456618"/>
                  <a:pt x="713999" y="449173"/>
                  <a:pt x="715246" y="436765"/>
                </a:cubicBezTo>
                <a:lnTo>
                  <a:pt x="726473" y="359835"/>
                </a:lnTo>
                <a:cubicBezTo>
                  <a:pt x="741441" y="243199"/>
                  <a:pt x="704020" y="141453"/>
                  <a:pt x="629177" y="84375"/>
                </a:cubicBezTo>
                <a:cubicBezTo>
                  <a:pt x="581776" y="48391"/>
                  <a:pt x="525644" y="29779"/>
                  <a:pt x="465769" y="31020"/>
                </a:cubicBezTo>
                <a:cubicBezTo>
                  <a:pt x="360989" y="32261"/>
                  <a:pt x="276167" y="89338"/>
                  <a:pt x="233756" y="187362"/>
                </a:cubicBezTo>
                <a:cubicBezTo>
                  <a:pt x="206313" y="253125"/>
                  <a:pt x="211303" y="325092"/>
                  <a:pt x="220035" y="385892"/>
                </a:cubicBezTo>
                <a:lnTo>
                  <a:pt x="228766" y="436765"/>
                </a:lnTo>
                <a:cubicBezTo>
                  <a:pt x="231261" y="449173"/>
                  <a:pt x="239993" y="456618"/>
                  <a:pt x="252467" y="456618"/>
                </a:cubicBezTo>
                <a:lnTo>
                  <a:pt x="273672" y="456618"/>
                </a:lnTo>
                <a:cubicBezTo>
                  <a:pt x="282404" y="456618"/>
                  <a:pt x="289888" y="464063"/>
                  <a:pt x="289888" y="472749"/>
                </a:cubicBezTo>
                <a:cubicBezTo>
                  <a:pt x="289888" y="480194"/>
                  <a:pt x="282404" y="487638"/>
                  <a:pt x="273672" y="487638"/>
                </a:cubicBezTo>
                <a:lnTo>
                  <a:pt x="252467" y="487638"/>
                </a:lnTo>
                <a:cubicBezTo>
                  <a:pt x="225024" y="487638"/>
                  <a:pt x="202571" y="469026"/>
                  <a:pt x="198829" y="441728"/>
                </a:cubicBezTo>
                <a:lnTo>
                  <a:pt x="190097" y="390855"/>
                </a:lnTo>
                <a:cubicBezTo>
                  <a:pt x="180118" y="325092"/>
                  <a:pt x="175129" y="248162"/>
                  <a:pt x="205066" y="176195"/>
                </a:cubicBezTo>
                <a:cubicBezTo>
                  <a:pt x="252467" y="65763"/>
                  <a:pt x="347268" y="1241"/>
                  <a:pt x="464522" y="0"/>
                </a:cubicBezTo>
                <a:close/>
              </a:path>
            </a:pathLst>
          </a:custGeom>
          <a:solidFill>
            <a:schemeClr val="bg1"/>
          </a:solidFill>
          <a:ln>
            <a:noFill/>
          </a:ln>
          <a:effectLst/>
        </p:spPr>
        <p:txBody>
          <a:bodyPr wrap="square" anchor="ctr">
            <a:noAutofit/>
          </a:bodyPr>
          <a:lstStyle/>
          <a:p>
            <a:endParaRPr lang="en-US" sz="3599" dirty="0">
              <a:latin typeface="Poppins" pitchFamily="2" charset="77"/>
            </a:endParaRPr>
          </a:p>
        </p:txBody>
      </p:sp>
      <p:sp>
        <p:nvSpPr>
          <p:cNvPr id="28" name="Freeform 27">
            <a:extLst>
              <a:ext uri="{FF2B5EF4-FFF2-40B4-BE49-F238E27FC236}">
                <a16:creationId xmlns:a16="http://schemas.microsoft.com/office/drawing/2014/main" id="{EC974DDC-DFAB-694E-84AC-67E66E2FCD3A}"/>
              </a:ext>
            </a:extLst>
          </p:cNvPr>
          <p:cNvSpPr>
            <a:spLocks noChangeArrowheads="1"/>
          </p:cNvSpPr>
          <p:nvPr/>
        </p:nvSpPr>
        <p:spPr bwMode="auto">
          <a:xfrm>
            <a:off x="2159635" y="3441327"/>
            <a:ext cx="745815" cy="770801"/>
          </a:xfrm>
          <a:custGeom>
            <a:avLst/>
            <a:gdLst>
              <a:gd name="connsiteX0" fmla="*/ 677452 w 1153380"/>
              <a:gd name="connsiteY0" fmla="*/ 597992 h 960033"/>
              <a:gd name="connsiteX1" fmla="*/ 585128 w 1153380"/>
              <a:gd name="connsiteY1" fmla="*/ 692872 h 960033"/>
              <a:gd name="connsiteX2" fmla="*/ 585128 w 1153380"/>
              <a:gd name="connsiteY2" fmla="*/ 694120 h 960033"/>
              <a:gd name="connsiteX3" fmla="*/ 580138 w 1153380"/>
              <a:gd name="connsiteY3" fmla="*/ 712846 h 960033"/>
              <a:gd name="connsiteX4" fmla="*/ 562672 w 1153380"/>
              <a:gd name="connsiteY4" fmla="*/ 791497 h 960033"/>
              <a:gd name="connsiteX5" fmla="*/ 577644 w 1153380"/>
              <a:gd name="connsiteY5" fmla="*/ 833943 h 960033"/>
              <a:gd name="connsiteX6" fmla="*/ 661234 w 1153380"/>
              <a:gd name="connsiteY6" fmla="*/ 887625 h 960033"/>
              <a:gd name="connsiteX7" fmla="*/ 661234 w 1153380"/>
              <a:gd name="connsiteY7" fmla="*/ 747802 h 960033"/>
              <a:gd name="connsiteX8" fmla="*/ 677452 w 1153380"/>
              <a:gd name="connsiteY8" fmla="*/ 732821 h 960033"/>
              <a:gd name="connsiteX9" fmla="*/ 691176 w 1153380"/>
              <a:gd name="connsiteY9" fmla="*/ 747802 h 960033"/>
              <a:gd name="connsiteX10" fmla="*/ 691176 w 1153380"/>
              <a:gd name="connsiteY10" fmla="*/ 901357 h 960033"/>
              <a:gd name="connsiteX11" fmla="*/ 842136 w 1153380"/>
              <a:gd name="connsiteY11" fmla="*/ 928822 h 960033"/>
              <a:gd name="connsiteX12" fmla="*/ 991850 w 1153380"/>
              <a:gd name="connsiteY12" fmla="*/ 901357 h 960033"/>
              <a:gd name="connsiteX13" fmla="*/ 991850 w 1153380"/>
              <a:gd name="connsiteY13" fmla="*/ 747802 h 960033"/>
              <a:gd name="connsiteX14" fmla="*/ 1008068 w 1153380"/>
              <a:gd name="connsiteY14" fmla="*/ 732821 h 960033"/>
              <a:gd name="connsiteX15" fmla="*/ 1023040 w 1153380"/>
              <a:gd name="connsiteY15" fmla="*/ 747802 h 960033"/>
              <a:gd name="connsiteX16" fmla="*/ 1023040 w 1153380"/>
              <a:gd name="connsiteY16" fmla="*/ 887625 h 960033"/>
              <a:gd name="connsiteX17" fmla="*/ 1107878 w 1153380"/>
              <a:gd name="connsiteY17" fmla="*/ 833943 h 960033"/>
              <a:gd name="connsiteX18" fmla="*/ 1121602 w 1153380"/>
              <a:gd name="connsiteY18" fmla="*/ 791497 h 960033"/>
              <a:gd name="connsiteX19" fmla="*/ 1104136 w 1153380"/>
              <a:gd name="connsiteY19" fmla="*/ 711598 h 960033"/>
              <a:gd name="connsiteX20" fmla="*/ 1006822 w 1153380"/>
              <a:gd name="connsiteY20" fmla="*/ 597992 h 960033"/>
              <a:gd name="connsiteX21" fmla="*/ 832156 w 1153380"/>
              <a:gd name="connsiteY21" fmla="*/ 597992 h 960033"/>
              <a:gd name="connsiteX22" fmla="*/ 575148 w 1153380"/>
              <a:gd name="connsiteY22" fmla="*/ 511851 h 960033"/>
              <a:gd name="connsiteX23" fmla="*/ 575148 w 1153380"/>
              <a:gd name="connsiteY23" fmla="*/ 609228 h 960033"/>
              <a:gd name="connsiteX24" fmla="*/ 576396 w 1153380"/>
              <a:gd name="connsiteY24" fmla="*/ 610476 h 960033"/>
              <a:gd name="connsiteX25" fmla="*/ 586376 w 1153380"/>
              <a:gd name="connsiteY25" fmla="*/ 610476 h 960033"/>
              <a:gd name="connsiteX26" fmla="*/ 598852 w 1153380"/>
              <a:gd name="connsiteY26" fmla="*/ 595495 h 960033"/>
              <a:gd name="connsiteX27" fmla="*/ 600100 w 1153380"/>
              <a:gd name="connsiteY27" fmla="*/ 592998 h 960033"/>
              <a:gd name="connsiteX28" fmla="*/ 605090 w 1153380"/>
              <a:gd name="connsiteY28" fmla="*/ 588005 h 960033"/>
              <a:gd name="connsiteX29" fmla="*/ 608834 w 1153380"/>
              <a:gd name="connsiteY29" fmla="*/ 585508 h 960033"/>
              <a:gd name="connsiteX30" fmla="*/ 612576 w 1153380"/>
              <a:gd name="connsiteY30" fmla="*/ 583011 h 960033"/>
              <a:gd name="connsiteX31" fmla="*/ 616320 w 1153380"/>
              <a:gd name="connsiteY31" fmla="*/ 580514 h 960033"/>
              <a:gd name="connsiteX32" fmla="*/ 618814 w 1153380"/>
              <a:gd name="connsiteY32" fmla="*/ 579266 h 960033"/>
              <a:gd name="connsiteX33" fmla="*/ 625052 w 1153380"/>
              <a:gd name="connsiteY33" fmla="*/ 575520 h 960033"/>
              <a:gd name="connsiteX34" fmla="*/ 627548 w 1153380"/>
              <a:gd name="connsiteY34" fmla="*/ 575520 h 960033"/>
              <a:gd name="connsiteX35" fmla="*/ 635034 w 1153380"/>
              <a:gd name="connsiteY35" fmla="*/ 573024 h 960033"/>
              <a:gd name="connsiteX36" fmla="*/ 636280 w 1153380"/>
              <a:gd name="connsiteY36" fmla="*/ 573024 h 960033"/>
              <a:gd name="connsiteX37" fmla="*/ 643766 w 1153380"/>
              <a:gd name="connsiteY37" fmla="*/ 570527 h 960033"/>
              <a:gd name="connsiteX38" fmla="*/ 646262 w 1153380"/>
              <a:gd name="connsiteY38" fmla="*/ 570527 h 960033"/>
              <a:gd name="connsiteX39" fmla="*/ 653748 w 1153380"/>
              <a:gd name="connsiteY39" fmla="*/ 569278 h 960033"/>
              <a:gd name="connsiteX40" fmla="*/ 658738 w 1153380"/>
              <a:gd name="connsiteY40" fmla="*/ 569278 h 960033"/>
              <a:gd name="connsiteX41" fmla="*/ 664976 w 1153380"/>
              <a:gd name="connsiteY41" fmla="*/ 569278 h 960033"/>
              <a:gd name="connsiteX42" fmla="*/ 673710 w 1153380"/>
              <a:gd name="connsiteY42" fmla="*/ 568030 h 960033"/>
              <a:gd name="connsiteX43" fmla="*/ 673710 w 1153380"/>
              <a:gd name="connsiteY43" fmla="*/ 511851 h 960033"/>
              <a:gd name="connsiteX44" fmla="*/ 672462 w 1153380"/>
              <a:gd name="connsiteY44" fmla="*/ 511851 h 960033"/>
              <a:gd name="connsiteX45" fmla="*/ 576396 w 1153380"/>
              <a:gd name="connsiteY45" fmla="*/ 511851 h 960033"/>
              <a:gd name="connsiteX46" fmla="*/ 348466 w 1153380"/>
              <a:gd name="connsiteY46" fmla="*/ 508765 h 960033"/>
              <a:gd name="connsiteX47" fmla="*/ 348466 w 1153380"/>
              <a:gd name="connsiteY47" fmla="*/ 605086 h 960033"/>
              <a:gd name="connsiteX48" fmla="*/ 349710 w 1153380"/>
              <a:gd name="connsiteY48" fmla="*/ 606321 h 960033"/>
              <a:gd name="connsiteX49" fmla="*/ 445538 w 1153380"/>
              <a:gd name="connsiteY49" fmla="*/ 606321 h 960033"/>
              <a:gd name="connsiteX50" fmla="*/ 446782 w 1153380"/>
              <a:gd name="connsiteY50" fmla="*/ 605086 h 960033"/>
              <a:gd name="connsiteX51" fmla="*/ 446782 w 1153380"/>
              <a:gd name="connsiteY51" fmla="*/ 508765 h 960033"/>
              <a:gd name="connsiteX52" fmla="*/ 445538 w 1153380"/>
              <a:gd name="connsiteY52" fmla="*/ 508765 h 960033"/>
              <a:gd name="connsiteX53" fmla="*/ 349710 w 1153380"/>
              <a:gd name="connsiteY53" fmla="*/ 508765 h 960033"/>
              <a:gd name="connsiteX54" fmla="*/ 348466 w 1153380"/>
              <a:gd name="connsiteY54" fmla="*/ 508765 h 960033"/>
              <a:gd name="connsiteX55" fmla="*/ 349710 w 1153380"/>
              <a:gd name="connsiteY55" fmla="*/ 477892 h 960033"/>
              <a:gd name="connsiteX56" fmla="*/ 445538 w 1153380"/>
              <a:gd name="connsiteY56" fmla="*/ 477892 h 960033"/>
              <a:gd name="connsiteX57" fmla="*/ 476650 w 1153380"/>
              <a:gd name="connsiteY57" fmla="*/ 508765 h 960033"/>
              <a:gd name="connsiteX58" fmla="*/ 476650 w 1153380"/>
              <a:gd name="connsiteY58" fmla="*/ 605086 h 960033"/>
              <a:gd name="connsiteX59" fmla="*/ 445538 w 1153380"/>
              <a:gd name="connsiteY59" fmla="*/ 635958 h 960033"/>
              <a:gd name="connsiteX60" fmla="*/ 349710 w 1153380"/>
              <a:gd name="connsiteY60" fmla="*/ 635958 h 960033"/>
              <a:gd name="connsiteX61" fmla="*/ 318598 w 1153380"/>
              <a:gd name="connsiteY61" fmla="*/ 605086 h 960033"/>
              <a:gd name="connsiteX62" fmla="*/ 318598 w 1153380"/>
              <a:gd name="connsiteY62" fmla="*/ 508765 h 960033"/>
              <a:gd name="connsiteX63" fmla="*/ 349710 w 1153380"/>
              <a:gd name="connsiteY63" fmla="*/ 477892 h 960033"/>
              <a:gd name="connsiteX64" fmla="*/ 375588 w 1153380"/>
              <a:gd name="connsiteY64" fmla="*/ 302118 h 960033"/>
              <a:gd name="connsiteX65" fmla="*/ 419648 w 1153380"/>
              <a:gd name="connsiteY65" fmla="*/ 302118 h 960033"/>
              <a:gd name="connsiteX66" fmla="*/ 427200 w 1153380"/>
              <a:gd name="connsiteY66" fmla="*/ 309832 h 960033"/>
              <a:gd name="connsiteX67" fmla="*/ 427200 w 1153380"/>
              <a:gd name="connsiteY67" fmla="*/ 353544 h 960033"/>
              <a:gd name="connsiteX68" fmla="*/ 419648 w 1153380"/>
              <a:gd name="connsiteY68" fmla="*/ 361257 h 960033"/>
              <a:gd name="connsiteX69" fmla="*/ 375588 w 1153380"/>
              <a:gd name="connsiteY69" fmla="*/ 361257 h 960033"/>
              <a:gd name="connsiteX70" fmla="*/ 368034 w 1153380"/>
              <a:gd name="connsiteY70" fmla="*/ 353544 h 960033"/>
              <a:gd name="connsiteX71" fmla="*/ 368034 w 1153380"/>
              <a:gd name="connsiteY71" fmla="*/ 309832 h 960033"/>
              <a:gd name="connsiteX72" fmla="*/ 375588 w 1153380"/>
              <a:gd name="connsiteY72" fmla="*/ 302118 h 960033"/>
              <a:gd name="connsiteX73" fmla="*/ 349710 w 1153380"/>
              <a:gd name="connsiteY73" fmla="*/ 282550 h 960033"/>
              <a:gd name="connsiteX74" fmla="*/ 348466 w 1153380"/>
              <a:gd name="connsiteY74" fmla="*/ 283795 h 960033"/>
              <a:gd name="connsiteX75" fmla="*/ 348466 w 1153380"/>
              <a:gd name="connsiteY75" fmla="*/ 379622 h 960033"/>
              <a:gd name="connsiteX76" fmla="*/ 349710 w 1153380"/>
              <a:gd name="connsiteY76" fmla="*/ 379622 h 960033"/>
              <a:gd name="connsiteX77" fmla="*/ 445538 w 1153380"/>
              <a:gd name="connsiteY77" fmla="*/ 379622 h 960033"/>
              <a:gd name="connsiteX78" fmla="*/ 446782 w 1153380"/>
              <a:gd name="connsiteY78" fmla="*/ 379622 h 960033"/>
              <a:gd name="connsiteX79" fmla="*/ 446782 w 1153380"/>
              <a:gd name="connsiteY79" fmla="*/ 283795 h 960033"/>
              <a:gd name="connsiteX80" fmla="*/ 445538 w 1153380"/>
              <a:gd name="connsiteY80" fmla="*/ 282550 h 960033"/>
              <a:gd name="connsiteX81" fmla="*/ 124250 w 1153380"/>
              <a:gd name="connsiteY81" fmla="*/ 282550 h 960033"/>
              <a:gd name="connsiteX82" fmla="*/ 124250 w 1153380"/>
              <a:gd name="connsiteY82" fmla="*/ 283795 h 960033"/>
              <a:gd name="connsiteX83" fmla="*/ 124250 w 1153380"/>
              <a:gd name="connsiteY83" fmla="*/ 379622 h 960033"/>
              <a:gd name="connsiteX84" fmla="*/ 219336 w 1153380"/>
              <a:gd name="connsiteY84" fmla="*/ 379622 h 960033"/>
              <a:gd name="connsiteX85" fmla="*/ 220572 w 1153380"/>
              <a:gd name="connsiteY85" fmla="*/ 379622 h 960033"/>
              <a:gd name="connsiteX86" fmla="*/ 220572 w 1153380"/>
              <a:gd name="connsiteY86" fmla="*/ 283795 h 960033"/>
              <a:gd name="connsiteX87" fmla="*/ 219336 w 1153380"/>
              <a:gd name="connsiteY87" fmla="*/ 282550 h 960033"/>
              <a:gd name="connsiteX88" fmla="*/ 349710 w 1153380"/>
              <a:gd name="connsiteY88" fmla="*/ 252682 h 960033"/>
              <a:gd name="connsiteX89" fmla="*/ 445538 w 1153380"/>
              <a:gd name="connsiteY89" fmla="*/ 252682 h 960033"/>
              <a:gd name="connsiteX90" fmla="*/ 476650 w 1153380"/>
              <a:gd name="connsiteY90" fmla="*/ 283795 h 960033"/>
              <a:gd name="connsiteX91" fmla="*/ 476650 w 1153380"/>
              <a:gd name="connsiteY91" fmla="*/ 379622 h 960033"/>
              <a:gd name="connsiteX92" fmla="*/ 445538 w 1153380"/>
              <a:gd name="connsiteY92" fmla="*/ 410735 h 960033"/>
              <a:gd name="connsiteX93" fmla="*/ 349710 w 1153380"/>
              <a:gd name="connsiteY93" fmla="*/ 410735 h 960033"/>
              <a:gd name="connsiteX94" fmla="*/ 318598 w 1153380"/>
              <a:gd name="connsiteY94" fmla="*/ 379622 h 960033"/>
              <a:gd name="connsiteX95" fmla="*/ 318598 w 1153380"/>
              <a:gd name="connsiteY95" fmla="*/ 283795 h 960033"/>
              <a:gd name="connsiteX96" fmla="*/ 349710 w 1153380"/>
              <a:gd name="connsiteY96" fmla="*/ 252682 h 960033"/>
              <a:gd name="connsiteX97" fmla="*/ 124250 w 1153380"/>
              <a:gd name="connsiteY97" fmla="*/ 252682 h 960033"/>
              <a:gd name="connsiteX98" fmla="*/ 219336 w 1153380"/>
              <a:gd name="connsiteY98" fmla="*/ 252682 h 960033"/>
              <a:gd name="connsiteX99" fmla="*/ 251444 w 1153380"/>
              <a:gd name="connsiteY99" fmla="*/ 283795 h 960033"/>
              <a:gd name="connsiteX100" fmla="*/ 251444 w 1153380"/>
              <a:gd name="connsiteY100" fmla="*/ 379622 h 960033"/>
              <a:gd name="connsiteX101" fmla="*/ 219336 w 1153380"/>
              <a:gd name="connsiteY101" fmla="*/ 410735 h 960033"/>
              <a:gd name="connsiteX102" fmla="*/ 124250 w 1153380"/>
              <a:gd name="connsiteY102" fmla="*/ 410735 h 960033"/>
              <a:gd name="connsiteX103" fmla="*/ 93378 w 1153380"/>
              <a:gd name="connsiteY103" fmla="*/ 379622 h 960033"/>
              <a:gd name="connsiteX104" fmla="*/ 93378 w 1153380"/>
              <a:gd name="connsiteY104" fmla="*/ 283795 h 960033"/>
              <a:gd name="connsiteX105" fmla="*/ 124250 w 1153380"/>
              <a:gd name="connsiteY105" fmla="*/ 252682 h 960033"/>
              <a:gd name="connsiteX106" fmla="*/ 840890 w 1153380"/>
              <a:gd name="connsiteY106" fmla="*/ 250932 h 960033"/>
              <a:gd name="connsiteX107" fmla="*/ 820928 w 1153380"/>
              <a:gd name="connsiteY107" fmla="*/ 253429 h 960033"/>
              <a:gd name="connsiteX108" fmla="*/ 819680 w 1153380"/>
              <a:gd name="connsiteY108" fmla="*/ 253429 h 960033"/>
              <a:gd name="connsiteX109" fmla="*/ 810946 w 1153380"/>
              <a:gd name="connsiteY109" fmla="*/ 254677 h 960033"/>
              <a:gd name="connsiteX110" fmla="*/ 808452 w 1153380"/>
              <a:gd name="connsiteY110" fmla="*/ 254677 h 960033"/>
              <a:gd name="connsiteX111" fmla="*/ 800966 w 1153380"/>
              <a:gd name="connsiteY111" fmla="*/ 257174 h 960033"/>
              <a:gd name="connsiteX112" fmla="*/ 798470 w 1153380"/>
              <a:gd name="connsiteY112" fmla="*/ 258422 h 960033"/>
              <a:gd name="connsiteX113" fmla="*/ 792232 w 1153380"/>
              <a:gd name="connsiteY113" fmla="*/ 260919 h 960033"/>
              <a:gd name="connsiteX114" fmla="*/ 787242 w 1153380"/>
              <a:gd name="connsiteY114" fmla="*/ 263416 h 960033"/>
              <a:gd name="connsiteX115" fmla="*/ 783498 w 1153380"/>
              <a:gd name="connsiteY115" fmla="*/ 265913 h 960033"/>
              <a:gd name="connsiteX116" fmla="*/ 777260 w 1153380"/>
              <a:gd name="connsiteY116" fmla="*/ 269658 h 960033"/>
              <a:gd name="connsiteX117" fmla="*/ 774766 w 1153380"/>
              <a:gd name="connsiteY117" fmla="*/ 270907 h 960033"/>
              <a:gd name="connsiteX118" fmla="*/ 743576 w 1153380"/>
              <a:gd name="connsiteY118" fmla="*/ 302117 h 960033"/>
              <a:gd name="connsiteX119" fmla="*/ 737338 w 1153380"/>
              <a:gd name="connsiteY119" fmla="*/ 312104 h 960033"/>
              <a:gd name="connsiteX120" fmla="*/ 737338 w 1153380"/>
              <a:gd name="connsiteY120" fmla="*/ 313353 h 960033"/>
              <a:gd name="connsiteX121" fmla="*/ 733594 w 1153380"/>
              <a:gd name="connsiteY121" fmla="*/ 320843 h 960033"/>
              <a:gd name="connsiteX122" fmla="*/ 732346 w 1153380"/>
              <a:gd name="connsiteY122" fmla="*/ 323340 h 960033"/>
              <a:gd name="connsiteX123" fmla="*/ 729852 w 1153380"/>
              <a:gd name="connsiteY123" fmla="*/ 330831 h 960033"/>
              <a:gd name="connsiteX124" fmla="*/ 728604 w 1153380"/>
              <a:gd name="connsiteY124" fmla="*/ 333327 h 960033"/>
              <a:gd name="connsiteX125" fmla="*/ 727356 w 1153380"/>
              <a:gd name="connsiteY125" fmla="*/ 340818 h 960033"/>
              <a:gd name="connsiteX126" fmla="*/ 726108 w 1153380"/>
              <a:gd name="connsiteY126" fmla="*/ 345812 h 960033"/>
              <a:gd name="connsiteX127" fmla="*/ 723614 w 1153380"/>
              <a:gd name="connsiteY127" fmla="*/ 353302 h 960033"/>
              <a:gd name="connsiteX128" fmla="*/ 723614 w 1153380"/>
              <a:gd name="connsiteY128" fmla="*/ 355799 h 960033"/>
              <a:gd name="connsiteX129" fmla="*/ 723614 w 1153380"/>
              <a:gd name="connsiteY129" fmla="*/ 367035 h 960033"/>
              <a:gd name="connsiteX130" fmla="*/ 723614 w 1153380"/>
              <a:gd name="connsiteY130" fmla="*/ 378270 h 960033"/>
              <a:gd name="connsiteX131" fmla="*/ 723614 w 1153380"/>
              <a:gd name="connsiteY131" fmla="*/ 382016 h 960033"/>
              <a:gd name="connsiteX132" fmla="*/ 726108 w 1153380"/>
              <a:gd name="connsiteY132" fmla="*/ 389506 h 960033"/>
              <a:gd name="connsiteX133" fmla="*/ 727356 w 1153380"/>
              <a:gd name="connsiteY133" fmla="*/ 393251 h 960033"/>
              <a:gd name="connsiteX134" fmla="*/ 728604 w 1153380"/>
              <a:gd name="connsiteY134" fmla="*/ 400742 h 960033"/>
              <a:gd name="connsiteX135" fmla="*/ 729852 w 1153380"/>
              <a:gd name="connsiteY135" fmla="*/ 404487 h 960033"/>
              <a:gd name="connsiteX136" fmla="*/ 732346 w 1153380"/>
              <a:gd name="connsiteY136" fmla="*/ 411978 h 960033"/>
              <a:gd name="connsiteX137" fmla="*/ 733594 w 1153380"/>
              <a:gd name="connsiteY137" fmla="*/ 413226 h 960033"/>
              <a:gd name="connsiteX138" fmla="*/ 737338 w 1153380"/>
              <a:gd name="connsiteY138" fmla="*/ 421965 h 960033"/>
              <a:gd name="connsiteX139" fmla="*/ 737338 w 1153380"/>
              <a:gd name="connsiteY139" fmla="*/ 424462 h 960033"/>
              <a:gd name="connsiteX140" fmla="*/ 743576 w 1153380"/>
              <a:gd name="connsiteY140" fmla="*/ 431952 h 960033"/>
              <a:gd name="connsiteX141" fmla="*/ 774766 w 1153380"/>
              <a:gd name="connsiteY141" fmla="*/ 463163 h 960033"/>
              <a:gd name="connsiteX142" fmla="*/ 777260 w 1153380"/>
              <a:gd name="connsiteY142" fmla="*/ 465660 h 960033"/>
              <a:gd name="connsiteX143" fmla="*/ 783498 w 1153380"/>
              <a:gd name="connsiteY143" fmla="*/ 469405 h 960033"/>
              <a:gd name="connsiteX144" fmla="*/ 787242 w 1153380"/>
              <a:gd name="connsiteY144" fmla="*/ 470653 h 960033"/>
              <a:gd name="connsiteX145" fmla="*/ 792232 w 1153380"/>
              <a:gd name="connsiteY145" fmla="*/ 473150 h 960033"/>
              <a:gd name="connsiteX146" fmla="*/ 798470 w 1153380"/>
              <a:gd name="connsiteY146" fmla="*/ 476895 h 960033"/>
              <a:gd name="connsiteX147" fmla="*/ 800966 w 1153380"/>
              <a:gd name="connsiteY147" fmla="*/ 476895 h 960033"/>
              <a:gd name="connsiteX148" fmla="*/ 808452 w 1153380"/>
              <a:gd name="connsiteY148" fmla="*/ 479392 h 960033"/>
              <a:gd name="connsiteX149" fmla="*/ 810946 w 1153380"/>
              <a:gd name="connsiteY149" fmla="*/ 480641 h 960033"/>
              <a:gd name="connsiteX150" fmla="*/ 819680 w 1153380"/>
              <a:gd name="connsiteY150" fmla="*/ 481889 h 960033"/>
              <a:gd name="connsiteX151" fmla="*/ 820928 w 1153380"/>
              <a:gd name="connsiteY151" fmla="*/ 481889 h 960033"/>
              <a:gd name="connsiteX152" fmla="*/ 840890 w 1153380"/>
              <a:gd name="connsiteY152" fmla="*/ 484386 h 960033"/>
              <a:gd name="connsiteX153" fmla="*/ 956916 w 1153380"/>
              <a:gd name="connsiteY153" fmla="*/ 367035 h 960033"/>
              <a:gd name="connsiteX154" fmla="*/ 840890 w 1153380"/>
              <a:gd name="connsiteY154" fmla="*/ 250932 h 960033"/>
              <a:gd name="connsiteX155" fmla="*/ 29942 w 1153380"/>
              <a:gd name="connsiteY155" fmla="*/ 222218 h 960033"/>
              <a:gd name="connsiteX156" fmla="*/ 29942 w 1153380"/>
              <a:gd name="connsiteY156" fmla="*/ 654171 h 960033"/>
              <a:gd name="connsiteX157" fmla="*/ 51152 w 1153380"/>
              <a:gd name="connsiteY157" fmla="*/ 674145 h 960033"/>
              <a:gd name="connsiteX158" fmla="*/ 560176 w 1153380"/>
              <a:gd name="connsiteY158" fmla="*/ 674145 h 960033"/>
              <a:gd name="connsiteX159" fmla="*/ 572652 w 1153380"/>
              <a:gd name="connsiteY159" fmla="*/ 640438 h 960033"/>
              <a:gd name="connsiteX160" fmla="*/ 545206 w 1153380"/>
              <a:gd name="connsiteY160" fmla="*/ 609228 h 960033"/>
              <a:gd name="connsiteX161" fmla="*/ 545206 w 1153380"/>
              <a:gd name="connsiteY161" fmla="*/ 511851 h 960033"/>
              <a:gd name="connsiteX162" fmla="*/ 576396 w 1153380"/>
              <a:gd name="connsiteY162" fmla="*/ 480641 h 960033"/>
              <a:gd name="connsiteX163" fmla="*/ 672462 w 1153380"/>
              <a:gd name="connsiteY163" fmla="*/ 480641 h 960033"/>
              <a:gd name="connsiteX164" fmla="*/ 703652 w 1153380"/>
              <a:gd name="connsiteY164" fmla="*/ 511851 h 960033"/>
              <a:gd name="connsiteX165" fmla="*/ 703652 w 1153380"/>
              <a:gd name="connsiteY165" fmla="*/ 568030 h 960033"/>
              <a:gd name="connsiteX166" fmla="*/ 802214 w 1153380"/>
              <a:gd name="connsiteY166" fmla="*/ 568030 h 960033"/>
              <a:gd name="connsiteX167" fmla="*/ 802214 w 1153380"/>
              <a:gd name="connsiteY167" fmla="*/ 509354 h 960033"/>
              <a:gd name="connsiteX168" fmla="*/ 800966 w 1153380"/>
              <a:gd name="connsiteY168" fmla="*/ 508106 h 960033"/>
              <a:gd name="connsiteX169" fmla="*/ 792232 w 1153380"/>
              <a:gd name="connsiteY169" fmla="*/ 505609 h 960033"/>
              <a:gd name="connsiteX170" fmla="*/ 787242 w 1153380"/>
              <a:gd name="connsiteY170" fmla="*/ 504361 h 960033"/>
              <a:gd name="connsiteX171" fmla="*/ 781004 w 1153380"/>
              <a:gd name="connsiteY171" fmla="*/ 501864 h 960033"/>
              <a:gd name="connsiteX172" fmla="*/ 773518 w 1153380"/>
              <a:gd name="connsiteY172" fmla="*/ 498119 h 960033"/>
              <a:gd name="connsiteX173" fmla="*/ 769776 w 1153380"/>
              <a:gd name="connsiteY173" fmla="*/ 495622 h 960033"/>
              <a:gd name="connsiteX174" fmla="*/ 736090 w 1153380"/>
              <a:gd name="connsiteY174" fmla="*/ 470653 h 960033"/>
              <a:gd name="connsiteX175" fmla="*/ 727356 w 1153380"/>
              <a:gd name="connsiteY175" fmla="*/ 460666 h 960033"/>
              <a:gd name="connsiteX176" fmla="*/ 704900 w 1153380"/>
              <a:gd name="connsiteY176" fmla="*/ 424462 h 960033"/>
              <a:gd name="connsiteX177" fmla="*/ 701156 w 1153380"/>
              <a:gd name="connsiteY177" fmla="*/ 411978 h 960033"/>
              <a:gd name="connsiteX178" fmla="*/ 699908 w 1153380"/>
              <a:gd name="connsiteY178" fmla="*/ 408232 h 960033"/>
              <a:gd name="connsiteX179" fmla="*/ 697414 w 1153380"/>
              <a:gd name="connsiteY179" fmla="*/ 399494 h 960033"/>
              <a:gd name="connsiteX180" fmla="*/ 696166 w 1153380"/>
              <a:gd name="connsiteY180" fmla="*/ 394500 h 960033"/>
              <a:gd name="connsiteX181" fmla="*/ 694918 w 1153380"/>
              <a:gd name="connsiteY181" fmla="*/ 385761 h 960033"/>
              <a:gd name="connsiteX182" fmla="*/ 694918 w 1153380"/>
              <a:gd name="connsiteY182" fmla="*/ 380767 h 960033"/>
              <a:gd name="connsiteX183" fmla="*/ 693670 w 1153380"/>
              <a:gd name="connsiteY183" fmla="*/ 367035 h 960033"/>
              <a:gd name="connsiteX184" fmla="*/ 694918 w 1153380"/>
              <a:gd name="connsiteY184" fmla="*/ 353302 h 960033"/>
              <a:gd name="connsiteX185" fmla="*/ 694918 w 1153380"/>
              <a:gd name="connsiteY185" fmla="*/ 348308 h 960033"/>
              <a:gd name="connsiteX186" fmla="*/ 696166 w 1153380"/>
              <a:gd name="connsiteY186" fmla="*/ 339570 h 960033"/>
              <a:gd name="connsiteX187" fmla="*/ 697414 w 1153380"/>
              <a:gd name="connsiteY187" fmla="*/ 335824 h 960033"/>
              <a:gd name="connsiteX188" fmla="*/ 699908 w 1153380"/>
              <a:gd name="connsiteY188" fmla="*/ 325837 h 960033"/>
              <a:gd name="connsiteX189" fmla="*/ 701156 w 1153380"/>
              <a:gd name="connsiteY189" fmla="*/ 322092 h 960033"/>
              <a:gd name="connsiteX190" fmla="*/ 704900 w 1153380"/>
              <a:gd name="connsiteY190" fmla="*/ 310856 h 960033"/>
              <a:gd name="connsiteX191" fmla="*/ 704900 w 1153380"/>
              <a:gd name="connsiteY191" fmla="*/ 309608 h 960033"/>
              <a:gd name="connsiteX192" fmla="*/ 727356 w 1153380"/>
              <a:gd name="connsiteY192" fmla="*/ 274652 h 960033"/>
              <a:gd name="connsiteX193" fmla="*/ 736090 w 1153380"/>
              <a:gd name="connsiteY193" fmla="*/ 263416 h 960033"/>
              <a:gd name="connsiteX194" fmla="*/ 769776 w 1153380"/>
              <a:gd name="connsiteY194" fmla="*/ 238448 h 960033"/>
              <a:gd name="connsiteX195" fmla="*/ 773518 w 1153380"/>
              <a:gd name="connsiteY195" fmla="*/ 237199 h 960033"/>
              <a:gd name="connsiteX196" fmla="*/ 781004 w 1153380"/>
              <a:gd name="connsiteY196" fmla="*/ 233454 h 960033"/>
              <a:gd name="connsiteX197" fmla="*/ 787242 w 1153380"/>
              <a:gd name="connsiteY197" fmla="*/ 230957 h 960033"/>
              <a:gd name="connsiteX198" fmla="*/ 792232 w 1153380"/>
              <a:gd name="connsiteY198" fmla="*/ 228460 h 960033"/>
              <a:gd name="connsiteX199" fmla="*/ 800966 w 1153380"/>
              <a:gd name="connsiteY199" fmla="*/ 225964 h 960033"/>
              <a:gd name="connsiteX200" fmla="*/ 802214 w 1153380"/>
              <a:gd name="connsiteY200" fmla="*/ 224715 h 960033"/>
              <a:gd name="connsiteX201" fmla="*/ 802214 w 1153380"/>
              <a:gd name="connsiteY201" fmla="*/ 222218 h 960033"/>
              <a:gd name="connsiteX202" fmla="*/ 46286 w 1153380"/>
              <a:gd name="connsiteY202" fmla="*/ 222218 h 960033"/>
              <a:gd name="connsiteX203" fmla="*/ 51152 w 1153380"/>
              <a:gd name="connsiteY203" fmla="*/ 93631 h 960033"/>
              <a:gd name="connsiteX204" fmla="*/ 29942 w 1153380"/>
              <a:gd name="connsiteY204" fmla="*/ 114854 h 960033"/>
              <a:gd name="connsiteX205" fmla="*/ 29942 w 1153380"/>
              <a:gd name="connsiteY205" fmla="*/ 192256 h 960033"/>
              <a:gd name="connsiteX206" fmla="*/ 47420 w 1153380"/>
              <a:gd name="connsiteY206" fmla="*/ 192256 h 960033"/>
              <a:gd name="connsiteX207" fmla="*/ 802214 w 1153380"/>
              <a:gd name="connsiteY207" fmla="*/ 192256 h 960033"/>
              <a:gd name="connsiteX208" fmla="*/ 802214 w 1153380"/>
              <a:gd name="connsiteY208" fmla="*/ 114854 h 960033"/>
              <a:gd name="connsiteX209" fmla="*/ 781004 w 1153380"/>
              <a:gd name="connsiteY209" fmla="*/ 93631 h 960033"/>
              <a:gd name="connsiteX210" fmla="*/ 703652 w 1153380"/>
              <a:gd name="connsiteY210" fmla="*/ 93631 h 960033"/>
              <a:gd name="connsiteX211" fmla="*/ 703652 w 1153380"/>
              <a:gd name="connsiteY211" fmla="*/ 111109 h 960033"/>
              <a:gd name="connsiteX212" fmla="*/ 657490 w 1153380"/>
              <a:gd name="connsiteY212" fmla="*/ 158549 h 960033"/>
              <a:gd name="connsiteX213" fmla="*/ 610080 w 1153380"/>
              <a:gd name="connsiteY213" fmla="*/ 111109 h 960033"/>
              <a:gd name="connsiteX214" fmla="*/ 610080 w 1153380"/>
              <a:gd name="connsiteY214" fmla="*/ 93631 h 960033"/>
              <a:gd name="connsiteX215" fmla="*/ 223322 w 1153380"/>
              <a:gd name="connsiteY215" fmla="*/ 93631 h 960033"/>
              <a:gd name="connsiteX216" fmla="*/ 223322 w 1153380"/>
              <a:gd name="connsiteY216" fmla="*/ 111109 h 960033"/>
              <a:gd name="connsiteX217" fmla="*/ 175912 w 1153380"/>
              <a:gd name="connsiteY217" fmla="*/ 158549 h 960033"/>
              <a:gd name="connsiteX218" fmla="*/ 128502 w 1153380"/>
              <a:gd name="connsiteY218" fmla="*/ 111109 h 960033"/>
              <a:gd name="connsiteX219" fmla="*/ 128502 w 1153380"/>
              <a:gd name="connsiteY219" fmla="*/ 93631 h 960033"/>
              <a:gd name="connsiteX220" fmla="*/ 657490 w 1153380"/>
              <a:gd name="connsiteY220" fmla="*/ 29962 h 960033"/>
              <a:gd name="connsiteX221" fmla="*/ 640024 w 1153380"/>
              <a:gd name="connsiteY221" fmla="*/ 47440 h 960033"/>
              <a:gd name="connsiteX222" fmla="*/ 640024 w 1153380"/>
              <a:gd name="connsiteY222" fmla="*/ 64918 h 960033"/>
              <a:gd name="connsiteX223" fmla="*/ 640024 w 1153380"/>
              <a:gd name="connsiteY223" fmla="*/ 111109 h 960033"/>
              <a:gd name="connsiteX224" fmla="*/ 657490 w 1153380"/>
              <a:gd name="connsiteY224" fmla="*/ 128587 h 960033"/>
              <a:gd name="connsiteX225" fmla="*/ 673710 w 1153380"/>
              <a:gd name="connsiteY225" fmla="*/ 111109 h 960033"/>
              <a:gd name="connsiteX226" fmla="*/ 673710 w 1153380"/>
              <a:gd name="connsiteY226" fmla="*/ 64918 h 960033"/>
              <a:gd name="connsiteX227" fmla="*/ 673710 w 1153380"/>
              <a:gd name="connsiteY227" fmla="*/ 47440 h 960033"/>
              <a:gd name="connsiteX228" fmla="*/ 657490 w 1153380"/>
              <a:gd name="connsiteY228" fmla="*/ 29962 h 960033"/>
              <a:gd name="connsiteX229" fmla="*/ 175912 w 1153380"/>
              <a:gd name="connsiteY229" fmla="*/ 29962 h 960033"/>
              <a:gd name="connsiteX230" fmla="*/ 158446 w 1153380"/>
              <a:gd name="connsiteY230" fmla="*/ 47440 h 960033"/>
              <a:gd name="connsiteX231" fmla="*/ 158446 w 1153380"/>
              <a:gd name="connsiteY231" fmla="*/ 64918 h 960033"/>
              <a:gd name="connsiteX232" fmla="*/ 158446 w 1153380"/>
              <a:gd name="connsiteY232" fmla="*/ 111109 h 960033"/>
              <a:gd name="connsiteX233" fmla="*/ 175912 w 1153380"/>
              <a:gd name="connsiteY233" fmla="*/ 128587 h 960033"/>
              <a:gd name="connsiteX234" fmla="*/ 192132 w 1153380"/>
              <a:gd name="connsiteY234" fmla="*/ 111109 h 960033"/>
              <a:gd name="connsiteX235" fmla="*/ 192132 w 1153380"/>
              <a:gd name="connsiteY235" fmla="*/ 64918 h 960033"/>
              <a:gd name="connsiteX236" fmla="*/ 192132 w 1153380"/>
              <a:gd name="connsiteY236" fmla="*/ 47440 h 960033"/>
              <a:gd name="connsiteX237" fmla="*/ 175912 w 1153380"/>
              <a:gd name="connsiteY237" fmla="*/ 29962 h 960033"/>
              <a:gd name="connsiteX238" fmla="*/ 175912 w 1153380"/>
              <a:gd name="connsiteY238" fmla="*/ 0 h 960033"/>
              <a:gd name="connsiteX239" fmla="*/ 223322 w 1153380"/>
              <a:gd name="connsiteY239" fmla="*/ 47440 h 960033"/>
              <a:gd name="connsiteX240" fmla="*/ 223322 w 1153380"/>
              <a:gd name="connsiteY240" fmla="*/ 64918 h 960033"/>
              <a:gd name="connsiteX241" fmla="*/ 610080 w 1153380"/>
              <a:gd name="connsiteY241" fmla="*/ 64918 h 960033"/>
              <a:gd name="connsiteX242" fmla="*/ 610080 w 1153380"/>
              <a:gd name="connsiteY242" fmla="*/ 47440 h 960033"/>
              <a:gd name="connsiteX243" fmla="*/ 657490 w 1153380"/>
              <a:gd name="connsiteY243" fmla="*/ 0 h 960033"/>
              <a:gd name="connsiteX244" fmla="*/ 703652 w 1153380"/>
              <a:gd name="connsiteY244" fmla="*/ 47440 h 960033"/>
              <a:gd name="connsiteX245" fmla="*/ 703652 w 1153380"/>
              <a:gd name="connsiteY245" fmla="*/ 64918 h 960033"/>
              <a:gd name="connsiteX246" fmla="*/ 781004 w 1153380"/>
              <a:gd name="connsiteY246" fmla="*/ 64918 h 960033"/>
              <a:gd name="connsiteX247" fmla="*/ 832156 w 1153380"/>
              <a:gd name="connsiteY247" fmla="*/ 114854 h 960033"/>
              <a:gd name="connsiteX248" fmla="*/ 832156 w 1153380"/>
              <a:gd name="connsiteY248" fmla="*/ 220970 h 960033"/>
              <a:gd name="connsiteX249" fmla="*/ 840890 w 1153380"/>
              <a:gd name="connsiteY249" fmla="*/ 220970 h 960033"/>
              <a:gd name="connsiteX250" fmla="*/ 986860 w 1153380"/>
              <a:gd name="connsiteY250" fmla="*/ 367035 h 960033"/>
              <a:gd name="connsiteX251" fmla="*/ 977808 w 1153380"/>
              <a:gd name="connsiteY251" fmla="*/ 411793 h 960033"/>
              <a:gd name="connsiteX252" fmla="*/ 975280 w 1153380"/>
              <a:gd name="connsiteY252" fmla="*/ 424286 h 960033"/>
              <a:gd name="connsiteX253" fmla="*/ 840890 w 1153380"/>
              <a:gd name="connsiteY253" fmla="*/ 514348 h 960033"/>
              <a:gd name="connsiteX254" fmla="*/ 832156 w 1153380"/>
              <a:gd name="connsiteY254" fmla="*/ 514348 h 960033"/>
              <a:gd name="connsiteX255" fmla="*/ 832156 w 1153380"/>
              <a:gd name="connsiteY255" fmla="*/ 568030 h 960033"/>
              <a:gd name="connsiteX256" fmla="*/ 1006822 w 1153380"/>
              <a:gd name="connsiteY256" fmla="*/ 568030 h 960033"/>
              <a:gd name="connsiteX257" fmla="*/ 1053178 w 1153380"/>
              <a:gd name="connsiteY257" fmla="*/ 573336 h 960033"/>
              <a:gd name="connsiteX258" fmla="*/ 1053224 w 1153380"/>
              <a:gd name="connsiteY258" fmla="*/ 573364 h 960033"/>
              <a:gd name="connsiteX259" fmla="*/ 1085732 w 1153380"/>
              <a:gd name="connsiteY259" fmla="*/ 593622 h 960033"/>
              <a:gd name="connsiteX260" fmla="*/ 1132830 w 1153380"/>
              <a:gd name="connsiteY260" fmla="*/ 705356 h 960033"/>
              <a:gd name="connsiteX261" fmla="*/ 1151544 w 1153380"/>
              <a:gd name="connsiteY261" fmla="*/ 784006 h 960033"/>
              <a:gd name="connsiteX262" fmla="*/ 1126592 w 1153380"/>
              <a:gd name="connsiteY262" fmla="*/ 857663 h 960033"/>
              <a:gd name="connsiteX263" fmla="*/ 842136 w 1153380"/>
              <a:gd name="connsiteY263" fmla="*/ 960033 h 960033"/>
              <a:gd name="connsiteX264" fmla="*/ 557682 w 1153380"/>
              <a:gd name="connsiteY264" fmla="*/ 857663 h 960033"/>
              <a:gd name="connsiteX265" fmla="*/ 532730 w 1153380"/>
              <a:gd name="connsiteY265" fmla="*/ 784006 h 960033"/>
              <a:gd name="connsiteX266" fmla="*/ 551444 w 1153380"/>
              <a:gd name="connsiteY266" fmla="*/ 705356 h 960033"/>
              <a:gd name="connsiteX267" fmla="*/ 551444 w 1153380"/>
              <a:gd name="connsiteY267" fmla="*/ 704107 h 960033"/>
              <a:gd name="connsiteX268" fmla="*/ 51152 w 1153380"/>
              <a:gd name="connsiteY268" fmla="*/ 704107 h 960033"/>
              <a:gd name="connsiteX269" fmla="*/ 0 w 1153380"/>
              <a:gd name="connsiteY269" fmla="*/ 654171 h 960033"/>
              <a:gd name="connsiteX270" fmla="*/ 0 w 1153380"/>
              <a:gd name="connsiteY270" fmla="*/ 114854 h 960033"/>
              <a:gd name="connsiteX271" fmla="*/ 51152 w 1153380"/>
              <a:gd name="connsiteY271" fmla="*/ 64918 h 960033"/>
              <a:gd name="connsiteX272" fmla="*/ 128502 w 1153380"/>
              <a:gd name="connsiteY272" fmla="*/ 64918 h 960033"/>
              <a:gd name="connsiteX273" fmla="*/ 128502 w 1153380"/>
              <a:gd name="connsiteY273" fmla="*/ 47440 h 960033"/>
              <a:gd name="connsiteX274" fmla="*/ 175912 w 1153380"/>
              <a:gd name="connsiteY274" fmla="*/ 0 h 9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153380" h="960033">
                <a:moveTo>
                  <a:pt x="677452" y="597992"/>
                </a:moveTo>
                <a:cubicBezTo>
                  <a:pt x="630042" y="597992"/>
                  <a:pt x="612576" y="602986"/>
                  <a:pt x="585128" y="692872"/>
                </a:cubicBezTo>
                <a:lnTo>
                  <a:pt x="585128" y="694120"/>
                </a:lnTo>
                <a:cubicBezTo>
                  <a:pt x="583882" y="700362"/>
                  <a:pt x="581386" y="706604"/>
                  <a:pt x="580138" y="712846"/>
                </a:cubicBezTo>
                <a:lnTo>
                  <a:pt x="562672" y="791497"/>
                </a:lnTo>
                <a:cubicBezTo>
                  <a:pt x="558928" y="806478"/>
                  <a:pt x="563920" y="822707"/>
                  <a:pt x="577644" y="833943"/>
                </a:cubicBezTo>
                <a:cubicBezTo>
                  <a:pt x="602596" y="855166"/>
                  <a:pt x="631290" y="873892"/>
                  <a:pt x="661234" y="887625"/>
                </a:cubicBezTo>
                <a:lnTo>
                  <a:pt x="661234" y="747802"/>
                </a:lnTo>
                <a:cubicBezTo>
                  <a:pt x="661234" y="740311"/>
                  <a:pt x="668718" y="732821"/>
                  <a:pt x="677452" y="732821"/>
                </a:cubicBezTo>
                <a:cubicBezTo>
                  <a:pt x="684938" y="732821"/>
                  <a:pt x="691176" y="740311"/>
                  <a:pt x="691176" y="747802"/>
                </a:cubicBezTo>
                <a:lnTo>
                  <a:pt x="691176" y="901357"/>
                </a:lnTo>
                <a:cubicBezTo>
                  <a:pt x="739832" y="920083"/>
                  <a:pt x="790984" y="928822"/>
                  <a:pt x="842136" y="928822"/>
                </a:cubicBezTo>
                <a:cubicBezTo>
                  <a:pt x="893288" y="928822"/>
                  <a:pt x="944440" y="920083"/>
                  <a:pt x="991850" y="901357"/>
                </a:cubicBezTo>
                <a:lnTo>
                  <a:pt x="991850" y="747802"/>
                </a:lnTo>
                <a:cubicBezTo>
                  <a:pt x="991850" y="740311"/>
                  <a:pt x="999336" y="732821"/>
                  <a:pt x="1008068" y="732821"/>
                </a:cubicBezTo>
                <a:cubicBezTo>
                  <a:pt x="1015554" y="732821"/>
                  <a:pt x="1023040" y="740311"/>
                  <a:pt x="1023040" y="747802"/>
                </a:cubicBezTo>
                <a:lnTo>
                  <a:pt x="1023040" y="887625"/>
                </a:lnTo>
                <a:cubicBezTo>
                  <a:pt x="1051736" y="873892"/>
                  <a:pt x="1081678" y="855166"/>
                  <a:pt x="1107878" y="833943"/>
                </a:cubicBezTo>
                <a:cubicBezTo>
                  <a:pt x="1120354" y="822707"/>
                  <a:pt x="1125344" y="806478"/>
                  <a:pt x="1121602" y="791497"/>
                </a:cubicBezTo>
                <a:lnTo>
                  <a:pt x="1104136" y="711598"/>
                </a:lnTo>
                <a:cubicBezTo>
                  <a:pt x="1072944" y="602986"/>
                  <a:pt x="1057974" y="597992"/>
                  <a:pt x="1006822" y="597992"/>
                </a:cubicBezTo>
                <a:lnTo>
                  <a:pt x="832156" y="597992"/>
                </a:lnTo>
                <a:close/>
                <a:moveTo>
                  <a:pt x="575148" y="511851"/>
                </a:moveTo>
                <a:lnTo>
                  <a:pt x="575148" y="609228"/>
                </a:lnTo>
                <a:lnTo>
                  <a:pt x="576396" y="610476"/>
                </a:lnTo>
                <a:lnTo>
                  <a:pt x="586376" y="610476"/>
                </a:lnTo>
                <a:cubicBezTo>
                  <a:pt x="591366" y="604234"/>
                  <a:pt x="593862" y="597992"/>
                  <a:pt x="598852" y="595495"/>
                </a:cubicBezTo>
                <a:cubicBezTo>
                  <a:pt x="598852" y="594247"/>
                  <a:pt x="600100" y="592998"/>
                  <a:pt x="600100" y="592998"/>
                </a:cubicBezTo>
                <a:cubicBezTo>
                  <a:pt x="602596" y="590501"/>
                  <a:pt x="602596" y="589253"/>
                  <a:pt x="605090" y="588005"/>
                </a:cubicBezTo>
                <a:cubicBezTo>
                  <a:pt x="606338" y="586756"/>
                  <a:pt x="607586" y="586756"/>
                  <a:pt x="608834" y="585508"/>
                </a:cubicBezTo>
                <a:cubicBezTo>
                  <a:pt x="610080" y="584259"/>
                  <a:pt x="610080" y="583011"/>
                  <a:pt x="612576" y="583011"/>
                </a:cubicBezTo>
                <a:cubicBezTo>
                  <a:pt x="613824" y="581762"/>
                  <a:pt x="615072" y="581762"/>
                  <a:pt x="616320" y="580514"/>
                </a:cubicBezTo>
                <a:cubicBezTo>
                  <a:pt x="617566" y="579266"/>
                  <a:pt x="618814" y="579266"/>
                  <a:pt x="618814" y="579266"/>
                </a:cubicBezTo>
                <a:cubicBezTo>
                  <a:pt x="621310" y="578017"/>
                  <a:pt x="622558" y="576769"/>
                  <a:pt x="625052" y="575520"/>
                </a:cubicBezTo>
                <a:cubicBezTo>
                  <a:pt x="626300" y="575520"/>
                  <a:pt x="626300" y="575520"/>
                  <a:pt x="627548" y="575520"/>
                </a:cubicBezTo>
                <a:cubicBezTo>
                  <a:pt x="630042" y="574272"/>
                  <a:pt x="632538" y="573024"/>
                  <a:pt x="635034" y="573024"/>
                </a:cubicBezTo>
                <a:lnTo>
                  <a:pt x="636280" y="573024"/>
                </a:lnTo>
                <a:cubicBezTo>
                  <a:pt x="638776" y="571775"/>
                  <a:pt x="641272" y="570527"/>
                  <a:pt x="643766" y="570527"/>
                </a:cubicBezTo>
                <a:cubicBezTo>
                  <a:pt x="643766" y="570527"/>
                  <a:pt x="645014" y="570527"/>
                  <a:pt x="646262" y="570527"/>
                </a:cubicBezTo>
                <a:cubicBezTo>
                  <a:pt x="648756" y="570527"/>
                  <a:pt x="651252" y="569278"/>
                  <a:pt x="653748" y="569278"/>
                </a:cubicBezTo>
                <a:cubicBezTo>
                  <a:pt x="656242" y="569278"/>
                  <a:pt x="657490" y="569278"/>
                  <a:pt x="658738" y="569278"/>
                </a:cubicBezTo>
                <a:cubicBezTo>
                  <a:pt x="659986" y="569278"/>
                  <a:pt x="662480" y="569278"/>
                  <a:pt x="664976" y="569278"/>
                </a:cubicBezTo>
                <a:cubicBezTo>
                  <a:pt x="667472" y="568030"/>
                  <a:pt x="671214" y="568030"/>
                  <a:pt x="673710" y="568030"/>
                </a:cubicBezTo>
                <a:lnTo>
                  <a:pt x="673710" y="511851"/>
                </a:lnTo>
                <a:lnTo>
                  <a:pt x="672462" y="511851"/>
                </a:lnTo>
                <a:lnTo>
                  <a:pt x="576396" y="511851"/>
                </a:lnTo>
                <a:close/>
                <a:moveTo>
                  <a:pt x="348466" y="508765"/>
                </a:moveTo>
                <a:lnTo>
                  <a:pt x="348466" y="605086"/>
                </a:lnTo>
                <a:cubicBezTo>
                  <a:pt x="348466" y="605086"/>
                  <a:pt x="348466" y="606321"/>
                  <a:pt x="349710" y="606321"/>
                </a:cubicBezTo>
                <a:lnTo>
                  <a:pt x="445538" y="606321"/>
                </a:lnTo>
                <a:cubicBezTo>
                  <a:pt x="446782" y="606321"/>
                  <a:pt x="446782" y="605086"/>
                  <a:pt x="446782" y="605086"/>
                </a:cubicBezTo>
                <a:lnTo>
                  <a:pt x="446782" y="508765"/>
                </a:lnTo>
                <a:cubicBezTo>
                  <a:pt x="446782" y="508765"/>
                  <a:pt x="446782" y="508765"/>
                  <a:pt x="445538" y="508765"/>
                </a:cubicBezTo>
                <a:lnTo>
                  <a:pt x="349710" y="508765"/>
                </a:lnTo>
                <a:cubicBezTo>
                  <a:pt x="348466" y="508765"/>
                  <a:pt x="348466" y="508765"/>
                  <a:pt x="348466" y="508765"/>
                </a:cubicBezTo>
                <a:close/>
                <a:moveTo>
                  <a:pt x="349710" y="477892"/>
                </a:moveTo>
                <a:lnTo>
                  <a:pt x="445538" y="477892"/>
                </a:lnTo>
                <a:cubicBezTo>
                  <a:pt x="462960" y="477892"/>
                  <a:pt x="476650" y="492711"/>
                  <a:pt x="476650" y="508765"/>
                </a:cubicBezTo>
                <a:lnTo>
                  <a:pt x="476650" y="605086"/>
                </a:lnTo>
                <a:cubicBezTo>
                  <a:pt x="476650" y="622375"/>
                  <a:pt x="462960" y="635958"/>
                  <a:pt x="445538" y="635958"/>
                </a:cubicBezTo>
                <a:lnTo>
                  <a:pt x="349710" y="635958"/>
                </a:lnTo>
                <a:cubicBezTo>
                  <a:pt x="333532" y="635958"/>
                  <a:pt x="318598" y="622375"/>
                  <a:pt x="318598" y="605086"/>
                </a:cubicBezTo>
                <a:lnTo>
                  <a:pt x="318598" y="508765"/>
                </a:lnTo>
                <a:cubicBezTo>
                  <a:pt x="318598" y="492711"/>
                  <a:pt x="333532" y="477892"/>
                  <a:pt x="349710" y="477892"/>
                </a:cubicBezTo>
                <a:close/>
                <a:moveTo>
                  <a:pt x="375588" y="302118"/>
                </a:moveTo>
                <a:lnTo>
                  <a:pt x="419648" y="302118"/>
                </a:lnTo>
                <a:cubicBezTo>
                  <a:pt x="424682" y="302118"/>
                  <a:pt x="427200" y="304689"/>
                  <a:pt x="427200" y="309832"/>
                </a:cubicBezTo>
                <a:lnTo>
                  <a:pt x="427200" y="353544"/>
                </a:lnTo>
                <a:cubicBezTo>
                  <a:pt x="427200" y="358686"/>
                  <a:pt x="424682" y="361257"/>
                  <a:pt x="419648" y="361257"/>
                </a:cubicBezTo>
                <a:lnTo>
                  <a:pt x="375588" y="361257"/>
                </a:lnTo>
                <a:cubicBezTo>
                  <a:pt x="373070" y="361257"/>
                  <a:pt x="368034" y="358686"/>
                  <a:pt x="368034" y="353544"/>
                </a:cubicBezTo>
                <a:lnTo>
                  <a:pt x="368034" y="309832"/>
                </a:lnTo>
                <a:cubicBezTo>
                  <a:pt x="368034" y="304689"/>
                  <a:pt x="373070" y="302118"/>
                  <a:pt x="375588" y="302118"/>
                </a:cubicBezTo>
                <a:close/>
                <a:moveTo>
                  <a:pt x="349710" y="282550"/>
                </a:moveTo>
                <a:cubicBezTo>
                  <a:pt x="348466" y="282550"/>
                  <a:pt x="348466" y="282550"/>
                  <a:pt x="348466" y="283795"/>
                </a:cubicBezTo>
                <a:lnTo>
                  <a:pt x="348466" y="379622"/>
                </a:lnTo>
                <a:cubicBezTo>
                  <a:pt x="348466" y="379622"/>
                  <a:pt x="348466" y="379622"/>
                  <a:pt x="349710" y="379622"/>
                </a:cubicBezTo>
                <a:lnTo>
                  <a:pt x="445538" y="379622"/>
                </a:lnTo>
                <a:cubicBezTo>
                  <a:pt x="446782" y="379622"/>
                  <a:pt x="446782" y="379622"/>
                  <a:pt x="446782" y="379622"/>
                </a:cubicBezTo>
                <a:lnTo>
                  <a:pt x="446782" y="283795"/>
                </a:lnTo>
                <a:cubicBezTo>
                  <a:pt x="446782" y="282550"/>
                  <a:pt x="446782" y="282550"/>
                  <a:pt x="445538" y="282550"/>
                </a:cubicBezTo>
                <a:close/>
                <a:moveTo>
                  <a:pt x="124250" y="282550"/>
                </a:moveTo>
                <a:cubicBezTo>
                  <a:pt x="124250" y="282550"/>
                  <a:pt x="124250" y="282550"/>
                  <a:pt x="124250" y="283795"/>
                </a:cubicBezTo>
                <a:lnTo>
                  <a:pt x="124250" y="379622"/>
                </a:lnTo>
                <a:lnTo>
                  <a:pt x="219336" y="379622"/>
                </a:lnTo>
                <a:cubicBezTo>
                  <a:pt x="220572" y="379622"/>
                  <a:pt x="220572" y="379622"/>
                  <a:pt x="220572" y="379622"/>
                </a:cubicBezTo>
                <a:lnTo>
                  <a:pt x="220572" y="283795"/>
                </a:lnTo>
                <a:cubicBezTo>
                  <a:pt x="220572" y="282550"/>
                  <a:pt x="220572" y="282550"/>
                  <a:pt x="219336" y="282550"/>
                </a:cubicBezTo>
                <a:close/>
                <a:moveTo>
                  <a:pt x="349710" y="252682"/>
                </a:moveTo>
                <a:lnTo>
                  <a:pt x="445538" y="252682"/>
                </a:lnTo>
                <a:cubicBezTo>
                  <a:pt x="462960" y="252682"/>
                  <a:pt x="476650" y="265127"/>
                  <a:pt x="476650" y="283795"/>
                </a:cubicBezTo>
                <a:lnTo>
                  <a:pt x="476650" y="379622"/>
                </a:lnTo>
                <a:cubicBezTo>
                  <a:pt x="476650" y="397045"/>
                  <a:pt x="462960" y="410735"/>
                  <a:pt x="445538" y="410735"/>
                </a:cubicBezTo>
                <a:lnTo>
                  <a:pt x="349710" y="410735"/>
                </a:lnTo>
                <a:cubicBezTo>
                  <a:pt x="333532" y="410735"/>
                  <a:pt x="318598" y="397045"/>
                  <a:pt x="318598" y="379622"/>
                </a:cubicBezTo>
                <a:lnTo>
                  <a:pt x="318598" y="283795"/>
                </a:lnTo>
                <a:cubicBezTo>
                  <a:pt x="318598" y="265127"/>
                  <a:pt x="333532" y="252682"/>
                  <a:pt x="349710" y="252682"/>
                </a:cubicBezTo>
                <a:close/>
                <a:moveTo>
                  <a:pt x="124250" y="252682"/>
                </a:moveTo>
                <a:lnTo>
                  <a:pt x="219336" y="252682"/>
                </a:lnTo>
                <a:cubicBezTo>
                  <a:pt x="236626" y="252682"/>
                  <a:pt x="251444" y="265127"/>
                  <a:pt x="251444" y="283795"/>
                </a:cubicBezTo>
                <a:lnTo>
                  <a:pt x="251444" y="379622"/>
                </a:lnTo>
                <a:cubicBezTo>
                  <a:pt x="251444" y="397045"/>
                  <a:pt x="236626" y="410735"/>
                  <a:pt x="219336" y="410735"/>
                </a:cubicBezTo>
                <a:lnTo>
                  <a:pt x="124250" y="410735"/>
                </a:lnTo>
                <a:cubicBezTo>
                  <a:pt x="106962" y="410735"/>
                  <a:pt x="93378" y="397045"/>
                  <a:pt x="93378" y="379622"/>
                </a:cubicBezTo>
                <a:lnTo>
                  <a:pt x="93378" y="283795"/>
                </a:lnTo>
                <a:cubicBezTo>
                  <a:pt x="93378" y="265127"/>
                  <a:pt x="106962" y="252682"/>
                  <a:pt x="124250" y="252682"/>
                </a:cubicBezTo>
                <a:close/>
                <a:moveTo>
                  <a:pt x="840890" y="250932"/>
                </a:moveTo>
                <a:cubicBezTo>
                  <a:pt x="833404" y="250932"/>
                  <a:pt x="827166" y="250932"/>
                  <a:pt x="820928" y="253429"/>
                </a:cubicBezTo>
                <a:lnTo>
                  <a:pt x="819680" y="253429"/>
                </a:lnTo>
                <a:cubicBezTo>
                  <a:pt x="815936" y="253429"/>
                  <a:pt x="813442" y="253429"/>
                  <a:pt x="810946" y="254677"/>
                </a:cubicBezTo>
                <a:cubicBezTo>
                  <a:pt x="809698" y="254677"/>
                  <a:pt x="809698" y="254677"/>
                  <a:pt x="808452" y="254677"/>
                </a:cubicBezTo>
                <a:cubicBezTo>
                  <a:pt x="807204" y="255926"/>
                  <a:pt x="803460" y="257174"/>
                  <a:pt x="800966" y="257174"/>
                </a:cubicBezTo>
                <a:cubicBezTo>
                  <a:pt x="799718" y="258422"/>
                  <a:pt x="799718" y="258422"/>
                  <a:pt x="798470" y="258422"/>
                </a:cubicBezTo>
                <a:cubicBezTo>
                  <a:pt x="795976" y="259671"/>
                  <a:pt x="793480" y="260919"/>
                  <a:pt x="792232" y="260919"/>
                </a:cubicBezTo>
                <a:cubicBezTo>
                  <a:pt x="790984" y="262168"/>
                  <a:pt x="788490" y="262168"/>
                  <a:pt x="787242" y="263416"/>
                </a:cubicBezTo>
                <a:cubicBezTo>
                  <a:pt x="785994" y="264665"/>
                  <a:pt x="784746" y="264665"/>
                  <a:pt x="783498" y="265913"/>
                </a:cubicBezTo>
                <a:cubicBezTo>
                  <a:pt x="781004" y="267161"/>
                  <a:pt x="779756" y="268410"/>
                  <a:pt x="777260" y="269658"/>
                </a:cubicBezTo>
                <a:cubicBezTo>
                  <a:pt x="776014" y="269658"/>
                  <a:pt x="776014" y="269658"/>
                  <a:pt x="774766" y="270907"/>
                </a:cubicBezTo>
                <a:cubicBezTo>
                  <a:pt x="762290" y="279646"/>
                  <a:pt x="751062" y="289633"/>
                  <a:pt x="743576" y="302117"/>
                </a:cubicBezTo>
                <a:cubicBezTo>
                  <a:pt x="741080" y="305862"/>
                  <a:pt x="739832" y="308359"/>
                  <a:pt x="737338" y="312104"/>
                </a:cubicBezTo>
                <a:cubicBezTo>
                  <a:pt x="737338" y="312104"/>
                  <a:pt x="737338" y="312104"/>
                  <a:pt x="737338" y="313353"/>
                </a:cubicBezTo>
                <a:cubicBezTo>
                  <a:pt x="736090" y="315850"/>
                  <a:pt x="734842" y="318346"/>
                  <a:pt x="733594" y="320843"/>
                </a:cubicBezTo>
                <a:cubicBezTo>
                  <a:pt x="732346" y="322092"/>
                  <a:pt x="732346" y="322092"/>
                  <a:pt x="732346" y="323340"/>
                </a:cubicBezTo>
                <a:cubicBezTo>
                  <a:pt x="731100" y="325837"/>
                  <a:pt x="729852" y="328334"/>
                  <a:pt x="729852" y="330831"/>
                </a:cubicBezTo>
                <a:cubicBezTo>
                  <a:pt x="728604" y="332079"/>
                  <a:pt x="728604" y="333327"/>
                  <a:pt x="728604" y="333327"/>
                </a:cubicBezTo>
                <a:cubicBezTo>
                  <a:pt x="727356" y="337073"/>
                  <a:pt x="727356" y="339570"/>
                  <a:pt x="727356" y="340818"/>
                </a:cubicBezTo>
                <a:cubicBezTo>
                  <a:pt x="727356" y="343315"/>
                  <a:pt x="726108" y="343315"/>
                  <a:pt x="726108" y="345812"/>
                </a:cubicBezTo>
                <a:cubicBezTo>
                  <a:pt x="724862" y="347060"/>
                  <a:pt x="724862" y="349557"/>
                  <a:pt x="723614" y="353302"/>
                </a:cubicBezTo>
                <a:cubicBezTo>
                  <a:pt x="723614" y="353302"/>
                  <a:pt x="723614" y="354551"/>
                  <a:pt x="723614" y="355799"/>
                </a:cubicBezTo>
                <a:cubicBezTo>
                  <a:pt x="723614" y="359544"/>
                  <a:pt x="723614" y="363289"/>
                  <a:pt x="723614" y="367035"/>
                </a:cubicBezTo>
                <a:cubicBezTo>
                  <a:pt x="723614" y="370780"/>
                  <a:pt x="723614" y="374525"/>
                  <a:pt x="723614" y="378270"/>
                </a:cubicBezTo>
                <a:cubicBezTo>
                  <a:pt x="723614" y="379519"/>
                  <a:pt x="723614" y="380767"/>
                  <a:pt x="723614" y="382016"/>
                </a:cubicBezTo>
                <a:cubicBezTo>
                  <a:pt x="724862" y="384513"/>
                  <a:pt x="724862" y="387009"/>
                  <a:pt x="726108" y="389506"/>
                </a:cubicBezTo>
                <a:cubicBezTo>
                  <a:pt x="726108" y="390755"/>
                  <a:pt x="727356" y="392003"/>
                  <a:pt x="727356" y="393251"/>
                </a:cubicBezTo>
                <a:cubicBezTo>
                  <a:pt x="727356" y="395748"/>
                  <a:pt x="727356" y="398245"/>
                  <a:pt x="728604" y="400742"/>
                </a:cubicBezTo>
                <a:cubicBezTo>
                  <a:pt x="728604" y="401990"/>
                  <a:pt x="728604" y="401990"/>
                  <a:pt x="729852" y="404487"/>
                </a:cubicBezTo>
                <a:cubicBezTo>
                  <a:pt x="729852" y="405736"/>
                  <a:pt x="731100" y="408232"/>
                  <a:pt x="732346" y="411978"/>
                </a:cubicBezTo>
                <a:cubicBezTo>
                  <a:pt x="732346" y="411978"/>
                  <a:pt x="732346" y="413226"/>
                  <a:pt x="733594" y="413226"/>
                </a:cubicBezTo>
                <a:cubicBezTo>
                  <a:pt x="734842" y="416971"/>
                  <a:pt x="736090" y="419468"/>
                  <a:pt x="737338" y="421965"/>
                </a:cubicBezTo>
                <a:cubicBezTo>
                  <a:pt x="737338" y="421965"/>
                  <a:pt x="737338" y="423213"/>
                  <a:pt x="737338" y="424462"/>
                </a:cubicBezTo>
                <a:cubicBezTo>
                  <a:pt x="739832" y="426959"/>
                  <a:pt x="741080" y="429456"/>
                  <a:pt x="743576" y="431952"/>
                </a:cubicBezTo>
                <a:cubicBezTo>
                  <a:pt x="751062" y="444437"/>
                  <a:pt x="762290" y="454424"/>
                  <a:pt x="774766" y="463163"/>
                </a:cubicBezTo>
                <a:cubicBezTo>
                  <a:pt x="776014" y="464411"/>
                  <a:pt x="776014" y="465660"/>
                  <a:pt x="777260" y="465660"/>
                </a:cubicBezTo>
                <a:cubicBezTo>
                  <a:pt x="779756" y="466908"/>
                  <a:pt x="781004" y="468156"/>
                  <a:pt x="783498" y="469405"/>
                </a:cubicBezTo>
                <a:cubicBezTo>
                  <a:pt x="784746" y="469405"/>
                  <a:pt x="785994" y="470653"/>
                  <a:pt x="787242" y="470653"/>
                </a:cubicBezTo>
                <a:cubicBezTo>
                  <a:pt x="788490" y="471902"/>
                  <a:pt x="790984" y="473150"/>
                  <a:pt x="792232" y="473150"/>
                </a:cubicBezTo>
                <a:cubicBezTo>
                  <a:pt x="793480" y="474399"/>
                  <a:pt x="795976" y="474399"/>
                  <a:pt x="798470" y="476895"/>
                </a:cubicBezTo>
                <a:cubicBezTo>
                  <a:pt x="799718" y="476895"/>
                  <a:pt x="799718" y="476895"/>
                  <a:pt x="800966" y="476895"/>
                </a:cubicBezTo>
                <a:cubicBezTo>
                  <a:pt x="803460" y="478144"/>
                  <a:pt x="807204" y="478144"/>
                  <a:pt x="808452" y="479392"/>
                </a:cubicBezTo>
                <a:cubicBezTo>
                  <a:pt x="809698" y="479392"/>
                  <a:pt x="809698" y="479392"/>
                  <a:pt x="810946" y="480641"/>
                </a:cubicBezTo>
                <a:cubicBezTo>
                  <a:pt x="813442" y="480641"/>
                  <a:pt x="815936" y="481889"/>
                  <a:pt x="819680" y="481889"/>
                </a:cubicBezTo>
                <a:lnTo>
                  <a:pt x="820928" y="481889"/>
                </a:lnTo>
                <a:cubicBezTo>
                  <a:pt x="827166" y="483137"/>
                  <a:pt x="833404" y="484386"/>
                  <a:pt x="840890" y="484386"/>
                </a:cubicBezTo>
                <a:cubicBezTo>
                  <a:pt x="904518" y="484386"/>
                  <a:pt x="956916" y="431952"/>
                  <a:pt x="956916" y="367035"/>
                </a:cubicBezTo>
                <a:cubicBezTo>
                  <a:pt x="956916" y="303365"/>
                  <a:pt x="904518" y="250932"/>
                  <a:pt x="840890" y="250932"/>
                </a:cubicBezTo>
                <a:close/>
                <a:moveTo>
                  <a:pt x="29942" y="222218"/>
                </a:moveTo>
                <a:lnTo>
                  <a:pt x="29942" y="654171"/>
                </a:lnTo>
                <a:cubicBezTo>
                  <a:pt x="29942" y="665406"/>
                  <a:pt x="39922" y="674145"/>
                  <a:pt x="51152" y="674145"/>
                </a:cubicBezTo>
                <a:lnTo>
                  <a:pt x="560176" y="674145"/>
                </a:lnTo>
                <a:cubicBezTo>
                  <a:pt x="563920" y="661661"/>
                  <a:pt x="567662" y="649177"/>
                  <a:pt x="572652" y="640438"/>
                </a:cubicBezTo>
                <a:cubicBezTo>
                  <a:pt x="557682" y="637941"/>
                  <a:pt x="545206" y="624209"/>
                  <a:pt x="545206" y="609228"/>
                </a:cubicBezTo>
                <a:lnTo>
                  <a:pt x="545206" y="511851"/>
                </a:lnTo>
                <a:cubicBezTo>
                  <a:pt x="545206" y="495622"/>
                  <a:pt x="558928" y="480641"/>
                  <a:pt x="576396" y="480641"/>
                </a:cubicBezTo>
                <a:lnTo>
                  <a:pt x="672462" y="480641"/>
                </a:lnTo>
                <a:cubicBezTo>
                  <a:pt x="689928" y="480641"/>
                  <a:pt x="703652" y="495622"/>
                  <a:pt x="703652" y="511851"/>
                </a:cubicBezTo>
                <a:lnTo>
                  <a:pt x="703652" y="568030"/>
                </a:lnTo>
                <a:lnTo>
                  <a:pt x="802214" y="568030"/>
                </a:lnTo>
                <a:lnTo>
                  <a:pt x="802214" y="509354"/>
                </a:lnTo>
                <a:cubicBezTo>
                  <a:pt x="802214" y="508106"/>
                  <a:pt x="800966" y="508106"/>
                  <a:pt x="800966" y="508106"/>
                </a:cubicBezTo>
                <a:cubicBezTo>
                  <a:pt x="798470" y="508106"/>
                  <a:pt x="794728" y="506857"/>
                  <a:pt x="792232" y="505609"/>
                </a:cubicBezTo>
                <a:cubicBezTo>
                  <a:pt x="790984" y="505609"/>
                  <a:pt x="788490" y="504361"/>
                  <a:pt x="787242" y="504361"/>
                </a:cubicBezTo>
                <a:cubicBezTo>
                  <a:pt x="785994" y="503112"/>
                  <a:pt x="783498" y="503112"/>
                  <a:pt x="781004" y="501864"/>
                </a:cubicBezTo>
                <a:cubicBezTo>
                  <a:pt x="778508" y="500615"/>
                  <a:pt x="776014" y="499367"/>
                  <a:pt x="773518" y="498119"/>
                </a:cubicBezTo>
                <a:cubicBezTo>
                  <a:pt x="772270" y="496870"/>
                  <a:pt x="771022" y="496870"/>
                  <a:pt x="769776" y="495622"/>
                </a:cubicBezTo>
                <a:cubicBezTo>
                  <a:pt x="757300" y="489380"/>
                  <a:pt x="746070" y="480641"/>
                  <a:pt x="736090" y="470653"/>
                </a:cubicBezTo>
                <a:cubicBezTo>
                  <a:pt x="732346" y="466908"/>
                  <a:pt x="729852" y="464411"/>
                  <a:pt x="727356" y="460666"/>
                </a:cubicBezTo>
                <a:cubicBezTo>
                  <a:pt x="718624" y="449430"/>
                  <a:pt x="711138" y="438194"/>
                  <a:pt x="704900" y="424462"/>
                </a:cubicBezTo>
                <a:cubicBezTo>
                  <a:pt x="702404" y="419468"/>
                  <a:pt x="701156" y="416971"/>
                  <a:pt x="701156" y="411978"/>
                </a:cubicBezTo>
                <a:cubicBezTo>
                  <a:pt x="699908" y="410729"/>
                  <a:pt x="699908" y="410729"/>
                  <a:pt x="699908" y="408232"/>
                </a:cubicBezTo>
                <a:cubicBezTo>
                  <a:pt x="698662" y="405736"/>
                  <a:pt x="697414" y="401990"/>
                  <a:pt x="697414" y="399494"/>
                </a:cubicBezTo>
                <a:cubicBezTo>
                  <a:pt x="697414" y="398245"/>
                  <a:pt x="696166" y="395748"/>
                  <a:pt x="696166" y="394500"/>
                </a:cubicBezTo>
                <a:cubicBezTo>
                  <a:pt x="694918" y="392003"/>
                  <a:pt x="694918" y="388258"/>
                  <a:pt x="694918" y="385761"/>
                </a:cubicBezTo>
                <a:cubicBezTo>
                  <a:pt x="694918" y="384513"/>
                  <a:pt x="694918" y="382016"/>
                  <a:pt x="694918" y="380767"/>
                </a:cubicBezTo>
                <a:cubicBezTo>
                  <a:pt x="693670" y="375774"/>
                  <a:pt x="693670" y="372028"/>
                  <a:pt x="693670" y="367035"/>
                </a:cubicBezTo>
                <a:cubicBezTo>
                  <a:pt x="693670" y="362041"/>
                  <a:pt x="693670" y="358296"/>
                  <a:pt x="694918" y="353302"/>
                </a:cubicBezTo>
                <a:cubicBezTo>
                  <a:pt x="694918" y="352054"/>
                  <a:pt x="694918" y="350805"/>
                  <a:pt x="694918" y="348308"/>
                </a:cubicBezTo>
                <a:cubicBezTo>
                  <a:pt x="694918" y="345812"/>
                  <a:pt x="694918" y="343315"/>
                  <a:pt x="696166" y="339570"/>
                </a:cubicBezTo>
                <a:cubicBezTo>
                  <a:pt x="696166" y="338321"/>
                  <a:pt x="697414" y="337073"/>
                  <a:pt x="697414" y="335824"/>
                </a:cubicBezTo>
                <a:cubicBezTo>
                  <a:pt x="697414" y="332079"/>
                  <a:pt x="698662" y="329582"/>
                  <a:pt x="699908" y="325837"/>
                </a:cubicBezTo>
                <a:cubicBezTo>
                  <a:pt x="699908" y="324589"/>
                  <a:pt x="699908" y="323340"/>
                  <a:pt x="701156" y="322092"/>
                </a:cubicBezTo>
                <a:cubicBezTo>
                  <a:pt x="701156" y="318346"/>
                  <a:pt x="702404" y="314601"/>
                  <a:pt x="704900" y="310856"/>
                </a:cubicBezTo>
                <a:lnTo>
                  <a:pt x="704900" y="309608"/>
                </a:lnTo>
                <a:cubicBezTo>
                  <a:pt x="711138" y="297123"/>
                  <a:pt x="718624" y="284639"/>
                  <a:pt x="727356" y="274652"/>
                </a:cubicBezTo>
                <a:cubicBezTo>
                  <a:pt x="729852" y="269658"/>
                  <a:pt x="732346" y="267161"/>
                  <a:pt x="736090" y="263416"/>
                </a:cubicBezTo>
                <a:cubicBezTo>
                  <a:pt x="746070" y="253429"/>
                  <a:pt x="757300" y="244690"/>
                  <a:pt x="769776" y="238448"/>
                </a:cubicBezTo>
                <a:cubicBezTo>
                  <a:pt x="771022" y="238448"/>
                  <a:pt x="772270" y="237199"/>
                  <a:pt x="773518" y="237199"/>
                </a:cubicBezTo>
                <a:cubicBezTo>
                  <a:pt x="776014" y="234703"/>
                  <a:pt x="778508" y="234703"/>
                  <a:pt x="781004" y="233454"/>
                </a:cubicBezTo>
                <a:cubicBezTo>
                  <a:pt x="783498" y="232206"/>
                  <a:pt x="785994" y="230957"/>
                  <a:pt x="787242" y="230957"/>
                </a:cubicBezTo>
                <a:cubicBezTo>
                  <a:pt x="788490" y="229709"/>
                  <a:pt x="790984" y="229709"/>
                  <a:pt x="792232" y="228460"/>
                </a:cubicBezTo>
                <a:cubicBezTo>
                  <a:pt x="794728" y="227212"/>
                  <a:pt x="798470" y="227212"/>
                  <a:pt x="800966" y="225964"/>
                </a:cubicBezTo>
                <a:cubicBezTo>
                  <a:pt x="800966" y="225964"/>
                  <a:pt x="802214" y="225964"/>
                  <a:pt x="802214" y="224715"/>
                </a:cubicBezTo>
                <a:lnTo>
                  <a:pt x="802214" y="222218"/>
                </a:lnTo>
                <a:lnTo>
                  <a:pt x="46286" y="222218"/>
                </a:lnTo>
                <a:close/>
                <a:moveTo>
                  <a:pt x="51152" y="93631"/>
                </a:moveTo>
                <a:cubicBezTo>
                  <a:pt x="39922" y="93631"/>
                  <a:pt x="29942" y="103619"/>
                  <a:pt x="29942" y="114854"/>
                </a:cubicBezTo>
                <a:lnTo>
                  <a:pt x="29942" y="192256"/>
                </a:lnTo>
                <a:lnTo>
                  <a:pt x="47420" y="192256"/>
                </a:lnTo>
                <a:lnTo>
                  <a:pt x="802214" y="192256"/>
                </a:lnTo>
                <a:lnTo>
                  <a:pt x="802214" y="114854"/>
                </a:lnTo>
                <a:cubicBezTo>
                  <a:pt x="802214" y="103619"/>
                  <a:pt x="793480" y="93631"/>
                  <a:pt x="781004" y="93631"/>
                </a:cubicBezTo>
                <a:lnTo>
                  <a:pt x="703652" y="93631"/>
                </a:lnTo>
                <a:lnTo>
                  <a:pt x="703652" y="111109"/>
                </a:lnTo>
                <a:cubicBezTo>
                  <a:pt x="703652" y="137326"/>
                  <a:pt x="683690" y="158549"/>
                  <a:pt x="657490" y="158549"/>
                </a:cubicBezTo>
                <a:cubicBezTo>
                  <a:pt x="631290" y="158549"/>
                  <a:pt x="610080" y="137326"/>
                  <a:pt x="610080" y="111109"/>
                </a:cubicBezTo>
                <a:lnTo>
                  <a:pt x="610080" y="93631"/>
                </a:lnTo>
                <a:lnTo>
                  <a:pt x="223322" y="93631"/>
                </a:lnTo>
                <a:lnTo>
                  <a:pt x="223322" y="111109"/>
                </a:lnTo>
                <a:cubicBezTo>
                  <a:pt x="223322" y="137326"/>
                  <a:pt x="202112" y="158549"/>
                  <a:pt x="175912" y="158549"/>
                </a:cubicBezTo>
                <a:cubicBezTo>
                  <a:pt x="149712" y="158549"/>
                  <a:pt x="128502" y="137326"/>
                  <a:pt x="128502" y="111109"/>
                </a:cubicBezTo>
                <a:lnTo>
                  <a:pt x="128502" y="93631"/>
                </a:lnTo>
                <a:close/>
                <a:moveTo>
                  <a:pt x="657490" y="29962"/>
                </a:moveTo>
                <a:cubicBezTo>
                  <a:pt x="647510" y="29962"/>
                  <a:pt x="640024" y="37453"/>
                  <a:pt x="640024" y="47440"/>
                </a:cubicBezTo>
                <a:lnTo>
                  <a:pt x="640024" y="64918"/>
                </a:lnTo>
                <a:lnTo>
                  <a:pt x="640024" y="111109"/>
                </a:lnTo>
                <a:cubicBezTo>
                  <a:pt x="640024" y="121097"/>
                  <a:pt x="647510" y="128587"/>
                  <a:pt x="657490" y="128587"/>
                </a:cubicBezTo>
                <a:cubicBezTo>
                  <a:pt x="666224" y="128587"/>
                  <a:pt x="673710" y="121097"/>
                  <a:pt x="673710" y="111109"/>
                </a:cubicBezTo>
                <a:lnTo>
                  <a:pt x="673710" y="64918"/>
                </a:lnTo>
                <a:lnTo>
                  <a:pt x="673710" y="47440"/>
                </a:lnTo>
                <a:cubicBezTo>
                  <a:pt x="673710" y="37453"/>
                  <a:pt x="666224" y="29962"/>
                  <a:pt x="657490" y="29962"/>
                </a:cubicBezTo>
                <a:close/>
                <a:moveTo>
                  <a:pt x="175912" y="29962"/>
                </a:moveTo>
                <a:cubicBezTo>
                  <a:pt x="165932" y="29962"/>
                  <a:pt x="158446" y="37453"/>
                  <a:pt x="158446" y="47440"/>
                </a:cubicBezTo>
                <a:lnTo>
                  <a:pt x="158446" y="64918"/>
                </a:lnTo>
                <a:lnTo>
                  <a:pt x="158446" y="111109"/>
                </a:lnTo>
                <a:cubicBezTo>
                  <a:pt x="158446" y="121097"/>
                  <a:pt x="165932" y="128587"/>
                  <a:pt x="175912" y="128587"/>
                </a:cubicBezTo>
                <a:cubicBezTo>
                  <a:pt x="184646" y="128587"/>
                  <a:pt x="192132" y="121097"/>
                  <a:pt x="192132" y="111109"/>
                </a:cubicBezTo>
                <a:lnTo>
                  <a:pt x="192132" y="64918"/>
                </a:lnTo>
                <a:lnTo>
                  <a:pt x="192132" y="47440"/>
                </a:lnTo>
                <a:cubicBezTo>
                  <a:pt x="192132" y="37453"/>
                  <a:pt x="184646" y="29962"/>
                  <a:pt x="175912" y="29962"/>
                </a:cubicBezTo>
                <a:close/>
                <a:moveTo>
                  <a:pt x="175912" y="0"/>
                </a:moveTo>
                <a:cubicBezTo>
                  <a:pt x="202112" y="0"/>
                  <a:pt x="223322" y="21223"/>
                  <a:pt x="223322" y="47440"/>
                </a:cubicBezTo>
                <a:lnTo>
                  <a:pt x="223322" y="64918"/>
                </a:lnTo>
                <a:lnTo>
                  <a:pt x="610080" y="64918"/>
                </a:lnTo>
                <a:lnTo>
                  <a:pt x="610080" y="47440"/>
                </a:lnTo>
                <a:cubicBezTo>
                  <a:pt x="610080" y="21223"/>
                  <a:pt x="631290" y="0"/>
                  <a:pt x="657490" y="0"/>
                </a:cubicBezTo>
                <a:cubicBezTo>
                  <a:pt x="683690" y="0"/>
                  <a:pt x="703652" y="21223"/>
                  <a:pt x="703652" y="47440"/>
                </a:cubicBezTo>
                <a:lnTo>
                  <a:pt x="703652" y="64918"/>
                </a:lnTo>
                <a:lnTo>
                  <a:pt x="781004" y="64918"/>
                </a:lnTo>
                <a:cubicBezTo>
                  <a:pt x="809698" y="64918"/>
                  <a:pt x="832156" y="87389"/>
                  <a:pt x="832156" y="114854"/>
                </a:cubicBezTo>
                <a:lnTo>
                  <a:pt x="832156" y="220970"/>
                </a:lnTo>
                <a:cubicBezTo>
                  <a:pt x="834652" y="220970"/>
                  <a:pt x="837146" y="220970"/>
                  <a:pt x="840890" y="220970"/>
                </a:cubicBezTo>
                <a:cubicBezTo>
                  <a:pt x="920736" y="220970"/>
                  <a:pt x="986860" y="285888"/>
                  <a:pt x="986860" y="367035"/>
                </a:cubicBezTo>
                <a:lnTo>
                  <a:pt x="977808" y="411793"/>
                </a:lnTo>
                <a:lnTo>
                  <a:pt x="975280" y="424286"/>
                </a:lnTo>
                <a:cubicBezTo>
                  <a:pt x="952940" y="477130"/>
                  <a:pt x="900774" y="514348"/>
                  <a:pt x="840890" y="514348"/>
                </a:cubicBezTo>
                <a:cubicBezTo>
                  <a:pt x="837146" y="514348"/>
                  <a:pt x="834652" y="514348"/>
                  <a:pt x="832156" y="514348"/>
                </a:cubicBezTo>
                <a:lnTo>
                  <a:pt x="832156" y="568030"/>
                </a:lnTo>
                <a:lnTo>
                  <a:pt x="1006822" y="568030"/>
                </a:lnTo>
                <a:cubicBezTo>
                  <a:pt x="1025224" y="568030"/>
                  <a:pt x="1040352" y="569434"/>
                  <a:pt x="1053178" y="573336"/>
                </a:cubicBezTo>
                <a:lnTo>
                  <a:pt x="1053224" y="573364"/>
                </a:lnTo>
                <a:lnTo>
                  <a:pt x="1085732" y="593622"/>
                </a:lnTo>
                <a:cubicBezTo>
                  <a:pt x="1104136" y="613597"/>
                  <a:pt x="1117236" y="647928"/>
                  <a:pt x="1132830" y="705356"/>
                </a:cubicBezTo>
                <a:lnTo>
                  <a:pt x="1151544" y="784006"/>
                </a:lnTo>
                <a:cubicBezTo>
                  <a:pt x="1157782" y="811471"/>
                  <a:pt x="1147802" y="838936"/>
                  <a:pt x="1126592" y="857663"/>
                </a:cubicBezTo>
                <a:cubicBezTo>
                  <a:pt x="1046744" y="922580"/>
                  <a:pt x="945688" y="960033"/>
                  <a:pt x="842136" y="960033"/>
                </a:cubicBezTo>
                <a:cubicBezTo>
                  <a:pt x="738584" y="960033"/>
                  <a:pt x="637528" y="922580"/>
                  <a:pt x="557682" y="857663"/>
                </a:cubicBezTo>
                <a:cubicBezTo>
                  <a:pt x="536472" y="838936"/>
                  <a:pt x="526492" y="811471"/>
                  <a:pt x="532730" y="784006"/>
                </a:cubicBezTo>
                <a:lnTo>
                  <a:pt x="551444" y="705356"/>
                </a:lnTo>
                <a:cubicBezTo>
                  <a:pt x="551444" y="705356"/>
                  <a:pt x="551444" y="705356"/>
                  <a:pt x="551444" y="704107"/>
                </a:cubicBezTo>
                <a:lnTo>
                  <a:pt x="51152" y="704107"/>
                </a:lnTo>
                <a:cubicBezTo>
                  <a:pt x="22456" y="704107"/>
                  <a:pt x="0" y="681636"/>
                  <a:pt x="0" y="654171"/>
                </a:cubicBezTo>
                <a:lnTo>
                  <a:pt x="0" y="114854"/>
                </a:lnTo>
                <a:cubicBezTo>
                  <a:pt x="0" y="87389"/>
                  <a:pt x="22456" y="64918"/>
                  <a:pt x="51152" y="64918"/>
                </a:cubicBezTo>
                <a:lnTo>
                  <a:pt x="128502" y="64918"/>
                </a:lnTo>
                <a:lnTo>
                  <a:pt x="128502" y="47440"/>
                </a:lnTo>
                <a:cubicBezTo>
                  <a:pt x="128502" y="21223"/>
                  <a:pt x="149712" y="0"/>
                  <a:pt x="175912" y="0"/>
                </a:cubicBezTo>
                <a:close/>
              </a:path>
            </a:pathLst>
          </a:custGeom>
          <a:solidFill>
            <a:schemeClr val="bg1"/>
          </a:solidFill>
          <a:ln>
            <a:noFill/>
          </a:ln>
          <a:effectLst/>
        </p:spPr>
        <p:txBody>
          <a:bodyPr wrap="square" anchor="ctr">
            <a:noAutofit/>
          </a:bodyPr>
          <a:lstStyle/>
          <a:p>
            <a:endParaRPr lang="en-US" sz="3599" dirty="0">
              <a:latin typeface="Poppins" pitchFamily="2" charset="77"/>
            </a:endParaRPr>
          </a:p>
        </p:txBody>
      </p:sp>
    </p:spTree>
    <p:extLst>
      <p:ext uri="{BB962C8B-B14F-4D97-AF65-F5344CB8AC3E}">
        <p14:creationId xmlns:p14="http://schemas.microsoft.com/office/powerpoint/2010/main" val="19040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129" y="373300"/>
            <a:ext cx="8645591" cy="700206"/>
          </a:xfrm>
        </p:spPr>
        <p:txBody>
          <a:bodyPr/>
          <a:lstStyle/>
          <a:p>
            <a:r>
              <a:rPr lang="en-US" dirty="0"/>
              <a:t>NVIVO software</a:t>
            </a:r>
          </a:p>
        </p:txBody>
      </p:sp>
      <p:pic>
        <p:nvPicPr>
          <p:cNvPr id="4" name="Picture 3"/>
          <p:cNvPicPr>
            <a:picLocks noChangeAspect="1"/>
          </p:cNvPicPr>
          <p:nvPr/>
        </p:nvPicPr>
        <p:blipFill>
          <a:blip r:embed="rId2"/>
          <a:stretch>
            <a:fillRect/>
          </a:stretch>
        </p:blipFill>
        <p:spPr>
          <a:xfrm>
            <a:off x="3620750" y="1231047"/>
            <a:ext cx="7643918" cy="4805830"/>
          </a:xfrm>
          <a:prstGeom prst="rect">
            <a:avLst/>
          </a:prstGeom>
        </p:spPr>
      </p:pic>
      <p:pic>
        <p:nvPicPr>
          <p:cNvPr id="1026" name="Picture 2" descr="Data Analysis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44" y="373300"/>
            <a:ext cx="958785" cy="9587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968307" y="2854952"/>
            <a:ext cx="3758414" cy="3551257"/>
          </a:xfrm>
          <a:prstGeom prst="rect">
            <a:avLst/>
          </a:prstGeom>
        </p:spPr>
      </p:pic>
      <p:sp>
        <p:nvSpPr>
          <p:cNvPr id="7" name="TextBox 6">
            <a:extLst>
              <a:ext uri="{FF2B5EF4-FFF2-40B4-BE49-F238E27FC236}">
                <a16:creationId xmlns:a16="http://schemas.microsoft.com/office/drawing/2014/main" id="{BB983F24-9A65-4E5E-8F6B-FA67C2C85114}"/>
              </a:ext>
            </a:extLst>
          </p:cNvPr>
          <p:cNvSpPr txBox="1"/>
          <p:nvPr/>
        </p:nvSpPr>
        <p:spPr>
          <a:xfrm>
            <a:off x="4277576" y="6301056"/>
            <a:ext cx="4240696" cy="369332"/>
          </a:xfrm>
          <a:prstGeom prst="rect">
            <a:avLst/>
          </a:prstGeom>
          <a:noFill/>
        </p:spPr>
        <p:txBody>
          <a:bodyPr wrap="square" rtlCol="0">
            <a:spAutoFit/>
          </a:bodyPr>
          <a:lstStyle/>
          <a:p>
            <a:r>
              <a:rPr lang="en-US" b="1" dirty="0"/>
              <a:t>Coding framework by NVivo 12 Pro</a:t>
            </a:r>
          </a:p>
        </p:txBody>
      </p:sp>
    </p:spTree>
    <p:extLst>
      <p:ext uri="{BB962C8B-B14F-4D97-AF65-F5344CB8AC3E}">
        <p14:creationId xmlns:p14="http://schemas.microsoft.com/office/powerpoint/2010/main" val="186133956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10939</TotalTime>
  <Words>1475</Words>
  <Application>Microsoft Office PowerPoint</Application>
  <PresentationFormat>Widescreen</PresentationFormat>
  <Paragraphs>168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Rounded MT Bold</vt:lpstr>
      <vt:lpstr>Calibri</vt:lpstr>
      <vt:lpstr>Franklin Gothic Book</vt:lpstr>
      <vt:lpstr>Lato Light</vt:lpstr>
      <vt:lpstr>Poppins</vt:lpstr>
      <vt:lpstr>Crop</vt:lpstr>
      <vt:lpstr>The impact of COVID-19 on Antimicrobial Stewardship implementation in United Arab Emirates hospitals –  an exploration informed by the Consolidated Framework for Implementation Research</vt:lpstr>
      <vt:lpstr>Authors</vt:lpstr>
      <vt:lpstr>Conflict of interest</vt:lpstr>
      <vt:lpstr>Background and aim</vt:lpstr>
      <vt:lpstr>PowerPoint Presentation</vt:lpstr>
      <vt:lpstr>PowerPoint Presentation</vt:lpstr>
      <vt:lpstr>Methods</vt:lpstr>
      <vt:lpstr>Methods</vt:lpstr>
      <vt:lpstr>NVIVO software</vt:lpstr>
      <vt:lpstr>Results A. Population demographics</vt:lpstr>
      <vt:lpstr>Results B. Hospital demographics</vt:lpstr>
      <vt:lpstr>Results C. Main themes identified</vt:lpstr>
      <vt:lpstr>Theme one: Increased complexity of ASP implementation and resulting changes in prescribing behaviour influenced by COVID-19</vt:lpstr>
      <vt:lpstr>Theme two Adaptations, networking and cosmopolitanism (external networking) to enhance integration of COVID-19 management in ASP services</vt:lpstr>
      <vt:lpstr>Theme three Adaptations and networking to support continuity of ASP implementation process</vt:lpstr>
      <vt:lpstr>CFIR constructs identified as barriers mapped to corresponding themes</vt:lpstr>
      <vt:lpstr>CFIR constructs identified as facilitators mapped to corresponding themes</vt:lpstr>
      <vt:lpstr>Conclusion</vt:lpstr>
      <vt:lpstr>References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implementation of  antimicrobial stewardship programmes  in acute care hospitals  of United Arab Emirates</dc:title>
  <dc:creator>NORTAN HASHAD (1614872)</dc:creator>
  <cp:lastModifiedBy>Leah Morrison (lib)</cp:lastModifiedBy>
  <cp:revision>117</cp:revision>
  <dcterms:created xsi:type="dcterms:W3CDTF">2020-11-06T05:27:39Z</dcterms:created>
  <dcterms:modified xsi:type="dcterms:W3CDTF">2024-01-18T11:58:53Z</dcterms:modified>
</cp:coreProperties>
</file>