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3" r:id="rId6"/>
    <p:sldId id="282" r:id="rId7"/>
    <p:sldId id="318" r:id="rId8"/>
    <p:sldId id="284" r:id="rId9"/>
    <p:sldId id="288" r:id="rId10"/>
    <p:sldId id="285" r:id="rId11"/>
    <p:sldId id="286" r:id="rId12"/>
    <p:sldId id="295" r:id="rId13"/>
    <p:sldId id="287" r:id="rId14"/>
    <p:sldId id="291" r:id="rId15"/>
    <p:sldId id="262" r:id="rId16"/>
    <p:sldId id="258" r:id="rId17"/>
    <p:sldId id="260" r:id="rId18"/>
    <p:sldId id="263" r:id="rId19"/>
    <p:sldId id="293" r:id="rId20"/>
    <p:sldId id="294" r:id="rId21"/>
    <p:sldId id="296" r:id="rId22"/>
    <p:sldId id="297" r:id="rId23"/>
    <p:sldId id="298" r:id="rId24"/>
    <p:sldId id="299" r:id="rId25"/>
    <p:sldId id="300" r:id="rId26"/>
    <p:sldId id="319" r:id="rId27"/>
    <p:sldId id="301" r:id="rId28"/>
    <p:sldId id="302" r:id="rId29"/>
    <p:sldId id="303" r:id="rId30"/>
    <p:sldId id="304" r:id="rId31"/>
    <p:sldId id="314" r:id="rId32"/>
    <p:sldId id="316" r:id="rId33"/>
    <p:sldId id="269" r:id="rId34"/>
    <p:sldId id="311" r:id="rId35"/>
    <p:sldId id="312" r:id="rId36"/>
    <p:sldId id="307" r:id="rId37"/>
    <p:sldId id="308" r:id="rId38"/>
    <p:sldId id="310" r:id="rId39"/>
    <p:sldId id="289" r:id="rId40"/>
    <p:sldId id="31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F86E7-BF32-C312-39D3-7DE45CCE13EA}" v="346" dt="2023-10-25T11:18:28.856"/>
    <p1510:client id="{9F5CAB38-B1D4-4A3A-BE09-5D6558968116}" v="12" dt="2023-10-24T09:06:23.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5" d="100"/>
          <a:sy n="155" d="100"/>
        </p:scale>
        <p:origin x="54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6FF6D-6DEB-432D-BCB0-7A849369C24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35F0567-F366-43CD-B38A-5D335CA6D194}">
      <dgm:prSet/>
      <dgm:spPr/>
      <dgm:t>
        <a:bodyPr/>
        <a:lstStyle/>
        <a:p>
          <a:r>
            <a:rPr lang="en-US"/>
            <a:t>Have a knowledge of the concept of competency-based undergraduate pharmacy education.</a:t>
          </a:r>
          <a:r>
            <a:rPr lang="en-GB"/>
            <a:t> </a:t>
          </a:r>
          <a:endParaRPr lang="en-US"/>
        </a:p>
      </dgm:t>
    </dgm:pt>
    <dgm:pt modelId="{7C4B82A2-8A0F-409C-B9B6-F853C2F327FE}" type="parTrans" cxnId="{09CDB89D-A0A3-448E-A7F9-F69A75538683}">
      <dgm:prSet/>
      <dgm:spPr/>
      <dgm:t>
        <a:bodyPr/>
        <a:lstStyle/>
        <a:p>
          <a:endParaRPr lang="en-US"/>
        </a:p>
      </dgm:t>
    </dgm:pt>
    <dgm:pt modelId="{C8B39E4B-2D12-474B-98BD-1152DE545C05}" type="sibTrans" cxnId="{09CDB89D-A0A3-448E-A7F9-F69A75538683}">
      <dgm:prSet/>
      <dgm:spPr/>
      <dgm:t>
        <a:bodyPr/>
        <a:lstStyle/>
        <a:p>
          <a:endParaRPr lang="en-US"/>
        </a:p>
      </dgm:t>
    </dgm:pt>
    <dgm:pt modelId="{460D6AB9-B4C5-4CEB-84B4-1146150381F6}">
      <dgm:prSet/>
      <dgm:spPr/>
      <dgm:t>
        <a:bodyPr/>
        <a:lstStyle/>
        <a:p>
          <a:r>
            <a:rPr lang="en-US" dirty="0"/>
            <a:t>Have an understanding of ways of embedding competency-based teaching of antimicrobial stewardship (AMS) in the undergraduate pharmacy curriculum.</a:t>
          </a:r>
          <a:r>
            <a:rPr lang="en-GB" dirty="0"/>
            <a:t> </a:t>
          </a:r>
          <a:endParaRPr lang="en-US" dirty="0"/>
        </a:p>
      </dgm:t>
    </dgm:pt>
    <dgm:pt modelId="{754193CF-B367-4BFE-83B1-E12E281E48EE}" type="parTrans" cxnId="{652E2514-D181-4B88-AD06-CB6944B2E232}">
      <dgm:prSet/>
      <dgm:spPr/>
      <dgm:t>
        <a:bodyPr/>
        <a:lstStyle/>
        <a:p>
          <a:endParaRPr lang="en-US"/>
        </a:p>
      </dgm:t>
    </dgm:pt>
    <dgm:pt modelId="{5CAD8AF7-8C9C-4707-B7FA-B9C8BE4A2FBF}" type="sibTrans" cxnId="{652E2514-D181-4B88-AD06-CB6944B2E232}">
      <dgm:prSet/>
      <dgm:spPr/>
      <dgm:t>
        <a:bodyPr/>
        <a:lstStyle/>
        <a:p>
          <a:endParaRPr lang="en-US"/>
        </a:p>
      </dgm:t>
    </dgm:pt>
    <dgm:pt modelId="{31D8137D-541B-48CF-BBA1-A4A0CD4E81AC}">
      <dgm:prSet/>
      <dgm:spPr/>
      <dgm:t>
        <a:bodyPr/>
        <a:lstStyle/>
        <a:p>
          <a:r>
            <a:rPr lang="en-US" dirty="0"/>
            <a:t>Have an appreciation of the strengths and limitations of different pedagogical approaches to competency-based teaching of AMS.</a:t>
          </a:r>
          <a:r>
            <a:rPr lang="en-GB" dirty="0"/>
            <a:t> </a:t>
          </a:r>
          <a:endParaRPr lang="en-US" dirty="0"/>
        </a:p>
      </dgm:t>
    </dgm:pt>
    <dgm:pt modelId="{F5670E4D-27A1-47ED-9E68-20C356EEBA94}" type="parTrans" cxnId="{B1E70401-EB0F-4507-8C58-52FDA19B35CD}">
      <dgm:prSet/>
      <dgm:spPr/>
      <dgm:t>
        <a:bodyPr/>
        <a:lstStyle/>
        <a:p>
          <a:endParaRPr lang="en-US"/>
        </a:p>
      </dgm:t>
    </dgm:pt>
    <dgm:pt modelId="{C8DDEC65-60AE-4159-AABB-CA7FEACB2635}" type="sibTrans" cxnId="{B1E70401-EB0F-4507-8C58-52FDA19B35CD}">
      <dgm:prSet/>
      <dgm:spPr/>
      <dgm:t>
        <a:bodyPr/>
        <a:lstStyle/>
        <a:p>
          <a:endParaRPr lang="en-US"/>
        </a:p>
      </dgm:t>
    </dgm:pt>
    <dgm:pt modelId="{586E7A16-00EC-460B-9809-7CDACB0A378B}">
      <dgm:prSet/>
      <dgm:spPr/>
      <dgm:t>
        <a:bodyPr/>
        <a:lstStyle/>
        <a:p>
          <a:r>
            <a:rPr lang="en-US" dirty="0"/>
            <a:t>Be able to apply principles of competency-based teaching of AMS for case-based teaching scenarios.</a:t>
          </a:r>
          <a:r>
            <a:rPr lang="en-GB" dirty="0"/>
            <a:t> </a:t>
          </a:r>
          <a:endParaRPr lang="en-US" dirty="0"/>
        </a:p>
      </dgm:t>
    </dgm:pt>
    <dgm:pt modelId="{14508FAA-535F-48B6-8ABF-D303F2AC4BCB}" type="parTrans" cxnId="{6ECCE8A1-F328-4274-9243-2F45E326706A}">
      <dgm:prSet/>
      <dgm:spPr/>
      <dgm:t>
        <a:bodyPr/>
        <a:lstStyle/>
        <a:p>
          <a:endParaRPr lang="en-US"/>
        </a:p>
      </dgm:t>
    </dgm:pt>
    <dgm:pt modelId="{099E4DCF-0160-47A4-A3FF-99704EF6C15F}" type="sibTrans" cxnId="{6ECCE8A1-F328-4274-9243-2F45E326706A}">
      <dgm:prSet/>
      <dgm:spPr/>
      <dgm:t>
        <a:bodyPr/>
        <a:lstStyle/>
        <a:p>
          <a:endParaRPr lang="en-US"/>
        </a:p>
      </dgm:t>
    </dgm:pt>
    <dgm:pt modelId="{1EC89841-531B-46B4-810C-4829EEEBB2A9}" type="pres">
      <dgm:prSet presAssocID="{4C46FF6D-6DEB-432D-BCB0-7A849369C246}" presName="linear" presStyleCnt="0">
        <dgm:presLayoutVars>
          <dgm:animLvl val="lvl"/>
          <dgm:resizeHandles val="exact"/>
        </dgm:presLayoutVars>
      </dgm:prSet>
      <dgm:spPr/>
    </dgm:pt>
    <dgm:pt modelId="{16844F3F-7EE5-4C1C-828D-A544295D91CA}" type="pres">
      <dgm:prSet presAssocID="{435F0567-F366-43CD-B38A-5D335CA6D194}" presName="parentText" presStyleLbl="node1" presStyleIdx="0" presStyleCnt="4">
        <dgm:presLayoutVars>
          <dgm:chMax val="0"/>
          <dgm:bulletEnabled val="1"/>
        </dgm:presLayoutVars>
      </dgm:prSet>
      <dgm:spPr/>
    </dgm:pt>
    <dgm:pt modelId="{BC91F148-13A6-4DA6-B45E-D57635D2EA60}" type="pres">
      <dgm:prSet presAssocID="{C8B39E4B-2D12-474B-98BD-1152DE545C05}" presName="spacer" presStyleCnt="0"/>
      <dgm:spPr/>
    </dgm:pt>
    <dgm:pt modelId="{50FD30D0-7A18-4391-AC1E-6EFE61A448AC}" type="pres">
      <dgm:prSet presAssocID="{460D6AB9-B4C5-4CEB-84B4-1146150381F6}" presName="parentText" presStyleLbl="node1" presStyleIdx="1" presStyleCnt="4">
        <dgm:presLayoutVars>
          <dgm:chMax val="0"/>
          <dgm:bulletEnabled val="1"/>
        </dgm:presLayoutVars>
      </dgm:prSet>
      <dgm:spPr/>
    </dgm:pt>
    <dgm:pt modelId="{8C533656-5FCD-4FF4-85BE-602B23C42935}" type="pres">
      <dgm:prSet presAssocID="{5CAD8AF7-8C9C-4707-B7FA-B9C8BE4A2FBF}" presName="spacer" presStyleCnt="0"/>
      <dgm:spPr/>
    </dgm:pt>
    <dgm:pt modelId="{00304426-6A38-4705-AF48-4261FC9071D3}" type="pres">
      <dgm:prSet presAssocID="{31D8137D-541B-48CF-BBA1-A4A0CD4E81AC}" presName="parentText" presStyleLbl="node1" presStyleIdx="2" presStyleCnt="4">
        <dgm:presLayoutVars>
          <dgm:chMax val="0"/>
          <dgm:bulletEnabled val="1"/>
        </dgm:presLayoutVars>
      </dgm:prSet>
      <dgm:spPr/>
    </dgm:pt>
    <dgm:pt modelId="{B6CC8AEB-8B23-4CEA-B72B-B3D24C9179D3}" type="pres">
      <dgm:prSet presAssocID="{C8DDEC65-60AE-4159-AABB-CA7FEACB2635}" presName="spacer" presStyleCnt="0"/>
      <dgm:spPr/>
    </dgm:pt>
    <dgm:pt modelId="{AB1B95F1-6BD5-42B1-90C2-725471177764}" type="pres">
      <dgm:prSet presAssocID="{586E7A16-00EC-460B-9809-7CDACB0A378B}" presName="parentText" presStyleLbl="node1" presStyleIdx="3" presStyleCnt="4">
        <dgm:presLayoutVars>
          <dgm:chMax val="0"/>
          <dgm:bulletEnabled val="1"/>
        </dgm:presLayoutVars>
      </dgm:prSet>
      <dgm:spPr/>
    </dgm:pt>
  </dgm:ptLst>
  <dgm:cxnLst>
    <dgm:cxn modelId="{B1E70401-EB0F-4507-8C58-52FDA19B35CD}" srcId="{4C46FF6D-6DEB-432D-BCB0-7A849369C246}" destId="{31D8137D-541B-48CF-BBA1-A4A0CD4E81AC}" srcOrd="2" destOrd="0" parTransId="{F5670E4D-27A1-47ED-9E68-20C356EEBA94}" sibTransId="{C8DDEC65-60AE-4159-AABB-CA7FEACB2635}"/>
    <dgm:cxn modelId="{1161EE03-736E-45A1-8176-36BDF2B93EF6}" type="presOf" srcId="{460D6AB9-B4C5-4CEB-84B4-1146150381F6}" destId="{50FD30D0-7A18-4391-AC1E-6EFE61A448AC}" srcOrd="0" destOrd="0" presId="urn:microsoft.com/office/officeart/2005/8/layout/vList2"/>
    <dgm:cxn modelId="{652E2514-D181-4B88-AD06-CB6944B2E232}" srcId="{4C46FF6D-6DEB-432D-BCB0-7A849369C246}" destId="{460D6AB9-B4C5-4CEB-84B4-1146150381F6}" srcOrd="1" destOrd="0" parTransId="{754193CF-B367-4BFE-83B1-E12E281E48EE}" sibTransId="{5CAD8AF7-8C9C-4707-B7FA-B9C8BE4A2FBF}"/>
    <dgm:cxn modelId="{B6AC1E28-EEA9-49D2-954A-C2B02A9DAE31}" type="presOf" srcId="{435F0567-F366-43CD-B38A-5D335CA6D194}" destId="{16844F3F-7EE5-4C1C-828D-A544295D91CA}" srcOrd="0" destOrd="0" presId="urn:microsoft.com/office/officeart/2005/8/layout/vList2"/>
    <dgm:cxn modelId="{09CDB89D-A0A3-448E-A7F9-F69A75538683}" srcId="{4C46FF6D-6DEB-432D-BCB0-7A849369C246}" destId="{435F0567-F366-43CD-B38A-5D335CA6D194}" srcOrd="0" destOrd="0" parTransId="{7C4B82A2-8A0F-409C-B9B6-F853C2F327FE}" sibTransId="{C8B39E4B-2D12-474B-98BD-1152DE545C05}"/>
    <dgm:cxn modelId="{6ECCE8A1-F328-4274-9243-2F45E326706A}" srcId="{4C46FF6D-6DEB-432D-BCB0-7A849369C246}" destId="{586E7A16-00EC-460B-9809-7CDACB0A378B}" srcOrd="3" destOrd="0" parTransId="{14508FAA-535F-48B6-8ABF-D303F2AC4BCB}" sibTransId="{099E4DCF-0160-47A4-A3FF-99704EF6C15F}"/>
    <dgm:cxn modelId="{0817C2AF-6A75-4522-93CD-3573357BEF24}" type="presOf" srcId="{31D8137D-541B-48CF-BBA1-A4A0CD4E81AC}" destId="{00304426-6A38-4705-AF48-4261FC9071D3}" srcOrd="0" destOrd="0" presId="urn:microsoft.com/office/officeart/2005/8/layout/vList2"/>
    <dgm:cxn modelId="{04A412BC-C14C-4800-BF42-26058F4F369F}" type="presOf" srcId="{586E7A16-00EC-460B-9809-7CDACB0A378B}" destId="{AB1B95F1-6BD5-42B1-90C2-725471177764}" srcOrd="0" destOrd="0" presId="urn:microsoft.com/office/officeart/2005/8/layout/vList2"/>
    <dgm:cxn modelId="{AEED59D2-8166-43E2-BE15-AE8A05F758A4}" type="presOf" srcId="{4C46FF6D-6DEB-432D-BCB0-7A849369C246}" destId="{1EC89841-531B-46B4-810C-4829EEEBB2A9}" srcOrd="0" destOrd="0" presId="urn:microsoft.com/office/officeart/2005/8/layout/vList2"/>
    <dgm:cxn modelId="{3CDEAB49-723A-4F15-B9CC-AC5A8F59F274}" type="presParOf" srcId="{1EC89841-531B-46B4-810C-4829EEEBB2A9}" destId="{16844F3F-7EE5-4C1C-828D-A544295D91CA}" srcOrd="0" destOrd="0" presId="urn:microsoft.com/office/officeart/2005/8/layout/vList2"/>
    <dgm:cxn modelId="{0EA79B86-F19B-4187-B6C7-F004D8369066}" type="presParOf" srcId="{1EC89841-531B-46B4-810C-4829EEEBB2A9}" destId="{BC91F148-13A6-4DA6-B45E-D57635D2EA60}" srcOrd="1" destOrd="0" presId="urn:microsoft.com/office/officeart/2005/8/layout/vList2"/>
    <dgm:cxn modelId="{51687290-E1D5-45DF-853D-694845432649}" type="presParOf" srcId="{1EC89841-531B-46B4-810C-4829EEEBB2A9}" destId="{50FD30D0-7A18-4391-AC1E-6EFE61A448AC}" srcOrd="2" destOrd="0" presId="urn:microsoft.com/office/officeart/2005/8/layout/vList2"/>
    <dgm:cxn modelId="{F74BF700-37EF-4612-A508-98AB9B3F5E4C}" type="presParOf" srcId="{1EC89841-531B-46B4-810C-4829EEEBB2A9}" destId="{8C533656-5FCD-4FF4-85BE-602B23C42935}" srcOrd="3" destOrd="0" presId="urn:microsoft.com/office/officeart/2005/8/layout/vList2"/>
    <dgm:cxn modelId="{EB561CCF-C96C-477B-9BCB-36E0E61BE216}" type="presParOf" srcId="{1EC89841-531B-46B4-810C-4829EEEBB2A9}" destId="{00304426-6A38-4705-AF48-4261FC9071D3}" srcOrd="4" destOrd="0" presId="urn:microsoft.com/office/officeart/2005/8/layout/vList2"/>
    <dgm:cxn modelId="{0A2EC114-8F6D-496E-9300-3A0170A8A7FD}" type="presParOf" srcId="{1EC89841-531B-46B4-810C-4829EEEBB2A9}" destId="{B6CC8AEB-8B23-4CEA-B72B-B3D24C9179D3}" srcOrd="5" destOrd="0" presId="urn:microsoft.com/office/officeart/2005/8/layout/vList2"/>
    <dgm:cxn modelId="{5527BEDA-682A-496A-890A-ECA30B4AE4C7}" type="presParOf" srcId="{1EC89841-531B-46B4-810C-4829EEEBB2A9}" destId="{AB1B95F1-6BD5-42B1-90C2-72547117776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B95183-5476-4AB9-AFD7-5BE36B5A7B9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0C07814-8140-43F3-B916-A70C2F815B48}">
      <dgm:prSet/>
      <dgm:spPr/>
      <dgm:t>
        <a:bodyPr/>
        <a:lstStyle/>
        <a:p>
          <a:r>
            <a:rPr lang="en-US" dirty="0"/>
            <a:t>5 years: 4 years UG and 1 year foundation training in </a:t>
          </a:r>
          <a:r>
            <a:rPr lang="en-US" dirty="0">
              <a:latin typeface="Calibri Light" panose="020F0302020204030204"/>
            </a:rPr>
            <a:t>practice</a:t>
          </a:r>
          <a:endParaRPr lang="en-US" dirty="0"/>
        </a:p>
      </dgm:t>
    </dgm:pt>
    <dgm:pt modelId="{6EE81EC6-7EFD-48C4-B837-944DA698F309}" type="parTrans" cxnId="{D2B50E99-F0CE-480C-A5FB-ED07D4E40A9B}">
      <dgm:prSet/>
      <dgm:spPr/>
      <dgm:t>
        <a:bodyPr/>
        <a:lstStyle/>
        <a:p>
          <a:endParaRPr lang="en-US"/>
        </a:p>
      </dgm:t>
    </dgm:pt>
    <dgm:pt modelId="{E9E80F69-636F-422D-8784-943E88B3B383}" type="sibTrans" cxnId="{D2B50E99-F0CE-480C-A5FB-ED07D4E40A9B}">
      <dgm:prSet/>
      <dgm:spPr/>
      <dgm:t>
        <a:bodyPr/>
        <a:lstStyle/>
        <a:p>
          <a:endParaRPr lang="en-US"/>
        </a:p>
      </dgm:t>
    </dgm:pt>
    <dgm:pt modelId="{75943E81-5321-4B32-9EC4-D00311772A34}">
      <dgm:prSet/>
      <dgm:spPr/>
      <dgm:t>
        <a:bodyPr/>
        <a:lstStyle/>
        <a:p>
          <a:r>
            <a:rPr lang="en-US" dirty="0"/>
            <a:t>Student/trainee pharmacists’ skills, knowledge, understanding and professional </a:t>
          </a:r>
          <a:r>
            <a:rPr lang="en-US" dirty="0" err="1"/>
            <a:t>behaviours</a:t>
          </a:r>
          <a:r>
            <a:rPr lang="en-US" dirty="0"/>
            <a:t> will progress throughout their initial education and training. </a:t>
          </a:r>
        </a:p>
      </dgm:t>
    </dgm:pt>
    <dgm:pt modelId="{6BCB7BCB-0213-41D1-B1B1-02F6AD242168}" type="parTrans" cxnId="{10BF12BC-1ED4-4509-9CC7-0BA88E04E20C}">
      <dgm:prSet/>
      <dgm:spPr/>
      <dgm:t>
        <a:bodyPr/>
        <a:lstStyle/>
        <a:p>
          <a:endParaRPr lang="en-US"/>
        </a:p>
      </dgm:t>
    </dgm:pt>
    <dgm:pt modelId="{1E469669-9240-4ADD-AF82-BF44E3B24FE3}" type="sibTrans" cxnId="{10BF12BC-1ED4-4509-9CC7-0BA88E04E20C}">
      <dgm:prSet/>
      <dgm:spPr/>
      <dgm:t>
        <a:bodyPr/>
        <a:lstStyle/>
        <a:p>
          <a:endParaRPr lang="en-US"/>
        </a:p>
      </dgm:t>
    </dgm:pt>
    <dgm:pt modelId="{1FC305F6-041E-4046-8EA5-5833B6E6CFAA}">
      <dgm:prSet/>
      <dgm:spPr/>
      <dgm:t>
        <a:bodyPr/>
        <a:lstStyle/>
        <a:p>
          <a:pPr rtl="0"/>
          <a:r>
            <a:rPr lang="en-US" dirty="0"/>
            <a:t>As they go through their </a:t>
          </a:r>
          <a:r>
            <a:rPr lang="en-US" dirty="0" err="1"/>
            <a:t>MPharm</a:t>
          </a:r>
          <a:r>
            <a:rPr lang="en-US" dirty="0"/>
            <a:t> degree they will be expected to demonstrate the learning outcomes to a greater depth, breadth and degree of complexity.</a:t>
          </a:r>
          <a:r>
            <a:rPr lang="en-US" dirty="0">
              <a:latin typeface="Calibri Light" panose="020F0302020204030204"/>
            </a:rPr>
            <a:t> </a:t>
          </a:r>
        </a:p>
      </dgm:t>
    </dgm:pt>
    <dgm:pt modelId="{8F111582-9CC9-44FC-9510-B574D4C9CBA5}" type="parTrans" cxnId="{689A67D6-588A-4229-84F6-5B6D7BB8846F}">
      <dgm:prSet/>
      <dgm:spPr/>
      <dgm:t>
        <a:bodyPr/>
        <a:lstStyle/>
        <a:p>
          <a:endParaRPr lang="en-US"/>
        </a:p>
      </dgm:t>
    </dgm:pt>
    <dgm:pt modelId="{95DF7943-5803-4549-9B44-9CDC310EAF57}" type="sibTrans" cxnId="{689A67D6-588A-4229-84F6-5B6D7BB8846F}">
      <dgm:prSet/>
      <dgm:spPr/>
      <dgm:t>
        <a:bodyPr/>
        <a:lstStyle/>
        <a:p>
          <a:endParaRPr lang="en-US"/>
        </a:p>
      </dgm:t>
    </dgm:pt>
    <dgm:pt modelId="{395AF9F1-F512-4C48-9370-66E07A27CAB4}">
      <dgm:prSet/>
      <dgm:spPr/>
      <dgm:t>
        <a:bodyPr/>
        <a:lstStyle/>
        <a:p>
          <a:pPr rtl="0"/>
          <a:r>
            <a:rPr lang="en-US" dirty="0"/>
            <a:t>The foundation training year will further expose student/trainee pharmacists to new situations and environments.</a:t>
          </a:r>
          <a:r>
            <a:rPr lang="en-US" dirty="0">
              <a:latin typeface="Calibri Light" panose="020F0302020204030204"/>
            </a:rPr>
            <a:t> </a:t>
          </a:r>
          <a:endParaRPr lang="en-US" dirty="0"/>
        </a:p>
      </dgm:t>
    </dgm:pt>
    <dgm:pt modelId="{BC44A591-1163-4F9F-828C-CD4722FB2276}" type="parTrans" cxnId="{CDE67D2D-EFC7-41A6-B675-373E5ADA80E2}">
      <dgm:prSet/>
      <dgm:spPr/>
      <dgm:t>
        <a:bodyPr/>
        <a:lstStyle/>
        <a:p>
          <a:endParaRPr lang="en-US"/>
        </a:p>
      </dgm:t>
    </dgm:pt>
    <dgm:pt modelId="{E42B8A92-68E9-4AC0-968D-55FFBD0D0192}" type="sibTrans" cxnId="{CDE67D2D-EFC7-41A6-B675-373E5ADA80E2}">
      <dgm:prSet/>
      <dgm:spPr/>
      <dgm:t>
        <a:bodyPr/>
        <a:lstStyle/>
        <a:p>
          <a:endParaRPr lang="en-US"/>
        </a:p>
      </dgm:t>
    </dgm:pt>
    <dgm:pt modelId="{C2B449BC-C322-4FE5-A81B-B4A9A7D7D29F}">
      <dgm:prSet/>
      <dgm:spPr/>
      <dgm:t>
        <a:bodyPr/>
        <a:lstStyle/>
        <a:p>
          <a:r>
            <a:rPr lang="en-US" dirty="0"/>
            <a:t>This will give them opportunities to build upon their knowledge and skills and demonstrate these with patients in clinical settings.</a:t>
          </a:r>
        </a:p>
      </dgm:t>
    </dgm:pt>
    <dgm:pt modelId="{08BB93FD-5CD1-457D-83F4-6DC014E04668}" type="parTrans" cxnId="{9D99C829-F304-4C3F-A60A-57BB996895E8}">
      <dgm:prSet/>
      <dgm:spPr/>
      <dgm:t>
        <a:bodyPr/>
        <a:lstStyle/>
        <a:p>
          <a:endParaRPr lang="en-US"/>
        </a:p>
      </dgm:t>
    </dgm:pt>
    <dgm:pt modelId="{CAB9FC35-3ED1-4CD4-A331-45530708A8B5}" type="sibTrans" cxnId="{9D99C829-F304-4C3F-A60A-57BB996895E8}">
      <dgm:prSet/>
      <dgm:spPr/>
      <dgm:t>
        <a:bodyPr/>
        <a:lstStyle/>
        <a:p>
          <a:endParaRPr lang="en-US"/>
        </a:p>
      </dgm:t>
    </dgm:pt>
    <dgm:pt modelId="{E09F7EDA-BA59-4F16-930E-F4E8E8402BA8}">
      <dgm:prSet phldr="0"/>
      <dgm:spPr/>
      <dgm:t>
        <a:bodyPr/>
        <a:lstStyle/>
        <a:p>
          <a:pPr rtl="0"/>
          <a:r>
            <a:rPr lang="en-US" dirty="0">
              <a:latin typeface="Calibri Light"/>
              <a:cs typeface="Arial"/>
            </a:rPr>
            <a:t>Structured upon a competency-based, spiral curriculum</a:t>
          </a:r>
          <a:endParaRPr lang="en-US" dirty="0">
            <a:latin typeface="Calibri Light" panose="020F0302020204030204"/>
          </a:endParaRPr>
        </a:p>
      </dgm:t>
    </dgm:pt>
    <dgm:pt modelId="{2DB34BF0-D671-4AA7-A6F3-F2B0917FD5E7}" type="parTrans" cxnId="{D4000754-E46A-483A-9F11-D51AC8E49F0C}">
      <dgm:prSet/>
      <dgm:spPr/>
      <dgm:t>
        <a:bodyPr/>
        <a:lstStyle/>
        <a:p>
          <a:endParaRPr lang="en-GB"/>
        </a:p>
      </dgm:t>
    </dgm:pt>
    <dgm:pt modelId="{A48EB823-8A75-46E8-9A43-AF824691D752}" type="sibTrans" cxnId="{D4000754-E46A-483A-9F11-D51AC8E49F0C}">
      <dgm:prSet/>
      <dgm:spPr/>
      <dgm:t>
        <a:bodyPr/>
        <a:lstStyle/>
        <a:p>
          <a:endParaRPr lang="en-GB"/>
        </a:p>
      </dgm:t>
    </dgm:pt>
    <dgm:pt modelId="{68866EB4-F825-4969-83D0-D68887354AF8}" type="pres">
      <dgm:prSet presAssocID="{F4B95183-5476-4AB9-AFD7-5BE36B5A7B98}" presName="linear" presStyleCnt="0">
        <dgm:presLayoutVars>
          <dgm:animLvl val="lvl"/>
          <dgm:resizeHandles val="exact"/>
        </dgm:presLayoutVars>
      </dgm:prSet>
      <dgm:spPr/>
    </dgm:pt>
    <dgm:pt modelId="{46B079DC-D59E-4B37-AE6D-B85620163A02}" type="pres">
      <dgm:prSet presAssocID="{C0C07814-8140-43F3-B916-A70C2F815B48}" presName="parentText" presStyleLbl="node1" presStyleIdx="0" presStyleCnt="6">
        <dgm:presLayoutVars>
          <dgm:chMax val="0"/>
          <dgm:bulletEnabled val="1"/>
        </dgm:presLayoutVars>
      </dgm:prSet>
      <dgm:spPr/>
    </dgm:pt>
    <dgm:pt modelId="{8EDD5D76-7B4A-45EE-8E0F-684F8FB1C6B9}" type="pres">
      <dgm:prSet presAssocID="{E9E80F69-636F-422D-8784-943E88B3B383}" presName="spacer" presStyleCnt="0"/>
      <dgm:spPr/>
    </dgm:pt>
    <dgm:pt modelId="{FA333A39-5DE8-4570-B564-0EB047D8663B}" type="pres">
      <dgm:prSet presAssocID="{E09F7EDA-BA59-4F16-930E-F4E8E8402BA8}" presName="parentText" presStyleLbl="node1" presStyleIdx="1" presStyleCnt="6">
        <dgm:presLayoutVars>
          <dgm:chMax val="0"/>
          <dgm:bulletEnabled val="1"/>
        </dgm:presLayoutVars>
      </dgm:prSet>
      <dgm:spPr/>
    </dgm:pt>
    <dgm:pt modelId="{C2AFD491-3A4A-40AF-8878-5EB5E51B3D2E}" type="pres">
      <dgm:prSet presAssocID="{A48EB823-8A75-46E8-9A43-AF824691D752}" presName="spacer" presStyleCnt="0"/>
      <dgm:spPr/>
    </dgm:pt>
    <dgm:pt modelId="{8864C744-C3B1-405E-A293-ECF604FC9185}" type="pres">
      <dgm:prSet presAssocID="{75943E81-5321-4B32-9EC4-D00311772A34}" presName="parentText" presStyleLbl="node1" presStyleIdx="2" presStyleCnt="6">
        <dgm:presLayoutVars>
          <dgm:chMax val="0"/>
          <dgm:bulletEnabled val="1"/>
        </dgm:presLayoutVars>
      </dgm:prSet>
      <dgm:spPr/>
    </dgm:pt>
    <dgm:pt modelId="{73B9F3F8-5C1B-4BEE-93BE-61799E419037}" type="pres">
      <dgm:prSet presAssocID="{1E469669-9240-4ADD-AF82-BF44E3B24FE3}" presName="spacer" presStyleCnt="0"/>
      <dgm:spPr/>
    </dgm:pt>
    <dgm:pt modelId="{A2F6EA1A-26A2-4F4B-A763-057DB87C7506}" type="pres">
      <dgm:prSet presAssocID="{1FC305F6-041E-4046-8EA5-5833B6E6CFAA}" presName="parentText" presStyleLbl="node1" presStyleIdx="3" presStyleCnt="6">
        <dgm:presLayoutVars>
          <dgm:chMax val="0"/>
          <dgm:bulletEnabled val="1"/>
        </dgm:presLayoutVars>
      </dgm:prSet>
      <dgm:spPr/>
    </dgm:pt>
    <dgm:pt modelId="{1AB92712-E7D5-43A0-A770-757B637C92A4}" type="pres">
      <dgm:prSet presAssocID="{95DF7943-5803-4549-9B44-9CDC310EAF57}" presName="spacer" presStyleCnt="0"/>
      <dgm:spPr/>
    </dgm:pt>
    <dgm:pt modelId="{7ABDA8D7-27F3-44EC-BDF9-DC6E7E8650C6}" type="pres">
      <dgm:prSet presAssocID="{395AF9F1-F512-4C48-9370-66E07A27CAB4}" presName="parentText" presStyleLbl="node1" presStyleIdx="4" presStyleCnt="6">
        <dgm:presLayoutVars>
          <dgm:chMax val="0"/>
          <dgm:bulletEnabled val="1"/>
        </dgm:presLayoutVars>
      </dgm:prSet>
      <dgm:spPr/>
    </dgm:pt>
    <dgm:pt modelId="{22B539FE-5508-468D-B9AD-0A3FB40493F7}" type="pres">
      <dgm:prSet presAssocID="{E42B8A92-68E9-4AC0-968D-55FFBD0D0192}" presName="spacer" presStyleCnt="0"/>
      <dgm:spPr/>
    </dgm:pt>
    <dgm:pt modelId="{284D17C8-D02D-4AA6-9ACE-EB2F03B07436}" type="pres">
      <dgm:prSet presAssocID="{C2B449BC-C322-4FE5-A81B-B4A9A7D7D29F}" presName="parentText" presStyleLbl="node1" presStyleIdx="5" presStyleCnt="6">
        <dgm:presLayoutVars>
          <dgm:chMax val="0"/>
          <dgm:bulletEnabled val="1"/>
        </dgm:presLayoutVars>
      </dgm:prSet>
      <dgm:spPr/>
    </dgm:pt>
  </dgm:ptLst>
  <dgm:cxnLst>
    <dgm:cxn modelId="{097BE21C-7BDD-4E44-B58A-AC3610FDF636}" type="presOf" srcId="{395AF9F1-F512-4C48-9370-66E07A27CAB4}" destId="{7ABDA8D7-27F3-44EC-BDF9-DC6E7E8650C6}" srcOrd="0" destOrd="0" presId="urn:microsoft.com/office/officeart/2005/8/layout/vList2"/>
    <dgm:cxn modelId="{9D99C829-F304-4C3F-A60A-57BB996895E8}" srcId="{F4B95183-5476-4AB9-AFD7-5BE36B5A7B98}" destId="{C2B449BC-C322-4FE5-A81B-B4A9A7D7D29F}" srcOrd="5" destOrd="0" parTransId="{08BB93FD-5CD1-457D-83F4-6DC014E04668}" sibTransId="{CAB9FC35-3ED1-4CD4-A331-45530708A8B5}"/>
    <dgm:cxn modelId="{CDE67D2D-EFC7-41A6-B675-373E5ADA80E2}" srcId="{F4B95183-5476-4AB9-AFD7-5BE36B5A7B98}" destId="{395AF9F1-F512-4C48-9370-66E07A27CAB4}" srcOrd="4" destOrd="0" parTransId="{BC44A591-1163-4F9F-828C-CD4722FB2276}" sibTransId="{E42B8A92-68E9-4AC0-968D-55FFBD0D0192}"/>
    <dgm:cxn modelId="{15B54638-A836-4063-A4B6-BFBC060EDD56}" type="presOf" srcId="{E09F7EDA-BA59-4F16-930E-F4E8E8402BA8}" destId="{FA333A39-5DE8-4570-B564-0EB047D8663B}" srcOrd="0" destOrd="0" presId="urn:microsoft.com/office/officeart/2005/8/layout/vList2"/>
    <dgm:cxn modelId="{714EA370-AD13-492D-B4DF-DD8BFEFC751B}" type="presOf" srcId="{1FC305F6-041E-4046-8EA5-5833B6E6CFAA}" destId="{A2F6EA1A-26A2-4F4B-A763-057DB87C7506}" srcOrd="0" destOrd="0" presId="urn:microsoft.com/office/officeart/2005/8/layout/vList2"/>
    <dgm:cxn modelId="{D4000754-E46A-483A-9F11-D51AC8E49F0C}" srcId="{F4B95183-5476-4AB9-AFD7-5BE36B5A7B98}" destId="{E09F7EDA-BA59-4F16-930E-F4E8E8402BA8}" srcOrd="1" destOrd="0" parTransId="{2DB34BF0-D671-4AA7-A6F3-F2B0917FD5E7}" sibTransId="{A48EB823-8A75-46E8-9A43-AF824691D752}"/>
    <dgm:cxn modelId="{D2B50E99-F0CE-480C-A5FB-ED07D4E40A9B}" srcId="{F4B95183-5476-4AB9-AFD7-5BE36B5A7B98}" destId="{C0C07814-8140-43F3-B916-A70C2F815B48}" srcOrd="0" destOrd="0" parTransId="{6EE81EC6-7EFD-48C4-B837-944DA698F309}" sibTransId="{E9E80F69-636F-422D-8784-943E88B3B383}"/>
    <dgm:cxn modelId="{657D35A9-AFFA-4773-B7CF-359ED74EFDB9}" type="presOf" srcId="{75943E81-5321-4B32-9EC4-D00311772A34}" destId="{8864C744-C3B1-405E-A293-ECF604FC9185}" srcOrd="0" destOrd="0" presId="urn:microsoft.com/office/officeart/2005/8/layout/vList2"/>
    <dgm:cxn modelId="{21A7A1AD-88BE-4F2B-8932-5E11AA96AFE0}" type="presOf" srcId="{C0C07814-8140-43F3-B916-A70C2F815B48}" destId="{46B079DC-D59E-4B37-AE6D-B85620163A02}" srcOrd="0" destOrd="0" presId="urn:microsoft.com/office/officeart/2005/8/layout/vList2"/>
    <dgm:cxn modelId="{FAEDDEB0-195B-4872-9945-DB53E244DB99}" type="presOf" srcId="{F4B95183-5476-4AB9-AFD7-5BE36B5A7B98}" destId="{68866EB4-F825-4969-83D0-D68887354AF8}" srcOrd="0" destOrd="0" presId="urn:microsoft.com/office/officeart/2005/8/layout/vList2"/>
    <dgm:cxn modelId="{DDDDCAB6-CD77-477D-B775-F18A79453D0C}" type="presOf" srcId="{C2B449BC-C322-4FE5-A81B-B4A9A7D7D29F}" destId="{284D17C8-D02D-4AA6-9ACE-EB2F03B07436}" srcOrd="0" destOrd="0" presId="urn:microsoft.com/office/officeart/2005/8/layout/vList2"/>
    <dgm:cxn modelId="{10BF12BC-1ED4-4509-9CC7-0BA88E04E20C}" srcId="{F4B95183-5476-4AB9-AFD7-5BE36B5A7B98}" destId="{75943E81-5321-4B32-9EC4-D00311772A34}" srcOrd="2" destOrd="0" parTransId="{6BCB7BCB-0213-41D1-B1B1-02F6AD242168}" sibTransId="{1E469669-9240-4ADD-AF82-BF44E3B24FE3}"/>
    <dgm:cxn modelId="{689A67D6-588A-4229-84F6-5B6D7BB8846F}" srcId="{F4B95183-5476-4AB9-AFD7-5BE36B5A7B98}" destId="{1FC305F6-041E-4046-8EA5-5833B6E6CFAA}" srcOrd="3" destOrd="0" parTransId="{8F111582-9CC9-44FC-9510-B574D4C9CBA5}" sibTransId="{95DF7943-5803-4549-9B44-9CDC310EAF57}"/>
    <dgm:cxn modelId="{CE30B907-992A-45CC-84FD-078E22423710}" type="presParOf" srcId="{68866EB4-F825-4969-83D0-D68887354AF8}" destId="{46B079DC-D59E-4B37-AE6D-B85620163A02}" srcOrd="0" destOrd="0" presId="urn:microsoft.com/office/officeart/2005/8/layout/vList2"/>
    <dgm:cxn modelId="{8D95E1CD-5D95-4BFB-AF93-3168861A733E}" type="presParOf" srcId="{68866EB4-F825-4969-83D0-D68887354AF8}" destId="{8EDD5D76-7B4A-45EE-8E0F-684F8FB1C6B9}" srcOrd="1" destOrd="0" presId="urn:microsoft.com/office/officeart/2005/8/layout/vList2"/>
    <dgm:cxn modelId="{19BEFE94-A5D7-4B95-825E-2DF6E2FFA842}" type="presParOf" srcId="{68866EB4-F825-4969-83D0-D68887354AF8}" destId="{FA333A39-5DE8-4570-B564-0EB047D8663B}" srcOrd="2" destOrd="0" presId="urn:microsoft.com/office/officeart/2005/8/layout/vList2"/>
    <dgm:cxn modelId="{F3246B8B-972B-4DFD-8110-DEDD275BDD03}" type="presParOf" srcId="{68866EB4-F825-4969-83D0-D68887354AF8}" destId="{C2AFD491-3A4A-40AF-8878-5EB5E51B3D2E}" srcOrd="3" destOrd="0" presId="urn:microsoft.com/office/officeart/2005/8/layout/vList2"/>
    <dgm:cxn modelId="{6F0F98CB-B79D-4396-B417-01798CE7E8D0}" type="presParOf" srcId="{68866EB4-F825-4969-83D0-D68887354AF8}" destId="{8864C744-C3B1-405E-A293-ECF604FC9185}" srcOrd="4" destOrd="0" presId="urn:microsoft.com/office/officeart/2005/8/layout/vList2"/>
    <dgm:cxn modelId="{1E300D65-F0D1-4A70-81CA-C014433A2939}" type="presParOf" srcId="{68866EB4-F825-4969-83D0-D68887354AF8}" destId="{73B9F3F8-5C1B-4BEE-93BE-61799E419037}" srcOrd="5" destOrd="0" presId="urn:microsoft.com/office/officeart/2005/8/layout/vList2"/>
    <dgm:cxn modelId="{C89BCFEC-C475-4734-A90E-FBB082BD6586}" type="presParOf" srcId="{68866EB4-F825-4969-83D0-D68887354AF8}" destId="{A2F6EA1A-26A2-4F4B-A763-057DB87C7506}" srcOrd="6" destOrd="0" presId="urn:microsoft.com/office/officeart/2005/8/layout/vList2"/>
    <dgm:cxn modelId="{B65FF531-6AED-4916-B5AA-9D6C1AE6378C}" type="presParOf" srcId="{68866EB4-F825-4969-83D0-D68887354AF8}" destId="{1AB92712-E7D5-43A0-A770-757B637C92A4}" srcOrd="7" destOrd="0" presId="urn:microsoft.com/office/officeart/2005/8/layout/vList2"/>
    <dgm:cxn modelId="{55074DBB-4C59-4911-96F5-57A9F1C326E7}" type="presParOf" srcId="{68866EB4-F825-4969-83D0-D68887354AF8}" destId="{7ABDA8D7-27F3-44EC-BDF9-DC6E7E8650C6}" srcOrd="8" destOrd="0" presId="urn:microsoft.com/office/officeart/2005/8/layout/vList2"/>
    <dgm:cxn modelId="{6F389D5C-F396-46BF-83EA-24B648429D48}" type="presParOf" srcId="{68866EB4-F825-4969-83D0-D68887354AF8}" destId="{22B539FE-5508-468D-B9AD-0A3FB40493F7}" srcOrd="9" destOrd="0" presId="urn:microsoft.com/office/officeart/2005/8/layout/vList2"/>
    <dgm:cxn modelId="{9A4F0025-CA8F-4BBB-BF6B-A8A2079D75CD}" type="presParOf" srcId="{68866EB4-F825-4969-83D0-D68887354AF8}" destId="{284D17C8-D02D-4AA6-9ACE-EB2F03B0743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39BB8B-6F05-4052-B55E-B43C0E10438C}" type="doc">
      <dgm:prSet loTypeId="urn:microsoft.com/office/officeart/2005/8/layout/pyramid2" loCatId="pyramid" qsTypeId="urn:microsoft.com/office/officeart/2005/8/quickstyle/simple1" qsCatId="simple" csTypeId="urn:microsoft.com/office/officeart/2005/8/colors/accent3_2" csCatId="accent3" phldr="1"/>
      <dgm:spPr/>
    </dgm:pt>
    <dgm:pt modelId="{4D1ED5FC-5AD6-4FEB-B32D-C9FFCD3DA6B3}">
      <dgm:prSet phldrT="[Text]" custT="1"/>
      <dgm:spPr/>
      <dgm:t>
        <a:bodyPr/>
        <a:lstStyle/>
        <a:p>
          <a:r>
            <a:rPr lang="en-US" sz="1400" dirty="0"/>
            <a:t>Incorporation to combine in more complex case-based discussion linking all facts provided to a specific patient</a:t>
          </a:r>
          <a:r>
            <a:rPr lang="en-US" sz="1400" dirty="0">
              <a:latin typeface="Calibri Light" panose="020F0302020204030204"/>
            </a:rPr>
            <a:t>  </a:t>
          </a:r>
          <a:r>
            <a:rPr lang="en-US" sz="1400" dirty="0"/>
            <a:t>e.g Descriptor 26: Understand the importance of following local antimicrobial policies (</a:t>
          </a:r>
          <a:r>
            <a:rPr lang="en-US" sz="1400" dirty="0" err="1"/>
            <a:t>i.e</a:t>
          </a:r>
          <a:r>
            <a:rPr lang="en-US" sz="1400" dirty="0"/>
            <a:t> their development is based on local resistance patterns) and follow these policies in practice.</a:t>
          </a:r>
          <a:r>
            <a:rPr lang="en-US" sz="1400" dirty="0">
              <a:latin typeface="Calibri Light" panose="020F0302020204030204"/>
            </a:rPr>
            <a:t> </a:t>
          </a:r>
          <a:r>
            <a:rPr lang="en-US" sz="1400" dirty="0"/>
            <a:t>Assessment is by responding to set cases given</a:t>
          </a:r>
          <a:endParaRPr lang="en-US" sz="1400" dirty="0" err="1"/>
        </a:p>
        <a:p>
          <a:r>
            <a:rPr lang="en-US" sz="1400" b="1" dirty="0"/>
            <a:t>SHOWS HOW</a:t>
          </a:r>
          <a:endParaRPr lang="en-GB" sz="1400" b="1" dirty="0"/>
        </a:p>
      </dgm:t>
    </dgm:pt>
    <dgm:pt modelId="{57C9C23D-C570-46BD-8B8F-4EECF1C10954}" type="parTrans" cxnId="{5276D768-F0F5-4BE7-8EB0-EAA4F54F6D3F}">
      <dgm:prSet/>
      <dgm:spPr/>
      <dgm:t>
        <a:bodyPr/>
        <a:lstStyle/>
        <a:p>
          <a:endParaRPr lang="en-GB"/>
        </a:p>
      </dgm:t>
    </dgm:pt>
    <dgm:pt modelId="{44849BEF-17B9-49AA-B8D1-4E9117F67B71}" type="sibTrans" cxnId="{5276D768-F0F5-4BE7-8EB0-EAA4F54F6D3F}">
      <dgm:prSet/>
      <dgm:spPr/>
      <dgm:t>
        <a:bodyPr/>
        <a:lstStyle/>
        <a:p>
          <a:endParaRPr lang="en-GB"/>
        </a:p>
      </dgm:t>
    </dgm:pt>
    <dgm:pt modelId="{06C74CCF-20C2-46C2-8168-1B9198631138}">
      <dgm:prSet phldrT="[Text]" custT="1"/>
      <dgm:spPr/>
      <dgm:t>
        <a:bodyPr/>
        <a:lstStyle/>
        <a:p>
          <a:r>
            <a:rPr lang="en-US" sz="1400" dirty="0"/>
            <a:t>Case based discussion with more interpretation of facts</a:t>
          </a:r>
          <a:r>
            <a:rPr lang="en-US" sz="1400" dirty="0">
              <a:latin typeface="Calibri Light" panose="020F0302020204030204"/>
            </a:rPr>
            <a:t>. </a:t>
          </a:r>
          <a:r>
            <a:rPr lang="en-US" sz="1400" dirty="0"/>
            <a:t>e.g. Descriptor 24: Explain why self-limiting bacteria or viral infections are unlikely to benefit from antibiotics: starts to focus on the application of knowledge</a:t>
          </a:r>
          <a:r>
            <a:rPr lang="en-US" sz="1400" dirty="0">
              <a:latin typeface="Calibri Light" panose="020F0302020204030204"/>
            </a:rPr>
            <a:t>.</a:t>
          </a:r>
          <a:endParaRPr lang="en-US" sz="1400" dirty="0"/>
        </a:p>
        <a:p>
          <a:r>
            <a:rPr lang="en-US" sz="1400" b="1" dirty="0"/>
            <a:t>KNOWS HOW</a:t>
          </a:r>
          <a:endParaRPr lang="en-GB" sz="1400" b="1" dirty="0"/>
        </a:p>
      </dgm:t>
    </dgm:pt>
    <dgm:pt modelId="{841E8F69-4E30-4A6B-8EB7-221B33052641}" type="parTrans" cxnId="{28AA9383-1D2B-49B7-828D-6CC8BA4ADEC0}">
      <dgm:prSet/>
      <dgm:spPr/>
      <dgm:t>
        <a:bodyPr/>
        <a:lstStyle/>
        <a:p>
          <a:endParaRPr lang="en-GB"/>
        </a:p>
      </dgm:t>
    </dgm:pt>
    <dgm:pt modelId="{2C1817DD-C413-417E-B270-9C0D1957BCE1}" type="sibTrans" cxnId="{28AA9383-1D2B-49B7-828D-6CC8BA4ADEC0}">
      <dgm:prSet/>
      <dgm:spPr/>
      <dgm:t>
        <a:bodyPr/>
        <a:lstStyle/>
        <a:p>
          <a:endParaRPr lang="en-GB"/>
        </a:p>
      </dgm:t>
    </dgm:pt>
    <dgm:pt modelId="{E29D7F51-AF34-419A-AAC5-D419FE9A2F3B}">
      <dgm:prSet phldrT="[Text]" custT="1"/>
      <dgm:spPr/>
      <dgm:t>
        <a:bodyPr/>
        <a:lstStyle/>
        <a:p>
          <a:r>
            <a:rPr lang="en-US" sz="1400" dirty="0"/>
            <a:t>Didactic teaching and self –directed learning to learn facts</a:t>
          </a:r>
          <a:r>
            <a:rPr lang="en-US" sz="1400" dirty="0">
              <a:latin typeface="Calibri Light" panose="020F0302020204030204"/>
            </a:rPr>
            <a:t>. </a:t>
          </a:r>
          <a:r>
            <a:rPr lang="en-US" sz="1400" dirty="0"/>
            <a:t>eg Descriptor 29: Describe broad-spectrum &amp; narrow spectrum antibiotics and the contribution of broad-spectrum antibiotics to AMR and Descriptor 30: Present and be able to recognize common side effects associated with widely prescribed antibiotics.</a:t>
          </a:r>
          <a:r>
            <a:rPr lang="en-US" sz="1400" dirty="0">
              <a:latin typeface="Calibri Light" panose="020F0302020204030204"/>
            </a:rPr>
            <a:t> </a:t>
          </a:r>
          <a:r>
            <a:rPr lang="en-US" sz="1400" dirty="0"/>
            <a:t>Assessment is by recall of facts: MCQs, short/long questions</a:t>
          </a:r>
        </a:p>
        <a:p>
          <a:r>
            <a:rPr lang="en-US" sz="1400" b="1" dirty="0"/>
            <a:t>KNOWS </a:t>
          </a:r>
          <a:endParaRPr lang="en-GB" sz="1400" b="1" dirty="0"/>
        </a:p>
      </dgm:t>
    </dgm:pt>
    <dgm:pt modelId="{71D51DC4-A824-4E78-B9FE-5ABFADA28974}" type="parTrans" cxnId="{BB6A292E-32B4-4B57-B550-BEB0261C8BB7}">
      <dgm:prSet/>
      <dgm:spPr/>
      <dgm:t>
        <a:bodyPr/>
        <a:lstStyle/>
        <a:p>
          <a:endParaRPr lang="en-GB"/>
        </a:p>
      </dgm:t>
    </dgm:pt>
    <dgm:pt modelId="{51DAE1AB-E8DB-4C6B-9EA5-FBC264E2C4F4}" type="sibTrans" cxnId="{BB6A292E-32B4-4B57-B550-BEB0261C8BB7}">
      <dgm:prSet/>
      <dgm:spPr/>
      <dgm:t>
        <a:bodyPr/>
        <a:lstStyle/>
        <a:p>
          <a:endParaRPr lang="en-GB"/>
        </a:p>
      </dgm:t>
    </dgm:pt>
    <dgm:pt modelId="{80B4B825-4C3E-4F41-8940-3ABD5E773F0B}">
      <dgm:prSet custT="1"/>
      <dgm:spPr/>
      <dgm:t>
        <a:bodyPr/>
        <a:lstStyle/>
        <a:p>
          <a:r>
            <a:rPr lang="en-US" sz="1400" dirty="0"/>
            <a:t>Can make own prescribing decisions independently</a:t>
          </a:r>
          <a:r>
            <a:rPr lang="en-US" sz="1400" dirty="0">
              <a:latin typeface="Calibri Light" panose="020F0302020204030204"/>
            </a:rPr>
            <a:t>. </a:t>
          </a:r>
          <a:r>
            <a:rPr lang="en-US" sz="1400" dirty="0"/>
            <a:t>Assessment is by assessing the action when showing ability: </a:t>
          </a:r>
          <a:r>
            <a:rPr lang="en-US" sz="1400" dirty="0" err="1"/>
            <a:t>eg</a:t>
          </a:r>
          <a:r>
            <a:rPr lang="en-US" sz="1400" dirty="0"/>
            <a:t> Descriptor 26: Understand the importance of following local antimicrobial policies (</a:t>
          </a:r>
          <a:r>
            <a:rPr lang="en-US" sz="1400" dirty="0" err="1"/>
            <a:t>i.e</a:t>
          </a:r>
          <a:r>
            <a:rPr lang="en-US" sz="1400" dirty="0"/>
            <a:t> their development is based on local resistance patterns) and follow these policies in practice.</a:t>
          </a:r>
          <a:r>
            <a:rPr lang="en-US" sz="1400" dirty="0">
              <a:latin typeface="Calibri Light" panose="020F0302020204030204"/>
            </a:rPr>
            <a:t> </a:t>
          </a:r>
          <a:r>
            <a:rPr lang="en-US" sz="1400" dirty="0"/>
            <a:t>OSCE and responding to a case being provided independently, workplace assessment/portfolio</a:t>
          </a:r>
        </a:p>
        <a:p>
          <a:r>
            <a:rPr lang="en-US" sz="1400" b="1" dirty="0"/>
            <a:t>DOES</a:t>
          </a:r>
          <a:endParaRPr lang="en-GB" sz="1400" b="1" dirty="0"/>
        </a:p>
      </dgm:t>
    </dgm:pt>
    <dgm:pt modelId="{F32C33CC-6739-4171-A244-DCBFEA5FCCB2}" type="parTrans" cxnId="{A0E49691-E9D6-4FCF-BF52-2A0136C33C59}">
      <dgm:prSet/>
      <dgm:spPr/>
      <dgm:t>
        <a:bodyPr/>
        <a:lstStyle/>
        <a:p>
          <a:endParaRPr lang="en-GB"/>
        </a:p>
      </dgm:t>
    </dgm:pt>
    <dgm:pt modelId="{DEEAF2A8-39FB-4849-A106-FA998C93F96D}" type="sibTrans" cxnId="{A0E49691-E9D6-4FCF-BF52-2A0136C33C59}">
      <dgm:prSet/>
      <dgm:spPr/>
      <dgm:t>
        <a:bodyPr/>
        <a:lstStyle/>
        <a:p>
          <a:endParaRPr lang="en-GB"/>
        </a:p>
      </dgm:t>
    </dgm:pt>
    <dgm:pt modelId="{3360D8B9-4D93-4823-BC2B-7366AE81D789}" type="pres">
      <dgm:prSet presAssocID="{1D39BB8B-6F05-4052-B55E-B43C0E10438C}" presName="compositeShape" presStyleCnt="0">
        <dgm:presLayoutVars>
          <dgm:dir/>
          <dgm:resizeHandles/>
        </dgm:presLayoutVars>
      </dgm:prSet>
      <dgm:spPr/>
    </dgm:pt>
    <dgm:pt modelId="{534564BF-731E-4F4F-AF28-A051034AC11B}" type="pres">
      <dgm:prSet presAssocID="{1D39BB8B-6F05-4052-B55E-B43C0E10438C}" presName="pyramid" presStyleLbl="node1" presStyleIdx="0" presStyleCnt="1"/>
      <dgm:spPr/>
    </dgm:pt>
    <dgm:pt modelId="{2FD46F17-9C81-4144-B06D-1A863E9113D9}" type="pres">
      <dgm:prSet presAssocID="{1D39BB8B-6F05-4052-B55E-B43C0E10438C}" presName="theList" presStyleCnt="0"/>
      <dgm:spPr/>
    </dgm:pt>
    <dgm:pt modelId="{16A55664-30F1-445D-AC86-A66C0386E9F8}" type="pres">
      <dgm:prSet presAssocID="{80B4B825-4C3E-4F41-8940-3ABD5E773F0B}" presName="aNode" presStyleLbl="fgAcc1" presStyleIdx="0" presStyleCnt="4" custScaleX="253711" custScaleY="708257" custLinFactY="-93639" custLinFactNeighborX="-320" custLinFactNeighborY="-100000">
        <dgm:presLayoutVars>
          <dgm:bulletEnabled val="1"/>
        </dgm:presLayoutVars>
      </dgm:prSet>
      <dgm:spPr/>
    </dgm:pt>
    <dgm:pt modelId="{649EF4FF-9650-44D6-ACBB-2C97A39BDE2E}" type="pres">
      <dgm:prSet presAssocID="{80B4B825-4C3E-4F41-8940-3ABD5E773F0B}" presName="aSpace" presStyleCnt="0"/>
      <dgm:spPr/>
    </dgm:pt>
    <dgm:pt modelId="{A7A11DFE-BDF6-407C-9B25-D68B545DDE8F}" type="pres">
      <dgm:prSet presAssocID="{4D1ED5FC-5AD6-4FEB-B32D-C9FFCD3DA6B3}" presName="aNode" presStyleLbl="fgAcc1" presStyleIdx="1" presStyleCnt="4" custScaleX="253711" custScaleY="574109" custLinFactY="61717" custLinFactNeighborX="-320" custLinFactNeighborY="100000">
        <dgm:presLayoutVars>
          <dgm:bulletEnabled val="1"/>
        </dgm:presLayoutVars>
      </dgm:prSet>
      <dgm:spPr/>
    </dgm:pt>
    <dgm:pt modelId="{F761602B-D034-4E9B-B1F0-1F775FBA71DD}" type="pres">
      <dgm:prSet presAssocID="{4D1ED5FC-5AD6-4FEB-B32D-C9FFCD3DA6B3}" presName="aSpace" presStyleCnt="0"/>
      <dgm:spPr/>
    </dgm:pt>
    <dgm:pt modelId="{E287E957-EF16-461E-98AB-E4C73E81EAE5}" type="pres">
      <dgm:prSet presAssocID="{06C74CCF-20C2-46C2-8168-1B9198631138}" presName="aNode" presStyleLbl="fgAcc1" presStyleIdx="2" presStyleCnt="4" custScaleX="253711" custScaleY="505645" custLinFactY="125745" custLinFactNeighborX="-320" custLinFactNeighborY="200000">
        <dgm:presLayoutVars>
          <dgm:bulletEnabled val="1"/>
        </dgm:presLayoutVars>
      </dgm:prSet>
      <dgm:spPr/>
    </dgm:pt>
    <dgm:pt modelId="{9CD9625B-D644-418A-8E11-D17062EEDAA9}" type="pres">
      <dgm:prSet presAssocID="{06C74CCF-20C2-46C2-8168-1B9198631138}" presName="aSpace" presStyleCnt="0"/>
      <dgm:spPr/>
    </dgm:pt>
    <dgm:pt modelId="{DCDF2776-EA39-46AF-A7B8-F8094567B21D}" type="pres">
      <dgm:prSet presAssocID="{E29D7F51-AF34-419A-AAC5-D419FE9A2F3B}" presName="aNode" presStyleLbl="fgAcc1" presStyleIdx="3" presStyleCnt="4" custScaleX="253711" custScaleY="765476" custLinFactY="222721" custLinFactNeighborX="-353" custLinFactNeighborY="300000">
        <dgm:presLayoutVars>
          <dgm:bulletEnabled val="1"/>
        </dgm:presLayoutVars>
      </dgm:prSet>
      <dgm:spPr/>
    </dgm:pt>
    <dgm:pt modelId="{C324FB58-7107-48BF-84D9-916784ACB788}" type="pres">
      <dgm:prSet presAssocID="{E29D7F51-AF34-419A-AAC5-D419FE9A2F3B}" presName="aSpace" presStyleCnt="0"/>
      <dgm:spPr/>
    </dgm:pt>
  </dgm:ptLst>
  <dgm:cxnLst>
    <dgm:cxn modelId="{64C30E1A-0C42-4D81-BABC-052144F7CB98}" type="presOf" srcId="{80B4B825-4C3E-4F41-8940-3ABD5E773F0B}" destId="{16A55664-30F1-445D-AC86-A66C0386E9F8}" srcOrd="0" destOrd="0" presId="urn:microsoft.com/office/officeart/2005/8/layout/pyramid2"/>
    <dgm:cxn modelId="{BB6A292E-32B4-4B57-B550-BEB0261C8BB7}" srcId="{1D39BB8B-6F05-4052-B55E-B43C0E10438C}" destId="{E29D7F51-AF34-419A-AAC5-D419FE9A2F3B}" srcOrd="3" destOrd="0" parTransId="{71D51DC4-A824-4E78-B9FE-5ABFADA28974}" sibTransId="{51DAE1AB-E8DB-4C6B-9EA5-FBC264E2C4F4}"/>
    <dgm:cxn modelId="{04FC753C-F9FE-4618-9F00-E25513D066DA}" type="presOf" srcId="{E29D7F51-AF34-419A-AAC5-D419FE9A2F3B}" destId="{DCDF2776-EA39-46AF-A7B8-F8094567B21D}" srcOrd="0" destOrd="0" presId="urn:microsoft.com/office/officeart/2005/8/layout/pyramid2"/>
    <dgm:cxn modelId="{5276D768-F0F5-4BE7-8EB0-EAA4F54F6D3F}" srcId="{1D39BB8B-6F05-4052-B55E-B43C0E10438C}" destId="{4D1ED5FC-5AD6-4FEB-B32D-C9FFCD3DA6B3}" srcOrd="1" destOrd="0" parTransId="{57C9C23D-C570-46BD-8B8F-4EECF1C10954}" sibTransId="{44849BEF-17B9-49AA-B8D1-4E9117F67B71}"/>
    <dgm:cxn modelId="{28AA9383-1D2B-49B7-828D-6CC8BA4ADEC0}" srcId="{1D39BB8B-6F05-4052-B55E-B43C0E10438C}" destId="{06C74CCF-20C2-46C2-8168-1B9198631138}" srcOrd="2" destOrd="0" parTransId="{841E8F69-4E30-4A6B-8EB7-221B33052641}" sibTransId="{2C1817DD-C413-417E-B270-9C0D1957BCE1}"/>
    <dgm:cxn modelId="{A0E49691-E9D6-4FCF-BF52-2A0136C33C59}" srcId="{1D39BB8B-6F05-4052-B55E-B43C0E10438C}" destId="{80B4B825-4C3E-4F41-8940-3ABD5E773F0B}" srcOrd="0" destOrd="0" parTransId="{F32C33CC-6739-4171-A244-DCBFEA5FCCB2}" sibTransId="{DEEAF2A8-39FB-4849-A106-FA998C93F96D}"/>
    <dgm:cxn modelId="{CCDC21A8-9D8F-44EE-AA9A-9A7457D456FA}" type="presOf" srcId="{4D1ED5FC-5AD6-4FEB-B32D-C9FFCD3DA6B3}" destId="{A7A11DFE-BDF6-407C-9B25-D68B545DDE8F}" srcOrd="0" destOrd="0" presId="urn:microsoft.com/office/officeart/2005/8/layout/pyramid2"/>
    <dgm:cxn modelId="{6B16AFD8-AF4A-4E13-958E-66522C31A528}" type="presOf" srcId="{06C74CCF-20C2-46C2-8168-1B9198631138}" destId="{E287E957-EF16-461E-98AB-E4C73E81EAE5}" srcOrd="0" destOrd="0" presId="urn:microsoft.com/office/officeart/2005/8/layout/pyramid2"/>
    <dgm:cxn modelId="{C73E44F0-4B69-4F8E-B934-6B40BBA39503}" type="presOf" srcId="{1D39BB8B-6F05-4052-B55E-B43C0E10438C}" destId="{3360D8B9-4D93-4823-BC2B-7366AE81D789}" srcOrd="0" destOrd="0" presId="urn:microsoft.com/office/officeart/2005/8/layout/pyramid2"/>
    <dgm:cxn modelId="{6CBADD53-BBCD-4229-B5CA-862689C0E501}" type="presParOf" srcId="{3360D8B9-4D93-4823-BC2B-7366AE81D789}" destId="{534564BF-731E-4F4F-AF28-A051034AC11B}" srcOrd="0" destOrd="0" presId="urn:microsoft.com/office/officeart/2005/8/layout/pyramid2"/>
    <dgm:cxn modelId="{3B6AD025-9872-4D36-8C5B-785782A2843F}" type="presParOf" srcId="{3360D8B9-4D93-4823-BC2B-7366AE81D789}" destId="{2FD46F17-9C81-4144-B06D-1A863E9113D9}" srcOrd="1" destOrd="0" presId="urn:microsoft.com/office/officeart/2005/8/layout/pyramid2"/>
    <dgm:cxn modelId="{808480A8-CB85-4988-AF4A-0F10AEFC09B5}" type="presParOf" srcId="{2FD46F17-9C81-4144-B06D-1A863E9113D9}" destId="{16A55664-30F1-445D-AC86-A66C0386E9F8}" srcOrd="0" destOrd="0" presId="urn:microsoft.com/office/officeart/2005/8/layout/pyramid2"/>
    <dgm:cxn modelId="{A42F4AAD-05C8-4C1F-AA61-B8A732FB504A}" type="presParOf" srcId="{2FD46F17-9C81-4144-B06D-1A863E9113D9}" destId="{649EF4FF-9650-44D6-ACBB-2C97A39BDE2E}" srcOrd="1" destOrd="0" presId="urn:microsoft.com/office/officeart/2005/8/layout/pyramid2"/>
    <dgm:cxn modelId="{96332A36-4F21-48B5-811A-D2383CFDEA0C}" type="presParOf" srcId="{2FD46F17-9C81-4144-B06D-1A863E9113D9}" destId="{A7A11DFE-BDF6-407C-9B25-D68B545DDE8F}" srcOrd="2" destOrd="0" presId="urn:microsoft.com/office/officeart/2005/8/layout/pyramid2"/>
    <dgm:cxn modelId="{EF139CF0-98DF-4BA2-83FA-4463D2DB12CB}" type="presParOf" srcId="{2FD46F17-9C81-4144-B06D-1A863E9113D9}" destId="{F761602B-D034-4E9B-B1F0-1F775FBA71DD}" srcOrd="3" destOrd="0" presId="urn:microsoft.com/office/officeart/2005/8/layout/pyramid2"/>
    <dgm:cxn modelId="{DE9F9F32-4FEB-4338-B92A-A6912FB27D32}" type="presParOf" srcId="{2FD46F17-9C81-4144-B06D-1A863E9113D9}" destId="{E287E957-EF16-461E-98AB-E4C73E81EAE5}" srcOrd="4" destOrd="0" presId="urn:microsoft.com/office/officeart/2005/8/layout/pyramid2"/>
    <dgm:cxn modelId="{6D39A470-D75A-4102-A05B-5C14A5B4AC83}" type="presParOf" srcId="{2FD46F17-9C81-4144-B06D-1A863E9113D9}" destId="{9CD9625B-D644-418A-8E11-D17062EEDAA9}" srcOrd="5" destOrd="0" presId="urn:microsoft.com/office/officeart/2005/8/layout/pyramid2"/>
    <dgm:cxn modelId="{4D57C7D6-E425-4A32-81FE-0455BAF62D3D}" type="presParOf" srcId="{2FD46F17-9C81-4144-B06D-1A863E9113D9}" destId="{DCDF2776-EA39-46AF-A7B8-F8094567B21D}" srcOrd="6" destOrd="0" presId="urn:microsoft.com/office/officeart/2005/8/layout/pyramid2"/>
    <dgm:cxn modelId="{598F199C-AC16-4D35-8654-478112061948}" type="presParOf" srcId="{2FD46F17-9C81-4144-B06D-1A863E9113D9}" destId="{C324FB58-7107-48BF-84D9-916784ACB78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39BB8B-6F05-4052-B55E-B43C0E10438C}" type="doc">
      <dgm:prSet loTypeId="urn:microsoft.com/office/officeart/2005/8/layout/pyramid2" loCatId="pyramid" qsTypeId="urn:microsoft.com/office/officeart/2005/8/quickstyle/simple1" qsCatId="simple" csTypeId="urn:microsoft.com/office/officeart/2005/8/colors/accent3_2" csCatId="accent3" phldr="1"/>
      <dgm:spPr/>
    </dgm:pt>
    <dgm:pt modelId="{4D1ED5FC-5AD6-4FEB-B32D-C9FFCD3DA6B3}">
      <dgm:prSet phldrT="[Text]" custT="1"/>
      <dgm:spPr/>
      <dgm:t>
        <a:bodyPr/>
        <a:lstStyle/>
        <a:p>
          <a:r>
            <a:rPr lang="en-US" sz="1400"/>
            <a:t>Incorporation to combine in more complex case-based discussion linking all facts provided to a specific patient – e.g. infection recurring after few weeks with link to resistance</a:t>
          </a:r>
        </a:p>
        <a:p>
          <a:r>
            <a:rPr lang="en-US" sz="1400"/>
            <a:t>Assessment is by responding to set cases given </a:t>
          </a:r>
        </a:p>
        <a:p>
          <a:r>
            <a:rPr lang="en-US" sz="1400" b="1"/>
            <a:t>SHOWS HOW</a:t>
          </a:r>
          <a:endParaRPr lang="en-GB" sz="1400" b="1"/>
        </a:p>
      </dgm:t>
    </dgm:pt>
    <dgm:pt modelId="{57C9C23D-C570-46BD-8B8F-4EECF1C10954}" type="parTrans" cxnId="{5276D768-F0F5-4BE7-8EB0-EAA4F54F6D3F}">
      <dgm:prSet/>
      <dgm:spPr/>
      <dgm:t>
        <a:bodyPr/>
        <a:lstStyle/>
        <a:p>
          <a:endParaRPr lang="en-GB"/>
        </a:p>
      </dgm:t>
    </dgm:pt>
    <dgm:pt modelId="{44849BEF-17B9-49AA-B8D1-4E9117F67B71}" type="sibTrans" cxnId="{5276D768-F0F5-4BE7-8EB0-EAA4F54F6D3F}">
      <dgm:prSet/>
      <dgm:spPr/>
      <dgm:t>
        <a:bodyPr/>
        <a:lstStyle/>
        <a:p>
          <a:endParaRPr lang="en-GB"/>
        </a:p>
      </dgm:t>
    </dgm:pt>
    <dgm:pt modelId="{06C74CCF-20C2-46C2-8168-1B9198631138}">
      <dgm:prSet phldrT="[Text]" custT="1"/>
      <dgm:spPr/>
      <dgm:t>
        <a:bodyPr/>
        <a:lstStyle/>
        <a:p>
          <a:r>
            <a:rPr lang="en-US" sz="1400"/>
            <a:t>Case based discussion with more interpretation of facts e.g. C &amp;S reports, Lab parameters; starts to focus on the application of knowledge</a:t>
          </a:r>
        </a:p>
        <a:p>
          <a:r>
            <a:rPr lang="en-US" sz="1400" b="1"/>
            <a:t>KNOWS HOW</a:t>
          </a:r>
          <a:endParaRPr lang="en-GB" sz="1400" b="1"/>
        </a:p>
      </dgm:t>
    </dgm:pt>
    <dgm:pt modelId="{841E8F69-4E30-4A6B-8EB7-221B33052641}" type="parTrans" cxnId="{28AA9383-1D2B-49B7-828D-6CC8BA4ADEC0}">
      <dgm:prSet/>
      <dgm:spPr/>
      <dgm:t>
        <a:bodyPr/>
        <a:lstStyle/>
        <a:p>
          <a:endParaRPr lang="en-GB"/>
        </a:p>
      </dgm:t>
    </dgm:pt>
    <dgm:pt modelId="{2C1817DD-C413-417E-B270-9C0D1957BCE1}" type="sibTrans" cxnId="{28AA9383-1D2B-49B7-828D-6CC8BA4ADEC0}">
      <dgm:prSet/>
      <dgm:spPr/>
      <dgm:t>
        <a:bodyPr/>
        <a:lstStyle/>
        <a:p>
          <a:endParaRPr lang="en-GB"/>
        </a:p>
      </dgm:t>
    </dgm:pt>
    <dgm:pt modelId="{E29D7F51-AF34-419A-AAC5-D419FE9A2F3B}">
      <dgm:prSet phldrT="[Text]" custT="1"/>
      <dgm:spPr/>
      <dgm:t>
        <a:bodyPr/>
        <a:lstStyle/>
        <a:p>
          <a:r>
            <a:rPr lang="en-US" sz="1400" err="1"/>
            <a:t>Didatic</a:t>
          </a:r>
          <a:r>
            <a:rPr lang="en-US" sz="1400"/>
            <a:t> teaching and self –directed learning to learn facts</a:t>
          </a:r>
        </a:p>
        <a:p>
          <a:r>
            <a:rPr lang="en-US" sz="1400"/>
            <a:t>Assessment is by recall of facts: MCQs, short/long questions</a:t>
          </a:r>
        </a:p>
        <a:p>
          <a:r>
            <a:rPr lang="en-US" sz="1400" b="1"/>
            <a:t>KNOWS </a:t>
          </a:r>
          <a:endParaRPr lang="en-GB" sz="1400" b="1"/>
        </a:p>
      </dgm:t>
    </dgm:pt>
    <dgm:pt modelId="{71D51DC4-A824-4E78-B9FE-5ABFADA28974}" type="parTrans" cxnId="{BB6A292E-32B4-4B57-B550-BEB0261C8BB7}">
      <dgm:prSet/>
      <dgm:spPr/>
      <dgm:t>
        <a:bodyPr/>
        <a:lstStyle/>
        <a:p>
          <a:endParaRPr lang="en-GB"/>
        </a:p>
      </dgm:t>
    </dgm:pt>
    <dgm:pt modelId="{51DAE1AB-E8DB-4C6B-9EA5-FBC264E2C4F4}" type="sibTrans" cxnId="{BB6A292E-32B4-4B57-B550-BEB0261C8BB7}">
      <dgm:prSet/>
      <dgm:spPr/>
      <dgm:t>
        <a:bodyPr/>
        <a:lstStyle/>
        <a:p>
          <a:endParaRPr lang="en-GB"/>
        </a:p>
      </dgm:t>
    </dgm:pt>
    <dgm:pt modelId="{80B4B825-4C3E-4F41-8940-3ABD5E773F0B}">
      <dgm:prSet custT="1"/>
      <dgm:spPr/>
      <dgm:t>
        <a:bodyPr/>
        <a:lstStyle/>
        <a:p>
          <a:r>
            <a:rPr lang="en-US" sz="1400"/>
            <a:t>Can make own prescribing decisions independently</a:t>
          </a:r>
        </a:p>
        <a:p>
          <a:r>
            <a:rPr lang="en-US" sz="1400"/>
            <a:t>Assessment is by assessing the action when showing ability: OSCE and responding to a case being provided independently, workplace assessment</a:t>
          </a:r>
        </a:p>
        <a:p>
          <a:r>
            <a:rPr lang="en-US" sz="1400"/>
            <a:t>Maybe in combination with a portfolio</a:t>
          </a:r>
        </a:p>
        <a:p>
          <a:r>
            <a:rPr lang="en-US" sz="1400" b="1"/>
            <a:t>DOES</a:t>
          </a:r>
          <a:endParaRPr lang="en-GB" sz="1400" b="1"/>
        </a:p>
      </dgm:t>
    </dgm:pt>
    <dgm:pt modelId="{F32C33CC-6739-4171-A244-DCBFEA5FCCB2}" type="parTrans" cxnId="{A0E49691-E9D6-4FCF-BF52-2A0136C33C59}">
      <dgm:prSet/>
      <dgm:spPr/>
      <dgm:t>
        <a:bodyPr/>
        <a:lstStyle/>
        <a:p>
          <a:endParaRPr lang="en-GB"/>
        </a:p>
      </dgm:t>
    </dgm:pt>
    <dgm:pt modelId="{DEEAF2A8-39FB-4849-A106-FA998C93F96D}" type="sibTrans" cxnId="{A0E49691-E9D6-4FCF-BF52-2A0136C33C59}">
      <dgm:prSet/>
      <dgm:spPr/>
      <dgm:t>
        <a:bodyPr/>
        <a:lstStyle/>
        <a:p>
          <a:endParaRPr lang="en-GB"/>
        </a:p>
      </dgm:t>
    </dgm:pt>
    <dgm:pt modelId="{3360D8B9-4D93-4823-BC2B-7366AE81D789}" type="pres">
      <dgm:prSet presAssocID="{1D39BB8B-6F05-4052-B55E-B43C0E10438C}" presName="compositeShape" presStyleCnt="0">
        <dgm:presLayoutVars>
          <dgm:dir/>
          <dgm:resizeHandles/>
        </dgm:presLayoutVars>
      </dgm:prSet>
      <dgm:spPr/>
    </dgm:pt>
    <dgm:pt modelId="{534564BF-731E-4F4F-AF28-A051034AC11B}" type="pres">
      <dgm:prSet presAssocID="{1D39BB8B-6F05-4052-B55E-B43C0E10438C}" presName="pyramid" presStyleLbl="node1" presStyleIdx="0" presStyleCnt="1"/>
      <dgm:spPr/>
    </dgm:pt>
    <dgm:pt modelId="{2FD46F17-9C81-4144-B06D-1A863E9113D9}" type="pres">
      <dgm:prSet presAssocID="{1D39BB8B-6F05-4052-B55E-B43C0E10438C}" presName="theList" presStyleCnt="0"/>
      <dgm:spPr/>
    </dgm:pt>
    <dgm:pt modelId="{16A55664-30F1-445D-AC86-A66C0386E9F8}" type="pres">
      <dgm:prSet presAssocID="{80B4B825-4C3E-4F41-8940-3ABD5E773F0B}" presName="aNode" presStyleLbl="fgAcc1" presStyleIdx="0" presStyleCnt="4" custScaleX="261235" custScaleY="145161">
        <dgm:presLayoutVars>
          <dgm:bulletEnabled val="1"/>
        </dgm:presLayoutVars>
      </dgm:prSet>
      <dgm:spPr/>
    </dgm:pt>
    <dgm:pt modelId="{649EF4FF-9650-44D6-ACBB-2C97A39BDE2E}" type="pres">
      <dgm:prSet presAssocID="{80B4B825-4C3E-4F41-8940-3ABD5E773F0B}" presName="aSpace" presStyleCnt="0"/>
      <dgm:spPr/>
    </dgm:pt>
    <dgm:pt modelId="{A7A11DFE-BDF6-407C-9B25-D68B545DDE8F}" type="pres">
      <dgm:prSet presAssocID="{4D1ED5FC-5AD6-4FEB-B32D-C9FFCD3DA6B3}" presName="aNode" presStyleLbl="fgAcc1" presStyleIdx="1" presStyleCnt="4" custScaleX="261235" custScaleY="110379">
        <dgm:presLayoutVars>
          <dgm:bulletEnabled val="1"/>
        </dgm:presLayoutVars>
      </dgm:prSet>
      <dgm:spPr/>
    </dgm:pt>
    <dgm:pt modelId="{F761602B-D034-4E9B-B1F0-1F775FBA71DD}" type="pres">
      <dgm:prSet presAssocID="{4D1ED5FC-5AD6-4FEB-B32D-C9FFCD3DA6B3}" presName="aSpace" presStyleCnt="0"/>
      <dgm:spPr/>
    </dgm:pt>
    <dgm:pt modelId="{E287E957-EF16-461E-98AB-E4C73E81EAE5}" type="pres">
      <dgm:prSet presAssocID="{06C74CCF-20C2-46C2-8168-1B9198631138}" presName="aNode" presStyleLbl="fgAcc1" presStyleIdx="2" presStyleCnt="4" custScaleX="261235">
        <dgm:presLayoutVars>
          <dgm:bulletEnabled val="1"/>
        </dgm:presLayoutVars>
      </dgm:prSet>
      <dgm:spPr/>
    </dgm:pt>
    <dgm:pt modelId="{9CD9625B-D644-418A-8E11-D17062EEDAA9}" type="pres">
      <dgm:prSet presAssocID="{06C74CCF-20C2-46C2-8168-1B9198631138}" presName="aSpace" presStyleCnt="0"/>
      <dgm:spPr/>
    </dgm:pt>
    <dgm:pt modelId="{DCDF2776-EA39-46AF-A7B8-F8094567B21D}" type="pres">
      <dgm:prSet presAssocID="{E29D7F51-AF34-419A-AAC5-D419FE9A2F3B}" presName="aNode" presStyleLbl="fgAcc1" presStyleIdx="3" presStyleCnt="4" custScaleX="261235">
        <dgm:presLayoutVars>
          <dgm:bulletEnabled val="1"/>
        </dgm:presLayoutVars>
      </dgm:prSet>
      <dgm:spPr/>
    </dgm:pt>
    <dgm:pt modelId="{C324FB58-7107-48BF-84D9-916784ACB788}" type="pres">
      <dgm:prSet presAssocID="{E29D7F51-AF34-419A-AAC5-D419FE9A2F3B}" presName="aSpace" presStyleCnt="0"/>
      <dgm:spPr/>
    </dgm:pt>
  </dgm:ptLst>
  <dgm:cxnLst>
    <dgm:cxn modelId="{64C30E1A-0C42-4D81-BABC-052144F7CB98}" type="presOf" srcId="{80B4B825-4C3E-4F41-8940-3ABD5E773F0B}" destId="{16A55664-30F1-445D-AC86-A66C0386E9F8}" srcOrd="0" destOrd="0" presId="urn:microsoft.com/office/officeart/2005/8/layout/pyramid2"/>
    <dgm:cxn modelId="{BB6A292E-32B4-4B57-B550-BEB0261C8BB7}" srcId="{1D39BB8B-6F05-4052-B55E-B43C0E10438C}" destId="{E29D7F51-AF34-419A-AAC5-D419FE9A2F3B}" srcOrd="3" destOrd="0" parTransId="{71D51DC4-A824-4E78-B9FE-5ABFADA28974}" sibTransId="{51DAE1AB-E8DB-4C6B-9EA5-FBC264E2C4F4}"/>
    <dgm:cxn modelId="{04FC753C-F9FE-4618-9F00-E25513D066DA}" type="presOf" srcId="{E29D7F51-AF34-419A-AAC5-D419FE9A2F3B}" destId="{DCDF2776-EA39-46AF-A7B8-F8094567B21D}" srcOrd="0" destOrd="0" presId="urn:microsoft.com/office/officeart/2005/8/layout/pyramid2"/>
    <dgm:cxn modelId="{5276D768-F0F5-4BE7-8EB0-EAA4F54F6D3F}" srcId="{1D39BB8B-6F05-4052-B55E-B43C0E10438C}" destId="{4D1ED5FC-5AD6-4FEB-B32D-C9FFCD3DA6B3}" srcOrd="1" destOrd="0" parTransId="{57C9C23D-C570-46BD-8B8F-4EECF1C10954}" sibTransId="{44849BEF-17B9-49AA-B8D1-4E9117F67B71}"/>
    <dgm:cxn modelId="{28AA9383-1D2B-49B7-828D-6CC8BA4ADEC0}" srcId="{1D39BB8B-6F05-4052-B55E-B43C0E10438C}" destId="{06C74CCF-20C2-46C2-8168-1B9198631138}" srcOrd="2" destOrd="0" parTransId="{841E8F69-4E30-4A6B-8EB7-221B33052641}" sibTransId="{2C1817DD-C413-417E-B270-9C0D1957BCE1}"/>
    <dgm:cxn modelId="{A0E49691-E9D6-4FCF-BF52-2A0136C33C59}" srcId="{1D39BB8B-6F05-4052-B55E-B43C0E10438C}" destId="{80B4B825-4C3E-4F41-8940-3ABD5E773F0B}" srcOrd="0" destOrd="0" parTransId="{F32C33CC-6739-4171-A244-DCBFEA5FCCB2}" sibTransId="{DEEAF2A8-39FB-4849-A106-FA998C93F96D}"/>
    <dgm:cxn modelId="{CCDC21A8-9D8F-44EE-AA9A-9A7457D456FA}" type="presOf" srcId="{4D1ED5FC-5AD6-4FEB-B32D-C9FFCD3DA6B3}" destId="{A7A11DFE-BDF6-407C-9B25-D68B545DDE8F}" srcOrd="0" destOrd="0" presId="urn:microsoft.com/office/officeart/2005/8/layout/pyramid2"/>
    <dgm:cxn modelId="{6B16AFD8-AF4A-4E13-958E-66522C31A528}" type="presOf" srcId="{06C74CCF-20C2-46C2-8168-1B9198631138}" destId="{E287E957-EF16-461E-98AB-E4C73E81EAE5}" srcOrd="0" destOrd="0" presId="urn:microsoft.com/office/officeart/2005/8/layout/pyramid2"/>
    <dgm:cxn modelId="{C73E44F0-4B69-4F8E-B934-6B40BBA39503}" type="presOf" srcId="{1D39BB8B-6F05-4052-B55E-B43C0E10438C}" destId="{3360D8B9-4D93-4823-BC2B-7366AE81D789}" srcOrd="0" destOrd="0" presId="urn:microsoft.com/office/officeart/2005/8/layout/pyramid2"/>
    <dgm:cxn modelId="{6CBADD53-BBCD-4229-B5CA-862689C0E501}" type="presParOf" srcId="{3360D8B9-4D93-4823-BC2B-7366AE81D789}" destId="{534564BF-731E-4F4F-AF28-A051034AC11B}" srcOrd="0" destOrd="0" presId="urn:microsoft.com/office/officeart/2005/8/layout/pyramid2"/>
    <dgm:cxn modelId="{3B6AD025-9872-4D36-8C5B-785782A2843F}" type="presParOf" srcId="{3360D8B9-4D93-4823-BC2B-7366AE81D789}" destId="{2FD46F17-9C81-4144-B06D-1A863E9113D9}" srcOrd="1" destOrd="0" presId="urn:microsoft.com/office/officeart/2005/8/layout/pyramid2"/>
    <dgm:cxn modelId="{808480A8-CB85-4988-AF4A-0F10AEFC09B5}" type="presParOf" srcId="{2FD46F17-9C81-4144-B06D-1A863E9113D9}" destId="{16A55664-30F1-445D-AC86-A66C0386E9F8}" srcOrd="0" destOrd="0" presId="urn:microsoft.com/office/officeart/2005/8/layout/pyramid2"/>
    <dgm:cxn modelId="{A42F4AAD-05C8-4C1F-AA61-B8A732FB504A}" type="presParOf" srcId="{2FD46F17-9C81-4144-B06D-1A863E9113D9}" destId="{649EF4FF-9650-44D6-ACBB-2C97A39BDE2E}" srcOrd="1" destOrd="0" presId="urn:microsoft.com/office/officeart/2005/8/layout/pyramid2"/>
    <dgm:cxn modelId="{96332A36-4F21-48B5-811A-D2383CFDEA0C}" type="presParOf" srcId="{2FD46F17-9C81-4144-B06D-1A863E9113D9}" destId="{A7A11DFE-BDF6-407C-9B25-D68B545DDE8F}" srcOrd="2" destOrd="0" presId="urn:microsoft.com/office/officeart/2005/8/layout/pyramid2"/>
    <dgm:cxn modelId="{EF139CF0-98DF-4BA2-83FA-4463D2DB12CB}" type="presParOf" srcId="{2FD46F17-9C81-4144-B06D-1A863E9113D9}" destId="{F761602B-D034-4E9B-B1F0-1F775FBA71DD}" srcOrd="3" destOrd="0" presId="urn:microsoft.com/office/officeart/2005/8/layout/pyramid2"/>
    <dgm:cxn modelId="{DE9F9F32-4FEB-4338-B92A-A6912FB27D32}" type="presParOf" srcId="{2FD46F17-9C81-4144-B06D-1A863E9113D9}" destId="{E287E957-EF16-461E-98AB-E4C73E81EAE5}" srcOrd="4" destOrd="0" presId="urn:microsoft.com/office/officeart/2005/8/layout/pyramid2"/>
    <dgm:cxn modelId="{6D39A470-D75A-4102-A05B-5C14A5B4AC83}" type="presParOf" srcId="{2FD46F17-9C81-4144-B06D-1A863E9113D9}" destId="{9CD9625B-D644-418A-8E11-D17062EEDAA9}" srcOrd="5" destOrd="0" presId="urn:microsoft.com/office/officeart/2005/8/layout/pyramid2"/>
    <dgm:cxn modelId="{4D57C7D6-E425-4A32-81FE-0455BAF62D3D}" type="presParOf" srcId="{2FD46F17-9C81-4144-B06D-1A863E9113D9}" destId="{DCDF2776-EA39-46AF-A7B8-F8094567B21D}" srcOrd="6" destOrd="0" presId="urn:microsoft.com/office/officeart/2005/8/layout/pyramid2"/>
    <dgm:cxn modelId="{598F199C-AC16-4D35-8654-478112061948}" type="presParOf" srcId="{2FD46F17-9C81-4144-B06D-1A863E9113D9}" destId="{C324FB58-7107-48BF-84D9-916784ACB78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A47B52-AB1B-4156-A22F-0AF51C48B15E}" type="doc">
      <dgm:prSet loTypeId="urn:microsoft.com/office/officeart/2005/8/layout/vProcess5" loCatId="process" qsTypeId="urn:microsoft.com/office/officeart/2005/8/quickstyle/simple1" qsCatId="simple" csTypeId="urn:microsoft.com/office/officeart/2018/5/colors/Iconchunking_neutralicon_colorful1" csCatId="colorful" phldr="1"/>
      <dgm:spPr/>
      <dgm:t>
        <a:bodyPr/>
        <a:lstStyle/>
        <a:p>
          <a:endParaRPr lang="en-US"/>
        </a:p>
      </dgm:t>
    </dgm:pt>
    <dgm:pt modelId="{7CC3D350-8FFE-43E5-83DB-FA9C27A7923F}">
      <dgm:prSet/>
      <dgm:spPr/>
      <dgm:t>
        <a:bodyPr/>
        <a:lstStyle/>
        <a:p>
          <a:pPr>
            <a:lnSpc>
              <a:spcPct val="100000"/>
            </a:lnSpc>
            <a:defRPr cap="all"/>
          </a:pPr>
          <a:r>
            <a:rPr lang="en-US" dirty="0"/>
            <a:t>Undergraduate pharmacy education in the UK is competency-based, spiral curriculum (</a:t>
          </a:r>
          <a:r>
            <a:rPr lang="en-US" dirty="0" err="1"/>
            <a:t>GPhC</a:t>
          </a:r>
          <a:r>
            <a:rPr lang="en-US" dirty="0"/>
            <a:t>, 2021).</a:t>
          </a:r>
        </a:p>
      </dgm:t>
    </dgm:pt>
    <dgm:pt modelId="{C6F400B7-1A02-4B1A-8245-9D6C50BE6837}" type="parTrans" cxnId="{C7D567FA-946C-4B1D-A614-F2A184AF1491}">
      <dgm:prSet/>
      <dgm:spPr/>
      <dgm:t>
        <a:bodyPr/>
        <a:lstStyle/>
        <a:p>
          <a:endParaRPr lang="en-US"/>
        </a:p>
      </dgm:t>
    </dgm:pt>
    <dgm:pt modelId="{1D483F0D-91A1-40A3-944C-2E6001423B52}" type="sibTrans" cxnId="{C7D567FA-946C-4B1D-A614-F2A184AF1491}">
      <dgm:prSet/>
      <dgm:spPr/>
      <dgm:t>
        <a:bodyPr/>
        <a:lstStyle/>
        <a:p>
          <a:endParaRPr lang="en-US"/>
        </a:p>
      </dgm:t>
    </dgm:pt>
    <dgm:pt modelId="{D8E01893-E3B8-4905-990F-90A62B6AB273}">
      <dgm:prSet/>
      <dgm:spPr/>
      <dgm:t>
        <a:bodyPr/>
        <a:lstStyle/>
        <a:p>
          <a:pPr>
            <a:lnSpc>
              <a:spcPct val="100000"/>
            </a:lnSpc>
            <a:defRPr cap="all"/>
          </a:pPr>
          <a:r>
            <a:rPr lang="en-US"/>
            <a:t>AMR is a global challenge (WHO).</a:t>
          </a:r>
        </a:p>
      </dgm:t>
    </dgm:pt>
    <dgm:pt modelId="{BA522751-5F7A-49D8-8197-0386846D5F22}" type="parTrans" cxnId="{57428092-334C-4FB5-89C0-C96FA97528E9}">
      <dgm:prSet/>
      <dgm:spPr/>
      <dgm:t>
        <a:bodyPr/>
        <a:lstStyle/>
        <a:p>
          <a:endParaRPr lang="en-US"/>
        </a:p>
      </dgm:t>
    </dgm:pt>
    <dgm:pt modelId="{621F25E8-511C-47AF-81DD-08F2A139342E}" type="sibTrans" cxnId="{57428092-334C-4FB5-89C0-C96FA97528E9}">
      <dgm:prSet/>
      <dgm:spPr/>
      <dgm:t>
        <a:bodyPr/>
        <a:lstStyle/>
        <a:p>
          <a:endParaRPr lang="en-US"/>
        </a:p>
      </dgm:t>
    </dgm:pt>
    <dgm:pt modelId="{4F592B0F-F8E8-4EB9-A1A0-761EC9C3A3FB}">
      <dgm:prSet/>
      <dgm:spPr/>
      <dgm:t>
        <a:bodyPr/>
        <a:lstStyle/>
        <a:p>
          <a:pPr>
            <a:lnSpc>
              <a:spcPct val="100000"/>
            </a:lnSpc>
            <a:defRPr cap="all"/>
          </a:pPr>
          <a:r>
            <a:rPr lang="en-US"/>
            <a:t>Consensus-based AMS competencies for UG healthcare professionals in the UK (Courtney, 2018).</a:t>
          </a:r>
        </a:p>
      </dgm:t>
    </dgm:pt>
    <dgm:pt modelId="{0C8B57E3-A96A-41CD-B5A9-A5DB5FAE4928}" type="parTrans" cxnId="{5370F54F-9E4B-4ADB-8325-91478EE7EFDC}">
      <dgm:prSet/>
      <dgm:spPr/>
      <dgm:t>
        <a:bodyPr/>
        <a:lstStyle/>
        <a:p>
          <a:endParaRPr lang="en-US"/>
        </a:p>
      </dgm:t>
    </dgm:pt>
    <dgm:pt modelId="{A4189EDC-0383-4E70-A9F9-A42B8C31801E}" type="sibTrans" cxnId="{5370F54F-9E4B-4ADB-8325-91478EE7EFDC}">
      <dgm:prSet/>
      <dgm:spPr/>
      <dgm:t>
        <a:bodyPr/>
        <a:lstStyle/>
        <a:p>
          <a:endParaRPr lang="en-US"/>
        </a:p>
      </dgm:t>
    </dgm:pt>
    <dgm:pt modelId="{6184E060-B745-4E09-821E-18DD801CB155}">
      <dgm:prSet/>
      <dgm:spPr/>
      <dgm:t>
        <a:bodyPr/>
        <a:lstStyle/>
        <a:p>
          <a:pPr>
            <a:lnSpc>
              <a:spcPct val="100000"/>
            </a:lnSpc>
            <a:defRPr cap="all"/>
          </a:pPr>
          <a:r>
            <a:rPr lang="en-US" dirty="0"/>
            <a:t>methods for teaching and assessment: Stage of curriculum and advantages/disadvantages.</a:t>
          </a:r>
        </a:p>
      </dgm:t>
    </dgm:pt>
    <dgm:pt modelId="{B089BC76-9C2D-4FCF-9EDD-2A3FD58ECD32}" type="parTrans" cxnId="{DE638D58-E28B-463E-B3F3-23DB0466F086}">
      <dgm:prSet/>
      <dgm:spPr/>
      <dgm:t>
        <a:bodyPr/>
        <a:lstStyle/>
        <a:p>
          <a:endParaRPr lang="en-US"/>
        </a:p>
      </dgm:t>
    </dgm:pt>
    <dgm:pt modelId="{CF378826-5257-4842-99EE-9EC9E92DFA8B}" type="sibTrans" cxnId="{DE638D58-E28B-463E-B3F3-23DB0466F086}">
      <dgm:prSet/>
      <dgm:spPr/>
      <dgm:t>
        <a:bodyPr/>
        <a:lstStyle/>
        <a:p>
          <a:endParaRPr lang="en-US"/>
        </a:p>
      </dgm:t>
    </dgm:pt>
    <dgm:pt modelId="{41E5194D-B1F9-475B-A03E-26E42F69C411}" type="pres">
      <dgm:prSet presAssocID="{53A47B52-AB1B-4156-A22F-0AF51C48B15E}" presName="outerComposite" presStyleCnt="0">
        <dgm:presLayoutVars>
          <dgm:chMax val="5"/>
          <dgm:dir/>
          <dgm:resizeHandles val="exact"/>
        </dgm:presLayoutVars>
      </dgm:prSet>
      <dgm:spPr/>
    </dgm:pt>
    <dgm:pt modelId="{73195F33-E8D7-4D45-A5C2-B256B7DBC134}" type="pres">
      <dgm:prSet presAssocID="{53A47B52-AB1B-4156-A22F-0AF51C48B15E}" presName="dummyMaxCanvas" presStyleCnt="0">
        <dgm:presLayoutVars/>
      </dgm:prSet>
      <dgm:spPr/>
    </dgm:pt>
    <dgm:pt modelId="{6FD6A150-9111-4FCC-B808-3AB83F3C7F2A}" type="pres">
      <dgm:prSet presAssocID="{53A47B52-AB1B-4156-A22F-0AF51C48B15E}" presName="FourNodes_1" presStyleLbl="node1" presStyleIdx="0" presStyleCnt="4">
        <dgm:presLayoutVars>
          <dgm:bulletEnabled val="1"/>
        </dgm:presLayoutVars>
      </dgm:prSet>
      <dgm:spPr/>
    </dgm:pt>
    <dgm:pt modelId="{F91EA40A-B641-4542-A9DD-F752F3A8B9D1}" type="pres">
      <dgm:prSet presAssocID="{53A47B52-AB1B-4156-A22F-0AF51C48B15E}" presName="FourNodes_2" presStyleLbl="node1" presStyleIdx="1" presStyleCnt="4">
        <dgm:presLayoutVars>
          <dgm:bulletEnabled val="1"/>
        </dgm:presLayoutVars>
      </dgm:prSet>
      <dgm:spPr/>
    </dgm:pt>
    <dgm:pt modelId="{52EF278F-108C-47B1-82B3-72AE6EFC71CB}" type="pres">
      <dgm:prSet presAssocID="{53A47B52-AB1B-4156-A22F-0AF51C48B15E}" presName="FourNodes_3" presStyleLbl="node1" presStyleIdx="2" presStyleCnt="4">
        <dgm:presLayoutVars>
          <dgm:bulletEnabled val="1"/>
        </dgm:presLayoutVars>
      </dgm:prSet>
      <dgm:spPr/>
    </dgm:pt>
    <dgm:pt modelId="{20F6A9A6-D6BF-4AA1-BA76-352DEFCA9006}" type="pres">
      <dgm:prSet presAssocID="{53A47B52-AB1B-4156-A22F-0AF51C48B15E}" presName="FourNodes_4" presStyleLbl="node1" presStyleIdx="3" presStyleCnt="4">
        <dgm:presLayoutVars>
          <dgm:bulletEnabled val="1"/>
        </dgm:presLayoutVars>
      </dgm:prSet>
      <dgm:spPr/>
    </dgm:pt>
    <dgm:pt modelId="{22303BC6-D468-4C6D-A980-8439DADE9574}" type="pres">
      <dgm:prSet presAssocID="{53A47B52-AB1B-4156-A22F-0AF51C48B15E}" presName="FourConn_1-2" presStyleLbl="fgAccFollowNode1" presStyleIdx="0" presStyleCnt="3">
        <dgm:presLayoutVars>
          <dgm:bulletEnabled val="1"/>
        </dgm:presLayoutVars>
      </dgm:prSet>
      <dgm:spPr/>
    </dgm:pt>
    <dgm:pt modelId="{9FEC50D0-A387-4061-8F41-AB6B557BDE5C}" type="pres">
      <dgm:prSet presAssocID="{53A47B52-AB1B-4156-A22F-0AF51C48B15E}" presName="FourConn_2-3" presStyleLbl="fgAccFollowNode1" presStyleIdx="1" presStyleCnt="3">
        <dgm:presLayoutVars>
          <dgm:bulletEnabled val="1"/>
        </dgm:presLayoutVars>
      </dgm:prSet>
      <dgm:spPr/>
    </dgm:pt>
    <dgm:pt modelId="{78017C9C-64F1-421F-828A-1ACB6D3C67EA}" type="pres">
      <dgm:prSet presAssocID="{53A47B52-AB1B-4156-A22F-0AF51C48B15E}" presName="FourConn_3-4" presStyleLbl="fgAccFollowNode1" presStyleIdx="2" presStyleCnt="3">
        <dgm:presLayoutVars>
          <dgm:bulletEnabled val="1"/>
        </dgm:presLayoutVars>
      </dgm:prSet>
      <dgm:spPr/>
    </dgm:pt>
    <dgm:pt modelId="{A7FE2C23-38E9-419A-8324-BAE9B90C7A90}" type="pres">
      <dgm:prSet presAssocID="{53A47B52-AB1B-4156-A22F-0AF51C48B15E}" presName="FourNodes_1_text" presStyleLbl="node1" presStyleIdx="3" presStyleCnt="4">
        <dgm:presLayoutVars>
          <dgm:bulletEnabled val="1"/>
        </dgm:presLayoutVars>
      </dgm:prSet>
      <dgm:spPr/>
    </dgm:pt>
    <dgm:pt modelId="{3DC06548-8A13-4930-AC20-C62CCA4846EE}" type="pres">
      <dgm:prSet presAssocID="{53A47B52-AB1B-4156-A22F-0AF51C48B15E}" presName="FourNodes_2_text" presStyleLbl="node1" presStyleIdx="3" presStyleCnt="4">
        <dgm:presLayoutVars>
          <dgm:bulletEnabled val="1"/>
        </dgm:presLayoutVars>
      </dgm:prSet>
      <dgm:spPr/>
    </dgm:pt>
    <dgm:pt modelId="{9C77128D-40D3-4950-AD1F-F0EE14A76602}" type="pres">
      <dgm:prSet presAssocID="{53A47B52-AB1B-4156-A22F-0AF51C48B15E}" presName="FourNodes_3_text" presStyleLbl="node1" presStyleIdx="3" presStyleCnt="4">
        <dgm:presLayoutVars>
          <dgm:bulletEnabled val="1"/>
        </dgm:presLayoutVars>
      </dgm:prSet>
      <dgm:spPr/>
    </dgm:pt>
    <dgm:pt modelId="{BD1A1642-557E-4DF1-BDD1-94776213FB7F}" type="pres">
      <dgm:prSet presAssocID="{53A47B52-AB1B-4156-A22F-0AF51C48B15E}" presName="FourNodes_4_text" presStyleLbl="node1" presStyleIdx="3" presStyleCnt="4">
        <dgm:presLayoutVars>
          <dgm:bulletEnabled val="1"/>
        </dgm:presLayoutVars>
      </dgm:prSet>
      <dgm:spPr/>
    </dgm:pt>
  </dgm:ptLst>
  <dgm:cxnLst>
    <dgm:cxn modelId="{C8EE8F07-88DB-4EBC-BE7C-03666C1D33B1}" type="presOf" srcId="{A4189EDC-0383-4E70-A9F9-A42B8C31801E}" destId="{78017C9C-64F1-421F-828A-1ACB6D3C67EA}" srcOrd="0" destOrd="0" presId="urn:microsoft.com/office/officeart/2005/8/layout/vProcess5"/>
    <dgm:cxn modelId="{5AFBF309-2277-45C9-9F8E-ACF9C8A6E0F5}" type="presOf" srcId="{53A47B52-AB1B-4156-A22F-0AF51C48B15E}" destId="{41E5194D-B1F9-475B-A03E-26E42F69C411}" srcOrd="0" destOrd="0" presId="urn:microsoft.com/office/officeart/2005/8/layout/vProcess5"/>
    <dgm:cxn modelId="{E1466916-F7C0-40A0-BEDD-88FFA72297BE}" type="presOf" srcId="{7CC3D350-8FFE-43E5-83DB-FA9C27A7923F}" destId="{A7FE2C23-38E9-419A-8324-BAE9B90C7A90}" srcOrd="1" destOrd="0" presId="urn:microsoft.com/office/officeart/2005/8/layout/vProcess5"/>
    <dgm:cxn modelId="{B8812522-820F-4F83-9359-D89C39995B4A}" type="presOf" srcId="{D8E01893-E3B8-4905-990F-90A62B6AB273}" destId="{F91EA40A-B641-4542-A9DD-F752F3A8B9D1}" srcOrd="0" destOrd="0" presId="urn:microsoft.com/office/officeart/2005/8/layout/vProcess5"/>
    <dgm:cxn modelId="{9D08B125-00DF-42D8-B5BF-94B8578585C0}" type="presOf" srcId="{6184E060-B745-4E09-821E-18DD801CB155}" destId="{BD1A1642-557E-4DF1-BDD1-94776213FB7F}" srcOrd="1" destOrd="0" presId="urn:microsoft.com/office/officeart/2005/8/layout/vProcess5"/>
    <dgm:cxn modelId="{B59EF32B-8C8F-4D8D-8D7C-7967BCD123FB}" type="presOf" srcId="{621F25E8-511C-47AF-81DD-08F2A139342E}" destId="{9FEC50D0-A387-4061-8F41-AB6B557BDE5C}" srcOrd="0" destOrd="0" presId="urn:microsoft.com/office/officeart/2005/8/layout/vProcess5"/>
    <dgm:cxn modelId="{1A780D6D-152F-4EAA-9559-0BF5902A8E27}" type="presOf" srcId="{D8E01893-E3B8-4905-990F-90A62B6AB273}" destId="{3DC06548-8A13-4930-AC20-C62CCA4846EE}" srcOrd="1" destOrd="0" presId="urn:microsoft.com/office/officeart/2005/8/layout/vProcess5"/>
    <dgm:cxn modelId="{5370F54F-9E4B-4ADB-8325-91478EE7EFDC}" srcId="{53A47B52-AB1B-4156-A22F-0AF51C48B15E}" destId="{4F592B0F-F8E8-4EB9-A1A0-761EC9C3A3FB}" srcOrd="2" destOrd="0" parTransId="{0C8B57E3-A96A-41CD-B5A9-A5DB5FAE4928}" sibTransId="{A4189EDC-0383-4E70-A9F9-A42B8C31801E}"/>
    <dgm:cxn modelId="{DE638D58-E28B-463E-B3F3-23DB0466F086}" srcId="{53A47B52-AB1B-4156-A22F-0AF51C48B15E}" destId="{6184E060-B745-4E09-821E-18DD801CB155}" srcOrd="3" destOrd="0" parTransId="{B089BC76-9C2D-4FCF-9EDD-2A3FD58ECD32}" sibTransId="{CF378826-5257-4842-99EE-9EC9E92DFA8B}"/>
    <dgm:cxn modelId="{B8D6B480-666D-49AE-BB2E-27731DAE52E7}" type="presOf" srcId="{6184E060-B745-4E09-821E-18DD801CB155}" destId="{20F6A9A6-D6BF-4AA1-BA76-352DEFCA9006}" srcOrd="0" destOrd="0" presId="urn:microsoft.com/office/officeart/2005/8/layout/vProcess5"/>
    <dgm:cxn modelId="{2C44BC80-B7D7-4347-958D-F2FB4DE64BEE}" type="presOf" srcId="{7CC3D350-8FFE-43E5-83DB-FA9C27A7923F}" destId="{6FD6A150-9111-4FCC-B808-3AB83F3C7F2A}" srcOrd="0" destOrd="0" presId="urn:microsoft.com/office/officeart/2005/8/layout/vProcess5"/>
    <dgm:cxn modelId="{145C8A84-AA64-4C2E-87A0-3BF916A8694D}" type="presOf" srcId="{4F592B0F-F8E8-4EB9-A1A0-761EC9C3A3FB}" destId="{52EF278F-108C-47B1-82B3-72AE6EFC71CB}" srcOrd="0" destOrd="0" presId="urn:microsoft.com/office/officeart/2005/8/layout/vProcess5"/>
    <dgm:cxn modelId="{A2877488-C60B-4B76-9A15-BC1644E3EACF}" type="presOf" srcId="{1D483F0D-91A1-40A3-944C-2E6001423B52}" destId="{22303BC6-D468-4C6D-A980-8439DADE9574}" srcOrd="0" destOrd="0" presId="urn:microsoft.com/office/officeart/2005/8/layout/vProcess5"/>
    <dgm:cxn modelId="{57428092-334C-4FB5-89C0-C96FA97528E9}" srcId="{53A47B52-AB1B-4156-A22F-0AF51C48B15E}" destId="{D8E01893-E3B8-4905-990F-90A62B6AB273}" srcOrd="1" destOrd="0" parTransId="{BA522751-5F7A-49D8-8197-0386846D5F22}" sibTransId="{621F25E8-511C-47AF-81DD-08F2A139342E}"/>
    <dgm:cxn modelId="{8AEA99CB-4C31-45E2-B89F-AB8CB8E05237}" type="presOf" srcId="{4F592B0F-F8E8-4EB9-A1A0-761EC9C3A3FB}" destId="{9C77128D-40D3-4950-AD1F-F0EE14A76602}" srcOrd="1" destOrd="0" presId="urn:microsoft.com/office/officeart/2005/8/layout/vProcess5"/>
    <dgm:cxn modelId="{C7D567FA-946C-4B1D-A614-F2A184AF1491}" srcId="{53A47B52-AB1B-4156-A22F-0AF51C48B15E}" destId="{7CC3D350-8FFE-43E5-83DB-FA9C27A7923F}" srcOrd="0" destOrd="0" parTransId="{C6F400B7-1A02-4B1A-8245-9D6C50BE6837}" sibTransId="{1D483F0D-91A1-40A3-944C-2E6001423B52}"/>
    <dgm:cxn modelId="{2FCD15D2-C75A-44CF-BEDA-E57BFA281C96}" type="presParOf" srcId="{41E5194D-B1F9-475B-A03E-26E42F69C411}" destId="{73195F33-E8D7-4D45-A5C2-B256B7DBC134}" srcOrd="0" destOrd="0" presId="urn:microsoft.com/office/officeart/2005/8/layout/vProcess5"/>
    <dgm:cxn modelId="{2F7B9FD4-C57F-4490-B6B5-55B9705BB585}" type="presParOf" srcId="{41E5194D-B1F9-475B-A03E-26E42F69C411}" destId="{6FD6A150-9111-4FCC-B808-3AB83F3C7F2A}" srcOrd="1" destOrd="0" presId="urn:microsoft.com/office/officeart/2005/8/layout/vProcess5"/>
    <dgm:cxn modelId="{4D49D874-BE35-4306-BF7F-1D6627569DC4}" type="presParOf" srcId="{41E5194D-B1F9-475B-A03E-26E42F69C411}" destId="{F91EA40A-B641-4542-A9DD-F752F3A8B9D1}" srcOrd="2" destOrd="0" presId="urn:microsoft.com/office/officeart/2005/8/layout/vProcess5"/>
    <dgm:cxn modelId="{5DF445EB-78F5-4588-9B69-B419FC8D294D}" type="presParOf" srcId="{41E5194D-B1F9-475B-A03E-26E42F69C411}" destId="{52EF278F-108C-47B1-82B3-72AE6EFC71CB}" srcOrd="3" destOrd="0" presId="urn:microsoft.com/office/officeart/2005/8/layout/vProcess5"/>
    <dgm:cxn modelId="{E85234E8-C12A-4FD6-A7CB-D998E1846776}" type="presParOf" srcId="{41E5194D-B1F9-475B-A03E-26E42F69C411}" destId="{20F6A9A6-D6BF-4AA1-BA76-352DEFCA9006}" srcOrd="4" destOrd="0" presId="urn:microsoft.com/office/officeart/2005/8/layout/vProcess5"/>
    <dgm:cxn modelId="{A17BE30A-5FDE-4F39-A5C7-7021310B0B85}" type="presParOf" srcId="{41E5194D-B1F9-475B-A03E-26E42F69C411}" destId="{22303BC6-D468-4C6D-A980-8439DADE9574}" srcOrd="5" destOrd="0" presId="urn:microsoft.com/office/officeart/2005/8/layout/vProcess5"/>
    <dgm:cxn modelId="{0EF9CC19-DAD2-475E-A03C-86859F1F5AF7}" type="presParOf" srcId="{41E5194D-B1F9-475B-A03E-26E42F69C411}" destId="{9FEC50D0-A387-4061-8F41-AB6B557BDE5C}" srcOrd="6" destOrd="0" presId="urn:microsoft.com/office/officeart/2005/8/layout/vProcess5"/>
    <dgm:cxn modelId="{F99E137A-7FC7-4606-8CCB-F9AE2534F527}" type="presParOf" srcId="{41E5194D-B1F9-475B-A03E-26E42F69C411}" destId="{78017C9C-64F1-421F-828A-1ACB6D3C67EA}" srcOrd="7" destOrd="0" presId="urn:microsoft.com/office/officeart/2005/8/layout/vProcess5"/>
    <dgm:cxn modelId="{1FC6230B-21F7-4062-8A21-7DE1355AA097}" type="presParOf" srcId="{41E5194D-B1F9-475B-A03E-26E42F69C411}" destId="{A7FE2C23-38E9-419A-8324-BAE9B90C7A90}" srcOrd="8" destOrd="0" presId="urn:microsoft.com/office/officeart/2005/8/layout/vProcess5"/>
    <dgm:cxn modelId="{E191F919-D493-4F59-8CC9-4EA30A2895F1}" type="presParOf" srcId="{41E5194D-B1F9-475B-A03E-26E42F69C411}" destId="{3DC06548-8A13-4930-AC20-C62CCA4846EE}" srcOrd="9" destOrd="0" presId="urn:microsoft.com/office/officeart/2005/8/layout/vProcess5"/>
    <dgm:cxn modelId="{57F0CD4B-64B1-4676-ABF9-4B920179D75A}" type="presParOf" srcId="{41E5194D-B1F9-475B-A03E-26E42F69C411}" destId="{9C77128D-40D3-4950-AD1F-F0EE14A76602}" srcOrd="10" destOrd="0" presId="urn:microsoft.com/office/officeart/2005/8/layout/vProcess5"/>
    <dgm:cxn modelId="{C3EBF70C-BAAB-4AA7-994C-4CDD9778669B}" type="presParOf" srcId="{41E5194D-B1F9-475B-A03E-26E42F69C411}" destId="{BD1A1642-557E-4DF1-BDD1-94776213FB7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46FF6D-6DEB-432D-BCB0-7A849369C24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35F0567-F366-43CD-B38A-5D335CA6D194}">
      <dgm:prSet/>
      <dgm:spPr/>
      <dgm:t>
        <a:bodyPr/>
        <a:lstStyle/>
        <a:p>
          <a:r>
            <a:rPr lang="en-US"/>
            <a:t>Have a knowledge of the concept of competency-based undergraduate pharmacy education.</a:t>
          </a:r>
          <a:r>
            <a:rPr lang="en-GB"/>
            <a:t> </a:t>
          </a:r>
          <a:endParaRPr lang="en-US"/>
        </a:p>
      </dgm:t>
    </dgm:pt>
    <dgm:pt modelId="{7C4B82A2-8A0F-409C-B9B6-F853C2F327FE}" type="parTrans" cxnId="{09CDB89D-A0A3-448E-A7F9-F69A75538683}">
      <dgm:prSet/>
      <dgm:spPr/>
      <dgm:t>
        <a:bodyPr/>
        <a:lstStyle/>
        <a:p>
          <a:endParaRPr lang="en-US"/>
        </a:p>
      </dgm:t>
    </dgm:pt>
    <dgm:pt modelId="{C8B39E4B-2D12-474B-98BD-1152DE545C05}" type="sibTrans" cxnId="{09CDB89D-A0A3-448E-A7F9-F69A75538683}">
      <dgm:prSet/>
      <dgm:spPr/>
      <dgm:t>
        <a:bodyPr/>
        <a:lstStyle/>
        <a:p>
          <a:endParaRPr lang="en-US"/>
        </a:p>
      </dgm:t>
    </dgm:pt>
    <dgm:pt modelId="{460D6AB9-B4C5-4CEB-84B4-1146150381F6}">
      <dgm:prSet/>
      <dgm:spPr/>
      <dgm:t>
        <a:bodyPr/>
        <a:lstStyle/>
        <a:p>
          <a:r>
            <a:rPr lang="en-US" dirty="0"/>
            <a:t>Have an understanding of ways of embedding competency-based teaching of antimicrobial stewardship (AMS) in the undergraduate pharmacy curriculum.</a:t>
          </a:r>
          <a:r>
            <a:rPr lang="en-GB" dirty="0"/>
            <a:t> </a:t>
          </a:r>
          <a:endParaRPr lang="en-US" dirty="0"/>
        </a:p>
      </dgm:t>
    </dgm:pt>
    <dgm:pt modelId="{754193CF-B367-4BFE-83B1-E12E281E48EE}" type="parTrans" cxnId="{652E2514-D181-4B88-AD06-CB6944B2E232}">
      <dgm:prSet/>
      <dgm:spPr/>
      <dgm:t>
        <a:bodyPr/>
        <a:lstStyle/>
        <a:p>
          <a:endParaRPr lang="en-US"/>
        </a:p>
      </dgm:t>
    </dgm:pt>
    <dgm:pt modelId="{5CAD8AF7-8C9C-4707-B7FA-B9C8BE4A2FBF}" type="sibTrans" cxnId="{652E2514-D181-4B88-AD06-CB6944B2E232}">
      <dgm:prSet/>
      <dgm:spPr/>
      <dgm:t>
        <a:bodyPr/>
        <a:lstStyle/>
        <a:p>
          <a:endParaRPr lang="en-US"/>
        </a:p>
      </dgm:t>
    </dgm:pt>
    <dgm:pt modelId="{31D8137D-541B-48CF-BBA1-A4A0CD4E81AC}">
      <dgm:prSet/>
      <dgm:spPr/>
      <dgm:t>
        <a:bodyPr/>
        <a:lstStyle/>
        <a:p>
          <a:r>
            <a:rPr lang="en-US" dirty="0"/>
            <a:t>Have an appreciation of the strengths and limitations of different pedagogical approaches to competency-based teaching of AMS.</a:t>
          </a:r>
          <a:r>
            <a:rPr lang="en-GB" dirty="0"/>
            <a:t> </a:t>
          </a:r>
          <a:endParaRPr lang="en-US" dirty="0"/>
        </a:p>
      </dgm:t>
    </dgm:pt>
    <dgm:pt modelId="{F5670E4D-27A1-47ED-9E68-20C356EEBA94}" type="parTrans" cxnId="{B1E70401-EB0F-4507-8C58-52FDA19B35CD}">
      <dgm:prSet/>
      <dgm:spPr/>
      <dgm:t>
        <a:bodyPr/>
        <a:lstStyle/>
        <a:p>
          <a:endParaRPr lang="en-US"/>
        </a:p>
      </dgm:t>
    </dgm:pt>
    <dgm:pt modelId="{C8DDEC65-60AE-4159-AABB-CA7FEACB2635}" type="sibTrans" cxnId="{B1E70401-EB0F-4507-8C58-52FDA19B35CD}">
      <dgm:prSet/>
      <dgm:spPr/>
      <dgm:t>
        <a:bodyPr/>
        <a:lstStyle/>
        <a:p>
          <a:endParaRPr lang="en-US"/>
        </a:p>
      </dgm:t>
    </dgm:pt>
    <dgm:pt modelId="{586E7A16-00EC-460B-9809-7CDACB0A378B}">
      <dgm:prSet/>
      <dgm:spPr/>
      <dgm:t>
        <a:bodyPr/>
        <a:lstStyle/>
        <a:p>
          <a:r>
            <a:rPr lang="en-US" dirty="0"/>
            <a:t>Be able to apply principles of competency-based teaching of AMS for case-based teaching scenarios.</a:t>
          </a:r>
          <a:r>
            <a:rPr lang="en-GB" dirty="0"/>
            <a:t> </a:t>
          </a:r>
          <a:endParaRPr lang="en-US" dirty="0"/>
        </a:p>
      </dgm:t>
    </dgm:pt>
    <dgm:pt modelId="{14508FAA-535F-48B6-8ABF-D303F2AC4BCB}" type="parTrans" cxnId="{6ECCE8A1-F328-4274-9243-2F45E326706A}">
      <dgm:prSet/>
      <dgm:spPr/>
      <dgm:t>
        <a:bodyPr/>
        <a:lstStyle/>
        <a:p>
          <a:endParaRPr lang="en-US"/>
        </a:p>
      </dgm:t>
    </dgm:pt>
    <dgm:pt modelId="{099E4DCF-0160-47A4-A3FF-99704EF6C15F}" type="sibTrans" cxnId="{6ECCE8A1-F328-4274-9243-2F45E326706A}">
      <dgm:prSet/>
      <dgm:spPr/>
      <dgm:t>
        <a:bodyPr/>
        <a:lstStyle/>
        <a:p>
          <a:endParaRPr lang="en-US"/>
        </a:p>
      </dgm:t>
    </dgm:pt>
    <dgm:pt modelId="{1EC89841-531B-46B4-810C-4829EEEBB2A9}" type="pres">
      <dgm:prSet presAssocID="{4C46FF6D-6DEB-432D-BCB0-7A849369C246}" presName="linear" presStyleCnt="0">
        <dgm:presLayoutVars>
          <dgm:animLvl val="lvl"/>
          <dgm:resizeHandles val="exact"/>
        </dgm:presLayoutVars>
      </dgm:prSet>
      <dgm:spPr/>
    </dgm:pt>
    <dgm:pt modelId="{16844F3F-7EE5-4C1C-828D-A544295D91CA}" type="pres">
      <dgm:prSet presAssocID="{435F0567-F366-43CD-B38A-5D335CA6D194}" presName="parentText" presStyleLbl="node1" presStyleIdx="0" presStyleCnt="4">
        <dgm:presLayoutVars>
          <dgm:chMax val="0"/>
          <dgm:bulletEnabled val="1"/>
        </dgm:presLayoutVars>
      </dgm:prSet>
      <dgm:spPr/>
    </dgm:pt>
    <dgm:pt modelId="{BC91F148-13A6-4DA6-B45E-D57635D2EA60}" type="pres">
      <dgm:prSet presAssocID="{C8B39E4B-2D12-474B-98BD-1152DE545C05}" presName="spacer" presStyleCnt="0"/>
      <dgm:spPr/>
    </dgm:pt>
    <dgm:pt modelId="{50FD30D0-7A18-4391-AC1E-6EFE61A448AC}" type="pres">
      <dgm:prSet presAssocID="{460D6AB9-B4C5-4CEB-84B4-1146150381F6}" presName="parentText" presStyleLbl="node1" presStyleIdx="1" presStyleCnt="4">
        <dgm:presLayoutVars>
          <dgm:chMax val="0"/>
          <dgm:bulletEnabled val="1"/>
        </dgm:presLayoutVars>
      </dgm:prSet>
      <dgm:spPr/>
    </dgm:pt>
    <dgm:pt modelId="{8C533656-5FCD-4FF4-85BE-602B23C42935}" type="pres">
      <dgm:prSet presAssocID="{5CAD8AF7-8C9C-4707-B7FA-B9C8BE4A2FBF}" presName="spacer" presStyleCnt="0"/>
      <dgm:spPr/>
    </dgm:pt>
    <dgm:pt modelId="{00304426-6A38-4705-AF48-4261FC9071D3}" type="pres">
      <dgm:prSet presAssocID="{31D8137D-541B-48CF-BBA1-A4A0CD4E81AC}" presName="parentText" presStyleLbl="node1" presStyleIdx="2" presStyleCnt="4">
        <dgm:presLayoutVars>
          <dgm:chMax val="0"/>
          <dgm:bulletEnabled val="1"/>
        </dgm:presLayoutVars>
      </dgm:prSet>
      <dgm:spPr/>
    </dgm:pt>
    <dgm:pt modelId="{B6CC8AEB-8B23-4CEA-B72B-B3D24C9179D3}" type="pres">
      <dgm:prSet presAssocID="{C8DDEC65-60AE-4159-AABB-CA7FEACB2635}" presName="spacer" presStyleCnt="0"/>
      <dgm:spPr/>
    </dgm:pt>
    <dgm:pt modelId="{AB1B95F1-6BD5-42B1-90C2-725471177764}" type="pres">
      <dgm:prSet presAssocID="{586E7A16-00EC-460B-9809-7CDACB0A378B}" presName="parentText" presStyleLbl="node1" presStyleIdx="3" presStyleCnt="4">
        <dgm:presLayoutVars>
          <dgm:chMax val="0"/>
          <dgm:bulletEnabled val="1"/>
        </dgm:presLayoutVars>
      </dgm:prSet>
      <dgm:spPr/>
    </dgm:pt>
  </dgm:ptLst>
  <dgm:cxnLst>
    <dgm:cxn modelId="{B1E70401-EB0F-4507-8C58-52FDA19B35CD}" srcId="{4C46FF6D-6DEB-432D-BCB0-7A849369C246}" destId="{31D8137D-541B-48CF-BBA1-A4A0CD4E81AC}" srcOrd="2" destOrd="0" parTransId="{F5670E4D-27A1-47ED-9E68-20C356EEBA94}" sibTransId="{C8DDEC65-60AE-4159-AABB-CA7FEACB2635}"/>
    <dgm:cxn modelId="{1161EE03-736E-45A1-8176-36BDF2B93EF6}" type="presOf" srcId="{460D6AB9-B4C5-4CEB-84B4-1146150381F6}" destId="{50FD30D0-7A18-4391-AC1E-6EFE61A448AC}" srcOrd="0" destOrd="0" presId="urn:microsoft.com/office/officeart/2005/8/layout/vList2"/>
    <dgm:cxn modelId="{652E2514-D181-4B88-AD06-CB6944B2E232}" srcId="{4C46FF6D-6DEB-432D-BCB0-7A849369C246}" destId="{460D6AB9-B4C5-4CEB-84B4-1146150381F6}" srcOrd="1" destOrd="0" parTransId="{754193CF-B367-4BFE-83B1-E12E281E48EE}" sibTransId="{5CAD8AF7-8C9C-4707-B7FA-B9C8BE4A2FBF}"/>
    <dgm:cxn modelId="{B6AC1E28-EEA9-49D2-954A-C2B02A9DAE31}" type="presOf" srcId="{435F0567-F366-43CD-B38A-5D335CA6D194}" destId="{16844F3F-7EE5-4C1C-828D-A544295D91CA}" srcOrd="0" destOrd="0" presId="urn:microsoft.com/office/officeart/2005/8/layout/vList2"/>
    <dgm:cxn modelId="{09CDB89D-A0A3-448E-A7F9-F69A75538683}" srcId="{4C46FF6D-6DEB-432D-BCB0-7A849369C246}" destId="{435F0567-F366-43CD-B38A-5D335CA6D194}" srcOrd="0" destOrd="0" parTransId="{7C4B82A2-8A0F-409C-B9B6-F853C2F327FE}" sibTransId="{C8B39E4B-2D12-474B-98BD-1152DE545C05}"/>
    <dgm:cxn modelId="{6ECCE8A1-F328-4274-9243-2F45E326706A}" srcId="{4C46FF6D-6DEB-432D-BCB0-7A849369C246}" destId="{586E7A16-00EC-460B-9809-7CDACB0A378B}" srcOrd="3" destOrd="0" parTransId="{14508FAA-535F-48B6-8ABF-D303F2AC4BCB}" sibTransId="{099E4DCF-0160-47A4-A3FF-99704EF6C15F}"/>
    <dgm:cxn modelId="{0817C2AF-6A75-4522-93CD-3573357BEF24}" type="presOf" srcId="{31D8137D-541B-48CF-BBA1-A4A0CD4E81AC}" destId="{00304426-6A38-4705-AF48-4261FC9071D3}" srcOrd="0" destOrd="0" presId="urn:microsoft.com/office/officeart/2005/8/layout/vList2"/>
    <dgm:cxn modelId="{04A412BC-C14C-4800-BF42-26058F4F369F}" type="presOf" srcId="{586E7A16-00EC-460B-9809-7CDACB0A378B}" destId="{AB1B95F1-6BD5-42B1-90C2-725471177764}" srcOrd="0" destOrd="0" presId="urn:microsoft.com/office/officeart/2005/8/layout/vList2"/>
    <dgm:cxn modelId="{AEED59D2-8166-43E2-BE15-AE8A05F758A4}" type="presOf" srcId="{4C46FF6D-6DEB-432D-BCB0-7A849369C246}" destId="{1EC89841-531B-46B4-810C-4829EEEBB2A9}" srcOrd="0" destOrd="0" presId="urn:microsoft.com/office/officeart/2005/8/layout/vList2"/>
    <dgm:cxn modelId="{3CDEAB49-723A-4F15-B9CC-AC5A8F59F274}" type="presParOf" srcId="{1EC89841-531B-46B4-810C-4829EEEBB2A9}" destId="{16844F3F-7EE5-4C1C-828D-A544295D91CA}" srcOrd="0" destOrd="0" presId="urn:microsoft.com/office/officeart/2005/8/layout/vList2"/>
    <dgm:cxn modelId="{0EA79B86-F19B-4187-B6C7-F004D8369066}" type="presParOf" srcId="{1EC89841-531B-46B4-810C-4829EEEBB2A9}" destId="{BC91F148-13A6-4DA6-B45E-D57635D2EA60}" srcOrd="1" destOrd="0" presId="urn:microsoft.com/office/officeart/2005/8/layout/vList2"/>
    <dgm:cxn modelId="{51687290-E1D5-45DF-853D-694845432649}" type="presParOf" srcId="{1EC89841-531B-46B4-810C-4829EEEBB2A9}" destId="{50FD30D0-7A18-4391-AC1E-6EFE61A448AC}" srcOrd="2" destOrd="0" presId="urn:microsoft.com/office/officeart/2005/8/layout/vList2"/>
    <dgm:cxn modelId="{F74BF700-37EF-4612-A508-98AB9B3F5E4C}" type="presParOf" srcId="{1EC89841-531B-46B4-810C-4829EEEBB2A9}" destId="{8C533656-5FCD-4FF4-85BE-602B23C42935}" srcOrd="3" destOrd="0" presId="urn:microsoft.com/office/officeart/2005/8/layout/vList2"/>
    <dgm:cxn modelId="{EB561CCF-C96C-477B-9BCB-36E0E61BE216}" type="presParOf" srcId="{1EC89841-531B-46B4-810C-4829EEEBB2A9}" destId="{00304426-6A38-4705-AF48-4261FC9071D3}" srcOrd="4" destOrd="0" presId="urn:microsoft.com/office/officeart/2005/8/layout/vList2"/>
    <dgm:cxn modelId="{0A2EC114-8F6D-496E-9300-3A0170A8A7FD}" type="presParOf" srcId="{1EC89841-531B-46B4-810C-4829EEEBB2A9}" destId="{B6CC8AEB-8B23-4CEA-B72B-B3D24C9179D3}" srcOrd="5" destOrd="0" presId="urn:microsoft.com/office/officeart/2005/8/layout/vList2"/>
    <dgm:cxn modelId="{5527BEDA-682A-496A-890A-ECA30B4AE4C7}" type="presParOf" srcId="{1EC89841-531B-46B4-810C-4829EEEBB2A9}" destId="{AB1B95F1-6BD5-42B1-90C2-72547117776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44F3F-7EE5-4C1C-828D-A544295D91CA}">
      <dsp:nvSpPr>
        <dsp:cNvPr id="0" name=""/>
        <dsp:cNvSpPr/>
      </dsp:nvSpPr>
      <dsp:spPr>
        <a:xfrm>
          <a:off x="0" y="79271"/>
          <a:ext cx="105156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Have a knowledge of the concept of competency-based undergraduate pharmacy education.</a:t>
          </a:r>
          <a:r>
            <a:rPr lang="en-GB" sz="2500" kern="1200"/>
            <a:t> </a:t>
          </a:r>
          <a:endParaRPr lang="en-US" sz="2500" kern="1200"/>
        </a:p>
      </dsp:txBody>
      <dsp:txXfrm>
        <a:off x="48547" y="127818"/>
        <a:ext cx="10418506" cy="897406"/>
      </dsp:txXfrm>
    </dsp:sp>
    <dsp:sp modelId="{50FD30D0-7A18-4391-AC1E-6EFE61A448AC}">
      <dsp:nvSpPr>
        <dsp:cNvPr id="0" name=""/>
        <dsp:cNvSpPr/>
      </dsp:nvSpPr>
      <dsp:spPr>
        <a:xfrm>
          <a:off x="0" y="1145772"/>
          <a:ext cx="10515600" cy="9945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Have an understanding of ways of embedding competency-based teaching of antimicrobial stewardship (AMS) in the undergraduate pharmacy curriculum.</a:t>
          </a:r>
          <a:r>
            <a:rPr lang="en-GB" sz="2500" kern="1200" dirty="0"/>
            <a:t> </a:t>
          </a:r>
          <a:endParaRPr lang="en-US" sz="2500" kern="1200" dirty="0"/>
        </a:p>
      </dsp:txBody>
      <dsp:txXfrm>
        <a:off x="48547" y="1194319"/>
        <a:ext cx="10418506" cy="897406"/>
      </dsp:txXfrm>
    </dsp:sp>
    <dsp:sp modelId="{00304426-6A38-4705-AF48-4261FC9071D3}">
      <dsp:nvSpPr>
        <dsp:cNvPr id="0" name=""/>
        <dsp:cNvSpPr/>
      </dsp:nvSpPr>
      <dsp:spPr>
        <a:xfrm>
          <a:off x="0" y="2212272"/>
          <a:ext cx="10515600" cy="9945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Have an appreciation of the strengths and limitations of different pedagogical approaches to competency-based teaching of AMS.</a:t>
          </a:r>
          <a:r>
            <a:rPr lang="en-GB" sz="2500" kern="1200" dirty="0"/>
            <a:t> </a:t>
          </a:r>
          <a:endParaRPr lang="en-US" sz="2500" kern="1200" dirty="0"/>
        </a:p>
      </dsp:txBody>
      <dsp:txXfrm>
        <a:off x="48547" y="2260819"/>
        <a:ext cx="10418506" cy="897406"/>
      </dsp:txXfrm>
    </dsp:sp>
    <dsp:sp modelId="{AB1B95F1-6BD5-42B1-90C2-725471177764}">
      <dsp:nvSpPr>
        <dsp:cNvPr id="0" name=""/>
        <dsp:cNvSpPr/>
      </dsp:nvSpPr>
      <dsp:spPr>
        <a:xfrm>
          <a:off x="0" y="3278772"/>
          <a:ext cx="10515600"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Be able to apply principles of competency-based teaching of AMS for case-based teaching scenarios.</a:t>
          </a:r>
          <a:r>
            <a:rPr lang="en-GB" sz="2500" kern="1200" dirty="0"/>
            <a:t> </a:t>
          </a:r>
          <a:endParaRPr lang="en-US" sz="2500" kern="1200" dirty="0"/>
        </a:p>
      </dsp:txBody>
      <dsp:txXfrm>
        <a:off x="48547" y="3327319"/>
        <a:ext cx="10418506" cy="897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079DC-D59E-4B37-AE6D-B85620163A02}">
      <dsp:nvSpPr>
        <dsp:cNvPr id="0" name=""/>
        <dsp:cNvSpPr/>
      </dsp:nvSpPr>
      <dsp:spPr>
        <a:xfrm>
          <a:off x="0" y="74797"/>
          <a:ext cx="7927013" cy="1053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5 years: 4 years UG and 1 year foundation training in </a:t>
          </a:r>
          <a:r>
            <a:rPr lang="en-US" sz="1900" kern="1200" dirty="0">
              <a:latin typeface="Calibri Light" panose="020F0302020204030204"/>
            </a:rPr>
            <a:t>practice</a:t>
          </a:r>
          <a:endParaRPr lang="en-US" sz="1900" kern="1200" dirty="0"/>
        </a:p>
      </dsp:txBody>
      <dsp:txXfrm>
        <a:off x="51444" y="126241"/>
        <a:ext cx="7824125" cy="950952"/>
      </dsp:txXfrm>
    </dsp:sp>
    <dsp:sp modelId="{FA333A39-5DE8-4570-B564-0EB047D8663B}">
      <dsp:nvSpPr>
        <dsp:cNvPr id="0" name=""/>
        <dsp:cNvSpPr/>
      </dsp:nvSpPr>
      <dsp:spPr>
        <a:xfrm>
          <a:off x="0" y="1183358"/>
          <a:ext cx="7927013" cy="105384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latin typeface="Calibri Light"/>
              <a:cs typeface="Arial"/>
            </a:rPr>
            <a:t>Structured upon a competency-based, spiral curriculum</a:t>
          </a:r>
          <a:endParaRPr lang="en-US" sz="1900" kern="1200" dirty="0">
            <a:latin typeface="Calibri Light"/>
          </a:endParaRPr>
        </a:p>
      </dsp:txBody>
      <dsp:txXfrm>
        <a:off x="51444" y="1234802"/>
        <a:ext cx="7824125" cy="950952"/>
      </dsp:txXfrm>
    </dsp:sp>
    <dsp:sp modelId="{8864C744-C3B1-405E-A293-ECF604FC9185}">
      <dsp:nvSpPr>
        <dsp:cNvPr id="0" name=""/>
        <dsp:cNvSpPr/>
      </dsp:nvSpPr>
      <dsp:spPr>
        <a:xfrm>
          <a:off x="0" y="2291919"/>
          <a:ext cx="7927013" cy="105384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Student/trainee pharmacists’ skills, knowledge, understanding and professional </a:t>
          </a:r>
          <a:r>
            <a:rPr lang="en-US" sz="1900" kern="1200" dirty="0" err="1"/>
            <a:t>behaviours</a:t>
          </a:r>
          <a:r>
            <a:rPr lang="en-US" sz="1900" kern="1200" dirty="0"/>
            <a:t> will progress throughout their initial education and training. </a:t>
          </a:r>
        </a:p>
      </dsp:txBody>
      <dsp:txXfrm>
        <a:off x="51444" y="2343363"/>
        <a:ext cx="7824125" cy="950952"/>
      </dsp:txXfrm>
    </dsp:sp>
    <dsp:sp modelId="{A2F6EA1A-26A2-4F4B-A763-057DB87C7506}">
      <dsp:nvSpPr>
        <dsp:cNvPr id="0" name=""/>
        <dsp:cNvSpPr/>
      </dsp:nvSpPr>
      <dsp:spPr>
        <a:xfrm>
          <a:off x="0" y="3400479"/>
          <a:ext cx="7927013" cy="105384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As they go through their </a:t>
          </a:r>
          <a:r>
            <a:rPr lang="en-US" sz="1900" kern="1200" dirty="0" err="1"/>
            <a:t>MPharm</a:t>
          </a:r>
          <a:r>
            <a:rPr lang="en-US" sz="1900" kern="1200" dirty="0"/>
            <a:t> degree they will be expected to demonstrate the learning outcomes to a greater depth, breadth and degree of complexity.</a:t>
          </a:r>
          <a:r>
            <a:rPr lang="en-US" sz="1900" kern="1200" dirty="0">
              <a:latin typeface="Calibri Light" panose="020F0302020204030204"/>
            </a:rPr>
            <a:t> </a:t>
          </a:r>
        </a:p>
      </dsp:txBody>
      <dsp:txXfrm>
        <a:off x="51444" y="3451923"/>
        <a:ext cx="7824125" cy="950952"/>
      </dsp:txXfrm>
    </dsp:sp>
    <dsp:sp modelId="{7ABDA8D7-27F3-44EC-BDF9-DC6E7E8650C6}">
      <dsp:nvSpPr>
        <dsp:cNvPr id="0" name=""/>
        <dsp:cNvSpPr/>
      </dsp:nvSpPr>
      <dsp:spPr>
        <a:xfrm>
          <a:off x="0" y="4509040"/>
          <a:ext cx="7927013" cy="105384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The foundation training year will further expose student/trainee pharmacists to new situations and environments.</a:t>
          </a:r>
          <a:r>
            <a:rPr lang="en-US" sz="1900" kern="1200" dirty="0">
              <a:latin typeface="Calibri Light" panose="020F0302020204030204"/>
            </a:rPr>
            <a:t> </a:t>
          </a:r>
          <a:endParaRPr lang="en-US" sz="1900" kern="1200" dirty="0"/>
        </a:p>
      </dsp:txBody>
      <dsp:txXfrm>
        <a:off x="51444" y="4560484"/>
        <a:ext cx="7824125" cy="950952"/>
      </dsp:txXfrm>
    </dsp:sp>
    <dsp:sp modelId="{284D17C8-D02D-4AA6-9ACE-EB2F03B07436}">
      <dsp:nvSpPr>
        <dsp:cNvPr id="0" name=""/>
        <dsp:cNvSpPr/>
      </dsp:nvSpPr>
      <dsp:spPr>
        <a:xfrm>
          <a:off x="0" y="5617601"/>
          <a:ext cx="7927013" cy="1053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This will give them opportunities to build upon their knowledge and skills and demonstrate these with patients in clinical settings.</a:t>
          </a:r>
        </a:p>
      </dsp:txBody>
      <dsp:txXfrm>
        <a:off x="51444" y="5669045"/>
        <a:ext cx="7824125" cy="950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564BF-731E-4F4F-AF28-A051034AC11B}">
      <dsp:nvSpPr>
        <dsp:cNvPr id="0" name=""/>
        <dsp:cNvSpPr/>
      </dsp:nvSpPr>
      <dsp:spPr>
        <a:xfrm>
          <a:off x="-1157" y="0"/>
          <a:ext cx="5283054" cy="5283054"/>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55664-30F1-445D-AC86-A66C0386E9F8}">
      <dsp:nvSpPr>
        <dsp:cNvPr id="0" name=""/>
        <dsp:cNvSpPr/>
      </dsp:nvSpPr>
      <dsp:spPr>
        <a:xfrm>
          <a:off x="0" y="357126"/>
          <a:ext cx="8712397" cy="1149202"/>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Can make own prescribing decisions independently</a:t>
          </a:r>
          <a:r>
            <a:rPr lang="en-US" sz="1400" kern="1200" dirty="0">
              <a:latin typeface="Calibri Light" panose="020F0302020204030204"/>
            </a:rPr>
            <a:t>. </a:t>
          </a:r>
          <a:r>
            <a:rPr lang="en-US" sz="1400" kern="1200" dirty="0"/>
            <a:t>Assessment is by assessing the action when showing ability: </a:t>
          </a:r>
          <a:r>
            <a:rPr lang="en-US" sz="1400" kern="1200" dirty="0" err="1"/>
            <a:t>eg</a:t>
          </a:r>
          <a:r>
            <a:rPr lang="en-US" sz="1400" kern="1200" dirty="0"/>
            <a:t> Descriptor 26: Understand the importance of following local antimicrobial policies (</a:t>
          </a:r>
          <a:r>
            <a:rPr lang="en-US" sz="1400" kern="1200" dirty="0" err="1"/>
            <a:t>i.e</a:t>
          </a:r>
          <a:r>
            <a:rPr lang="en-US" sz="1400" kern="1200" dirty="0"/>
            <a:t> their development is based on local resistance patterns) and follow these policies in practice.</a:t>
          </a:r>
          <a:r>
            <a:rPr lang="en-US" sz="1400" kern="1200" dirty="0">
              <a:latin typeface="Calibri Light" panose="020F0302020204030204"/>
            </a:rPr>
            <a:t> </a:t>
          </a:r>
          <a:r>
            <a:rPr lang="en-US" sz="1400" kern="1200" dirty="0"/>
            <a:t>OSCE and responding to a case being provided independently, workplace assessment/portfolio</a:t>
          </a:r>
        </a:p>
        <a:p>
          <a:pPr marL="0" lvl="0" indent="0" algn="ctr" defTabSz="622300">
            <a:lnSpc>
              <a:spcPct val="90000"/>
            </a:lnSpc>
            <a:spcBef>
              <a:spcPct val="0"/>
            </a:spcBef>
            <a:spcAft>
              <a:spcPct val="35000"/>
            </a:spcAft>
            <a:buNone/>
          </a:pPr>
          <a:r>
            <a:rPr lang="en-US" sz="1400" b="1" kern="1200" dirty="0"/>
            <a:t>DOES</a:t>
          </a:r>
          <a:endParaRPr lang="en-GB" sz="1400" b="1" kern="1200" dirty="0"/>
        </a:p>
      </dsp:txBody>
      <dsp:txXfrm>
        <a:off x="56099" y="413225"/>
        <a:ext cx="8600199" cy="1037004"/>
      </dsp:txXfrm>
    </dsp:sp>
    <dsp:sp modelId="{A7A11DFE-BDF6-407C-9B25-D68B545DDE8F}">
      <dsp:nvSpPr>
        <dsp:cNvPr id="0" name=""/>
        <dsp:cNvSpPr/>
      </dsp:nvSpPr>
      <dsp:spPr>
        <a:xfrm>
          <a:off x="0" y="1819253"/>
          <a:ext cx="8712397" cy="931536"/>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Incorporation to combine in more complex case-based discussion linking all facts provided to a specific patient</a:t>
          </a:r>
          <a:r>
            <a:rPr lang="en-US" sz="1400" kern="1200" dirty="0">
              <a:latin typeface="Calibri Light" panose="020F0302020204030204"/>
            </a:rPr>
            <a:t>  </a:t>
          </a:r>
          <a:r>
            <a:rPr lang="en-US" sz="1400" kern="1200" dirty="0"/>
            <a:t>e.g Descriptor 26: Understand the importance of following local antimicrobial policies (</a:t>
          </a:r>
          <a:r>
            <a:rPr lang="en-US" sz="1400" kern="1200" dirty="0" err="1"/>
            <a:t>i.e</a:t>
          </a:r>
          <a:r>
            <a:rPr lang="en-US" sz="1400" kern="1200" dirty="0"/>
            <a:t> their development is based on local resistance patterns) and follow these policies in practice.</a:t>
          </a:r>
          <a:r>
            <a:rPr lang="en-US" sz="1400" kern="1200" dirty="0">
              <a:latin typeface="Calibri Light" panose="020F0302020204030204"/>
            </a:rPr>
            <a:t> </a:t>
          </a:r>
          <a:r>
            <a:rPr lang="en-US" sz="1400" kern="1200" dirty="0"/>
            <a:t>Assessment is by responding to set cases given</a:t>
          </a:r>
          <a:endParaRPr lang="en-US" sz="1400" kern="1200" dirty="0" err="1"/>
        </a:p>
        <a:p>
          <a:pPr marL="0" lvl="0" indent="0" algn="ctr" defTabSz="622300">
            <a:lnSpc>
              <a:spcPct val="90000"/>
            </a:lnSpc>
            <a:spcBef>
              <a:spcPct val="0"/>
            </a:spcBef>
            <a:spcAft>
              <a:spcPct val="35000"/>
            </a:spcAft>
            <a:buNone/>
          </a:pPr>
          <a:r>
            <a:rPr lang="en-US" sz="1400" b="1" kern="1200" dirty="0"/>
            <a:t>SHOWS HOW</a:t>
          </a:r>
          <a:endParaRPr lang="en-GB" sz="1400" b="1" kern="1200" dirty="0"/>
        </a:p>
      </dsp:txBody>
      <dsp:txXfrm>
        <a:off x="45474" y="1864727"/>
        <a:ext cx="8621449" cy="840588"/>
      </dsp:txXfrm>
    </dsp:sp>
    <dsp:sp modelId="{E287E957-EF16-461E-98AB-E4C73E81EAE5}">
      <dsp:nvSpPr>
        <dsp:cNvPr id="0" name=""/>
        <dsp:cNvSpPr/>
      </dsp:nvSpPr>
      <dsp:spPr>
        <a:xfrm>
          <a:off x="0" y="2895245"/>
          <a:ext cx="8712397" cy="820448"/>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Case based discussion with more interpretation of facts</a:t>
          </a:r>
          <a:r>
            <a:rPr lang="en-US" sz="1400" kern="1200" dirty="0">
              <a:latin typeface="Calibri Light" panose="020F0302020204030204"/>
            </a:rPr>
            <a:t>. </a:t>
          </a:r>
          <a:r>
            <a:rPr lang="en-US" sz="1400" kern="1200" dirty="0"/>
            <a:t>e.g. Descriptor 24: Explain why self-limiting bacteria or viral infections are unlikely to benefit from antibiotics: starts to focus on the application of knowledge</a:t>
          </a:r>
          <a:r>
            <a:rPr lang="en-US" sz="1400" kern="1200" dirty="0">
              <a:latin typeface="Calibri Light" panose="020F0302020204030204"/>
            </a:rPr>
            <a:t>.</a:t>
          </a:r>
          <a:endParaRPr lang="en-US" sz="1400" kern="1200" dirty="0"/>
        </a:p>
        <a:p>
          <a:pPr marL="0" lvl="0" indent="0" algn="ctr" defTabSz="622300">
            <a:lnSpc>
              <a:spcPct val="90000"/>
            </a:lnSpc>
            <a:spcBef>
              <a:spcPct val="0"/>
            </a:spcBef>
            <a:spcAft>
              <a:spcPct val="35000"/>
            </a:spcAft>
            <a:buNone/>
          </a:pPr>
          <a:r>
            <a:rPr lang="en-US" sz="1400" b="1" kern="1200" dirty="0"/>
            <a:t>KNOWS HOW</a:t>
          </a:r>
          <a:endParaRPr lang="en-GB" sz="1400" b="1" kern="1200" dirty="0"/>
        </a:p>
      </dsp:txBody>
      <dsp:txXfrm>
        <a:off x="40051" y="2935296"/>
        <a:ext cx="8632295" cy="740346"/>
      </dsp:txXfrm>
    </dsp:sp>
    <dsp:sp modelId="{DCDF2776-EA39-46AF-A7B8-F8094567B21D}">
      <dsp:nvSpPr>
        <dsp:cNvPr id="0" name=""/>
        <dsp:cNvSpPr/>
      </dsp:nvSpPr>
      <dsp:spPr>
        <a:xfrm>
          <a:off x="0" y="3913609"/>
          <a:ext cx="8712397" cy="1242044"/>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Didactic teaching and self –directed learning to learn facts</a:t>
          </a:r>
          <a:r>
            <a:rPr lang="en-US" sz="1400" kern="1200" dirty="0">
              <a:latin typeface="Calibri Light" panose="020F0302020204030204"/>
            </a:rPr>
            <a:t>. </a:t>
          </a:r>
          <a:r>
            <a:rPr lang="en-US" sz="1400" kern="1200" dirty="0"/>
            <a:t>eg Descriptor 29: Describe broad-spectrum &amp; narrow spectrum antibiotics and the contribution of broad-spectrum antibiotics to AMR and Descriptor 30: Present and be able to recognize common side effects associated with widely prescribed antibiotics.</a:t>
          </a:r>
          <a:r>
            <a:rPr lang="en-US" sz="1400" kern="1200" dirty="0">
              <a:latin typeface="Calibri Light" panose="020F0302020204030204"/>
            </a:rPr>
            <a:t> </a:t>
          </a:r>
          <a:r>
            <a:rPr lang="en-US" sz="1400" kern="1200" dirty="0"/>
            <a:t>Assessment is by recall of facts: MCQs, short/long questions</a:t>
          </a:r>
        </a:p>
        <a:p>
          <a:pPr marL="0" lvl="0" indent="0" algn="ctr" defTabSz="622300">
            <a:lnSpc>
              <a:spcPct val="90000"/>
            </a:lnSpc>
            <a:spcBef>
              <a:spcPct val="0"/>
            </a:spcBef>
            <a:spcAft>
              <a:spcPct val="35000"/>
            </a:spcAft>
            <a:buNone/>
          </a:pPr>
          <a:r>
            <a:rPr lang="en-US" sz="1400" b="1" kern="1200" dirty="0"/>
            <a:t>KNOWS </a:t>
          </a:r>
          <a:endParaRPr lang="en-GB" sz="1400" b="1" kern="1200" dirty="0"/>
        </a:p>
      </dsp:txBody>
      <dsp:txXfrm>
        <a:off x="60632" y="3974241"/>
        <a:ext cx="8591133" cy="1120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564BF-731E-4F4F-AF28-A051034AC11B}">
      <dsp:nvSpPr>
        <dsp:cNvPr id="0" name=""/>
        <dsp:cNvSpPr/>
      </dsp:nvSpPr>
      <dsp:spPr>
        <a:xfrm>
          <a:off x="123218" y="0"/>
          <a:ext cx="5130889" cy="5130889"/>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55664-30F1-445D-AC86-A66C0386E9F8}">
      <dsp:nvSpPr>
        <dsp:cNvPr id="0" name=""/>
        <dsp:cNvSpPr/>
      </dsp:nvSpPr>
      <dsp:spPr>
        <a:xfrm>
          <a:off x="6" y="513653"/>
          <a:ext cx="8712390" cy="1178304"/>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Can make own prescribing decisions independently</a:t>
          </a:r>
        </a:p>
        <a:p>
          <a:pPr marL="0" lvl="0" indent="0" algn="ctr" defTabSz="622300">
            <a:lnSpc>
              <a:spcPct val="90000"/>
            </a:lnSpc>
            <a:spcBef>
              <a:spcPct val="0"/>
            </a:spcBef>
            <a:spcAft>
              <a:spcPct val="35000"/>
            </a:spcAft>
            <a:buNone/>
          </a:pPr>
          <a:r>
            <a:rPr lang="en-US" sz="1400" kern="1200"/>
            <a:t>Assessment is by assessing the action when showing ability: OSCE and responding to a case being provided independently, workplace assessment</a:t>
          </a:r>
        </a:p>
        <a:p>
          <a:pPr marL="0" lvl="0" indent="0" algn="ctr" defTabSz="622300">
            <a:lnSpc>
              <a:spcPct val="90000"/>
            </a:lnSpc>
            <a:spcBef>
              <a:spcPct val="0"/>
            </a:spcBef>
            <a:spcAft>
              <a:spcPct val="35000"/>
            </a:spcAft>
            <a:buNone/>
          </a:pPr>
          <a:r>
            <a:rPr lang="en-US" sz="1400" kern="1200"/>
            <a:t>Maybe in combination with a portfolio</a:t>
          </a:r>
        </a:p>
        <a:p>
          <a:pPr marL="0" lvl="0" indent="0" algn="ctr" defTabSz="622300">
            <a:lnSpc>
              <a:spcPct val="90000"/>
            </a:lnSpc>
            <a:spcBef>
              <a:spcPct val="0"/>
            </a:spcBef>
            <a:spcAft>
              <a:spcPct val="35000"/>
            </a:spcAft>
            <a:buNone/>
          </a:pPr>
          <a:r>
            <a:rPr lang="en-US" sz="1400" b="1" kern="1200"/>
            <a:t>DOES</a:t>
          </a:r>
          <a:endParaRPr lang="en-GB" sz="1400" b="1" kern="1200"/>
        </a:p>
      </dsp:txBody>
      <dsp:txXfrm>
        <a:off x="57526" y="571173"/>
        <a:ext cx="8597350" cy="1063264"/>
      </dsp:txXfrm>
    </dsp:sp>
    <dsp:sp modelId="{A7A11DFE-BDF6-407C-9B25-D68B545DDE8F}">
      <dsp:nvSpPr>
        <dsp:cNvPr id="0" name=""/>
        <dsp:cNvSpPr/>
      </dsp:nvSpPr>
      <dsp:spPr>
        <a:xfrm>
          <a:off x="6" y="1793423"/>
          <a:ext cx="8712390" cy="895971"/>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Incorporation to combine in more complex case-based discussion linking all facts provided to a specific patient – e.g. infection recurring after few weeks with link to resistance</a:t>
          </a:r>
        </a:p>
        <a:p>
          <a:pPr marL="0" lvl="0" indent="0" algn="ctr" defTabSz="622300">
            <a:lnSpc>
              <a:spcPct val="90000"/>
            </a:lnSpc>
            <a:spcBef>
              <a:spcPct val="0"/>
            </a:spcBef>
            <a:spcAft>
              <a:spcPct val="35000"/>
            </a:spcAft>
            <a:buNone/>
          </a:pPr>
          <a:r>
            <a:rPr lang="en-US" sz="1400" kern="1200"/>
            <a:t>Assessment is by responding to set cases given </a:t>
          </a:r>
        </a:p>
        <a:p>
          <a:pPr marL="0" lvl="0" indent="0" algn="ctr" defTabSz="622300">
            <a:lnSpc>
              <a:spcPct val="90000"/>
            </a:lnSpc>
            <a:spcBef>
              <a:spcPct val="0"/>
            </a:spcBef>
            <a:spcAft>
              <a:spcPct val="35000"/>
            </a:spcAft>
            <a:buNone/>
          </a:pPr>
          <a:r>
            <a:rPr lang="en-US" sz="1400" b="1" kern="1200"/>
            <a:t>SHOWS HOW</a:t>
          </a:r>
          <a:endParaRPr lang="en-GB" sz="1400" b="1" kern="1200"/>
        </a:p>
      </dsp:txBody>
      <dsp:txXfrm>
        <a:off x="43744" y="1837161"/>
        <a:ext cx="8624914" cy="808495"/>
      </dsp:txXfrm>
    </dsp:sp>
    <dsp:sp modelId="{E287E957-EF16-461E-98AB-E4C73E81EAE5}">
      <dsp:nvSpPr>
        <dsp:cNvPr id="0" name=""/>
        <dsp:cNvSpPr/>
      </dsp:nvSpPr>
      <dsp:spPr>
        <a:xfrm>
          <a:off x="6" y="2790859"/>
          <a:ext cx="8712390" cy="811722"/>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Case based discussion with more interpretation of facts e.g. C &amp;S reports, Lab parameters; starts to focus on the application of knowledge</a:t>
          </a:r>
        </a:p>
        <a:p>
          <a:pPr marL="0" lvl="0" indent="0" algn="ctr" defTabSz="622300">
            <a:lnSpc>
              <a:spcPct val="90000"/>
            </a:lnSpc>
            <a:spcBef>
              <a:spcPct val="0"/>
            </a:spcBef>
            <a:spcAft>
              <a:spcPct val="35000"/>
            </a:spcAft>
            <a:buNone/>
          </a:pPr>
          <a:r>
            <a:rPr lang="en-US" sz="1400" b="1" kern="1200"/>
            <a:t>KNOWS HOW</a:t>
          </a:r>
          <a:endParaRPr lang="en-GB" sz="1400" b="1" kern="1200"/>
        </a:p>
      </dsp:txBody>
      <dsp:txXfrm>
        <a:off x="39631" y="2830484"/>
        <a:ext cx="8633140" cy="732472"/>
      </dsp:txXfrm>
    </dsp:sp>
    <dsp:sp modelId="{DCDF2776-EA39-46AF-A7B8-F8094567B21D}">
      <dsp:nvSpPr>
        <dsp:cNvPr id="0" name=""/>
        <dsp:cNvSpPr/>
      </dsp:nvSpPr>
      <dsp:spPr>
        <a:xfrm>
          <a:off x="6" y="3704047"/>
          <a:ext cx="8712390" cy="811722"/>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err="1"/>
            <a:t>Didatic</a:t>
          </a:r>
          <a:r>
            <a:rPr lang="en-US" sz="1400" kern="1200"/>
            <a:t> teaching and self –directed learning to learn facts</a:t>
          </a:r>
        </a:p>
        <a:p>
          <a:pPr marL="0" lvl="0" indent="0" algn="ctr" defTabSz="622300">
            <a:lnSpc>
              <a:spcPct val="90000"/>
            </a:lnSpc>
            <a:spcBef>
              <a:spcPct val="0"/>
            </a:spcBef>
            <a:spcAft>
              <a:spcPct val="35000"/>
            </a:spcAft>
            <a:buNone/>
          </a:pPr>
          <a:r>
            <a:rPr lang="en-US" sz="1400" kern="1200"/>
            <a:t>Assessment is by recall of facts: MCQs, short/long questions</a:t>
          </a:r>
        </a:p>
        <a:p>
          <a:pPr marL="0" lvl="0" indent="0" algn="ctr" defTabSz="622300">
            <a:lnSpc>
              <a:spcPct val="90000"/>
            </a:lnSpc>
            <a:spcBef>
              <a:spcPct val="0"/>
            </a:spcBef>
            <a:spcAft>
              <a:spcPct val="35000"/>
            </a:spcAft>
            <a:buNone/>
          </a:pPr>
          <a:r>
            <a:rPr lang="en-US" sz="1400" b="1" kern="1200"/>
            <a:t>KNOWS </a:t>
          </a:r>
          <a:endParaRPr lang="en-GB" sz="1400" b="1" kern="1200"/>
        </a:p>
      </dsp:txBody>
      <dsp:txXfrm>
        <a:off x="39631" y="3743672"/>
        <a:ext cx="8633140" cy="7324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6A150-9111-4FCC-B808-3AB83F3C7F2A}">
      <dsp:nvSpPr>
        <dsp:cNvPr id="0" name=""/>
        <dsp:cNvSpPr/>
      </dsp:nvSpPr>
      <dsp:spPr>
        <a:xfrm>
          <a:off x="0" y="0"/>
          <a:ext cx="9404096" cy="1173480"/>
        </a:xfrm>
        <a:prstGeom prst="roundRect">
          <a:avLst>
            <a:gd name="adj" fmla="val 10000"/>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defRPr cap="all"/>
          </a:pPr>
          <a:r>
            <a:rPr lang="en-US" sz="2400" kern="1200" dirty="0"/>
            <a:t>Undergraduate pharmacy education in the UK is competency-based, spiral curriculum (</a:t>
          </a:r>
          <a:r>
            <a:rPr lang="en-US" sz="2400" kern="1200" dirty="0" err="1"/>
            <a:t>GPhC</a:t>
          </a:r>
          <a:r>
            <a:rPr lang="en-US" sz="2400" kern="1200" dirty="0"/>
            <a:t>, 2021).</a:t>
          </a:r>
        </a:p>
      </dsp:txBody>
      <dsp:txXfrm>
        <a:off x="34370" y="34370"/>
        <a:ext cx="8038660" cy="1104740"/>
      </dsp:txXfrm>
    </dsp:sp>
    <dsp:sp modelId="{F91EA40A-B641-4542-A9DD-F752F3A8B9D1}">
      <dsp:nvSpPr>
        <dsp:cNvPr id="0" name=""/>
        <dsp:cNvSpPr/>
      </dsp:nvSpPr>
      <dsp:spPr>
        <a:xfrm>
          <a:off x="787593" y="1386840"/>
          <a:ext cx="9404096" cy="1173480"/>
        </a:xfrm>
        <a:prstGeom prst="roundRect">
          <a:avLst>
            <a:gd name="adj" fmla="val 10000"/>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defRPr cap="all"/>
          </a:pPr>
          <a:r>
            <a:rPr lang="en-US" sz="2400" kern="1200"/>
            <a:t>AMR is a global challenge (WHO).</a:t>
          </a:r>
        </a:p>
      </dsp:txBody>
      <dsp:txXfrm>
        <a:off x="821963" y="1421210"/>
        <a:ext cx="7785000" cy="1104739"/>
      </dsp:txXfrm>
    </dsp:sp>
    <dsp:sp modelId="{52EF278F-108C-47B1-82B3-72AE6EFC71CB}">
      <dsp:nvSpPr>
        <dsp:cNvPr id="0" name=""/>
        <dsp:cNvSpPr/>
      </dsp:nvSpPr>
      <dsp:spPr>
        <a:xfrm>
          <a:off x="1563430" y="2773680"/>
          <a:ext cx="9404096" cy="1173480"/>
        </a:xfrm>
        <a:prstGeom prst="roundRect">
          <a:avLst>
            <a:gd name="adj" fmla="val 10000"/>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defRPr cap="all"/>
          </a:pPr>
          <a:r>
            <a:rPr lang="en-US" sz="2400" kern="1200"/>
            <a:t>Consensus-based AMS competencies for UG healthcare professionals in the UK (Courtney, 2018).</a:t>
          </a:r>
        </a:p>
      </dsp:txBody>
      <dsp:txXfrm>
        <a:off x="1597800" y="2808050"/>
        <a:ext cx="7796756" cy="1104739"/>
      </dsp:txXfrm>
    </dsp:sp>
    <dsp:sp modelId="{20F6A9A6-D6BF-4AA1-BA76-352DEFCA9006}">
      <dsp:nvSpPr>
        <dsp:cNvPr id="0" name=""/>
        <dsp:cNvSpPr/>
      </dsp:nvSpPr>
      <dsp:spPr>
        <a:xfrm>
          <a:off x="2351024" y="4160520"/>
          <a:ext cx="9404096" cy="1173480"/>
        </a:xfrm>
        <a:prstGeom prst="roundRect">
          <a:avLst>
            <a:gd name="adj" fmla="val 10000"/>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defRPr cap="all"/>
          </a:pPr>
          <a:r>
            <a:rPr lang="en-US" sz="2400" kern="1200" dirty="0"/>
            <a:t>methods for teaching and assessment: Stage of curriculum and advantages/disadvantages.</a:t>
          </a:r>
        </a:p>
      </dsp:txBody>
      <dsp:txXfrm>
        <a:off x="2385394" y="4194890"/>
        <a:ext cx="7785000" cy="1104739"/>
      </dsp:txXfrm>
    </dsp:sp>
    <dsp:sp modelId="{22303BC6-D468-4C6D-A980-8439DADE9574}">
      <dsp:nvSpPr>
        <dsp:cNvPr id="0" name=""/>
        <dsp:cNvSpPr/>
      </dsp:nvSpPr>
      <dsp:spPr>
        <a:xfrm>
          <a:off x="8641333" y="898778"/>
          <a:ext cx="762762" cy="76276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812954" y="898778"/>
        <a:ext cx="419520" cy="573978"/>
      </dsp:txXfrm>
    </dsp:sp>
    <dsp:sp modelId="{9FEC50D0-A387-4061-8F41-AB6B557BDE5C}">
      <dsp:nvSpPr>
        <dsp:cNvPr id="0" name=""/>
        <dsp:cNvSpPr/>
      </dsp:nvSpPr>
      <dsp:spPr>
        <a:xfrm>
          <a:off x="9428927" y="2285618"/>
          <a:ext cx="762762" cy="76276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600548" y="2285618"/>
        <a:ext cx="419520" cy="573978"/>
      </dsp:txXfrm>
    </dsp:sp>
    <dsp:sp modelId="{78017C9C-64F1-421F-828A-1ACB6D3C67EA}">
      <dsp:nvSpPr>
        <dsp:cNvPr id="0" name=""/>
        <dsp:cNvSpPr/>
      </dsp:nvSpPr>
      <dsp:spPr>
        <a:xfrm>
          <a:off x="10204764" y="3672459"/>
          <a:ext cx="762762" cy="76276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10376385" y="3672459"/>
        <a:ext cx="419520" cy="5739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44F3F-7EE5-4C1C-828D-A544295D91CA}">
      <dsp:nvSpPr>
        <dsp:cNvPr id="0" name=""/>
        <dsp:cNvSpPr/>
      </dsp:nvSpPr>
      <dsp:spPr>
        <a:xfrm>
          <a:off x="0" y="79271"/>
          <a:ext cx="105156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Have a knowledge of the concept of competency-based undergraduate pharmacy education.</a:t>
          </a:r>
          <a:r>
            <a:rPr lang="en-GB" sz="2500" kern="1200"/>
            <a:t> </a:t>
          </a:r>
          <a:endParaRPr lang="en-US" sz="2500" kern="1200"/>
        </a:p>
      </dsp:txBody>
      <dsp:txXfrm>
        <a:off x="48547" y="127818"/>
        <a:ext cx="10418506" cy="897406"/>
      </dsp:txXfrm>
    </dsp:sp>
    <dsp:sp modelId="{50FD30D0-7A18-4391-AC1E-6EFE61A448AC}">
      <dsp:nvSpPr>
        <dsp:cNvPr id="0" name=""/>
        <dsp:cNvSpPr/>
      </dsp:nvSpPr>
      <dsp:spPr>
        <a:xfrm>
          <a:off x="0" y="1145772"/>
          <a:ext cx="10515600" cy="9945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Have an understanding of ways of embedding competency-based teaching of antimicrobial stewardship (AMS) in the undergraduate pharmacy curriculum.</a:t>
          </a:r>
          <a:r>
            <a:rPr lang="en-GB" sz="2500" kern="1200" dirty="0"/>
            <a:t> </a:t>
          </a:r>
          <a:endParaRPr lang="en-US" sz="2500" kern="1200" dirty="0"/>
        </a:p>
      </dsp:txBody>
      <dsp:txXfrm>
        <a:off x="48547" y="1194319"/>
        <a:ext cx="10418506" cy="897406"/>
      </dsp:txXfrm>
    </dsp:sp>
    <dsp:sp modelId="{00304426-6A38-4705-AF48-4261FC9071D3}">
      <dsp:nvSpPr>
        <dsp:cNvPr id="0" name=""/>
        <dsp:cNvSpPr/>
      </dsp:nvSpPr>
      <dsp:spPr>
        <a:xfrm>
          <a:off x="0" y="2212272"/>
          <a:ext cx="10515600" cy="9945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Have an appreciation of the strengths and limitations of different pedagogical approaches to competency-based teaching of AMS.</a:t>
          </a:r>
          <a:r>
            <a:rPr lang="en-GB" sz="2500" kern="1200" dirty="0"/>
            <a:t> </a:t>
          </a:r>
          <a:endParaRPr lang="en-US" sz="2500" kern="1200" dirty="0"/>
        </a:p>
      </dsp:txBody>
      <dsp:txXfrm>
        <a:off x="48547" y="2260819"/>
        <a:ext cx="10418506" cy="897406"/>
      </dsp:txXfrm>
    </dsp:sp>
    <dsp:sp modelId="{AB1B95F1-6BD5-42B1-90C2-725471177764}">
      <dsp:nvSpPr>
        <dsp:cNvPr id="0" name=""/>
        <dsp:cNvSpPr/>
      </dsp:nvSpPr>
      <dsp:spPr>
        <a:xfrm>
          <a:off x="0" y="3278772"/>
          <a:ext cx="10515600"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Be able to apply principles of competency-based teaching of AMS for case-based teaching scenarios.</a:t>
          </a:r>
          <a:r>
            <a:rPr lang="en-GB" sz="2500" kern="1200" dirty="0"/>
            <a:t> </a:t>
          </a:r>
          <a:endParaRPr lang="en-US" sz="2500" kern="1200" dirty="0"/>
        </a:p>
      </dsp:txBody>
      <dsp:txXfrm>
        <a:off x="48547" y="3327319"/>
        <a:ext cx="10418506"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31B1-2B9C-072E-3A54-EBE972841F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7C7778-4367-7580-8B0D-A4EDC06DB7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DDDD5B-95AD-E5E0-B357-78ADEF35E755}"/>
              </a:ext>
            </a:extLst>
          </p:cNvPr>
          <p:cNvSpPr>
            <a:spLocks noGrp="1"/>
          </p:cNvSpPr>
          <p:nvPr>
            <p:ph type="dt" sz="half" idx="10"/>
          </p:nvPr>
        </p:nvSpPr>
        <p:spPr/>
        <p:txBody>
          <a:bodyPr/>
          <a:lstStyle/>
          <a:p>
            <a:fld id="{EB7EB388-79E7-4A53-82D9-DBE724418920}" type="datetimeFigureOut">
              <a:rPr lang="en-GB" smtClean="0"/>
              <a:t>26/03/2024</a:t>
            </a:fld>
            <a:endParaRPr lang="en-GB"/>
          </a:p>
        </p:txBody>
      </p:sp>
      <p:sp>
        <p:nvSpPr>
          <p:cNvPr id="5" name="Footer Placeholder 4">
            <a:extLst>
              <a:ext uri="{FF2B5EF4-FFF2-40B4-BE49-F238E27FC236}">
                <a16:creationId xmlns:a16="http://schemas.microsoft.com/office/drawing/2014/main" id="{E6E36EE9-5CF8-8902-D8D5-0BFF675FF3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1E56A-9618-419E-B2E5-F01F10DCB5B8}"/>
              </a:ext>
            </a:extLst>
          </p:cNvPr>
          <p:cNvSpPr>
            <a:spLocks noGrp="1"/>
          </p:cNvSpPr>
          <p:nvPr>
            <p:ph type="sldNum" sz="quarter" idx="12"/>
          </p:nvPr>
        </p:nvSpPr>
        <p:spPr/>
        <p:txBody>
          <a:bodyPr/>
          <a:lstStyle/>
          <a:p>
            <a:fld id="{B4D67250-7053-47D1-BBE8-A10BAF53B55E}" type="slidenum">
              <a:rPr lang="en-GB" smtClean="0"/>
              <a:t>‹#›</a:t>
            </a:fld>
            <a:endParaRPr lang="en-GB"/>
          </a:p>
        </p:txBody>
      </p:sp>
    </p:spTree>
    <p:extLst>
      <p:ext uri="{BB962C8B-B14F-4D97-AF65-F5344CB8AC3E}">
        <p14:creationId xmlns:p14="http://schemas.microsoft.com/office/powerpoint/2010/main" val="193035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2921-E102-2B3A-0E33-4119F1297D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65543C-5747-4981-AD94-3FA1834199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EA2950-B107-49D1-9179-9DC47989D0CA}"/>
              </a:ext>
            </a:extLst>
          </p:cNvPr>
          <p:cNvSpPr>
            <a:spLocks noGrp="1"/>
          </p:cNvSpPr>
          <p:nvPr>
            <p:ph type="dt" sz="half" idx="10"/>
          </p:nvPr>
        </p:nvSpPr>
        <p:spPr/>
        <p:txBody>
          <a:bodyPr/>
          <a:lstStyle/>
          <a:p>
            <a:fld id="{EB7EB388-79E7-4A53-82D9-DBE724418920}" type="datetimeFigureOut">
              <a:rPr lang="en-GB" smtClean="0"/>
              <a:t>26/03/2024</a:t>
            </a:fld>
            <a:endParaRPr lang="en-GB"/>
          </a:p>
        </p:txBody>
      </p:sp>
      <p:sp>
        <p:nvSpPr>
          <p:cNvPr id="5" name="Footer Placeholder 4">
            <a:extLst>
              <a:ext uri="{FF2B5EF4-FFF2-40B4-BE49-F238E27FC236}">
                <a16:creationId xmlns:a16="http://schemas.microsoft.com/office/drawing/2014/main" id="{8C1120C3-7EBB-016C-678B-DBBAFF4D6D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8F6979-4F0A-AF23-42DA-0BAF342F4598}"/>
              </a:ext>
            </a:extLst>
          </p:cNvPr>
          <p:cNvSpPr>
            <a:spLocks noGrp="1"/>
          </p:cNvSpPr>
          <p:nvPr>
            <p:ph type="sldNum" sz="quarter" idx="12"/>
          </p:nvPr>
        </p:nvSpPr>
        <p:spPr/>
        <p:txBody>
          <a:bodyPr/>
          <a:lstStyle/>
          <a:p>
            <a:fld id="{B4D67250-7053-47D1-BBE8-A10BAF53B55E}" type="slidenum">
              <a:rPr lang="en-GB" smtClean="0"/>
              <a:t>‹#›</a:t>
            </a:fld>
            <a:endParaRPr lang="en-GB"/>
          </a:p>
        </p:txBody>
      </p:sp>
    </p:spTree>
    <p:extLst>
      <p:ext uri="{BB962C8B-B14F-4D97-AF65-F5344CB8AC3E}">
        <p14:creationId xmlns:p14="http://schemas.microsoft.com/office/powerpoint/2010/main" val="282665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52E38-374D-BFCC-8C1D-241FCCA0B2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D3FEAF-0895-B543-BB8D-7D1E94E987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CA49CD-2F13-583A-6411-442F846D2A55}"/>
              </a:ext>
            </a:extLst>
          </p:cNvPr>
          <p:cNvSpPr>
            <a:spLocks noGrp="1"/>
          </p:cNvSpPr>
          <p:nvPr>
            <p:ph type="dt" sz="half" idx="10"/>
          </p:nvPr>
        </p:nvSpPr>
        <p:spPr/>
        <p:txBody>
          <a:bodyPr/>
          <a:lstStyle/>
          <a:p>
            <a:fld id="{EB7EB388-79E7-4A53-82D9-DBE724418920}" type="datetimeFigureOut">
              <a:rPr lang="en-GB" smtClean="0"/>
              <a:t>26/03/2024</a:t>
            </a:fld>
            <a:endParaRPr lang="en-GB"/>
          </a:p>
        </p:txBody>
      </p:sp>
      <p:sp>
        <p:nvSpPr>
          <p:cNvPr id="5" name="Footer Placeholder 4">
            <a:extLst>
              <a:ext uri="{FF2B5EF4-FFF2-40B4-BE49-F238E27FC236}">
                <a16:creationId xmlns:a16="http://schemas.microsoft.com/office/drawing/2014/main" id="{2B490B3F-C632-65BD-4A47-0C761D016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29EB1F-10C0-72A8-5B28-00ED9573E2A9}"/>
              </a:ext>
            </a:extLst>
          </p:cNvPr>
          <p:cNvSpPr>
            <a:spLocks noGrp="1"/>
          </p:cNvSpPr>
          <p:nvPr>
            <p:ph type="sldNum" sz="quarter" idx="12"/>
          </p:nvPr>
        </p:nvSpPr>
        <p:spPr/>
        <p:txBody>
          <a:bodyPr/>
          <a:lstStyle/>
          <a:p>
            <a:fld id="{B4D67250-7053-47D1-BBE8-A10BAF53B55E}" type="slidenum">
              <a:rPr lang="en-GB" smtClean="0"/>
              <a:t>‹#›</a:t>
            </a:fld>
            <a:endParaRPr lang="en-GB"/>
          </a:p>
        </p:txBody>
      </p:sp>
    </p:spTree>
    <p:extLst>
      <p:ext uri="{BB962C8B-B14F-4D97-AF65-F5344CB8AC3E}">
        <p14:creationId xmlns:p14="http://schemas.microsoft.com/office/powerpoint/2010/main" val="367452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E40-D55C-67B5-6A80-66AF49DECB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A558AB-AE5B-E722-7E8F-BB4ADDE78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9DB8B8-007E-C83A-9BB9-B806A5CE6563}"/>
              </a:ext>
            </a:extLst>
          </p:cNvPr>
          <p:cNvSpPr>
            <a:spLocks noGrp="1"/>
          </p:cNvSpPr>
          <p:nvPr>
            <p:ph type="dt" sz="half" idx="10"/>
          </p:nvPr>
        </p:nvSpPr>
        <p:spPr/>
        <p:txBody>
          <a:bodyPr/>
          <a:lstStyle/>
          <a:p>
            <a:fld id="{EB7EB388-79E7-4A53-82D9-DBE724418920}" type="datetimeFigureOut">
              <a:rPr lang="en-GB" smtClean="0"/>
              <a:t>26/03/2024</a:t>
            </a:fld>
            <a:endParaRPr lang="en-GB"/>
          </a:p>
        </p:txBody>
      </p:sp>
      <p:sp>
        <p:nvSpPr>
          <p:cNvPr id="5" name="Footer Placeholder 4">
            <a:extLst>
              <a:ext uri="{FF2B5EF4-FFF2-40B4-BE49-F238E27FC236}">
                <a16:creationId xmlns:a16="http://schemas.microsoft.com/office/drawing/2014/main" id="{5179A995-44E7-844C-1F47-69078148AB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775A29-3D46-5248-29DC-20F81312B171}"/>
              </a:ext>
            </a:extLst>
          </p:cNvPr>
          <p:cNvSpPr>
            <a:spLocks noGrp="1"/>
          </p:cNvSpPr>
          <p:nvPr>
            <p:ph type="sldNum" sz="quarter" idx="12"/>
          </p:nvPr>
        </p:nvSpPr>
        <p:spPr/>
        <p:txBody>
          <a:bodyPr/>
          <a:lstStyle/>
          <a:p>
            <a:fld id="{B4D67250-7053-47D1-BBE8-A10BAF53B55E}" type="slidenum">
              <a:rPr lang="en-GB" smtClean="0"/>
              <a:t>‹#›</a:t>
            </a:fld>
            <a:endParaRPr lang="en-GB"/>
          </a:p>
        </p:txBody>
      </p:sp>
    </p:spTree>
    <p:extLst>
      <p:ext uri="{BB962C8B-B14F-4D97-AF65-F5344CB8AC3E}">
        <p14:creationId xmlns:p14="http://schemas.microsoft.com/office/powerpoint/2010/main" val="422762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C3E4-A281-9268-36BC-2F899470B2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3F366E-21F0-D721-7E93-2064B0A1DB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B8CBAD-A6FF-FF55-4A3A-943C176D3A51}"/>
              </a:ext>
            </a:extLst>
          </p:cNvPr>
          <p:cNvSpPr>
            <a:spLocks noGrp="1"/>
          </p:cNvSpPr>
          <p:nvPr>
            <p:ph type="dt" sz="half" idx="10"/>
          </p:nvPr>
        </p:nvSpPr>
        <p:spPr/>
        <p:txBody>
          <a:bodyPr/>
          <a:lstStyle/>
          <a:p>
            <a:fld id="{EB7EB388-79E7-4A53-82D9-DBE724418920}" type="datetimeFigureOut">
              <a:rPr lang="en-GB" smtClean="0"/>
              <a:t>26/03/2024</a:t>
            </a:fld>
            <a:endParaRPr lang="en-GB"/>
          </a:p>
        </p:txBody>
      </p:sp>
      <p:sp>
        <p:nvSpPr>
          <p:cNvPr id="5" name="Footer Placeholder 4">
            <a:extLst>
              <a:ext uri="{FF2B5EF4-FFF2-40B4-BE49-F238E27FC236}">
                <a16:creationId xmlns:a16="http://schemas.microsoft.com/office/drawing/2014/main" id="{98E7341A-E942-9A62-1521-A41EC88BF4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4E3BB9-77BF-089E-2805-20673488E9A0}"/>
              </a:ext>
            </a:extLst>
          </p:cNvPr>
          <p:cNvSpPr>
            <a:spLocks noGrp="1"/>
          </p:cNvSpPr>
          <p:nvPr>
            <p:ph type="sldNum" sz="quarter" idx="12"/>
          </p:nvPr>
        </p:nvSpPr>
        <p:spPr/>
        <p:txBody>
          <a:bodyPr/>
          <a:lstStyle/>
          <a:p>
            <a:fld id="{B4D67250-7053-47D1-BBE8-A10BAF53B55E}" type="slidenum">
              <a:rPr lang="en-GB" smtClean="0"/>
              <a:t>‹#›</a:t>
            </a:fld>
            <a:endParaRPr lang="en-GB"/>
          </a:p>
        </p:txBody>
      </p:sp>
    </p:spTree>
    <p:extLst>
      <p:ext uri="{BB962C8B-B14F-4D97-AF65-F5344CB8AC3E}">
        <p14:creationId xmlns:p14="http://schemas.microsoft.com/office/powerpoint/2010/main" val="111574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5368D-B9C4-EE8E-276B-A96A2AAD79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9FA5AB-E3BE-CDA4-DF27-B30F319719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E34F07-6B6C-4716-1E20-FBDBCB4BF5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11892E-41F2-22ED-B497-AC2FEABECB4B}"/>
              </a:ext>
            </a:extLst>
          </p:cNvPr>
          <p:cNvSpPr>
            <a:spLocks noGrp="1"/>
          </p:cNvSpPr>
          <p:nvPr>
            <p:ph type="dt" sz="half" idx="10"/>
          </p:nvPr>
        </p:nvSpPr>
        <p:spPr/>
        <p:txBody>
          <a:bodyPr/>
          <a:lstStyle/>
          <a:p>
            <a:fld id="{EB7EB388-79E7-4A53-82D9-DBE724418920}" type="datetimeFigureOut">
              <a:rPr lang="en-GB" smtClean="0"/>
              <a:t>26/03/2024</a:t>
            </a:fld>
            <a:endParaRPr lang="en-GB"/>
          </a:p>
        </p:txBody>
      </p:sp>
      <p:sp>
        <p:nvSpPr>
          <p:cNvPr id="6" name="Footer Placeholder 5">
            <a:extLst>
              <a:ext uri="{FF2B5EF4-FFF2-40B4-BE49-F238E27FC236}">
                <a16:creationId xmlns:a16="http://schemas.microsoft.com/office/drawing/2014/main" id="{D3D825A3-6F3F-73CA-D297-978E368391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7F9AFE-838A-A13B-C792-73DD8FD7BF24}"/>
              </a:ext>
            </a:extLst>
          </p:cNvPr>
          <p:cNvSpPr>
            <a:spLocks noGrp="1"/>
          </p:cNvSpPr>
          <p:nvPr>
            <p:ph type="sldNum" sz="quarter" idx="12"/>
          </p:nvPr>
        </p:nvSpPr>
        <p:spPr/>
        <p:txBody>
          <a:bodyPr/>
          <a:lstStyle/>
          <a:p>
            <a:fld id="{B4D67250-7053-47D1-BBE8-A10BAF53B55E}" type="slidenum">
              <a:rPr lang="en-GB" smtClean="0"/>
              <a:t>‹#›</a:t>
            </a:fld>
            <a:endParaRPr lang="en-GB"/>
          </a:p>
        </p:txBody>
      </p:sp>
    </p:spTree>
    <p:extLst>
      <p:ext uri="{BB962C8B-B14F-4D97-AF65-F5344CB8AC3E}">
        <p14:creationId xmlns:p14="http://schemas.microsoft.com/office/powerpoint/2010/main" val="773711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31FF-2746-35CA-BA5E-1C710F31F2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8A7BAD-95CA-4A22-8B14-B2259BD886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00E123-066F-42E3-EA99-A3AF8C2B2F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A4C57A-5877-CA0C-1768-99B7BCAA49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686D51-3431-73CF-A246-16713FCD2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E670B2-3D95-F860-1FC3-3D42D8ADC4B4}"/>
              </a:ext>
            </a:extLst>
          </p:cNvPr>
          <p:cNvSpPr>
            <a:spLocks noGrp="1"/>
          </p:cNvSpPr>
          <p:nvPr>
            <p:ph type="dt" sz="half" idx="10"/>
          </p:nvPr>
        </p:nvSpPr>
        <p:spPr/>
        <p:txBody>
          <a:bodyPr/>
          <a:lstStyle/>
          <a:p>
            <a:fld id="{EB7EB388-79E7-4A53-82D9-DBE724418920}" type="datetimeFigureOut">
              <a:rPr lang="en-GB" smtClean="0"/>
              <a:t>26/03/2024</a:t>
            </a:fld>
            <a:endParaRPr lang="en-GB"/>
          </a:p>
        </p:txBody>
      </p:sp>
      <p:sp>
        <p:nvSpPr>
          <p:cNvPr id="8" name="Footer Placeholder 7">
            <a:extLst>
              <a:ext uri="{FF2B5EF4-FFF2-40B4-BE49-F238E27FC236}">
                <a16:creationId xmlns:a16="http://schemas.microsoft.com/office/drawing/2014/main" id="{6596AD01-20F6-5D43-E8D3-CB21E361C1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F73539-7EDB-007F-1510-549D7644C323}"/>
              </a:ext>
            </a:extLst>
          </p:cNvPr>
          <p:cNvSpPr>
            <a:spLocks noGrp="1"/>
          </p:cNvSpPr>
          <p:nvPr>
            <p:ph type="sldNum" sz="quarter" idx="12"/>
          </p:nvPr>
        </p:nvSpPr>
        <p:spPr/>
        <p:txBody>
          <a:bodyPr/>
          <a:lstStyle/>
          <a:p>
            <a:fld id="{B4D67250-7053-47D1-BBE8-A10BAF53B55E}" type="slidenum">
              <a:rPr lang="en-GB" smtClean="0"/>
              <a:t>‹#›</a:t>
            </a:fld>
            <a:endParaRPr lang="en-GB"/>
          </a:p>
        </p:txBody>
      </p:sp>
    </p:spTree>
    <p:extLst>
      <p:ext uri="{BB962C8B-B14F-4D97-AF65-F5344CB8AC3E}">
        <p14:creationId xmlns:p14="http://schemas.microsoft.com/office/powerpoint/2010/main" val="79554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35AA-9442-C7FE-661B-8B6CF3F314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EDB627-311C-B4EB-F2A0-54B4E7D94E80}"/>
              </a:ext>
            </a:extLst>
          </p:cNvPr>
          <p:cNvSpPr>
            <a:spLocks noGrp="1"/>
          </p:cNvSpPr>
          <p:nvPr>
            <p:ph type="dt" sz="half" idx="10"/>
          </p:nvPr>
        </p:nvSpPr>
        <p:spPr/>
        <p:txBody>
          <a:bodyPr/>
          <a:lstStyle/>
          <a:p>
            <a:fld id="{EB7EB388-79E7-4A53-82D9-DBE724418920}" type="datetimeFigureOut">
              <a:rPr lang="en-GB" smtClean="0"/>
              <a:t>26/03/2024</a:t>
            </a:fld>
            <a:endParaRPr lang="en-GB"/>
          </a:p>
        </p:txBody>
      </p:sp>
      <p:sp>
        <p:nvSpPr>
          <p:cNvPr id="4" name="Footer Placeholder 3">
            <a:extLst>
              <a:ext uri="{FF2B5EF4-FFF2-40B4-BE49-F238E27FC236}">
                <a16:creationId xmlns:a16="http://schemas.microsoft.com/office/drawing/2014/main" id="{0A664256-4BA1-CA6A-3B04-80E557B7FE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ED5D9-E895-5F7C-B4A8-3320524489D5}"/>
              </a:ext>
            </a:extLst>
          </p:cNvPr>
          <p:cNvSpPr>
            <a:spLocks noGrp="1"/>
          </p:cNvSpPr>
          <p:nvPr>
            <p:ph type="sldNum" sz="quarter" idx="12"/>
          </p:nvPr>
        </p:nvSpPr>
        <p:spPr/>
        <p:txBody>
          <a:bodyPr/>
          <a:lstStyle/>
          <a:p>
            <a:fld id="{B4D67250-7053-47D1-BBE8-A10BAF53B55E}" type="slidenum">
              <a:rPr lang="en-GB" smtClean="0"/>
              <a:t>‹#›</a:t>
            </a:fld>
            <a:endParaRPr lang="en-GB"/>
          </a:p>
        </p:txBody>
      </p:sp>
    </p:spTree>
    <p:extLst>
      <p:ext uri="{BB962C8B-B14F-4D97-AF65-F5344CB8AC3E}">
        <p14:creationId xmlns:p14="http://schemas.microsoft.com/office/powerpoint/2010/main" val="102662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FF35AF-B980-EB4F-E6C8-F112A1C6D860}"/>
              </a:ext>
            </a:extLst>
          </p:cNvPr>
          <p:cNvSpPr>
            <a:spLocks noGrp="1"/>
          </p:cNvSpPr>
          <p:nvPr>
            <p:ph type="dt" sz="half" idx="10"/>
          </p:nvPr>
        </p:nvSpPr>
        <p:spPr/>
        <p:txBody>
          <a:bodyPr/>
          <a:lstStyle/>
          <a:p>
            <a:fld id="{EB7EB388-79E7-4A53-82D9-DBE724418920}" type="datetimeFigureOut">
              <a:rPr lang="en-GB" smtClean="0"/>
              <a:t>26/03/2024</a:t>
            </a:fld>
            <a:endParaRPr lang="en-GB"/>
          </a:p>
        </p:txBody>
      </p:sp>
      <p:sp>
        <p:nvSpPr>
          <p:cNvPr id="3" name="Footer Placeholder 2">
            <a:extLst>
              <a:ext uri="{FF2B5EF4-FFF2-40B4-BE49-F238E27FC236}">
                <a16:creationId xmlns:a16="http://schemas.microsoft.com/office/drawing/2014/main" id="{33142A75-FF51-8DBD-028A-9053458F66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D1132C-6AFC-DAC2-A99A-30D68595E794}"/>
              </a:ext>
            </a:extLst>
          </p:cNvPr>
          <p:cNvSpPr>
            <a:spLocks noGrp="1"/>
          </p:cNvSpPr>
          <p:nvPr>
            <p:ph type="sldNum" sz="quarter" idx="12"/>
          </p:nvPr>
        </p:nvSpPr>
        <p:spPr/>
        <p:txBody>
          <a:bodyPr/>
          <a:lstStyle/>
          <a:p>
            <a:fld id="{B4D67250-7053-47D1-BBE8-A10BAF53B55E}" type="slidenum">
              <a:rPr lang="en-GB" smtClean="0"/>
              <a:t>‹#›</a:t>
            </a:fld>
            <a:endParaRPr lang="en-GB"/>
          </a:p>
        </p:txBody>
      </p:sp>
    </p:spTree>
    <p:extLst>
      <p:ext uri="{BB962C8B-B14F-4D97-AF65-F5344CB8AC3E}">
        <p14:creationId xmlns:p14="http://schemas.microsoft.com/office/powerpoint/2010/main" val="395427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85116-2216-5D55-8474-EE780D555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29629C-3CD8-E77E-8365-0517F295DF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0EDFAF-43AD-262A-E7AF-78FB3FD04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AD9B3E-F173-D5AF-B1B7-CA630D571567}"/>
              </a:ext>
            </a:extLst>
          </p:cNvPr>
          <p:cNvSpPr>
            <a:spLocks noGrp="1"/>
          </p:cNvSpPr>
          <p:nvPr>
            <p:ph type="dt" sz="half" idx="10"/>
          </p:nvPr>
        </p:nvSpPr>
        <p:spPr/>
        <p:txBody>
          <a:bodyPr/>
          <a:lstStyle/>
          <a:p>
            <a:fld id="{EB7EB388-79E7-4A53-82D9-DBE724418920}" type="datetimeFigureOut">
              <a:rPr lang="en-GB" smtClean="0"/>
              <a:t>26/03/2024</a:t>
            </a:fld>
            <a:endParaRPr lang="en-GB"/>
          </a:p>
        </p:txBody>
      </p:sp>
      <p:sp>
        <p:nvSpPr>
          <p:cNvPr id="6" name="Footer Placeholder 5">
            <a:extLst>
              <a:ext uri="{FF2B5EF4-FFF2-40B4-BE49-F238E27FC236}">
                <a16:creationId xmlns:a16="http://schemas.microsoft.com/office/drawing/2014/main" id="{AEC5105A-6A7A-7EBF-BEE8-C5AB354B1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EFFA4C-D278-8A27-B8F7-952C0D3D6C41}"/>
              </a:ext>
            </a:extLst>
          </p:cNvPr>
          <p:cNvSpPr>
            <a:spLocks noGrp="1"/>
          </p:cNvSpPr>
          <p:nvPr>
            <p:ph type="sldNum" sz="quarter" idx="12"/>
          </p:nvPr>
        </p:nvSpPr>
        <p:spPr/>
        <p:txBody>
          <a:bodyPr/>
          <a:lstStyle/>
          <a:p>
            <a:fld id="{B4D67250-7053-47D1-BBE8-A10BAF53B55E}" type="slidenum">
              <a:rPr lang="en-GB" smtClean="0"/>
              <a:t>‹#›</a:t>
            </a:fld>
            <a:endParaRPr lang="en-GB"/>
          </a:p>
        </p:txBody>
      </p:sp>
    </p:spTree>
    <p:extLst>
      <p:ext uri="{BB962C8B-B14F-4D97-AF65-F5344CB8AC3E}">
        <p14:creationId xmlns:p14="http://schemas.microsoft.com/office/powerpoint/2010/main" val="228353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56DC-3784-3DB7-F03F-143688B9B4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EAEF68-A244-23D6-7E7C-A191E5B861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62698F-47BF-E206-214E-1A38687BA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E89D6F-881D-16D5-96E3-468CB6A4FAA6}"/>
              </a:ext>
            </a:extLst>
          </p:cNvPr>
          <p:cNvSpPr>
            <a:spLocks noGrp="1"/>
          </p:cNvSpPr>
          <p:nvPr>
            <p:ph type="dt" sz="half" idx="10"/>
          </p:nvPr>
        </p:nvSpPr>
        <p:spPr/>
        <p:txBody>
          <a:bodyPr/>
          <a:lstStyle/>
          <a:p>
            <a:fld id="{EB7EB388-79E7-4A53-82D9-DBE724418920}" type="datetimeFigureOut">
              <a:rPr lang="en-GB" smtClean="0"/>
              <a:t>26/03/2024</a:t>
            </a:fld>
            <a:endParaRPr lang="en-GB"/>
          </a:p>
        </p:txBody>
      </p:sp>
      <p:sp>
        <p:nvSpPr>
          <p:cNvPr id="6" name="Footer Placeholder 5">
            <a:extLst>
              <a:ext uri="{FF2B5EF4-FFF2-40B4-BE49-F238E27FC236}">
                <a16:creationId xmlns:a16="http://schemas.microsoft.com/office/drawing/2014/main" id="{C195B2EF-271A-5A13-F62C-E0D723CA45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398B61-B50F-F937-F2C4-CD935590DFD9}"/>
              </a:ext>
            </a:extLst>
          </p:cNvPr>
          <p:cNvSpPr>
            <a:spLocks noGrp="1"/>
          </p:cNvSpPr>
          <p:nvPr>
            <p:ph type="sldNum" sz="quarter" idx="12"/>
          </p:nvPr>
        </p:nvSpPr>
        <p:spPr/>
        <p:txBody>
          <a:bodyPr/>
          <a:lstStyle/>
          <a:p>
            <a:fld id="{B4D67250-7053-47D1-BBE8-A10BAF53B55E}" type="slidenum">
              <a:rPr lang="en-GB" smtClean="0"/>
              <a:t>‹#›</a:t>
            </a:fld>
            <a:endParaRPr lang="en-GB"/>
          </a:p>
        </p:txBody>
      </p:sp>
    </p:spTree>
    <p:extLst>
      <p:ext uri="{BB962C8B-B14F-4D97-AF65-F5344CB8AC3E}">
        <p14:creationId xmlns:p14="http://schemas.microsoft.com/office/powerpoint/2010/main" val="58181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D22DF-C62A-994A-121E-A361EF95B3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FAECFA-F5EE-DB6F-EF65-C81374E48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28C9DB-61A2-5345-FEA4-2F3DD31030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EB388-79E7-4A53-82D9-DBE724418920}" type="datetimeFigureOut">
              <a:rPr lang="en-GB" smtClean="0"/>
              <a:t>26/03/2024</a:t>
            </a:fld>
            <a:endParaRPr lang="en-GB"/>
          </a:p>
        </p:txBody>
      </p:sp>
      <p:sp>
        <p:nvSpPr>
          <p:cNvPr id="5" name="Footer Placeholder 4">
            <a:extLst>
              <a:ext uri="{FF2B5EF4-FFF2-40B4-BE49-F238E27FC236}">
                <a16:creationId xmlns:a16="http://schemas.microsoft.com/office/drawing/2014/main" id="{609F8D54-EF15-006C-CB36-F446BF1EC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6C53EE-363E-62CF-5208-ECD398B21C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67250-7053-47D1-BBE8-A10BAF53B55E}" type="slidenum">
              <a:rPr lang="en-GB" smtClean="0"/>
              <a:t>‹#›</a:t>
            </a:fld>
            <a:endParaRPr lang="en-GB"/>
          </a:p>
        </p:txBody>
      </p:sp>
    </p:spTree>
    <p:extLst>
      <p:ext uri="{BB962C8B-B14F-4D97-AF65-F5344CB8AC3E}">
        <p14:creationId xmlns:p14="http://schemas.microsoft.com/office/powerpoint/2010/main" val="4251472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doi.org/10.1093/jacamr/dlad095"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learning.rcgp.org.uk/pluginfile.php/172230/mod_book/chapter/453/NICE_UKHSA%20APG%20summary%20table%20content%20only_29%20June%202023.pdf"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0.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8" Type="http://schemas.openxmlformats.org/officeDocument/2006/relationships/hyperlink" Target="https://hud.summon.serialssolutions.com/2.0.0/link/0/eLvHCXMwpV3da9swEBdrC2Mvo-u-snabX5Y9FIdIcmRrMEpoU_qw9KFLWN-E7Ei0kKRlcQr973dnyXbiLLCPF-M4sRXpfj7dnU6_I4SzTjds6AQrrM4stWnc7aVcUBsLTWmmU2ktEpBgZFteDuW3fjT64Wtz4taYm-Wko6cz_Zu9DrhrFbMcH8s6Uye3fnkdo0xRdDE-U-AAj9oPIN76Iwi-fAvbn_j5_2IGrgFqcA_uX-CmeihcgHNADxwBP3D8IwQhqzfWO9fHxWr89DirwoWNdMBytSd39NAVVPpXZ4MijeCqM-zU8QXkJKiwMNoo8rEWh2QhWELXbhpxujMSIqRJfL2qXN32Zw8itqIpqeO78pMudVxNG_rcJ0BCa9CYlLGMHd9tgyMbjUZkImsjX_oMupx_NfNw_H2H7IH5JMEp3-ufDi6HdfKPlD651XWjpPNE1vW1xtbMlX1PZntTpeY1CG6bW-I2HBbuDZfRPnnuPY6g7wT8gjwx8wMs1u0Tew7I06HPr3hJjlDmwe0i0IGTeVDL_OQVGZ8PRqcXoa-fEWZgl-dhInqpTWysTRezXIzQupfEMFBaTDLDTKaZ4Yzq3oR1dSQzI9B4Npxm1EY8Sflrsju_m5u3JBA8NsnECsESHYHVJ7mxE8ppKgyzKect8rkcJnXvaFIULdln1wa0RejGKCqP-sXWe9jqKKu8QKZ1oFR8201fvCzUYqanU5DBQun7qcpmuVGIdFV4yGDk-pMuU_CyFV5zixyW4qv_HOPgfWBhvhb5WH0L2hiX2PTc3C0XCpwfcMAlNB5s-UUSJSKRMLG2yBsHi2rAimIL4E-8-5fuHpJnjlEEo4NHZDf_uTTvyQ4o0A8e_L8AzE-2lg" TargetMode="External"/><Relationship Id="rId3" Type="http://schemas.openxmlformats.org/officeDocument/2006/relationships/hyperlink" Target="https://hud.summon.serialssolutions.com/2.0.0/link/0/eLvHCXMwpV1LT9wwELZ4VFUvFaWvLW2VS7mg0GzsOA5SVaEFxKFQqQSVm2VnHaiUDSs2W4mf1n_XmbWdLAulr0uUl-N4_NkzY8-DEBpvR-HCnKCLshQFjA4MF57ohEYK7mhOyyEV2uCy5F52fJR92mX516WlH9415mI63FbVSN3h64Beq2jleO3zTH385rbXcZWJscPTPQkKcL75Hbq3u4SO96Nw8x09-F_MwD1ADfrg_gVu2o_CDTgH9MAR8APHP0LQwIvU1yHyuqHdh4cuNQtGIbhNDyKsd7ial3f9PlBjA0e3aMFU8dZIFzMgftluF3q81c1srWDrpH0wUDaP3-eqMlt557-GLhXamjPilO5LuHWMOSs6i7z8VkqRG6uecQhy15llWnamZpyHfZGezU_l3VLp1JsC23mZ2xAyjsVzG8FykXtQG3wVa8PKrN1fgkHxoo5btjaM7gFGaB8BKZsPpg5PT5bJKghsmVghq7uD_eOjztwoy5w5rW2KdePEKt_fVeENMWnNBdG9aE0CFwLrzrviPagxCdXk1xrTTHLK18hjp_IEuxZhT8iSqdcxW7gD0Tp5eOQMPJ4Svgi6wIEuaEG3E1jIBc1l4CH3jJwe7OeDw9Cl9ggLzqMmZBp4gUp4llJBNWVMMdwPjvu8VDotgRqK80QV6LwUiSHwIa0oLZIhqPcqzhh9Tlbqy9q8JAHow-WwzPpxXJRMi1IbxahIldZKMcPSHgk9JeXYRnCRoPki5aWnvETKS0v5HklvkVu6YTn5TUkx3ymymUG6tGjGYvcV3XEdKCcjVVXQXxOpxpUsRo2xL87U-YjG7iQSEmaGmYrXI7nt87Z9V9NziXHjx1P4d7yoKzme2waQvM_jmVlnmYhSMmqEzAyHv1FMxYXiIPgD4TY8grr2p5QlGQYE65GgfQocCbcZVW0up_AKxrOCDyT3vJKwPmiCAtr9wkKz_XVMLwFiBHv178TcII-6CeY1WWmupuYNWQZe8taNyp9x7Q7U" TargetMode="External"/><Relationship Id="rId7" Type="http://schemas.openxmlformats.org/officeDocument/2006/relationships/hyperlink" Target="https://doi.org/10.1080/01421599979752" TargetMode="External"/><Relationship Id="rId2" Type="http://schemas.openxmlformats.org/officeDocument/2006/relationships/hyperlink" Target="https://doi.org/10.3109/0142159X.2010.501190" TargetMode="External"/><Relationship Id="rId1" Type="http://schemas.openxmlformats.org/officeDocument/2006/relationships/slideLayout" Target="../slideLayouts/slideLayout2.xml"/><Relationship Id="rId6" Type="http://schemas.openxmlformats.org/officeDocument/2006/relationships/hyperlink" Target="https://hud.summon.serialssolutions.com/2.0.0/link/0/eLvHCXMwnV1baxQxFD7YFaQvVWtrR6tECi0Upt3JXGJ8W7fd9sFtkd4eQyYXFNlZ2Qvomz_B3-gvMSeTGR2RQvs2kMyEZM7lS3LOdwBSetCP_7EJxVvFtNWmyDjFpGBuTJaXyiYykc6n4xHvET8b8w-D7PImBFliakxNF9Gev6GiePON-i7LeaPzhxM82XCui2FeOZKIIVQ6H7Y2meW-jhaSs8To8QJRaffVjmsKBvohLva3_8HPv9AsDe5o9BjEnzMY6SseHnxa6pAW1uV5vN_0nsBaQKpkUIvWU3hgqnUs8hwCQtbh0Tjcyz-D82EDv7__-vETPaMmpun5joQgsIkh2geMEFlpopoyLnOymJLPkyaQHV_ZgKvR8eXwNA6lGmKV5SmLy1JJxjVPlNteSutQmE6QCL7glpmcWmeOWcpyZrgqUyv7qaKsdKZDU6kTbZN0E3rVtDJbQLjBq1RbuI1glskCKfOcIcSEYJZYU7AIdpq_JL7WjByi2cngOgm_ThHs4Q8UqKaLmVQyZBu4MZDwSgyyjKfOg1MewXanp1Mv1Wne9SLQjiVnXzAYjuXi5uxEfGTD6_T9yUhcuO80MiKCHZiLBPmdcrx6juBN24xDYGxbZaZL38fBcrxwjuB5LVvtYJT1mQNgNIJ9Lx23zFiMj4-u_NOLu3R-CasOAxZ1DOc29BazpXkFK05qX3sV-g3gGiBx" TargetMode="External"/><Relationship Id="rId5" Type="http://schemas.openxmlformats.org/officeDocument/2006/relationships/hyperlink" Target="https://doi.org/10.1111/medu.12977" TargetMode="External"/><Relationship Id="rId4" Type="http://schemas.openxmlformats.org/officeDocument/2006/relationships/hyperlink" Target="https://www.pharmacyregulation.org/sites/default/files/document/standards-for-the-initial-education-and-training-of-pharmacists-january-2021_1.pdf" TargetMode="External"/><Relationship Id="rId9" Type="http://schemas.openxmlformats.org/officeDocument/2006/relationships/hyperlink" Target="https://www.jstor.org/stable/1174210"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0205571-E650-267F-A3D9-F1FA65A0410D}"/>
              </a:ext>
            </a:extLst>
          </p:cNvPr>
          <p:cNvSpPr>
            <a:spLocks noGrp="1"/>
          </p:cNvSpPr>
          <p:nvPr>
            <p:ph type="ctrTitle"/>
          </p:nvPr>
        </p:nvSpPr>
        <p:spPr>
          <a:xfrm>
            <a:off x="606578" y="-1444008"/>
            <a:ext cx="5962785" cy="4961222"/>
          </a:xfrm>
        </p:spPr>
        <p:txBody>
          <a:bodyPr>
            <a:normAutofit/>
          </a:bodyPr>
          <a:lstStyle/>
          <a:p>
            <a:pPr algn="l"/>
            <a:r>
              <a:rPr lang="en-US" sz="3400" b="1" dirty="0"/>
              <a:t>"Preparing the future pharmacy workforce: competency-based undergraduate curricula for teaching, learning and assessment with a focus on antimicrobial stewardship"</a:t>
            </a:r>
          </a:p>
        </p:txBody>
      </p:sp>
      <p:sp>
        <p:nvSpPr>
          <p:cNvPr id="3" name="Subtitle 2">
            <a:extLst>
              <a:ext uri="{FF2B5EF4-FFF2-40B4-BE49-F238E27FC236}">
                <a16:creationId xmlns:a16="http://schemas.microsoft.com/office/drawing/2014/main" id="{3377D19C-6D3C-49EB-52C0-8FB641B6A4A2}"/>
              </a:ext>
            </a:extLst>
          </p:cNvPr>
          <p:cNvSpPr>
            <a:spLocks noGrp="1"/>
          </p:cNvSpPr>
          <p:nvPr>
            <p:ph type="subTitle" idx="1"/>
          </p:nvPr>
        </p:nvSpPr>
        <p:spPr>
          <a:xfrm>
            <a:off x="203200" y="3799840"/>
            <a:ext cx="5270761" cy="2871564"/>
          </a:xfrm>
        </p:spPr>
        <p:txBody>
          <a:bodyPr vert="horz" lIns="91440" tIns="45720" rIns="91440" bIns="45720" rtlCol="0" anchor="t">
            <a:normAutofit fontScale="77500" lnSpcReduction="20000"/>
          </a:bodyPr>
          <a:lstStyle/>
          <a:p>
            <a:r>
              <a:rPr lang="en-GB" sz="2100" b="1" dirty="0"/>
              <a:t>Facilitated by</a:t>
            </a:r>
          </a:p>
          <a:p>
            <a:r>
              <a:rPr lang="en-GB" sz="2100" b="1" dirty="0"/>
              <a:t>Mrs Sandra Martin, Associate Professor in Pharmacy Practice</a:t>
            </a:r>
            <a:endParaRPr lang="en-GB" sz="2100" b="1" dirty="0">
              <a:ea typeface="Calibri"/>
              <a:cs typeface="Calibri"/>
            </a:endParaRPr>
          </a:p>
          <a:p>
            <a:r>
              <a:rPr lang="en-GB" sz="2100" b="1" dirty="0"/>
              <a:t>School of Pharmacy &amp; Medical Sciences, University of Bradford, England</a:t>
            </a:r>
            <a:endParaRPr lang="en-GB" sz="2100" b="1" dirty="0">
              <a:ea typeface="Calibri"/>
              <a:cs typeface="Calibri"/>
            </a:endParaRPr>
          </a:p>
          <a:p>
            <a:endParaRPr lang="en-GB" sz="2100" b="1" dirty="0">
              <a:ea typeface="Calibri"/>
              <a:cs typeface="Calibri"/>
            </a:endParaRPr>
          </a:p>
          <a:p>
            <a:r>
              <a:rPr lang="en-GB" sz="2100" b="1" dirty="0"/>
              <a:t>Dr Antonella Tonna, Senior Lecturer in Clinical Pharmacy</a:t>
            </a:r>
          </a:p>
          <a:p>
            <a:r>
              <a:rPr lang="en-GB" sz="2100" b="1" dirty="0"/>
              <a:t>School of Pharmacy and Life Sciences, Robert Gordon University,</a:t>
            </a:r>
          </a:p>
          <a:p>
            <a:r>
              <a:rPr lang="en-GB" sz="2100" b="1" dirty="0"/>
              <a:t>Aberdeen, Scotland</a:t>
            </a:r>
          </a:p>
          <a:p>
            <a:endParaRPr lang="en-GB" sz="1800" dirty="0">
              <a:latin typeface="Calibri" panose="020F0502020204030204" pitchFamily="34" charset="0"/>
              <a:ea typeface="Calibri" panose="020F0502020204030204" pitchFamily="34" charset="0"/>
              <a:cs typeface="Calibri" panose="020F0502020204030204" pitchFamily="34" charset="0"/>
            </a:endParaRPr>
          </a:p>
          <a:p>
            <a:pPr algn="l"/>
            <a:endParaRPr lang="en-GB" sz="600" dirty="0">
              <a:ea typeface="Calibri" panose="020F0502020204030204"/>
              <a:cs typeface="Calibri" panose="020F0502020204030204"/>
            </a:endParaRPr>
          </a:p>
        </p:txBody>
      </p:sp>
      <p:pic>
        <p:nvPicPr>
          <p:cNvPr id="5" name="Picture 4" descr="National Antimicrobial Stewardship Training Programme">
            <a:extLst>
              <a:ext uri="{FF2B5EF4-FFF2-40B4-BE49-F238E27FC236}">
                <a16:creationId xmlns:a16="http://schemas.microsoft.com/office/drawing/2014/main" id="{7E459C76-CE80-7E20-E13C-B103EC28D742}"/>
              </a:ext>
            </a:extLst>
          </p:cNvPr>
          <p:cNvPicPr>
            <a:picLocks noChangeAspect="1"/>
          </p:cNvPicPr>
          <p:nvPr/>
        </p:nvPicPr>
        <p:blipFill>
          <a:blip r:embed="rId2"/>
          <a:stretch>
            <a:fillRect/>
          </a:stretch>
        </p:blipFill>
        <p:spPr>
          <a:xfrm>
            <a:off x="7678428" y="1718655"/>
            <a:ext cx="3534375" cy="2993285"/>
          </a:xfrm>
          <a:prstGeom prst="rect">
            <a:avLst/>
          </a:prstGeom>
        </p:spPr>
      </p:pic>
      <p:pic>
        <p:nvPicPr>
          <p:cNvPr id="4" name="Picture 3">
            <a:extLst>
              <a:ext uri="{FF2B5EF4-FFF2-40B4-BE49-F238E27FC236}">
                <a16:creationId xmlns:a16="http://schemas.microsoft.com/office/drawing/2014/main" id="{86FCA048-8ED3-A47B-2E97-330B92A8FFB9}"/>
              </a:ext>
            </a:extLst>
          </p:cNvPr>
          <p:cNvPicPr>
            <a:picLocks noChangeAspect="1"/>
          </p:cNvPicPr>
          <p:nvPr/>
        </p:nvPicPr>
        <p:blipFill>
          <a:blip r:embed="rId3"/>
          <a:stretch>
            <a:fillRect/>
          </a:stretch>
        </p:blipFill>
        <p:spPr>
          <a:xfrm>
            <a:off x="6812889" y="387840"/>
            <a:ext cx="4867275" cy="942975"/>
          </a:xfrm>
          <a:prstGeom prst="rect">
            <a:avLst/>
          </a:prstGeom>
        </p:spPr>
      </p:pic>
      <p:pic>
        <p:nvPicPr>
          <p:cNvPr id="8" name="Picture 7">
            <a:extLst>
              <a:ext uri="{FF2B5EF4-FFF2-40B4-BE49-F238E27FC236}">
                <a16:creationId xmlns:a16="http://schemas.microsoft.com/office/drawing/2014/main" id="{9A61B8FF-CC21-996C-640C-0F87D66198F9}"/>
              </a:ext>
            </a:extLst>
          </p:cNvPr>
          <p:cNvPicPr>
            <a:picLocks noChangeAspect="1"/>
          </p:cNvPicPr>
          <p:nvPr/>
        </p:nvPicPr>
        <p:blipFill>
          <a:blip r:embed="rId4"/>
          <a:stretch>
            <a:fillRect/>
          </a:stretch>
        </p:blipFill>
        <p:spPr>
          <a:xfrm>
            <a:off x="6229217" y="4221704"/>
            <a:ext cx="2597121" cy="2591025"/>
          </a:xfrm>
          <a:prstGeom prst="rect">
            <a:avLst/>
          </a:prstGeom>
        </p:spPr>
      </p:pic>
    </p:spTree>
    <p:extLst>
      <p:ext uri="{BB962C8B-B14F-4D97-AF65-F5344CB8AC3E}">
        <p14:creationId xmlns:p14="http://schemas.microsoft.com/office/powerpoint/2010/main" val="1928852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03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97660F-5681-7CC9-6FFA-F1726C2B124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GPhC IET 2021: </a:t>
            </a:r>
            <a:br>
              <a:rPr lang="en-US" sz="2600" b="1" kern="1200">
                <a:solidFill>
                  <a:srgbClr val="FFFFFF"/>
                </a:solidFill>
                <a:latin typeface="+mj-lt"/>
                <a:ea typeface="+mj-ea"/>
                <a:cs typeface="+mj-cs"/>
              </a:rPr>
            </a:br>
            <a:r>
              <a:rPr lang="en-US" sz="2600" b="1" kern="1200">
                <a:solidFill>
                  <a:srgbClr val="FFFFFF"/>
                </a:solidFill>
                <a:latin typeface="+mj-lt"/>
                <a:ea typeface="+mj-ea"/>
                <a:cs typeface="+mj-cs"/>
              </a:rPr>
              <a:t>Millers Pyramid of Competence</a:t>
            </a:r>
            <a:endParaRPr lang="en-US" sz="2600" kern="1200">
              <a:solidFill>
                <a:srgbClr val="FFFFFF"/>
              </a:solidFill>
              <a:latin typeface="+mj-lt"/>
              <a:ea typeface="+mj-ea"/>
              <a:cs typeface="+mj-cs"/>
            </a:endParaRPr>
          </a:p>
        </p:txBody>
      </p:sp>
      <p:pic>
        <p:nvPicPr>
          <p:cNvPr id="4" name="Content Placeholder 3" descr="Design and teach a course: The Miller model">
            <a:extLst>
              <a:ext uri="{FF2B5EF4-FFF2-40B4-BE49-F238E27FC236}">
                <a16:creationId xmlns:a16="http://schemas.microsoft.com/office/drawing/2014/main" id="{5780171A-FA1D-F49F-3034-6DF7C1BEAE1E}"/>
              </a:ext>
            </a:extLst>
          </p:cNvPr>
          <p:cNvPicPr>
            <a:picLocks noGrp="1" noChangeAspect="1"/>
          </p:cNvPicPr>
          <p:nvPr>
            <p:ph idx="1"/>
          </p:nvPr>
        </p:nvPicPr>
        <p:blipFill>
          <a:blip r:embed="rId2"/>
          <a:stretch>
            <a:fillRect/>
          </a:stretch>
        </p:blipFill>
        <p:spPr>
          <a:xfrm>
            <a:off x="4038600" y="1279831"/>
            <a:ext cx="8111546" cy="4846649"/>
          </a:xfrm>
          <a:prstGeom prst="rect">
            <a:avLst/>
          </a:prstGeom>
        </p:spPr>
      </p:pic>
    </p:spTree>
    <p:extLst>
      <p:ext uri="{BB962C8B-B14F-4D97-AF65-F5344CB8AC3E}">
        <p14:creationId xmlns:p14="http://schemas.microsoft.com/office/powerpoint/2010/main" val="379915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esearcher examining growth in a petrie dish">
            <a:extLst>
              <a:ext uri="{FF2B5EF4-FFF2-40B4-BE49-F238E27FC236}">
                <a16:creationId xmlns:a16="http://schemas.microsoft.com/office/drawing/2014/main" id="{8883005F-2F6C-2AE9-B1CB-BDC150136962}"/>
              </a:ext>
            </a:extLst>
          </p:cNvPr>
          <p:cNvPicPr>
            <a:picLocks noChangeAspect="1"/>
          </p:cNvPicPr>
          <p:nvPr/>
        </p:nvPicPr>
        <p:blipFill rotWithShape="1">
          <a:blip r:embed="rId2"/>
          <a:srcRect t="5941" r="-2" b="9785"/>
          <a:stretch/>
        </p:blipFill>
        <p:spPr>
          <a:xfrm>
            <a:off x="20" y="10"/>
            <a:ext cx="12191980" cy="6857990"/>
          </a:xfrm>
          <a:prstGeom prst="rect">
            <a:avLst/>
          </a:prstGeom>
        </p:spPr>
      </p:pic>
      <p:sp>
        <p:nvSpPr>
          <p:cNvPr id="9"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7AC920-8B27-EF3C-BE45-1C15719B1888}"/>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Antimicrobial Stewardship and Pharmacy Education</a:t>
            </a:r>
            <a:endParaRPr lang="en-US" sz="3600" dirty="0">
              <a:solidFill>
                <a:schemeClr val="bg1"/>
              </a:solidFill>
              <a:cs typeface="Calibri Light"/>
            </a:endParaRPr>
          </a:p>
        </p:txBody>
      </p:sp>
    </p:spTree>
    <p:extLst>
      <p:ext uri="{BB962C8B-B14F-4D97-AF65-F5344CB8AC3E}">
        <p14:creationId xmlns:p14="http://schemas.microsoft.com/office/powerpoint/2010/main" val="47363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BB17E3-2040-1974-8633-EC63B0B28217}"/>
              </a:ext>
            </a:extLst>
          </p:cNvPr>
          <p:cNvPicPr>
            <a:picLocks noChangeAspect="1"/>
          </p:cNvPicPr>
          <p:nvPr/>
        </p:nvPicPr>
        <p:blipFill rotWithShape="1">
          <a:blip r:embed="rId2"/>
          <a:srcRect t="30623" b="1527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E48CDCA-1E40-2CF5-1D76-2AFCC8770F71}"/>
              </a:ext>
            </a:extLst>
          </p:cNvPr>
          <p:cNvSpPr>
            <a:spLocks noGrp="1"/>
          </p:cNvSpPr>
          <p:nvPr>
            <p:ph idx="1"/>
          </p:nvPr>
        </p:nvSpPr>
        <p:spPr>
          <a:xfrm>
            <a:off x="193964" y="3429000"/>
            <a:ext cx="11998036" cy="3428990"/>
          </a:xfrm>
        </p:spPr>
        <p:txBody>
          <a:bodyPr anchor="ctr">
            <a:normAutofit/>
          </a:bodyPr>
          <a:lstStyle/>
          <a:p>
            <a:pPr lvl="1"/>
            <a:r>
              <a:rPr lang="en-US" dirty="0"/>
              <a:t>Inappropriate use of antimicrobials is recognized by global organizations such as the WHO and the EU. </a:t>
            </a:r>
            <a:endParaRPr lang="en-US" dirty="0">
              <a:cs typeface="Calibri"/>
            </a:endParaRPr>
          </a:p>
          <a:p>
            <a:pPr lvl="1"/>
            <a:r>
              <a:rPr lang="en-US" dirty="0"/>
              <a:t>Inappropriate use of antimicrobials leads to Antimicrobial resistance (AMR).</a:t>
            </a:r>
            <a:endParaRPr lang="en-US" dirty="0">
              <a:cs typeface="Calibri"/>
            </a:endParaRPr>
          </a:p>
          <a:p>
            <a:pPr lvl="1"/>
            <a:r>
              <a:rPr lang="en-US" dirty="0">
                <a:ea typeface="+mn-lt"/>
                <a:cs typeface="+mn-lt"/>
              </a:rPr>
              <a:t>Antibiotic resistance leads to longer hospital stays, higher medical costs and increased mortality.</a:t>
            </a:r>
          </a:p>
          <a:p>
            <a:pPr lvl="1"/>
            <a:r>
              <a:rPr lang="en-US" dirty="0">
                <a:ea typeface="+mn-lt"/>
                <a:cs typeface="+mn-lt"/>
              </a:rPr>
              <a:t>Each year an estimated 700,000 people die globally due to antimicrobial resistant infections.</a:t>
            </a:r>
            <a:endParaRPr lang="en-US" dirty="0">
              <a:cs typeface="Calibri"/>
            </a:endParaRPr>
          </a:p>
          <a:p>
            <a:pPr lvl="1"/>
            <a:r>
              <a:rPr lang="en-US" dirty="0">
                <a:cs typeface="Calibri"/>
              </a:rPr>
              <a:t>By 2050 global economic losses due to antimicrobial resistant infections is predicted to be $100 trillion. </a:t>
            </a:r>
            <a:endParaRPr lang="en-GB" sz="1500" dirty="0"/>
          </a:p>
        </p:txBody>
      </p:sp>
    </p:spTree>
    <p:extLst>
      <p:ext uri="{BB962C8B-B14F-4D97-AF65-F5344CB8AC3E}">
        <p14:creationId xmlns:p14="http://schemas.microsoft.com/office/powerpoint/2010/main" val="346347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65FEAF2-37E8-DF63-9D1E-3B5004E442D2}"/>
              </a:ext>
            </a:extLst>
          </p:cNvPr>
          <p:cNvSpPr>
            <a:spLocks noGrp="1"/>
          </p:cNvSpPr>
          <p:nvPr>
            <p:ph type="title"/>
          </p:nvPr>
        </p:nvSpPr>
        <p:spPr>
          <a:xfrm>
            <a:off x="572493" y="238539"/>
            <a:ext cx="11047013" cy="1434415"/>
          </a:xfrm>
        </p:spPr>
        <p:txBody>
          <a:bodyPr anchor="b">
            <a:normAutofit/>
          </a:bodyPr>
          <a:lstStyle/>
          <a:p>
            <a:r>
              <a:rPr lang="en-GB" sz="5400" b="1"/>
              <a:t>Background to Antimicrobial Resistance</a:t>
            </a:r>
          </a:p>
        </p:txBody>
      </p:sp>
      <p:sp>
        <p:nvSpPr>
          <p:cNvPr id="2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0E84D36-5E5A-FADB-9B87-C616B89E03B6}"/>
              </a:ext>
            </a:extLst>
          </p:cNvPr>
          <p:cNvPicPr>
            <a:picLocks noChangeAspect="1"/>
          </p:cNvPicPr>
          <p:nvPr/>
        </p:nvPicPr>
        <p:blipFill rotWithShape="1">
          <a:blip r:embed="rId2"/>
          <a:srcRect t="4373" r="-4" b="3855"/>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227E282C-0114-02E6-CE95-17937B8E41C9}"/>
              </a:ext>
            </a:extLst>
          </p:cNvPr>
          <p:cNvSpPr>
            <a:spLocks noGrp="1"/>
          </p:cNvSpPr>
          <p:nvPr>
            <p:ph idx="1"/>
          </p:nvPr>
        </p:nvSpPr>
        <p:spPr>
          <a:xfrm>
            <a:off x="4905955" y="2071316"/>
            <a:ext cx="6713552" cy="4114800"/>
          </a:xfrm>
        </p:spPr>
        <p:txBody>
          <a:bodyPr vert="horz" lIns="91440" tIns="45720" rIns="91440" bIns="45720" rtlCol="0" anchor="t">
            <a:normAutofit/>
          </a:bodyPr>
          <a:lstStyle/>
          <a:p>
            <a:endParaRPr lang="en-GB" sz="1700"/>
          </a:p>
          <a:p>
            <a:r>
              <a:rPr lang="en-GB" sz="1700"/>
              <a:t>WHO defines antimicrobial resistance (AMR) as occurring </a:t>
            </a:r>
          </a:p>
          <a:p>
            <a:pPr marL="457200" lvl="1">
              <a:buNone/>
            </a:pPr>
            <a:r>
              <a:rPr lang="en-US" sz="1700"/>
              <a:t> “</a:t>
            </a:r>
            <a:r>
              <a:rPr lang="en-US" sz="1700" b="1" i="1"/>
              <a:t>when bacteria, viruses, fungi and parasites change over time and no longer respond to medicines making infections harder to treat and increasing the risk of disease spread, severe illness and death</a:t>
            </a:r>
            <a:r>
              <a:rPr lang="en-US" sz="1700"/>
              <a:t>.”</a:t>
            </a:r>
            <a:endParaRPr lang="en-US" sz="1700" baseline="30000">
              <a:cs typeface="Calibri"/>
            </a:endParaRPr>
          </a:p>
          <a:p>
            <a:pPr marL="0" indent="0">
              <a:buNone/>
            </a:pPr>
            <a:endParaRPr lang="en-US" sz="1700"/>
          </a:p>
          <a:p>
            <a:r>
              <a:rPr lang="en-US" sz="1700"/>
              <a:t>Concern: AMR leads to diseases that are more difficult to treat, sometimes being resistant to more than one antimicrobial (superbugs)</a:t>
            </a:r>
          </a:p>
          <a:p>
            <a:endParaRPr lang="en-US" sz="1700"/>
          </a:p>
          <a:p>
            <a:r>
              <a:rPr lang="en-US" sz="1700"/>
              <a:t>Examples of those that are in our headlines include </a:t>
            </a:r>
            <a:r>
              <a:rPr lang="en-US" sz="1700" i="1"/>
              <a:t>C difficile </a:t>
            </a:r>
            <a:r>
              <a:rPr lang="en-US" sz="1700"/>
              <a:t>infection and MRSA (Meticillin resistant </a:t>
            </a:r>
            <a:r>
              <a:rPr lang="en-US" sz="1700" i="1"/>
              <a:t>Staphylcoccus aureus</a:t>
            </a:r>
            <a:r>
              <a:rPr lang="en-US" sz="1700"/>
              <a:t>)</a:t>
            </a:r>
          </a:p>
          <a:p>
            <a:endParaRPr lang="en-US" sz="1700"/>
          </a:p>
          <a:p>
            <a:pPr marL="0" indent="0">
              <a:buNone/>
            </a:pPr>
            <a:endParaRPr lang="en-GB" sz="1700">
              <a:cs typeface="Calibri"/>
            </a:endParaRPr>
          </a:p>
        </p:txBody>
      </p:sp>
    </p:spTree>
    <p:extLst>
      <p:ext uri="{BB962C8B-B14F-4D97-AF65-F5344CB8AC3E}">
        <p14:creationId xmlns:p14="http://schemas.microsoft.com/office/powerpoint/2010/main" val="306490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14A3B8C-3008-6BC3-59FD-46CB79B3B340}"/>
              </a:ext>
            </a:extLst>
          </p:cNvPr>
          <p:cNvSpPr>
            <a:spLocks noGrp="1"/>
          </p:cNvSpPr>
          <p:nvPr>
            <p:ph type="title"/>
          </p:nvPr>
        </p:nvSpPr>
        <p:spPr>
          <a:xfrm>
            <a:off x="350947" y="91561"/>
            <a:ext cx="6326428" cy="1330840"/>
          </a:xfrm>
        </p:spPr>
        <p:txBody>
          <a:bodyPr>
            <a:normAutofit/>
          </a:bodyPr>
          <a:lstStyle/>
          <a:p>
            <a:r>
              <a:rPr lang="en-GB" b="1" dirty="0"/>
              <a:t>How can we combat AMR?</a:t>
            </a:r>
          </a:p>
        </p:txBody>
      </p:sp>
      <p:sp>
        <p:nvSpPr>
          <p:cNvPr id="3" name="Content Placeholder 2">
            <a:extLst>
              <a:ext uri="{FF2B5EF4-FFF2-40B4-BE49-F238E27FC236}">
                <a16:creationId xmlns:a16="http://schemas.microsoft.com/office/drawing/2014/main" id="{7CE53810-E384-E7C4-9D94-846B2E0DB1D1}"/>
              </a:ext>
            </a:extLst>
          </p:cNvPr>
          <p:cNvSpPr>
            <a:spLocks noGrp="1"/>
          </p:cNvSpPr>
          <p:nvPr>
            <p:ph idx="1"/>
          </p:nvPr>
        </p:nvSpPr>
        <p:spPr>
          <a:xfrm>
            <a:off x="163902" y="1422401"/>
            <a:ext cx="6716707" cy="5523346"/>
          </a:xfrm>
        </p:spPr>
        <p:txBody>
          <a:bodyPr>
            <a:normAutofit/>
          </a:bodyPr>
          <a:lstStyle/>
          <a:p>
            <a:pPr marL="0" indent="0">
              <a:buNone/>
            </a:pPr>
            <a:r>
              <a:rPr lang="en-GB" sz="2600" dirty="0"/>
              <a:t>Complex !… but one strategy is through antimicrobial stewardship  (AMS) defined by the WHO as:</a:t>
            </a:r>
          </a:p>
          <a:p>
            <a:endParaRPr lang="en-GB" sz="2600" dirty="0"/>
          </a:p>
          <a:p>
            <a:pPr marL="0" indent="0">
              <a:buNone/>
            </a:pPr>
            <a:r>
              <a:rPr lang="en-US" sz="2600" dirty="0"/>
              <a:t>“</a:t>
            </a:r>
            <a:r>
              <a:rPr lang="en-US" sz="2600" i="1" dirty="0"/>
              <a:t>A coherent set of actions which promote the responsible use of antimicrobials. This definition can be applied to actions at the individual level as well as the national and global level, and across human health, animal health and the environment</a:t>
            </a:r>
            <a:r>
              <a:rPr lang="en-US" sz="2600" dirty="0"/>
              <a:t>.”</a:t>
            </a:r>
            <a:r>
              <a:rPr lang="en-US" sz="2600" baseline="30000" dirty="0"/>
              <a:t>1</a:t>
            </a:r>
          </a:p>
          <a:p>
            <a:pPr marL="0" indent="0">
              <a:buNone/>
            </a:pPr>
            <a:endParaRPr lang="en-US" sz="2600" baseline="30000" dirty="0"/>
          </a:p>
          <a:p>
            <a:pPr marL="0" indent="0">
              <a:buNone/>
            </a:pPr>
            <a:r>
              <a:rPr lang="en-US" sz="2000" baseline="30000" dirty="0"/>
              <a:t>1 </a:t>
            </a:r>
            <a:r>
              <a:rPr lang="en-US" sz="2000" dirty="0"/>
              <a:t> </a:t>
            </a:r>
            <a:r>
              <a:rPr lang="en-US" sz="1400" dirty="0"/>
              <a:t>https://apps.who.int/iris/bitstream/handle/10665/329404/9789241515481-eng.pdf</a:t>
            </a:r>
            <a:endParaRPr lang="en-GB" sz="1400" dirty="0"/>
          </a:p>
        </p:txBody>
      </p:sp>
      <p:pic>
        <p:nvPicPr>
          <p:cNvPr id="4" name="Picture 3">
            <a:extLst>
              <a:ext uri="{FF2B5EF4-FFF2-40B4-BE49-F238E27FC236}">
                <a16:creationId xmlns:a16="http://schemas.microsoft.com/office/drawing/2014/main" id="{F0BA2619-4CC5-6212-BF7C-979B316BF9D3}"/>
              </a:ext>
            </a:extLst>
          </p:cNvPr>
          <p:cNvPicPr>
            <a:picLocks noChangeAspect="1"/>
          </p:cNvPicPr>
          <p:nvPr/>
        </p:nvPicPr>
        <p:blipFill>
          <a:blip r:embed="rId2"/>
          <a:stretch>
            <a:fillRect/>
          </a:stretch>
        </p:blipFill>
        <p:spPr>
          <a:xfrm>
            <a:off x="6880610" y="2255695"/>
            <a:ext cx="4737650" cy="2368825"/>
          </a:xfrm>
          <a:prstGeom prst="rect">
            <a:avLst/>
          </a:prstGeom>
        </p:spPr>
      </p:pic>
    </p:spTree>
    <p:extLst>
      <p:ext uri="{BB962C8B-B14F-4D97-AF65-F5344CB8AC3E}">
        <p14:creationId xmlns:p14="http://schemas.microsoft.com/office/powerpoint/2010/main" val="307105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FC0EF0F-3EEC-B5FD-4D4F-10DFFDF54A0B}"/>
              </a:ext>
            </a:extLst>
          </p:cNvPr>
          <p:cNvSpPr>
            <a:spLocks noGrp="1"/>
          </p:cNvSpPr>
          <p:nvPr>
            <p:ph idx="1"/>
          </p:nvPr>
        </p:nvSpPr>
        <p:spPr>
          <a:xfrm>
            <a:off x="299906" y="368491"/>
            <a:ext cx="6741994" cy="6489510"/>
          </a:xfrm>
        </p:spPr>
        <p:txBody>
          <a:bodyPr vert="horz" lIns="91440" tIns="45720" rIns="91440" bIns="45720" rtlCol="0" anchor="t">
            <a:normAutofit fontScale="92500" lnSpcReduction="10000"/>
          </a:bodyPr>
          <a:lstStyle/>
          <a:p>
            <a:pPr marL="0" indent="0">
              <a:buNone/>
            </a:pPr>
            <a:r>
              <a:rPr lang="en-GB" sz="4400" b="1" dirty="0">
                <a:latin typeface="+mj-lt"/>
              </a:rPr>
              <a:t>Competency-based education approach in UK</a:t>
            </a:r>
          </a:p>
          <a:p>
            <a:r>
              <a:rPr lang="en-GB" sz="2400" dirty="0"/>
              <a:t>Imperative to embed AMS into the curricula of all healthcare professionals</a:t>
            </a:r>
          </a:p>
          <a:p>
            <a:pPr marL="0" indent="0">
              <a:buNone/>
            </a:pPr>
            <a:endParaRPr lang="en-GB" sz="2400" dirty="0"/>
          </a:p>
          <a:p>
            <a:r>
              <a:rPr lang="en-GB" sz="2400" dirty="0"/>
              <a:t>AMS is a key activity that all healthcare professionals need to master, both for patient benefit, and to ensure environmental sustainability through sustainable prescribing</a:t>
            </a:r>
          </a:p>
          <a:p>
            <a:endParaRPr lang="en-GB" sz="2400" dirty="0"/>
          </a:p>
          <a:p>
            <a:r>
              <a:rPr lang="en-GB" sz="2400" dirty="0"/>
              <a:t>A UK wide set of consensus-based, AMS competencies for undergraduate healthcare professional education was published in 2018</a:t>
            </a:r>
          </a:p>
          <a:p>
            <a:endParaRPr lang="en-GB" sz="2400" dirty="0"/>
          </a:p>
          <a:p>
            <a:r>
              <a:rPr lang="en-GB" sz="2400" dirty="0"/>
              <a:t>Competency based education is the better pedagogic approach here since it is not just about knowledge but also about having the skills and behaviours to apply this knowledge effectively</a:t>
            </a:r>
          </a:p>
          <a:p>
            <a:endParaRPr lang="en-GB" sz="2000" dirty="0"/>
          </a:p>
          <a:p>
            <a:endParaRPr lang="en-GB" sz="2000" dirty="0"/>
          </a:p>
          <a:p>
            <a:endParaRPr lang="en-GB" sz="2000" dirty="0"/>
          </a:p>
          <a:p>
            <a:endParaRPr lang="en-GB" sz="2000" dirty="0"/>
          </a:p>
        </p:txBody>
      </p:sp>
      <p:pic>
        <p:nvPicPr>
          <p:cNvPr id="5" name="Picture 4">
            <a:extLst>
              <a:ext uri="{FF2B5EF4-FFF2-40B4-BE49-F238E27FC236}">
                <a16:creationId xmlns:a16="http://schemas.microsoft.com/office/drawing/2014/main" id="{92C36495-B1F4-1776-0601-849BD36EA54E}"/>
              </a:ext>
            </a:extLst>
          </p:cNvPr>
          <p:cNvPicPr>
            <a:picLocks noChangeAspect="1"/>
          </p:cNvPicPr>
          <p:nvPr/>
        </p:nvPicPr>
        <p:blipFill rotWithShape="1">
          <a:blip r:embed="rId2"/>
          <a:srcRect l="24167" t="32346" r="25455" b="15363"/>
          <a:stretch/>
        </p:blipFill>
        <p:spPr>
          <a:xfrm>
            <a:off x="7154444" y="2107408"/>
            <a:ext cx="4737650" cy="2643184"/>
          </a:xfrm>
          <a:prstGeom prst="rect">
            <a:avLst/>
          </a:prstGeom>
        </p:spPr>
      </p:pic>
    </p:spTree>
    <p:extLst>
      <p:ext uri="{BB962C8B-B14F-4D97-AF65-F5344CB8AC3E}">
        <p14:creationId xmlns:p14="http://schemas.microsoft.com/office/powerpoint/2010/main" val="2507952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1" name="Rectangle 30">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2506D-9930-B96D-02CF-39BBB6078F39}"/>
              </a:ext>
            </a:extLst>
          </p:cNvPr>
          <p:cNvSpPr>
            <a:spLocks noGrp="1"/>
          </p:cNvSpPr>
          <p:nvPr>
            <p:ph type="title"/>
          </p:nvPr>
        </p:nvSpPr>
        <p:spPr>
          <a:xfrm>
            <a:off x="761995" y="307447"/>
            <a:ext cx="10693884" cy="1109932"/>
          </a:xfrm>
        </p:spPr>
        <p:txBody>
          <a:bodyPr>
            <a:normAutofit/>
          </a:bodyPr>
          <a:lstStyle/>
          <a:p>
            <a:r>
              <a:rPr lang="en-US" sz="3700" dirty="0">
                <a:cs typeface="Calibri Light"/>
              </a:rPr>
              <a:t>Courtney, (2018) AMS competencies for UG HCP education in the UK</a:t>
            </a:r>
            <a:endParaRPr lang="en-US" sz="3700" dirty="0"/>
          </a:p>
        </p:txBody>
      </p:sp>
      <p:sp>
        <p:nvSpPr>
          <p:cNvPr id="3" name="Content Placeholder 2">
            <a:extLst>
              <a:ext uri="{FF2B5EF4-FFF2-40B4-BE49-F238E27FC236}">
                <a16:creationId xmlns:a16="http://schemas.microsoft.com/office/drawing/2014/main" id="{C629CD45-3193-6182-EB70-95FED1C5DC4B}"/>
              </a:ext>
            </a:extLst>
          </p:cNvPr>
          <p:cNvSpPr>
            <a:spLocks noGrp="1"/>
          </p:cNvSpPr>
          <p:nvPr>
            <p:ph idx="1"/>
          </p:nvPr>
        </p:nvSpPr>
        <p:spPr>
          <a:xfrm>
            <a:off x="948687" y="1784176"/>
            <a:ext cx="10294622" cy="523948"/>
          </a:xfrm>
        </p:spPr>
        <p:txBody>
          <a:bodyPr vert="horz" lIns="91440" tIns="45720" rIns="91440" bIns="45720" rtlCol="0" anchor="ctr">
            <a:normAutofit fontScale="32500" lnSpcReduction="20000"/>
          </a:bodyPr>
          <a:lstStyle/>
          <a:p>
            <a:pPr marL="0" indent="0">
              <a:buNone/>
            </a:pPr>
            <a:endParaRPr lang="en-US" sz="2000" dirty="0">
              <a:cs typeface="Calibri"/>
            </a:endParaRPr>
          </a:p>
          <a:p>
            <a:pPr marL="0" indent="0" algn="ctr">
              <a:buNone/>
            </a:pPr>
            <a:r>
              <a:rPr lang="en-US" sz="6000">
                <a:cs typeface="Calibri"/>
              </a:rPr>
              <a:t>6 domains, with competency statements, and 54 descriptors</a:t>
            </a:r>
            <a:endParaRPr lang="en-US" sz="6000">
              <a:ea typeface="Calibri"/>
              <a:cs typeface="Calibri"/>
            </a:endParaRPr>
          </a:p>
          <a:p>
            <a:endParaRPr lang="en-US" sz="2000" dirty="0">
              <a:cs typeface="Calibri"/>
            </a:endParaRPr>
          </a:p>
          <a:p>
            <a:endParaRPr lang="en-US" sz="2000" dirty="0">
              <a:cs typeface="Calibri"/>
            </a:endParaRPr>
          </a:p>
        </p:txBody>
      </p:sp>
      <p:graphicFrame>
        <p:nvGraphicFramePr>
          <p:cNvPr id="4" name="Table 3">
            <a:extLst>
              <a:ext uri="{FF2B5EF4-FFF2-40B4-BE49-F238E27FC236}">
                <a16:creationId xmlns:a16="http://schemas.microsoft.com/office/drawing/2014/main" id="{4CB9A656-473C-B2E5-CF47-95E1BE90E3E6}"/>
              </a:ext>
            </a:extLst>
          </p:cNvPr>
          <p:cNvGraphicFramePr>
            <a:graphicFrameLocks noGrp="1"/>
          </p:cNvGraphicFramePr>
          <p:nvPr>
            <p:extLst>
              <p:ext uri="{D42A27DB-BD31-4B8C-83A1-F6EECF244321}">
                <p14:modId xmlns:p14="http://schemas.microsoft.com/office/powerpoint/2010/main" val="1109434439"/>
              </p:ext>
            </p:extLst>
          </p:nvPr>
        </p:nvGraphicFramePr>
        <p:xfrm>
          <a:off x="811529" y="2357888"/>
          <a:ext cx="10644350" cy="4083551"/>
        </p:xfrm>
        <a:graphic>
          <a:graphicData uri="http://schemas.openxmlformats.org/drawingml/2006/table">
            <a:tbl>
              <a:tblPr firstRow="1" bandRow="1">
                <a:tableStyleId>{5C22544A-7EE6-4342-B048-85BDC9FD1C3A}</a:tableStyleId>
              </a:tblPr>
              <a:tblGrid>
                <a:gridCol w="2216519">
                  <a:extLst>
                    <a:ext uri="{9D8B030D-6E8A-4147-A177-3AD203B41FA5}">
                      <a16:colId xmlns:a16="http://schemas.microsoft.com/office/drawing/2014/main" val="3670026247"/>
                    </a:ext>
                  </a:extLst>
                </a:gridCol>
                <a:gridCol w="8427831">
                  <a:extLst>
                    <a:ext uri="{9D8B030D-6E8A-4147-A177-3AD203B41FA5}">
                      <a16:colId xmlns:a16="http://schemas.microsoft.com/office/drawing/2014/main" val="310578683"/>
                    </a:ext>
                  </a:extLst>
                </a:gridCol>
              </a:tblGrid>
              <a:tr h="486891">
                <a:tc>
                  <a:txBody>
                    <a:bodyPr/>
                    <a:lstStyle/>
                    <a:p>
                      <a:r>
                        <a:rPr lang="en-US" sz="2000"/>
                        <a:t>Domain</a:t>
                      </a:r>
                    </a:p>
                  </a:txBody>
                  <a:tcPr marL="102298" marR="102298" marT="51149" marB="51149"/>
                </a:tc>
                <a:tc>
                  <a:txBody>
                    <a:bodyPr/>
                    <a:lstStyle/>
                    <a:p>
                      <a:r>
                        <a:rPr lang="en-US" sz="2000"/>
                        <a:t>Description</a:t>
                      </a:r>
                    </a:p>
                  </a:txBody>
                  <a:tcPr marL="102298" marR="102298" marT="51149" marB="51149"/>
                </a:tc>
                <a:extLst>
                  <a:ext uri="{0D108BD9-81ED-4DB2-BD59-A6C34878D82A}">
                    <a16:rowId xmlns:a16="http://schemas.microsoft.com/office/drawing/2014/main" val="1965145057"/>
                  </a:ext>
                </a:extLst>
              </a:tr>
              <a:tr h="486891">
                <a:tc>
                  <a:txBody>
                    <a:bodyPr/>
                    <a:lstStyle/>
                    <a:p>
                      <a:r>
                        <a:rPr lang="en-US" sz="2000"/>
                        <a:t>1</a:t>
                      </a:r>
                    </a:p>
                  </a:txBody>
                  <a:tcPr marL="102298" marR="102298" marT="51149" marB="51149"/>
                </a:tc>
                <a:tc>
                  <a:txBody>
                    <a:bodyPr/>
                    <a:lstStyle/>
                    <a:p>
                      <a:r>
                        <a:rPr lang="en-US" sz="2000"/>
                        <a:t>Infection Prevention &amp; Control</a:t>
                      </a:r>
                    </a:p>
                  </a:txBody>
                  <a:tcPr marL="102298" marR="102298" marT="51149" marB="51149"/>
                </a:tc>
                <a:extLst>
                  <a:ext uri="{0D108BD9-81ED-4DB2-BD59-A6C34878D82A}">
                    <a16:rowId xmlns:a16="http://schemas.microsoft.com/office/drawing/2014/main" val="3065707355"/>
                  </a:ext>
                </a:extLst>
              </a:tr>
              <a:tr h="824548">
                <a:tc>
                  <a:txBody>
                    <a:bodyPr/>
                    <a:lstStyle/>
                    <a:p>
                      <a:r>
                        <a:rPr lang="en-US" sz="2000"/>
                        <a:t>2</a:t>
                      </a:r>
                    </a:p>
                  </a:txBody>
                  <a:tcPr marL="102298" marR="102298" marT="51149" marB="51149"/>
                </a:tc>
                <a:tc>
                  <a:txBody>
                    <a:bodyPr/>
                    <a:lstStyle/>
                    <a:p>
                      <a:r>
                        <a:rPr lang="en-US" sz="2000"/>
                        <a:t>Antimicrobials &amp; Antimicrobial Resistance</a:t>
                      </a:r>
                    </a:p>
                  </a:txBody>
                  <a:tcPr marL="102298" marR="102298" marT="51149" marB="51149"/>
                </a:tc>
                <a:extLst>
                  <a:ext uri="{0D108BD9-81ED-4DB2-BD59-A6C34878D82A}">
                    <a16:rowId xmlns:a16="http://schemas.microsoft.com/office/drawing/2014/main" val="2511532986"/>
                  </a:ext>
                </a:extLst>
              </a:tr>
              <a:tr h="486891">
                <a:tc>
                  <a:txBody>
                    <a:bodyPr/>
                    <a:lstStyle/>
                    <a:p>
                      <a:r>
                        <a:rPr lang="en-US" sz="2000"/>
                        <a:t>3</a:t>
                      </a:r>
                    </a:p>
                  </a:txBody>
                  <a:tcPr marL="102298" marR="102298" marT="51149" marB="51149"/>
                </a:tc>
                <a:tc>
                  <a:txBody>
                    <a:bodyPr/>
                    <a:lstStyle/>
                    <a:p>
                      <a:r>
                        <a:rPr lang="en-US" sz="2000"/>
                        <a:t>Antimicrobial Prescribing</a:t>
                      </a:r>
                    </a:p>
                  </a:txBody>
                  <a:tcPr marL="102298" marR="102298" marT="51149" marB="51149"/>
                </a:tc>
                <a:extLst>
                  <a:ext uri="{0D108BD9-81ED-4DB2-BD59-A6C34878D82A}">
                    <a16:rowId xmlns:a16="http://schemas.microsoft.com/office/drawing/2014/main" val="3303476318"/>
                  </a:ext>
                </a:extLst>
              </a:tr>
              <a:tr h="486891">
                <a:tc>
                  <a:txBody>
                    <a:bodyPr/>
                    <a:lstStyle/>
                    <a:p>
                      <a:r>
                        <a:rPr lang="en-US" sz="2000"/>
                        <a:t>4</a:t>
                      </a:r>
                    </a:p>
                  </a:txBody>
                  <a:tcPr marL="102298" marR="102298" marT="51149" marB="51149"/>
                </a:tc>
                <a:tc>
                  <a:txBody>
                    <a:bodyPr/>
                    <a:lstStyle/>
                    <a:p>
                      <a:r>
                        <a:rPr lang="en-US" sz="2000"/>
                        <a:t>Antimicrobial Prescribing Practice</a:t>
                      </a:r>
                    </a:p>
                  </a:txBody>
                  <a:tcPr marL="102298" marR="102298" marT="51149" marB="51149"/>
                </a:tc>
                <a:extLst>
                  <a:ext uri="{0D108BD9-81ED-4DB2-BD59-A6C34878D82A}">
                    <a16:rowId xmlns:a16="http://schemas.microsoft.com/office/drawing/2014/main" val="2613274314"/>
                  </a:ext>
                </a:extLst>
              </a:tr>
              <a:tr h="486891">
                <a:tc>
                  <a:txBody>
                    <a:bodyPr/>
                    <a:lstStyle/>
                    <a:p>
                      <a:r>
                        <a:rPr lang="en-US" sz="2000"/>
                        <a:t>5</a:t>
                      </a:r>
                    </a:p>
                  </a:txBody>
                  <a:tcPr marL="102298" marR="102298" marT="51149" marB="51149"/>
                </a:tc>
                <a:tc>
                  <a:txBody>
                    <a:bodyPr/>
                    <a:lstStyle/>
                    <a:p>
                      <a:r>
                        <a:rPr lang="en-US" sz="2000" dirty="0"/>
                        <a:t>Person-</a:t>
                      </a:r>
                      <a:r>
                        <a:rPr lang="en-US" sz="2000" dirty="0" err="1"/>
                        <a:t>centred</a:t>
                      </a:r>
                      <a:r>
                        <a:rPr lang="en-US" sz="2000" dirty="0"/>
                        <a:t> Care</a:t>
                      </a:r>
                    </a:p>
                  </a:txBody>
                  <a:tcPr marL="102298" marR="102298" marT="51149" marB="51149"/>
                </a:tc>
                <a:extLst>
                  <a:ext uri="{0D108BD9-81ED-4DB2-BD59-A6C34878D82A}">
                    <a16:rowId xmlns:a16="http://schemas.microsoft.com/office/drawing/2014/main" val="2179920061"/>
                  </a:ext>
                </a:extLst>
              </a:tr>
              <a:tr h="824548">
                <a:tc>
                  <a:txBody>
                    <a:bodyPr/>
                    <a:lstStyle/>
                    <a:p>
                      <a:pPr lvl="0">
                        <a:buNone/>
                      </a:pPr>
                      <a:r>
                        <a:rPr lang="en-US" sz="2000"/>
                        <a:t>6</a:t>
                      </a:r>
                    </a:p>
                  </a:txBody>
                  <a:tcPr marL="102298" marR="102298" marT="51149" marB="51149"/>
                </a:tc>
                <a:tc>
                  <a:txBody>
                    <a:bodyPr/>
                    <a:lstStyle/>
                    <a:p>
                      <a:pPr lvl="0">
                        <a:buNone/>
                      </a:pPr>
                      <a:r>
                        <a:rPr lang="en-US" sz="2000" dirty="0"/>
                        <a:t>Interprofessional Collaborative Practice</a:t>
                      </a:r>
                    </a:p>
                  </a:txBody>
                  <a:tcPr marL="102298" marR="102298" marT="51149" marB="51149"/>
                </a:tc>
                <a:extLst>
                  <a:ext uri="{0D108BD9-81ED-4DB2-BD59-A6C34878D82A}">
                    <a16:rowId xmlns:a16="http://schemas.microsoft.com/office/drawing/2014/main" val="4133510807"/>
                  </a:ext>
                </a:extLst>
              </a:tr>
            </a:tbl>
          </a:graphicData>
        </a:graphic>
      </p:graphicFrame>
    </p:spTree>
    <p:extLst>
      <p:ext uri="{BB962C8B-B14F-4D97-AF65-F5344CB8AC3E}">
        <p14:creationId xmlns:p14="http://schemas.microsoft.com/office/powerpoint/2010/main" val="4253622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6CEFF-1FA4-EC2D-2C46-3DA84EDBC3D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Domain 1: Infection Prevention &amp; Control</a:t>
            </a:r>
          </a:p>
        </p:txBody>
      </p:sp>
      <p:graphicFrame>
        <p:nvGraphicFramePr>
          <p:cNvPr id="7" name="Content Placeholder 6">
            <a:extLst>
              <a:ext uri="{FF2B5EF4-FFF2-40B4-BE49-F238E27FC236}">
                <a16:creationId xmlns:a16="http://schemas.microsoft.com/office/drawing/2014/main" id="{09236F61-98B9-2C02-A713-F6048AAEDF98}"/>
              </a:ext>
            </a:extLst>
          </p:cNvPr>
          <p:cNvGraphicFramePr>
            <a:graphicFrameLocks noGrp="1"/>
          </p:cNvGraphicFramePr>
          <p:nvPr>
            <p:ph idx="1"/>
            <p:extLst>
              <p:ext uri="{D42A27DB-BD31-4B8C-83A1-F6EECF244321}">
                <p14:modId xmlns:p14="http://schemas.microsoft.com/office/powerpoint/2010/main" val="3177844457"/>
              </p:ext>
            </p:extLst>
          </p:nvPr>
        </p:nvGraphicFramePr>
        <p:xfrm>
          <a:off x="3728720" y="436880"/>
          <a:ext cx="8148320" cy="6136637"/>
        </p:xfrm>
        <a:graphic>
          <a:graphicData uri="http://schemas.openxmlformats.org/drawingml/2006/table">
            <a:tbl>
              <a:tblPr firstRow="1" firstCol="1" bandRow="1">
                <a:tableStyleId>{5C22544A-7EE6-4342-B048-85BDC9FD1C3A}</a:tableStyleId>
              </a:tblPr>
              <a:tblGrid>
                <a:gridCol w="829784">
                  <a:extLst>
                    <a:ext uri="{9D8B030D-6E8A-4147-A177-3AD203B41FA5}">
                      <a16:colId xmlns:a16="http://schemas.microsoft.com/office/drawing/2014/main" val="943907619"/>
                    </a:ext>
                  </a:extLst>
                </a:gridCol>
                <a:gridCol w="7318536">
                  <a:extLst>
                    <a:ext uri="{9D8B030D-6E8A-4147-A177-3AD203B41FA5}">
                      <a16:colId xmlns:a16="http://schemas.microsoft.com/office/drawing/2014/main" val="1634733740"/>
                    </a:ext>
                  </a:extLst>
                </a:gridCol>
              </a:tblGrid>
              <a:tr h="270734">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1</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Describing what a micro-organism is</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671102"/>
                  </a:ext>
                </a:extLst>
              </a:tr>
              <a:tr h="270734">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2</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Describing the different types of organisms that may cause infections</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073528"/>
                  </a:ext>
                </a:extLst>
              </a:tr>
              <a:tr h="270734">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3</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Explaining what an antimicrobial resistant organism is.</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8154303"/>
                  </a:ext>
                </a:extLst>
              </a:tr>
              <a:tr h="270734">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4</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Explaining the 'chain of infection'.</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068473"/>
                  </a:ext>
                </a:extLst>
              </a:tr>
              <a:tr h="496346">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5</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Defining the components required for infection transmission (i.e. presence of an organism, route of transmission of the organism from one person to another, a host who is susceptible to infection).</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596672"/>
                  </a:ext>
                </a:extLst>
              </a:tr>
              <a:tr h="270734">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6</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Describing the routes of transmission of infectious organisms, i.e. contact, droplet, airborne routes.</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243879"/>
                  </a:ext>
                </a:extLst>
              </a:tr>
              <a:tr h="270734">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7</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Present and recognize the characteristics of a susceptible host.</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341287"/>
                  </a:ext>
                </a:extLst>
              </a:tr>
              <a:tr h="270734">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8</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Demonstrate an understanding of the importance of surveillance.</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000595"/>
                  </a:ext>
                </a:extLst>
              </a:tr>
              <a:tr h="270734">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9</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Describe how vaccines can prevent infections in susceptible persons</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174198"/>
                  </a:ext>
                </a:extLst>
              </a:tr>
              <a:tr h="270734">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10</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Demonstrate the application of standard precautions in healthcare environments.</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799979"/>
                  </a:ext>
                </a:extLst>
              </a:tr>
              <a:tr h="270734">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11</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Apply appropriate policies/procedures and guidelines when collecting and handling specimens.</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246028"/>
                  </a:ext>
                </a:extLst>
              </a:tr>
              <a:tr h="496346">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12</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Apply policies, procedures and guidelines relevant to infection control when presented with infection control cases and situations.</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514257"/>
                  </a:ext>
                </a:extLst>
              </a:tr>
              <a:tr h="496346">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13</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Implement work practices that reduce risk of infection (such as taking appropriate immunization or not coming to work when sick to ensure patient and other healthcare worker protection).</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41764"/>
                  </a:ext>
                </a:extLst>
              </a:tr>
              <a:tr h="496346">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14</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Appreciate that healthcare workers have the accountability and obligation to follow infection control protocols as part of their contract of employment.</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535110"/>
                  </a:ext>
                </a:extLst>
              </a:tr>
              <a:tr h="496346">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15</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Act as a role model to healthcare workers and members of the public by adhering to infection prevention and control principles.</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838172"/>
                  </a:ext>
                </a:extLst>
              </a:tr>
              <a:tr h="947567">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16</a:t>
                      </a:r>
                      <a:endParaRPr lang="en-US" sz="110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dirty="0">
                          <a:solidFill>
                            <a:srgbClr val="000000"/>
                          </a:solidFill>
                          <a:effectLst/>
                          <a:latin typeface="Arial" panose="020B0604020202020204" pitchFamily="34" charset="0"/>
                          <a:ea typeface="Times New Roman" panose="02020603050405020304" pitchFamily="18" charset="0"/>
                        </a:rPr>
                        <a:t>Demonstrating knowledge and awareness of international/national strategies on infection prevention and control and antimicrobial resistance such as Global Action Plan for AMR and Save Lives – Clean Your Hands http://www.who.int/gpsc/5may/en/ and the UK Government's 5-year Antimicrobial Resistance Strategy.</a:t>
                      </a:r>
                      <a:endParaRPr lang="en-US" sz="1100" dirty="0">
                        <a:effectLst/>
                      </a:endParaRPr>
                    </a:p>
                  </a:txBody>
                  <a:tcPr marL="39976" marR="39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2471443"/>
                  </a:ext>
                </a:extLst>
              </a:tr>
            </a:tbl>
          </a:graphicData>
        </a:graphic>
      </p:graphicFrame>
    </p:spTree>
    <p:extLst>
      <p:ext uri="{BB962C8B-B14F-4D97-AF65-F5344CB8AC3E}">
        <p14:creationId xmlns:p14="http://schemas.microsoft.com/office/powerpoint/2010/main" val="609809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B0601-DF19-2B5D-6A5A-EFAB4A0FB8A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Domain 2: Antimicrobials &amp; Antimicrobial Resistance</a:t>
            </a:r>
          </a:p>
        </p:txBody>
      </p:sp>
      <p:graphicFrame>
        <p:nvGraphicFramePr>
          <p:cNvPr id="5" name="Content Placeholder 4">
            <a:extLst>
              <a:ext uri="{FF2B5EF4-FFF2-40B4-BE49-F238E27FC236}">
                <a16:creationId xmlns:a16="http://schemas.microsoft.com/office/drawing/2014/main" id="{E7F5CF10-E068-D0D3-3320-B5DE2E1B5346}"/>
              </a:ext>
            </a:extLst>
          </p:cNvPr>
          <p:cNvGraphicFramePr>
            <a:graphicFrameLocks noGrp="1"/>
          </p:cNvGraphicFramePr>
          <p:nvPr>
            <p:ph idx="1"/>
            <p:extLst>
              <p:ext uri="{D42A27DB-BD31-4B8C-83A1-F6EECF244321}">
                <p14:modId xmlns:p14="http://schemas.microsoft.com/office/powerpoint/2010/main" val="2375573622"/>
              </p:ext>
            </p:extLst>
          </p:nvPr>
        </p:nvGraphicFramePr>
        <p:xfrm>
          <a:off x="4189228" y="2357546"/>
          <a:ext cx="7188200" cy="2093617"/>
        </p:xfrm>
        <a:graphic>
          <a:graphicData uri="http://schemas.openxmlformats.org/drawingml/2006/table">
            <a:tbl>
              <a:tblPr firstRow="1" firstCol="1" bandRow="1">
                <a:tableStyleId>{5C22544A-7EE6-4342-B048-85BDC9FD1C3A}</a:tableStyleId>
              </a:tblPr>
              <a:tblGrid>
                <a:gridCol w="824699">
                  <a:extLst>
                    <a:ext uri="{9D8B030D-6E8A-4147-A177-3AD203B41FA5}">
                      <a16:colId xmlns:a16="http://schemas.microsoft.com/office/drawing/2014/main" val="2488633896"/>
                    </a:ext>
                  </a:extLst>
                </a:gridCol>
                <a:gridCol w="6363501">
                  <a:extLst>
                    <a:ext uri="{9D8B030D-6E8A-4147-A177-3AD203B41FA5}">
                      <a16:colId xmlns:a16="http://schemas.microsoft.com/office/drawing/2014/main" val="890493300"/>
                    </a:ext>
                  </a:extLst>
                </a:gridCol>
              </a:tblGrid>
              <a:tr h="489874">
                <a:tc>
                  <a:txBody>
                    <a:bodyPr/>
                    <a:lstStyle/>
                    <a:p>
                      <a:pPr algn="just"/>
                      <a:r>
                        <a:rPr lang="en-US" sz="1400" dirty="0">
                          <a:solidFill>
                            <a:srgbClr val="000000"/>
                          </a:solidFill>
                          <a:effectLst/>
                          <a:latin typeface="Arial"/>
                          <a:ea typeface="Times New Roman" panose="02020603050405020304" pitchFamily="18" charset="0"/>
                        </a:rPr>
                        <a:t>17</a:t>
                      </a:r>
                      <a:endParaRPr lang="en-US" sz="1400">
                        <a:effectLst/>
                        <a:latin typeface="Arial"/>
                      </a:endParaRPr>
                    </a:p>
                  </a:txBody>
                  <a:tcPr marL="112808" marR="11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dirty="0" err="1">
                          <a:solidFill>
                            <a:srgbClr val="000000"/>
                          </a:solidFill>
                          <a:effectLst/>
                          <a:latin typeface="Arial"/>
                          <a:ea typeface="Times New Roman" panose="02020603050405020304" pitchFamily="18" charset="0"/>
                        </a:rPr>
                        <a:t>Recognise</a:t>
                      </a:r>
                      <a:r>
                        <a:rPr lang="en-US" sz="1400" dirty="0">
                          <a:solidFill>
                            <a:srgbClr val="000000"/>
                          </a:solidFill>
                          <a:effectLst/>
                          <a:latin typeface="Arial"/>
                          <a:ea typeface="Times New Roman" panose="02020603050405020304" pitchFamily="18" charset="0"/>
                        </a:rPr>
                        <a:t> the symptoms of infection</a:t>
                      </a:r>
                      <a:endParaRPr lang="en-US" sz="1400" dirty="0">
                        <a:effectLst/>
                        <a:latin typeface="Arial"/>
                      </a:endParaRPr>
                    </a:p>
                  </a:txBody>
                  <a:tcPr marL="112808" marR="11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260352"/>
                  </a:ext>
                </a:extLst>
              </a:tr>
              <a:tr h="443023">
                <a:tc>
                  <a:txBody>
                    <a:bodyPr/>
                    <a:lstStyle/>
                    <a:p>
                      <a:pPr algn="just"/>
                      <a:r>
                        <a:rPr lang="en-US" sz="1400" dirty="0">
                          <a:solidFill>
                            <a:srgbClr val="000000"/>
                          </a:solidFill>
                          <a:effectLst/>
                          <a:latin typeface="Arial"/>
                          <a:ea typeface="Times New Roman" panose="02020603050405020304" pitchFamily="18" charset="0"/>
                        </a:rPr>
                        <a:t>18</a:t>
                      </a:r>
                      <a:endParaRPr lang="en-US" sz="1400">
                        <a:effectLst/>
                        <a:latin typeface="Arial"/>
                      </a:endParaRPr>
                    </a:p>
                  </a:txBody>
                  <a:tcPr marL="112808" marR="11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dirty="0">
                          <a:solidFill>
                            <a:srgbClr val="000000"/>
                          </a:solidFill>
                          <a:effectLst/>
                          <a:latin typeface="Arial"/>
                          <a:ea typeface="Times New Roman" panose="02020603050405020304" pitchFamily="18" charset="0"/>
                        </a:rPr>
                        <a:t>Describe at least two different ways that antimicrobials may kill bacteria</a:t>
                      </a:r>
                      <a:endParaRPr lang="en-US" sz="1400" dirty="0">
                        <a:effectLst/>
                        <a:latin typeface="Arial"/>
                      </a:endParaRPr>
                    </a:p>
                  </a:txBody>
                  <a:tcPr marL="112808" marR="11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370676"/>
                  </a:ext>
                </a:extLst>
              </a:tr>
              <a:tr h="593651">
                <a:tc>
                  <a:txBody>
                    <a:bodyPr/>
                    <a:lstStyle/>
                    <a:p>
                      <a:pPr algn="just"/>
                      <a:r>
                        <a:rPr lang="en-US" sz="1400" dirty="0">
                          <a:solidFill>
                            <a:srgbClr val="000000"/>
                          </a:solidFill>
                          <a:effectLst/>
                          <a:latin typeface="Arial"/>
                          <a:ea typeface="Times New Roman" panose="02020603050405020304" pitchFamily="18" charset="0"/>
                        </a:rPr>
                        <a:t>19</a:t>
                      </a:r>
                      <a:endParaRPr lang="en-US" sz="1400">
                        <a:effectLst/>
                        <a:latin typeface="Arial"/>
                      </a:endParaRPr>
                    </a:p>
                  </a:txBody>
                  <a:tcPr marL="112808" marR="11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dirty="0">
                          <a:solidFill>
                            <a:srgbClr val="000000"/>
                          </a:solidFill>
                          <a:effectLst/>
                          <a:latin typeface="Arial"/>
                          <a:ea typeface="Times New Roman" panose="02020603050405020304" pitchFamily="18" charset="0"/>
                        </a:rPr>
                        <a:t>Discuss how inappropriate antimicrobial use (including non-adherence to treatment regime) may lead to antimicrobial resistance.</a:t>
                      </a:r>
                      <a:endParaRPr lang="en-US" sz="1400" dirty="0">
                        <a:effectLst/>
                        <a:latin typeface="Arial"/>
                      </a:endParaRPr>
                    </a:p>
                  </a:txBody>
                  <a:tcPr marL="112808" marR="11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695827"/>
                  </a:ext>
                </a:extLst>
              </a:tr>
              <a:tr h="567069">
                <a:tc>
                  <a:txBody>
                    <a:bodyPr/>
                    <a:lstStyle/>
                    <a:p>
                      <a:pPr algn="just"/>
                      <a:r>
                        <a:rPr lang="en-US" sz="1400" dirty="0">
                          <a:solidFill>
                            <a:srgbClr val="000000"/>
                          </a:solidFill>
                          <a:effectLst/>
                          <a:latin typeface="Arial"/>
                          <a:ea typeface="Times New Roman" panose="02020603050405020304" pitchFamily="18" charset="0"/>
                        </a:rPr>
                        <a:t>20</a:t>
                      </a:r>
                      <a:endParaRPr lang="en-US" sz="1400">
                        <a:effectLst/>
                        <a:latin typeface="Arial"/>
                      </a:endParaRPr>
                    </a:p>
                  </a:txBody>
                  <a:tcPr marL="112808" marR="11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dirty="0">
                          <a:solidFill>
                            <a:srgbClr val="000000"/>
                          </a:solidFill>
                          <a:effectLst/>
                          <a:latin typeface="Arial"/>
                          <a:ea typeface="Times New Roman" panose="02020603050405020304" pitchFamily="18" charset="0"/>
                        </a:rPr>
                        <a:t>Identify approaches to support optimal prescribing of antimicrobials.</a:t>
                      </a:r>
                      <a:endParaRPr lang="en-US" sz="1400" dirty="0">
                        <a:effectLst/>
                        <a:latin typeface="Arial"/>
                      </a:endParaRPr>
                    </a:p>
                  </a:txBody>
                  <a:tcPr marL="112808" marR="11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843656"/>
                  </a:ext>
                </a:extLst>
              </a:tr>
            </a:tbl>
          </a:graphicData>
        </a:graphic>
      </p:graphicFrame>
    </p:spTree>
    <p:extLst>
      <p:ext uri="{BB962C8B-B14F-4D97-AF65-F5344CB8AC3E}">
        <p14:creationId xmlns:p14="http://schemas.microsoft.com/office/powerpoint/2010/main" val="426047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E3D2C-BF63-46A6-1E05-54DA72EEFB4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Domain 3: </a:t>
            </a:r>
            <a:r>
              <a:rPr lang="en-US" sz="2400" kern="1200" dirty="0">
                <a:solidFill>
                  <a:srgbClr val="FFFFFF"/>
                </a:solidFill>
                <a:latin typeface="+mj-lt"/>
                <a:ea typeface="+mj-ea"/>
                <a:cs typeface="+mj-cs"/>
              </a:rPr>
              <a:t>Antimicrobial Prescribing</a:t>
            </a:r>
          </a:p>
        </p:txBody>
      </p:sp>
      <p:graphicFrame>
        <p:nvGraphicFramePr>
          <p:cNvPr id="5" name="Content Placeholder 4">
            <a:extLst>
              <a:ext uri="{FF2B5EF4-FFF2-40B4-BE49-F238E27FC236}">
                <a16:creationId xmlns:a16="http://schemas.microsoft.com/office/drawing/2014/main" id="{4B5776D1-C356-92CA-2CBD-56C53F306234}"/>
              </a:ext>
            </a:extLst>
          </p:cNvPr>
          <p:cNvGraphicFramePr>
            <a:graphicFrameLocks noGrp="1"/>
          </p:cNvGraphicFramePr>
          <p:nvPr>
            <p:ph idx="1"/>
            <p:extLst>
              <p:ext uri="{D42A27DB-BD31-4B8C-83A1-F6EECF244321}">
                <p14:modId xmlns:p14="http://schemas.microsoft.com/office/powerpoint/2010/main" val="2615647034"/>
              </p:ext>
            </p:extLst>
          </p:nvPr>
        </p:nvGraphicFramePr>
        <p:xfrm>
          <a:off x="3708400" y="281092"/>
          <a:ext cx="8199120" cy="6373714"/>
        </p:xfrm>
        <a:graphic>
          <a:graphicData uri="http://schemas.openxmlformats.org/drawingml/2006/table">
            <a:tbl>
              <a:tblPr firstRow="1" firstCol="1" bandRow="1">
                <a:tableStyleId>{5C22544A-7EE6-4342-B048-85BDC9FD1C3A}</a:tableStyleId>
              </a:tblPr>
              <a:tblGrid>
                <a:gridCol w="569132">
                  <a:extLst>
                    <a:ext uri="{9D8B030D-6E8A-4147-A177-3AD203B41FA5}">
                      <a16:colId xmlns:a16="http://schemas.microsoft.com/office/drawing/2014/main" val="38417726"/>
                    </a:ext>
                  </a:extLst>
                </a:gridCol>
                <a:gridCol w="7629988">
                  <a:extLst>
                    <a:ext uri="{9D8B030D-6E8A-4147-A177-3AD203B41FA5}">
                      <a16:colId xmlns:a16="http://schemas.microsoft.com/office/drawing/2014/main" val="881055897"/>
                    </a:ext>
                  </a:extLst>
                </a:gridCol>
              </a:tblGrid>
              <a:tr h="260323">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21</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Explain how microbiology samples may aid diagnosis of infection.</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772233"/>
                  </a:ext>
                </a:extLst>
              </a:tr>
              <a:tr h="470261">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22</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Describe how and demonstrate (following local procedures) the appropriate taking of samples.</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215598"/>
                  </a:ext>
                </a:extLst>
              </a:tr>
              <a:tr h="260323">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23</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dirty="0">
                          <a:solidFill>
                            <a:srgbClr val="000000"/>
                          </a:solidFill>
                          <a:effectLst/>
                          <a:latin typeface="Arial" panose="020B0604020202020204" pitchFamily="34" charset="0"/>
                          <a:ea typeface="Times New Roman" panose="02020603050405020304" pitchFamily="18" charset="0"/>
                        </a:rPr>
                        <a:t>Interpret microbiology results/reports from the laboratory at a basic level.</a:t>
                      </a:r>
                      <a:endParaRPr lang="en-US" sz="1100" dirty="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073633"/>
                  </a:ext>
                </a:extLst>
              </a:tr>
              <a:tr h="470261">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24</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Explain why self-limiting bacterial or viral infections are unlikely to benefit from antimicrobials.</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096349"/>
                  </a:ext>
                </a:extLst>
              </a:tr>
              <a:tr h="470261">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25</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Describe and demonstrate the self-management strategies required to treat self-limiting infections (i.e. analgesia/rest/fluids).</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277511"/>
                  </a:ext>
                </a:extLst>
              </a:tr>
              <a:tr h="470261">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26</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dirty="0">
                          <a:solidFill>
                            <a:srgbClr val="000000"/>
                          </a:solidFill>
                          <a:effectLst/>
                          <a:latin typeface="Arial" panose="020B0604020202020204" pitchFamily="34" charset="0"/>
                          <a:ea typeface="Times New Roman" panose="02020603050405020304" pitchFamily="18" charset="0"/>
                        </a:rPr>
                        <a:t>Understand the importance of following local antimicrobial policies (i.e. their development is based on local resistance patterns) and follow these policies in practice.</a:t>
                      </a:r>
                      <a:endParaRPr lang="en-US" sz="1100" dirty="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349693"/>
                  </a:ext>
                </a:extLst>
              </a:tr>
              <a:tr h="680198">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27</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Explain the importance of documenting the indications for an antimicrobial (i.e. the route by which it is administered, its duration, dose, dose interval, and review date), in clinical notes and demonstrate this in practice.</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00424"/>
                  </a:ext>
                </a:extLst>
              </a:tr>
              <a:tr h="680198">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28</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dirty="0">
                          <a:solidFill>
                            <a:srgbClr val="000000"/>
                          </a:solidFill>
                          <a:effectLst/>
                          <a:latin typeface="Arial" panose="020B0604020202020204" pitchFamily="34" charset="0"/>
                          <a:ea typeface="Times New Roman" panose="02020603050405020304" pitchFamily="18" charset="0"/>
                        </a:rPr>
                        <a:t>Demonstrate an understanding of the factors that need to be considered when choosing an antimicrobial (including site of infection and type of bacteria likely to cause an infection at a particular site).</a:t>
                      </a:r>
                      <a:endParaRPr lang="en-US" sz="1100" dirty="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789905"/>
                  </a:ext>
                </a:extLst>
              </a:tr>
              <a:tr h="470261">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29</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Describe broad-spectrum and narrow-spectrum antimicrobials and the contribution of broad-spectrum antimicrobials to antimicrobial resistance.</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528505"/>
                  </a:ext>
                </a:extLst>
              </a:tr>
              <a:tr h="470261">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30</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Present and be able to recognize the common side-effects associated with widely administered antimicrobials.</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583376"/>
                  </a:ext>
                </a:extLst>
              </a:tr>
              <a:tr h="470261">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31</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Demonstrate an understanding of why documenting a patient allergy to an antimicrobial is important.</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628986"/>
                  </a:ext>
                </a:extLst>
              </a:tr>
              <a:tr h="470261">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32</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Explain why it is important to consider certain physiological conditions (such as renal function) in patients who receive an antimicrobial.</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820225"/>
                  </a:ext>
                </a:extLst>
              </a:tr>
              <a:tr h="260323">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33</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Describe what is meant by delayed prescribing</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296076"/>
                  </a:ext>
                </a:extLst>
              </a:tr>
              <a:tr h="470261">
                <a:tc>
                  <a:txBody>
                    <a:bodyPr/>
                    <a:lstStyle/>
                    <a:p>
                      <a:pPr algn="just"/>
                      <a:r>
                        <a:rPr lang="en-US" sz="1100">
                          <a:solidFill>
                            <a:srgbClr val="000000"/>
                          </a:solidFill>
                          <a:effectLst/>
                          <a:latin typeface="Arial" panose="020B0604020202020204" pitchFamily="34" charset="0"/>
                          <a:ea typeface="Times New Roman" panose="02020603050405020304" pitchFamily="18" charset="0"/>
                        </a:rPr>
                        <a:t>34</a:t>
                      </a:r>
                      <a:endParaRPr lang="en-US" sz="110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100" dirty="0">
                          <a:solidFill>
                            <a:srgbClr val="000000"/>
                          </a:solidFill>
                          <a:effectLst/>
                          <a:latin typeface="Arial" panose="020B0604020202020204" pitchFamily="34" charset="0"/>
                          <a:ea typeface="Times New Roman" panose="02020603050405020304" pitchFamily="18" charset="0"/>
                        </a:rPr>
                        <a:t>Explain why it is essential that an accurate diagnosis of an allergy to an antimicrobial is based on history and laboratory tests.</a:t>
                      </a:r>
                      <a:endParaRPr lang="en-US" sz="1100" dirty="0">
                        <a:effectLst/>
                      </a:endParaRPr>
                    </a:p>
                  </a:txBody>
                  <a:tcPr marL="42086" marR="4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801462"/>
                  </a:ext>
                </a:extLst>
              </a:tr>
            </a:tbl>
          </a:graphicData>
        </a:graphic>
      </p:graphicFrame>
    </p:spTree>
    <p:extLst>
      <p:ext uri="{BB962C8B-B14F-4D97-AF65-F5344CB8AC3E}">
        <p14:creationId xmlns:p14="http://schemas.microsoft.com/office/powerpoint/2010/main" val="169748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01A2A-12CC-E913-B7BF-3CF9FFF305AD}"/>
              </a:ext>
            </a:extLst>
          </p:cNvPr>
          <p:cNvSpPr>
            <a:spLocks noGrp="1"/>
          </p:cNvSpPr>
          <p:nvPr>
            <p:ph type="title"/>
          </p:nvPr>
        </p:nvSpPr>
        <p:spPr>
          <a:xfrm>
            <a:off x="838200" y="557188"/>
            <a:ext cx="10515600" cy="1133499"/>
          </a:xfrm>
        </p:spPr>
        <p:txBody>
          <a:bodyPr>
            <a:normAutofit/>
          </a:bodyPr>
          <a:lstStyle/>
          <a:p>
            <a:pPr algn="ctr"/>
            <a:r>
              <a:rPr lang="en-US" sz="4800" b="1">
                <a:latin typeface="+mn-lt"/>
                <a:cs typeface="Calibri Light"/>
              </a:rPr>
              <a:t>By the end of session, participants will</a:t>
            </a:r>
            <a:endParaRPr lang="en-US" sz="4800"/>
          </a:p>
        </p:txBody>
      </p:sp>
      <p:graphicFrame>
        <p:nvGraphicFramePr>
          <p:cNvPr id="14" name="Content Placeholder 2">
            <a:extLst>
              <a:ext uri="{FF2B5EF4-FFF2-40B4-BE49-F238E27FC236}">
                <a16:creationId xmlns:a16="http://schemas.microsoft.com/office/drawing/2014/main" id="{D3D8283E-C750-5525-0BB4-D823F7F701F8}"/>
              </a:ext>
            </a:extLst>
          </p:cNvPr>
          <p:cNvGraphicFramePr>
            <a:graphicFrameLocks noGrp="1"/>
          </p:cNvGraphicFramePr>
          <p:nvPr>
            <p:ph idx="1"/>
            <p:extLst>
              <p:ext uri="{D42A27DB-BD31-4B8C-83A1-F6EECF244321}">
                <p14:modId xmlns:p14="http://schemas.microsoft.com/office/powerpoint/2010/main" val="23058216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5255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87081F-CED7-ADEB-7862-62BC8C80A398}"/>
              </a:ext>
            </a:extLst>
          </p:cNvPr>
          <p:cNvSpPr>
            <a:spLocks noGrp="1"/>
          </p:cNvSpPr>
          <p:nvPr>
            <p:ph type="title"/>
          </p:nvPr>
        </p:nvSpPr>
        <p:spPr>
          <a:xfrm>
            <a:off x="294640" y="207436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Domain 4: </a:t>
            </a:r>
            <a:r>
              <a:rPr lang="en-US" sz="2400" kern="1200" dirty="0">
                <a:solidFill>
                  <a:srgbClr val="FFFFFF"/>
                </a:solidFill>
                <a:latin typeface="+mj-lt"/>
                <a:ea typeface="+mj-ea"/>
                <a:cs typeface="+mj-cs"/>
              </a:rPr>
              <a:t>Antimicrobial Prescribing Practice</a:t>
            </a:r>
            <a:endParaRPr lang="en-US" sz="2400" kern="1200" dirty="0">
              <a:solidFill>
                <a:srgbClr val="FFFFFF"/>
              </a:solidFill>
              <a:latin typeface="+mj-lt"/>
              <a:ea typeface="Calibri Light"/>
              <a:cs typeface="Calibri Light"/>
            </a:endParaRPr>
          </a:p>
        </p:txBody>
      </p:sp>
      <p:graphicFrame>
        <p:nvGraphicFramePr>
          <p:cNvPr id="5" name="Content Placeholder 4">
            <a:extLst>
              <a:ext uri="{FF2B5EF4-FFF2-40B4-BE49-F238E27FC236}">
                <a16:creationId xmlns:a16="http://schemas.microsoft.com/office/drawing/2014/main" id="{59980DA4-1952-8373-350C-ED39A72634B8}"/>
              </a:ext>
            </a:extLst>
          </p:cNvPr>
          <p:cNvGraphicFramePr>
            <a:graphicFrameLocks noGrp="1"/>
          </p:cNvGraphicFramePr>
          <p:nvPr>
            <p:ph idx="1"/>
            <p:extLst>
              <p:ext uri="{D42A27DB-BD31-4B8C-83A1-F6EECF244321}">
                <p14:modId xmlns:p14="http://schemas.microsoft.com/office/powerpoint/2010/main" val="3236950905"/>
              </p:ext>
            </p:extLst>
          </p:nvPr>
        </p:nvGraphicFramePr>
        <p:xfrm>
          <a:off x="3911600" y="264160"/>
          <a:ext cx="8097519" cy="6380479"/>
        </p:xfrm>
        <a:graphic>
          <a:graphicData uri="http://schemas.openxmlformats.org/drawingml/2006/table">
            <a:tbl>
              <a:tblPr firstRow="1" firstCol="1" bandRow="1">
                <a:tableStyleId>{5C22544A-7EE6-4342-B048-85BDC9FD1C3A}</a:tableStyleId>
              </a:tblPr>
              <a:tblGrid>
                <a:gridCol w="566941">
                  <a:extLst>
                    <a:ext uri="{9D8B030D-6E8A-4147-A177-3AD203B41FA5}">
                      <a16:colId xmlns:a16="http://schemas.microsoft.com/office/drawing/2014/main" val="1335357606"/>
                    </a:ext>
                  </a:extLst>
                </a:gridCol>
                <a:gridCol w="7530578">
                  <a:extLst>
                    <a:ext uri="{9D8B030D-6E8A-4147-A177-3AD203B41FA5}">
                      <a16:colId xmlns:a16="http://schemas.microsoft.com/office/drawing/2014/main" val="3937530418"/>
                    </a:ext>
                  </a:extLst>
                </a:gridCol>
              </a:tblGrid>
              <a:tr h="357981">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35</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Explain how you would recognize and manage sepsis.</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174839"/>
                  </a:ext>
                </a:extLst>
              </a:tr>
              <a:tr h="989711">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36</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Describe why it is important to use local guidelines to initiate prompt, effective antimicrobial treatment in patients with life-threatening infections.</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428893"/>
                  </a:ext>
                </a:extLst>
              </a:tr>
              <a:tr h="673846">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37</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Describe why it is important to switch from intravenous antimicrobials to oral therapy.</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535215"/>
                  </a:ext>
                </a:extLst>
              </a:tr>
              <a:tr h="673846">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38</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Describe how to switch from intravenous antimicrobials to oral therapy.</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480982"/>
                  </a:ext>
                </a:extLst>
              </a:tr>
              <a:tr h="673846">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39</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Understand the appropriateness of antimicrobial administration models such as outpatient parenteral antimicrobial therapy (OPAT).</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85805"/>
                  </a:ext>
                </a:extLst>
              </a:tr>
              <a:tr h="989711">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40</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Demonstrate an understanding of the rationale and use of perioperative prophylactic antimicrobials to prevent surgical site infection.</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170391"/>
                  </a:ext>
                </a:extLst>
              </a:tr>
              <a:tr h="673846">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41</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Discuss factors that can influence antimicrobial prescribing and the implications for antimicrobial stewardship programmes.</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536579"/>
                  </a:ext>
                </a:extLst>
              </a:tr>
              <a:tr h="673846">
                <a:tc>
                  <a:txBody>
                    <a:bodyPr/>
                    <a:lstStyle/>
                    <a:p>
                      <a:pPr algn="just"/>
                      <a:r>
                        <a:rPr lang="en-US" sz="1600" dirty="0">
                          <a:solidFill>
                            <a:srgbClr val="000000"/>
                          </a:solidFill>
                          <a:effectLst/>
                          <a:latin typeface="Arial" panose="020B0604020202020204" pitchFamily="34" charset="0"/>
                          <a:ea typeface="Times New Roman" panose="02020603050405020304" pitchFamily="18" charset="0"/>
                        </a:rPr>
                        <a:t>42</a:t>
                      </a:r>
                      <a:endParaRPr lang="en-US" sz="1600" dirty="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Describe the national guidance on completion of a course of antimicrobials.</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397984"/>
                  </a:ext>
                </a:extLst>
              </a:tr>
              <a:tr h="673846">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43</a:t>
                      </a:r>
                      <a:endParaRPr lang="en-US" sz="160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dirty="0">
                          <a:solidFill>
                            <a:srgbClr val="000000"/>
                          </a:solidFill>
                          <a:effectLst/>
                          <a:latin typeface="Arial" panose="020B0604020202020204" pitchFamily="34" charset="0"/>
                          <a:ea typeface="Times New Roman" panose="02020603050405020304" pitchFamily="18" charset="0"/>
                        </a:rPr>
                        <a:t>Describe some of the medicines with which antimicrobials can sometimes interact.</a:t>
                      </a:r>
                      <a:endParaRPr lang="en-US" sz="1600" dirty="0">
                        <a:effectLst/>
                      </a:endParaRPr>
                    </a:p>
                  </a:txBody>
                  <a:tcPr marL="61865" marR="61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760544"/>
                  </a:ext>
                </a:extLst>
              </a:tr>
            </a:tbl>
          </a:graphicData>
        </a:graphic>
      </p:graphicFrame>
    </p:spTree>
    <p:extLst>
      <p:ext uri="{BB962C8B-B14F-4D97-AF65-F5344CB8AC3E}">
        <p14:creationId xmlns:p14="http://schemas.microsoft.com/office/powerpoint/2010/main" val="255495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1B2956-6A4F-5F2B-E291-9F3EC79CB82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Domain 5: Person-centred care</a:t>
            </a:r>
          </a:p>
        </p:txBody>
      </p:sp>
      <p:graphicFrame>
        <p:nvGraphicFramePr>
          <p:cNvPr id="5" name="Content Placeholder 4">
            <a:extLst>
              <a:ext uri="{FF2B5EF4-FFF2-40B4-BE49-F238E27FC236}">
                <a16:creationId xmlns:a16="http://schemas.microsoft.com/office/drawing/2014/main" id="{CFBAAADE-151A-B294-CFC9-80843756D5BE}"/>
              </a:ext>
            </a:extLst>
          </p:cNvPr>
          <p:cNvGraphicFramePr>
            <a:graphicFrameLocks noGrp="1"/>
          </p:cNvGraphicFramePr>
          <p:nvPr>
            <p:ph idx="1"/>
            <p:extLst>
              <p:ext uri="{D42A27DB-BD31-4B8C-83A1-F6EECF244321}">
                <p14:modId xmlns:p14="http://schemas.microsoft.com/office/powerpoint/2010/main" val="1455796325"/>
              </p:ext>
            </p:extLst>
          </p:nvPr>
        </p:nvGraphicFramePr>
        <p:xfrm>
          <a:off x="3931920" y="592240"/>
          <a:ext cx="7735834" cy="5798400"/>
        </p:xfrm>
        <a:graphic>
          <a:graphicData uri="http://schemas.openxmlformats.org/drawingml/2006/table">
            <a:tbl>
              <a:tblPr firstRow="1" firstCol="1" bandRow="1">
                <a:tableStyleId>{5C22544A-7EE6-4342-B048-85BDC9FD1C3A}</a:tableStyleId>
              </a:tblPr>
              <a:tblGrid>
                <a:gridCol w="614468">
                  <a:extLst>
                    <a:ext uri="{9D8B030D-6E8A-4147-A177-3AD203B41FA5}">
                      <a16:colId xmlns:a16="http://schemas.microsoft.com/office/drawing/2014/main" val="820601359"/>
                    </a:ext>
                  </a:extLst>
                </a:gridCol>
                <a:gridCol w="7121366">
                  <a:extLst>
                    <a:ext uri="{9D8B030D-6E8A-4147-A177-3AD203B41FA5}">
                      <a16:colId xmlns:a16="http://schemas.microsoft.com/office/drawing/2014/main" val="2285248337"/>
                    </a:ext>
                  </a:extLst>
                </a:gridCol>
              </a:tblGrid>
              <a:tr h="842645">
                <a:tc>
                  <a:txBody>
                    <a:bodyPr/>
                    <a:lstStyle/>
                    <a:p>
                      <a:pPr algn="just"/>
                      <a:r>
                        <a:rPr lang="en-US" sz="1900">
                          <a:solidFill>
                            <a:srgbClr val="000000"/>
                          </a:solidFill>
                          <a:effectLst/>
                          <a:latin typeface="Arial" panose="020B0604020202020204" pitchFamily="34" charset="0"/>
                          <a:ea typeface="Times New Roman" panose="02020603050405020304" pitchFamily="18" charset="0"/>
                        </a:rPr>
                        <a:t>44</a:t>
                      </a:r>
                      <a:endParaRPr lang="en-US" sz="1900">
                        <a:effectLst/>
                      </a:endParaRPr>
                    </a:p>
                  </a:txBody>
                  <a:tcPr marL="74835" marR="74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900">
                          <a:solidFill>
                            <a:srgbClr val="000000"/>
                          </a:solidFill>
                          <a:effectLst/>
                          <a:latin typeface="Arial" panose="020B0604020202020204" pitchFamily="34" charset="0"/>
                          <a:ea typeface="Times New Roman" panose="02020603050405020304" pitchFamily="18" charset="0"/>
                        </a:rPr>
                        <a:t>Support participation of patients/carers, as integral partners when planning/delivering their care.</a:t>
                      </a:r>
                      <a:endParaRPr lang="en-US" sz="1900">
                        <a:effectLst/>
                      </a:endParaRPr>
                    </a:p>
                  </a:txBody>
                  <a:tcPr marL="74835" marR="74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261888"/>
                  </a:ext>
                </a:extLst>
              </a:tr>
              <a:tr h="1635232">
                <a:tc>
                  <a:txBody>
                    <a:bodyPr/>
                    <a:lstStyle/>
                    <a:p>
                      <a:pPr algn="just"/>
                      <a:r>
                        <a:rPr lang="en-US" sz="1900">
                          <a:solidFill>
                            <a:srgbClr val="000000"/>
                          </a:solidFill>
                          <a:effectLst/>
                          <a:latin typeface="Arial" panose="020B0604020202020204" pitchFamily="34" charset="0"/>
                          <a:ea typeface="Times New Roman" panose="02020603050405020304" pitchFamily="18" charset="0"/>
                        </a:rPr>
                        <a:t>45</a:t>
                      </a:r>
                      <a:endParaRPr lang="en-US" sz="1900">
                        <a:effectLst/>
                      </a:endParaRPr>
                    </a:p>
                  </a:txBody>
                  <a:tcPr marL="74835" marR="74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900">
                          <a:solidFill>
                            <a:srgbClr val="000000"/>
                          </a:solidFill>
                          <a:effectLst/>
                          <a:latin typeface="Arial" panose="020B0604020202020204" pitchFamily="34" charset="0"/>
                          <a:ea typeface="Times New Roman" panose="02020603050405020304" pitchFamily="18" charset="0"/>
                        </a:rPr>
                        <a:t>Share information with patients/carer in a respectful manner and in such a way that is understandable, encourages discussion, and enhances participation in decision-making.</a:t>
                      </a:r>
                      <a:endParaRPr lang="en-US" sz="1900">
                        <a:effectLst/>
                      </a:endParaRPr>
                    </a:p>
                  </a:txBody>
                  <a:tcPr marL="74835" marR="74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1928874"/>
                  </a:ext>
                </a:extLst>
              </a:tr>
              <a:tr h="1238939">
                <a:tc>
                  <a:txBody>
                    <a:bodyPr/>
                    <a:lstStyle/>
                    <a:p>
                      <a:pPr algn="just"/>
                      <a:r>
                        <a:rPr lang="en-US" sz="1900">
                          <a:solidFill>
                            <a:srgbClr val="000000"/>
                          </a:solidFill>
                          <a:effectLst/>
                          <a:latin typeface="Arial" panose="020B0604020202020204" pitchFamily="34" charset="0"/>
                          <a:ea typeface="Times New Roman" panose="02020603050405020304" pitchFamily="18" charset="0"/>
                        </a:rPr>
                        <a:t>46</a:t>
                      </a:r>
                      <a:endParaRPr lang="en-US" sz="1900">
                        <a:effectLst/>
                      </a:endParaRPr>
                    </a:p>
                  </a:txBody>
                  <a:tcPr marL="74835" marR="74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900" dirty="0">
                          <a:solidFill>
                            <a:srgbClr val="000000"/>
                          </a:solidFill>
                          <a:effectLst/>
                          <a:latin typeface="Arial" panose="020B0604020202020204" pitchFamily="34" charset="0"/>
                          <a:ea typeface="Times New Roman" panose="02020603050405020304" pitchFamily="18" charset="0"/>
                        </a:rPr>
                        <a:t>Ensure that appropriate education and support is provided by learners to patients/carer, and others involved with their care or service.</a:t>
                      </a:r>
                      <a:endParaRPr lang="en-US" sz="1900" dirty="0">
                        <a:effectLst/>
                      </a:endParaRPr>
                    </a:p>
                  </a:txBody>
                  <a:tcPr marL="74835" marR="74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117188"/>
                  </a:ext>
                </a:extLst>
              </a:tr>
              <a:tr h="842645">
                <a:tc>
                  <a:txBody>
                    <a:bodyPr/>
                    <a:lstStyle/>
                    <a:p>
                      <a:pPr algn="just"/>
                      <a:r>
                        <a:rPr lang="en-US" sz="1900">
                          <a:solidFill>
                            <a:srgbClr val="000000"/>
                          </a:solidFill>
                          <a:effectLst/>
                          <a:latin typeface="Arial" panose="020B0604020202020204" pitchFamily="34" charset="0"/>
                          <a:ea typeface="Times New Roman" panose="02020603050405020304" pitchFamily="18" charset="0"/>
                        </a:rPr>
                        <a:t>47</a:t>
                      </a:r>
                      <a:endParaRPr lang="en-US" sz="1900">
                        <a:effectLst/>
                      </a:endParaRPr>
                    </a:p>
                  </a:txBody>
                  <a:tcPr marL="74835" marR="74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900">
                          <a:solidFill>
                            <a:srgbClr val="000000"/>
                          </a:solidFill>
                          <a:effectLst/>
                          <a:latin typeface="Arial" panose="020B0604020202020204" pitchFamily="34" charset="0"/>
                          <a:ea typeface="Times New Roman" panose="02020603050405020304" pitchFamily="18" charset="0"/>
                        </a:rPr>
                        <a:t>Listen respectfully to the expressed needs of all parties in shaping and delivering care or services.</a:t>
                      </a:r>
                      <a:endParaRPr lang="en-US" sz="1900">
                        <a:effectLst/>
                      </a:endParaRPr>
                    </a:p>
                  </a:txBody>
                  <a:tcPr marL="74835" marR="74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856011"/>
                  </a:ext>
                </a:extLst>
              </a:tr>
              <a:tr h="1238939">
                <a:tc>
                  <a:txBody>
                    <a:bodyPr/>
                    <a:lstStyle/>
                    <a:p>
                      <a:pPr algn="just"/>
                      <a:r>
                        <a:rPr lang="en-US" sz="1900">
                          <a:solidFill>
                            <a:srgbClr val="000000"/>
                          </a:solidFill>
                          <a:effectLst/>
                          <a:latin typeface="Arial" panose="020B0604020202020204" pitchFamily="34" charset="0"/>
                          <a:ea typeface="Times New Roman" panose="02020603050405020304" pitchFamily="18" charset="0"/>
                        </a:rPr>
                        <a:t>48</a:t>
                      </a:r>
                      <a:endParaRPr lang="en-US" sz="1900">
                        <a:effectLst/>
                      </a:endParaRPr>
                    </a:p>
                  </a:txBody>
                  <a:tcPr marL="74835" marR="74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900" dirty="0">
                          <a:solidFill>
                            <a:srgbClr val="000000"/>
                          </a:solidFill>
                          <a:effectLst/>
                          <a:latin typeface="Arial" panose="020B0604020202020204" pitchFamily="34" charset="0"/>
                          <a:ea typeface="Times New Roman" panose="02020603050405020304" pitchFamily="18" charset="0"/>
                        </a:rPr>
                        <a:t>Discuss patient/carer expectations or demands of antimicrobials and the need to use antimicrobials appropriately.</a:t>
                      </a:r>
                      <a:endParaRPr lang="en-US" sz="1900" dirty="0">
                        <a:effectLst/>
                      </a:endParaRPr>
                    </a:p>
                  </a:txBody>
                  <a:tcPr marL="74835" marR="74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398068"/>
                  </a:ext>
                </a:extLst>
              </a:tr>
            </a:tbl>
          </a:graphicData>
        </a:graphic>
      </p:graphicFrame>
    </p:spTree>
    <p:extLst>
      <p:ext uri="{BB962C8B-B14F-4D97-AF65-F5344CB8AC3E}">
        <p14:creationId xmlns:p14="http://schemas.microsoft.com/office/powerpoint/2010/main" val="2745062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9D200-37B9-3CC1-0208-211FBDFA2D0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kern="1200">
                <a:solidFill>
                  <a:srgbClr val="FFFFFF"/>
                </a:solidFill>
                <a:latin typeface="+mj-lt"/>
                <a:ea typeface="+mj-ea"/>
                <a:cs typeface="+mj-cs"/>
              </a:rPr>
              <a:t>Domain 6: Interprofessional collaborative practice</a:t>
            </a:r>
          </a:p>
        </p:txBody>
      </p:sp>
      <p:graphicFrame>
        <p:nvGraphicFramePr>
          <p:cNvPr id="5" name="Content Placeholder 4">
            <a:extLst>
              <a:ext uri="{FF2B5EF4-FFF2-40B4-BE49-F238E27FC236}">
                <a16:creationId xmlns:a16="http://schemas.microsoft.com/office/drawing/2014/main" id="{2872DA5B-7396-EF07-40C8-0A72B6B5240A}"/>
              </a:ext>
            </a:extLst>
          </p:cNvPr>
          <p:cNvGraphicFramePr>
            <a:graphicFrameLocks noGrp="1"/>
          </p:cNvGraphicFramePr>
          <p:nvPr>
            <p:ph idx="1"/>
            <p:extLst>
              <p:ext uri="{D42A27DB-BD31-4B8C-83A1-F6EECF244321}">
                <p14:modId xmlns:p14="http://schemas.microsoft.com/office/powerpoint/2010/main" val="562143270"/>
              </p:ext>
            </p:extLst>
          </p:nvPr>
        </p:nvGraphicFramePr>
        <p:xfrm>
          <a:off x="3810000" y="365760"/>
          <a:ext cx="8097520" cy="6167118"/>
        </p:xfrm>
        <a:graphic>
          <a:graphicData uri="http://schemas.openxmlformats.org/drawingml/2006/table">
            <a:tbl>
              <a:tblPr firstRow="1" firstCol="1" bandRow="1">
                <a:tableStyleId>{5C22544A-7EE6-4342-B048-85BDC9FD1C3A}</a:tableStyleId>
              </a:tblPr>
              <a:tblGrid>
                <a:gridCol w="545334">
                  <a:extLst>
                    <a:ext uri="{9D8B030D-6E8A-4147-A177-3AD203B41FA5}">
                      <a16:colId xmlns:a16="http://schemas.microsoft.com/office/drawing/2014/main" val="281277905"/>
                    </a:ext>
                  </a:extLst>
                </a:gridCol>
                <a:gridCol w="7552186">
                  <a:extLst>
                    <a:ext uri="{9D8B030D-6E8A-4147-A177-3AD203B41FA5}">
                      <a16:colId xmlns:a16="http://schemas.microsoft.com/office/drawing/2014/main" val="1174667325"/>
                    </a:ext>
                  </a:extLst>
                </a:gridCol>
              </a:tblGrid>
              <a:tr h="1085275">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49</a:t>
                      </a:r>
                      <a:endParaRPr lang="en-US" sz="1600">
                        <a:effectLst/>
                      </a:endParaRPr>
                    </a:p>
                  </a:txBody>
                  <a:tcPr marL="62007" marR="62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Demonstrate an understanding of the roles, responsibilities, and competencies of other health professionals involved in antimicrobial treatment policy decisions.</a:t>
                      </a:r>
                      <a:endParaRPr lang="en-US" sz="1600">
                        <a:effectLst/>
                      </a:endParaRPr>
                    </a:p>
                  </a:txBody>
                  <a:tcPr marL="62007" marR="62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562593"/>
                  </a:ext>
                </a:extLst>
              </a:tr>
              <a:tr h="1774339">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50</a:t>
                      </a:r>
                      <a:endParaRPr lang="en-US" sz="1600">
                        <a:effectLst/>
                      </a:endParaRPr>
                    </a:p>
                  </a:txBody>
                  <a:tcPr marL="62007" marR="62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Explain why it is important that healthcare professionals, involved in the delivery of antimicrobial therapy (including the prescription, delivery and supply), have a common understanding of antimicrobial treatment policy decisions, the quantity of antimicrobial use, and effective patient/client outcomes.</a:t>
                      </a:r>
                      <a:endParaRPr lang="en-US" sz="1600">
                        <a:effectLst/>
                      </a:endParaRPr>
                    </a:p>
                  </a:txBody>
                  <a:tcPr marL="62007" marR="62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668492"/>
                  </a:ext>
                </a:extLst>
              </a:tr>
              <a:tr h="1085275">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51</a:t>
                      </a:r>
                      <a:endParaRPr lang="en-US" sz="1600">
                        <a:effectLst/>
                      </a:endParaRPr>
                    </a:p>
                  </a:txBody>
                  <a:tcPr marL="62007" marR="62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Establish collaborative communication principles and actively listen to other professionals and patients/carer involved in the delivery of antimicrobial therapy.</a:t>
                      </a:r>
                      <a:endParaRPr lang="en-US" sz="1600">
                        <a:effectLst/>
                      </a:endParaRPr>
                    </a:p>
                  </a:txBody>
                  <a:tcPr marL="62007" marR="62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427201"/>
                  </a:ext>
                </a:extLst>
              </a:tr>
              <a:tr h="740743">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52</a:t>
                      </a:r>
                      <a:endParaRPr lang="en-US" sz="1600">
                        <a:effectLst/>
                      </a:endParaRPr>
                    </a:p>
                  </a:txBody>
                  <a:tcPr marL="62007" marR="62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Communicate effectively to ensure common understanding of care decisions.</a:t>
                      </a:r>
                      <a:endParaRPr lang="en-US" sz="1600">
                        <a:effectLst/>
                      </a:endParaRPr>
                    </a:p>
                  </a:txBody>
                  <a:tcPr marL="62007" marR="62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278298"/>
                  </a:ext>
                </a:extLst>
              </a:tr>
              <a:tr h="740743">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53</a:t>
                      </a:r>
                      <a:endParaRPr lang="en-US" sz="1600">
                        <a:effectLst/>
                      </a:endParaRPr>
                    </a:p>
                  </a:txBody>
                  <a:tcPr marL="62007" marR="62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Develop trusting relationships with patients/carer and other health/social care professionals.</a:t>
                      </a:r>
                      <a:endParaRPr lang="en-US" sz="1600">
                        <a:effectLst/>
                      </a:endParaRPr>
                    </a:p>
                  </a:txBody>
                  <a:tcPr marL="62007" marR="62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431268"/>
                  </a:ext>
                </a:extLst>
              </a:tr>
              <a:tr h="740743">
                <a:tc>
                  <a:txBody>
                    <a:bodyPr/>
                    <a:lstStyle/>
                    <a:p>
                      <a:pPr algn="just"/>
                      <a:r>
                        <a:rPr lang="en-US" sz="1600">
                          <a:solidFill>
                            <a:srgbClr val="000000"/>
                          </a:solidFill>
                          <a:effectLst/>
                          <a:latin typeface="Arial" panose="020B0604020202020204" pitchFamily="34" charset="0"/>
                          <a:ea typeface="Times New Roman" panose="02020603050405020304" pitchFamily="18" charset="0"/>
                        </a:rPr>
                        <a:t>54</a:t>
                      </a:r>
                      <a:endParaRPr lang="en-US" sz="1600">
                        <a:effectLst/>
                      </a:endParaRPr>
                    </a:p>
                  </a:txBody>
                  <a:tcPr marL="62007" marR="62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dirty="0">
                          <a:solidFill>
                            <a:srgbClr val="000000"/>
                          </a:solidFill>
                          <a:effectLst/>
                          <a:latin typeface="Arial" panose="020B0604020202020204" pitchFamily="34" charset="0"/>
                          <a:ea typeface="Times New Roman" panose="02020603050405020304" pitchFamily="18" charset="0"/>
                        </a:rPr>
                        <a:t>Effectively use information and communication technology to improve interprofessional patient-</a:t>
                      </a:r>
                      <a:r>
                        <a:rPr lang="en-US" sz="1600" dirty="0" err="1">
                          <a:solidFill>
                            <a:srgbClr val="000000"/>
                          </a:solidFill>
                          <a:effectLst/>
                          <a:latin typeface="Arial" panose="020B0604020202020204" pitchFamily="34" charset="0"/>
                          <a:ea typeface="Times New Roman" panose="02020603050405020304" pitchFamily="18" charset="0"/>
                        </a:rPr>
                        <a:t>centred</a:t>
                      </a:r>
                      <a:r>
                        <a:rPr lang="en-US" sz="1600" dirty="0">
                          <a:solidFill>
                            <a:srgbClr val="000000"/>
                          </a:solidFill>
                          <a:effectLst/>
                          <a:latin typeface="Arial" panose="020B0604020202020204" pitchFamily="34" charset="0"/>
                          <a:ea typeface="Times New Roman" panose="02020603050405020304" pitchFamily="18" charset="0"/>
                        </a:rPr>
                        <a:t> care.</a:t>
                      </a:r>
                      <a:endParaRPr lang="en-US" sz="1600" dirty="0">
                        <a:effectLst/>
                      </a:endParaRPr>
                    </a:p>
                  </a:txBody>
                  <a:tcPr marL="62007" marR="62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80456"/>
                  </a:ext>
                </a:extLst>
              </a:tr>
            </a:tbl>
          </a:graphicData>
        </a:graphic>
      </p:graphicFrame>
    </p:spTree>
    <p:extLst>
      <p:ext uri="{BB962C8B-B14F-4D97-AF65-F5344CB8AC3E}">
        <p14:creationId xmlns:p14="http://schemas.microsoft.com/office/powerpoint/2010/main" val="335882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F609AD-E2C5-706E-58D6-C54D26639131}"/>
              </a:ext>
            </a:extLst>
          </p:cNvPr>
          <p:cNvSpPr>
            <a:spLocks noGrp="1"/>
          </p:cNvSpPr>
          <p:nvPr>
            <p:ph type="title"/>
          </p:nvPr>
        </p:nvSpPr>
        <p:spPr>
          <a:xfrm>
            <a:off x="804672" y="1412489"/>
            <a:ext cx="2871095" cy="2127124"/>
          </a:xfrm>
        </p:spPr>
        <p:txBody>
          <a:bodyPr anchor="t">
            <a:normAutofit fontScale="90000"/>
          </a:bodyPr>
          <a:lstStyle/>
          <a:p>
            <a:r>
              <a:rPr lang="en-US" sz="1800" b="1" dirty="0">
                <a:solidFill>
                  <a:srgbClr val="2A2A2A"/>
                </a:solidFill>
                <a:ea typeface="+mj-lt"/>
                <a:cs typeface="+mj-lt"/>
              </a:rPr>
              <a:t>Implementation of the national antimicrobial stewardship competencies for UK undergraduate healthcare professional education within undergraduate pharmacy programmes: a survey of UK schools of pharmacy</a:t>
            </a:r>
            <a:r>
              <a:rPr lang="en-US" sz="1800" b="1" dirty="0">
                <a:solidFill>
                  <a:srgbClr val="2A2A2A"/>
                </a:solidFill>
                <a:ea typeface="Calibri Light"/>
                <a:cs typeface="Calibri Light"/>
              </a:rPr>
              <a:t>.</a:t>
            </a:r>
            <a:r>
              <a:rPr lang="en-US" sz="2300" b="1" dirty="0">
                <a:solidFill>
                  <a:schemeClr val="bg1"/>
                </a:solidFill>
                <a:ea typeface="Calibri Light"/>
                <a:cs typeface="Calibri Light"/>
              </a:rPr>
              <a:t> </a:t>
            </a:r>
            <a:endParaRPr lang="en-US" dirty="0">
              <a:solidFill>
                <a:schemeClr val="bg1"/>
              </a:solidFill>
            </a:endParaRPr>
          </a:p>
        </p:txBody>
      </p:sp>
      <p:sp>
        <p:nvSpPr>
          <p:cNvPr id="3" name="Content Placeholder 2">
            <a:extLst>
              <a:ext uri="{FF2B5EF4-FFF2-40B4-BE49-F238E27FC236}">
                <a16:creationId xmlns:a16="http://schemas.microsoft.com/office/drawing/2014/main" id="{149CE6A5-80DB-70B0-A02F-22DA4DC39BD6}"/>
              </a:ext>
            </a:extLst>
          </p:cNvPr>
          <p:cNvSpPr>
            <a:spLocks noGrp="1"/>
          </p:cNvSpPr>
          <p:nvPr>
            <p:ph sz="half" idx="1"/>
          </p:nvPr>
        </p:nvSpPr>
        <p:spPr>
          <a:xfrm>
            <a:off x="5123734" y="782193"/>
            <a:ext cx="2926080" cy="4363844"/>
          </a:xfrm>
        </p:spPr>
        <p:txBody>
          <a:bodyPr vert="horz" lIns="91440" tIns="45720" rIns="91440" bIns="45720" rtlCol="0" anchor="t">
            <a:noAutofit/>
          </a:bodyPr>
          <a:lstStyle/>
          <a:p>
            <a:pPr marL="0" indent="0">
              <a:buNone/>
            </a:pPr>
            <a:r>
              <a:rPr lang="en-US" sz="1200" b="1" u="sng">
                <a:ea typeface="+mn-lt"/>
                <a:cs typeface="+mn-lt"/>
              </a:rPr>
              <a:t>Objective: </a:t>
            </a:r>
            <a:endParaRPr lang="en-US" sz="1200" u="sng" dirty="0">
              <a:ea typeface="Calibri" panose="020F0502020204030204"/>
              <a:cs typeface="Calibri" panose="020F0502020204030204"/>
            </a:endParaRPr>
          </a:p>
          <a:p>
            <a:pPr marL="0" indent="0">
              <a:buNone/>
            </a:pPr>
            <a:r>
              <a:rPr lang="en-US" sz="1200">
                <a:ea typeface="+mn-lt"/>
                <a:cs typeface="+mn-lt"/>
              </a:rPr>
              <a:t>To explore which of the AMS competencies are delivered, including when and at which level within UK undergraduate pharmacy </a:t>
            </a:r>
            <a:r>
              <a:rPr lang="en-US" sz="1200" err="1">
                <a:ea typeface="+mn-lt"/>
                <a:cs typeface="+mn-lt"/>
              </a:rPr>
              <a:t>programmes</a:t>
            </a:r>
            <a:r>
              <a:rPr lang="en-US" sz="1200" dirty="0">
                <a:ea typeface="+mn-lt"/>
                <a:cs typeface="+mn-lt"/>
              </a:rPr>
              <a:t>.</a:t>
            </a:r>
            <a:endParaRPr lang="en-US" sz="1200" dirty="0">
              <a:ea typeface="Calibri" panose="020F0502020204030204"/>
              <a:cs typeface="Calibri" panose="020F0502020204030204"/>
            </a:endParaRPr>
          </a:p>
          <a:p>
            <a:pPr marL="0" indent="0">
              <a:buNone/>
            </a:pPr>
            <a:r>
              <a:rPr lang="en-US" sz="1200" b="1" u="sng" dirty="0">
                <a:ea typeface="+mn-lt"/>
                <a:cs typeface="+mn-lt"/>
              </a:rPr>
              <a:t>Methods</a:t>
            </a:r>
            <a:r>
              <a:rPr lang="en-US" sz="1200" u="sng" dirty="0">
                <a:ea typeface="+mn-lt"/>
                <a:cs typeface="+mn-lt"/>
              </a:rPr>
              <a:t>: </a:t>
            </a:r>
          </a:p>
          <a:p>
            <a:pPr marL="0" indent="0">
              <a:buNone/>
            </a:pPr>
            <a:r>
              <a:rPr lang="en-US" sz="1200" dirty="0">
                <a:ea typeface="+mn-lt"/>
                <a:cs typeface="+mn-lt"/>
              </a:rPr>
              <a:t>A cross-sectional online questionnaire captured the level of study in which each competency was taught, the method of delivery and assessment of AMS education and examples of student feedback.</a:t>
            </a:r>
            <a:endParaRPr lang="en-US" sz="1200" dirty="0">
              <a:ea typeface="Calibri" panose="020F0502020204030204"/>
              <a:cs typeface="Calibri" panose="020F0502020204030204"/>
            </a:endParaRPr>
          </a:p>
          <a:p>
            <a:pPr>
              <a:buNone/>
            </a:pPr>
            <a:r>
              <a:rPr lang="en-US" sz="1200" b="1" u="sng" dirty="0">
                <a:ea typeface="+mn-lt"/>
                <a:cs typeface="+mn-lt"/>
              </a:rPr>
              <a:t>Conclusions</a:t>
            </a:r>
            <a:endParaRPr lang="en-US" sz="1200" u="sng" dirty="0">
              <a:ea typeface="Calibri"/>
              <a:cs typeface="Calibri"/>
            </a:endParaRPr>
          </a:p>
          <a:p>
            <a:r>
              <a:rPr lang="en-US" sz="1200" dirty="0">
                <a:ea typeface="+mn-lt"/>
                <a:cs typeface="+mn-lt"/>
              </a:rPr>
              <a:t>UK schools of pharmacy should utilize the competency framework to identify gaps in their AMS, AMR and infection teaching. </a:t>
            </a:r>
          </a:p>
          <a:p>
            <a:r>
              <a:rPr lang="en-US" sz="1200" dirty="0">
                <a:ea typeface="+mn-lt"/>
                <a:cs typeface="+mn-lt"/>
              </a:rPr>
              <a:t>To prepare newly qualified pharmacists to be effective at delivering AMS and prescribing antimicrobials, schools of pharmacy should utilize more simulated environments and clinical placements for education and assessment of AMS.</a:t>
            </a:r>
            <a:endParaRPr lang="en-US" sz="1200" dirty="0">
              <a:ea typeface="Calibri" panose="020F0502020204030204"/>
              <a:cs typeface="Calibri" panose="020F0502020204030204"/>
            </a:endParaRPr>
          </a:p>
          <a:p>
            <a:pPr marL="0" indent="0">
              <a:buNone/>
            </a:pPr>
            <a:endParaRPr lang="en-US" sz="1100">
              <a:ea typeface="Calibri" panose="020F0502020204030204"/>
              <a:cs typeface="Calibri" panose="020F0502020204030204"/>
            </a:endParaRPr>
          </a:p>
          <a:p>
            <a:endParaRPr lang="en-US" sz="1100">
              <a:ea typeface="Calibri" panose="020F0502020204030204"/>
              <a:cs typeface="Calibri" panose="020F0502020204030204"/>
            </a:endParaRPr>
          </a:p>
        </p:txBody>
      </p:sp>
      <p:sp>
        <p:nvSpPr>
          <p:cNvPr id="4" name="Content Placeholder 3">
            <a:extLst>
              <a:ext uri="{FF2B5EF4-FFF2-40B4-BE49-F238E27FC236}">
                <a16:creationId xmlns:a16="http://schemas.microsoft.com/office/drawing/2014/main" id="{42ED6BF3-A6A6-B8D1-F6EC-82376C747C10}"/>
              </a:ext>
            </a:extLst>
          </p:cNvPr>
          <p:cNvSpPr>
            <a:spLocks noGrp="1"/>
          </p:cNvSpPr>
          <p:nvPr>
            <p:ph sz="half" idx="2"/>
          </p:nvPr>
        </p:nvSpPr>
        <p:spPr>
          <a:xfrm>
            <a:off x="8385752" y="753970"/>
            <a:ext cx="2926080" cy="4363844"/>
          </a:xfrm>
        </p:spPr>
        <p:txBody>
          <a:bodyPr vert="horz" lIns="91440" tIns="45720" rIns="91440" bIns="45720" rtlCol="0" anchor="t">
            <a:noAutofit/>
          </a:bodyPr>
          <a:lstStyle/>
          <a:p>
            <a:pPr marL="0" indent="0">
              <a:buNone/>
            </a:pPr>
            <a:r>
              <a:rPr lang="en-US" sz="1200" b="1" u="sng" dirty="0">
                <a:ea typeface="Calibri" panose="020F0502020204030204"/>
                <a:cs typeface="Calibri" panose="020F0502020204030204"/>
              </a:rPr>
              <a:t>Findings:</a:t>
            </a:r>
            <a:r>
              <a:rPr lang="en-US" sz="1200" u="sng" dirty="0">
                <a:ea typeface="Calibri" panose="020F0502020204030204"/>
                <a:cs typeface="Calibri" panose="020F0502020204030204"/>
              </a:rPr>
              <a:t> </a:t>
            </a:r>
          </a:p>
          <a:p>
            <a:pPr>
              <a:buFont typeface="Arial"/>
              <a:buChar char="•"/>
            </a:pPr>
            <a:r>
              <a:rPr lang="en-US" sz="1200" dirty="0">
                <a:ea typeface="Calibri" panose="020F0502020204030204"/>
                <a:cs typeface="Calibri" panose="020F0502020204030204"/>
              </a:rPr>
              <a:t>Ten institutions completed the survey (33% response rate). </a:t>
            </a:r>
          </a:p>
          <a:p>
            <a:pPr>
              <a:buFont typeface="Arial"/>
              <a:buChar char="•"/>
            </a:pPr>
            <a:r>
              <a:rPr lang="en-US" sz="1200" dirty="0">
                <a:ea typeface="Calibri" panose="020F0502020204030204"/>
                <a:cs typeface="Calibri" panose="020F0502020204030204"/>
              </a:rPr>
              <a:t>No institution reported covering all 54 AMS competencies and 5 of these were taught at half or fewer of the institutions. </a:t>
            </a:r>
          </a:p>
          <a:p>
            <a:pPr>
              <a:buFont typeface="Arial"/>
              <a:buChar char="•"/>
            </a:pPr>
            <a:r>
              <a:rPr lang="en-US" sz="1200" dirty="0">
                <a:ea typeface="Calibri" panose="020F0502020204030204"/>
                <a:cs typeface="Calibri" panose="020F0502020204030204"/>
              </a:rPr>
              <a:t>Key gaps were identified around taking samples, communication, outpatient parenteral antimicrobial therapy and surgical prophylaxis. </a:t>
            </a:r>
          </a:p>
          <a:p>
            <a:pPr>
              <a:buFont typeface="Arial"/>
              <a:buChar char="•"/>
            </a:pPr>
            <a:r>
              <a:rPr lang="en-US" sz="1200" dirty="0">
                <a:ea typeface="Calibri" panose="020F0502020204030204"/>
                <a:cs typeface="Calibri" panose="020F0502020204030204"/>
              </a:rPr>
              <a:t>The minimum time dedicated to AMS teaching differed between institutions (range 9–119 h).</a:t>
            </a:r>
          </a:p>
          <a:p>
            <a:pPr>
              <a:buFont typeface="Arial"/>
              <a:buChar char="•"/>
            </a:pPr>
            <a:r>
              <a:rPr lang="en-US" sz="1200" dirty="0">
                <a:ea typeface="Calibri" panose="020F0502020204030204"/>
                <a:cs typeface="Calibri" panose="020F0502020204030204"/>
              </a:rPr>
              <a:t>Teaching was generally through didactic methods, and assessment was generally through knowledge recall and objective structured clinical examinations. </a:t>
            </a:r>
          </a:p>
          <a:p>
            <a:pPr>
              <a:buFont typeface="Arial"/>
              <a:buChar char="•"/>
            </a:pPr>
            <a:r>
              <a:rPr lang="en-US" sz="1200">
                <a:ea typeface="Calibri" panose="020F0502020204030204"/>
                <a:cs typeface="Calibri" panose="020F0502020204030204"/>
              </a:rPr>
              <a:t>Feedback from students suggests they find AMS and antimicrobial resistance (AMR) to be complex yet important topics</a:t>
            </a:r>
            <a:endParaRPr lang="en-US" sz="1200" dirty="0">
              <a:ea typeface="Calibri" panose="020F0502020204030204"/>
              <a:cs typeface="Calibri" panose="020F0502020204030204"/>
            </a:endParaRPr>
          </a:p>
          <a:p>
            <a:pPr marL="0" indent="0">
              <a:buNone/>
            </a:pPr>
            <a:r>
              <a:rPr lang="en-US" sz="800">
                <a:ea typeface="+mn-lt"/>
                <a:cs typeface="+mn-lt"/>
              </a:rPr>
              <a:t>Reference: Hamilton, R., Courtney, M., Frost, K.J., Harrison, R., Root, H., </a:t>
            </a:r>
            <a:r>
              <a:rPr lang="en-US" sz="800" dirty="0">
                <a:ea typeface="+mn-lt"/>
                <a:cs typeface="+mn-lt"/>
              </a:rPr>
              <a:t>Allison, D.G., Tonna, A.P., Ashiru-Oredope, D., Aldeyab, M.A., Shemilt, K. and Martin, S.J. (2023). Implementation of the national antimicrobial stewardship competencies for UK undergraduate healthcare professional education within undergraduate pharmacy programmes: a survey of UK schools of pharmacy. </a:t>
            </a:r>
            <a:r>
              <a:rPr lang="en-US" sz="800" i="1" dirty="0">
                <a:ea typeface="+mn-lt"/>
                <a:cs typeface="+mn-lt"/>
              </a:rPr>
              <a:t>JAC-Antimicrobial Resistance</a:t>
            </a:r>
            <a:r>
              <a:rPr lang="en-US" sz="800" dirty="0">
                <a:ea typeface="+mn-lt"/>
                <a:cs typeface="+mn-lt"/>
              </a:rPr>
              <a:t>, Volume 5, Issue 4, August 2023, dlad095, </a:t>
            </a:r>
            <a:r>
              <a:rPr lang="en-US" sz="800" dirty="0">
                <a:ea typeface="+mn-lt"/>
                <a:cs typeface="+mn-lt"/>
                <a:hlinkClick r:id="rId2"/>
              </a:rPr>
              <a:t>https://doi.org/10.1093/jacamr/dla</a:t>
            </a:r>
            <a:r>
              <a:rPr lang="en-US" sz="1200" dirty="0">
                <a:ea typeface="+mn-lt"/>
                <a:cs typeface="+mn-lt"/>
                <a:hlinkClick r:id="rId2"/>
              </a:rPr>
              <a:t>d095</a:t>
            </a:r>
            <a:endParaRPr lang="en-US" sz="1200">
              <a:ea typeface="Calibri" panose="020F0502020204030204"/>
              <a:cs typeface="Calibri" panose="020F0502020204030204"/>
            </a:endParaRPr>
          </a:p>
          <a:p>
            <a:pPr>
              <a:buFont typeface="Arial"/>
              <a:buChar char="•"/>
            </a:pPr>
            <a:endParaRPr lang="en-US" sz="800">
              <a:ea typeface="Calibri" panose="020F0502020204030204"/>
              <a:cs typeface="Calibri" panose="020F0502020204030204"/>
            </a:endParaRPr>
          </a:p>
          <a:p>
            <a:pPr marL="0" indent="0">
              <a:buNone/>
            </a:pPr>
            <a:endParaRPr lang="en-US" sz="800">
              <a:ea typeface="Calibri" panose="020F0502020204030204"/>
              <a:cs typeface="Calibri" panose="020F0502020204030204"/>
            </a:endParaRPr>
          </a:p>
        </p:txBody>
      </p:sp>
    </p:spTree>
    <p:extLst>
      <p:ext uri="{BB962C8B-B14F-4D97-AF65-F5344CB8AC3E}">
        <p14:creationId xmlns:p14="http://schemas.microsoft.com/office/powerpoint/2010/main" val="236261226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0534DB-0162-5A46-472B-812A04038FF7}"/>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6100" dirty="0"/>
              <a:t>A</a:t>
            </a:r>
            <a:r>
              <a:rPr lang="en-US" sz="6100" kern="1200" dirty="0">
                <a:solidFill>
                  <a:schemeClr val="tx1"/>
                </a:solidFill>
                <a:latin typeface="+mj-lt"/>
                <a:ea typeface="+mj-ea"/>
                <a:cs typeface="+mj-cs"/>
              </a:rPr>
              <a:t>pproaches to teaching &amp; learning</a:t>
            </a:r>
          </a:p>
        </p:txBody>
      </p:sp>
      <p:sp>
        <p:nvSpPr>
          <p:cNvPr id="11"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58A7C462-E053-75AC-2E06-17073E2591BE}"/>
              </a:ext>
            </a:extLst>
          </p:cNvPr>
          <p:cNvGraphicFramePr>
            <a:graphicFrameLocks noGrp="1"/>
          </p:cNvGraphicFramePr>
          <p:nvPr>
            <p:ph idx="1"/>
            <p:extLst>
              <p:ext uri="{D42A27DB-BD31-4B8C-83A1-F6EECF244321}">
                <p14:modId xmlns:p14="http://schemas.microsoft.com/office/powerpoint/2010/main" val="3338428727"/>
              </p:ext>
            </p:extLst>
          </p:nvPr>
        </p:nvGraphicFramePr>
        <p:xfrm>
          <a:off x="319264" y="2266188"/>
          <a:ext cx="11548874" cy="4453686"/>
        </p:xfrm>
        <a:graphic>
          <a:graphicData uri="http://schemas.openxmlformats.org/drawingml/2006/table">
            <a:tbl>
              <a:tblPr firstRow="1" bandRow="1">
                <a:tableStyleId>{5C22544A-7EE6-4342-B048-85BDC9FD1C3A}</a:tableStyleId>
              </a:tblPr>
              <a:tblGrid>
                <a:gridCol w="2718290">
                  <a:extLst>
                    <a:ext uri="{9D8B030D-6E8A-4147-A177-3AD203B41FA5}">
                      <a16:colId xmlns:a16="http://schemas.microsoft.com/office/drawing/2014/main" val="3080547659"/>
                    </a:ext>
                  </a:extLst>
                </a:gridCol>
                <a:gridCol w="3406602">
                  <a:extLst>
                    <a:ext uri="{9D8B030D-6E8A-4147-A177-3AD203B41FA5}">
                      <a16:colId xmlns:a16="http://schemas.microsoft.com/office/drawing/2014/main" val="1146402001"/>
                    </a:ext>
                  </a:extLst>
                </a:gridCol>
                <a:gridCol w="2711991">
                  <a:extLst>
                    <a:ext uri="{9D8B030D-6E8A-4147-A177-3AD203B41FA5}">
                      <a16:colId xmlns:a16="http://schemas.microsoft.com/office/drawing/2014/main" val="4116773068"/>
                    </a:ext>
                  </a:extLst>
                </a:gridCol>
                <a:gridCol w="2711991">
                  <a:extLst>
                    <a:ext uri="{9D8B030D-6E8A-4147-A177-3AD203B41FA5}">
                      <a16:colId xmlns:a16="http://schemas.microsoft.com/office/drawing/2014/main" val="2446745912"/>
                    </a:ext>
                  </a:extLst>
                </a:gridCol>
              </a:tblGrid>
              <a:tr h="494408">
                <a:tc>
                  <a:txBody>
                    <a:bodyPr/>
                    <a:lstStyle/>
                    <a:p>
                      <a:r>
                        <a:rPr lang="en-US" sz="2000" dirty="0"/>
                        <a:t>Approach</a:t>
                      </a:r>
                    </a:p>
                  </a:txBody>
                  <a:tcPr marL="65189" marR="65189" marT="32594" marB="32594"/>
                </a:tc>
                <a:tc>
                  <a:txBody>
                    <a:bodyPr/>
                    <a:lstStyle/>
                    <a:p>
                      <a:r>
                        <a:rPr lang="en-US" sz="2000" dirty="0"/>
                        <a:t>Comment</a:t>
                      </a:r>
                    </a:p>
                  </a:txBody>
                  <a:tcPr marL="65189" marR="65189" marT="32594" marB="32594"/>
                </a:tc>
                <a:tc>
                  <a:txBody>
                    <a:bodyPr/>
                    <a:lstStyle/>
                    <a:p>
                      <a:r>
                        <a:rPr lang="en-US" sz="2000" dirty="0"/>
                        <a:t>Advantages</a:t>
                      </a:r>
                    </a:p>
                  </a:txBody>
                  <a:tcPr marL="65189" marR="65189" marT="32594" marB="32594"/>
                </a:tc>
                <a:tc>
                  <a:txBody>
                    <a:bodyPr/>
                    <a:lstStyle/>
                    <a:p>
                      <a:r>
                        <a:rPr lang="en-US" sz="2000" dirty="0"/>
                        <a:t>Disadvantages</a:t>
                      </a:r>
                    </a:p>
                  </a:txBody>
                  <a:tcPr marL="65189" marR="65189" marT="32594" marB="32594"/>
                </a:tc>
                <a:extLst>
                  <a:ext uri="{0D108BD9-81ED-4DB2-BD59-A6C34878D82A}">
                    <a16:rowId xmlns:a16="http://schemas.microsoft.com/office/drawing/2014/main" val="3945737949"/>
                  </a:ext>
                </a:extLst>
              </a:tr>
              <a:tr h="1168599">
                <a:tc>
                  <a:txBody>
                    <a:bodyPr/>
                    <a:lstStyle/>
                    <a:p>
                      <a:r>
                        <a:rPr lang="en-US" sz="2000" dirty="0"/>
                        <a:t>Lecture</a:t>
                      </a:r>
                    </a:p>
                  </a:txBody>
                  <a:tcPr marL="65189" marR="65189" marT="32594" marB="32594"/>
                </a:tc>
                <a:tc>
                  <a:txBody>
                    <a:bodyPr/>
                    <a:lstStyle/>
                    <a:p>
                      <a:pPr lvl="0">
                        <a:buNone/>
                      </a:pPr>
                      <a:r>
                        <a:rPr lang="en-US" sz="2000" dirty="0"/>
                        <a:t>Didactic, online or face to face</a:t>
                      </a:r>
                    </a:p>
                    <a:p>
                      <a:pPr lvl="0">
                        <a:buNone/>
                      </a:pPr>
                      <a:r>
                        <a:rPr lang="en-US" sz="2000" dirty="0"/>
                        <a:t>Synchronous or asynchronous</a:t>
                      </a:r>
                    </a:p>
                    <a:p>
                      <a:pPr lvl="0">
                        <a:buNone/>
                      </a:pPr>
                      <a:r>
                        <a:rPr lang="en-US" sz="2000" dirty="0"/>
                        <a:t>Large group, Passive learning</a:t>
                      </a:r>
                    </a:p>
                  </a:txBody>
                  <a:tcPr marL="65189" marR="65189" marT="32594" marB="32594"/>
                </a:tc>
                <a:tc>
                  <a:txBody>
                    <a:bodyPr/>
                    <a:lstStyle/>
                    <a:p>
                      <a:r>
                        <a:rPr lang="en-US" sz="2000" dirty="0"/>
                        <a:t>Large group</a:t>
                      </a:r>
                    </a:p>
                    <a:p>
                      <a:pPr lvl="0">
                        <a:buNone/>
                      </a:pPr>
                      <a:r>
                        <a:rPr lang="en-US" sz="2000" dirty="0"/>
                        <a:t>Transfer knowledge</a:t>
                      </a:r>
                    </a:p>
                  </a:txBody>
                  <a:tcPr marL="65189" marR="65189" marT="32594" marB="32594"/>
                </a:tc>
                <a:tc>
                  <a:txBody>
                    <a:bodyPr/>
                    <a:lstStyle/>
                    <a:p>
                      <a:r>
                        <a:rPr lang="en-US" sz="2000" dirty="0"/>
                        <a:t>Passive learning</a:t>
                      </a:r>
                    </a:p>
                  </a:txBody>
                  <a:tcPr marL="65189" marR="65189" marT="32594" marB="32594"/>
                </a:tc>
                <a:extLst>
                  <a:ext uri="{0D108BD9-81ED-4DB2-BD59-A6C34878D82A}">
                    <a16:rowId xmlns:a16="http://schemas.microsoft.com/office/drawing/2014/main" val="1990471564"/>
                  </a:ext>
                </a:extLst>
              </a:tr>
              <a:tr h="831503">
                <a:tc>
                  <a:txBody>
                    <a:bodyPr/>
                    <a:lstStyle/>
                    <a:p>
                      <a:r>
                        <a:rPr lang="en-US" sz="2000" dirty="0"/>
                        <a:t>Laboratory </a:t>
                      </a:r>
                      <a:r>
                        <a:rPr lang="en-US" sz="2000" dirty="0" err="1"/>
                        <a:t>practicals</a:t>
                      </a:r>
                    </a:p>
                  </a:txBody>
                  <a:tcPr marL="65189" marR="65189" marT="32594" marB="32594"/>
                </a:tc>
                <a:tc>
                  <a:txBody>
                    <a:bodyPr/>
                    <a:lstStyle/>
                    <a:p>
                      <a:r>
                        <a:rPr lang="en-US" sz="2000" dirty="0"/>
                        <a:t>Face to face</a:t>
                      </a:r>
                    </a:p>
                    <a:p>
                      <a:pPr lvl="0">
                        <a:buNone/>
                      </a:pPr>
                      <a:r>
                        <a:rPr lang="en-US" sz="2000" dirty="0"/>
                        <a:t>Synchronous</a:t>
                      </a:r>
                    </a:p>
                  </a:txBody>
                  <a:tcPr marL="65189" marR="65189" marT="32594" marB="32594"/>
                </a:tc>
                <a:tc>
                  <a:txBody>
                    <a:bodyPr/>
                    <a:lstStyle/>
                    <a:p>
                      <a:r>
                        <a:rPr lang="en-US" sz="2000" dirty="0"/>
                        <a:t>Large or small group</a:t>
                      </a:r>
                    </a:p>
                  </a:txBody>
                  <a:tcPr marL="65189" marR="65189" marT="32594" marB="32594"/>
                </a:tc>
                <a:tc>
                  <a:txBody>
                    <a:bodyPr/>
                    <a:lstStyle/>
                    <a:p>
                      <a:r>
                        <a:rPr lang="en-US" sz="2000" dirty="0"/>
                        <a:t>Active learning</a:t>
                      </a:r>
                    </a:p>
                  </a:txBody>
                  <a:tcPr marL="65189" marR="65189" marT="32594" marB="32594"/>
                </a:tc>
                <a:extLst>
                  <a:ext uri="{0D108BD9-81ED-4DB2-BD59-A6C34878D82A}">
                    <a16:rowId xmlns:a16="http://schemas.microsoft.com/office/drawing/2014/main" val="2866755444"/>
                  </a:ext>
                </a:extLst>
              </a:tr>
              <a:tr h="831503">
                <a:tc>
                  <a:txBody>
                    <a:bodyPr/>
                    <a:lstStyle/>
                    <a:p>
                      <a:pPr lvl="0" algn="l">
                        <a:lnSpc>
                          <a:spcPct val="100000"/>
                        </a:lnSpc>
                        <a:spcBef>
                          <a:spcPts val="0"/>
                        </a:spcBef>
                        <a:spcAft>
                          <a:spcPts val="0"/>
                        </a:spcAft>
                        <a:buNone/>
                      </a:pPr>
                      <a:r>
                        <a:rPr lang="en-US" sz="2000" b="0" i="0" u="none" strike="noStrike" noProof="0" dirty="0">
                          <a:solidFill>
                            <a:srgbClr val="000000"/>
                          </a:solidFill>
                          <a:latin typeface="Calibri"/>
                        </a:rPr>
                        <a:t>Workshop </a:t>
                      </a:r>
                      <a:r>
                        <a:rPr lang="en-US" sz="2000" b="0" i="0" u="none" strike="noStrike" noProof="0" dirty="0" err="1">
                          <a:solidFill>
                            <a:srgbClr val="000000"/>
                          </a:solidFill>
                          <a:latin typeface="Calibri"/>
                        </a:rPr>
                        <a:t>eg</a:t>
                      </a:r>
                      <a:r>
                        <a:rPr lang="en-US" sz="2000" b="0" i="0" u="none" strike="noStrike" noProof="0" dirty="0">
                          <a:solidFill>
                            <a:srgbClr val="000000"/>
                          </a:solidFill>
                          <a:latin typeface="Calibri"/>
                        </a:rPr>
                        <a:t> Case-based scenarios</a:t>
                      </a:r>
                    </a:p>
                    <a:p>
                      <a:pPr lvl="0">
                        <a:buNone/>
                      </a:pPr>
                      <a:endParaRPr lang="en-US" sz="2000"/>
                    </a:p>
                  </a:txBody>
                  <a:tcPr marL="65189" marR="65189" marT="32594" marB="32594"/>
                </a:tc>
                <a:tc>
                  <a:txBody>
                    <a:bodyPr/>
                    <a:lstStyle/>
                    <a:p>
                      <a:r>
                        <a:rPr lang="en-US" sz="2000" dirty="0"/>
                        <a:t>Online or face-to-face</a:t>
                      </a:r>
                    </a:p>
                    <a:p>
                      <a:pPr lvl="0">
                        <a:buNone/>
                      </a:pPr>
                      <a:r>
                        <a:rPr lang="en-US" sz="2000" dirty="0"/>
                        <a:t>Synchronous</a:t>
                      </a:r>
                    </a:p>
                  </a:txBody>
                  <a:tcPr marL="65189" marR="65189" marT="32594" marB="32594"/>
                </a:tc>
                <a:tc>
                  <a:txBody>
                    <a:bodyPr/>
                    <a:lstStyle/>
                    <a:p>
                      <a:r>
                        <a:rPr lang="en-US" sz="2000" dirty="0"/>
                        <a:t>Small groups</a:t>
                      </a:r>
                    </a:p>
                  </a:txBody>
                  <a:tcPr marL="65189" marR="65189" marT="32594" marB="32594"/>
                </a:tc>
                <a:tc>
                  <a:txBody>
                    <a:bodyPr/>
                    <a:lstStyle/>
                    <a:p>
                      <a:r>
                        <a:rPr lang="en-US" sz="2000" dirty="0"/>
                        <a:t>Active learning.</a:t>
                      </a:r>
                    </a:p>
                    <a:p>
                      <a:pPr lvl="0">
                        <a:buNone/>
                      </a:pPr>
                      <a:r>
                        <a:rPr lang="en-US" sz="2000" dirty="0"/>
                        <a:t>Application of prior knowledge</a:t>
                      </a:r>
                    </a:p>
                  </a:txBody>
                  <a:tcPr marL="65189" marR="65189" marT="32594" marB="32594"/>
                </a:tc>
                <a:extLst>
                  <a:ext uri="{0D108BD9-81ED-4DB2-BD59-A6C34878D82A}">
                    <a16:rowId xmlns:a16="http://schemas.microsoft.com/office/drawing/2014/main" val="2717908796"/>
                  </a:ext>
                </a:extLst>
              </a:tr>
              <a:tr h="831503">
                <a:tc>
                  <a:txBody>
                    <a:bodyPr/>
                    <a:lstStyle/>
                    <a:p>
                      <a:r>
                        <a:rPr lang="en-US" sz="2000" dirty="0"/>
                        <a:t>Role-play/Simulations</a:t>
                      </a:r>
                    </a:p>
                  </a:txBody>
                  <a:tcPr marL="65189" marR="65189" marT="32594" marB="32594"/>
                </a:tc>
                <a:tc>
                  <a:txBody>
                    <a:bodyPr/>
                    <a:lstStyle/>
                    <a:p>
                      <a:r>
                        <a:rPr lang="en-US" sz="2000" dirty="0"/>
                        <a:t>Online or face-to-face</a:t>
                      </a:r>
                    </a:p>
                    <a:p>
                      <a:pPr lvl="0">
                        <a:buNone/>
                      </a:pPr>
                      <a:r>
                        <a:rPr lang="en-US" sz="2000" dirty="0"/>
                        <a:t>Synchronous</a:t>
                      </a:r>
                    </a:p>
                  </a:txBody>
                  <a:tcPr marL="65189" marR="65189" marT="32594" marB="32594"/>
                </a:tc>
                <a:tc>
                  <a:txBody>
                    <a:bodyPr/>
                    <a:lstStyle/>
                    <a:p>
                      <a:r>
                        <a:rPr lang="en-US" sz="2000" dirty="0"/>
                        <a:t>Small groups/1:1</a:t>
                      </a:r>
                    </a:p>
                  </a:txBody>
                  <a:tcPr marL="65189" marR="65189" marT="32594" marB="32594"/>
                </a:tc>
                <a:tc>
                  <a:txBody>
                    <a:bodyPr/>
                    <a:lstStyle/>
                    <a:p>
                      <a:pPr lvl="0">
                        <a:buNone/>
                      </a:pPr>
                      <a:r>
                        <a:rPr lang="en-US" sz="2000" b="0" i="0" u="none" strike="noStrike" noProof="0" dirty="0">
                          <a:solidFill>
                            <a:srgbClr val="000000"/>
                          </a:solidFill>
                          <a:latin typeface="Calibri"/>
                        </a:rPr>
                        <a:t>Active learning.</a:t>
                      </a:r>
                    </a:p>
                    <a:p>
                      <a:pPr lvl="0">
                        <a:buNone/>
                      </a:pPr>
                      <a:r>
                        <a:rPr lang="en-US" sz="2000" b="0" i="0" u="none" strike="noStrike" noProof="0" dirty="0">
                          <a:solidFill>
                            <a:srgbClr val="000000"/>
                          </a:solidFill>
                          <a:latin typeface="Calibri"/>
                        </a:rPr>
                        <a:t>Application of prior knowledge</a:t>
                      </a:r>
                    </a:p>
                  </a:txBody>
                  <a:tcPr marL="65189" marR="65189" marT="32594" marB="32594"/>
                </a:tc>
                <a:extLst>
                  <a:ext uri="{0D108BD9-81ED-4DB2-BD59-A6C34878D82A}">
                    <a16:rowId xmlns:a16="http://schemas.microsoft.com/office/drawing/2014/main" val="3710444809"/>
                  </a:ext>
                </a:extLst>
              </a:tr>
            </a:tbl>
          </a:graphicData>
        </a:graphic>
      </p:graphicFrame>
    </p:spTree>
    <p:extLst>
      <p:ext uri="{BB962C8B-B14F-4D97-AF65-F5344CB8AC3E}">
        <p14:creationId xmlns:p14="http://schemas.microsoft.com/office/powerpoint/2010/main" val="47958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8AC50F-2B70-E591-6AA8-462C0820EBBE}"/>
              </a:ext>
            </a:extLst>
          </p:cNvPr>
          <p:cNvSpPr>
            <a:spLocks noGrp="1"/>
          </p:cNvSpPr>
          <p:nvPr>
            <p:ph type="title"/>
          </p:nvPr>
        </p:nvSpPr>
        <p:spPr>
          <a:xfrm>
            <a:off x="638881" y="457201"/>
            <a:ext cx="10909640" cy="946022"/>
          </a:xfrm>
        </p:spPr>
        <p:txBody>
          <a:bodyPr vert="horz" lIns="91440" tIns="45720" rIns="91440" bIns="45720" rtlCol="0" anchor="b">
            <a:normAutofit/>
          </a:bodyPr>
          <a:lstStyle/>
          <a:p>
            <a:pPr algn="ctr"/>
            <a:r>
              <a:rPr lang="en-US" sz="6100" dirty="0"/>
              <a:t>A</a:t>
            </a:r>
            <a:r>
              <a:rPr lang="en-US" sz="6100" kern="1200" dirty="0">
                <a:solidFill>
                  <a:schemeClr val="tx1"/>
                </a:solidFill>
                <a:latin typeface="+mj-lt"/>
                <a:ea typeface="+mj-ea"/>
                <a:cs typeface="+mj-cs"/>
              </a:rPr>
              <a:t>pproaches to assessment</a:t>
            </a:r>
          </a:p>
        </p:txBody>
      </p:sp>
      <p:sp>
        <p:nvSpPr>
          <p:cNvPr id="11"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05D8FC9D-D85E-EEF3-31CD-5E582B523C0B}"/>
              </a:ext>
            </a:extLst>
          </p:cNvPr>
          <p:cNvGraphicFramePr>
            <a:graphicFrameLocks noGrp="1"/>
          </p:cNvGraphicFramePr>
          <p:nvPr>
            <p:ph idx="1"/>
            <p:extLst>
              <p:ext uri="{D42A27DB-BD31-4B8C-83A1-F6EECF244321}">
                <p14:modId xmlns:p14="http://schemas.microsoft.com/office/powerpoint/2010/main" val="1108826230"/>
              </p:ext>
            </p:extLst>
          </p:nvPr>
        </p:nvGraphicFramePr>
        <p:xfrm>
          <a:off x="780723" y="1299338"/>
          <a:ext cx="10625955" cy="4870316"/>
        </p:xfrm>
        <a:graphic>
          <a:graphicData uri="http://schemas.openxmlformats.org/drawingml/2006/table">
            <a:tbl>
              <a:tblPr firstRow="1" bandRow="1">
                <a:tableStyleId>{5C22544A-7EE6-4342-B048-85BDC9FD1C3A}</a:tableStyleId>
              </a:tblPr>
              <a:tblGrid>
                <a:gridCol w="3218071">
                  <a:extLst>
                    <a:ext uri="{9D8B030D-6E8A-4147-A177-3AD203B41FA5}">
                      <a16:colId xmlns:a16="http://schemas.microsoft.com/office/drawing/2014/main" val="885376134"/>
                    </a:ext>
                  </a:extLst>
                </a:gridCol>
                <a:gridCol w="3548418">
                  <a:extLst>
                    <a:ext uri="{9D8B030D-6E8A-4147-A177-3AD203B41FA5}">
                      <a16:colId xmlns:a16="http://schemas.microsoft.com/office/drawing/2014/main" val="3086221454"/>
                    </a:ext>
                  </a:extLst>
                </a:gridCol>
                <a:gridCol w="3859466">
                  <a:extLst>
                    <a:ext uri="{9D8B030D-6E8A-4147-A177-3AD203B41FA5}">
                      <a16:colId xmlns:a16="http://schemas.microsoft.com/office/drawing/2014/main" val="3476349690"/>
                    </a:ext>
                  </a:extLst>
                </a:gridCol>
              </a:tblGrid>
              <a:tr h="529462">
                <a:tc>
                  <a:txBody>
                    <a:bodyPr/>
                    <a:lstStyle/>
                    <a:p>
                      <a:r>
                        <a:rPr lang="en-US" sz="1800" dirty="0"/>
                        <a:t>Pedagogical method</a:t>
                      </a:r>
                    </a:p>
                  </a:txBody>
                  <a:tcPr marL="100092" marR="100092" marT="50046" marB="50046"/>
                </a:tc>
                <a:tc>
                  <a:txBody>
                    <a:bodyPr/>
                    <a:lstStyle/>
                    <a:p>
                      <a:r>
                        <a:rPr lang="en-US" sz="1800" dirty="0"/>
                        <a:t>Advantages</a:t>
                      </a:r>
                    </a:p>
                  </a:txBody>
                  <a:tcPr marL="100092" marR="100092" marT="50046" marB="50046"/>
                </a:tc>
                <a:tc>
                  <a:txBody>
                    <a:bodyPr/>
                    <a:lstStyle/>
                    <a:p>
                      <a:r>
                        <a:rPr lang="en-US" sz="1800" dirty="0"/>
                        <a:t>Disadvantages</a:t>
                      </a:r>
                    </a:p>
                  </a:txBody>
                  <a:tcPr marL="100092" marR="100092" marT="50046" marB="50046"/>
                </a:tc>
                <a:extLst>
                  <a:ext uri="{0D108BD9-81ED-4DB2-BD59-A6C34878D82A}">
                    <a16:rowId xmlns:a16="http://schemas.microsoft.com/office/drawing/2014/main" val="910457853"/>
                  </a:ext>
                </a:extLst>
              </a:tr>
              <a:tr h="973055">
                <a:tc>
                  <a:txBody>
                    <a:bodyPr/>
                    <a:lstStyle/>
                    <a:p>
                      <a:r>
                        <a:rPr lang="en-US" sz="1800" dirty="0"/>
                        <a:t>Multiple-choice questions/Single best answer questions (Knows)</a:t>
                      </a:r>
                    </a:p>
                  </a:txBody>
                  <a:tcPr marL="100092" marR="100092" marT="50046" marB="50046"/>
                </a:tc>
                <a:tc>
                  <a:txBody>
                    <a:bodyPr/>
                    <a:lstStyle/>
                    <a:p>
                      <a:r>
                        <a:rPr lang="en-US" sz="1800"/>
                        <a:t>Can cover broad range of topics, Easy to mark</a:t>
                      </a:r>
                    </a:p>
                  </a:txBody>
                  <a:tcPr marL="100092" marR="100092" marT="50046" marB="50046"/>
                </a:tc>
                <a:tc>
                  <a:txBody>
                    <a:bodyPr/>
                    <a:lstStyle/>
                    <a:p>
                      <a:r>
                        <a:rPr lang="en-US" sz="1800" dirty="0"/>
                        <a:t>Rote-learning [learning off memory with lack of ability to apply]</a:t>
                      </a:r>
                    </a:p>
                  </a:txBody>
                  <a:tcPr marL="100092" marR="100092" marT="50046" marB="50046"/>
                </a:tc>
                <a:extLst>
                  <a:ext uri="{0D108BD9-81ED-4DB2-BD59-A6C34878D82A}">
                    <a16:rowId xmlns:a16="http://schemas.microsoft.com/office/drawing/2014/main" val="2905058885"/>
                  </a:ext>
                </a:extLst>
              </a:tr>
              <a:tr h="578574">
                <a:tc>
                  <a:txBody>
                    <a:bodyPr/>
                    <a:lstStyle/>
                    <a:p>
                      <a:r>
                        <a:rPr lang="en-US" sz="1800" dirty="0"/>
                        <a:t>Essay (Knows How)</a:t>
                      </a:r>
                    </a:p>
                  </a:txBody>
                  <a:tcPr marL="100092" marR="100092" marT="50046" marB="50046"/>
                </a:tc>
                <a:tc>
                  <a:txBody>
                    <a:bodyPr/>
                    <a:lstStyle/>
                    <a:p>
                      <a:r>
                        <a:rPr lang="en-US" sz="1800" dirty="0"/>
                        <a:t>Can cover specific topic or a range of topics.</a:t>
                      </a:r>
                    </a:p>
                    <a:p>
                      <a:r>
                        <a:rPr lang="en-US" sz="1800" dirty="0"/>
                        <a:t>Can use standard rubric for marking.</a:t>
                      </a:r>
                    </a:p>
                  </a:txBody>
                  <a:tcPr marL="100092" marR="100092" marT="50046" marB="50046"/>
                </a:tc>
                <a:tc>
                  <a:txBody>
                    <a:bodyPr/>
                    <a:lstStyle/>
                    <a:p>
                      <a:r>
                        <a:rPr lang="en-US" sz="1800" dirty="0"/>
                        <a:t>Some students have poorer academic writing skills.</a:t>
                      </a:r>
                    </a:p>
                    <a:p>
                      <a:r>
                        <a:rPr lang="en-US" sz="1800" dirty="0"/>
                        <a:t>Time consuming to mark</a:t>
                      </a:r>
                    </a:p>
                  </a:txBody>
                  <a:tcPr marL="100092" marR="100092" marT="50046" marB="50046"/>
                </a:tc>
                <a:extLst>
                  <a:ext uri="{0D108BD9-81ED-4DB2-BD59-A6C34878D82A}">
                    <a16:rowId xmlns:a16="http://schemas.microsoft.com/office/drawing/2014/main" val="2516967086"/>
                  </a:ext>
                </a:extLst>
              </a:tr>
              <a:tr h="973055">
                <a:tc>
                  <a:txBody>
                    <a:bodyPr/>
                    <a:lstStyle/>
                    <a:p>
                      <a:r>
                        <a:rPr lang="en-US" sz="1800" dirty="0"/>
                        <a:t>Objective Structured Clinical Examinations (OSCEs)</a:t>
                      </a:r>
                    </a:p>
                    <a:p>
                      <a:r>
                        <a:rPr lang="en-US" sz="1800" dirty="0"/>
                        <a:t>(Shows how)</a:t>
                      </a:r>
                    </a:p>
                  </a:txBody>
                  <a:tcPr marL="100092" marR="100092" marT="50046" marB="50046"/>
                </a:tc>
                <a:tc>
                  <a:txBody>
                    <a:bodyPr/>
                    <a:lstStyle/>
                    <a:p>
                      <a:r>
                        <a:rPr lang="en-US" sz="1800" dirty="0"/>
                        <a:t>Can standardize scenarios and marking rubrics.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Safe space if “harm” identified.</a:t>
                      </a:r>
                    </a:p>
                  </a:txBody>
                  <a:tcPr marL="100092" marR="100092" marT="50046" marB="50046"/>
                </a:tc>
                <a:tc>
                  <a:txBody>
                    <a:bodyPr/>
                    <a:lstStyle/>
                    <a:p>
                      <a:r>
                        <a:rPr lang="en-US" sz="1800" dirty="0"/>
                        <a:t>Scenarios must be realistic.</a:t>
                      </a:r>
                    </a:p>
                    <a:p>
                      <a:r>
                        <a:rPr lang="en-US" sz="1800" dirty="0"/>
                        <a:t>Time and resource (staff) consuming to plan and deliver.</a:t>
                      </a:r>
                    </a:p>
                    <a:p>
                      <a:r>
                        <a:rPr lang="en-US" sz="1800" dirty="0"/>
                        <a:t>High pressure for students.</a:t>
                      </a:r>
                    </a:p>
                  </a:txBody>
                  <a:tcPr marL="100092" marR="100092" marT="50046" marB="50046"/>
                </a:tc>
                <a:extLst>
                  <a:ext uri="{0D108BD9-81ED-4DB2-BD59-A6C34878D82A}">
                    <a16:rowId xmlns:a16="http://schemas.microsoft.com/office/drawing/2014/main" val="2885522683"/>
                  </a:ext>
                </a:extLst>
              </a:tr>
              <a:tr h="973055">
                <a:tc>
                  <a:txBody>
                    <a:bodyPr/>
                    <a:lstStyle/>
                    <a:p>
                      <a:r>
                        <a:rPr lang="en-US" sz="1800" dirty="0"/>
                        <a:t>Direct observation/work-based assessment</a:t>
                      </a:r>
                    </a:p>
                    <a:p>
                      <a:r>
                        <a:rPr lang="en-US" sz="1800" dirty="0"/>
                        <a:t>(Does)</a:t>
                      </a:r>
                    </a:p>
                  </a:txBody>
                  <a:tcPr marL="100092" marR="100092" marT="50046" marB="50046"/>
                </a:tc>
                <a:tc>
                  <a:txBody>
                    <a:bodyPr/>
                    <a:lstStyle/>
                    <a:p>
                      <a:r>
                        <a:rPr lang="en-US" sz="1800" dirty="0"/>
                        <a:t>Can see real-life application in real time.</a:t>
                      </a:r>
                    </a:p>
                  </a:txBody>
                  <a:tcPr marL="100092" marR="100092" marT="50046" marB="50046"/>
                </a:tc>
                <a:tc>
                  <a:txBody>
                    <a:bodyPr/>
                    <a:lstStyle/>
                    <a:p>
                      <a:r>
                        <a:rPr lang="en-US" sz="1800" dirty="0"/>
                        <a:t>Scenarios unpredictable/non standardized.</a:t>
                      </a:r>
                    </a:p>
                    <a:p>
                      <a:r>
                        <a:rPr lang="en-US" sz="1800" dirty="0"/>
                        <a:t>Time to undertake during work.</a:t>
                      </a:r>
                    </a:p>
                  </a:txBody>
                  <a:tcPr marL="100092" marR="100092" marT="50046" marB="50046"/>
                </a:tc>
                <a:extLst>
                  <a:ext uri="{0D108BD9-81ED-4DB2-BD59-A6C34878D82A}">
                    <a16:rowId xmlns:a16="http://schemas.microsoft.com/office/drawing/2014/main" val="4237904476"/>
                  </a:ext>
                </a:extLst>
              </a:tr>
            </a:tbl>
          </a:graphicData>
        </a:graphic>
      </p:graphicFrame>
    </p:spTree>
    <p:extLst>
      <p:ext uri="{BB962C8B-B14F-4D97-AF65-F5344CB8AC3E}">
        <p14:creationId xmlns:p14="http://schemas.microsoft.com/office/powerpoint/2010/main" val="824975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DB0A22BA-5597-55CC-1069-6F27411C83DB}"/>
              </a:ext>
            </a:extLst>
          </p:cNvPr>
          <p:cNvPicPr>
            <a:picLocks noChangeAspect="1"/>
          </p:cNvPicPr>
          <p:nvPr/>
        </p:nvPicPr>
        <p:blipFill rotWithShape="1">
          <a:blip r:embed="rId2"/>
          <a:srcRect l="50583" r="587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1DD082-587A-CCE0-D190-68C8CB895FDE}"/>
              </a:ext>
            </a:extLst>
          </p:cNvPr>
          <p:cNvSpPr>
            <a:spLocks noGrp="1"/>
          </p:cNvSpPr>
          <p:nvPr>
            <p:ph type="title"/>
          </p:nvPr>
        </p:nvSpPr>
        <p:spPr>
          <a:xfrm>
            <a:off x="5342139" y="932480"/>
            <a:ext cx="5721484" cy="1325563"/>
          </a:xfrm>
        </p:spPr>
        <p:txBody>
          <a:bodyPr>
            <a:normAutofit/>
          </a:bodyPr>
          <a:lstStyle/>
          <a:p>
            <a:r>
              <a:rPr lang="en-US" dirty="0">
                <a:cs typeface="Calibri Light"/>
              </a:rPr>
              <a:t>Group work: 30 minutes</a:t>
            </a:r>
            <a:endParaRPr lang="en-US" dirty="0"/>
          </a:p>
        </p:txBody>
      </p:sp>
      <p:sp>
        <p:nvSpPr>
          <p:cNvPr id="3" name="Content Placeholder 2">
            <a:extLst>
              <a:ext uri="{FF2B5EF4-FFF2-40B4-BE49-F238E27FC236}">
                <a16:creationId xmlns:a16="http://schemas.microsoft.com/office/drawing/2014/main" id="{FA0012D5-F2C0-7EDB-E0F6-07A1FBC80D0F}"/>
              </a:ext>
            </a:extLst>
          </p:cNvPr>
          <p:cNvSpPr>
            <a:spLocks noGrp="1"/>
          </p:cNvSpPr>
          <p:nvPr>
            <p:ph idx="1"/>
          </p:nvPr>
        </p:nvSpPr>
        <p:spPr>
          <a:xfrm>
            <a:off x="4975720" y="2663784"/>
            <a:ext cx="6692941" cy="4081723"/>
          </a:xfrm>
        </p:spPr>
        <p:txBody>
          <a:bodyPr vert="horz" lIns="91440" tIns="45720" rIns="91440" bIns="45720" rtlCol="0" anchor="t">
            <a:normAutofit/>
          </a:bodyPr>
          <a:lstStyle/>
          <a:p>
            <a:pPr marL="457200" indent="-457200"/>
            <a:r>
              <a:rPr lang="en-US" dirty="0">
                <a:cs typeface="Calibri" panose="020F0502020204030204"/>
              </a:rPr>
              <a:t>Each group: One AMS competency with </a:t>
            </a:r>
            <a:r>
              <a:rPr lang="en-US">
                <a:cs typeface="Calibri" panose="020F0502020204030204"/>
              </a:rPr>
              <a:t>associated descriptors.</a:t>
            </a:r>
            <a:endParaRPr lang="en-US"/>
          </a:p>
          <a:p>
            <a:pPr marL="457200" indent="-457200"/>
            <a:r>
              <a:rPr lang="en-US" dirty="0">
                <a:cs typeface="Calibri" panose="020F0502020204030204"/>
              </a:rPr>
              <a:t>Plan curriculum development for how to embed teaching, learning &amp; assessment across the different stages of learning.</a:t>
            </a:r>
            <a:endParaRPr lang="en-US" dirty="0">
              <a:ea typeface="Calibri" panose="020F0502020204030204"/>
              <a:cs typeface="Calibri" panose="020F0502020204030204"/>
            </a:endParaRPr>
          </a:p>
          <a:p>
            <a:pPr marL="457200" indent="-457200"/>
            <a:r>
              <a:rPr lang="en-US" dirty="0">
                <a:cs typeface="Calibri" panose="020F0502020204030204"/>
              </a:rPr>
              <a:t>Stages of learning: Undergraduate years 1-4 and Foundation year (5).</a:t>
            </a:r>
            <a:endParaRPr lang="en-US" dirty="0">
              <a:ea typeface="Calibri" panose="020F0502020204030204"/>
              <a:cs typeface="Calibri" panose="020F0502020204030204"/>
            </a:endParaRPr>
          </a:p>
          <a:p>
            <a:pPr marL="457200" indent="-457200"/>
            <a:r>
              <a:rPr lang="en-US" dirty="0">
                <a:cs typeface="Calibri" panose="020F0502020204030204"/>
              </a:rPr>
              <a:t>Flipchart  provided: be ready to feedback to large group.</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3912612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carved figures of humans">
            <a:extLst>
              <a:ext uri="{FF2B5EF4-FFF2-40B4-BE49-F238E27FC236}">
                <a16:creationId xmlns:a16="http://schemas.microsoft.com/office/drawing/2014/main" id="{B3DF016D-5643-F03D-760F-43F4E01E579B}"/>
              </a:ext>
            </a:extLst>
          </p:cNvPr>
          <p:cNvPicPr>
            <a:picLocks noChangeAspect="1"/>
          </p:cNvPicPr>
          <p:nvPr/>
        </p:nvPicPr>
        <p:blipFill rotWithShape="1">
          <a:blip r:embed="rId2"/>
          <a:srcRect l="3686" t="28222" r="5399" b="-7"/>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7330BE-1EEC-F496-1733-623048B0367C}"/>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Group feedback</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07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83AA37-F800-4E3D-8B9A-EB21D99D3919}"/>
              </a:ext>
            </a:extLst>
          </p:cNvPr>
          <p:cNvSpPr>
            <a:spLocks noGrp="1"/>
          </p:cNvSpPr>
          <p:nvPr>
            <p:ph type="title"/>
          </p:nvPr>
        </p:nvSpPr>
        <p:spPr>
          <a:xfrm>
            <a:off x="1986366" y="68332"/>
            <a:ext cx="7886700" cy="825578"/>
          </a:xfrm>
        </p:spPr>
        <p:txBody>
          <a:bodyPr vert="horz" lIns="91440" tIns="45720" rIns="91440" bIns="45720" rtlCol="0" anchor="ctr">
            <a:normAutofit fontScale="90000"/>
          </a:bodyPr>
          <a:lstStyle/>
          <a:p>
            <a:pPr algn="ctr"/>
            <a:r>
              <a:rPr lang="en-US" sz="3500" dirty="0"/>
              <a:t>Example from Sandra’s practice:</a:t>
            </a:r>
            <a:br>
              <a:rPr lang="en-US" sz="3500" dirty="0"/>
            </a:br>
            <a:r>
              <a:rPr lang="en-US" sz="3500" dirty="0"/>
              <a:t>Domain 3: Antimicrobial Prescribing Practice</a:t>
            </a:r>
          </a:p>
        </p:txBody>
      </p:sp>
      <p:graphicFrame>
        <p:nvGraphicFramePr>
          <p:cNvPr id="8" name="Diagram 7">
            <a:extLst>
              <a:ext uri="{FF2B5EF4-FFF2-40B4-BE49-F238E27FC236}">
                <a16:creationId xmlns:a16="http://schemas.microsoft.com/office/drawing/2014/main" id="{8E5D33AE-2D3D-0900-4BBF-FCD5B3E4EF2B}"/>
              </a:ext>
            </a:extLst>
          </p:cNvPr>
          <p:cNvGraphicFramePr/>
          <p:nvPr>
            <p:extLst>
              <p:ext uri="{D42A27DB-BD31-4B8C-83A1-F6EECF244321}">
                <p14:modId xmlns:p14="http://schemas.microsoft.com/office/powerpoint/2010/main" val="324804373"/>
              </p:ext>
            </p:extLst>
          </p:nvPr>
        </p:nvGraphicFramePr>
        <p:xfrm>
          <a:off x="1750772" y="893911"/>
          <a:ext cx="8712403" cy="5283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B779D10-1E3A-D797-19C4-3451FE11BC6E}"/>
              </a:ext>
            </a:extLst>
          </p:cNvPr>
          <p:cNvPicPr>
            <a:picLocks noChangeAspect="1"/>
          </p:cNvPicPr>
          <p:nvPr/>
        </p:nvPicPr>
        <p:blipFill>
          <a:blip r:embed="rId7"/>
          <a:stretch>
            <a:fillRect/>
          </a:stretch>
        </p:blipFill>
        <p:spPr>
          <a:xfrm>
            <a:off x="9585700" y="6176965"/>
            <a:ext cx="2228509" cy="431746"/>
          </a:xfrm>
          <a:prstGeom prst="rect">
            <a:avLst/>
          </a:prstGeom>
        </p:spPr>
      </p:pic>
    </p:spTree>
    <p:extLst>
      <p:ext uri="{BB962C8B-B14F-4D97-AF65-F5344CB8AC3E}">
        <p14:creationId xmlns:p14="http://schemas.microsoft.com/office/powerpoint/2010/main" val="1122741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B48E89-F00E-68A3-D4EE-17C009644B11}"/>
              </a:ext>
            </a:extLst>
          </p:cNvPr>
          <p:cNvSpPr txBox="1"/>
          <p:nvPr/>
        </p:nvSpPr>
        <p:spPr>
          <a:xfrm>
            <a:off x="311727" y="189821"/>
            <a:ext cx="10991850" cy="2985433"/>
          </a:xfrm>
          <a:prstGeom prst="rect">
            <a:avLst/>
          </a:prstGeom>
          <a:noFill/>
        </p:spPr>
        <p:txBody>
          <a:bodyPr wrap="square" lIns="91440" tIns="45720" rIns="91440" bIns="45720" anchor="t">
            <a:spAutoFit/>
          </a:bodyPr>
          <a:lstStyle/>
          <a:p>
            <a:pPr algn="ctr"/>
            <a:r>
              <a:rPr lang="en-GB" sz="2000" b="1" dirty="0"/>
              <a:t>Example Stage 2: Domain 3, </a:t>
            </a:r>
            <a:r>
              <a:rPr lang="en-US" sz="2000" b="1" dirty="0"/>
              <a:t>Descriptor 24: Explain why self-limiting bacteria or viral infections are unlikely to benefit from antibiotics: starts to focus on the application of knowledge</a:t>
            </a:r>
            <a:endParaRPr lang="en-GB" sz="2000" b="1" dirty="0">
              <a:ea typeface="Calibri"/>
              <a:cs typeface="Calibri"/>
            </a:endParaRPr>
          </a:p>
          <a:p>
            <a:pPr algn="ctr"/>
            <a:endParaRPr lang="en-GB" sz="2000" b="1" dirty="0">
              <a:ea typeface="Calibri"/>
              <a:cs typeface="Calibri"/>
            </a:endParaRPr>
          </a:p>
          <a:p>
            <a:pPr algn="ctr"/>
            <a:r>
              <a:rPr lang="en-US" sz="2000" b="1" dirty="0"/>
              <a:t>Case based </a:t>
            </a:r>
            <a:r>
              <a:rPr lang="en-US" sz="2000" b="1"/>
              <a:t>scenario: discussion with more interpretation of facts.</a:t>
            </a:r>
            <a:endParaRPr lang="en-US" sz="2000"/>
          </a:p>
          <a:p>
            <a:endParaRPr lang="en-GB" dirty="0">
              <a:ea typeface="Calibri"/>
              <a:cs typeface="Calibri"/>
            </a:endParaRPr>
          </a:p>
          <a:p>
            <a:r>
              <a:rPr lang="en-GB" sz="1800" dirty="0"/>
              <a:t>You are working as a prescribing pharmacist in a GP surgery. A 25-year-old non-smoker presents with a 3-day history of nasal congestion and yellow discharge.  He has not experienced these symptoms before, Temp 37.3°C, mild facial discomfort and no cough.</a:t>
            </a:r>
            <a:endParaRPr lang="en-US" dirty="0"/>
          </a:p>
          <a:p>
            <a:endParaRPr lang="en-US" dirty="0"/>
          </a:p>
          <a:p>
            <a:endParaRPr lang="en-US" dirty="0"/>
          </a:p>
        </p:txBody>
      </p:sp>
      <p:sp>
        <p:nvSpPr>
          <p:cNvPr id="8" name="Oval 7">
            <a:extLst>
              <a:ext uri="{FF2B5EF4-FFF2-40B4-BE49-F238E27FC236}">
                <a16:creationId xmlns:a16="http://schemas.microsoft.com/office/drawing/2014/main" id="{F1BB8CD3-F007-5C58-F20F-7BFA67E0A8B1}"/>
              </a:ext>
            </a:extLst>
          </p:cNvPr>
          <p:cNvSpPr/>
          <p:nvPr/>
        </p:nvSpPr>
        <p:spPr>
          <a:xfrm>
            <a:off x="88264" y="2721285"/>
            <a:ext cx="3353117" cy="31471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2nd year </a:t>
            </a:r>
            <a:r>
              <a:rPr lang="en-US" dirty="0" err="1"/>
              <a:t>MPharm</a:t>
            </a:r>
            <a:r>
              <a:rPr lang="en-US" dirty="0"/>
              <a:t> </a:t>
            </a:r>
            <a:r>
              <a:rPr lang="en-US" sz="1600" dirty="0"/>
              <a:t>Teaching: workshop with small groups and simple case-based scenarios.</a:t>
            </a:r>
          </a:p>
          <a:p>
            <a:pPr algn="ctr"/>
            <a:r>
              <a:rPr lang="en-US" sz="1600" dirty="0"/>
              <a:t>Assessment: Single best answer from simple scenarios and set of antimicrobial guidelines</a:t>
            </a:r>
          </a:p>
          <a:p>
            <a:pPr algn="ctr"/>
            <a:endParaRPr lang="en-US" sz="1600" dirty="0"/>
          </a:p>
          <a:p>
            <a:pPr algn="ctr"/>
            <a:r>
              <a:rPr lang="en-US" sz="1600" dirty="0"/>
              <a:t>At this stage:</a:t>
            </a:r>
          </a:p>
          <a:p>
            <a:pPr algn="ctr"/>
            <a:r>
              <a:rPr lang="en-US" sz="1600" dirty="0"/>
              <a:t> KNOWS HOW</a:t>
            </a:r>
            <a:endParaRPr lang="en-GB" dirty="0"/>
          </a:p>
        </p:txBody>
      </p:sp>
      <p:sp>
        <p:nvSpPr>
          <p:cNvPr id="2" name="TextBox 1">
            <a:extLst>
              <a:ext uri="{FF2B5EF4-FFF2-40B4-BE49-F238E27FC236}">
                <a16:creationId xmlns:a16="http://schemas.microsoft.com/office/drawing/2014/main" id="{54A1D92F-A339-ED19-12A2-4E55460DD410}"/>
              </a:ext>
            </a:extLst>
          </p:cNvPr>
          <p:cNvSpPr txBox="1"/>
          <p:nvPr/>
        </p:nvSpPr>
        <p:spPr>
          <a:xfrm>
            <a:off x="3486128" y="4852070"/>
            <a:ext cx="6121020" cy="338554"/>
          </a:xfrm>
          <a:prstGeom prst="rect">
            <a:avLst/>
          </a:prstGeom>
          <a:noFill/>
        </p:spPr>
        <p:txBody>
          <a:bodyPr wrap="square">
            <a:spAutoFit/>
          </a:bodyPr>
          <a:lstStyle/>
          <a:p>
            <a:pPr marL="0" indent="0">
              <a:buNone/>
            </a:pPr>
            <a:r>
              <a:rPr lang="en-GB" sz="1600" dirty="0">
                <a:hlinkClick r:id="rId2"/>
              </a:rPr>
              <a:t>Antimicrobial prescribing table (rcgp.org.uk)</a:t>
            </a:r>
            <a:endParaRPr lang="en-GB" sz="1600" dirty="0"/>
          </a:p>
        </p:txBody>
      </p:sp>
      <p:pic>
        <p:nvPicPr>
          <p:cNvPr id="3" name="Picture 2">
            <a:extLst>
              <a:ext uri="{FF2B5EF4-FFF2-40B4-BE49-F238E27FC236}">
                <a16:creationId xmlns:a16="http://schemas.microsoft.com/office/drawing/2014/main" id="{6120E211-9E68-37A2-3493-9EA12F8CB729}"/>
              </a:ext>
            </a:extLst>
          </p:cNvPr>
          <p:cNvPicPr>
            <a:picLocks noChangeAspect="1"/>
          </p:cNvPicPr>
          <p:nvPr/>
        </p:nvPicPr>
        <p:blipFill>
          <a:blip r:embed="rId3"/>
          <a:stretch>
            <a:fillRect/>
          </a:stretch>
        </p:blipFill>
        <p:spPr>
          <a:xfrm>
            <a:off x="3036114" y="5410268"/>
            <a:ext cx="4903499" cy="1115546"/>
          </a:xfrm>
          <a:prstGeom prst="rect">
            <a:avLst/>
          </a:prstGeom>
        </p:spPr>
      </p:pic>
      <p:sp>
        <p:nvSpPr>
          <p:cNvPr id="4" name="TextBox 3">
            <a:extLst>
              <a:ext uri="{FF2B5EF4-FFF2-40B4-BE49-F238E27FC236}">
                <a16:creationId xmlns:a16="http://schemas.microsoft.com/office/drawing/2014/main" id="{8E4CBF4F-B4B5-25ED-32AB-A5424D63CE2B}"/>
              </a:ext>
            </a:extLst>
          </p:cNvPr>
          <p:cNvSpPr txBox="1"/>
          <p:nvPr/>
        </p:nvSpPr>
        <p:spPr>
          <a:xfrm>
            <a:off x="7470209" y="4156344"/>
            <a:ext cx="6400181" cy="276999"/>
          </a:xfrm>
          <a:prstGeom prst="rect">
            <a:avLst/>
          </a:prstGeom>
          <a:noFill/>
        </p:spPr>
        <p:txBody>
          <a:bodyPr wrap="square">
            <a:spAutoFit/>
          </a:bodyPr>
          <a:lstStyle/>
          <a:p>
            <a:r>
              <a:rPr lang="en-GB" sz="1200" dirty="0"/>
              <a:t>TREATING YOUR INFECTION – RESPIRATORY TRACT INFECTION (RTI) </a:t>
            </a:r>
          </a:p>
        </p:txBody>
      </p:sp>
      <p:pic>
        <p:nvPicPr>
          <p:cNvPr id="5" name="Picture 4">
            <a:extLst>
              <a:ext uri="{FF2B5EF4-FFF2-40B4-BE49-F238E27FC236}">
                <a16:creationId xmlns:a16="http://schemas.microsoft.com/office/drawing/2014/main" id="{A64A4310-F45B-EE9B-0E02-48D2CFC78CCC}"/>
              </a:ext>
            </a:extLst>
          </p:cNvPr>
          <p:cNvPicPr>
            <a:picLocks noChangeAspect="1"/>
          </p:cNvPicPr>
          <p:nvPr/>
        </p:nvPicPr>
        <p:blipFill>
          <a:blip r:embed="rId4"/>
          <a:stretch>
            <a:fillRect/>
          </a:stretch>
        </p:blipFill>
        <p:spPr>
          <a:xfrm>
            <a:off x="7984360" y="4419835"/>
            <a:ext cx="3874770" cy="2257054"/>
          </a:xfrm>
          <a:prstGeom prst="rect">
            <a:avLst/>
          </a:prstGeom>
        </p:spPr>
      </p:pic>
      <p:sp>
        <p:nvSpPr>
          <p:cNvPr id="10" name="TextBox 9">
            <a:extLst>
              <a:ext uri="{FF2B5EF4-FFF2-40B4-BE49-F238E27FC236}">
                <a16:creationId xmlns:a16="http://schemas.microsoft.com/office/drawing/2014/main" id="{B17956B8-372F-8892-2674-FA00F06AA283}"/>
              </a:ext>
            </a:extLst>
          </p:cNvPr>
          <p:cNvSpPr txBox="1"/>
          <p:nvPr/>
        </p:nvSpPr>
        <p:spPr>
          <a:xfrm>
            <a:off x="3619453" y="2656479"/>
            <a:ext cx="6098344" cy="1200329"/>
          </a:xfrm>
          <a:prstGeom prst="rect">
            <a:avLst/>
          </a:prstGeom>
          <a:noFill/>
        </p:spPr>
        <p:txBody>
          <a:bodyPr wrap="square" lIns="91440" tIns="45720" rIns="91440" bIns="45720" anchor="t">
            <a:spAutoFit/>
          </a:bodyPr>
          <a:lstStyle/>
          <a:p>
            <a:r>
              <a:rPr lang="en-GB" sz="1800" dirty="0"/>
              <a:t>Educator notes: Discuss likely diagnosis and likely to be a viral infection. Treatment options and resources from TARGET website (RCGP) </a:t>
            </a:r>
            <a:r>
              <a:rPr lang="en-GB" sz="1800" dirty="0" err="1"/>
              <a:t>eg</a:t>
            </a:r>
            <a:r>
              <a:rPr lang="en-GB" sz="1800" dirty="0"/>
              <a:t> antimicrobial prescribing table and “Treating your infection” patient leaflets</a:t>
            </a:r>
            <a:r>
              <a:rPr lang="en-GB" dirty="0"/>
              <a:t> </a:t>
            </a:r>
            <a:endParaRPr lang="en-GB" sz="1800" dirty="0"/>
          </a:p>
        </p:txBody>
      </p:sp>
    </p:spTree>
    <p:extLst>
      <p:ext uri="{BB962C8B-B14F-4D97-AF65-F5344CB8AC3E}">
        <p14:creationId xmlns:p14="http://schemas.microsoft.com/office/powerpoint/2010/main" val="370933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nalogue wall clock">
            <a:extLst>
              <a:ext uri="{FF2B5EF4-FFF2-40B4-BE49-F238E27FC236}">
                <a16:creationId xmlns:a16="http://schemas.microsoft.com/office/drawing/2014/main" id="{32E450F3-4544-665F-E0D2-BDA06ABBADD9}"/>
              </a:ext>
            </a:extLst>
          </p:cNvPr>
          <p:cNvPicPr>
            <a:picLocks noChangeAspect="1"/>
          </p:cNvPicPr>
          <p:nvPr/>
        </p:nvPicPr>
        <p:blipFill rotWithShape="1">
          <a:blip r:embed="rId2"/>
          <a:srcRect r="6237"/>
          <a:stretch/>
        </p:blipFill>
        <p:spPr>
          <a:xfrm>
            <a:off x="0" y="-447030"/>
            <a:ext cx="9669642" cy="6857990"/>
          </a:xfrm>
          <a:prstGeom prst="rect">
            <a:avLst/>
          </a:prstGeom>
        </p:spPr>
      </p:pic>
      <p:sp>
        <p:nvSpPr>
          <p:cNvPr id="41" name="Rectangle 4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7C3DA6-48C8-21AD-C854-001A202C4444}"/>
              </a:ext>
            </a:extLst>
          </p:cNvPr>
          <p:cNvSpPr>
            <a:spLocks noGrp="1"/>
          </p:cNvSpPr>
          <p:nvPr>
            <p:ph type="title"/>
          </p:nvPr>
        </p:nvSpPr>
        <p:spPr>
          <a:xfrm>
            <a:off x="7531610" y="365125"/>
            <a:ext cx="3822189" cy="1899912"/>
          </a:xfrm>
        </p:spPr>
        <p:txBody>
          <a:bodyPr>
            <a:normAutofit/>
          </a:bodyPr>
          <a:lstStyle/>
          <a:p>
            <a:r>
              <a:rPr lang="en-US" sz="4000" b="1" dirty="0">
                <a:latin typeface="+mn-lt"/>
                <a:cs typeface="Calibri Light"/>
              </a:rPr>
              <a:t>Workshop Plans</a:t>
            </a:r>
          </a:p>
        </p:txBody>
      </p:sp>
      <p:sp>
        <p:nvSpPr>
          <p:cNvPr id="23" name="Content Placeholder 2">
            <a:extLst>
              <a:ext uri="{FF2B5EF4-FFF2-40B4-BE49-F238E27FC236}">
                <a16:creationId xmlns:a16="http://schemas.microsoft.com/office/drawing/2014/main" id="{882C05B1-AE88-D8A6-4532-4708B668E39D}"/>
              </a:ext>
            </a:extLst>
          </p:cNvPr>
          <p:cNvSpPr>
            <a:spLocks noGrp="1"/>
          </p:cNvSpPr>
          <p:nvPr>
            <p:ph idx="1"/>
          </p:nvPr>
        </p:nvSpPr>
        <p:spPr>
          <a:xfrm>
            <a:off x="4834822" y="2606683"/>
            <a:ext cx="7066978" cy="3972561"/>
          </a:xfrm>
        </p:spPr>
        <p:txBody>
          <a:bodyPr vert="horz" lIns="91440" tIns="45720" rIns="91440" bIns="45720" rtlCol="0">
            <a:noAutofit/>
          </a:bodyPr>
          <a:lstStyle/>
          <a:p>
            <a:pPr marL="0" indent="0">
              <a:buNone/>
            </a:pPr>
            <a:r>
              <a:rPr lang="en-US" sz="2400" b="1" dirty="0">
                <a:cs typeface="Calibri"/>
              </a:rPr>
              <a:t>5 minutes  	Welcome and introductions</a:t>
            </a:r>
          </a:p>
          <a:p>
            <a:pPr marL="0" indent="0">
              <a:buNone/>
            </a:pPr>
            <a:r>
              <a:rPr lang="en-US" sz="2400" b="1" dirty="0">
                <a:cs typeface="Calibri"/>
              </a:rPr>
              <a:t>25 minutes 	Introduction to competency-based UG 	           	pharmacy education in the UK</a:t>
            </a:r>
          </a:p>
          <a:p>
            <a:pPr marL="0" indent="0">
              <a:buNone/>
            </a:pPr>
            <a:r>
              <a:rPr lang="en-US" sz="2400" b="1" dirty="0">
                <a:cs typeface="Calibri"/>
              </a:rPr>
              <a:t>30 minutes 	Application of knowledge gained to   	  	scenarios</a:t>
            </a:r>
          </a:p>
          <a:p>
            <a:pPr marL="0" indent="0">
              <a:buNone/>
            </a:pPr>
            <a:r>
              <a:rPr lang="en-US" sz="2400" b="1" dirty="0">
                <a:cs typeface="Calibri"/>
              </a:rPr>
              <a:t>30 minutes 	Feedback and discussion</a:t>
            </a:r>
          </a:p>
          <a:p>
            <a:pPr marL="0" indent="0">
              <a:buNone/>
            </a:pPr>
            <a:r>
              <a:rPr lang="en-US" sz="2400" b="1" dirty="0">
                <a:cs typeface="Calibri"/>
              </a:rPr>
              <a:t>15 minutes 	Summary and examples from practice</a:t>
            </a:r>
          </a:p>
          <a:p>
            <a:pPr marL="0" indent="0">
              <a:buNone/>
            </a:pPr>
            <a:r>
              <a:rPr lang="en-US" sz="2400" b="1" dirty="0">
                <a:cs typeface="Calibri"/>
              </a:rPr>
              <a:t>15 minutes 	Question &amp; Answer and final discussion</a:t>
            </a:r>
          </a:p>
        </p:txBody>
      </p:sp>
    </p:spTree>
    <p:extLst>
      <p:ext uri="{BB962C8B-B14F-4D97-AF65-F5344CB8AC3E}">
        <p14:creationId xmlns:p14="http://schemas.microsoft.com/office/powerpoint/2010/main" val="2193990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83AA37-F800-4E3D-8B9A-EB21D99D3919}"/>
              </a:ext>
            </a:extLst>
          </p:cNvPr>
          <p:cNvSpPr>
            <a:spLocks noGrp="1"/>
          </p:cNvSpPr>
          <p:nvPr>
            <p:ph type="title"/>
          </p:nvPr>
        </p:nvSpPr>
        <p:spPr>
          <a:xfrm>
            <a:off x="2013661" y="215590"/>
            <a:ext cx="7886700" cy="825578"/>
          </a:xfrm>
        </p:spPr>
        <p:txBody>
          <a:bodyPr vert="horz" lIns="91440" tIns="45720" rIns="91440" bIns="45720" rtlCol="0" anchor="ctr">
            <a:normAutofit fontScale="90000"/>
          </a:bodyPr>
          <a:lstStyle/>
          <a:p>
            <a:pPr algn="ctr"/>
            <a:br>
              <a:rPr lang="en-US" sz="3500" dirty="0"/>
            </a:br>
            <a:r>
              <a:rPr lang="en-US" sz="3500" dirty="0"/>
              <a:t>Example from Antonella’s practice</a:t>
            </a:r>
            <a:br>
              <a:rPr lang="en-US" sz="3500" dirty="0"/>
            </a:br>
            <a:r>
              <a:rPr lang="en-US" sz="3500" dirty="0"/>
              <a:t>Infection</a:t>
            </a:r>
            <a:br>
              <a:rPr lang="en-US" sz="3500" dirty="0"/>
            </a:br>
            <a:endParaRPr lang="en-US" sz="3500" dirty="0"/>
          </a:p>
        </p:txBody>
      </p:sp>
      <p:graphicFrame>
        <p:nvGraphicFramePr>
          <p:cNvPr id="8" name="Diagram 7">
            <a:extLst>
              <a:ext uri="{FF2B5EF4-FFF2-40B4-BE49-F238E27FC236}">
                <a16:creationId xmlns:a16="http://schemas.microsoft.com/office/drawing/2014/main" id="{8E5D33AE-2D3D-0900-4BBF-FCD5B3E4EF2B}"/>
              </a:ext>
            </a:extLst>
          </p:cNvPr>
          <p:cNvGraphicFramePr/>
          <p:nvPr/>
        </p:nvGraphicFramePr>
        <p:xfrm>
          <a:off x="1750772" y="1046075"/>
          <a:ext cx="8712403" cy="5130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4C3FF249-F160-A95E-9C98-A95B8C66A5D6}"/>
              </a:ext>
            </a:extLst>
          </p:cNvPr>
          <p:cNvPicPr>
            <a:picLocks noChangeAspect="1"/>
          </p:cNvPicPr>
          <p:nvPr/>
        </p:nvPicPr>
        <p:blipFill>
          <a:blip r:embed="rId7"/>
          <a:stretch>
            <a:fillRect/>
          </a:stretch>
        </p:blipFill>
        <p:spPr>
          <a:xfrm>
            <a:off x="10618368" y="215590"/>
            <a:ext cx="1377815" cy="341406"/>
          </a:xfrm>
          <a:prstGeom prst="rect">
            <a:avLst/>
          </a:prstGeom>
        </p:spPr>
      </p:pic>
    </p:spTree>
    <p:extLst>
      <p:ext uri="{BB962C8B-B14F-4D97-AF65-F5344CB8AC3E}">
        <p14:creationId xmlns:p14="http://schemas.microsoft.com/office/powerpoint/2010/main" val="2449084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B48E89-F00E-68A3-D4EE-17C009644B11}"/>
              </a:ext>
            </a:extLst>
          </p:cNvPr>
          <p:cNvSpPr txBox="1"/>
          <p:nvPr/>
        </p:nvSpPr>
        <p:spPr>
          <a:xfrm>
            <a:off x="300401" y="77863"/>
            <a:ext cx="10991850" cy="2339102"/>
          </a:xfrm>
          <a:prstGeom prst="rect">
            <a:avLst/>
          </a:prstGeom>
          <a:noFill/>
        </p:spPr>
        <p:txBody>
          <a:bodyPr wrap="square">
            <a:spAutoFit/>
          </a:bodyPr>
          <a:lstStyle/>
          <a:p>
            <a:pPr algn="ctr"/>
            <a:endParaRPr lang="en-US" sz="2000" b="1" dirty="0"/>
          </a:p>
          <a:p>
            <a:r>
              <a:rPr lang="en-US" dirty="0" err="1"/>
              <a:t>Mr</a:t>
            </a:r>
            <a:r>
              <a:rPr lang="en-US" dirty="0"/>
              <a:t> AM is a 75-year-old man admitted to hospital with new onset confusion, worsening shortness of breath (respiratory rate 32 breaths per min), production of purulent sputum and cough. His chest X-Ray shows a left-sided consolidation and his blood pressure was recorded as 120/80mmHg. </a:t>
            </a:r>
            <a:r>
              <a:rPr lang="en-US" dirty="0" err="1"/>
              <a:t>Mr</a:t>
            </a:r>
            <a:r>
              <a:rPr lang="en-US" dirty="0"/>
              <a:t> AM has no other significant past medical history.  He is diagnosed with community acquired pneumonia (CAP). A sputum sample has been taken for culture and sensitivities but results will not be available for 48 hours.</a:t>
            </a:r>
          </a:p>
          <a:p>
            <a:endParaRPr lang="en-US" dirty="0"/>
          </a:p>
          <a:p>
            <a:endParaRPr lang="en-US" dirty="0"/>
          </a:p>
        </p:txBody>
      </p:sp>
      <p:graphicFrame>
        <p:nvGraphicFramePr>
          <p:cNvPr id="7" name="Table 6">
            <a:extLst>
              <a:ext uri="{FF2B5EF4-FFF2-40B4-BE49-F238E27FC236}">
                <a16:creationId xmlns:a16="http://schemas.microsoft.com/office/drawing/2014/main" id="{F85A2C4A-AA70-1395-A401-11279DA11797}"/>
              </a:ext>
            </a:extLst>
          </p:cNvPr>
          <p:cNvGraphicFramePr>
            <a:graphicFrameLocks noGrp="1"/>
          </p:cNvGraphicFramePr>
          <p:nvPr>
            <p:extLst>
              <p:ext uri="{D42A27DB-BD31-4B8C-83A1-F6EECF244321}">
                <p14:modId xmlns:p14="http://schemas.microsoft.com/office/powerpoint/2010/main" val="1941609916"/>
              </p:ext>
            </p:extLst>
          </p:nvPr>
        </p:nvGraphicFramePr>
        <p:xfrm>
          <a:off x="3633787" y="2959417"/>
          <a:ext cx="7867333" cy="3410903"/>
        </p:xfrm>
        <a:graphic>
          <a:graphicData uri="http://schemas.openxmlformats.org/drawingml/2006/table">
            <a:tbl>
              <a:tblPr firstRow="1" firstCol="1" bandRow="1">
                <a:tableStyleId>{5C22544A-7EE6-4342-B048-85BDC9FD1C3A}</a:tableStyleId>
              </a:tblPr>
              <a:tblGrid>
                <a:gridCol w="2567199">
                  <a:extLst>
                    <a:ext uri="{9D8B030D-6E8A-4147-A177-3AD203B41FA5}">
                      <a16:colId xmlns:a16="http://schemas.microsoft.com/office/drawing/2014/main" val="1413007435"/>
                    </a:ext>
                  </a:extLst>
                </a:gridCol>
                <a:gridCol w="2567199">
                  <a:extLst>
                    <a:ext uri="{9D8B030D-6E8A-4147-A177-3AD203B41FA5}">
                      <a16:colId xmlns:a16="http://schemas.microsoft.com/office/drawing/2014/main" val="147109902"/>
                    </a:ext>
                  </a:extLst>
                </a:gridCol>
                <a:gridCol w="2732935">
                  <a:extLst>
                    <a:ext uri="{9D8B030D-6E8A-4147-A177-3AD203B41FA5}">
                      <a16:colId xmlns:a16="http://schemas.microsoft.com/office/drawing/2014/main" val="419598450"/>
                    </a:ext>
                  </a:extLst>
                </a:gridCol>
              </a:tblGrid>
              <a:tr h="185581">
                <a:tc gridSpan="3">
                  <a:txBody>
                    <a:bodyPr/>
                    <a:lstStyle/>
                    <a:p>
                      <a:pPr>
                        <a:lnSpc>
                          <a:spcPct val="107000"/>
                        </a:lnSpc>
                        <a:spcAft>
                          <a:spcPts val="800"/>
                        </a:spcAft>
                      </a:pPr>
                      <a:r>
                        <a:rPr lang="en-GB" sz="1100">
                          <a:effectLst/>
                        </a:rPr>
                        <a:t>Hospital Empirical Antibiotic Guidelines – Community acquired pneumonia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86505476"/>
                  </a:ext>
                </a:extLst>
              </a:tr>
              <a:tr h="489727">
                <a:tc gridSpan="3">
                  <a:txBody>
                    <a:bodyPr/>
                    <a:lstStyle/>
                    <a:p>
                      <a:pPr>
                        <a:lnSpc>
                          <a:spcPct val="107000"/>
                        </a:lnSpc>
                        <a:spcAft>
                          <a:spcPts val="800"/>
                        </a:spcAft>
                      </a:pPr>
                      <a:r>
                        <a:rPr lang="en-GB" sz="1100">
                          <a:effectLst/>
                        </a:rPr>
                        <a:t>Use CURB65 score to assess severity:  each parameter scores 1: </a:t>
                      </a:r>
                    </a:p>
                    <a:p>
                      <a:pPr>
                        <a:lnSpc>
                          <a:spcPct val="107000"/>
                        </a:lnSpc>
                        <a:spcAft>
                          <a:spcPts val="800"/>
                        </a:spcAft>
                      </a:pPr>
                      <a:r>
                        <a:rPr lang="en-GB" sz="1100">
                          <a:effectLst/>
                        </a:rPr>
                        <a:t>Confusion; Urea &gt;7mmol/L; Respiratory rate ≥30/min; BP systolic &lt;90 or diastolic ≤60; Age ≥65;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52388546"/>
                  </a:ext>
                </a:extLst>
              </a:tr>
              <a:tr h="185581">
                <a:tc>
                  <a:txBody>
                    <a:bodyPr/>
                    <a:lstStyle/>
                    <a:p>
                      <a:pPr algn="ctr">
                        <a:lnSpc>
                          <a:spcPct val="107000"/>
                        </a:lnSpc>
                        <a:spcAft>
                          <a:spcPts val="800"/>
                        </a:spcAft>
                      </a:pPr>
                      <a:r>
                        <a:rPr lang="en-GB" sz="1100">
                          <a:effectLst/>
                        </a:rPr>
                        <a:t>Infection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1st Choice Antibiotic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a:effectLst/>
                        </a:rPr>
                        <a:t>2</a:t>
                      </a:r>
                      <a:r>
                        <a:rPr lang="en-GB" sz="1100" baseline="30000">
                          <a:effectLst/>
                        </a:rPr>
                        <a:t>nd</a:t>
                      </a:r>
                      <a:r>
                        <a:rPr lang="en-GB" sz="1100">
                          <a:effectLst/>
                        </a:rPr>
                        <a:t> Choice Antibiotic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0448786"/>
                  </a:ext>
                </a:extLst>
              </a:tr>
              <a:tr h="793872">
                <a:tc>
                  <a:txBody>
                    <a:bodyPr/>
                    <a:lstStyle/>
                    <a:p>
                      <a:pPr>
                        <a:lnSpc>
                          <a:spcPct val="107000"/>
                        </a:lnSpc>
                        <a:spcAft>
                          <a:spcPts val="800"/>
                        </a:spcAft>
                      </a:pPr>
                      <a:r>
                        <a:rPr lang="en-GB" sz="1100">
                          <a:effectLst/>
                        </a:rPr>
                        <a:t>Mild CAP</a:t>
                      </a:r>
                    </a:p>
                    <a:p>
                      <a:pPr>
                        <a:lnSpc>
                          <a:spcPct val="107000"/>
                        </a:lnSpc>
                        <a:spcAft>
                          <a:spcPts val="800"/>
                        </a:spcAft>
                      </a:pPr>
                      <a:r>
                        <a:rPr lang="en-GB" sz="1100">
                          <a:effectLst/>
                        </a:rPr>
                        <a:t>(CURB65 = 0 or 1)</a:t>
                      </a:r>
                    </a:p>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Oral amoxicillin 1g every 8hrs </a:t>
                      </a:r>
                    </a:p>
                    <a:p>
                      <a:pPr>
                        <a:lnSpc>
                          <a:spcPct val="107000"/>
                        </a:lnSpc>
                        <a:spcAft>
                          <a:spcPts val="800"/>
                        </a:spcAft>
                      </a:pPr>
                      <a:r>
                        <a:rPr lang="en-GB" sz="1100">
                          <a:effectLst/>
                        </a:rPr>
                        <a:t>Duration = 5 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doxycycline 100mg daily </a:t>
                      </a:r>
                    </a:p>
                    <a:p>
                      <a:pPr>
                        <a:lnSpc>
                          <a:spcPct val="107000"/>
                        </a:lnSpc>
                        <a:spcAft>
                          <a:spcPts val="800"/>
                        </a:spcAft>
                      </a:pPr>
                      <a:r>
                        <a:rPr lang="en-GB" sz="1100">
                          <a:effectLst/>
                        </a:rPr>
                        <a:t> </a:t>
                      </a:r>
                    </a:p>
                    <a:p>
                      <a:pPr>
                        <a:lnSpc>
                          <a:spcPct val="107000"/>
                        </a:lnSpc>
                        <a:spcAft>
                          <a:spcPts val="800"/>
                        </a:spcAft>
                      </a:pPr>
                      <a:r>
                        <a:rPr lang="en-GB" sz="1100">
                          <a:effectLst/>
                        </a:rPr>
                        <a:t>Duration = 5 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6778455"/>
                  </a:ext>
                </a:extLst>
              </a:tr>
              <a:tr h="878071">
                <a:tc>
                  <a:txBody>
                    <a:bodyPr/>
                    <a:lstStyle/>
                    <a:p>
                      <a:pPr>
                        <a:lnSpc>
                          <a:spcPct val="107000"/>
                        </a:lnSpc>
                        <a:spcAft>
                          <a:spcPts val="800"/>
                        </a:spcAft>
                      </a:pPr>
                      <a:r>
                        <a:rPr lang="en-GB" sz="1100">
                          <a:effectLst/>
                        </a:rPr>
                        <a:t>Moderate CAP</a:t>
                      </a:r>
                    </a:p>
                    <a:p>
                      <a:pPr>
                        <a:spcAft>
                          <a:spcPts val="1500"/>
                        </a:spcAft>
                      </a:pPr>
                      <a:r>
                        <a:rPr lang="en-GB" sz="1150">
                          <a:effectLst/>
                        </a:rPr>
                        <a:t>(CURB65 = 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Oral amoxicillin 1g every 8hrs + oral clarithromycin 500mg twice daily</a:t>
                      </a:r>
                    </a:p>
                    <a:p>
                      <a:pPr>
                        <a:lnSpc>
                          <a:spcPct val="107000"/>
                        </a:lnSpc>
                        <a:spcAft>
                          <a:spcPts val="800"/>
                        </a:spcAft>
                      </a:pPr>
                      <a:r>
                        <a:rPr lang="en-GB" sz="1100">
                          <a:effectLst/>
                        </a:rPr>
                        <a:t>Duration = 5 -7 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doxycycline 100mg twice daily.</a:t>
                      </a:r>
                    </a:p>
                    <a:p>
                      <a:pPr>
                        <a:lnSpc>
                          <a:spcPct val="107000"/>
                        </a:lnSpc>
                        <a:spcAft>
                          <a:spcPts val="800"/>
                        </a:spcAft>
                      </a:pPr>
                      <a:r>
                        <a:rPr lang="en-GB" sz="1100">
                          <a:effectLst/>
                        </a:rPr>
                        <a:t>Duration 5 -7 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3542504"/>
                  </a:ext>
                </a:extLst>
              </a:tr>
              <a:tr h="878071">
                <a:tc>
                  <a:txBody>
                    <a:bodyPr/>
                    <a:lstStyle/>
                    <a:p>
                      <a:pPr>
                        <a:lnSpc>
                          <a:spcPct val="107000"/>
                        </a:lnSpc>
                        <a:spcAft>
                          <a:spcPts val="800"/>
                        </a:spcAft>
                      </a:pPr>
                      <a:r>
                        <a:rPr lang="en-GB" sz="1100">
                          <a:effectLst/>
                        </a:rPr>
                        <a:t>Severe CAP</a:t>
                      </a:r>
                    </a:p>
                    <a:p>
                      <a:pPr>
                        <a:spcAft>
                          <a:spcPts val="1500"/>
                        </a:spcAft>
                      </a:pPr>
                      <a:r>
                        <a:rPr lang="en-GB" sz="1150">
                          <a:effectLst/>
                        </a:rPr>
                        <a:t>If CURB65 ≥3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IV amoxicillin 1g every 8hrs + oral clarithromycin 500mg twice daily</a:t>
                      </a:r>
                    </a:p>
                    <a:p>
                      <a:pPr>
                        <a:lnSpc>
                          <a:spcPct val="107000"/>
                        </a:lnSpc>
                        <a:spcAft>
                          <a:spcPts val="800"/>
                        </a:spcAft>
                      </a:pPr>
                      <a:r>
                        <a:rPr lang="en-GB" sz="1100">
                          <a:effectLst/>
                        </a:rPr>
                        <a:t>Duration = 7 – 10 days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IV co-trimoxazole 960mg twice daily.</a:t>
                      </a:r>
                    </a:p>
                    <a:p>
                      <a:pPr>
                        <a:lnSpc>
                          <a:spcPct val="107000"/>
                        </a:lnSpc>
                        <a:spcAft>
                          <a:spcPts val="800"/>
                        </a:spcAft>
                      </a:pPr>
                      <a:r>
                        <a:rPr lang="en-GB" sz="1100" dirty="0">
                          <a:effectLst/>
                        </a:rPr>
                        <a:t>Duration = 7 – 10 days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5243254"/>
                  </a:ext>
                </a:extLst>
              </a:tr>
            </a:tbl>
          </a:graphicData>
        </a:graphic>
      </p:graphicFrame>
      <p:sp>
        <p:nvSpPr>
          <p:cNvPr id="8" name="Oval 7">
            <a:extLst>
              <a:ext uri="{FF2B5EF4-FFF2-40B4-BE49-F238E27FC236}">
                <a16:creationId xmlns:a16="http://schemas.microsoft.com/office/drawing/2014/main" id="{F1BB8CD3-F007-5C58-F20F-7BFA67E0A8B1}"/>
              </a:ext>
            </a:extLst>
          </p:cNvPr>
          <p:cNvSpPr/>
          <p:nvPr/>
        </p:nvSpPr>
        <p:spPr>
          <a:xfrm>
            <a:off x="152400" y="3001740"/>
            <a:ext cx="3353117" cy="31047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r>
              <a:rPr lang="en-US" baseline="30000" dirty="0"/>
              <a:t>rd</a:t>
            </a:r>
            <a:r>
              <a:rPr lang="en-US" dirty="0"/>
              <a:t> year </a:t>
            </a:r>
            <a:r>
              <a:rPr lang="en-US" dirty="0" err="1"/>
              <a:t>MPharm</a:t>
            </a:r>
            <a:r>
              <a:rPr lang="en-US" dirty="0"/>
              <a:t> student assessment</a:t>
            </a:r>
          </a:p>
          <a:p>
            <a:pPr algn="ctr"/>
            <a:endParaRPr lang="en-US" dirty="0"/>
          </a:p>
          <a:p>
            <a:pPr algn="ctr"/>
            <a:r>
              <a:rPr lang="en-US" dirty="0"/>
              <a:t>At this stage:</a:t>
            </a:r>
          </a:p>
          <a:p>
            <a:pPr algn="ctr"/>
            <a:r>
              <a:rPr lang="en-US" dirty="0"/>
              <a:t> KNOWS HOW</a:t>
            </a:r>
          </a:p>
          <a:p>
            <a:pPr algn="ctr"/>
            <a:r>
              <a:rPr lang="en-US" dirty="0"/>
              <a:t>Element of </a:t>
            </a:r>
          </a:p>
          <a:p>
            <a:pPr algn="ctr"/>
            <a:r>
              <a:rPr lang="en-US" dirty="0"/>
              <a:t>SHOWS HOW</a:t>
            </a:r>
          </a:p>
          <a:p>
            <a:pPr algn="ctr"/>
            <a:endParaRPr lang="en-GB" dirty="0"/>
          </a:p>
        </p:txBody>
      </p:sp>
      <p:pic>
        <p:nvPicPr>
          <p:cNvPr id="2" name="Picture 1">
            <a:extLst>
              <a:ext uri="{FF2B5EF4-FFF2-40B4-BE49-F238E27FC236}">
                <a16:creationId xmlns:a16="http://schemas.microsoft.com/office/drawing/2014/main" id="{BFB319F0-3188-ADA7-A7E3-36D9E934D275}"/>
              </a:ext>
            </a:extLst>
          </p:cNvPr>
          <p:cNvPicPr>
            <a:picLocks noChangeAspect="1"/>
          </p:cNvPicPr>
          <p:nvPr/>
        </p:nvPicPr>
        <p:blipFill>
          <a:blip r:embed="rId2"/>
          <a:stretch>
            <a:fillRect/>
          </a:stretch>
        </p:blipFill>
        <p:spPr>
          <a:xfrm>
            <a:off x="10513784" y="174402"/>
            <a:ext cx="1377815" cy="341406"/>
          </a:xfrm>
          <a:prstGeom prst="rect">
            <a:avLst/>
          </a:prstGeom>
        </p:spPr>
      </p:pic>
      <p:sp>
        <p:nvSpPr>
          <p:cNvPr id="3" name="TextBox 2">
            <a:extLst>
              <a:ext uri="{FF2B5EF4-FFF2-40B4-BE49-F238E27FC236}">
                <a16:creationId xmlns:a16="http://schemas.microsoft.com/office/drawing/2014/main" id="{95930844-105A-E4DC-D003-B7CF40A63F77}"/>
              </a:ext>
            </a:extLst>
          </p:cNvPr>
          <p:cNvSpPr txBox="1"/>
          <p:nvPr/>
        </p:nvSpPr>
        <p:spPr>
          <a:xfrm>
            <a:off x="3505517" y="77863"/>
            <a:ext cx="4173893" cy="369332"/>
          </a:xfrm>
          <a:prstGeom prst="rect">
            <a:avLst/>
          </a:prstGeom>
          <a:noFill/>
        </p:spPr>
        <p:txBody>
          <a:bodyPr wrap="square" rtlCol="0">
            <a:spAutoFit/>
          </a:bodyPr>
          <a:lstStyle/>
          <a:p>
            <a:pPr algn="ctr"/>
            <a:r>
              <a:rPr lang="en-GB" b="1" dirty="0"/>
              <a:t>Case-based approach</a:t>
            </a:r>
          </a:p>
        </p:txBody>
      </p:sp>
      <p:sp>
        <p:nvSpPr>
          <p:cNvPr id="5" name="Oval 4">
            <a:extLst>
              <a:ext uri="{FF2B5EF4-FFF2-40B4-BE49-F238E27FC236}">
                <a16:creationId xmlns:a16="http://schemas.microsoft.com/office/drawing/2014/main" id="{E8117376-613B-6F6F-8CDE-88534032F484}"/>
              </a:ext>
            </a:extLst>
          </p:cNvPr>
          <p:cNvSpPr/>
          <p:nvPr/>
        </p:nvSpPr>
        <p:spPr>
          <a:xfrm>
            <a:off x="7177451" y="2002996"/>
            <a:ext cx="4114800" cy="7051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Descriptor 17: </a:t>
            </a:r>
            <a:r>
              <a:rPr lang="en-US" sz="1400" dirty="0" err="1"/>
              <a:t>Recognise</a:t>
            </a:r>
            <a:r>
              <a:rPr lang="en-US" sz="1400" dirty="0"/>
              <a:t> the symptoms of infection</a:t>
            </a:r>
          </a:p>
        </p:txBody>
      </p:sp>
      <p:cxnSp>
        <p:nvCxnSpPr>
          <p:cNvPr id="12" name="Straight Arrow Connector 11">
            <a:extLst>
              <a:ext uri="{FF2B5EF4-FFF2-40B4-BE49-F238E27FC236}">
                <a16:creationId xmlns:a16="http://schemas.microsoft.com/office/drawing/2014/main" id="{763BB0B7-7333-9345-CBBB-C08A545C7635}"/>
              </a:ext>
            </a:extLst>
          </p:cNvPr>
          <p:cNvCxnSpPr>
            <a:cxnSpLocks/>
          </p:cNvCxnSpPr>
          <p:nvPr/>
        </p:nvCxnSpPr>
        <p:spPr>
          <a:xfrm flipH="1" flipV="1">
            <a:off x="7177451" y="1575522"/>
            <a:ext cx="1697774" cy="397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0A8DD4A7-3F8D-0B59-B996-305F740B0FAE}"/>
              </a:ext>
            </a:extLst>
          </p:cNvPr>
          <p:cNvSpPr/>
          <p:nvPr/>
        </p:nvSpPr>
        <p:spPr>
          <a:xfrm>
            <a:off x="196628" y="1868434"/>
            <a:ext cx="6617777" cy="8175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Descriptor 26: Understand the importance of following local antimicrobial policies and follow these policies in practice.</a:t>
            </a:r>
          </a:p>
        </p:txBody>
      </p:sp>
      <p:cxnSp>
        <p:nvCxnSpPr>
          <p:cNvPr id="19" name="Straight Arrow Connector 18">
            <a:extLst>
              <a:ext uri="{FF2B5EF4-FFF2-40B4-BE49-F238E27FC236}">
                <a16:creationId xmlns:a16="http://schemas.microsoft.com/office/drawing/2014/main" id="{A7A4486F-85A7-DC9D-EC40-370A0E4A9EA0}"/>
              </a:ext>
            </a:extLst>
          </p:cNvPr>
          <p:cNvCxnSpPr>
            <a:cxnSpLocks/>
          </p:cNvCxnSpPr>
          <p:nvPr/>
        </p:nvCxnSpPr>
        <p:spPr>
          <a:xfrm>
            <a:off x="5323668" y="2571324"/>
            <a:ext cx="1490737" cy="319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938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F77DA9-B01C-0BF4-3ADA-03FBCB5597AA}"/>
              </a:ext>
            </a:extLst>
          </p:cNvPr>
          <p:cNvSpPr txBox="1"/>
          <p:nvPr/>
        </p:nvSpPr>
        <p:spPr>
          <a:xfrm>
            <a:off x="714376" y="430398"/>
            <a:ext cx="10391775" cy="523220"/>
          </a:xfrm>
          <a:prstGeom prst="rect">
            <a:avLst/>
          </a:prstGeom>
          <a:noFill/>
        </p:spPr>
        <p:txBody>
          <a:bodyPr wrap="square">
            <a:spAutoFit/>
          </a:bodyPr>
          <a:lstStyle/>
          <a:p>
            <a:r>
              <a:rPr lang="en-GB" sz="1400" dirty="0">
                <a:effectLst/>
                <a:latin typeface="Open Sans" panose="020B0606030504020204" pitchFamily="34" charset="0"/>
                <a:ea typeface="Calibri" panose="020F0502020204030204" pitchFamily="34" charset="0"/>
              </a:rPr>
              <a:t>Calculate the CURB65 score for Mr AM and recommend appropriate antibiotic therapy, including dose, frequency and duration, using the hospital empirical antibiotic guidance provided </a:t>
            </a:r>
            <a:endParaRPr lang="en-GB" sz="1400" dirty="0"/>
          </a:p>
        </p:txBody>
      </p:sp>
      <p:sp>
        <p:nvSpPr>
          <p:cNvPr id="6" name="TextBox 5">
            <a:extLst>
              <a:ext uri="{FF2B5EF4-FFF2-40B4-BE49-F238E27FC236}">
                <a16:creationId xmlns:a16="http://schemas.microsoft.com/office/drawing/2014/main" id="{136AB28E-7D17-5C7C-0DDA-BD2BB1E5D035}"/>
              </a:ext>
            </a:extLst>
          </p:cNvPr>
          <p:cNvSpPr txBox="1"/>
          <p:nvPr/>
        </p:nvSpPr>
        <p:spPr>
          <a:xfrm>
            <a:off x="714375" y="1057551"/>
            <a:ext cx="10763250" cy="307777"/>
          </a:xfrm>
          <a:prstGeom prst="rect">
            <a:avLst/>
          </a:prstGeom>
          <a:noFill/>
        </p:spPr>
        <p:txBody>
          <a:bodyPr wrap="square">
            <a:spAutoFit/>
          </a:bodyPr>
          <a:lstStyle/>
          <a:p>
            <a:r>
              <a:rPr lang="en-GB" sz="1400" dirty="0">
                <a:effectLst/>
                <a:latin typeface="Open Sans" panose="020B0606030504020204" pitchFamily="34" charset="0"/>
                <a:ea typeface="Calibri" panose="020F0502020204030204" pitchFamily="34" charset="0"/>
              </a:rPr>
              <a:t>Explain the rational for using empirical antibiotic guidelines in the treatment of Mr AM’s community acquired pneumonia </a:t>
            </a:r>
            <a:endParaRPr lang="en-GB" sz="1400" dirty="0"/>
          </a:p>
        </p:txBody>
      </p:sp>
      <p:sp>
        <p:nvSpPr>
          <p:cNvPr id="12" name="Speech Bubble: Oval 11">
            <a:extLst>
              <a:ext uri="{FF2B5EF4-FFF2-40B4-BE49-F238E27FC236}">
                <a16:creationId xmlns:a16="http://schemas.microsoft.com/office/drawing/2014/main" id="{25DC7DCD-85B0-F19C-7B03-612466226AA9}"/>
              </a:ext>
            </a:extLst>
          </p:cNvPr>
          <p:cNvSpPr/>
          <p:nvPr/>
        </p:nvSpPr>
        <p:spPr>
          <a:xfrm>
            <a:off x="7628112" y="1852328"/>
            <a:ext cx="4371975" cy="1021318"/>
          </a:xfrm>
          <a:prstGeom prst="wedgeEllipseCallout">
            <a:avLst>
              <a:gd name="adj1" fmla="val -44145"/>
              <a:gd name="adj2" fmla="val -960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APPLICATION OF KNOWLEDGE</a:t>
            </a:r>
          </a:p>
        </p:txBody>
      </p:sp>
      <p:sp>
        <p:nvSpPr>
          <p:cNvPr id="14" name="Rectangle 1">
            <a:extLst>
              <a:ext uri="{FF2B5EF4-FFF2-40B4-BE49-F238E27FC236}">
                <a16:creationId xmlns:a16="http://schemas.microsoft.com/office/drawing/2014/main" id="{DB68D9CA-D359-4E88-0C94-2F213E17FEC1}"/>
              </a:ext>
            </a:extLst>
          </p:cNvPr>
          <p:cNvSpPr>
            <a:spLocks noChangeArrowheads="1"/>
          </p:cNvSpPr>
          <p:nvPr/>
        </p:nvSpPr>
        <p:spPr bwMode="auto">
          <a:xfrm>
            <a:off x="406749" y="1688940"/>
            <a:ext cx="67534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rPr>
              <a:t>The culture and sensitivity results from the sputum sample become available.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rPr>
              <a:t>Recommend an appropriate antibiotic to treat </a:t>
            </a:r>
            <a:r>
              <a:rPr kumimoji="0" lang="en-US" altLang="en-US" sz="1400" b="0" i="0" u="none" strike="noStrike" cap="none" normalizeH="0" baseline="0" dirty="0" err="1">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rPr>
              <a:t>Mr</a:t>
            </a:r>
            <a:r>
              <a:rPr kumimoji="0" lang="en-US" altLang="en-US" sz="1400" b="0" i="0" u="none" strike="noStrike" cap="none" normalizeH="0" baseline="0" dirty="0">
                <a:ln>
                  <a:noFill/>
                </a:ln>
                <a:solidFill>
                  <a:schemeClr val="tx1"/>
                </a:solidFill>
                <a:effectLst/>
                <a:latin typeface="Open Sans" panose="020B0606030504020204" pitchFamily="34" charset="0"/>
                <a:ea typeface="Calibri" panose="020F0502020204030204" pitchFamily="34" charset="0"/>
                <a:cs typeface="Open Sans" panose="020B0606030504020204" pitchFamily="34" charset="0"/>
              </a:rPr>
              <a:t> WG’s infection based on the sensitivity results available. Justify your recommendation.</a:t>
            </a:r>
            <a:r>
              <a:rPr kumimoji="0" lang="en-GB" altLang="en-US" sz="1400" b="0" i="0" u="none" strike="noStrike" cap="none" normalizeH="0" baseline="0" dirty="0">
                <a:ln>
                  <a:noFill/>
                </a:ln>
                <a:solidFill>
                  <a:schemeClr val="tx1"/>
                </a:solidFill>
                <a:effectLst/>
              </a:rPr>
              <a:t> </a:t>
            </a:r>
            <a:endParaRPr kumimoji="0" lang="en-GB" altLang="en-US" sz="1400" b="0" i="0" u="none" strike="noStrike" cap="none" normalizeH="0" baseline="0" dirty="0">
              <a:ln>
                <a:noFill/>
              </a:ln>
              <a:solidFill>
                <a:schemeClr val="tx1"/>
              </a:solidFill>
              <a:effectLst/>
              <a:latin typeface="Arial" panose="020B0604020202020204" pitchFamily="34" charset="0"/>
            </a:endParaRPr>
          </a:p>
        </p:txBody>
      </p:sp>
      <p:sp>
        <p:nvSpPr>
          <p:cNvPr id="15" name="Speech Bubble: Oval 14">
            <a:extLst>
              <a:ext uri="{FF2B5EF4-FFF2-40B4-BE49-F238E27FC236}">
                <a16:creationId xmlns:a16="http://schemas.microsoft.com/office/drawing/2014/main" id="{82B58C76-6864-95E6-A3B4-4943ABDDF6A3}"/>
              </a:ext>
            </a:extLst>
          </p:cNvPr>
          <p:cNvSpPr/>
          <p:nvPr/>
        </p:nvSpPr>
        <p:spPr>
          <a:xfrm>
            <a:off x="503694" y="4928461"/>
            <a:ext cx="4371975" cy="1592921"/>
          </a:xfrm>
          <a:prstGeom prst="wedgeEllipseCallout">
            <a:avLst>
              <a:gd name="adj1" fmla="val 22551"/>
              <a:gd name="adj2" fmla="val -784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INCREASE COMPLEXITY</a:t>
            </a:r>
          </a:p>
          <a:p>
            <a:pPr algn="ctr"/>
            <a:r>
              <a:rPr lang="en-US" dirty="0"/>
              <a:t>Need to think about sensitivities</a:t>
            </a:r>
          </a:p>
          <a:p>
            <a:pPr algn="ctr"/>
            <a:r>
              <a:rPr lang="en-US" dirty="0"/>
              <a:t>Why cotrimoxazole over clindamycin</a:t>
            </a:r>
            <a:endParaRPr lang="en-GB" dirty="0"/>
          </a:p>
        </p:txBody>
      </p:sp>
      <p:pic>
        <p:nvPicPr>
          <p:cNvPr id="2" name="Picture 1">
            <a:extLst>
              <a:ext uri="{FF2B5EF4-FFF2-40B4-BE49-F238E27FC236}">
                <a16:creationId xmlns:a16="http://schemas.microsoft.com/office/drawing/2014/main" id="{BB6CDF55-CB60-73A5-26B0-02BF7D87548B}"/>
              </a:ext>
            </a:extLst>
          </p:cNvPr>
          <p:cNvPicPr>
            <a:picLocks noChangeAspect="1"/>
          </p:cNvPicPr>
          <p:nvPr/>
        </p:nvPicPr>
        <p:blipFill>
          <a:blip r:embed="rId2"/>
          <a:stretch>
            <a:fillRect/>
          </a:stretch>
        </p:blipFill>
        <p:spPr>
          <a:xfrm>
            <a:off x="10622272" y="88992"/>
            <a:ext cx="1377815" cy="341406"/>
          </a:xfrm>
          <a:prstGeom prst="rect">
            <a:avLst/>
          </a:prstGeom>
        </p:spPr>
      </p:pic>
      <p:sp>
        <p:nvSpPr>
          <p:cNvPr id="4" name="Oval 3">
            <a:extLst>
              <a:ext uri="{FF2B5EF4-FFF2-40B4-BE49-F238E27FC236}">
                <a16:creationId xmlns:a16="http://schemas.microsoft.com/office/drawing/2014/main" id="{B27D4A2B-F384-415E-2F8E-6BCAF35F490F}"/>
              </a:ext>
            </a:extLst>
          </p:cNvPr>
          <p:cNvSpPr/>
          <p:nvPr/>
        </p:nvSpPr>
        <p:spPr>
          <a:xfrm>
            <a:off x="5855776" y="4516982"/>
            <a:ext cx="5948766" cy="926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Descriptor 23: Interpret microbiology results/reports from the laboratory at a basic level.</a:t>
            </a:r>
          </a:p>
        </p:txBody>
      </p:sp>
      <p:sp>
        <p:nvSpPr>
          <p:cNvPr id="20" name="Oval 19">
            <a:extLst>
              <a:ext uri="{FF2B5EF4-FFF2-40B4-BE49-F238E27FC236}">
                <a16:creationId xmlns:a16="http://schemas.microsoft.com/office/drawing/2014/main" id="{63636254-C7A1-7B82-8EFC-AFEC2E1266E4}"/>
              </a:ext>
            </a:extLst>
          </p:cNvPr>
          <p:cNvSpPr/>
          <p:nvPr/>
        </p:nvSpPr>
        <p:spPr>
          <a:xfrm>
            <a:off x="5910263" y="5517634"/>
            <a:ext cx="5948766" cy="12178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Descriptor 28: Demonstrate an understanding of the factors that need to be considered when choosing an antimicrobial </a:t>
            </a:r>
            <a:endParaRPr lang="en-GB" dirty="0"/>
          </a:p>
        </p:txBody>
      </p:sp>
      <p:pic>
        <p:nvPicPr>
          <p:cNvPr id="21" name="Picture 20">
            <a:extLst>
              <a:ext uri="{FF2B5EF4-FFF2-40B4-BE49-F238E27FC236}">
                <a16:creationId xmlns:a16="http://schemas.microsoft.com/office/drawing/2014/main" id="{11F9CFEB-AC39-81A8-9898-1868F1D6C2D5}"/>
              </a:ext>
            </a:extLst>
          </p:cNvPr>
          <p:cNvPicPr>
            <a:picLocks noChangeAspect="1"/>
          </p:cNvPicPr>
          <p:nvPr/>
        </p:nvPicPr>
        <p:blipFill>
          <a:blip r:embed="rId3"/>
          <a:stretch>
            <a:fillRect/>
          </a:stretch>
        </p:blipFill>
        <p:spPr>
          <a:xfrm>
            <a:off x="406749" y="2953896"/>
            <a:ext cx="7297544" cy="1542422"/>
          </a:xfrm>
          <a:prstGeom prst="rect">
            <a:avLst/>
          </a:prstGeom>
        </p:spPr>
      </p:pic>
      <p:sp>
        <p:nvSpPr>
          <p:cNvPr id="22" name="Oval 21">
            <a:extLst>
              <a:ext uri="{FF2B5EF4-FFF2-40B4-BE49-F238E27FC236}">
                <a16:creationId xmlns:a16="http://schemas.microsoft.com/office/drawing/2014/main" id="{5305C80A-DE02-FC1C-72FF-30F9E3DCB385}"/>
              </a:ext>
            </a:extLst>
          </p:cNvPr>
          <p:cNvSpPr/>
          <p:nvPr/>
        </p:nvSpPr>
        <p:spPr>
          <a:xfrm>
            <a:off x="5129939" y="3429000"/>
            <a:ext cx="1224366" cy="2673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2736046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 on green pastel background">
            <a:extLst>
              <a:ext uri="{FF2B5EF4-FFF2-40B4-BE49-F238E27FC236}">
                <a16:creationId xmlns:a16="http://schemas.microsoft.com/office/drawing/2014/main" id="{8CBCABCC-61FE-4632-481F-F38250EFD853}"/>
              </a:ext>
            </a:extLst>
          </p:cNvPr>
          <p:cNvPicPr>
            <a:picLocks noChangeAspect="1"/>
          </p:cNvPicPr>
          <p:nvPr/>
        </p:nvPicPr>
        <p:blipFill rotWithShape="1">
          <a:blip r:embed="rId2"/>
          <a:srcRect l="13819" t="218" r="-7" b="886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ECF44E-C090-7CFC-6339-043BCBDDA28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Question &amp; Answer</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921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B4592-7B27-3D86-AA51-DA61777938CB}"/>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cs typeface="Calibri Light"/>
              </a:rPr>
              <a:t>Summary</a:t>
            </a:r>
            <a:endParaRPr lang="en-US">
              <a:solidFill>
                <a:srgbClr val="FFFFFF"/>
              </a:solidFill>
            </a:endParaRPr>
          </a:p>
        </p:txBody>
      </p:sp>
      <p:sp>
        <p:nvSpPr>
          <p:cNvPr id="30" name="Rectangle: Rounded Corners 29">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FC78586F-7FE4-97A4-E639-4D6AC2F85A0F}"/>
              </a:ext>
            </a:extLst>
          </p:cNvPr>
          <p:cNvGraphicFramePr>
            <a:graphicFrameLocks noGrp="1"/>
          </p:cNvGraphicFramePr>
          <p:nvPr>
            <p:ph idx="1"/>
            <p:extLst>
              <p:ext uri="{D42A27DB-BD31-4B8C-83A1-F6EECF244321}">
                <p14:modId xmlns:p14="http://schemas.microsoft.com/office/powerpoint/2010/main" val="3397159369"/>
              </p:ext>
            </p:extLst>
          </p:nvPr>
        </p:nvGraphicFramePr>
        <p:xfrm>
          <a:off x="182880" y="1229360"/>
          <a:ext cx="1175512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176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1A2A-12CC-E913-B7BF-3CF9FFF305AD}"/>
              </a:ext>
            </a:extLst>
          </p:cNvPr>
          <p:cNvSpPr>
            <a:spLocks noGrp="1"/>
          </p:cNvSpPr>
          <p:nvPr>
            <p:ph type="title"/>
          </p:nvPr>
        </p:nvSpPr>
        <p:spPr>
          <a:xfrm>
            <a:off x="838200" y="557188"/>
            <a:ext cx="10515600" cy="1133499"/>
          </a:xfrm>
        </p:spPr>
        <p:txBody>
          <a:bodyPr>
            <a:normAutofit/>
          </a:bodyPr>
          <a:lstStyle/>
          <a:p>
            <a:pPr algn="ctr"/>
            <a:r>
              <a:rPr lang="en-US" sz="4800" b="1">
                <a:latin typeface="+mn-lt"/>
                <a:cs typeface="Calibri Light"/>
              </a:rPr>
              <a:t>By the end of session, participants will</a:t>
            </a:r>
            <a:endParaRPr lang="en-US" sz="4800"/>
          </a:p>
        </p:txBody>
      </p:sp>
      <p:graphicFrame>
        <p:nvGraphicFramePr>
          <p:cNvPr id="14" name="Content Placeholder 2">
            <a:extLst>
              <a:ext uri="{FF2B5EF4-FFF2-40B4-BE49-F238E27FC236}">
                <a16:creationId xmlns:a16="http://schemas.microsoft.com/office/drawing/2014/main" id="{D3D8283E-C750-5525-0BB4-D823F7F701F8}"/>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3910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85887-D2F2-1D6C-463D-7B5856B974BD}"/>
              </a:ext>
            </a:extLst>
          </p:cNvPr>
          <p:cNvSpPr>
            <a:spLocks noGrp="1"/>
          </p:cNvSpPr>
          <p:nvPr>
            <p:ph type="title"/>
          </p:nvPr>
        </p:nvSpPr>
        <p:spPr>
          <a:xfrm>
            <a:off x="838200" y="365125"/>
            <a:ext cx="10515600" cy="1325563"/>
          </a:xfrm>
        </p:spPr>
        <p:txBody>
          <a:bodyPr>
            <a:normAutofit/>
          </a:bodyPr>
          <a:lstStyle/>
          <a:p>
            <a:r>
              <a:rPr lang="en-US" sz="5400">
                <a:cs typeface="Calibri Light"/>
              </a:rPr>
              <a:t>References</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CBD452-8394-B934-2467-7D3A112197E0}"/>
              </a:ext>
            </a:extLst>
          </p:cNvPr>
          <p:cNvSpPr>
            <a:spLocks noGrp="1"/>
          </p:cNvSpPr>
          <p:nvPr>
            <p:ph idx="1"/>
          </p:nvPr>
        </p:nvSpPr>
        <p:spPr>
          <a:xfrm>
            <a:off x="838200" y="1929384"/>
            <a:ext cx="10515600" cy="4251960"/>
          </a:xfrm>
        </p:spPr>
        <p:txBody>
          <a:bodyPr vert="horz" lIns="91440" tIns="45720" rIns="91440" bIns="45720" rtlCol="0">
            <a:normAutofit/>
          </a:bodyPr>
          <a:lstStyle/>
          <a:p>
            <a:pPr>
              <a:buNone/>
            </a:pPr>
            <a:r>
              <a:rPr lang="en-US" sz="1200" dirty="0">
                <a:latin typeface="Arial"/>
                <a:cs typeface="Arial"/>
              </a:rPr>
              <a:t>Bruner, J. S. (1960). </a:t>
            </a:r>
            <a:r>
              <a:rPr lang="en-US" sz="1200" i="1" dirty="0">
                <a:latin typeface="Arial"/>
                <a:cs typeface="Arial"/>
              </a:rPr>
              <a:t>The process of education</a:t>
            </a:r>
            <a:r>
              <a:rPr lang="en-US" sz="1200" dirty="0">
                <a:latin typeface="Arial"/>
                <a:cs typeface="Arial"/>
              </a:rPr>
              <a:t>. Harvard University Press. </a:t>
            </a:r>
            <a:endParaRPr lang="en-US" sz="1200">
              <a:latin typeface="Calibri" panose="020F0502020204030204"/>
              <a:cs typeface="Calibri"/>
            </a:endParaRPr>
          </a:p>
          <a:p>
            <a:pPr>
              <a:buNone/>
            </a:pPr>
            <a:r>
              <a:rPr lang="en-US" sz="1200" dirty="0">
                <a:latin typeface="Arial"/>
                <a:cs typeface="Arial"/>
              </a:rPr>
              <a:t>Courtenay, M., Lim, R., Castro-Sanchez, E., Deslandes, R., Hodson, K., &amp; Morris, G. et al. (2018). Development of consensus-based national antimicrobial stewardship competencies for UK undergraduate healthcare professional education. </a:t>
            </a:r>
            <a:r>
              <a:rPr lang="en-US" sz="1200" i="1" dirty="0">
                <a:latin typeface="Arial"/>
                <a:cs typeface="Arial"/>
              </a:rPr>
              <a:t>Journal Of Hospital Infection</a:t>
            </a:r>
            <a:r>
              <a:rPr lang="en-US" sz="1200" dirty="0">
                <a:latin typeface="Arial"/>
                <a:cs typeface="Arial"/>
              </a:rPr>
              <a:t>, 100(3), 245-256. </a:t>
            </a:r>
            <a:r>
              <a:rPr lang="en-US" sz="1200" dirty="0" err="1">
                <a:latin typeface="Arial"/>
                <a:cs typeface="Arial"/>
              </a:rPr>
              <a:t>doi</a:t>
            </a:r>
            <a:r>
              <a:rPr lang="en-US" sz="1200" dirty="0">
                <a:latin typeface="Arial"/>
                <a:cs typeface="Arial"/>
              </a:rPr>
              <a:t>: 10.1016/j.jhin.2018.06.022  </a:t>
            </a:r>
            <a:endParaRPr lang="en-US" sz="1200">
              <a:cs typeface="Calibri"/>
            </a:endParaRPr>
          </a:p>
          <a:p>
            <a:pPr>
              <a:buNone/>
            </a:pPr>
            <a:r>
              <a:rPr lang="en-US" sz="1200" dirty="0">
                <a:latin typeface="Arial"/>
                <a:cs typeface="Arial"/>
              </a:rPr>
              <a:t>Frank, J. R., Snell, L. S., Cate, O. T., Holmboe, E. S., </a:t>
            </a:r>
            <a:r>
              <a:rPr lang="en-US" sz="1200" dirty="0" err="1">
                <a:latin typeface="Arial"/>
                <a:cs typeface="Arial"/>
              </a:rPr>
              <a:t>Carraccio</a:t>
            </a:r>
            <a:r>
              <a:rPr lang="en-US" sz="1200" dirty="0">
                <a:latin typeface="Arial"/>
                <a:cs typeface="Arial"/>
              </a:rPr>
              <a:t>, C., Swing, S. R., Harris, P., Glasgow, N. J., Campbell, C., Dath, D., Harden, R. M., Iobst, W., Long, D. M., Mungroo, R., Richardson, D. L., </a:t>
            </a:r>
            <a:r>
              <a:rPr lang="en-US" sz="1200" dirty="0" err="1">
                <a:latin typeface="Arial"/>
                <a:cs typeface="Arial"/>
              </a:rPr>
              <a:t>Sherbino</a:t>
            </a:r>
            <a:r>
              <a:rPr lang="en-US" sz="1200" dirty="0">
                <a:latin typeface="Arial"/>
                <a:cs typeface="Arial"/>
              </a:rPr>
              <a:t>, J., Silver, I., Taber, S., Talbot, M., &amp; Harris, K. A. (2010). Competency-based medical education: Theory to practice.</a:t>
            </a:r>
            <a:r>
              <a:rPr lang="en-US" sz="1200" i="1" dirty="0">
                <a:latin typeface="Arial"/>
                <a:cs typeface="Arial"/>
              </a:rPr>
              <a:t> Medical Teacher, 32</a:t>
            </a:r>
            <a:r>
              <a:rPr lang="en-US" sz="1200" dirty="0">
                <a:latin typeface="Arial"/>
                <a:cs typeface="Arial"/>
              </a:rPr>
              <a:t>(8), 638-645</a:t>
            </a:r>
            <a:r>
              <a:rPr lang="en-US" sz="1200">
                <a:latin typeface="Arial"/>
                <a:cs typeface="Arial"/>
              </a:rPr>
              <a:t>. </a:t>
            </a:r>
            <a:r>
              <a:rPr lang="en-US" sz="1200" u="sng">
                <a:latin typeface="Arial"/>
                <a:cs typeface="Arial"/>
                <a:hlinkClick r:id="rId2"/>
              </a:rPr>
              <a:t>https://doi.org/10.3109/0142159X.2010.501190</a:t>
            </a:r>
            <a:r>
              <a:rPr lang="en-US" sz="1200" u="sng">
                <a:latin typeface="Arial"/>
                <a:cs typeface="Arial"/>
                <a:hlinkClick r:id="rId3"/>
              </a:rPr>
              <a:t>Link</a:t>
            </a:r>
            <a:r>
              <a:rPr lang="en-US" sz="1200" u="sng">
                <a:latin typeface="Arial"/>
                <a:cs typeface="Arial"/>
              </a:rPr>
              <a:t> </a:t>
            </a:r>
            <a:endParaRPr lang="en-US" sz="1200">
              <a:latin typeface="Arial"/>
              <a:cs typeface="Arial"/>
            </a:endParaRPr>
          </a:p>
          <a:p>
            <a:pPr>
              <a:buNone/>
            </a:pPr>
            <a:r>
              <a:rPr lang="en-US" sz="1200" dirty="0">
                <a:latin typeface="Arial"/>
                <a:cs typeface="Arial"/>
              </a:rPr>
              <a:t>General Pharmaceutical Council. (2021).</a:t>
            </a:r>
            <a:r>
              <a:rPr lang="en-US" sz="1200" i="1" dirty="0">
                <a:latin typeface="Arial"/>
                <a:cs typeface="Arial"/>
              </a:rPr>
              <a:t> Standards for the initial education and training of pharmacists January 2021. </a:t>
            </a:r>
            <a:r>
              <a:rPr lang="en-US" sz="1200" dirty="0">
                <a:latin typeface="Arial"/>
                <a:cs typeface="Arial"/>
              </a:rPr>
              <a:t>General Pharmaceutical Council. </a:t>
            </a:r>
            <a:r>
              <a:rPr lang="en-US" sz="1200" dirty="0">
                <a:latin typeface="Arial"/>
                <a:cs typeface="Arial"/>
                <a:hlinkClick r:id="rId4"/>
              </a:rPr>
              <a:t>https://www.pharmacyregulation.org/sites/default/files/document/standards-for-the-initial-education-and-training-of-pharmacists-january-2021_1.pdf</a:t>
            </a:r>
            <a:r>
              <a:rPr lang="en-US" sz="1200" u="sng">
                <a:latin typeface="Arial"/>
                <a:cs typeface="Arial"/>
              </a:rPr>
              <a:t> </a:t>
            </a:r>
            <a:endParaRPr lang="en-US" sz="1200"/>
          </a:p>
          <a:p>
            <a:pPr>
              <a:buNone/>
            </a:pPr>
            <a:r>
              <a:rPr lang="en-US" sz="1200" dirty="0">
                <a:latin typeface="Arial"/>
                <a:cs typeface="Arial"/>
              </a:rPr>
              <a:t>Gruppen, L. D., Burkhardt, J. C., Fitzgerald, J. T., Funnell, M., Haftel, H. M., </a:t>
            </a:r>
            <a:r>
              <a:rPr lang="en-US" sz="1200" dirty="0" err="1">
                <a:latin typeface="Arial"/>
                <a:cs typeface="Arial"/>
              </a:rPr>
              <a:t>Lypson</a:t>
            </a:r>
            <a:r>
              <a:rPr lang="en-US" sz="1200" dirty="0">
                <a:latin typeface="Arial"/>
                <a:cs typeface="Arial"/>
              </a:rPr>
              <a:t>, M. L., Mullan, P. B., Santen, S. A., Sheets, K. J., </a:t>
            </a:r>
            <a:r>
              <a:rPr lang="en-US" sz="1200" dirty="0" err="1">
                <a:latin typeface="Arial"/>
                <a:cs typeface="Arial"/>
              </a:rPr>
              <a:t>Stalburg</a:t>
            </a:r>
            <a:r>
              <a:rPr lang="en-US" sz="1200" dirty="0">
                <a:latin typeface="Arial"/>
                <a:cs typeface="Arial"/>
              </a:rPr>
              <a:t>, C. M., &amp; Vasquez, J. A. (2016). Competency-based education: </a:t>
            </a:r>
            <a:r>
              <a:rPr lang="en-US" sz="1200" dirty="0" err="1">
                <a:latin typeface="Arial"/>
                <a:cs typeface="Arial"/>
              </a:rPr>
              <a:t>Programme</a:t>
            </a:r>
            <a:r>
              <a:rPr lang="en-US" sz="1200" dirty="0">
                <a:latin typeface="Arial"/>
                <a:cs typeface="Arial"/>
              </a:rPr>
              <a:t> design and challenges to implementation.</a:t>
            </a:r>
            <a:r>
              <a:rPr lang="en-US" sz="1200" i="1" dirty="0">
                <a:latin typeface="Arial"/>
                <a:cs typeface="Arial"/>
              </a:rPr>
              <a:t> Medical Education, 50</a:t>
            </a:r>
            <a:r>
              <a:rPr lang="en-US" sz="1200" dirty="0">
                <a:latin typeface="Arial"/>
                <a:cs typeface="Arial"/>
              </a:rPr>
              <a:t>(5), 532-539. </a:t>
            </a:r>
            <a:r>
              <a:rPr lang="en-US" sz="1200" u="sng" dirty="0">
                <a:latin typeface="Arial"/>
                <a:cs typeface="Arial"/>
                <a:hlinkClick r:id="rId5"/>
              </a:rPr>
              <a:t>https://doi.org/10.1111/medu.12977</a:t>
            </a:r>
            <a:r>
              <a:rPr lang="en-US" sz="1200" u="sng" dirty="0">
                <a:latin typeface="Arial"/>
                <a:cs typeface="Arial"/>
                <a:hlinkClick r:id="rId6"/>
              </a:rPr>
              <a:t>Link</a:t>
            </a:r>
            <a:r>
              <a:rPr lang="en-US" sz="1200" u="sng" dirty="0">
                <a:latin typeface="Arial"/>
                <a:cs typeface="Arial"/>
              </a:rPr>
              <a:t> </a:t>
            </a:r>
            <a:endParaRPr lang="en-US" sz="1200" dirty="0"/>
          </a:p>
          <a:p>
            <a:pPr>
              <a:buNone/>
            </a:pPr>
            <a:r>
              <a:rPr lang="en-US" sz="1200" dirty="0">
                <a:latin typeface="Arial"/>
                <a:cs typeface="Arial"/>
              </a:rPr>
              <a:t>Harden, R. M. (1999). What is a spiral curriculum?</a:t>
            </a:r>
            <a:r>
              <a:rPr lang="en-US" sz="1200" i="1" dirty="0">
                <a:latin typeface="Arial"/>
                <a:cs typeface="Arial"/>
              </a:rPr>
              <a:t> Medical Teacher, 21</a:t>
            </a:r>
            <a:r>
              <a:rPr lang="en-US" sz="1200" dirty="0">
                <a:latin typeface="Arial"/>
                <a:cs typeface="Arial"/>
              </a:rPr>
              <a:t>(2), 141-143. </a:t>
            </a:r>
            <a:r>
              <a:rPr lang="en-US" sz="1200" u="sng" dirty="0">
                <a:latin typeface="Arial"/>
                <a:cs typeface="Arial"/>
                <a:hlinkClick r:id="rId7"/>
              </a:rPr>
              <a:t>https://doi.org/10.1080/01421599979752</a:t>
            </a:r>
            <a:r>
              <a:rPr lang="en-US" sz="1200" u="sng" dirty="0">
                <a:latin typeface="Arial"/>
                <a:cs typeface="Arial"/>
                <a:hlinkClick r:id="rId8"/>
              </a:rPr>
              <a:t>Link</a:t>
            </a:r>
            <a:r>
              <a:rPr lang="en-US" sz="1200" u="sng" dirty="0">
                <a:latin typeface="Arial"/>
                <a:cs typeface="Arial"/>
              </a:rPr>
              <a:t> </a:t>
            </a:r>
            <a:endParaRPr lang="en-US" sz="1200" dirty="0">
              <a:latin typeface="Calibri" panose="020F0502020204030204"/>
              <a:cs typeface="Calibri" panose="020F0502020204030204"/>
            </a:endParaRPr>
          </a:p>
          <a:p>
            <a:pPr marL="0" indent="0">
              <a:buNone/>
            </a:pPr>
            <a:r>
              <a:rPr lang="en-US" sz="1200" dirty="0">
                <a:latin typeface="Arial"/>
                <a:cs typeface="Arial"/>
              </a:rPr>
              <a:t>Miller, G.E., (1990). The assessment of clinical skills/competence/performance. </a:t>
            </a:r>
            <a:r>
              <a:rPr lang="en-US" sz="1200" i="1" dirty="0">
                <a:latin typeface="Arial"/>
                <a:cs typeface="Arial"/>
              </a:rPr>
              <a:t>Academic Medicine. </a:t>
            </a:r>
            <a:r>
              <a:rPr lang="en-US" sz="1200" dirty="0">
                <a:latin typeface="Arial"/>
                <a:cs typeface="Arial"/>
              </a:rPr>
              <a:t>65: (9), S63-S67.  </a:t>
            </a:r>
          </a:p>
          <a:p>
            <a:pPr>
              <a:buNone/>
            </a:pPr>
            <a:r>
              <a:rPr lang="en-US" sz="1200" dirty="0">
                <a:latin typeface="Arial"/>
                <a:cs typeface="Arial"/>
              </a:rPr>
              <a:t>Spady, W. G., &amp; Mitchell, G. 1977. Organizational Issues and Implications </a:t>
            </a:r>
            <a:r>
              <a:rPr lang="en-US" sz="1200" i="1" dirty="0">
                <a:latin typeface="Arial"/>
                <a:cs typeface="Arial"/>
              </a:rPr>
              <a:t>Educational Researcher</a:t>
            </a:r>
            <a:r>
              <a:rPr lang="en-US" sz="1200" dirty="0">
                <a:latin typeface="Arial"/>
                <a:cs typeface="Arial"/>
              </a:rPr>
              <a:t>, 6 (2), 9-15. </a:t>
            </a:r>
            <a:r>
              <a:rPr lang="en-US" sz="1200" u="sng">
                <a:latin typeface="Arial"/>
                <a:cs typeface="Arial"/>
                <a:hlinkClick r:id="rId9"/>
              </a:rPr>
              <a:t>https://www.jstor.org/stable/1174210</a:t>
            </a:r>
            <a:r>
              <a:rPr lang="en-US" sz="1200" u="sng">
                <a:latin typeface="Arial"/>
                <a:cs typeface="Arial"/>
              </a:rPr>
              <a:t> </a:t>
            </a:r>
            <a:endParaRPr lang="en-US" sz="1200">
              <a:latin typeface="Arial"/>
              <a:cs typeface="Arial"/>
            </a:endParaRPr>
          </a:p>
          <a:p>
            <a:pPr marL="0" indent="0">
              <a:buNone/>
            </a:pPr>
            <a:endParaRPr lang="en-US" sz="1200" dirty="0">
              <a:latin typeface="Arial"/>
              <a:cs typeface="Arial"/>
            </a:endParaRPr>
          </a:p>
        </p:txBody>
      </p:sp>
    </p:spTree>
    <p:extLst>
      <p:ext uri="{BB962C8B-B14F-4D97-AF65-F5344CB8AC3E}">
        <p14:creationId xmlns:p14="http://schemas.microsoft.com/office/powerpoint/2010/main" val="578098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ank You Card for Microbiology Professor Chemistry Biology - Etsy ...">
            <a:extLst>
              <a:ext uri="{FF2B5EF4-FFF2-40B4-BE49-F238E27FC236}">
                <a16:creationId xmlns:a16="http://schemas.microsoft.com/office/drawing/2014/main" id="{ADE295B5-C280-10D6-4AF1-E322612D56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20" b="11567"/>
          <a:stretch/>
        </p:blipFill>
        <p:spPr bwMode="auto">
          <a:xfrm>
            <a:off x="20" y="10"/>
            <a:ext cx="12191979" cy="6857988"/>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4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1049-B5F8-7AB0-137B-8EE947799A6E}"/>
              </a:ext>
            </a:extLst>
          </p:cNvPr>
          <p:cNvSpPr>
            <a:spLocks noGrp="1"/>
          </p:cNvSpPr>
          <p:nvPr>
            <p:ph type="title"/>
          </p:nvPr>
        </p:nvSpPr>
        <p:spPr>
          <a:xfrm>
            <a:off x="838199" y="1320126"/>
            <a:ext cx="3806729" cy="3072359"/>
          </a:xfrm>
        </p:spPr>
        <p:txBody>
          <a:bodyPr vert="horz" lIns="91440" tIns="45720" rIns="91440" bIns="45720" rtlCol="0" anchor="t">
            <a:normAutofit fontScale="90000"/>
          </a:bodyPr>
          <a:lstStyle/>
          <a:p>
            <a:r>
              <a:rPr lang="en-US" sz="4000" kern="1200" dirty="0">
                <a:latin typeface="+mj-lt"/>
                <a:ea typeface="+mj-ea"/>
                <a:cs typeface="+mj-cs"/>
              </a:rPr>
              <a:t>Tell us about your </a:t>
            </a:r>
            <a:r>
              <a:rPr lang="en-US" sz="4000" kern="1200">
                <a:latin typeface="+mj-lt"/>
                <a:ea typeface="+mj-ea"/>
                <a:cs typeface="+mj-cs"/>
              </a:rPr>
              <a:t>background </a:t>
            </a:r>
            <a:r>
              <a:rPr lang="en-US" sz="4000"/>
              <a:t>for</a:t>
            </a:r>
            <a:r>
              <a:rPr lang="en-US" sz="4000" kern="1200">
                <a:latin typeface="+mj-lt"/>
                <a:ea typeface="+mj-ea"/>
                <a:cs typeface="+mj-cs"/>
              </a:rPr>
              <a:t> </a:t>
            </a:r>
            <a:r>
              <a:rPr lang="en-US" sz="4000" dirty="0"/>
              <a:t>teaching, learning and assessment </a:t>
            </a:r>
            <a:r>
              <a:rPr lang="en-US" sz="4000"/>
              <a:t>for AMS</a:t>
            </a:r>
            <a:endParaRPr lang="en-US" sz="4000" kern="1200">
              <a:latin typeface="+mj-lt"/>
              <a:ea typeface="+mj-ea"/>
              <a:cs typeface="+mj-cs"/>
            </a:endParaRPr>
          </a:p>
        </p:txBody>
      </p:sp>
      <p:pic>
        <p:nvPicPr>
          <p:cNvPr id="4" name="Content Placeholder 3" descr="Phone Interview Questions: 13 Non-Cliché Questions | Breezy HR">
            <a:extLst>
              <a:ext uri="{FF2B5EF4-FFF2-40B4-BE49-F238E27FC236}">
                <a16:creationId xmlns:a16="http://schemas.microsoft.com/office/drawing/2014/main" id="{96105ED6-A951-4DA8-BE1D-252B537BBB49}"/>
              </a:ext>
            </a:extLst>
          </p:cNvPr>
          <p:cNvPicPr>
            <a:picLocks noGrp="1" noChangeAspect="1"/>
          </p:cNvPicPr>
          <p:nvPr>
            <p:ph idx="1"/>
          </p:nvPr>
        </p:nvPicPr>
        <p:blipFill>
          <a:blip r:embed="rId2"/>
          <a:stretch>
            <a:fillRect/>
          </a:stretch>
        </p:blipFill>
        <p:spPr>
          <a:xfrm>
            <a:off x="5463389" y="1735885"/>
            <a:ext cx="5941497" cy="3244370"/>
          </a:xfrm>
          <a:prstGeom prst="rect">
            <a:avLst/>
          </a:prstGeom>
        </p:spPr>
      </p:pic>
      <p:grpSp>
        <p:nvGrpSpPr>
          <p:cNvPr id="9" name="Group 8">
            <a:extLst>
              <a:ext uri="{FF2B5EF4-FFF2-40B4-BE49-F238E27FC236}">
                <a16:creationId xmlns:a16="http://schemas.microsoft.com/office/drawing/2014/main" id="{71E4E172-1EA7-E251-8265-AD4D673154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B36EE4C1-7905-4652-A645-D2C3112E2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2D6870-BDC0-AE8B-A7F5-D570327D1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949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8DBE5A-EDCE-6438-CE47-D092916FE3B3}"/>
              </a:ext>
            </a:extLst>
          </p:cNvPr>
          <p:cNvSpPr>
            <a:spLocks noGrp="1"/>
          </p:cNvSpPr>
          <p:nvPr>
            <p:ph type="title"/>
          </p:nvPr>
        </p:nvSpPr>
        <p:spPr>
          <a:xfrm>
            <a:off x="630936" y="640080"/>
            <a:ext cx="4818888" cy="1481328"/>
          </a:xfrm>
        </p:spPr>
        <p:txBody>
          <a:bodyPr anchor="b">
            <a:normAutofit/>
          </a:bodyPr>
          <a:lstStyle/>
          <a:p>
            <a:r>
              <a:rPr lang="en-US" sz="5000" b="1" dirty="0">
                <a:cs typeface="Calibri Light"/>
              </a:rPr>
              <a:t>What is competency?</a:t>
            </a:r>
          </a:p>
        </p:txBody>
      </p:sp>
      <p:sp>
        <p:nvSpPr>
          <p:cNvPr id="3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A0415B-C942-9A76-249F-76DC2D7ED984}"/>
              </a:ext>
            </a:extLst>
          </p:cNvPr>
          <p:cNvSpPr>
            <a:spLocks noGrp="1"/>
          </p:cNvSpPr>
          <p:nvPr>
            <p:ph idx="1"/>
          </p:nvPr>
        </p:nvSpPr>
        <p:spPr>
          <a:xfrm>
            <a:off x="645313" y="2660904"/>
            <a:ext cx="5135190" cy="3547872"/>
          </a:xfrm>
        </p:spPr>
        <p:txBody>
          <a:bodyPr vert="horz" lIns="91440" tIns="45720" rIns="91440" bIns="45720" rtlCol="0" anchor="t">
            <a:normAutofit/>
          </a:bodyPr>
          <a:lstStyle/>
          <a:p>
            <a:pPr marL="0" indent="0">
              <a:buNone/>
            </a:pPr>
            <a:r>
              <a:rPr lang="en-US" sz="3600" i="1" dirty="0">
                <a:cs typeface="Calibri"/>
              </a:rPr>
              <a:t>"Knowledge, </a:t>
            </a:r>
            <a:r>
              <a:rPr lang="en-US" sz="3600" i="1" err="1">
                <a:cs typeface="Calibri"/>
              </a:rPr>
              <a:t>behaviours</a:t>
            </a:r>
            <a:r>
              <a:rPr lang="en-US" sz="3600" i="1" dirty="0">
                <a:cs typeface="Calibri"/>
              </a:rPr>
              <a:t>,</a:t>
            </a:r>
            <a:endParaRPr lang="en-US" sz="3600">
              <a:cs typeface="Calibri"/>
            </a:endParaRPr>
          </a:p>
          <a:p>
            <a:pPr marL="0" indent="0">
              <a:buNone/>
            </a:pPr>
            <a:r>
              <a:rPr lang="en-US" sz="3600" i="1" dirty="0">
                <a:cs typeface="Calibri"/>
              </a:rPr>
              <a:t>attitudes and skills that lead to the ability to do something successfully or efficiently" </a:t>
            </a:r>
            <a:endParaRPr lang="en-US" sz="3600" dirty="0">
              <a:cs typeface="Calibri"/>
            </a:endParaRPr>
          </a:p>
        </p:txBody>
      </p:sp>
      <p:pic>
        <p:nvPicPr>
          <p:cNvPr id="4" name="Picture 3" descr="A close-up of some words&#10;&#10;Description automatically generated">
            <a:extLst>
              <a:ext uri="{FF2B5EF4-FFF2-40B4-BE49-F238E27FC236}">
                <a16:creationId xmlns:a16="http://schemas.microsoft.com/office/drawing/2014/main" id="{F2C28D33-AE58-73FD-D241-878B7328B542}"/>
              </a:ext>
            </a:extLst>
          </p:cNvPr>
          <p:cNvPicPr>
            <a:picLocks noChangeAspect="1"/>
          </p:cNvPicPr>
          <p:nvPr/>
        </p:nvPicPr>
        <p:blipFill>
          <a:blip r:embed="rId2"/>
          <a:stretch>
            <a:fillRect/>
          </a:stretch>
        </p:blipFill>
        <p:spPr>
          <a:xfrm>
            <a:off x="6099048" y="1498143"/>
            <a:ext cx="5458968" cy="3861714"/>
          </a:xfrm>
          <a:prstGeom prst="rect">
            <a:avLst/>
          </a:prstGeom>
        </p:spPr>
      </p:pic>
    </p:spTree>
    <p:extLst>
      <p:ext uri="{BB962C8B-B14F-4D97-AF65-F5344CB8AC3E}">
        <p14:creationId xmlns:p14="http://schemas.microsoft.com/office/powerpoint/2010/main" val="58839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7A25BF-A9C9-827E-703A-8329006C2887}"/>
              </a:ext>
            </a:extLst>
          </p:cNvPr>
          <p:cNvSpPr>
            <a:spLocks noGrp="1"/>
          </p:cNvSpPr>
          <p:nvPr>
            <p:ph type="title"/>
          </p:nvPr>
        </p:nvSpPr>
        <p:spPr>
          <a:xfrm>
            <a:off x="581646" y="349664"/>
            <a:ext cx="5845571" cy="1638377"/>
          </a:xfrm>
        </p:spPr>
        <p:txBody>
          <a:bodyPr anchor="b">
            <a:normAutofit/>
          </a:bodyPr>
          <a:lstStyle/>
          <a:p>
            <a:r>
              <a:rPr lang="en-US" sz="4800" b="1">
                <a:cs typeface="Calibri Light"/>
              </a:rPr>
              <a:t>Competency-based education</a:t>
            </a:r>
            <a:endParaRPr lang="en-US" sz="4800"/>
          </a:p>
        </p:txBody>
      </p:sp>
      <p:sp>
        <p:nvSpPr>
          <p:cNvPr id="8" name="Content Placeholder 7">
            <a:extLst>
              <a:ext uri="{FF2B5EF4-FFF2-40B4-BE49-F238E27FC236}">
                <a16:creationId xmlns:a16="http://schemas.microsoft.com/office/drawing/2014/main" id="{6ED7856C-E602-DB2D-254B-8E4D388DEFFC}"/>
              </a:ext>
            </a:extLst>
          </p:cNvPr>
          <p:cNvSpPr>
            <a:spLocks noGrp="1"/>
          </p:cNvSpPr>
          <p:nvPr>
            <p:ph idx="1"/>
          </p:nvPr>
        </p:nvSpPr>
        <p:spPr>
          <a:xfrm>
            <a:off x="162560" y="1988041"/>
            <a:ext cx="6593840" cy="4118119"/>
          </a:xfrm>
        </p:spPr>
        <p:txBody>
          <a:bodyPr anchor="ctr">
            <a:normAutofit/>
          </a:bodyPr>
          <a:lstStyle/>
          <a:p>
            <a:pPr>
              <a:spcBef>
                <a:spcPts val="0"/>
              </a:spcBef>
              <a:spcAft>
                <a:spcPts val="600"/>
              </a:spcAft>
            </a:pPr>
            <a:r>
              <a:rPr lang="en-US" dirty="0">
                <a:cs typeface="Calibri"/>
              </a:rPr>
              <a:t>Based on students achieving competencies – skills, attitudes, </a:t>
            </a:r>
            <a:r>
              <a:rPr lang="en-US" dirty="0" err="1">
                <a:cs typeface="Calibri"/>
              </a:rPr>
              <a:t>behaviours</a:t>
            </a:r>
            <a:r>
              <a:rPr lang="en-US" dirty="0">
                <a:cs typeface="Calibri"/>
              </a:rPr>
              <a:t> and knowledge that are set prior. </a:t>
            </a:r>
            <a:endParaRPr lang="en-US" dirty="0"/>
          </a:p>
          <a:p>
            <a:pPr>
              <a:spcBef>
                <a:spcPts val="0"/>
              </a:spcBef>
              <a:spcAft>
                <a:spcPts val="600"/>
              </a:spcAft>
            </a:pPr>
            <a:r>
              <a:rPr lang="en-US" dirty="0">
                <a:cs typeface="Calibri"/>
              </a:rPr>
              <a:t>Individuals move on to apply their knowledge to performance. </a:t>
            </a:r>
            <a:endParaRPr lang="en-US" dirty="0"/>
          </a:p>
          <a:p>
            <a:pPr>
              <a:spcBef>
                <a:spcPts val="0"/>
              </a:spcBef>
              <a:spcAft>
                <a:spcPts val="600"/>
              </a:spcAft>
            </a:pPr>
            <a:r>
              <a:rPr lang="en-US" dirty="0">
                <a:cs typeface="Calibri"/>
              </a:rPr>
              <a:t>Students have clear outcomes they need to achieve – some students may achieve this before others.</a:t>
            </a:r>
          </a:p>
          <a:p>
            <a:pPr>
              <a:spcBef>
                <a:spcPts val="0"/>
              </a:spcBef>
              <a:spcAft>
                <a:spcPts val="600"/>
              </a:spcAft>
            </a:pPr>
            <a:r>
              <a:rPr lang="en-US" dirty="0">
                <a:cs typeface="Calibri"/>
              </a:rPr>
              <a:t>Greater focus on the learner.</a:t>
            </a:r>
          </a:p>
        </p:txBody>
      </p:sp>
      <p:sp>
        <p:nvSpPr>
          <p:cNvPr id="39" name="Rectangle 3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diagram of competency based education&#10;&#10;Description automatically generated">
            <a:extLst>
              <a:ext uri="{FF2B5EF4-FFF2-40B4-BE49-F238E27FC236}">
                <a16:creationId xmlns:a16="http://schemas.microsoft.com/office/drawing/2014/main" id="{437E3F46-B758-496A-A909-A79DD657792A}"/>
              </a:ext>
            </a:extLst>
          </p:cNvPr>
          <p:cNvPicPr>
            <a:picLocks noChangeAspect="1"/>
          </p:cNvPicPr>
          <p:nvPr/>
        </p:nvPicPr>
        <p:blipFill rotWithShape="1">
          <a:blip r:embed="rId2"/>
          <a:srcRect l="46" r="-3" b="-3"/>
          <a:stretch/>
        </p:blipFill>
        <p:spPr>
          <a:xfrm>
            <a:off x="7421373" y="1103361"/>
            <a:ext cx="4235516" cy="4402559"/>
          </a:xfrm>
          <a:prstGeom prst="rect">
            <a:avLst/>
          </a:prstGeom>
        </p:spPr>
      </p:pic>
      <p:sp>
        <p:nvSpPr>
          <p:cNvPr id="53" name="Rectangle 5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1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0E0E1-059A-F433-322F-EB805B65613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b="1" kern="1200">
                <a:solidFill>
                  <a:srgbClr val="FFFFFF"/>
                </a:solidFill>
                <a:latin typeface="+mj-lt"/>
                <a:ea typeface="+mj-ea"/>
                <a:cs typeface="+mj-cs"/>
              </a:rPr>
              <a:t>GPhC Initial Education &amp; Training for Pharmacists in the UK (2021)</a:t>
            </a:r>
            <a:endParaRPr lang="en-US" sz="2400" kern="1200">
              <a:solidFill>
                <a:srgbClr val="FFFFFF"/>
              </a:solidFill>
              <a:latin typeface="+mj-lt"/>
              <a:ea typeface="+mj-ea"/>
              <a:cs typeface="+mj-cs"/>
            </a:endParaRPr>
          </a:p>
        </p:txBody>
      </p:sp>
      <p:graphicFrame>
        <p:nvGraphicFramePr>
          <p:cNvPr id="34" name="Content Placeholder 2">
            <a:extLst>
              <a:ext uri="{FF2B5EF4-FFF2-40B4-BE49-F238E27FC236}">
                <a16:creationId xmlns:a16="http://schemas.microsoft.com/office/drawing/2014/main" id="{F0CBFA88-1713-FF0C-472C-5953954419AE}"/>
              </a:ext>
            </a:extLst>
          </p:cNvPr>
          <p:cNvGraphicFramePr>
            <a:graphicFrameLocks noGrp="1"/>
          </p:cNvGraphicFramePr>
          <p:nvPr>
            <p:ph idx="1"/>
            <p:extLst>
              <p:ext uri="{D42A27DB-BD31-4B8C-83A1-F6EECF244321}">
                <p14:modId xmlns:p14="http://schemas.microsoft.com/office/powerpoint/2010/main" val="434066447"/>
              </p:ext>
            </p:extLst>
          </p:nvPr>
        </p:nvGraphicFramePr>
        <p:xfrm>
          <a:off x="4053659" y="0"/>
          <a:ext cx="7927013" cy="674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035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B9C7D-7118-48E7-36E2-0DCEE7C79E10}"/>
              </a:ext>
            </a:extLst>
          </p:cNvPr>
          <p:cNvSpPr>
            <a:spLocks noGrp="1"/>
          </p:cNvSpPr>
          <p:nvPr>
            <p:ph type="title"/>
          </p:nvPr>
        </p:nvSpPr>
        <p:spPr>
          <a:xfrm>
            <a:off x="572493" y="238539"/>
            <a:ext cx="11018520" cy="1434415"/>
          </a:xfrm>
        </p:spPr>
        <p:txBody>
          <a:bodyPr anchor="b">
            <a:normAutofit/>
          </a:bodyPr>
          <a:lstStyle/>
          <a:p>
            <a:r>
              <a:rPr lang="en-US" sz="5400" b="1">
                <a:cs typeface="Calibri Light"/>
              </a:rPr>
              <a:t>Spiral Curriculum</a:t>
            </a:r>
            <a:endParaRPr lang="en-US" sz="5400" b="1"/>
          </a:p>
        </p:txBody>
      </p:sp>
      <p:sp>
        <p:nvSpPr>
          <p:cNvPr id="4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DBC5AE52-507B-425E-C010-520E6753E8CE}"/>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200">
                <a:cs typeface="Calibri"/>
              </a:rPr>
              <a:t>Bruner (1960) first described concept of a "Spiral curriculum": "</a:t>
            </a:r>
            <a:r>
              <a:rPr lang="en-US" sz="2200" i="1">
                <a:cs typeface="Calibri"/>
              </a:rPr>
              <a:t>Sequence of a curriculum</a:t>
            </a:r>
            <a:r>
              <a:rPr lang="en-US" sz="2200">
                <a:cs typeface="Calibri"/>
              </a:rPr>
              <a:t>" and "</a:t>
            </a:r>
            <a:r>
              <a:rPr lang="en-US" sz="2200" i="1">
                <a:cs typeface="Calibri"/>
              </a:rPr>
              <a:t>Structure of a subject</a:t>
            </a:r>
            <a:r>
              <a:rPr lang="en-US" sz="2200">
                <a:cs typeface="Calibri"/>
              </a:rPr>
              <a:t>"</a:t>
            </a:r>
          </a:p>
          <a:p>
            <a:r>
              <a:rPr lang="en-US" sz="2200">
                <a:ea typeface="+mn-lt"/>
                <a:cs typeface="+mn-lt"/>
              </a:rPr>
              <a:t>Harden (1999) Medical education </a:t>
            </a:r>
            <a:r>
              <a:rPr lang="en-US" sz="2200" i="1">
                <a:ea typeface="+mn-lt"/>
                <a:cs typeface="Arial"/>
              </a:rPr>
              <a:t>“a spiral curriculum is one in which there is an iterative revisiting of topics, subjects or themes throughout the course. A spiral curriculum is not simply the repetition of a topic taught. It requires also the deepening of it, with each successive encounter building on the previous one”</a:t>
            </a:r>
          </a:p>
          <a:p>
            <a:r>
              <a:rPr lang="en-US" sz="2200">
                <a:ea typeface="+mn-lt"/>
                <a:cs typeface="+mn-lt"/>
              </a:rPr>
              <a:t>Iterative revisiting of  topics/ subjects throughout the course, building on complexity</a:t>
            </a:r>
            <a:endParaRPr lang="en-US" sz="2200">
              <a:cs typeface="Calibri"/>
            </a:endParaRPr>
          </a:p>
          <a:p>
            <a:endParaRPr lang="en-US" sz="2200">
              <a:cs typeface="Calibri"/>
            </a:endParaRPr>
          </a:p>
        </p:txBody>
      </p:sp>
      <p:pic>
        <p:nvPicPr>
          <p:cNvPr id="28" name="Picture 27" descr="Top view of a circular staircase">
            <a:extLst>
              <a:ext uri="{FF2B5EF4-FFF2-40B4-BE49-F238E27FC236}">
                <a16:creationId xmlns:a16="http://schemas.microsoft.com/office/drawing/2014/main" id="{3657785C-C035-69C9-80E3-248308748D31}"/>
              </a:ext>
            </a:extLst>
          </p:cNvPr>
          <p:cNvPicPr>
            <a:picLocks noChangeAspect="1"/>
          </p:cNvPicPr>
          <p:nvPr/>
        </p:nvPicPr>
        <p:blipFill rotWithShape="1">
          <a:blip r:embed="rId2"/>
          <a:srcRect r="35784" b="2"/>
          <a:stretch/>
        </p:blipFill>
        <p:spPr>
          <a:xfrm>
            <a:off x="7675658" y="2093976"/>
            <a:ext cx="3941064" cy="4096512"/>
          </a:xfrm>
          <a:prstGeom prst="rect">
            <a:avLst/>
          </a:prstGeom>
        </p:spPr>
      </p:pic>
    </p:spTree>
    <p:extLst>
      <p:ext uri="{BB962C8B-B14F-4D97-AF65-F5344CB8AC3E}">
        <p14:creationId xmlns:p14="http://schemas.microsoft.com/office/powerpoint/2010/main" val="316804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2E21AB-D724-B3DF-C9F7-70C034A68A38}"/>
              </a:ext>
            </a:extLst>
          </p:cNvPr>
          <p:cNvSpPr>
            <a:spLocks noGrp="1"/>
          </p:cNvSpPr>
          <p:nvPr>
            <p:ph type="title"/>
          </p:nvPr>
        </p:nvSpPr>
        <p:spPr>
          <a:xfrm>
            <a:off x="572493" y="238539"/>
            <a:ext cx="11047013" cy="1434415"/>
          </a:xfrm>
        </p:spPr>
        <p:txBody>
          <a:bodyPr anchor="b">
            <a:normAutofit/>
          </a:bodyPr>
          <a:lstStyle/>
          <a:p>
            <a:r>
              <a:rPr lang="en-US" sz="5400" b="1">
                <a:cs typeface="Calibri Light"/>
              </a:rPr>
              <a:t>Competency-based curriculum</a:t>
            </a:r>
            <a:endParaRPr lang="en-US" sz="5400"/>
          </a:p>
        </p:txBody>
      </p:sp>
      <p:sp>
        <p:nvSpPr>
          <p:cNvPr id="27"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Desk with stethoscope and computer keyboard">
            <a:extLst>
              <a:ext uri="{FF2B5EF4-FFF2-40B4-BE49-F238E27FC236}">
                <a16:creationId xmlns:a16="http://schemas.microsoft.com/office/drawing/2014/main" id="{6386E101-842C-CF14-39B0-3BF78AA0D1D8}"/>
              </a:ext>
            </a:extLst>
          </p:cNvPr>
          <p:cNvPicPr>
            <a:picLocks noChangeAspect="1"/>
          </p:cNvPicPr>
          <p:nvPr/>
        </p:nvPicPr>
        <p:blipFill rotWithShape="1">
          <a:blip r:embed="rId2"/>
          <a:srcRect l="37081" r="2"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C2F805E0-C6AA-DA25-3058-74C33C7D613A}"/>
              </a:ext>
            </a:extLst>
          </p:cNvPr>
          <p:cNvSpPr>
            <a:spLocks noGrp="1"/>
          </p:cNvSpPr>
          <p:nvPr>
            <p:ph idx="1"/>
          </p:nvPr>
        </p:nvSpPr>
        <p:spPr>
          <a:xfrm>
            <a:off x="4905955" y="2071316"/>
            <a:ext cx="6713552" cy="4114800"/>
          </a:xfrm>
        </p:spPr>
        <p:txBody>
          <a:bodyPr vert="horz" lIns="91440" tIns="45720" rIns="91440" bIns="45720" rtlCol="0" anchor="t">
            <a:normAutofit/>
          </a:bodyPr>
          <a:lstStyle/>
          <a:p>
            <a:r>
              <a:rPr lang="en-US" sz="2200" dirty="0">
                <a:latin typeface="Calibri"/>
                <a:cs typeface="Arial"/>
              </a:rPr>
              <a:t>Spady (1977) first linked competencies or outcomes for education to the concept of life-role.</a:t>
            </a:r>
            <a:endParaRPr lang="en-US" sz="2200" dirty="0">
              <a:latin typeface="Calibri"/>
              <a:cs typeface="Calibri" panose="020F0502020204030204"/>
            </a:endParaRPr>
          </a:p>
          <a:p>
            <a:r>
              <a:rPr lang="en-US" sz="2200" dirty="0">
                <a:latin typeface="Calibri"/>
                <a:cs typeface="Arial"/>
              </a:rPr>
              <a:t>Competency-based curricula for medical education were first mooted in the 1970’s (Frank, 2010). </a:t>
            </a:r>
            <a:endParaRPr lang="en-US" sz="2200" dirty="0">
              <a:latin typeface="Calibri"/>
              <a:cs typeface="Calibri"/>
            </a:endParaRPr>
          </a:p>
          <a:p>
            <a:r>
              <a:rPr lang="en-US" sz="2200" dirty="0">
                <a:latin typeface="Calibri"/>
                <a:cs typeface="Arial"/>
              </a:rPr>
              <a:t>Miller (1990) first proposed his framework of clinical assessment as a pedagogical tool for medical curricula, to permit measurement of knowledge through objective test methods.</a:t>
            </a:r>
          </a:p>
          <a:p>
            <a:r>
              <a:rPr lang="en-US" sz="2200">
                <a:latin typeface="Calibri"/>
                <a:cs typeface="Calibri"/>
              </a:rPr>
              <a:t>Four critical features of competency-based education, namely </a:t>
            </a:r>
            <a:r>
              <a:rPr lang="en-US" sz="2200" i="1">
                <a:latin typeface="Calibri"/>
                <a:cs typeface="Calibri"/>
              </a:rPr>
              <a:t>“a focus on outcomes, an emphasis on abilities, a reduction of emphasis on time-based training and promotion of learner-centredness" (</a:t>
            </a:r>
            <a:r>
              <a:rPr lang="en-US" sz="2200">
                <a:latin typeface="Calibri"/>
                <a:cs typeface="Calibri"/>
              </a:rPr>
              <a:t>Gruppen, 2015).</a:t>
            </a:r>
            <a:endParaRPr lang="en-US" sz="2200">
              <a:latin typeface="Calibri"/>
              <a:ea typeface="Calibri"/>
              <a:cs typeface="Calibri"/>
            </a:endParaRPr>
          </a:p>
        </p:txBody>
      </p:sp>
    </p:spTree>
    <p:extLst>
      <p:ext uri="{BB962C8B-B14F-4D97-AF65-F5344CB8AC3E}">
        <p14:creationId xmlns:p14="http://schemas.microsoft.com/office/powerpoint/2010/main" val="3779003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8B692722812C4BA74F20E0A307815A" ma:contentTypeVersion="16" ma:contentTypeDescription="Create a new document." ma:contentTypeScope="" ma:versionID="1326af43157e6312d96f4039321b8303">
  <xsd:schema xmlns:xsd="http://www.w3.org/2001/XMLSchema" xmlns:xs="http://www.w3.org/2001/XMLSchema" xmlns:p="http://schemas.microsoft.com/office/2006/metadata/properties" xmlns:ns3="c754f688-c5ef-48f0-a05f-5edb6663183f" xmlns:ns4="1a9dbedc-cfb0-4137-975c-94214c1d8095" targetNamespace="http://schemas.microsoft.com/office/2006/metadata/properties" ma:root="true" ma:fieldsID="2f10de91090d2df9a463419d77c1517a" ns3:_="" ns4:_="">
    <xsd:import namespace="c754f688-c5ef-48f0-a05f-5edb6663183f"/>
    <xsd:import namespace="1a9dbedc-cfb0-4137-975c-94214c1d809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4f688-c5ef-48f0-a05f-5edb666318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9dbedc-cfb0-4137-975c-94214c1d809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754f688-c5ef-48f0-a05f-5edb6663183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53443C-73E7-4493-9119-5470517D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4f688-c5ef-48f0-a05f-5edb6663183f"/>
    <ds:schemaRef ds:uri="1a9dbedc-cfb0-4137-975c-94214c1d80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117A37-5B35-4DFC-8D55-2E756914AD13}">
  <ds:schemaRefs>
    <ds:schemaRef ds:uri="http://purl.org/dc/dcmitype/"/>
    <ds:schemaRef ds:uri="http://schemas.microsoft.com/office/2006/metadata/properties"/>
    <ds:schemaRef ds:uri="http://schemas.microsoft.com/office/2006/documentManagement/types"/>
    <ds:schemaRef ds:uri="http://purl.org/dc/terms/"/>
    <ds:schemaRef ds:uri="c754f688-c5ef-48f0-a05f-5edb6663183f"/>
    <ds:schemaRef ds:uri="1a9dbedc-cfb0-4137-975c-94214c1d8095"/>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1FBB760-8D3C-4005-AF4B-763D935D50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645</TotalTime>
  <Words>4268</Words>
  <Application>Microsoft Office PowerPoint</Application>
  <PresentationFormat>Widescreen</PresentationFormat>
  <Paragraphs>385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Open Sans</vt:lpstr>
      <vt:lpstr>Office Theme</vt:lpstr>
      <vt:lpstr>"Preparing the future pharmacy workforce: competency-based undergraduate curricula for teaching, learning and assessment with a focus on antimicrobial stewardship"</vt:lpstr>
      <vt:lpstr>By the end of session, participants will</vt:lpstr>
      <vt:lpstr>Workshop Plans</vt:lpstr>
      <vt:lpstr>Tell us about your background for teaching, learning and assessment for AMS</vt:lpstr>
      <vt:lpstr>What is competency?</vt:lpstr>
      <vt:lpstr>Competency-based education</vt:lpstr>
      <vt:lpstr>GPhC Initial Education &amp; Training for Pharmacists in the UK (2021)</vt:lpstr>
      <vt:lpstr>Spiral Curriculum</vt:lpstr>
      <vt:lpstr>Competency-based curriculum</vt:lpstr>
      <vt:lpstr>GPhC IET 2021:  Millers Pyramid of Competence</vt:lpstr>
      <vt:lpstr>Antimicrobial Stewardship and Pharmacy Education</vt:lpstr>
      <vt:lpstr>PowerPoint Presentation</vt:lpstr>
      <vt:lpstr>Background to Antimicrobial Resistance</vt:lpstr>
      <vt:lpstr>How can we combat AMR?</vt:lpstr>
      <vt:lpstr>PowerPoint Presentation</vt:lpstr>
      <vt:lpstr>Courtney, (2018) AMS competencies for UG HCP education in the UK</vt:lpstr>
      <vt:lpstr>Domain 1: Infection Prevention &amp; Control</vt:lpstr>
      <vt:lpstr>Domain 2: Antimicrobials &amp; Antimicrobial Resistance</vt:lpstr>
      <vt:lpstr>Domain 3: Antimicrobial Prescribing</vt:lpstr>
      <vt:lpstr>Domain 4: Antimicrobial Prescribing Practice</vt:lpstr>
      <vt:lpstr>Domain 5: Person-centred care</vt:lpstr>
      <vt:lpstr>Domain 6: Interprofessional collaborative practice</vt:lpstr>
      <vt:lpstr>Implementation of the national antimicrobial stewardship competencies for UK undergraduate healthcare professional education within undergraduate pharmacy programmes: a survey of UK schools of pharmacy. </vt:lpstr>
      <vt:lpstr>Approaches to teaching &amp; learning</vt:lpstr>
      <vt:lpstr>Approaches to assessment</vt:lpstr>
      <vt:lpstr>Group work: 30 minutes</vt:lpstr>
      <vt:lpstr>Group feedback</vt:lpstr>
      <vt:lpstr>Example from Sandra’s practice: Domain 3: Antimicrobial Prescribing Practice</vt:lpstr>
      <vt:lpstr>PowerPoint Presentation</vt:lpstr>
      <vt:lpstr> Example from Antonella’s practice Infection </vt:lpstr>
      <vt:lpstr>PowerPoint Presentation</vt:lpstr>
      <vt:lpstr>PowerPoint Presentation</vt:lpstr>
      <vt:lpstr>Question &amp; Answer</vt:lpstr>
      <vt:lpstr>Summary</vt:lpstr>
      <vt:lpstr>By the end of session, participants will</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competency-based approach to facilitate teaching and learning of antimicrobial stewardship as part of environmental sustainability in higher education</dc:title>
  <dc:creator>Antonella Tonna (pals)</dc:creator>
  <cp:lastModifiedBy>Leah Morrison (lib)</cp:lastModifiedBy>
  <cp:revision>802</cp:revision>
  <dcterms:created xsi:type="dcterms:W3CDTF">2023-03-20T18:06:25Z</dcterms:created>
  <dcterms:modified xsi:type="dcterms:W3CDTF">2024-03-26T15:02:37Z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0x010100A28B692722812C4BA74F20E0A307815A</vt:lpwstr>
  </property>
</Properties>
</file>